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image" Target="../media/image2.png"/><Relationship Id="rId7" Type="http://schemas.openxmlformats.org/officeDocument/2006/relationships/hyperlink" Target="http://raqms.ssec.wisc.edu/forecast/calendar/" TargetMode="External"/><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hyperlink" Target="http://geo.arc.nasa.gov/ajax/ajax_index.html" TargetMode="External"/><Relationship Id="rId5" Type="http://schemas.openxmlformats.org/officeDocument/2006/relationships/hyperlink" Target="http://raqms.ssec.wisc.edu/" TargetMode="External"/><Relationship Id="rId4" Type="http://schemas.openxmlformats.org/officeDocument/2006/relationships/hyperlink" Target="http://deq.state.wy.us/aqd/Exceptional%20Events/June_6_2012ThunderBasin/June_6_2012_SI_Package.pdf" TargetMode="External"/><Relationship Id="rId9" Type="http://schemas.openxmlformats.org/officeDocument/2006/relationships/hyperlink" Target="http://sunset.ssec.wisc.edu/idea-test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24973"/>
          </a:xfrm>
          <a:prstGeom prst="rect">
            <a:avLst/>
          </a:prstGeom>
        </p:spPr>
        <p:txBody>
          <a:bodyPr wrap="square">
            <a:spAutoFit/>
          </a:bodyPr>
          <a:lstStyle/>
          <a:p>
            <a:pPr algn="ctr"/>
            <a:r>
              <a:rPr lang="en-US" b="1" dirty="0">
                <a:latin typeface="Times New Roman" pitchFamily="18" charset="0"/>
                <a:cs typeface="Times New Roman" pitchFamily="18" charset="0"/>
              </a:rPr>
              <a:t>AQAST Tiger Team Project </a:t>
            </a:r>
            <a:r>
              <a:rPr lang="en-US" b="1" dirty="0" smtClean="0">
                <a:latin typeface="Times New Roman" pitchFamily="18" charset="0"/>
                <a:cs typeface="Times New Roman" pitchFamily="18" charset="0"/>
              </a:rPr>
              <a:t>FY2013</a:t>
            </a:r>
          </a:p>
          <a:p>
            <a:pPr algn="ctr"/>
            <a:r>
              <a:rPr lang="en-US" dirty="0">
                <a:latin typeface="Times New Roman" pitchFamily="18" charset="0"/>
                <a:cs typeface="Times New Roman" pitchFamily="18" charset="0"/>
              </a:rPr>
              <a:t>Satellite based support for Stratospheric Intrusion Exceptional Event Analysis and Secondary </a:t>
            </a:r>
            <a:r>
              <a:rPr lang="en-US" i="1" dirty="0">
                <a:latin typeface="Times New Roman" pitchFamily="18" charset="0"/>
                <a:cs typeface="Times New Roman" pitchFamily="18" charset="0"/>
              </a:rPr>
              <a:t>Visibility Standard Implementation Planning</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algn="ctr"/>
            <a:r>
              <a:rPr lang="en-US" b="1" dirty="0">
                <a:latin typeface="Times New Roman" pitchFamily="18" charset="0"/>
                <a:cs typeface="Times New Roman" pitchFamily="18" charset="0"/>
              </a:rPr>
              <a:t>PI:</a:t>
            </a:r>
            <a:r>
              <a:rPr lang="en-US" dirty="0">
                <a:latin typeface="Times New Roman" pitchFamily="18" charset="0"/>
                <a:cs typeface="Times New Roman" pitchFamily="18" charset="0"/>
              </a:rPr>
              <a:t>R. Bradley Pierce, </a:t>
            </a:r>
            <a:r>
              <a:rPr lang="en-US" dirty="0" smtClean="0">
                <a:latin typeface="Times New Roman" pitchFamily="18" charset="0"/>
                <a:cs typeface="Times New Roman" pitchFamily="18" charset="0"/>
              </a:rPr>
              <a:t>NOAA/NESDIS</a:t>
            </a:r>
          </a:p>
          <a:p>
            <a:endParaRPr lang="en-US" dirty="0"/>
          </a:p>
          <a:p>
            <a:r>
              <a:rPr lang="en-US" sz="1400" b="1" dirty="0">
                <a:latin typeface="Times New Roman" pitchFamily="18" charset="0"/>
                <a:cs typeface="Times New Roman" pitchFamily="18" charset="0"/>
              </a:rPr>
              <a:t>AQAST Co-Is: </a:t>
            </a:r>
            <a:r>
              <a:rPr lang="en-US" sz="1400" dirty="0">
                <a:latin typeface="Times New Roman" pitchFamily="18" charset="0"/>
                <a:cs typeface="Times New Roman" pitchFamily="18" charset="0"/>
              </a:rPr>
              <a:t>Daniel Jacob, Arlene M. Fiore</a:t>
            </a:r>
            <a:r>
              <a:rPr lang="en-US" sz="1400" dirty="0" smtClean="0">
                <a:latin typeface="Times New Roman" pitchFamily="18" charset="0"/>
                <a:cs typeface="Times New Roman" pitchFamily="18" charset="0"/>
              </a:rPr>
              <a:t>, James </a:t>
            </a:r>
            <a:r>
              <a:rPr lang="en-US" sz="1400" dirty="0" err="1">
                <a:latin typeface="Times New Roman" pitchFamily="18" charset="0"/>
                <a:cs typeface="Times New Roman" pitchFamily="18" charset="0"/>
              </a:rPr>
              <a:t>Szykman</a:t>
            </a:r>
            <a:r>
              <a:rPr lang="en-US" sz="1400" dirty="0">
                <a:latin typeface="Times New Roman" pitchFamily="18" charset="0"/>
                <a:cs typeface="Times New Roman" pitchFamily="18" charset="0"/>
              </a:rPr>
              <a:t>, Greg Carmichael, Tracey Holloway, Steve Ackerman</a:t>
            </a:r>
          </a:p>
          <a:p>
            <a:endParaRPr lang="en-US" sz="1400" b="1" dirty="0" smtClean="0">
              <a:latin typeface="Times New Roman" pitchFamily="18" charset="0"/>
              <a:cs typeface="Times New Roman" pitchFamily="18" charset="0"/>
            </a:endParaRPr>
          </a:p>
          <a:p>
            <a:r>
              <a:rPr lang="en-US" sz="1400" b="1" dirty="0" smtClean="0">
                <a:latin typeface="Times New Roman" pitchFamily="18" charset="0"/>
                <a:cs typeface="Times New Roman" pitchFamily="18" charset="0"/>
              </a:rPr>
              <a:t>AQ </a:t>
            </a:r>
            <a:r>
              <a:rPr lang="en-US" sz="1400" b="1" dirty="0">
                <a:latin typeface="Times New Roman" pitchFamily="18" charset="0"/>
                <a:cs typeface="Times New Roman" pitchFamily="18" charset="0"/>
              </a:rPr>
              <a:t>management contacts: </a:t>
            </a:r>
            <a:r>
              <a:rPr lang="en-US" sz="1400" dirty="0">
                <a:latin typeface="Times New Roman" pitchFamily="18" charset="0"/>
                <a:cs typeface="Times New Roman" pitchFamily="18" charset="0"/>
              </a:rPr>
              <a:t>Gail </a:t>
            </a:r>
            <a:r>
              <a:rPr lang="en-US" sz="1400" dirty="0" err="1">
                <a:latin typeface="Times New Roman" pitchFamily="18" charset="0"/>
                <a:cs typeface="Times New Roman" pitchFamily="18" charset="0"/>
              </a:rPr>
              <a:t>Tonnesen</a:t>
            </a:r>
            <a:r>
              <a:rPr lang="en-US" sz="1400" dirty="0">
                <a:latin typeface="Times New Roman" pitchFamily="18" charset="0"/>
                <a:cs typeface="Times New Roman" pitchFamily="18" charset="0"/>
              </a:rPr>
              <a:t>, US EPA Region 8, Patrick Reddy, Air Pollution Control Division, Colorado Department of Public Health &amp; Environment, Donna </a:t>
            </a:r>
            <a:r>
              <a:rPr lang="en-US" sz="1400" dirty="0" err="1">
                <a:latin typeface="Times New Roman" pitchFamily="18" charset="0"/>
                <a:cs typeface="Times New Roman" pitchFamily="18" charset="0"/>
              </a:rPr>
              <a:t>Kenski</a:t>
            </a:r>
            <a:r>
              <a:rPr lang="en-US" sz="1400" dirty="0">
                <a:latin typeface="Times New Roman" pitchFamily="18" charset="0"/>
                <a:cs typeface="Times New Roman" pitchFamily="18" charset="0"/>
              </a:rPr>
              <a:t>, Lake Michigan Air Directors Consortium (LADCO), Tom Moore, Western Regional Air Partnership (WRAP)</a:t>
            </a:r>
          </a:p>
          <a:p>
            <a:endParaRPr lang="en-US" sz="1400" b="1" dirty="0" smtClean="0">
              <a:latin typeface="Times New Roman" pitchFamily="18" charset="0"/>
              <a:cs typeface="Times New Roman" pitchFamily="18" charset="0"/>
            </a:endParaRPr>
          </a:p>
          <a:p>
            <a:pPr lvl="0"/>
            <a:r>
              <a:rPr lang="en-US" sz="1200" b="1" dirty="0">
                <a:latin typeface="Times New Roman" pitchFamily="18" charset="0"/>
                <a:cs typeface="Times New Roman" pitchFamily="18" charset="0"/>
              </a:rPr>
              <a:t>Task 1:Provide satellite based support to state and local air quality management for stratospheric intrusion (SI) related exceptional event analysis. (Gail </a:t>
            </a:r>
            <a:r>
              <a:rPr lang="en-US" sz="1200" b="1" dirty="0" err="1">
                <a:latin typeface="Times New Roman" pitchFamily="18" charset="0"/>
                <a:cs typeface="Times New Roman" pitchFamily="18" charset="0"/>
              </a:rPr>
              <a:t>Tonnesen</a:t>
            </a:r>
            <a:r>
              <a:rPr lang="en-US" sz="1200" b="1" dirty="0">
                <a:latin typeface="Times New Roman" pitchFamily="18" charset="0"/>
                <a:cs typeface="Times New Roman" pitchFamily="18" charset="0"/>
              </a:rPr>
              <a:t> and Pat Reddy </a:t>
            </a:r>
            <a:r>
              <a:rPr lang="en-US" sz="1200" b="1" dirty="0" smtClean="0">
                <a:latin typeface="Times New Roman" pitchFamily="18" charset="0"/>
                <a:cs typeface="Times New Roman" pitchFamily="18" charset="0"/>
              </a:rPr>
              <a:t>POCs)</a:t>
            </a:r>
            <a:endParaRPr lang="en-US" sz="1200" dirty="0">
              <a:latin typeface="Times New Roman" pitchFamily="18" charset="0"/>
              <a:cs typeface="Times New Roman" pitchFamily="18" charset="0"/>
            </a:endParaRPr>
          </a:p>
          <a:p>
            <a:pPr marL="742950" lvl="1" indent="-285750">
              <a:buFont typeface="Arial" pitchFamily="34" charset="0"/>
              <a:buChar char="•"/>
            </a:pPr>
            <a:r>
              <a:rPr lang="en-US" sz="1200" dirty="0" smtClean="0">
                <a:latin typeface="Times New Roman" pitchFamily="18" charset="0"/>
                <a:cs typeface="Times New Roman" pitchFamily="18" charset="0"/>
              </a:rPr>
              <a:t>Develop a RAQMS </a:t>
            </a:r>
            <a:r>
              <a:rPr lang="en-US" sz="1200" dirty="0">
                <a:latin typeface="Times New Roman" pitchFamily="18" charset="0"/>
                <a:cs typeface="Times New Roman" pitchFamily="18" charset="0"/>
              </a:rPr>
              <a:t>public website with products adapted for SI forecasting in Western </a:t>
            </a:r>
            <a:r>
              <a:rPr lang="en-US" sz="1200" dirty="0" smtClean="0">
                <a:latin typeface="Times New Roman" pitchFamily="18" charset="0"/>
                <a:cs typeface="Times New Roman" pitchFamily="18" charset="0"/>
              </a:rPr>
              <a:t>US and evaluate </a:t>
            </a:r>
            <a:r>
              <a:rPr lang="en-US" sz="1200" dirty="0">
                <a:latin typeface="Times New Roman" pitchFamily="18" charset="0"/>
                <a:cs typeface="Times New Roman" pitchFamily="18" charset="0"/>
              </a:rPr>
              <a:t>its effectiveness during spring 2013 SI.</a:t>
            </a:r>
          </a:p>
          <a:p>
            <a:pPr marL="742950" lvl="1" indent="-285750">
              <a:buFont typeface="Arial" pitchFamily="34" charset="0"/>
              <a:buChar char="•"/>
            </a:pPr>
            <a:r>
              <a:rPr lang="en-US" sz="1200" dirty="0">
                <a:latin typeface="Times New Roman" pitchFamily="18" charset="0"/>
                <a:cs typeface="Times New Roman" pitchFamily="18" charset="0"/>
              </a:rPr>
              <a:t>Add capabilities to IDEA-I </a:t>
            </a:r>
            <a:r>
              <a:rPr lang="en-US" sz="1200" dirty="0" smtClean="0">
                <a:latin typeface="Times New Roman" pitchFamily="18" charset="0"/>
                <a:cs typeface="Times New Roman" pitchFamily="18" charset="0"/>
              </a:rPr>
              <a:t>to </a:t>
            </a:r>
            <a:r>
              <a:rPr lang="en-US" sz="1200" dirty="0">
                <a:latin typeface="Times New Roman" pitchFamily="18" charset="0"/>
                <a:cs typeface="Times New Roman" pitchFamily="18" charset="0"/>
              </a:rPr>
              <a:t>produce trajectory based SI forecasts initialized with real-time </a:t>
            </a:r>
            <a:r>
              <a:rPr lang="en-US" sz="1200" dirty="0" smtClean="0">
                <a:latin typeface="Times New Roman" pitchFamily="18" charset="0"/>
                <a:cs typeface="Times New Roman" pitchFamily="18" charset="0"/>
              </a:rPr>
              <a:t>Satellite ozone </a:t>
            </a:r>
            <a:r>
              <a:rPr lang="en-US" sz="1200" dirty="0">
                <a:latin typeface="Times New Roman" pitchFamily="18" charset="0"/>
                <a:cs typeface="Times New Roman" pitchFamily="18" charset="0"/>
              </a:rPr>
              <a:t>retrievals. </a:t>
            </a:r>
          </a:p>
          <a:p>
            <a:pPr marL="742950" lvl="1" indent="-285750">
              <a:buFont typeface="Arial" pitchFamily="34" charset="0"/>
              <a:buChar char="•"/>
            </a:pPr>
            <a:r>
              <a:rPr lang="en-US" sz="1200" dirty="0">
                <a:latin typeface="Times New Roman" pitchFamily="18" charset="0"/>
                <a:cs typeface="Times New Roman" pitchFamily="18" charset="0"/>
              </a:rPr>
              <a:t>Conduct retrospective nested high resolution RAQMS/WRF-CHEM SI forecasts for May 2010 and 2012 and provide </a:t>
            </a:r>
            <a:r>
              <a:rPr lang="en-US" sz="1200" dirty="0" smtClean="0">
                <a:latin typeface="Times New Roman" pitchFamily="18" charset="0"/>
                <a:cs typeface="Times New Roman" pitchFamily="18" charset="0"/>
              </a:rPr>
              <a:t>assessment to </a:t>
            </a:r>
            <a:r>
              <a:rPr lang="en-US" sz="1200" dirty="0">
                <a:latin typeface="Times New Roman" pitchFamily="18" charset="0"/>
                <a:cs typeface="Times New Roman" pitchFamily="18" charset="0"/>
              </a:rPr>
              <a:t>the EPA SI Working Group. </a:t>
            </a:r>
            <a:endParaRPr lang="en-US" sz="1200" dirty="0" smtClean="0">
              <a:latin typeface="Times New Roman" pitchFamily="18" charset="0"/>
              <a:cs typeface="Times New Roman" pitchFamily="18" charset="0"/>
            </a:endParaRPr>
          </a:p>
          <a:p>
            <a:pPr marL="742950" lvl="1" indent="-285750">
              <a:buFont typeface="Arial" pitchFamily="34" charset="0"/>
              <a:buChar char="•"/>
            </a:pPr>
            <a:endParaRPr lang="en-US" sz="1200" b="1" dirty="0">
              <a:latin typeface="Times New Roman" pitchFamily="18" charset="0"/>
              <a:cs typeface="Times New Roman" pitchFamily="18" charset="0"/>
            </a:endParaRPr>
          </a:p>
          <a:p>
            <a:r>
              <a:rPr lang="en-US" sz="1200" b="1" dirty="0">
                <a:latin typeface="Times New Roman" pitchFamily="18" charset="0"/>
                <a:cs typeface="Times New Roman" pitchFamily="18" charset="0"/>
              </a:rPr>
              <a:t>Task 2: Provide satellite based support to regional air quality management agencies for developing implementation plans for the regional haze midcourse review and potential new secondary fine particle standard for urban visibility. (Donna </a:t>
            </a:r>
            <a:r>
              <a:rPr lang="en-US" sz="1200" b="1" dirty="0" err="1">
                <a:latin typeface="Times New Roman" pitchFamily="18" charset="0"/>
                <a:cs typeface="Times New Roman" pitchFamily="18" charset="0"/>
              </a:rPr>
              <a:t>Kenski</a:t>
            </a:r>
            <a:r>
              <a:rPr lang="en-US" sz="1200" b="1" dirty="0">
                <a:latin typeface="Times New Roman" pitchFamily="18" charset="0"/>
                <a:cs typeface="Times New Roman" pitchFamily="18" charset="0"/>
              </a:rPr>
              <a:t>, Tom Moore, POCs)</a:t>
            </a:r>
            <a:endParaRPr lang="en-US" sz="1200" dirty="0">
              <a:latin typeface="Times New Roman" pitchFamily="18" charset="0"/>
              <a:cs typeface="Times New Roman" pitchFamily="18" charset="0"/>
            </a:endParaRPr>
          </a:p>
          <a:p>
            <a:pPr marL="742950" lvl="1" indent="-285750">
              <a:buFont typeface="Wingdings" pitchFamily="2" charset="2"/>
              <a:buChar char="§"/>
            </a:pPr>
            <a:r>
              <a:rPr lang="en-US" sz="1200" dirty="0" smtClean="0">
                <a:latin typeface="Times New Roman" pitchFamily="18" charset="0"/>
                <a:cs typeface="Times New Roman" pitchFamily="18" charset="0"/>
              </a:rPr>
              <a:t>Implementation </a:t>
            </a:r>
            <a:r>
              <a:rPr lang="en-US" sz="1200" dirty="0">
                <a:latin typeface="Times New Roman" pitchFamily="18" charset="0"/>
                <a:cs typeface="Times New Roman" pitchFamily="18" charset="0"/>
              </a:rPr>
              <a:t>of the GOES-R aerosol visibility algorithm into IMAPP for </a:t>
            </a:r>
            <a:r>
              <a:rPr lang="en-US" sz="1200" dirty="0" err="1">
                <a:latin typeface="Times New Roman" pitchFamily="18" charset="0"/>
                <a:cs typeface="Times New Roman" pitchFamily="18" charset="0"/>
              </a:rPr>
              <a:t>realtime</a:t>
            </a:r>
            <a:r>
              <a:rPr lang="en-US" sz="1200" dirty="0">
                <a:latin typeface="Times New Roman" pitchFamily="18" charset="0"/>
                <a:cs typeface="Times New Roman" pitchFamily="18" charset="0"/>
              </a:rPr>
              <a:t> delivery and generation of retrospective (2011-2012) GOES-R aerosol </a:t>
            </a:r>
            <a:r>
              <a:rPr lang="en-US" sz="1200" dirty="0" smtClean="0">
                <a:latin typeface="Times New Roman" pitchFamily="18" charset="0"/>
                <a:cs typeface="Times New Roman" pitchFamily="18" charset="0"/>
              </a:rPr>
              <a:t>visibility retrievals</a:t>
            </a:r>
            <a:r>
              <a:rPr lang="en-US" sz="1200" dirty="0">
                <a:latin typeface="Times New Roman" pitchFamily="18" charset="0"/>
                <a:cs typeface="Times New Roman" pitchFamily="18" charset="0"/>
              </a:rPr>
              <a:t>. </a:t>
            </a:r>
            <a:r>
              <a:rPr lang="en-US" sz="1200" b="1" dirty="0" smtClean="0">
                <a:solidFill>
                  <a:srgbClr val="FF0000"/>
                </a:solidFill>
                <a:latin typeface="Times New Roman" pitchFamily="18" charset="0"/>
                <a:cs typeface="Times New Roman" pitchFamily="18" charset="0"/>
              </a:rPr>
              <a:t>(MODIS V5 AOD algorithm within IMAPP is outdated and biased relative to regression)</a:t>
            </a:r>
            <a:endParaRPr lang="en-US" sz="1200" b="1" dirty="0">
              <a:solidFill>
                <a:srgbClr val="FF0000"/>
              </a:solidFill>
              <a:latin typeface="Times New Roman" pitchFamily="18" charset="0"/>
              <a:cs typeface="Times New Roman" pitchFamily="18" charset="0"/>
            </a:endParaRPr>
          </a:p>
          <a:p>
            <a:pPr marL="742950" lvl="1" indent="-285750">
              <a:buFont typeface="Wingdings" pitchFamily="2" charset="2"/>
              <a:buChar char="§"/>
            </a:pPr>
            <a:r>
              <a:rPr lang="en-US" sz="1200" dirty="0">
                <a:latin typeface="Times New Roman" pitchFamily="18" charset="0"/>
                <a:cs typeface="Times New Roman" pitchFamily="18" charset="0"/>
              </a:rPr>
              <a:t>Comparison of GOES-R visibility retrievals, ASOS, IMPROVE and CSN visibility to GEOS-CHEM 2011-2012 nested-grid model fields during 2011-2012 provided by Daniel Jacob under his IP effort.   </a:t>
            </a:r>
            <a:r>
              <a:rPr lang="en-US" sz="1200" b="1" dirty="0" smtClean="0">
                <a:latin typeface="Times New Roman" pitchFamily="18" charset="0"/>
                <a:cs typeface="Times New Roman" pitchFamily="18" charset="0"/>
              </a:rPr>
              <a:t>(Awaiting TT funding)</a:t>
            </a:r>
            <a:r>
              <a:rPr lang="en-US" sz="1200" b="1" dirty="0">
                <a:latin typeface="Times New Roman" pitchFamily="18" charset="0"/>
                <a:cs typeface="Times New Roman" pitchFamily="18" charset="0"/>
              </a:rPr>
              <a:t> </a:t>
            </a:r>
          </a:p>
          <a:p>
            <a:pPr marL="742950" lvl="1" indent="-285750">
              <a:buFont typeface="Wingdings" pitchFamily="2" charset="2"/>
              <a:buChar char="§"/>
            </a:pPr>
            <a:r>
              <a:rPr lang="en-US" sz="1200" dirty="0" smtClean="0">
                <a:latin typeface="Times New Roman" pitchFamily="18" charset="0"/>
                <a:cs typeface="Times New Roman" pitchFamily="18" charset="0"/>
              </a:rPr>
              <a:t>Comparison of </a:t>
            </a:r>
            <a:r>
              <a:rPr lang="en-US" sz="1200" dirty="0">
                <a:latin typeface="Times New Roman" pitchFamily="18" charset="0"/>
                <a:cs typeface="Times New Roman" pitchFamily="18" charset="0"/>
              </a:rPr>
              <a:t>GOES-R visibility retrievals, ASOS, IMPROVE and CSN visibility to estimates from regional AOD/PM2.5 assimilation for selected case studies determined by LADCO, Region 8, Colorado Department of Public Health &amp; Environment , and WRAP management and conducted by Greg Carmichael (supported in part under this Tiger Team proposal). </a:t>
            </a:r>
            <a:r>
              <a:rPr lang="en-US" sz="1200" b="1" dirty="0">
                <a:latin typeface="Times New Roman" pitchFamily="18" charset="0"/>
                <a:cs typeface="Times New Roman" pitchFamily="18" charset="0"/>
              </a:rPr>
              <a:t>(Awaiting TT funding) </a:t>
            </a:r>
            <a:endParaRPr lang="en-US" sz="1200" dirty="0">
              <a:latin typeface="Times New Roman" pitchFamily="18" charset="0"/>
              <a:cs typeface="Times New Roman" pitchFamily="18" charset="0"/>
            </a:endParaRPr>
          </a:p>
          <a:p>
            <a:pPr marL="742950" lvl="1" indent="-285750">
              <a:buFont typeface="Wingdings" pitchFamily="2" charset="2"/>
              <a:buChar char="§"/>
            </a:pPr>
            <a:r>
              <a:rPr lang="en-US" sz="1200" dirty="0">
                <a:latin typeface="Times New Roman" pitchFamily="18" charset="0"/>
                <a:cs typeface="Times New Roman" pitchFamily="18" charset="0"/>
              </a:rPr>
              <a:t>Delivery of retrospective GOES-R aerosol visibility retrievals to the EPA Remote Sensing Information Gateway (RSIG) for use by regional air quality management. Jim </a:t>
            </a:r>
            <a:r>
              <a:rPr lang="en-US" sz="1200" dirty="0" err="1">
                <a:latin typeface="Times New Roman" pitchFamily="18" charset="0"/>
                <a:cs typeface="Times New Roman" pitchFamily="18" charset="0"/>
              </a:rPr>
              <a:t>Szykman</a:t>
            </a:r>
            <a:r>
              <a:rPr lang="en-US" sz="1200" dirty="0">
                <a:latin typeface="Times New Roman" pitchFamily="18" charset="0"/>
                <a:cs typeface="Times New Roman" pitchFamily="18" charset="0"/>
              </a:rPr>
              <a:t> is the RSIG PI. </a:t>
            </a:r>
            <a:r>
              <a:rPr lang="en-US" sz="1200" b="1" dirty="0">
                <a:latin typeface="Times New Roman" pitchFamily="18" charset="0"/>
                <a:cs typeface="Times New Roman" pitchFamily="18" charset="0"/>
              </a:rPr>
              <a:t>(Awaiting TT funding) </a:t>
            </a:r>
          </a:p>
        </p:txBody>
      </p:sp>
      <p:sp>
        <p:nvSpPr>
          <p:cNvPr id="5" name="Smiley Face 4"/>
          <p:cNvSpPr/>
          <p:nvPr/>
        </p:nvSpPr>
        <p:spPr>
          <a:xfrm>
            <a:off x="228600" y="3352800"/>
            <a:ext cx="228600" cy="228600"/>
          </a:xfrm>
          <a:prstGeom prst="smileyFac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miley Face 5"/>
          <p:cNvSpPr/>
          <p:nvPr/>
        </p:nvSpPr>
        <p:spPr>
          <a:xfrm>
            <a:off x="228600" y="3652422"/>
            <a:ext cx="228600" cy="228600"/>
          </a:xfrm>
          <a:prstGeom prst="smileyFac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miley Face 6"/>
          <p:cNvSpPr/>
          <p:nvPr/>
        </p:nvSpPr>
        <p:spPr>
          <a:xfrm>
            <a:off x="237478" y="3930590"/>
            <a:ext cx="228600" cy="228600"/>
          </a:xfrm>
          <a:prstGeom prst="smileyFac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y Face 7"/>
          <p:cNvSpPr/>
          <p:nvPr/>
        </p:nvSpPr>
        <p:spPr>
          <a:xfrm>
            <a:off x="219722" y="4805776"/>
            <a:ext cx="228600" cy="228600"/>
          </a:xfrm>
          <a:prstGeom prst="smileyFace">
            <a:avLst>
              <a:gd name="adj" fmla="val -46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p:cNvSpPr/>
          <p:nvPr/>
        </p:nvSpPr>
        <p:spPr>
          <a:xfrm>
            <a:off x="219722" y="5284432"/>
            <a:ext cx="228600" cy="228600"/>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p:cNvSpPr/>
          <p:nvPr/>
        </p:nvSpPr>
        <p:spPr>
          <a:xfrm>
            <a:off x="228600" y="6248400"/>
            <a:ext cx="228600" cy="228600"/>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p:cNvSpPr/>
          <p:nvPr/>
        </p:nvSpPr>
        <p:spPr>
          <a:xfrm>
            <a:off x="219722" y="5715000"/>
            <a:ext cx="228600" cy="228600"/>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1226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beans\users$\bpierce\Data\Documents\Attachments\jun_03\AIRS.IDEA-I.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41148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382" t="11588" r="28882" b="4136"/>
          <a:stretch/>
        </p:blipFill>
        <p:spPr bwMode="auto">
          <a:xfrm>
            <a:off x="6477000" y="381000"/>
            <a:ext cx="2475069" cy="32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381000"/>
            <a:ext cx="8911390" cy="523220"/>
          </a:xfrm>
          <a:prstGeom prst="rect">
            <a:avLst/>
          </a:prstGeom>
        </p:spPr>
        <p:txBody>
          <a:bodyPr wrap="square">
            <a:spAutoFit/>
          </a:bodyPr>
          <a:lstStyle/>
          <a:p>
            <a:r>
              <a:rPr lang="en-US" sz="1400" dirty="0">
                <a:latin typeface="Times New Roman" pitchFamily="18" charset="0"/>
                <a:cs typeface="Times New Roman" pitchFamily="18" charset="0"/>
                <a:hlinkClick r:id="rId4"/>
              </a:rPr>
              <a:t>http://deq.state.wy.us/aqd/Exceptional%20Events/June_6_2012ThunderBasin</a:t>
            </a:r>
            <a:r>
              <a:rPr lang="en-US" sz="1400" dirty="0" smtClean="0">
                <a:latin typeface="Times New Roman" pitchFamily="18" charset="0"/>
                <a:cs typeface="Times New Roman" pitchFamily="18" charset="0"/>
                <a:hlinkClick r:id="rId4"/>
              </a:rPr>
              <a:t>/</a:t>
            </a:r>
          </a:p>
          <a:p>
            <a:r>
              <a:rPr lang="en-US" sz="1400" dirty="0" smtClean="0">
                <a:latin typeface="Times New Roman" pitchFamily="18" charset="0"/>
                <a:cs typeface="Times New Roman" pitchFamily="18" charset="0"/>
                <a:hlinkClick r:id="rId4"/>
              </a:rPr>
              <a:t>June_6_2012_SI_Package.pdf</a:t>
            </a:r>
            <a:endParaRPr lang="en-US" sz="1400" dirty="0">
              <a:latin typeface="Times New Roman" pitchFamily="18" charset="0"/>
              <a:cs typeface="Times New Roman" pitchFamily="18" charset="0"/>
            </a:endParaRPr>
          </a:p>
        </p:txBody>
      </p:sp>
      <p:sp>
        <p:nvSpPr>
          <p:cNvPr id="7" name="Rectangle 6"/>
          <p:cNvSpPr/>
          <p:nvPr/>
        </p:nvSpPr>
        <p:spPr>
          <a:xfrm>
            <a:off x="98239" y="811649"/>
            <a:ext cx="6302561" cy="1169551"/>
          </a:xfrm>
          <a:prstGeom prst="rect">
            <a:avLst/>
          </a:prstGeom>
        </p:spPr>
        <p:txBody>
          <a:bodyPr wrap="square">
            <a:spAutoFit/>
          </a:bodyPr>
          <a:lstStyle/>
          <a:p>
            <a:r>
              <a:rPr lang="en-US" sz="1400" dirty="0">
                <a:latin typeface="Times New Roman" pitchFamily="18" charset="0"/>
                <a:cs typeface="Times New Roman" pitchFamily="18" charset="0"/>
              </a:rPr>
              <a:t>R</a:t>
            </a:r>
            <a:r>
              <a:rPr lang="en-US" sz="1400" dirty="0" smtClean="0">
                <a:latin typeface="Times New Roman" pitchFamily="18" charset="0"/>
                <a:cs typeface="Times New Roman" pitchFamily="18" charset="0"/>
              </a:rPr>
              <a:t>esults </a:t>
            </a:r>
            <a:r>
              <a:rPr lang="en-US" sz="1400" dirty="0">
                <a:latin typeface="Times New Roman" pitchFamily="18" charset="0"/>
                <a:cs typeface="Times New Roman" pitchFamily="18" charset="0"/>
              </a:rPr>
              <a:t>from Real-time Air Quality Modeling System (</a:t>
            </a:r>
            <a:r>
              <a:rPr lang="en-US" sz="1400" dirty="0">
                <a:latin typeface="Times New Roman" pitchFamily="18" charset="0"/>
                <a:cs typeface="Times New Roman" pitchFamily="18" charset="0"/>
                <a:hlinkClick r:id="rId5"/>
              </a:rPr>
              <a:t>RAQMS</a:t>
            </a:r>
            <a:r>
              <a:rPr lang="en-US" sz="1400" dirty="0">
                <a:latin typeface="Times New Roman" pitchFamily="18" charset="0"/>
                <a:cs typeface="Times New Roman" pitchFamily="18" charset="0"/>
              </a:rPr>
              <a:t>) ozone analyses and </a:t>
            </a:r>
            <a:r>
              <a:rPr lang="en-US" sz="1400" dirty="0" err="1">
                <a:latin typeface="Times New Roman" pitchFamily="18" charset="0"/>
                <a:cs typeface="Times New Roman" pitchFamily="18" charset="0"/>
              </a:rPr>
              <a:t>Lagrangian</a:t>
            </a:r>
            <a:r>
              <a:rPr lang="en-US" sz="1400" dirty="0">
                <a:latin typeface="Times New Roman" pitchFamily="18" charset="0"/>
                <a:cs typeface="Times New Roman" pitchFamily="18" charset="0"/>
              </a:rPr>
              <a:t> trajectory analysis </a:t>
            </a:r>
            <a:r>
              <a:rPr lang="en-US" sz="1400" dirty="0" smtClean="0">
                <a:latin typeface="Times New Roman" pitchFamily="18" charset="0"/>
                <a:cs typeface="Times New Roman" pitchFamily="18" charset="0"/>
              </a:rPr>
              <a:t>were </a:t>
            </a:r>
            <a:r>
              <a:rPr lang="en-US" sz="1400" dirty="0">
                <a:latin typeface="Times New Roman" pitchFamily="18" charset="0"/>
                <a:cs typeface="Times New Roman" pitchFamily="18" charset="0"/>
              </a:rPr>
              <a:t>used determine the genesis of a stratospheric intrusion (SI) event observed by the NASA Ames Alpha Jet Atmospheric </a:t>
            </a:r>
            <a:r>
              <a:rPr lang="en-US" sz="1400" dirty="0" err="1">
                <a:latin typeface="Times New Roman" pitchFamily="18" charset="0"/>
                <a:cs typeface="Times New Roman" pitchFamily="18" charset="0"/>
              </a:rPr>
              <a:t>eXperiment</a:t>
            </a:r>
            <a:r>
              <a:rPr lang="en-US" sz="1400" dirty="0">
                <a:latin typeface="Times New Roman" pitchFamily="18" charset="0"/>
                <a:cs typeface="Times New Roman" pitchFamily="18" charset="0"/>
              </a:rPr>
              <a:t> (</a:t>
            </a:r>
            <a:r>
              <a:rPr lang="en-US" sz="1400" dirty="0" smtClean="0">
                <a:latin typeface="Times New Roman" pitchFamily="18" charset="0"/>
                <a:cs typeface="Times New Roman" pitchFamily="18" charset="0"/>
                <a:hlinkClick r:id="rId6"/>
              </a:rPr>
              <a:t>AJAX</a:t>
            </a:r>
            <a:r>
              <a:rPr lang="en-US" sz="1400" dirty="0" smtClean="0">
                <a:latin typeface="Times New Roman" pitchFamily="18" charset="0"/>
                <a:cs typeface="Times New Roman" pitchFamily="18" charset="0"/>
              </a:rPr>
              <a:t>) </a:t>
            </a:r>
            <a:r>
              <a:rPr lang="en-US" sz="1400" dirty="0">
                <a:latin typeface="Times New Roman" pitchFamily="18" charset="0"/>
                <a:cs typeface="Times New Roman" pitchFamily="18" charset="0"/>
              </a:rPr>
              <a:t>over California on June 5, 2012 that led to surface ozone </a:t>
            </a:r>
            <a:r>
              <a:rPr lang="en-US" sz="1400" dirty="0" err="1">
                <a:latin typeface="Times New Roman" pitchFamily="18" charset="0"/>
                <a:cs typeface="Times New Roman" pitchFamily="18" charset="0"/>
              </a:rPr>
              <a:t>exceedances</a:t>
            </a:r>
            <a:r>
              <a:rPr lang="en-US" sz="1400" dirty="0">
                <a:latin typeface="Times New Roman" pitchFamily="18" charset="0"/>
                <a:cs typeface="Times New Roman" pitchFamily="18" charset="0"/>
              </a:rPr>
              <a:t> on June 6, 2012 at the Thunder Basin ozone monitor in NE Wyoming. </a:t>
            </a:r>
          </a:p>
        </p:txBody>
      </p:sp>
      <p:sp>
        <p:nvSpPr>
          <p:cNvPr id="6" name="TextBox 5"/>
          <p:cNvSpPr txBox="1"/>
          <p:nvPr/>
        </p:nvSpPr>
        <p:spPr>
          <a:xfrm>
            <a:off x="3221114" y="2490787"/>
            <a:ext cx="2874886" cy="2031325"/>
          </a:xfrm>
          <a:prstGeom prst="rect">
            <a:avLst/>
          </a:prstGeom>
          <a:noFill/>
        </p:spPr>
        <p:txBody>
          <a:bodyPr wrap="square" rtlCol="0">
            <a:spAutoFit/>
          </a:bodyPr>
          <a:lstStyle/>
          <a:p>
            <a:r>
              <a:rPr lang="en-US" sz="1400" dirty="0" smtClean="0">
                <a:latin typeface="Times New Roman" pitchFamily="18" charset="0"/>
                <a:cs typeface="Times New Roman" pitchFamily="18" charset="0"/>
              </a:rPr>
              <a:t>RAQMS daily forecasts have been provided to EPA SI working group members during SI event periods to provide guidance for coordinated airborne (AJAX, NASA/Ames) and ground based (JPL Table </a:t>
            </a:r>
            <a:r>
              <a:rPr lang="en-US" sz="1400" dirty="0" smtClean="0">
                <a:latin typeface="Times New Roman" pitchFamily="18" charset="0"/>
                <a:cs typeface="Times New Roman" pitchFamily="18" charset="0"/>
              </a:rPr>
              <a:t>Mountain </a:t>
            </a:r>
            <a:r>
              <a:rPr lang="en-US" sz="1400" dirty="0" err="1" smtClean="0">
                <a:latin typeface="Times New Roman" pitchFamily="18" charset="0"/>
                <a:cs typeface="Times New Roman" pitchFamily="18" charset="0"/>
              </a:rPr>
              <a:t>Lidar</a:t>
            </a:r>
            <a:r>
              <a:rPr lang="en-US" sz="1400" dirty="0" smtClean="0">
                <a:latin typeface="Times New Roman" pitchFamily="18" charset="0"/>
                <a:cs typeface="Times New Roman" pitchFamily="18" charset="0"/>
              </a:rPr>
              <a:t> Facility, </a:t>
            </a:r>
            <a:r>
              <a:rPr lang="en-US" sz="1400" dirty="0" smtClean="0">
                <a:latin typeface="Times New Roman" pitchFamily="18" charset="0"/>
                <a:cs typeface="Times New Roman" pitchFamily="18" charset="0"/>
              </a:rPr>
              <a:t>NOAA/ESRL LVOS </a:t>
            </a:r>
            <a:r>
              <a:rPr lang="en-US" sz="1400" dirty="0" err="1" smtClean="0">
                <a:latin typeface="Times New Roman" pitchFamily="18" charset="0"/>
                <a:cs typeface="Times New Roman" pitchFamily="18" charset="0"/>
              </a:rPr>
              <a:t>Lidar</a:t>
            </a:r>
            <a:r>
              <a:rPr lang="en-US"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measurements to support 2013 Exceptional Event </a:t>
            </a:r>
            <a:r>
              <a:rPr lang="en-US" sz="1400" dirty="0" smtClean="0">
                <a:latin typeface="Times New Roman" pitchFamily="18" charset="0"/>
                <a:cs typeface="Times New Roman" pitchFamily="18" charset="0"/>
              </a:rPr>
              <a:t>demonstration.</a:t>
            </a:r>
            <a:endParaRPr lang="en-US" sz="1400" dirty="0">
              <a:latin typeface="Times New Roman" pitchFamily="18" charset="0"/>
              <a:cs typeface="Times New Roman" pitchFamily="18" charset="0"/>
            </a:endParaRPr>
          </a:p>
        </p:txBody>
      </p:sp>
      <p:sp>
        <p:nvSpPr>
          <p:cNvPr id="8" name="Rectangle 7">
            <a:hlinkClick r:id="rId7"/>
          </p:cNvPr>
          <p:cNvSpPr/>
          <p:nvPr/>
        </p:nvSpPr>
        <p:spPr>
          <a:xfrm>
            <a:off x="0" y="2130623"/>
            <a:ext cx="3405099" cy="307777"/>
          </a:xfrm>
          <a:prstGeom prst="rect">
            <a:avLst/>
          </a:prstGeom>
        </p:spPr>
        <p:txBody>
          <a:bodyPr wrap="none">
            <a:spAutoFit/>
          </a:bodyPr>
          <a:lstStyle/>
          <a:p>
            <a:r>
              <a:rPr lang="en-US" sz="1400" dirty="0">
                <a:latin typeface="Times New Roman" pitchFamily="18" charset="0"/>
                <a:cs typeface="Times New Roman" pitchFamily="18" charset="0"/>
                <a:hlinkClick r:id="rId7"/>
              </a:rPr>
              <a:t>http://raqms.ssec.wisc.edu/forecast/calendar/</a:t>
            </a:r>
            <a:endParaRPr lang="en-US" sz="1400" dirty="0">
              <a:latin typeface="Times New Roman" pitchFamily="18" charset="0"/>
              <a:cs typeface="Times New Roman" pitchFamily="18" charset="0"/>
            </a:endParaRPr>
          </a:p>
        </p:txBody>
      </p:sp>
      <p:pic>
        <p:nvPicPr>
          <p:cNvPr id="10" name="Picture 2" descr="\\beans\users$\bpierce\Data\Documents\Attachments\jun_03\raqms.201305231200.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13" y="2438400"/>
            <a:ext cx="3158230" cy="23736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943600" y="3810000"/>
            <a:ext cx="2887329" cy="307777"/>
          </a:xfrm>
          <a:prstGeom prst="rect">
            <a:avLst/>
          </a:prstGeom>
        </p:spPr>
        <p:txBody>
          <a:bodyPr wrap="none">
            <a:spAutoFit/>
          </a:bodyPr>
          <a:lstStyle/>
          <a:p>
            <a:r>
              <a:rPr lang="en-US" sz="1400" dirty="0">
                <a:latin typeface="Times New Roman" pitchFamily="18" charset="0"/>
                <a:cs typeface="Times New Roman" pitchFamily="18" charset="0"/>
                <a:hlinkClick r:id="rId9"/>
              </a:rPr>
              <a:t>http://sunset.ssec.wisc.edu/idea-test2/</a:t>
            </a:r>
            <a:endParaRPr lang="en-US" sz="1400" dirty="0">
              <a:latin typeface="Times New Roman" pitchFamily="18" charset="0"/>
              <a:cs typeface="Times New Roman" pitchFamily="18" charset="0"/>
            </a:endParaRPr>
          </a:p>
        </p:txBody>
      </p:sp>
      <p:sp>
        <p:nvSpPr>
          <p:cNvPr id="2" name="Rectangle 1"/>
          <p:cNvSpPr/>
          <p:nvPr/>
        </p:nvSpPr>
        <p:spPr>
          <a:xfrm>
            <a:off x="762000" y="5257799"/>
            <a:ext cx="4848687" cy="1384995"/>
          </a:xfrm>
          <a:prstGeom prst="rect">
            <a:avLst/>
          </a:prstGeom>
        </p:spPr>
        <p:txBody>
          <a:bodyPr wrap="square">
            <a:spAutoFit/>
          </a:bodyPr>
          <a:lstStyle/>
          <a:p>
            <a:r>
              <a:rPr lang="en-US" sz="1400" dirty="0">
                <a:latin typeface="Times New Roman" pitchFamily="18" charset="0"/>
                <a:cs typeface="Times New Roman" pitchFamily="18" charset="0"/>
              </a:rPr>
              <a:t>The Infusing Satellite Data Into Environmental Applications - International (IDEA-I) SI forecast is being developed under the Community Satellite Processing Package (CSPP) </a:t>
            </a:r>
            <a:r>
              <a:rPr lang="en-US" sz="1400" dirty="0" smtClean="0">
                <a:latin typeface="Times New Roman" pitchFamily="18" charset="0"/>
                <a:cs typeface="Times New Roman" pitchFamily="18" charset="0"/>
              </a:rPr>
              <a:t>and is </a:t>
            </a:r>
            <a:r>
              <a:rPr lang="en-US" sz="1400" dirty="0">
                <a:latin typeface="Times New Roman" pitchFamily="18" charset="0"/>
                <a:cs typeface="Times New Roman" pitchFamily="18" charset="0"/>
              </a:rPr>
              <a:t>IDEA-I AIRS, </a:t>
            </a:r>
            <a:r>
              <a:rPr lang="en-US" sz="1400" dirty="0" err="1">
                <a:latin typeface="Times New Roman" pitchFamily="18" charset="0"/>
                <a:cs typeface="Times New Roman" pitchFamily="18" charset="0"/>
              </a:rPr>
              <a:t>CrIS</a:t>
            </a:r>
            <a:r>
              <a:rPr lang="en-US" sz="1400" dirty="0">
                <a:latin typeface="Times New Roman" pitchFamily="18" charset="0"/>
                <a:cs typeface="Times New Roman" pitchFamily="18" charset="0"/>
              </a:rPr>
              <a:t>, and IASI SI forecast capability is currently being beta tested at CIMSS using the UW-Madison Dual Regression </a:t>
            </a:r>
            <a:r>
              <a:rPr lang="en-US" sz="1400" dirty="0" smtClean="0">
                <a:latin typeface="Times New Roman" pitchFamily="18" charset="0"/>
                <a:cs typeface="Times New Roman" pitchFamily="18" charset="0"/>
              </a:rPr>
              <a:t>retrieval. </a:t>
            </a:r>
            <a:endParaRPr lang="en-US" sz="1400" dirty="0">
              <a:latin typeface="Times New Roman" pitchFamily="18" charset="0"/>
              <a:cs typeface="Times New Roman" pitchFamily="18" charset="0"/>
            </a:endParaRPr>
          </a:p>
        </p:txBody>
      </p:sp>
      <p:sp>
        <p:nvSpPr>
          <p:cNvPr id="3" name="Rectangle 2"/>
          <p:cNvSpPr/>
          <p:nvPr/>
        </p:nvSpPr>
        <p:spPr>
          <a:xfrm>
            <a:off x="3054894" y="0"/>
            <a:ext cx="2801601" cy="461665"/>
          </a:xfrm>
          <a:prstGeom prst="rect">
            <a:avLst/>
          </a:prstGeom>
        </p:spPr>
        <p:txBody>
          <a:bodyPr wrap="none">
            <a:spAutoFit/>
          </a:bodyPr>
          <a:lstStyle/>
          <a:p>
            <a:r>
              <a:rPr lang="en-US" sz="2400" b="1" dirty="0" smtClean="0">
                <a:latin typeface="Times New Roman" pitchFamily="18" charset="0"/>
                <a:cs typeface="Times New Roman" pitchFamily="18" charset="0"/>
              </a:rPr>
              <a:t>Preliminary Results</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0446488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487</Words>
  <Application>Microsoft Office PowerPoint</Application>
  <PresentationFormat>On-screen Show (4:3)</PresentationFormat>
  <Paragraphs>27</Paragraphs>
  <Slides>2</Slides>
  <Notes>0</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7</cp:revision>
  <dcterms:created xsi:type="dcterms:W3CDTF">2006-08-16T00:00:00Z</dcterms:created>
  <dcterms:modified xsi:type="dcterms:W3CDTF">2013-06-04T20:40:27Z</dcterms:modified>
</cp:coreProperties>
</file>