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56" r:id="rId4"/>
    <p:sldId id="265" r:id="rId5"/>
    <p:sldId id="266" r:id="rId6"/>
    <p:sldId id="267" r:id="rId7"/>
    <p:sldId id="268" r:id="rId8"/>
    <p:sldId id="262" r:id="rId9"/>
    <p:sldId id="263" r:id="rId10"/>
    <p:sldId id="272" r:id="rId11"/>
    <p:sldId id="273" r:id="rId12"/>
    <p:sldId id="270" r:id="rId13"/>
    <p:sldId id="269" r:id="rId14"/>
    <p:sldId id="271" r:id="rId15"/>
    <p:sldId id="274" r:id="rId16"/>
    <p:sldId id="258" r:id="rId17"/>
    <p:sldId id="257" r:id="rId18"/>
    <p:sldId id="25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ans\users$\bpierce\Data\Documents\Attachments\apr_24\WRF-CHEM_12km_and_4km_sfc_no_emissions_raqms_lbc_2011-07-17_22%3A00%3A00.none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00400" y="304800"/>
            <a:ext cx="4953920" cy="369332"/>
          </a:xfrm>
          <a:prstGeom prst="rect">
            <a:avLst/>
          </a:prstGeom>
          <a:solidFill>
            <a:schemeClr val="bg1"/>
          </a:solidFill>
        </p:spPr>
        <p:txBody>
          <a:bodyPr wrap="none" rtlCol="0">
            <a:spAutoFit/>
          </a:bodyPr>
          <a:lstStyle/>
          <a:p>
            <a:r>
              <a:rPr lang="en-US" dirty="0" smtClean="0"/>
              <a:t>WRF-CHEM 12km Surface NO emissions (NEI 2011)</a:t>
            </a:r>
            <a:endParaRPr lang="en-US" dirty="0"/>
          </a:p>
        </p:txBody>
      </p:sp>
      <p:sp>
        <p:nvSpPr>
          <p:cNvPr id="5" name="TextBox 4"/>
          <p:cNvSpPr txBox="1"/>
          <p:nvPr/>
        </p:nvSpPr>
        <p:spPr>
          <a:xfrm>
            <a:off x="228600" y="1981200"/>
            <a:ext cx="2590799" cy="2308324"/>
          </a:xfrm>
          <a:prstGeom prst="rect">
            <a:avLst/>
          </a:prstGeom>
          <a:noFill/>
        </p:spPr>
        <p:txBody>
          <a:bodyPr wrap="square" rtlCol="0">
            <a:spAutoFit/>
          </a:bodyPr>
          <a:lstStyle/>
          <a:p>
            <a:r>
              <a:rPr lang="en-US" dirty="0" smtClean="0"/>
              <a:t>Location of AIRNOW sites shown as open circles</a:t>
            </a:r>
          </a:p>
          <a:p>
            <a:endParaRPr lang="en-US" dirty="0" smtClean="0"/>
          </a:p>
          <a:p>
            <a:r>
              <a:rPr lang="en-US" dirty="0" smtClean="0"/>
              <a:t>4km nest boundaries also shown</a:t>
            </a:r>
          </a:p>
          <a:p>
            <a:endParaRPr lang="en-US" dirty="0"/>
          </a:p>
          <a:p>
            <a:r>
              <a:rPr lang="en-US" dirty="0" smtClean="0"/>
              <a:t>Log10 of NO emissions are shown</a:t>
            </a:r>
            <a:endParaRPr lang="en-US" dirty="0"/>
          </a:p>
        </p:txBody>
      </p:sp>
    </p:spTree>
    <p:extLst>
      <p:ext uri="{BB962C8B-B14F-4D97-AF65-F5344CB8AC3E}">
        <p14:creationId xmlns:p14="http://schemas.microsoft.com/office/powerpoint/2010/main" val="2847340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beans\users$\bpierce\Data\Documents\Attachments\apr_24\WRF-CHEM_12km_sfc_nox_raqms_lbc_2011-07-17_22%3A00%3A00.none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43200" y="304800"/>
            <a:ext cx="6406049" cy="369332"/>
          </a:xfrm>
          <a:prstGeom prst="rect">
            <a:avLst/>
          </a:prstGeom>
          <a:solidFill>
            <a:schemeClr val="bg1"/>
          </a:solidFill>
        </p:spPr>
        <p:txBody>
          <a:bodyPr wrap="none" rtlCol="0">
            <a:spAutoFit/>
          </a:bodyPr>
          <a:lstStyle/>
          <a:p>
            <a:r>
              <a:rPr lang="en-US" dirty="0" smtClean="0"/>
              <a:t>WRF-CHEM 12km Surface NOx 22Z  (5:00pm Central) July 17, 2011</a:t>
            </a:r>
            <a:endParaRPr lang="en-US" dirty="0"/>
          </a:p>
        </p:txBody>
      </p:sp>
      <p:sp>
        <p:nvSpPr>
          <p:cNvPr id="4" name="TextBox 3"/>
          <p:cNvSpPr txBox="1"/>
          <p:nvPr/>
        </p:nvSpPr>
        <p:spPr>
          <a:xfrm>
            <a:off x="381000" y="2209800"/>
            <a:ext cx="2438399" cy="1477328"/>
          </a:xfrm>
          <a:prstGeom prst="rect">
            <a:avLst/>
          </a:prstGeom>
          <a:noFill/>
        </p:spPr>
        <p:txBody>
          <a:bodyPr wrap="square" rtlCol="0">
            <a:spAutoFit/>
          </a:bodyPr>
          <a:lstStyle/>
          <a:p>
            <a:r>
              <a:rPr lang="en-US" dirty="0" smtClean="0"/>
              <a:t>12km WRF-CHEM shows broad region of higher surface NOx over southern Lake Michigan and NW Indiana </a:t>
            </a:r>
            <a:endParaRPr lang="en-US" dirty="0"/>
          </a:p>
        </p:txBody>
      </p:sp>
      <p:sp>
        <p:nvSpPr>
          <p:cNvPr id="5" name="Rectangle 4"/>
          <p:cNvSpPr/>
          <p:nvPr/>
        </p:nvSpPr>
        <p:spPr>
          <a:xfrm>
            <a:off x="5791200" y="2948464"/>
            <a:ext cx="457200" cy="9377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9600" y="4114800"/>
            <a:ext cx="2057400" cy="923330"/>
          </a:xfrm>
          <a:prstGeom prst="rect">
            <a:avLst/>
          </a:prstGeom>
          <a:noFill/>
          <a:ln>
            <a:solidFill>
              <a:schemeClr val="tx1"/>
            </a:solidFill>
          </a:ln>
        </p:spPr>
        <p:txBody>
          <a:bodyPr wrap="square" rtlCol="0">
            <a:spAutoFit/>
          </a:bodyPr>
          <a:lstStyle/>
          <a:p>
            <a:r>
              <a:rPr lang="en-US" dirty="0" smtClean="0"/>
              <a:t>12km NOx high over NW Indiana due to low PBL</a:t>
            </a:r>
            <a:endParaRPr lang="en-US" dirty="0"/>
          </a:p>
        </p:txBody>
      </p:sp>
      <p:cxnSp>
        <p:nvCxnSpPr>
          <p:cNvPr id="9" name="Straight Arrow Connector 8"/>
          <p:cNvCxnSpPr>
            <a:stCxn id="8" idx="3"/>
          </p:cNvCxnSpPr>
          <p:nvPr/>
        </p:nvCxnSpPr>
        <p:spPr>
          <a:xfrm>
            <a:off x="2667000" y="4576465"/>
            <a:ext cx="3505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119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eans\users$\bpierce\Data\Documents\Attachments\apr_24\WRF-CHEM_12km_and_4km_sfc_nox_raqms_lbc_2011-07-17_22%3A00%3A00.ne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54971" y="304800"/>
            <a:ext cx="6289029" cy="369332"/>
          </a:xfrm>
          <a:prstGeom prst="rect">
            <a:avLst/>
          </a:prstGeom>
          <a:solidFill>
            <a:schemeClr val="bg1"/>
          </a:solidFill>
        </p:spPr>
        <p:txBody>
          <a:bodyPr wrap="none" rtlCol="0">
            <a:spAutoFit/>
          </a:bodyPr>
          <a:lstStyle/>
          <a:p>
            <a:r>
              <a:rPr lang="en-US" dirty="0" smtClean="0"/>
              <a:t>WRF-CHEM 4km Surface NOx 22Z  (5:00pm Central) July 17, 2011</a:t>
            </a:r>
            <a:endParaRPr lang="en-US" dirty="0"/>
          </a:p>
        </p:txBody>
      </p:sp>
      <p:sp>
        <p:nvSpPr>
          <p:cNvPr id="5" name="Rectangle 4"/>
          <p:cNvSpPr/>
          <p:nvPr/>
        </p:nvSpPr>
        <p:spPr>
          <a:xfrm>
            <a:off x="5791200" y="2948464"/>
            <a:ext cx="457200" cy="9377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6572" y="2209800"/>
            <a:ext cx="2438399" cy="1754326"/>
          </a:xfrm>
          <a:prstGeom prst="rect">
            <a:avLst/>
          </a:prstGeom>
          <a:noFill/>
        </p:spPr>
        <p:txBody>
          <a:bodyPr wrap="square" rtlCol="0">
            <a:spAutoFit/>
          </a:bodyPr>
          <a:lstStyle/>
          <a:p>
            <a:r>
              <a:rPr lang="en-US" dirty="0" smtClean="0"/>
              <a:t>12km WRF-CHEM shows narrow region of higher surface NOx over Western shore of Lake Michigan</a:t>
            </a:r>
          </a:p>
          <a:p>
            <a:endParaRPr lang="en-US" dirty="0"/>
          </a:p>
        </p:txBody>
      </p:sp>
      <p:sp>
        <p:nvSpPr>
          <p:cNvPr id="8" name="TextBox 7"/>
          <p:cNvSpPr txBox="1"/>
          <p:nvPr/>
        </p:nvSpPr>
        <p:spPr>
          <a:xfrm>
            <a:off x="609600" y="4114800"/>
            <a:ext cx="2057400" cy="1200329"/>
          </a:xfrm>
          <a:prstGeom prst="rect">
            <a:avLst/>
          </a:prstGeom>
          <a:noFill/>
          <a:ln>
            <a:solidFill>
              <a:schemeClr val="tx1"/>
            </a:solidFill>
          </a:ln>
        </p:spPr>
        <p:txBody>
          <a:bodyPr wrap="square" rtlCol="0">
            <a:spAutoFit/>
          </a:bodyPr>
          <a:lstStyle/>
          <a:p>
            <a:r>
              <a:rPr lang="en-US" dirty="0" smtClean="0"/>
              <a:t>12km NOx NOT high over NW Indiana due to LACK of low PBL</a:t>
            </a:r>
            <a:endParaRPr lang="en-US" dirty="0"/>
          </a:p>
        </p:txBody>
      </p:sp>
      <p:cxnSp>
        <p:nvCxnSpPr>
          <p:cNvPr id="9" name="Straight Arrow Connector 8"/>
          <p:cNvCxnSpPr>
            <a:stCxn id="8" idx="3"/>
          </p:cNvCxnSpPr>
          <p:nvPr/>
        </p:nvCxnSpPr>
        <p:spPr>
          <a:xfrm flipV="1">
            <a:off x="2667000" y="4576465"/>
            <a:ext cx="3505200" cy="1385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011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beans\users$\bpierce\Data\Documents\Attachments\apr_24\WRF-CHEM_12km_vs_AIRNOW.WLM.July-17-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1181100"/>
            <a:ext cx="6515100"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2057400"/>
            <a:ext cx="2171700" cy="2862322"/>
          </a:xfrm>
          <a:prstGeom prst="rect">
            <a:avLst/>
          </a:prstGeom>
          <a:noFill/>
        </p:spPr>
        <p:txBody>
          <a:bodyPr wrap="square" rtlCol="0">
            <a:spAutoFit/>
          </a:bodyPr>
          <a:lstStyle/>
          <a:p>
            <a:r>
              <a:rPr lang="en-US" dirty="0" smtClean="0"/>
              <a:t>12km WRF-CHEM run has mean low bias of 9.6 </a:t>
            </a:r>
            <a:r>
              <a:rPr lang="en-US" dirty="0" err="1" smtClean="0"/>
              <a:t>ppbv</a:t>
            </a:r>
            <a:r>
              <a:rPr lang="en-US" dirty="0" smtClean="0"/>
              <a:t> along Western Shore of Lake Michigan </a:t>
            </a:r>
          </a:p>
          <a:p>
            <a:endParaRPr lang="en-US" dirty="0"/>
          </a:p>
          <a:p>
            <a:r>
              <a:rPr lang="en-US" dirty="0" smtClean="0"/>
              <a:t>Model ranges from 40-70ppbv where AIRNOW ranges from 90-115ppbv</a:t>
            </a:r>
            <a:endParaRPr lang="en-US" dirty="0"/>
          </a:p>
        </p:txBody>
      </p:sp>
      <p:sp>
        <p:nvSpPr>
          <p:cNvPr id="5" name="Rectangle 4"/>
          <p:cNvSpPr/>
          <p:nvPr/>
        </p:nvSpPr>
        <p:spPr>
          <a:xfrm>
            <a:off x="4800600" y="2209800"/>
            <a:ext cx="1219200" cy="7176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049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eans\users$\bpierce\Data\Documents\Attachments\apr_24\WRF-CHEM_4km_vs_AIRNOW.WLM.July-17-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1181100"/>
            <a:ext cx="6515100" cy="4800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48200" y="2209800"/>
            <a:ext cx="1066800" cy="7176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2057400"/>
            <a:ext cx="2171700" cy="3139321"/>
          </a:xfrm>
          <a:prstGeom prst="rect">
            <a:avLst/>
          </a:prstGeom>
          <a:noFill/>
        </p:spPr>
        <p:txBody>
          <a:bodyPr wrap="square" rtlCol="0">
            <a:spAutoFit/>
          </a:bodyPr>
          <a:lstStyle/>
          <a:p>
            <a:r>
              <a:rPr lang="en-US" dirty="0"/>
              <a:t>4</a:t>
            </a:r>
            <a:r>
              <a:rPr lang="en-US" dirty="0" smtClean="0"/>
              <a:t>km WRF-CHEM run has mean low bias of 12.4 </a:t>
            </a:r>
            <a:r>
              <a:rPr lang="en-US" dirty="0" err="1" smtClean="0"/>
              <a:t>ppbv</a:t>
            </a:r>
            <a:r>
              <a:rPr lang="en-US" dirty="0" smtClean="0"/>
              <a:t> along Western Shore of Lake Michigan</a:t>
            </a:r>
          </a:p>
          <a:p>
            <a:endParaRPr lang="en-US" dirty="0"/>
          </a:p>
          <a:p>
            <a:r>
              <a:rPr lang="en-US" dirty="0"/>
              <a:t>Model ranges from </a:t>
            </a:r>
            <a:r>
              <a:rPr lang="en-US" dirty="0" smtClean="0"/>
              <a:t>35-65ppbv </a:t>
            </a:r>
            <a:r>
              <a:rPr lang="en-US" dirty="0"/>
              <a:t>where AIRNOW ranges from 90-115ppbv</a:t>
            </a:r>
          </a:p>
          <a:p>
            <a:endParaRPr lang="en-US" dirty="0"/>
          </a:p>
        </p:txBody>
      </p:sp>
    </p:spTree>
    <p:extLst>
      <p:ext uri="{BB962C8B-B14F-4D97-AF65-F5344CB8AC3E}">
        <p14:creationId xmlns:p14="http://schemas.microsoft.com/office/powerpoint/2010/main" val="3935730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6192" y="2209800"/>
            <a:ext cx="2285999" cy="2585323"/>
          </a:xfrm>
          <a:prstGeom prst="rect">
            <a:avLst/>
          </a:prstGeom>
          <a:noFill/>
        </p:spPr>
        <p:txBody>
          <a:bodyPr wrap="square" rtlCol="0">
            <a:spAutoFit/>
          </a:bodyPr>
          <a:lstStyle/>
          <a:p>
            <a:r>
              <a:rPr lang="en-US" dirty="0"/>
              <a:t>I</a:t>
            </a:r>
            <a:r>
              <a:rPr lang="en-US" dirty="0" smtClean="0"/>
              <a:t>ncreases (decreases) in surface NOx result in decreases (increases) in surface O3 at </a:t>
            </a:r>
            <a:r>
              <a:rPr lang="en-US" dirty="0"/>
              <a:t>AIRNOW sites a</a:t>
            </a:r>
            <a:r>
              <a:rPr lang="en-US" dirty="0" smtClean="0"/>
              <a:t>long </a:t>
            </a:r>
            <a:r>
              <a:rPr lang="en-US" dirty="0"/>
              <a:t>the Western Shore of Lake Michigan on July 17-18, 2011 </a:t>
            </a:r>
          </a:p>
        </p:txBody>
      </p:sp>
      <p:cxnSp>
        <p:nvCxnSpPr>
          <p:cNvPr id="6" name="Straight Connector 5"/>
          <p:cNvCxnSpPr/>
          <p:nvPr/>
        </p:nvCxnSpPr>
        <p:spPr>
          <a:xfrm>
            <a:off x="3295650" y="3303234"/>
            <a:ext cx="5181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886450" y="1447800"/>
            <a:ext cx="0" cy="3657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6953250" y="3657600"/>
            <a:ext cx="15240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beans\users$\bpierce\Data\Documents\Attachments\apr_24\WRF-CHEM_DNOX_vs_DO3.WLM.July-17-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434" y="1040166"/>
            <a:ext cx="65151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659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1295400"/>
            <a:ext cx="6858000" cy="3693319"/>
          </a:xfrm>
          <a:prstGeom prst="rect">
            <a:avLst/>
          </a:prstGeom>
          <a:noFill/>
        </p:spPr>
        <p:txBody>
          <a:bodyPr wrap="square" rtlCol="0">
            <a:spAutoFit/>
          </a:bodyPr>
          <a:lstStyle/>
          <a:p>
            <a:r>
              <a:rPr lang="en-US" dirty="0" smtClean="0"/>
              <a:t>Preliminary Conclusions:</a:t>
            </a:r>
          </a:p>
          <a:p>
            <a:endParaRPr lang="en-US" dirty="0"/>
          </a:p>
          <a:p>
            <a:pPr marL="285750" indent="-285750">
              <a:buFont typeface="Arial" panose="020B0604020202020204" pitchFamily="34" charset="0"/>
              <a:buChar char="•"/>
            </a:pPr>
            <a:r>
              <a:rPr lang="en-US" dirty="0" smtClean="0"/>
              <a:t>4km simulation leads to more O3 production over Lake Michigan but not along the western shore where high O3 was observed. In fact, the 4km simulation shows lower O3 along the western shore then the 12km simulation.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This may occur because the 4km nest shows stronger lake breeze circulation along western shore of Lake Michigan which results in transport of high NOx plume further north along the lake shore and overall reductions in ozone</a:t>
            </a:r>
          </a:p>
          <a:p>
            <a:endParaRPr lang="en-US" dirty="0"/>
          </a:p>
          <a:p>
            <a:r>
              <a:rPr lang="en-US" dirty="0" smtClean="0"/>
              <a:t>Suggests that NEI </a:t>
            </a:r>
            <a:r>
              <a:rPr lang="en-US" dirty="0"/>
              <a:t>2011 NO emissions are too high in </a:t>
            </a:r>
            <a:r>
              <a:rPr lang="en-US" dirty="0" smtClean="0"/>
              <a:t>Chicago</a:t>
            </a:r>
            <a:endParaRPr lang="en-US" dirty="0"/>
          </a:p>
        </p:txBody>
      </p:sp>
    </p:spTree>
    <p:extLst>
      <p:ext uri="{BB962C8B-B14F-4D97-AF65-F5344CB8AC3E}">
        <p14:creationId xmlns:p14="http://schemas.microsoft.com/office/powerpoint/2010/main" val="3492549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beans\users$\bpierce\Data\Documents\Attachments\apr_24\WRF-CHEM_12km_vs_AIRNO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1181100"/>
            <a:ext cx="65151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534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ans\users$\bpierce\Data\Documents\Attachments\apr_24\WRF-CHEM_4km_vs_AIRNO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1181100"/>
            <a:ext cx="65151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848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192" y="2209800"/>
            <a:ext cx="2285999" cy="2031325"/>
          </a:xfrm>
          <a:prstGeom prst="rect">
            <a:avLst/>
          </a:prstGeom>
          <a:noFill/>
        </p:spPr>
        <p:txBody>
          <a:bodyPr wrap="square" rtlCol="0">
            <a:spAutoFit/>
          </a:bodyPr>
          <a:lstStyle/>
          <a:p>
            <a:r>
              <a:rPr lang="en-US" dirty="0" smtClean="0"/>
              <a:t>In general, increases (decreases) in surface NOx result in decreases (increases) in surface O3 at </a:t>
            </a:r>
            <a:r>
              <a:rPr lang="en-US" dirty="0"/>
              <a:t>AIRNOW sites within 4km nest </a:t>
            </a:r>
          </a:p>
        </p:txBody>
      </p:sp>
      <p:cxnSp>
        <p:nvCxnSpPr>
          <p:cNvPr id="4" name="Straight Connector 3"/>
          <p:cNvCxnSpPr/>
          <p:nvPr/>
        </p:nvCxnSpPr>
        <p:spPr>
          <a:xfrm>
            <a:off x="3295650" y="3303234"/>
            <a:ext cx="5181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886450" y="1447800"/>
            <a:ext cx="0" cy="3657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0" name="Picture 2" descr="\\beans\users$\bpierce\Data\Documents\Attachments\apr_24\WRF-CHEM_DNOX_vs_DO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778" y="1040166"/>
            <a:ext cx="65151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161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beans\users$\bpierce\Data\Documents\Attachments\apr_24\WRF-CHEM_12km_and_4km_sfc_no_emissions_raqms_lbc_2011-07-17_22%3A00%3A00.ne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56271" y="304800"/>
            <a:ext cx="6482929" cy="369332"/>
          </a:xfrm>
          <a:prstGeom prst="rect">
            <a:avLst/>
          </a:prstGeom>
          <a:solidFill>
            <a:schemeClr val="bg1"/>
          </a:solidFill>
        </p:spPr>
        <p:txBody>
          <a:bodyPr wrap="none" rtlCol="0">
            <a:spAutoFit/>
          </a:bodyPr>
          <a:lstStyle/>
          <a:p>
            <a:r>
              <a:rPr lang="en-US" dirty="0" smtClean="0"/>
              <a:t>WRF-CHEM 12km and Nested 4km Surface NO emissions (NEI 2011)</a:t>
            </a:r>
            <a:endParaRPr lang="en-US" dirty="0"/>
          </a:p>
        </p:txBody>
      </p:sp>
      <p:sp>
        <p:nvSpPr>
          <p:cNvPr id="4" name="TextBox 3"/>
          <p:cNvSpPr txBox="1"/>
          <p:nvPr/>
        </p:nvSpPr>
        <p:spPr>
          <a:xfrm>
            <a:off x="228600" y="1981200"/>
            <a:ext cx="2590799" cy="2585323"/>
          </a:xfrm>
          <a:prstGeom prst="rect">
            <a:avLst/>
          </a:prstGeom>
          <a:noFill/>
        </p:spPr>
        <p:txBody>
          <a:bodyPr wrap="square" rtlCol="0">
            <a:spAutoFit/>
          </a:bodyPr>
          <a:lstStyle/>
          <a:p>
            <a:r>
              <a:rPr lang="en-US" dirty="0" smtClean="0"/>
              <a:t>Location of AIRNOW sites shown as open circles</a:t>
            </a:r>
          </a:p>
          <a:p>
            <a:endParaRPr lang="en-US" dirty="0" smtClean="0"/>
          </a:p>
          <a:p>
            <a:r>
              <a:rPr lang="en-US" dirty="0" smtClean="0"/>
              <a:t>4km nest boundaries also shown</a:t>
            </a:r>
          </a:p>
          <a:p>
            <a:endParaRPr lang="en-US" dirty="0"/>
          </a:p>
          <a:p>
            <a:r>
              <a:rPr lang="en-US" dirty="0"/>
              <a:t>Log10 of NO emissions are shown</a:t>
            </a:r>
          </a:p>
          <a:p>
            <a:endParaRPr lang="en-US" dirty="0"/>
          </a:p>
        </p:txBody>
      </p:sp>
    </p:spTree>
    <p:extLst>
      <p:ext uri="{BB962C8B-B14F-4D97-AF65-F5344CB8AC3E}">
        <p14:creationId xmlns:p14="http://schemas.microsoft.com/office/powerpoint/2010/main" val="420150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ans\users$\bpierce\Data\Documents\Attachments\apr_24\image0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48152"/>
            <a:ext cx="8001000" cy="3890648"/>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4191000" y="2667000"/>
            <a:ext cx="381000" cy="2895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46771" y="5867400"/>
            <a:ext cx="5479064" cy="646331"/>
          </a:xfrm>
          <a:prstGeom prst="rect">
            <a:avLst/>
          </a:prstGeom>
          <a:noFill/>
        </p:spPr>
        <p:txBody>
          <a:bodyPr wrap="none" rtlCol="0">
            <a:spAutoFit/>
          </a:bodyPr>
          <a:lstStyle/>
          <a:p>
            <a:pPr algn="ctr"/>
            <a:r>
              <a:rPr lang="en-US" dirty="0" smtClean="0"/>
              <a:t>Focusing on the July 17, 2011 event</a:t>
            </a:r>
          </a:p>
          <a:p>
            <a:pPr algn="ctr"/>
            <a:r>
              <a:rPr lang="en-US" dirty="0" smtClean="0"/>
              <a:t>12km CONUS and 4km Midwest runs for July 01-31, 2011</a:t>
            </a:r>
            <a:endParaRPr lang="en-US" dirty="0"/>
          </a:p>
        </p:txBody>
      </p:sp>
    </p:spTree>
    <p:extLst>
      <p:ext uri="{BB962C8B-B14F-4D97-AF65-F5344CB8AC3E}">
        <p14:creationId xmlns:p14="http://schemas.microsoft.com/office/powerpoint/2010/main" val="1246621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beans\users$\bpierce\Data\Documents\Attachments\apr_24\WRF-CHEM_12km_COT_raqms_lbc_2011-07-17_22%3A00%3A00.none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45757" y="304800"/>
            <a:ext cx="8098243" cy="369332"/>
          </a:xfrm>
          <a:prstGeom prst="rect">
            <a:avLst/>
          </a:prstGeom>
          <a:solidFill>
            <a:schemeClr val="bg1"/>
          </a:solidFill>
        </p:spPr>
        <p:txBody>
          <a:bodyPr wrap="none" rtlCol="0">
            <a:spAutoFit/>
          </a:bodyPr>
          <a:lstStyle/>
          <a:p>
            <a:r>
              <a:rPr lang="en-US" dirty="0" smtClean="0"/>
              <a:t>WRF-CHEM 12km Cloud Optical Thickness (</a:t>
            </a:r>
            <a:r>
              <a:rPr lang="en-US" dirty="0"/>
              <a:t>COT) 22Z  (5:00pm Central) July 17, 2011 </a:t>
            </a:r>
          </a:p>
        </p:txBody>
      </p:sp>
    </p:spTree>
    <p:extLst>
      <p:ext uri="{BB962C8B-B14F-4D97-AF65-F5344CB8AC3E}">
        <p14:creationId xmlns:p14="http://schemas.microsoft.com/office/powerpoint/2010/main" val="1436311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eans\users$\bpierce\Data\Documents\Attachments\apr_24\WRF-CHEM_4km_COT_raqms_lbc_2011-07-17_22%3A00%3A00.ne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464"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45757" y="304800"/>
            <a:ext cx="8098243" cy="369332"/>
          </a:xfrm>
          <a:prstGeom prst="rect">
            <a:avLst/>
          </a:prstGeom>
          <a:solidFill>
            <a:schemeClr val="bg1"/>
          </a:solidFill>
        </p:spPr>
        <p:txBody>
          <a:bodyPr wrap="none" rtlCol="0">
            <a:spAutoFit/>
          </a:bodyPr>
          <a:lstStyle/>
          <a:p>
            <a:r>
              <a:rPr lang="en-US" dirty="0" smtClean="0"/>
              <a:t>WRF-CHEM 4km Cloud Optical Thickness (</a:t>
            </a:r>
            <a:r>
              <a:rPr lang="en-US" dirty="0"/>
              <a:t>COT) 22Z  (5:00pm Central) July 17, 2011 </a:t>
            </a:r>
          </a:p>
        </p:txBody>
      </p:sp>
      <p:sp>
        <p:nvSpPr>
          <p:cNvPr id="5" name="TextBox 4"/>
          <p:cNvSpPr txBox="1"/>
          <p:nvPr/>
        </p:nvSpPr>
        <p:spPr>
          <a:xfrm>
            <a:off x="457200" y="2438400"/>
            <a:ext cx="2209800" cy="1754326"/>
          </a:xfrm>
          <a:prstGeom prst="rect">
            <a:avLst/>
          </a:prstGeom>
          <a:noFill/>
        </p:spPr>
        <p:txBody>
          <a:bodyPr wrap="square" rtlCol="0">
            <a:spAutoFit/>
          </a:bodyPr>
          <a:lstStyle/>
          <a:p>
            <a:r>
              <a:rPr lang="en-US" dirty="0" smtClean="0"/>
              <a:t>Clear Skies over most of Western Shore of Lake Michigan and SE part of domain – 4km run with explicit convective clouds</a:t>
            </a:r>
            <a:endParaRPr lang="en-US" dirty="0"/>
          </a:p>
        </p:txBody>
      </p:sp>
    </p:spTree>
    <p:extLst>
      <p:ext uri="{BB962C8B-B14F-4D97-AF65-F5344CB8AC3E}">
        <p14:creationId xmlns:p14="http://schemas.microsoft.com/office/powerpoint/2010/main" val="581200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eans\users$\bpierce\Data\Documents\Attachments\apr_24\WRF-CHEM_12km_and_4km_sfc_pbl_raqms_lbc_2011-07-17_22%3A00%3A00.none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5351" y="304800"/>
            <a:ext cx="8878649" cy="369332"/>
          </a:xfrm>
          <a:prstGeom prst="rect">
            <a:avLst/>
          </a:prstGeom>
          <a:solidFill>
            <a:schemeClr val="bg1"/>
          </a:solidFill>
        </p:spPr>
        <p:txBody>
          <a:bodyPr wrap="none" rtlCol="0">
            <a:spAutoFit/>
          </a:bodyPr>
          <a:lstStyle/>
          <a:p>
            <a:r>
              <a:rPr lang="en-US" dirty="0" smtClean="0"/>
              <a:t>WRF-CHEM 12km Planetary Boundary Layer Depth (PBL) </a:t>
            </a:r>
            <a:r>
              <a:rPr lang="en-US" dirty="0"/>
              <a:t>22Z  (5:00pm Central) July 17, 2011 </a:t>
            </a:r>
          </a:p>
        </p:txBody>
      </p:sp>
      <p:sp>
        <p:nvSpPr>
          <p:cNvPr id="4" name="TextBox 3"/>
          <p:cNvSpPr txBox="1"/>
          <p:nvPr/>
        </p:nvSpPr>
        <p:spPr>
          <a:xfrm>
            <a:off x="609600" y="4114800"/>
            <a:ext cx="2057400" cy="923330"/>
          </a:xfrm>
          <a:prstGeom prst="rect">
            <a:avLst/>
          </a:prstGeom>
          <a:noFill/>
          <a:ln>
            <a:solidFill>
              <a:schemeClr val="tx1"/>
            </a:solidFill>
          </a:ln>
        </p:spPr>
        <p:txBody>
          <a:bodyPr wrap="square" rtlCol="0">
            <a:spAutoFit/>
          </a:bodyPr>
          <a:lstStyle/>
          <a:p>
            <a:r>
              <a:rPr lang="en-US" dirty="0" smtClean="0"/>
              <a:t>12km PBL low over NW Indiana due to clouds</a:t>
            </a:r>
            <a:endParaRPr lang="en-US" dirty="0"/>
          </a:p>
        </p:txBody>
      </p:sp>
      <p:cxnSp>
        <p:nvCxnSpPr>
          <p:cNvPr id="7" name="Straight Arrow Connector 6"/>
          <p:cNvCxnSpPr>
            <a:stCxn id="4" idx="3"/>
          </p:cNvCxnSpPr>
          <p:nvPr/>
        </p:nvCxnSpPr>
        <p:spPr>
          <a:xfrm>
            <a:off x="2667000" y="4576465"/>
            <a:ext cx="3505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977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beans\users$\bpierce\Data\Documents\Attachments\apr_24\WRF-CHEM_12km_and_4km_sfc_pbl_raqms_lbc_2011-07-17_22%3A00%3A00.ne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5351" y="304800"/>
            <a:ext cx="8878649" cy="369332"/>
          </a:xfrm>
          <a:prstGeom prst="rect">
            <a:avLst/>
          </a:prstGeom>
          <a:solidFill>
            <a:schemeClr val="bg1"/>
          </a:solidFill>
        </p:spPr>
        <p:txBody>
          <a:bodyPr wrap="none" rtlCol="0">
            <a:spAutoFit/>
          </a:bodyPr>
          <a:lstStyle/>
          <a:p>
            <a:r>
              <a:rPr lang="en-US" dirty="0" smtClean="0"/>
              <a:t>WRF-CHEM 4km Planetary Boundary Layer Depth (PBL) </a:t>
            </a:r>
            <a:r>
              <a:rPr lang="en-US" dirty="0"/>
              <a:t>22Z  (5:00pm Central) July 17, 2011 </a:t>
            </a:r>
          </a:p>
        </p:txBody>
      </p:sp>
      <p:sp>
        <p:nvSpPr>
          <p:cNvPr id="4" name="TextBox 3"/>
          <p:cNvSpPr txBox="1"/>
          <p:nvPr/>
        </p:nvSpPr>
        <p:spPr>
          <a:xfrm>
            <a:off x="609600" y="4038600"/>
            <a:ext cx="2057400" cy="1200329"/>
          </a:xfrm>
          <a:prstGeom prst="rect">
            <a:avLst/>
          </a:prstGeom>
          <a:noFill/>
          <a:ln>
            <a:solidFill>
              <a:schemeClr val="tx1"/>
            </a:solidFill>
          </a:ln>
        </p:spPr>
        <p:txBody>
          <a:bodyPr wrap="square" rtlCol="0">
            <a:spAutoFit/>
          </a:bodyPr>
          <a:lstStyle/>
          <a:p>
            <a:r>
              <a:rPr lang="en-US" dirty="0"/>
              <a:t>4</a:t>
            </a:r>
            <a:r>
              <a:rPr lang="en-US" dirty="0" smtClean="0"/>
              <a:t>km PBL NOT low over NW Indiana due to LACK OF clouds</a:t>
            </a:r>
            <a:endParaRPr lang="en-US" dirty="0"/>
          </a:p>
        </p:txBody>
      </p:sp>
      <p:cxnSp>
        <p:nvCxnSpPr>
          <p:cNvPr id="5" name="Straight Arrow Connector 4"/>
          <p:cNvCxnSpPr>
            <a:stCxn id="4" idx="3"/>
          </p:cNvCxnSpPr>
          <p:nvPr/>
        </p:nvCxnSpPr>
        <p:spPr>
          <a:xfrm flipV="1">
            <a:off x="2667000" y="4604140"/>
            <a:ext cx="3505200" cy="346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664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ans\users$\bpierce\Data\Documents\Attachments\apr_24\WRF-CHEM_12km_sfc_o3_raqms_lbc_2011-07-17_22%3A00%3A00.none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20950" y="304800"/>
            <a:ext cx="6223050" cy="369332"/>
          </a:xfrm>
          <a:prstGeom prst="rect">
            <a:avLst/>
          </a:prstGeom>
          <a:solidFill>
            <a:schemeClr val="bg1"/>
          </a:solidFill>
        </p:spPr>
        <p:txBody>
          <a:bodyPr wrap="none" rtlCol="0">
            <a:spAutoFit/>
          </a:bodyPr>
          <a:lstStyle/>
          <a:p>
            <a:r>
              <a:rPr lang="en-US" dirty="0" smtClean="0"/>
              <a:t>WRF-CHEM 12km Surface O3 22Z  (5:00pm Central) July 17, 2011</a:t>
            </a:r>
            <a:endParaRPr lang="en-US" dirty="0"/>
          </a:p>
        </p:txBody>
      </p:sp>
      <p:sp>
        <p:nvSpPr>
          <p:cNvPr id="4" name="TextBox 3"/>
          <p:cNvSpPr txBox="1"/>
          <p:nvPr/>
        </p:nvSpPr>
        <p:spPr>
          <a:xfrm>
            <a:off x="381000" y="2209800"/>
            <a:ext cx="2438399" cy="1477328"/>
          </a:xfrm>
          <a:prstGeom prst="rect">
            <a:avLst/>
          </a:prstGeom>
          <a:noFill/>
        </p:spPr>
        <p:txBody>
          <a:bodyPr wrap="square" rtlCol="0">
            <a:spAutoFit/>
          </a:bodyPr>
          <a:lstStyle/>
          <a:p>
            <a:r>
              <a:rPr lang="en-US" dirty="0" smtClean="0"/>
              <a:t>12km WRF-CHEM does not capture observed enhancement along Western Shore of Lake Michigan</a:t>
            </a:r>
            <a:endParaRPr lang="en-US" dirty="0"/>
          </a:p>
        </p:txBody>
      </p:sp>
      <p:sp>
        <p:nvSpPr>
          <p:cNvPr id="5" name="Rectangle 4"/>
          <p:cNvSpPr/>
          <p:nvPr/>
        </p:nvSpPr>
        <p:spPr>
          <a:xfrm>
            <a:off x="5791200" y="2948464"/>
            <a:ext cx="457200" cy="9377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424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beans\users$\bpierce\Data\Documents\Attachments\apr_24\WRF-CHEM_12km_and_4km_sfc_o3_raqms_lbc_2011-07-17_22%3A00%3A00.ne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95600" y="304800"/>
            <a:ext cx="6223050" cy="369332"/>
          </a:xfrm>
          <a:prstGeom prst="rect">
            <a:avLst/>
          </a:prstGeom>
          <a:solidFill>
            <a:schemeClr val="bg1"/>
          </a:solidFill>
        </p:spPr>
        <p:txBody>
          <a:bodyPr wrap="none" rtlCol="0">
            <a:spAutoFit/>
          </a:bodyPr>
          <a:lstStyle/>
          <a:p>
            <a:r>
              <a:rPr lang="en-US" dirty="0" smtClean="0"/>
              <a:t>WRF-CHEM 4km Surface O3 22Z  (5:00pm Central) July 17, 2011</a:t>
            </a:r>
            <a:endParaRPr lang="en-US" dirty="0"/>
          </a:p>
        </p:txBody>
      </p:sp>
      <p:sp>
        <p:nvSpPr>
          <p:cNvPr id="4" name="TextBox 3"/>
          <p:cNvSpPr txBox="1"/>
          <p:nvPr/>
        </p:nvSpPr>
        <p:spPr>
          <a:xfrm>
            <a:off x="381000" y="2209800"/>
            <a:ext cx="2438399" cy="2308324"/>
          </a:xfrm>
          <a:prstGeom prst="rect">
            <a:avLst/>
          </a:prstGeom>
          <a:noFill/>
        </p:spPr>
        <p:txBody>
          <a:bodyPr wrap="square" rtlCol="0">
            <a:spAutoFit/>
          </a:bodyPr>
          <a:lstStyle/>
          <a:p>
            <a:r>
              <a:rPr lang="en-US" dirty="0" smtClean="0"/>
              <a:t>4km WRF-CHEM shows significant increase in surface O3 over Lake Michigan but actually shows lower surface O3 than 12km along Western Shore of Lake Michigan</a:t>
            </a:r>
            <a:endParaRPr lang="en-US" dirty="0"/>
          </a:p>
        </p:txBody>
      </p:sp>
      <p:sp>
        <p:nvSpPr>
          <p:cNvPr id="5" name="Rectangle 4"/>
          <p:cNvSpPr/>
          <p:nvPr/>
        </p:nvSpPr>
        <p:spPr>
          <a:xfrm>
            <a:off x="5791200" y="2948464"/>
            <a:ext cx="457200" cy="9377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1348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532</Words>
  <Application>Microsoft Office PowerPoint</Application>
  <PresentationFormat>On-screen Show (4:3)</PresentationFormat>
  <Paragraphs>46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Pierce</dc:creator>
  <cp:lastModifiedBy>Brad Pierce</cp:lastModifiedBy>
  <cp:revision>9</cp:revision>
  <dcterms:created xsi:type="dcterms:W3CDTF">2006-08-16T00:00:00Z</dcterms:created>
  <dcterms:modified xsi:type="dcterms:W3CDTF">2015-04-24T22:03:44Z</dcterms:modified>
</cp:coreProperties>
</file>