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03" r:id="rId3"/>
    <p:sldId id="257" r:id="rId4"/>
    <p:sldId id="261" r:id="rId5"/>
    <p:sldId id="317" r:id="rId6"/>
    <p:sldId id="262" r:id="rId7"/>
    <p:sldId id="263" r:id="rId8"/>
    <p:sldId id="318" r:id="rId9"/>
    <p:sldId id="260" r:id="rId10"/>
    <p:sldId id="265" r:id="rId11"/>
    <p:sldId id="274" r:id="rId12"/>
    <p:sldId id="273" r:id="rId13"/>
    <p:sldId id="275" r:id="rId14"/>
    <p:sldId id="276" r:id="rId15"/>
    <p:sldId id="277" r:id="rId16"/>
    <p:sldId id="278" r:id="rId17"/>
    <p:sldId id="302" r:id="rId18"/>
    <p:sldId id="329" r:id="rId19"/>
    <p:sldId id="325" r:id="rId20"/>
    <p:sldId id="326" r:id="rId21"/>
    <p:sldId id="327" r:id="rId22"/>
    <p:sldId id="328" r:id="rId23"/>
    <p:sldId id="337" r:id="rId24"/>
    <p:sldId id="321" r:id="rId25"/>
    <p:sldId id="320" r:id="rId26"/>
    <p:sldId id="322" r:id="rId27"/>
    <p:sldId id="323" r:id="rId28"/>
    <p:sldId id="324" r:id="rId29"/>
    <p:sldId id="330" r:id="rId30"/>
    <p:sldId id="331" r:id="rId31"/>
    <p:sldId id="310" r:id="rId32"/>
    <p:sldId id="311" r:id="rId33"/>
    <p:sldId id="312" r:id="rId34"/>
    <p:sldId id="313" r:id="rId35"/>
    <p:sldId id="305" r:id="rId36"/>
    <p:sldId id="306" r:id="rId37"/>
    <p:sldId id="333" r:id="rId38"/>
    <p:sldId id="332" r:id="rId39"/>
    <p:sldId id="335" r:id="rId40"/>
    <p:sldId id="33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2" d="100"/>
          <a:sy n="122" d="100"/>
        </p:scale>
        <p:origin x="-1714"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EAD18A-28B8-4FEF-8244-EBACFBE25671}" type="datetimeFigureOut">
              <a:rPr lang="en-US" smtClean="0"/>
              <a:t>2/11/2016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092043-A86D-46F4-BCC2-1826F14F7B13}" type="slidenum">
              <a:rPr lang="en-US" smtClean="0"/>
              <a:t>‹#›</a:t>
            </a:fld>
            <a:endParaRPr lang="en-US"/>
          </a:p>
        </p:txBody>
      </p:sp>
    </p:spTree>
    <p:extLst>
      <p:ext uri="{BB962C8B-B14F-4D97-AF65-F5344CB8AC3E}">
        <p14:creationId xmlns:p14="http://schemas.microsoft.com/office/powerpoint/2010/main" val="2410977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a:solidFill>
                  <a:schemeClr val="tx1"/>
                </a:solidFill>
                <a:latin typeface="Symbol" pitchFamily="18" charset="2"/>
              </a:defRPr>
            </a:lvl1pPr>
            <a:lvl2pPr marL="730766" indent="-281064" defTabSz="915018">
              <a:defRPr>
                <a:solidFill>
                  <a:schemeClr val="tx1"/>
                </a:solidFill>
                <a:latin typeface="Symbol" pitchFamily="18" charset="2"/>
              </a:defRPr>
            </a:lvl2pPr>
            <a:lvl3pPr marL="1124255" indent="-224851" defTabSz="915018">
              <a:defRPr>
                <a:solidFill>
                  <a:schemeClr val="tx1"/>
                </a:solidFill>
                <a:latin typeface="Symbol" pitchFamily="18" charset="2"/>
              </a:defRPr>
            </a:lvl3pPr>
            <a:lvl4pPr marL="1573957" indent="-224851" defTabSz="915018">
              <a:defRPr>
                <a:solidFill>
                  <a:schemeClr val="tx1"/>
                </a:solidFill>
                <a:latin typeface="Symbol" pitchFamily="18" charset="2"/>
              </a:defRPr>
            </a:lvl4pPr>
            <a:lvl5pPr marL="2023659" indent="-224851" defTabSz="915018">
              <a:defRPr>
                <a:solidFill>
                  <a:schemeClr val="tx1"/>
                </a:solidFill>
                <a:latin typeface="Symbol" pitchFamily="18" charset="2"/>
              </a:defRPr>
            </a:lvl5pPr>
            <a:lvl6pPr marL="2473361" indent="-224851" defTabSz="915018" eaLnBrk="0" fontAlgn="base" hangingPunct="0">
              <a:spcBef>
                <a:spcPct val="0"/>
              </a:spcBef>
              <a:spcAft>
                <a:spcPct val="0"/>
              </a:spcAft>
              <a:defRPr>
                <a:solidFill>
                  <a:schemeClr val="tx1"/>
                </a:solidFill>
                <a:latin typeface="Symbol" pitchFamily="18" charset="2"/>
              </a:defRPr>
            </a:lvl6pPr>
            <a:lvl7pPr marL="2923062" indent="-224851" defTabSz="915018" eaLnBrk="0" fontAlgn="base" hangingPunct="0">
              <a:spcBef>
                <a:spcPct val="0"/>
              </a:spcBef>
              <a:spcAft>
                <a:spcPct val="0"/>
              </a:spcAft>
              <a:defRPr>
                <a:solidFill>
                  <a:schemeClr val="tx1"/>
                </a:solidFill>
                <a:latin typeface="Symbol" pitchFamily="18" charset="2"/>
              </a:defRPr>
            </a:lvl7pPr>
            <a:lvl8pPr marL="3372764" indent="-224851" defTabSz="915018" eaLnBrk="0" fontAlgn="base" hangingPunct="0">
              <a:spcBef>
                <a:spcPct val="0"/>
              </a:spcBef>
              <a:spcAft>
                <a:spcPct val="0"/>
              </a:spcAft>
              <a:defRPr>
                <a:solidFill>
                  <a:schemeClr val="tx1"/>
                </a:solidFill>
                <a:latin typeface="Symbol" pitchFamily="18" charset="2"/>
              </a:defRPr>
            </a:lvl8pPr>
            <a:lvl9pPr marL="3822466" indent="-224851" defTabSz="915018" eaLnBrk="0" fontAlgn="base" hangingPunct="0">
              <a:spcBef>
                <a:spcPct val="0"/>
              </a:spcBef>
              <a:spcAft>
                <a:spcPct val="0"/>
              </a:spcAft>
              <a:defRPr>
                <a:solidFill>
                  <a:schemeClr val="tx1"/>
                </a:solidFill>
                <a:latin typeface="Symbol" pitchFamily="18" charset="2"/>
              </a:defRPr>
            </a:lvl9pPr>
          </a:lstStyle>
          <a:p>
            <a:fld id="{6F7F7297-10D5-4731-B12A-D1D93B957741}" type="slidenum">
              <a:rPr lang="en-US" altLang="en-US" smtClean="0">
                <a:latin typeface="Arial" charset="0"/>
              </a:rPr>
              <a:pPr/>
              <a:t>3</a:t>
            </a:fld>
            <a:endParaRPr lang="en-US" alt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p:txBody>
          <a:bodyPr/>
          <a:lstStyle/>
          <a:p>
            <a:pPr eaLnBrk="1" hangingPunct="1">
              <a:spcBef>
                <a:spcPct val="0"/>
              </a:spcBef>
            </a:pPr>
            <a:endParaRPr lang="en-US" altLang="en-US" smtClean="0"/>
          </a:p>
        </p:txBody>
      </p:sp>
      <p:sp>
        <p:nvSpPr>
          <p:cNvPr id="24580" name="Slide Number Placeholder 3"/>
          <p:cNvSpPr>
            <a:spLocks noGrp="1"/>
          </p:cNvSpPr>
          <p:nvPr>
            <p:ph type="sldNum" sz="quarter" idx="5"/>
          </p:nvPr>
        </p:nvSpPr>
        <p:spPr>
          <a:noFill/>
        </p:spPr>
        <p:txBody>
          <a:bodyPr/>
          <a:lstStyle>
            <a:lvl1pPr defTabSz="913619" eaLnBrk="0" hangingPunct="0">
              <a:defRPr>
                <a:solidFill>
                  <a:schemeClr val="tx1"/>
                </a:solidFill>
                <a:latin typeface="Arial" charset="0"/>
              </a:defRPr>
            </a:lvl1pPr>
            <a:lvl2pPr marL="742220" indent="-284645" defTabSz="913619" eaLnBrk="0" hangingPunct="0">
              <a:defRPr>
                <a:solidFill>
                  <a:schemeClr val="tx1"/>
                </a:solidFill>
                <a:latin typeface="Arial" charset="0"/>
              </a:defRPr>
            </a:lvl2pPr>
            <a:lvl3pPr marL="1143172" indent="-229553" defTabSz="913619" eaLnBrk="0" hangingPunct="0">
              <a:defRPr>
                <a:solidFill>
                  <a:schemeClr val="tx1"/>
                </a:solidFill>
                <a:latin typeface="Arial" charset="0"/>
              </a:defRPr>
            </a:lvl3pPr>
            <a:lvl4pPr marL="1600746" indent="-229553" defTabSz="913619" eaLnBrk="0" hangingPunct="0">
              <a:defRPr>
                <a:solidFill>
                  <a:schemeClr val="tx1"/>
                </a:solidFill>
                <a:latin typeface="Arial" charset="0"/>
              </a:defRPr>
            </a:lvl4pPr>
            <a:lvl5pPr marL="2056790" indent="-228023" defTabSz="913619" eaLnBrk="0" hangingPunct="0">
              <a:defRPr>
                <a:solidFill>
                  <a:schemeClr val="tx1"/>
                </a:solidFill>
                <a:latin typeface="Arial" charset="0"/>
              </a:defRPr>
            </a:lvl5pPr>
            <a:lvl6pPr marL="2497531" indent="-228023" defTabSz="913619" eaLnBrk="0" fontAlgn="base" hangingPunct="0">
              <a:spcBef>
                <a:spcPct val="0"/>
              </a:spcBef>
              <a:spcAft>
                <a:spcPct val="0"/>
              </a:spcAft>
              <a:defRPr>
                <a:solidFill>
                  <a:schemeClr val="tx1"/>
                </a:solidFill>
                <a:latin typeface="Arial" charset="0"/>
              </a:defRPr>
            </a:lvl6pPr>
            <a:lvl7pPr marL="2938272" indent="-228023" defTabSz="913619" eaLnBrk="0" fontAlgn="base" hangingPunct="0">
              <a:spcBef>
                <a:spcPct val="0"/>
              </a:spcBef>
              <a:spcAft>
                <a:spcPct val="0"/>
              </a:spcAft>
              <a:defRPr>
                <a:solidFill>
                  <a:schemeClr val="tx1"/>
                </a:solidFill>
                <a:latin typeface="Arial" charset="0"/>
              </a:defRPr>
            </a:lvl7pPr>
            <a:lvl8pPr marL="3379013" indent="-228023" defTabSz="913619" eaLnBrk="0" fontAlgn="base" hangingPunct="0">
              <a:spcBef>
                <a:spcPct val="0"/>
              </a:spcBef>
              <a:spcAft>
                <a:spcPct val="0"/>
              </a:spcAft>
              <a:defRPr>
                <a:solidFill>
                  <a:schemeClr val="tx1"/>
                </a:solidFill>
                <a:latin typeface="Arial" charset="0"/>
              </a:defRPr>
            </a:lvl8pPr>
            <a:lvl9pPr marL="3819754" indent="-228023" defTabSz="913619" eaLnBrk="0" fontAlgn="base" hangingPunct="0">
              <a:spcBef>
                <a:spcPct val="0"/>
              </a:spcBef>
              <a:spcAft>
                <a:spcPct val="0"/>
              </a:spcAft>
              <a:defRPr>
                <a:solidFill>
                  <a:schemeClr val="tx1"/>
                </a:solidFill>
                <a:latin typeface="Arial" charset="0"/>
              </a:defRPr>
            </a:lvl9pPr>
          </a:lstStyle>
          <a:p>
            <a:pPr eaLnBrk="1" hangingPunct="1"/>
            <a:fld id="{63001771-9DEF-43B1-8ED0-AE1872210D2A}" type="slidenum">
              <a:rPr lang="en-US" altLang="en-US">
                <a:latin typeface="Calibri" pitchFamily="34" charset="0"/>
              </a:rPr>
              <a:pPr eaLnBrk="1" hangingPunct="1"/>
              <a:t>17</a:t>
            </a:fld>
            <a:endParaRPr lang="en-US" altLang="en-US">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5D03426-0C84-41A9-91FE-75F38286A9D6}" type="slidenum">
              <a:rPr lang="en-US" altLang="en-US" smtClean="0"/>
              <a:pPr/>
              <a:t>19</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a:solidFill>
                  <a:schemeClr val="tx1"/>
                </a:solidFill>
                <a:latin typeface="Symbol" pitchFamily="18" charset="2"/>
              </a:defRPr>
            </a:lvl1pPr>
            <a:lvl2pPr marL="730766" indent="-281064" defTabSz="915018">
              <a:defRPr>
                <a:solidFill>
                  <a:schemeClr val="tx1"/>
                </a:solidFill>
                <a:latin typeface="Symbol" pitchFamily="18" charset="2"/>
              </a:defRPr>
            </a:lvl2pPr>
            <a:lvl3pPr marL="1124255" indent="-224851" defTabSz="915018">
              <a:defRPr>
                <a:solidFill>
                  <a:schemeClr val="tx1"/>
                </a:solidFill>
                <a:latin typeface="Symbol" pitchFamily="18" charset="2"/>
              </a:defRPr>
            </a:lvl3pPr>
            <a:lvl4pPr marL="1573957" indent="-224851" defTabSz="915018">
              <a:defRPr>
                <a:solidFill>
                  <a:schemeClr val="tx1"/>
                </a:solidFill>
                <a:latin typeface="Symbol" pitchFamily="18" charset="2"/>
              </a:defRPr>
            </a:lvl4pPr>
            <a:lvl5pPr marL="2023659" indent="-224851" defTabSz="915018">
              <a:defRPr>
                <a:solidFill>
                  <a:schemeClr val="tx1"/>
                </a:solidFill>
                <a:latin typeface="Symbol" pitchFamily="18" charset="2"/>
              </a:defRPr>
            </a:lvl5pPr>
            <a:lvl6pPr marL="2473361" indent="-224851" defTabSz="915018" eaLnBrk="0" fontAlgn="base" hangingPunct="0">
              <a:spcBef>
                <a:spcPct val="0"/>
              </a:spcBef>
              <a:spcAft>
                <a:spcPct val="0"/>
              </a:spcAft>
              <a:defRPr>
                <a:solidFill>
                  <a:schemeClr val="tx1"/>
                </a:solidFill>
                <a:latin typeface="Symbol" pitchFamily="18" charset="2"/>
              </a:defRPr>
            </a:lvl6pPr>
            <a:lvl7pPr marL="2923062" indent="-224851" defTabSz="915018" eaLnBrk="0" fontAlgn="base" hangingPunct="0">
              <a:spcBef>
                <a:spcPct val="0"/>
              </a:spcBef>
              <a:spcAft>
                <a:spcPct val="0"/>
              </a:spcAft>
              <a:defRPr>
                <a:solidFill>
                  <a:schemeClr val="tx1"/>
                </a:solidFill>
                <a:latin typeface="Symbol" pitchFamily="18" charset="2"/>
              </a:defRPr>
            </a:lvl7pPr>
            <a:lvl8pPr marL="3372764" indent="-224851" defTabSz="915018" eaLnBrk="0" fontAlgn="base" hangingPunct="0">
              <a:spcBef>
                <a:spcPct val="0"/>
              </a:spcBef>
              <a:spcAft>
                <a:spcPct val="0"/>
              </a:spcAft>
              <a:defRPr>
                <a:solidFill>
                  <a:schemeClr val="tx1"/>
                </a:solidFill>
                <a:latin typeface="Symbol" pitchFamily="18" charset="2"/>
              </a:defRPr>
            </a:lvl8pPr>
            <a:lvl9pPr marL="3822466" indent="-224851" defTabSz="915018" eaLnBrk="0" fontAlgn="base" hangingPunct="0">
              <a:spcBef>
                <a:spcPct val="0"/>
              </a:spcBef>
              <a:spcAft>
                <a:spcPct val="0"/>
              </a:spcAft>
              <a:defRPr>
                <a:solidFill>
                  <a:schemeClr val="tx1"/>
                </a:solidFill>
                <a:latin typeface="Symbol" pitchFamily="18" charset="2"/>
              </a:defRPr>
            </a:lvl9pPr>
          </a:lstStyle>
          <a:p>
            <a:fld id="{24AFF031-8CDA-4B22-A5E9-D2DE1B416E3A}" type="slidenum">
              <a:rPr lang="en-US" altLang="en-US" smtClean="0">
                <a:latin typeface="Arial" charset="0"/>
              </a:rPr>
              <a:pPr/>
              <a:t>23</a:t>
            </a:fld>
            <a:endParaRPr lang="en-US" altLang="en-US" smtClean="0">
              <a:latin typeface="Arial" charset="0"/>
            </a:endParaRPr>
          </a:p>
        </p:txBody>
      </p:sp>
      <p:sp>
        <p:nvSpPr>
          <p:cNvPr id="62467" name="Slide Image Placeholder 1"/>
          <p:cNvSpPr>
            <a:spLocks noGrp="1" noRot="1" noChangeAspect="1" noTextEdit="1"/>
          </p:cNvSpPr>
          <p:nvPr>
            <p:ph type="sldImg"/>
          </p:nvPr>
        </p:nvSpPr>
        <p:spPr>
          <a:ln/>
        </p:spPr>
      </p:sp>
      <p:sp>
        <p:nvSpPr>
          <p:cNvPr id="6246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2469"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a:defRPr>
                <a:solidFill>
                  <a:schemeClr val="tx1"/>
                </a:solidFill>
                <a:latin typeface="Symbol" pitchFamily="18" charset="2"/>
              </a:defRPr>
            </a:lvl1pPr>
            <a:lvl2pPr marL="742950" indent="-285750" defTabSz="930275">
              <a:defRPr>
                <a:solidFill>
                  <a:schemeClr val="tx1"/>
                </a:solidFill>
                <a:latin typeface="Symbol" pitchFamily="18" charset="2"/>
              </a:defRPr>
            </a:lvl2pPr>
            <a:lvl3pPr marL="1143000" indent="-228600" defTabSz="930275">
              <a:defRPr>
                <a:solidFill>
                  <a:schemeClr val="tx1"/>
                </a:solidFill>
                <a:latin typeface="Symbol" pitchFamily="18" charset="2"/>
              </a:defRPr>
            </a:lvl3pPr>
            <a:lvl4pPr marL="1600200" indent="-228600" defTabSz="930275">
              <a:defRPr>
                <a:solidFill>
                  <a:schemeClr val="tx1"/>
                </a:solidFill>
                <a:latin typeface="Symbol" pitchFamily="18" charset="2"/>
              </a:defRPr>
            </a:lvl4pPr>
            <a:lvl5pPr marL="2057400" indent="-228600" defTabSz="930275">
              <a:defRPr>
                <a:solidFill>
                  <a:schemeClr val="tx1"/>
                </a:solidFill>
                <a:latin typeface="Symbol" pitchFamily="18" charset="2"/>
              </a:defRPr>
            </a:lvl5pPr>
            <a:lvl6pPr marL="2514600" indent="-228600" defTabSz="930275" eaLnBrk="0" fontAlgn="base" hangingPunct="0">
              <a:spcBef>
                <a:spcPct val="0"/>
              </a:spcBef>
              <a:spcAft>
                <a:spcPct val="0"/>
              </a:spcAft>
              <a:defRPr>
                <a:solidFill>
                  <a:schemeClr val="tx1"/>
                </a:solidFill>
                <a:latin typeface="Symbol" pitchFamily="18" charset="2"/>
              </a:defRPr>
            </a:lvl6pPr>
            <a:lvl7pPr marL="2971800" indent="-228600" defTabSz="930275" eaLnBrk="0" fontAlgn="base" hangingPunct="0">
              <a:spcBef>
                <a:spcPct val="0"/>
              </a:spcBef>
              <a:spcAft>
                <a:spcPct val="0"/>
              </a:spcAft>
              <a:defRPr>
                <a:solidFill>
                  <a:schemeClr val="tx1"/>
                </a:solidFill>
                <a:latin typeface="Symbol" pitchFamily="18" charset="2"/>
              </a:defRPr>
            </a:lvl7pPr>
            <a:lvl8pPr marL="3429000" indent="-228600" defTabSz="930275" eaLnBrk="0" fontAlgn="base" hangingPunct="0">
              <a:spcBef>
                <a:spcPct val="0"/>
              </a:spcBef>
              <a:spcAft>
                <a:spcPct val="0"/>
              </a:spcAft>
              <a:defRPr>
                <a:solidFill>
                  <a:schemeClr val="tx1"/>
                </a:solidFill>
                <a:latin typeface="Symbol" pitchFamily="18" charset="2"/>
              </a:defRPr>
            </a:lvl8pPr>
            <a:lvl9pPr marL="3886200" indent="-228600" defTabSz="930275" eaLnBrk="0" fontAlgn="base" hangingPunct="0">
              <a:spcBef>
                <a:spcPct val="0"/>
              </a:spcBef>
              <a:spcAft>
                <a:spcPct val="0"/>
              </a:spcAft>
              <a:defRPr>
                <a:solidFill>
                  <a:schemeClr val="tx1"/>
                </a:solidFill>
                <a:latin typeface="Symbol" pitchFamily="18" charset="2"/>
              </a:defRPr>
            </a:lvl9pPr>
          </a:lstStyle>
          <a:p>
            <a:pPr algn="r" eaLnBrk="1" hangingPunct="1"/>
            <a:fld id="{B443FCCA-694C-4906-9043-BA0B4E5B0F97}" type="slidenum">
              <a:rPr lang="en-US" altLang="en-US" sz="1200"/>
              <a:pPr algn="r" eaLnBrk="1" hangingPunct="1"/>
              <a:t>23</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84D854C-1DC7-4571-9F85-C35012A15430}" type="slidenum">
              <a:rPr lang="en-US" altLang="en-US"/>
              <a:pPr/>
              <a:t>24</a:t>
            </a:fld>
            <a:endParaRPr lang="en-US" altLang="en-US"/>
          </a:p>
        </p:txBody>
      </p:sp>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p:txBody>
          <a:bodyPr lIns="91433" tIns="45717" rIns="91433" bIns="45717"/>
          <a:lstStyle/>
          <a:p>
            <a:endParaRPr lang="en-US" altLang="en-US"/>
          </a:p>
        </p:txBody>
      </p:sp>
      <p:sp>
        <p:nvSpPr>
          <p:cNvPr id="1996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a:defRPr>
                <a:solidFill>
                  <a:schemeClr val="tx1"/>
                </a:solidFill>
                <a:latin typeface="Arial" charset="0"/>
              </a:defRPr>
            </a:lvl1pPr>
            <a:lvl2pPr marL="730250" indent="-280988">
              <a:defRPr>
                <a:solidFill>
                  <a:schemeClr val="tx1"/>
                </a:solidFill>
                <a:latin typeface="Arial" charset="0"/>
              </a:defRPr>
            </a:lvl2pPr>
            <a:lvl3pPr marL="1123950" indent="-223838">
              <a:defRPr>
                <a:solidFill>
                  <a:schemeClr val="tx1"/>
                </a:solidFill>
                <a:latin typeface="Arial" charset="0"/>
              </a:defRPr>
            </a:lvl3pPr>
            <a:lvl4pPr marL="1573213" indent="-223838">
              <a:defRPr>
                <a:solidFill>
                  <a:schemeClr val="tx1"/>
                </a:solidFill>
                <a:latin typeface="Arial" charset="0"/>
              </a:defRPr>
            </a:lvl4pPr>
            <a:lvl5pPr marL="2024063" indent="-225425">
              <a:defRPr>
                <a:solidFill>
                  <a:schemeClr val="tx1"/>
                </a:solidFill>
                <a:latin typeface="Arial" charset="0"/>
              </a:defRPr>
            </a:lvl5pPr>
            <a:lvl6pPr marL="2481263" indent="-225425" fontAlgn="base">
              <a:spcBef>
                <a:spcPct val="0"/>
              </a:spcBef>
              <a:spcAft>
                <a:spcPct val="0"/>
              </a:spcAft>
              <a:defRPr>
                <a:solidFill>
                  <a:schemeClr val="tx1"/>
                </a:solidFill>
                <a:latin typeface="Arial" charset="0"/>
              </a:defRPr>
            </a:lvl6pPr>
            <a:lvl7pPr marL="2938463" indent="-225425" fontAlgn="base">
              <a:spcBef>
                <a:spcPct val="0"/>
              </a:spcBef>
              <a:spcAft>
                <a:spcPct val="0"/>
              </a:spcAft>
              <a:defRPr>
                <a:solidFill>
                  <a:schemeClr val="tx1"/>
                </a:solidFill>
                <a:latin typeface="Arial" charset="0"/>
              </a:defRPr>
            </a:lvl7pPr>
            <a:lvl8pPr marL="3395663" indent="-225425" fontAlgn="base">
              <a:spcBef>
                <a:spcPct val="0"/>
              </a:spcBef>
              <a:spcAft>
                <a:spcPct val="0"/>
              </a:spcAft>
              <a:defRPr>
                <a:solidFill>
                  <a:schemeClr val="tx1"/>
                </a:solidFill>
                <a:latin typeface="Arial" charset="0"/>
              </a:defRPr>
            </a:lvl8pPr>
            <a:lvl9pPr marL="3852863" indent="-225425" fontAlgn="base">
              <a:spcBef>
                <a:spcPct val="0"/>
              </a:spcBef>
              <a:spcAft>
                <a:spcPct val="0"/>
              </a:spcAft>
              <a:defRPr>
                <a:solidFill>
                  <a:schemeClr val="tx1"/>
                </a:solidFill>
                <a:latin typeface="Arial" charset="0"/>
              </a:defRPr>
            </a:lvl9pPr>
          </a:lstStyle>
          <a:p>
            <a:pPr algn="r" eaLnBrk="1" hangingPunct="1"/>
            <a:fld id="{6958ADF9-4FF7-4738-BBDC-FF65FCA4EC2C}" type="slidenum">
              <a:rPr lang="en-US" altLang="en-US" sz="1200"/>
              <a:pPr algn="r" eaLnBrk="1" hangingPunct="1"/>
              <a:t>24</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E4BD028-21CE-4AC1-86F8-BD14203E0962}" type="slidenum">
              <a:rPr lang="en-US" altLang="en-US"/>
              <a:pPr/>
              <a:t>26</a:t>
            </a:fld>
            <a:endParaRPr lang="en-US" altLang="en-US"/>
          </a:p>
        </p:txBody>
      </p:sp>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p:txBody>
          <a:bodyPr lIns="91427" tIns="45714" rIns="91427" bIns="45714"/>
          <a:lstStyle/>
          <a:p>
            <a:endParaRPr lang="en-US" altLang="en-US"/>
          </a:p>
        </p:txBody>
      </p:sp>
      <p:sp>
        <p:nvSpPr>
          <p:cNvPr id="1730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b"/>
          <a:lstStyle>
            <a:lvl1pPr>
              <a:defRPr>
                <a:solidFill>
                  <a:schemeClr val="tx1"/>
                </a:solidFill>
                <a:latin typeface="Arial" charset="0"/>
              </a:defRPr>
            </a:lvl1pPr>
            <a:lvl2pPr marL="730250" indent="-280988">
              <a:defRPr>
                <a:solidFill>
                  <a:schemeClr val="tx1"/>
                </a:solidFill>
                <a:latin typeface="Arial" charset="0"/>
              </a:defRPr>
            </a:lvl2pPr>
            <a:lvl3pPr marL="1123950" indent="-223838">
              <a:defRPr>
                <a:solidFill>
                  <a:schemeClr val="tx1"/>
                </a:solidFill>
                <a:latin typeface="Arial" charset="0"/>
              </a:defRPr>
            </a:lvl3pPr>
            <a:lvl4pPr marL="1571625" indent="-222250">
              <a:defRPr>
                <a:solidFill>
                  <a:schemeClr val="tx1"/>
                </a:solidFill>
                <a:latin typeface="Arial" charset="0"/>
              </a:defRPr>
            </a:lvl4pPr>
            <a:lvl5pPr marL="2024063" indent="-225425">
              <a:defRPr>
                <a:solidFill>
                  <a:schemeClr val="tx1"/>
                </a:solidFill>
                <a:latin typeface="Arial" charset="0"/>
              </a:defRPr>
            </a:lvl5pPr>
            <a:lvl6pPr marL="2481263" indent="-225425" fontAlgn="base">
              <a:spcBef>
                <a:spcPct val="0"/>
              </a:spcBef>
              <a:spcAft>
                <a:spcPct val="0"/>
              </a:spcAft>
              <a:defRPr>
                <a:solidFill>
                  <a:schemeClr val="tx1"/>
                </a:solidFill>
                <a:latin typeface="Arial" charset="0"/>
              </a:defRPr>
            </a:lvl6pPr>
            <a:lvl7pPr marL="2938463" indent="-225425" fontAlgn="base">
              <a:spcBef>
                <a:spcPct val="0"/>
              </a:spcBef>
              <a:spcAft>
                <a:spcPct val="0"/>
              </a:spcAft>
              <a:defRPr>
                <a:solidFill>
                  <a:schemeClr val="tx1"/>
                </a:solidFill>
                <a:latin typeface="Arial" charset="0"/>
              </a:defRPr>
            </a:lvl7pPr>
            <a:lvl8pPr marL="3395663" indent="-225425" fontAlgn="base">
              <a:spcBef>
                <a:spcPct val="0"/>
              </a:spcBef>
              <a:spcAft>
                <a:spcPct val="0"/>
              </a:spcAft>
              <a:defRPr>
                <a:solidFill>
                  <a:schemeClr val="tx1"/>
                </a:solidFill>
                <a:latin typeface="Arial" charset="0"/>
              </a:defRPr>
            </a:lvl8pPr>
            <a:lvl9pPr marL="3852863" indent="-225425" fontAlgn="base">
              <a:spcBef>
                <a:spcPct val="0"/>
              </a:spcBef>
              <a:spcAft>
                <a:spcPct val="0"/>
              </a:spcAft>
              <a:defRPr>
                <a:solidFill>
                  <a:schemeClr val="tx1"/>
                </a:solidFill>
                <a:latin typeface="Arial" charset="0"/>
              </a:defRPr>
            </a:lvl9pPr>
          </a:lstStyle>
          <a:p>
            <a:pPr algn="r" eaLnBrk="1" hangingPunct="1"/>
            <a:fld id="{1C62B91F-0EC0-417B-83CD-A70DAF1CD4BA}" type="slidenum">
              <a:rPr lang="en-US" altLang="en-US" sz="1200"/>
              <a:pPr algn="r" eaLnBrk="1" hangingPunct="1"/>
              <a:t>26</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6A206F7-AC4D-4CA7-95BB-EC4ADD70D3FF}" type="slidenum">
              <a:rPr lang="en-US" altLang="en-US" smtClean="0"/>
              <a:pPr/>
              <a:t>6</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A579FED-C03A-4D69-A6A4-3A2112D03A31}" type="slidenum">
              <a:rPr lang="en-US" altLang="en-US" smtClean="0"/>
              <a:pPr/>
              <a:t>7</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a:solidFill>
                  <a:schemeClr val="tx1"/>
                </a:solidFill>
                <a:latin typeface="Symbol" pitchFamily="18" charset="2"/>
              </a:defRPr>
            </a:lvl1pPr>
            <a:lvl2pPr marL="730766" indent="-281064" defTabSz="915018">
              <a:defRPr>
                <a:solidFill>
                  <a:schemeClr val="tx1"/>
                </a:solidFill>
                <a:latin typeface="Symbol" pitchFamily="18" charset="2"/>
              </a:defRPr>
            </a:lvl2pPr>
            <a:lvl3pPr marL="1124255" indent="-224851" defTabSz="915018">
              <a:defRPr>
                <a:solidFill>
                  <a:schemeClr val="tx1"/>
                </a:solidFill>
                <a:latin typeface="Symbol" pitchFamily="18" charset="2"/>
              </a:defRPr>
            </a:lvl3pPr>
            <a:lvl4pPr marL="1573957" indent="-224851" defTabSz="915018">
              <a:defRPr>
                <a:solidFill>
                  <a:schemeClr val="tx1"/>
                </a:solidFill>
                <a:latin typeface="Symbol" pitchFamily="18" charset="2"/>
              </a:defRPr>
            </a:lvl4pPr>
            <a:lvl5pPr marL="2023659" indent="-224851" defTabSz="915018">
              <a:defRPr>
                <a:solidFill>
                  <a:schemeClr val="tx1"/>
                </a:solidFill>
                <a:latin typeface="Symbol" pitchFamily="18" charset="2"/>
              </a:defRPr>
            </a:lvl5pPr>
            <a:lvl6pPr marL="2473361" indent="-224851" defTabSz="915018" eaLnBrk="0" fontAlgn="base" hangingPunct="0">
              <a:spcBef>
                <a:spcPct val="0"/>
              </a:spcBef>
              <a:spcAft>
                <a:spcPct val="0"/>
              </a:spcAft>
              <a:defRPr>
                <a:solidFill>
                  <a:schemeClr val="tx1"/>
                </a:solidFill>
                <a:latin typeface="Symbol" pitchFamily="18" charset="2"/>
              </a:defRPr>
            </a:lvl6pPr>
            <a:lvl7pPr marL="2923062" indent="-224851" defTabSz="915018" eaLnBrk="0" fontAlgn="base" hangingPunct="0">
              <a:spcBef>
                <a:spcPct val="0"/>
              </a:spcBef>
              <a:spcAft>
                <a:spcPct val="0"/>
              </a:spcAft>
              <a:defRPr>
                <a:solidFill>
                  <a:schemeClr val="tx1"/>
                </a:solidFill>
                <a:latin typeface="Symbol" pitchFamily="18" charset="2"/>
              </a:defRPr>
            </a:lvl7pPr>
            <a:lvl8pPr marL="3372764" indent="-224851" defTabSz="915018" eaLnBrk="0" fontAlgn="base" hangingPunct="0">
              <a:spcBef>
                <a:spcPct val="0"/>
              </a:spcBef>
              <a:spcAft>
                <a:spcPct val="0"/>
              </a:spcAft>
              <a:defRPr>
                <a:solidFill>
                  <a:schemeClr val="tx1"/>
                </a:solidFill>
                <a:latin typeface="Symbol" pitchFamily="18" charset="2"/>
              </a:defRPr>
            </a:lvl8pPr>
            <a:lvl9pPr marL="3822466" indent="-224851" defTabSz="915018" eaLnBrk="0" fontAlgn="base" hangingPunct="0">
              <a:spcBef>
                <a:spcPct val="0"/>
              </a:spcBef>
              <a:spcAft>
                <a:spcPct val="0"/>
              </a:spcAft>
              <a:defRPr>
                <a:solidFill>
                  <a:schemeClr val="tx1"/>
                </a:solidFill>
                <a:latin typeface="Symbol" pitchFamily="18" charset="2"/>
              </a:defRPr>
            </a:lvl9pPr>
          </a:lstStyle>
          <a:p>
            <a:fld id="{683D8FE0-DDD5-4E9D-B5F6-290E30C744A4}" type="slidenum">
              <a:rPr lang="en-US" altLang="en-US" smtClean="0">
                <a:latin typeface="Arial" charset="0"/>
              </a:rPr>
              <a:pPr/>
              <a:t>9</a:t>
            </a:fld>
            <a:endParaRPr lang="en-US" alt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01BF055-E2C5-4073-BB82-3D8D9C754B2D}" type="slidenum">
              <a:rPr lang="en-US" altLang="en-US" smtClean="0"/>
              <a:pPr/>
              <a:t>10</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01BF055-E2C5-4073-BB82-3D8D9C754B2D}" type="slidenum">
              <a:rPr lang="en-US" altLang="en-US" smtClean="0"/>
              <a:pPr/>
              <a:t>11</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01BF055-E2C5-4073-BB82-3D8D9C754B2D}" type="slidenum">
              <a:rPr lang="en-US" altLang="en-US" smtClean="0"/>
              <a:pPr/>
              <a:t>13</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01BF055-E2C5-4073-BB82-3D8D9C754B2D}" type="slidenum">
              <a:rPr lang="en-US" altLang="en-US" smtClean="0"/>
              <a:pPr/>
              <a:t>15</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092043-A86D-46F4-BCC2-1826F14F7B13}" type="slidenum">
              <a:rPr lang="en-US" smtClean="0"/>
              <a:t>16</a:t>
            </a:fld>
            <a:endParaRPr lang="en-US"/>
          </a:p>
        </p:txBody>
      </p:sp>
    </p:spTree>
    <p:extLst>
      <p:ext uri="{BB962C8B-B14F-4D97-AF65-F5344CB8AC3E}">
        <p14:creationId xmlns:p14="http://schemas.microsoft.com/office/powerpoint/2010/main" val="3186453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emf"/><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3.emf"/><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3.emf"/><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3.emf"/><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hyperlink" Target="http://www.nasa.gov/mission_pages/discover-aq/index.html" TargetMode="External"/><Relationship Id="rId4" Type="http://schemas.openxmlformats.org/officeDocument/2006/relationships/hyperlink" Target="https://www2.acd.ucar.edu/frappe/field-catalog"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aeronet.gsfc.nasa.gov/new_web/DRAGON-USA_2014_Colorado.html" TargetMode="External"/><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hyperlink" Target="http://aeronet.gsfc.nasa.gov/new_web/DRAGON-USA_2014_Colorado.html"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gif"/><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png"/><Relationship Id="rId5" Type="http://schemas.openxmlformats.org/officeDocument/2006/relationships/oleObject" Target="../embeddings/oleObject7.bin"/><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en.wikipedia.org/wiki/Energy_conservation" TargetMode="External"/><Relationship Id="rId3" Type="http://schemas.openxmlformats.org/officeDocument/2006/relationships/hyperlink" Target="http://en.wikipedia.org/wiki/Differential_equation" TargetMode="External"/><Relationship Id="rId7" Type="http://schemas.openxmlformats.org/officeDocument/2006/relationships/hyperlink" Target="http://en.wikipedia.org/wiki/Navier%E2%80%93Stokes_equations"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en.wikipedia.org/wiki/Conservation_of_momentum" TargetMode="External"/><Relationship Id="rId5" Type="http://schemas.openxmlformats.org/officeDocument/2006/relationships/hyperlink" Target="http://en.wikipedia.org/wiki/Global_climate_model" TargetMode="External"/><Relationship Id="rId10" Type="http://schemas.openxmlformats.org/officeDocument/2006/relationships/hyperlink" Target="http://en.wikipedia.org/wiki/Continuity_equation" TargetMode="External"/><Relationship Id="rId4" Type="http://schemas.openxmlformats.org/officeDocument/2006/relationships/hyperlink" Target="http://en.wikipedia.org/wiki/Atmosphere" TargetMode="Externa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8668"/>
            <a:ext cx="9144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ES/AOS 535 </a:t>
            </a:r>
            <a:r>
              <a:rPr lang="en-US" b="1" dirty="0" smtClean="0">
                <a:latin typeface="Times New Roman" panose="02020603050405020304" pitchFamily="18" charset="0"/>
                <a:cs typeface="Times New Roman" panose="02020603050405020304" pitchFamily="18" charset="0"/>
              </a:rPr>
              <a:t>Air </a:t>
            </a:r>
            <a:r>
              <a:rPr lang="en-US" b="1" dirty="0">
                <a:latin typeface="Times New Roman" panose="02020603050405020304" pitchFamily="18" charset="0"/>
                <a:cs typeface="Times New Roman" panose="02020603050405020304" pitchFamily="18" charset="0"/>
              </a:rPr>
              <a:t>Quality Modeling and </a:t>
            </a:r>
            <a:r>
              <a:rPr lang="en-US" b="1" dirty="0" smtClean="0">
                <a:latin typeface="Times New Roman" panose="02020603050405020304" pitchFamily="18" charset="0"/>
                <a:cs typeface="Times New Roman" panose="02020603050405020304" pitchFamily="18" charset="0"/>
              </a:rPr>
              <a:t>Analysis February 11, 2016</a:t>
            </a:r>
            <a:endParaRPr lang="en-US" b="1" dirty="0">
              <a:latin typeface="Times New Roman" panose="02020603050405020304" pitchFamily="18" charset="0"/>
              <a:cs typeface="Times New Roman" panose="02020603050405020304" pitchFamily="18" charset="0"/>
            </a:endParaRP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l="95000" b="20000"/>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r="8276" b="11685"/>
          <a:stretch>
            <a:fillRect/>
          </a:stretch>
        </p:blipFill>
        <p:spPr bwMode="auto">
          <a:xfrm>
            <a:off x="1012825" y="-44450"/>
            <a:ext cx="1425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2"/>
          <p:cNvGraphicFramePr>
            <a:graphicFrameLocks noChangeAspect="1"/>
          </p:cNvGraphicFramePr>
          <p:nvPr/>
        </p:nvGraphicFramePr>
        <p:xfrm>
          <a:off x="6934200" y="0"/>
          <a:ext cx="1143000" cy="1143000"/>
        </p:xfrm>
        <a:graphic>
          <a:graphicData uri="http://schemas.openxmlformats.org/presentationml/2006/ole">
            <mc:AlternateContent xmlns:mc="http://schemas.openxmlformats.org/markup-compatibility/2006">
              <mc:Choice xmlns:v="urn:schemas-microsoft-com:vml" Requires="v">
                <p:oleObj spid="_x0000_s10263" name="Photo Editor Photo" r:id="rId5" imgW="1371429" imgH="1371429" progId="">
                  <p:embed/>
                </p:oleObj>
              </mc:Choice>
              <mc:Fallback>
                <p:oleObj name="Photo Editor Photo" r:id="rId5" imgW="1371429" imgH="1371429"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209800" y="4648200"/>
            <a:ext cx="4572000" cy="646331"/>
          </a:xfrm>
          <a:prstGeom prst="rect">
            <a:avLst/>
          </a:prstGeom>
        </p:spPr>
        <p:txBody>
          <a:bodyPr>
            <a:spAutoFit/>
          </a:bodyPr>
          <a:lstStyle/>
          <a:p>
            <a:pPr algn="ctr"/>
            <a:r>
              <a:rPr lang="en-US" altLang="en-US" b="1" dirty="0">
                <a:latin typeface="Times New Roman" pitchFamily="18" charset="0"/>
                <a:cs typeface="Times New Roman" pitchFamily="18" charset="0"/>
              </a:rPr>
              <a:t>R. Bradley Pierce</a:t>
            </a:r>
            <a:endParaRPr lang="en-US" altLang="en-US" dirty="0">
              <a:latin typeface="Times New Roman" pitchFamily="18" charset="0"/>
              <a:cs typeface="Times New Roman" pitchFamily="18" charset="0"/>
            </a:endParaRPr>
          </a:p>
          <a:p>
            <a:pPr algn="ctr"/>
            <a:r>
              <a:rPr lang="en-US" altLang="en-US" b="1" dirty="0">
                <a:latin typeface="Times New Roman" pitchFamily="18" charset="0"/>
                <a:cs typeface="Times New Roman" pitchFamily="18" charset="0"/>
              </a:rPr>
              <a:t>NOAA/NESDIS/CIMSS</a:t>
            </a:r>
            <a:endParaRPr lang="en-US" altLang="en-US" dirty="0">
              <a:latin typeface="Times New Roman" pitchFamily="18" charset="0"/>
              <a:cs typeface="Times New Roman" pitchFamily="18" charset="0"/>
            </a:endParaRPr>
          </a:p>
        </p:txBody>
      </p:sp>
      <p:sp>
        <p:nvSpPr>
          <p:cNvPr id="10" name="TextBox 9"/>
          <p:cNvSpPr txBox="1"/>
          <p:nvPr/>
        </p:nvSpPr>
        <p:spPr>
          <a:xfrm>
            <a:off x="661434" y="1828800"/>
            <a:ext cx="7973528" cy="2308324"/>
          </a:xfrm>
          <a:prstGeom prst="rect">
            <a:avLst/>
          </a:prstGeom>
          <a:noFill/>
        </p:spPr>
        <p:txBody>
          <a:bodyPr wrap="none" rtlCol="0">
            <a:spAutoFit/>
          </a:bodyPr>
          <a:lstStyle/>
          <a:p>
            <a:pPr algn="ctr"/>
            <a:r>
              <a:rPr lang="en-US" sz="3600" b="1" dirty="0" smtClean="0">
                <a:latin typeface="Times New Roman" panose="02020603050405020304" pitchFamily="18" charset="0"/>
                <a:cs typeface="Times New Roman" panose="02020603050405020304" pitchFamily="18" charset="0"/>
              </a:rPr>
              <a:t>Development </a:t>
            </a:r>
          </a:p>
          <a:p>
            <a:pPr algn="ctr"/>
            <a:r>
              <a:rPr lang="en-US" sz="3600" b="1" dirty="0" smtClean="0">
                <a:latin typeface="Times New Roman" panose="02020603050405020304" pitchFamily="18" charset="0"/>
                <a:cs typeface="Times New Roman" panose="02020603050405020304" pitchFamily="18" charset="0"/>
              </a:rPr>
              <a:t>and applications of Air Quality Models</a:t>
            </a:r>
          </a:p>
          <a:p>
            <a:pPr algn="ctr"/>
            <a:r>
              <a:rPr lang="en-US" sz="3600" b="1" dirty="0" smtClean="0">
                <a:latin typeface="Times New Roman" panose="02020603050405020304" pitchFamily="18" charset="0"/>
                <a:cs typeface="Times New Roman" panose="02020603050405020304" pitchFamily="18" charset="0"/>
              </a:rPr>
              <a:t> </a:t>
            </a:r>
          </a:p>
          <a:p>
            <a:pPr algn="ctr"/>
            <a:r>
              <a:rPr lang="en-US" sz="3600" b="1" dirty="0" smtClean="0">
                <a:latin typeface="Times New Roman" panose="02020603050405020304" pitchFamily="18" charset="0"/>
                <a:cs typeface="Times New Roman" panose="02020603050405020304" pitchFamily="18" charset="0"/>
              </a:rPr>
              <a:t>Real-time Air Quality Modeling System</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0084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7"/>
          <p:cNvPicPr>
            <a:picLocks noChangeAspect="1" noChangeArrowheads="1"/>
          </p:cNvPicPr>
          <p:nvPr/>
        </p:nvPicPr>
        <p:blipFill>
          <a:blip r:embed="rId4">
            <a:extLst>
              <a:ext uri="{28A0092B-C50C-407E-A947-70E740481C1C}">
                <a14:useLocalDpi xmlns:a14="http://schemas.microsoft.com/office/drawing/2010/main" val="0"/>
              </a:ext>
            </a:extLst>
          </a:blip>
          <a:srcRect l="95000" b="20000"/>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8"/>
          <p:cNvPicPr>
            <a:picLocks noChangeAspect="1" noChangeArrowheads="1"/>
          </p:cNvPicPr>
          <p:nvPr/>
        </p:nvPicPr>
        <p:blipFill>
          <a:blip r:embed="rId5">
            <a:extLst>
              <a:ext uri="{28A0092B-C50C-407E-A947-70E740481C1C}">
                <a14:useLocalDpi xmlns:a14="http://schemas.microsoft.com/office/drawing/2010/main" val="0"/>
              </a:ext>
            </a:extLst>
          </a:blip>
          <a:srcRect r="8276" b="11685"/>
          <a:stretch>
            <a:fillRect/>
          </a:stretch>
        </p:blipFill>
        <p:spPr bwMode="auto">
          <a:xfrm>
            <a:off x="1012825" y="-44450"/>
            <a:ext cx="1425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2"/>
          <p:cNvGraphicFramePr>
            <a:graphicFrameLocks noChangeAspect="1"/>
          </p:cNvGraphicFramePr>
          <p:nvPr/>
        </p:nvGraphicFramePr>
        <p:xfrm>
          <a:off x="6934200" y="0"/>
          <a:ext cx="1143000" cy="1143000"/>
        </p:xfrm>
        <a:graphic>
          <a:graphicData uri="http://schemas.openxmlformats.org/presentationml/2006/ole">
            <mc:AlternateContent xmlns:mc="http://schemas.openxmlformats.org/markup-compatibility/2006">
              <mc:Choice xmlns:v="urn:schemas-microsoft-com:vml" Requires="v">
                <p:oleObj spid="_x0000_s11287" name="Photo Editor Photo" r:id="rId6" imgW="1371429" imgH="1371429" progId="">
                  <p:embed/>
                </p:oleObj>
              </mc:Choice>
              <mc:Fallback>
                <p:oleObj name="Photo Editor Photo" r:id="rId6" imgW="1371429" imgH="137142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11"/>
          <p:cNvSpPr txBox="1">
            <a:spLocks noChangeArrowheads="1"/>
          </p:cNvSpPr>
          <p:nvPr/>
        </p:nvSpPr>
        <p:spPr bwMode="auto">
          <a:xfrm>
            <a:off x="76200" y="1981200"/>
            <a:ext cx="86106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AutoNum type="arabicPeriod"/>
            </a:pPr>
            <a:r>
              <a:rPr lang="en-US" altLang="en-US" b="1" dirty="0">
                <a:latin typeface="Times New Roman" pitchFamily="18" charset="0"/>
              </a:rPr>
              <a:t>Online global chemical and aerosol assimilation/ forecasting system</a:t>
            </a: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UW-Madison sigma-theta hybrid coordinate model (UW-Hybrid) dynamical core</a:t>
            </a: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Unified stratosphere/troposphere chemical prediction scheme (</a:t>
            </a:r>
            <a:r>
              <a:rPr lang="en-US" altLang="en-US" b="1" dirty="0" err="1">
                <a:latin typeface="Times New Roman" pitchFamily="18" charset="0"/>
              </a:rPr>
              <a:t>LaRC</a:t>
            </a:r>
            <a:r>
              <a:rPr lang="en-US" altLang="en-US" b="1" dirty="0">
                <a:latin typeface="Times New Roman" pitchFamily="18" charset="0"/>
              </a:rPr>
              <a:t>-Combo) developed at NASA </a:t>
            </a:r>
            <a:r>
              <a:rPr lang="en-US" altLang="en-US" b="1" dirty="0" err="1">
                <a:latin typeface="Times New Roman" pitchFamily="18" charset="0"/>
              </a:rPr>
              <a:t>LaRC</a:t>
            </a:r>
            <a:endParaRPr lang="en-US" altLang="en-US" b="1" dirty="0">
              <a:latin typeface="Times New Roman" pitchFamily="18" charset="0"/>
            </a:endParaRP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Aerosol prediction scheme (GOCART) developed by </a:t>
            </a:r>
            <a:r>
              <a:rPr lang="en-US" altLang="en-US" b="1" dirty="0" err="1">
                <a:latin typeface="Times New Roman" pitchFamily="18" charset="0"/>
              </a:rPr>
              <a:t>Mian</a:t>
            </a:r>
            <a:r>
              <a:rPr lang="en-US" altLang="en-US" b="1" dirty="0">
                <a:latin typeface="Times New Roman" pitchFamily="18" charset="0"/>
              </a:rPr>
              <a:t> Chin (NASA GSFC). </a:t>
            </a: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Statistical Digital Filter (OI) assimilation system developed by James </a:t>
            </a:r>
            <a:r>
              <a:rPr lang="en-US" altLang="en-US" b="1" dirty="0" err="1">
                <a:latin typeface="Times New Roman" pitchFamily="18" charset="0"/>
              </a:rPr>
              <a:t>Stobie</a:t>
            </a:r>
            <a:r>
              <a:rPr lang="en-US" altLang="en-US" b="1" dirty="0">
                <a:latin typeface="Times New Roman" pitchFamily="18" charset="0"/>
              </a:rPr>
              <a:t> (NASA/GFSC)</a:t>
            </a:r>
          </a:p>
        </p:txBody>
      </p:sp>
      <p:sp>
        <p:nvSpPr>
          <p:cNvPr id="1035" name="Text Box 12"/>
          <p:cNvSpPr txBox="1">
            <a:spLocks noChangeArrowheads="1"/>
          </p:cNvSpPr>
          <p:nvPr/>
        </p:nvSpPr>
        <p:spPr bwMode="auto">
          <a:xfrm>
            <a:off x="2590800" y="1238250"/>
            <a:ext cx="3402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3200" b="1" dirty="0">
                <a:latin typeface="Times New Roman" pitchFamily="18" charset="0"/>
              </a:rPr>
              <a:t>Model Description</a:t>
            </a:r>
          </a:p>
        </p:txBody>
      </p:sp>
    </p:spTree>
    <p:extLst>
      <p:ext uri="{BB962C8B-B14F-4D97-AF65-F5344CB8AC3E}">
        <p14:creationId xmlns:p14="http://schemas.microsoft.com/office/powerpoint/2010/main" val="2008267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7"/>
          <p:cNvPicPr>
            <a:picLocks noChangeAspect="1" noChangeArrowheads="1"/>
          </p:cNvPicPr>
          <p:nvPr/>
        </p:nvPicPr>
        <p:blipFill>
          <a:blip r:embed="rId4">
            <a:extLst>
              <a:ext uri="{28A0092B-C50C-407E-A947-70E740481C1C}">
                <a14:useLocalDpi xmlns:a14="http://schemas.microsoft.com/office/drawing/2010/main" val="0"/>
              </a:ext>
            </a:extLst>
          </a:blip>
          <a:srcRect l="95000" b="20000"/>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8"/>
          <p:cNvPicPr>
            <a:picLocks noChangeAspect="1" noChangeArrowheads="1"/>
          </p:cNvPicPr>
          <p:nvPr/>
        </p:nvPicPr>
        <p:blipFill>
          <a:blip r:embed="rId5">
            <a:extLst>
              <a:ext uri="{28A0092B-C50C-407E-A947-70E740481C1C}">
                <a14:useLocalDpi xmlns:a14="http://schemas.microsoft.com/office/drawing/2010/main" val="0"/>
              </a:ext>
            </a:extLst>
          </a:blip>
          <a:srcRect r="8276" b="11685"/>
          <a:stretch>
            <a:fillRect/>
          </a:stretch>
        </p:blipFill>
        <p:spPr bwMode="auto">
          <a:xfrm>
            <a:off x="1012825" y="-44450"/>
            <a:ext cx="1425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2"/>
          <p:cNvGraphicFramePr>
            <a:graphicFrameLocks noChangeAspect="1"/>
          </p:cNvGraphicFramePr>
          <p:nvPr/>
        </p:nvGraphicFramePr>
        <p:xfrm>
          <a:off x="6934200" y="0"/>
          <a:ext cx="1143000" cy="1143000"/>
        </p:xfrm>
        <a:graphic>
          <a:graphicData uri="http://schemas.openxmlformats.org/presentationml/2006/ole">
            <mc:AlternateContent xmlns:mc="http://schemas.openxmlformats.org/markup-compatibility/2006">
              <mc:Choice xmlns:v="urn:schemas-microsoft-com:vml" Requires="v">
                <p:oleObj spid="_x0000_s16406" name="Photo Editor Photo" r:id="rId6" imgW="1371429" imgH="1371429" progId="">
                  <p:embed/>
                </p:oleObj>
              </mc:Choice>
              <mc:Fallback>
                <p:oleObj name="Photo Editor Photo" r:id="rId6" imgW="1371429" imgH="137142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11"/>
          <p:cNvSpPr txBox="1">
            <a:spLocks noChangeArrowheads="1"/>
          </p:cNvSpPr>
          <p:nvPr/>
        </p:nvSpPr>
        <p:spPr bwMode="auto">
          <a:xfrm>
            <a:off x="76200" y="1981200"/>
            <a:ext cx="86106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AutoNum type="arabicPeriod"/>
            </a:pPr>
            <a:r>
              <a:rPr lang="en-US" altLang="en-US" b="1" dirty="0">
                <a:latin typeface="Times New Roman" pitchFamily="18" charset="0"/>
              </a:rPr>
              <a:t>Online global chemical and aerosol assimilation/ forecasting system</a:t>
            </a: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UW-Madison sigma-theta hybrid coordinate model (UW-Hybrid) dynamical core</a:t>
            </a: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Unified stratosphere/troposphere chemical prediction scheme (</a:t>
            </a:r>
            <a:r>
              <a:rPr lang="en-US" altLang="en-US" b="1" dirty="0" err="1">
                <a:latin typeface="Times New Roman" pitchFamily="18" charset="0"/>
              </a:rPr>
              <a:t>LaRC</a:t>
            </a:r>
            <a:r>
              <a:rPr lang="en-US" altLang="en-US" b="1" dirty="0">
                <a:latin typeface="Times New Roman" pitchFamily="18" charset="0"/>
              </a:rPr>
              <a:t>-Combo) developed at NASA </a:t>
            </a:r>
            <a:r>
              <a:rPr lang="en-US" altLang="en-US" b="1" dirty="0" err="1">
                <a:latin typeface="Times New Roman" pitchFamily="18" charset="0"/>
              </a:rPr>
              <a:t>LaRC</a:t>
            </a:r>
            <a:endParaRPr lang="en-US" altLang="en-US" b="1" dirty="0">
              <a:latin typeface="Times New Roman" pitchFamily="18" charset="0"/>
            </a:endParaRP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Aerosol prediction scheme (GOCART) developed by </a:t>
            </a:r>
            <a:r>
              <a:rPr lang="en-US" altLang="en-US" b="1" dirty="0" err="1">
                <a:latin typeface="Times New Roman" pitchFamily="18" charset="0"/>
              </a:rPr>
              <a:t>Mian</a:t>
            </a:r>
            <a:r>
              <a:rPr lang="en-US" altLang="en-US" b="1" dirty="0">
                <a:latin typeface="Times New Roman" pitchFamily="18" charset="0"/>
              </a:rPr>
              <a:t> Chin (NASA GSFC). </a:t>
            </a: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Statistical Digital Filter (OI) assimilation system developed by James </a:t>
            </a:r>
            <a:r>
              <a:rPr lang="en-US" altLang="en-US" b="1" dirty="0" err="1">
                <a:latin typeface="Times New Roman" pitchFamily="18" charset="0"/>
              </a:rPr>
              <a:t>Stobie</a:t>
            </a:r>
            <a:r>
              <a:rPr lang="en-US" altLang="en-US" b="1" dirty="0">
                <a:latin typeface="Times New Roman" pitchFamily="18" charset="0"/>
              </a:rPr>
              <a:t> (NASA/GFSC)</a:t>
            </a:r>
          </a:p>
        </p:txBody>
      </p:sp>
      <p:sp>
        <p:nvSpPr>
          <p:cNvPr id="1035" name="Text Box 12"/>
          <p:cNvSpPr txBox="1">
            <a:spLocks noChangeArrowheads="1"/>
          </p:cNvSpPr>
          <p:nvPr/>
        </p:nvSpPr>
        <p:spPr bwMode="auto">
          <a:xfrm>
            <a:off x="2590800" y="1238250"/>
            <a:ext cx="3402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3200" b="1" dirty="0">
                <a:latin typeface="Times New Roman" pitchFamily="18" charset="0"/>
              </a:rPr>
              <a:t>Model Description</a:t>
            </a:r>
          </a:p>
        </p:txBody>
      </p:sp>
      <p:sp>
        <p:nvSpPr>
          <p:cNvPr id="2" name="Rectangle 1"/>
          <p:cNvSpPr/>
          <p:nvPr/>
        </p:nvSpPr>
        <p:spPr>
          <a:xfrm>
            <a:off x="457200" y="2514600"/>
            <a:ext cx="8153400" cy="53340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3428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6910" t="13076" r="56299" b="24336"/>
          <a:stretch/>
        </p:blipFill>
        <p:spPr bwMode="auto">
          <a:xfrm>
            <a:off x="0" y="0"/>
            <a:ext cx="4897915"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7629" t="33750" r="56484" b="22574"/>
          <a:stretch/>
        </p:blipFill>
        <p:spPr bwMode="auto">
          <a:xfrm>
            <a:off x="0" y="4142414"/>
            <a:ext cx="4648200" cy="2663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30376" t="35035" r="56420" b="31481"/>
          <a:stretch/>
        </p:blipFill>
        <p:spPr bwMode="auto">
          <a:xfrm>
            <a:off x="5334000" y="443363"/>
            <a:ext cx="3555290" cy="306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454" t="19002" r="56341" b="43912"/>
          <a:stretch/>
        </p:blipFill>
        <p:spPr bwMode="auto">
          <a:xfrm>
            <a:off x="6986432" y="4517665"/>
            <a:ext cx="2157568" cy="205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47800" y="3853934"/>
            <a:ext cx="1926874"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UW-Hybrid Equations</a:t>
            </a:r>
            <a:endParaRPr lang="en-US" sz="1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324600" y="135586"/>
            <a:ext cx="2162002"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UW-Hybrid Vertical Grid</a:t>
            </a:r>
            <a:endParaRPr lang="en-US" sz="1400" b="1" dirty="0">
              <a:latin typeface="Times New Roman" panose="02020603050405020304" pitchFamily="18" charset="0"/>
              <a:cs typeface="Times New Roman" panose="02020603050405020304" pitchFamily="18" charset="0"/>
            </a:endParaRPr>
          </a:p>
        </p:txBody>
      </p:sp>
      <p:pic>
        <p:nvPicPr>
          <p:cNvPr id="14344"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25" t="26154" r="69647" b="40135"/>
          <a:stretch/>
        </p:blipFill>
        <p:spPr bwMode="auto">
          <a:xfrm>
            <a:off x="4724400" y="4547783"/>
            <a:ext cx="2247228"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495846" y="4142414"/>
            <a:ext cx="3016852"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UW-Hybrid Conservation Properties</a:t>
            </a:r>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3777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7"/>
          <p:cNvPicPr>
            <a:picLocks noChangeAspect="1" noChangeArrowheads="1"/>
          </p:cNvPicPr>
          <p:nvPr/>
        </p:nvPicPr>
        <p:blipFill>
          <a:blip r:embed="rId4">
            <a:extLst>
              <a:ext uri="{28A0092B-C50C-407E-A947-70E740481C1C}">
                <a14:useLocalDpi xmlns:a14="http://schemas.microsoft.com/office/drawing/2010/main" val="0"/>
              </a:ext>
            </a:extLst>
          </a:blip>
          <a:srcRect l="95000" b="20000"/>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8"/>
          <p:cNvPicPr>
            <a:picLocks noChangeAspect="1" noChangeArrowheads="1"/>
          </p:cNvPicPr>
          <p:nvPr/>
        </p:nvPicPr>
        <p:blipFill>
          <a:blip r:embed="rId5">
            <a:extLst>
              <a:ext uri="{28A0092B-C50C-407E-A947-70E740481C1C}">
                <a14:useLocalDpi xmlns:a14="http://schemas.microsoft.com/office/drawing/2010/main" val="0"/>
              </a:ext>
            </a:extLst>
          </a:blip>
          <a:srcRect r="8276" b="11685"/>
          <a:stretch>
            <a:fillRect/>
          </a:stretch>
        </p:blipFill>
        <p:spPr bwMode="auto">
          <a:xfrm>
            <a:off x="1012825" y="-44450"/>
            <a:ext cx="1425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2"/>
          <p:cNvGraphicFramePr>
            <a:graphicFrameLocks noChangeAspect="1"/>
          </p:cNvGraphicFramePr>
          <p:nvPr/>
        </p:nvGraphicFramePr>
        <p:xfrm>
          <a:off x="6934200" y="0"/>
          <a:ext cx="1143000" cy="1143000"/>
        </p:xfrm>
        <a:graphic>
          <a:graphicData uri="http://schemas.openxmlformats.org/presentationml/2006/ole">
            <mc:AlternateContent xmlns:mc="http://schemas.openxmlformats.org/markup-compatibility/2006">
              <mc:Choice xmlns:v="urn:schemas-microsoft-com:vml" Requires="v">
                <p:oleObj spid="_x0000_s17432" name="Photo Editor Photo" r:id="rId6" imgW="1371429" imgH="1371429" progId="">
                  <p:embed/>
                </p:oleObj>
              </mc:Choice>
              <mc:Fallback>
                <p:oleObj name="Photo Editor Photo" r:id="rId6" imgW="1371429" imgH="137142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11"/>
          <p:cNvSpPr txBox="1">
            <a:spLocks noChangeArrowheads="1"/>
          </p:cNvSpPr>
          <p:nvPr/>
        </p:nvSpPr>
        <p:spPr bwMode="auto">
          <a:xfrm>
            <a:off x="76200" y="1981200"/>
            <a:ext cx="86106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AutoNum type="arabicPeriod"/>
            </a:pPr>
            <a:r>
              <a:rPr lang="en-US" altLang="en-US" b="1" dirty="0">
                <a:latin typeface="Times New Roman" pitchFamily="18" charset="0"/>
              </a:rPr>
              <a:t>Online global chemical and aerosol assimilation/ forecasting system</a:t>
            </a: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UW-Madison sigma-theta hybrid coordinate model (UW-Hybrid) dynamical core</a:t>
            </a: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Unified stratosphere/troposphere chemical prediction scheme (</a:t>
            </a:r>
            <a:r>
              <a:rPr lang="en-US" altLang="en-US" b="1" dirty="0" err="1">
                <a:latin typeface="Times New Roman" pitchFamily="18" charset="0"/>
              </a:rPr>
              <a:t>LaRC</a:t>
            </a:r>
            <a:r>
              <a:rPr lang="en-US" altLang="en-US" b="1" dirty="0">
                <a:latin typeface="Times New Roman" pitchFamily="18" charset="0"/>
              </a:rPr>
              <a:t>-Combo) developed at NASA </a:t>
            </a:r>
            <a:r>
              <a:rPr lang="en-US" altLang="en-US" b="1" dirty="0" err="1">
                <a:latin typeface="Times New Roman" pitchFamily="18" charset="0"/>
              </a:rPr>
              <a:t>LaRC</a:t>
            </a:r>
            <a:endParaRPr lang="en-US" altLang="en-US" b="1" dirty="0">
              <a:latin typeface="Times New Roman" pitchFamily="18" charset="0"/>
            </a:endParaRP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Aerosol prediction scheme (GOCART) developed by </a:t>
            </a:r>
            <a:r>
              <a:rPr lang="en-US" altLang="en-US" b="1" dirty="0" err="1">
                <a:latin typeface="Times New Roman" pitchFamily="18" charset="0"/>
              </a:rPr>
              <a:t>Mian</a:t>
            </a:r>
            <a:r>
              <a:rPr lang="en-US" altLang="en-US" b="1" dirty="0">
                <a:latin typeface="Times New Roman" pitchFamily="18" charset="0"/>
              </a:rPr>
              <a:t> Chin (NASA GSFC). </a:t>
            </a: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Statistical Digital Filter (OI) assimilation system developed by James </a:t>
            </a:r>
            <a:r>
              <a:rPr lang="en-US" altLang="en-US" b="1" dirty="0" err="1">
                <a:latin typeface="Times New Roman" pitchFamily="18" charset="0"/>
              </a:rPr>
              <a:t>Stobie</a:t>
            </a:r>
            <a:r>
              <a:rPr lang="en-US" altLang="en-US" b="1" dirty="0">
                <a:latin typeface="Times New Roman" pitchFamily="18" charset="0"/>
              </a:rPr>
              <a:t> (NASA/GFSC)</a:t>
            </a:r>
          </a:p>
        </p:txBody>
      </p:sp>
      <p:sp>
        <p:nvSpPr>
          <p:cNvPr id="1035" name="Text Box 12"/>
          <p:cNvSpPr txBox="1">
            <a:spLocks noChangeArrowheads="1"/>
          </p:cNvSpPr>
          <p:nvPr/>
        </p:nvSpPr>
        <p:spPr bwMode="auto">
          <a:xfrm>
            <a:off x="2590800" y="1238250"/>
            <a:ext cx="3402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3200" b="1" dirty="0">
                <a:latin typeface="Times New Roman" pitchFamily="18" charset="0"/>
              </a:rPr>
              <a:t>Model Description</a:t>
            </a:r>
          </a:p>
        </p:txBody>
      </p:sp>
      <p:sp>
        <p:nvSpPr>
          <p:cNvPr id="2" name="Rectangle 1"/>
          <p:cNvSpPr/>
          <p:nvPr/>
        </p:nvSpPr>
        <p:spPr>
          <a:xfrm>
            <a:off x="457200" y="3124200"/>
            <a:ext cx="8153400" cy="53340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085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0859" t="20543" r="60426" b="41906"/>
          <a:stretch/>
        </p:blipFill>
        <p:spPr bwMode="auto">
          <a:xfrm>
            <a:off x="0" y="0"/>
            <a:ext cx="5038792" cy="3433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7842" t="13342" r="69505" b="5944"/>
          <a:stretch/>
        </p:blipFill>
        <p:spPr bwMode="auto">
          <a:xfrm>
            <a:off x="4953000" y="0"/>
            <a:ext cx="633753" cy="6547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25484" t="17553" r="69747" b="8741"/>
          <a:stretch/>
        </p:blipFill>
        <p:spPr bwMode="auto">
          <a:xfrm>
            <a:off x="5562600" y="76200"/>
            <a:ext cx="1254902" cy="6587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34746" t="17553" r="60385" b="44009"/>
          <a:stretch/>
        </p:blipFill>
        <p:spPr bwMode="auto">
          <a:xfrm>
            <a:off x="7010400" y="76200"/>
            <a:ext cx="1281284" cy="343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30407" t="80460" r="60385" b="9147"/>
          <a:stretch/>
        </p:blipFill>
        <p:spPr bwMode="auto">
          <a:xfrm>
            <a:off x="6553200" y="3657600"/>
            <a:ext cx="2423218" cy="928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886" t="18776" r="56325" b="13816"/>
          <a:stretch/>
        </p:blipFill>
        <p:spPr bwMode="auto">
          <a:xfrm>
            <a:off x="533400" y="3511491"/>
            <a:ext cx="3735312" cy="3192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3559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7"/>
          <p:cNvPicPr>
            <a:picLocks noChangeAspect="1" noChangeArrowheads="1"/>
          </p:cNvPicPr>
          <p:nvPr/>
        </p:nvPicPr>
        <p:blipFill>
          <a:blip r:embed="rId4">
            <a:extLst>
              <a:ext uri="{28A0092B-C50C-407E-A947-70E740481C1C}">
                <a14:useLocalDpi xmlns:a14="http://schemas.microsoft.com/office/drawing/2010/main" val="0"/>
              </a:ext>
            </a:extLst>
          </a:blip>
          <a:srcRect l="95000" b="20000"/>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8"/>
          <p:cNvPicPr>
            <a:picLocks noChangeAspect="1" noChangeArrowheads="1"/>
          </p:cNvPicPr>
          <p:nvPr/>
        </p:nvPicPr>
        <p:blipFill>
          <a:blip r:embed="rId5">
            <a:extLst>
              <a:ext uri="{28A0092B-C50C-407E-A947-70E740481C1C}">
                <a14:useLocalDpi xmlns:a14="http://schemas.microsoft.com/office/drawing/2010/main" val="0"/>
              </a:ext>
            </a:extLst>
          </a:blip>
          <a:srcRect r="8276" b="11685"/>
          <a:stretch>
            <a:fillRect/>
          </a:stretch>
        </p:blipFill>
        <p:spPr bwMode="auto">
          <a:xfrm>
            <a:off x="1012825" y="-44450"/>
            <a:ext cx="1425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2"/>
          <p:cNvGraphicFramePr>
            <a:graphicFrameLocks noChangeAspect="1"/>
          </p:cNvGraphicFramePr>
          <p:nvPr/>
        </p:nvGraphicFramePr>
        <p:xfrm>
          <a:off x="6934200" y="0"/>
          <a:ext cx="1143000" cy="1143000"/>
        </p:xfrm>
        <a:graphic>
          <a:graphicData uri="http://schemas.openxmlformats.org/presentationml/2006/ole">
            <mc:AlternateContent xmlns:mc="http://schemas.openxmlformats.org/markup-compatibility/2006">
              <mc:Choice xmlns:v="urn:schemas-microsoft-com:vml" Requires="v">
                <p:oleObj spid="_x0000_s19478" name="Photo Editor Photo" r:id="rId6" imgW="1371429" imgH="1371429" progId="">
                  <p:embed/>
                </p:oleObj>
              </mc:Choice>
              <mc:Fallback>
                <p:oleObj name="Photo Editor Photo" r:id="rId6" imgW="1371429" imgH="137142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11"/>
          <p:cNvSpPr txBox="1">
            <a:spLocks noChangeArrowheads="1"/>
          </p:cNvSpPr>
          <p:nvPr/>
        </p:nvSpPr>
        <p:spPr bwMode="auto">
          <a:xfrm>
            <a:off x="76200" y="1981200"/>
            <a:ext cx="86106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AutoNum type="arabicPeriod"/>
            </a:pPr>
            <a:r>
              <a:rPr lang="en-US" altLang="en-US" b="1" dirty="0">
                <a:latin typeface="Times New Roman" pitchFamily="18" charset="0"/>
              </a:rPr>
              <a:t>Online global chemical and aerosol assimilation/ forecasting system</a:t>
            </a: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UW-Madison sigma-theta hybrid coordinate model (UW-Hybrid) dynamical core</a:t>
            </a: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Unified stratosphere/troposphere chemical prediction scheme (</a:t>
            </a:r>
            <a:r>
              <a:rPr lang="en-US" altLang="en-US" b="1" dirty="0" err="1">
                <a:latin typeface="Times New Roman" pitchFamily="18" charset="0"/>
              </a:rPr>
              <a:t>LaRC</a:t>
            </a:r>
            <a:r>
              <a:rPr lang="en-US" altLang="en-US" b="1" dirty="0">
                <a:latin typeface="Times New Roman" pitchFamily="18" charset="0"/>
              </a:rPr>
              <a:t>-Combo) developed at NASA </a:t>
            </a:r>
            <a:r>
              <a:rPr lang="en-US" altLang="en-US" b="1" dirty="0" err="1">
                <a:latin typeface="Times New Roman" pitchFamily="18" charset="0"/>
              </a:rPr>
              <a:t>LaRC</a:t>
            </a:r>
            <a:endParaRPr lang="en-US" altLang="en-US" b="1" dirty="0">
              <a:latin typeface="Times New Roman" pitchFamily="18" charset="0"/>
            </a:endParaRP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Aerosol prediction scheme (GOCART) developed by </a:t>
            </a:r>
            <a:r>
              <a:rPr lang="en-US" altLang="en-US" b="1" dirty="0" err="1">
                <a:latin typeface="Times New Roman" pitchFamily="18" charset="0"/>
              </a:rPr>
              <a:t>Mian</a:t>
            </a:r>
            <a:r>
              <a:rPr lang="en-US" altLang="en-US" b="1" dirty="0">
                <a:latin typeface="Times New Roman" pitchFamily="18" charset="0"/>
              </a:rPr>
              <a:t> Chin (NASA GSFC). </a:t>
            </a: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Statistical Digital Filter (OI) assimilation system developed by James </a:t>
            </a:r>
            <a:r>
              <a:rPr lang="en-US" altLang="en-US" b="1" dirty="0" err="1">
                <a:latin typeface="Times New Roman" pitchFamily="18" charset="0"/>
              </a:rPr>
              <a:t>Stobie</a:t>
            </a:r>
            <a:r>
              <a:rPr lang="en-US" altLang="en-US" b="1" dirty="0">
                <a:latin typeface="Times New Roman" pitchFamily="18" charset="0"/>
              </a:rPr>
              <a:t> (NASA/GFSC)</a:t>
            </a:r>
          </a:p>
        </p:txBody>
      </p:sp>
      <p:sp>
        <p:nvSpPr>
          <p:cNvPr id="1035" name="Text Box 12"/>
          <p:cNvSpPr txBox="1">
            <a:spLocks noChangeArrowheads="1"/>
          </p:cNvSpPr>
          <p:nvPr/>
        </p:nvSpPr>
        <p:spPr bwMode="auto">
          <a:xfrm>
            <a:off x="2590800" y="1238250"/>
            <a:ext cx="3402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3200" b="1" dirty="0">
                <a:latin typeface="Times New Roman" pitchFamily="18" charset="0"/>
              </a:rPr>
              <a:t>Model Description</a:t>
            </a:r>
          </a:p>
        </p:txBody>
      </p:sp>
      <p:sp>
        <p:nvSpPr>
          <p:cNvPr id="2" name="Rectangle 1"/>
          <p:cNvSpPr/>
          <p:nvPr/>
        </p:nvSpPr>
        <p:spPr>
          <a:xfrm>
            <a:off x="457200" y="3810000"/>
            <a:ext cx="8153400" cy="53340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05076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89" t="27972" r="56443" b="12938"/>
          <a:stretch/>
        </p:blipFill>
        <p:spPr bwMode="auto">
          <a:xfrm>
            <a:off x="0" y="1"/>
            <a:ext cx="52835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750" y="304800"/>
            <a:ext cx="4281250" cy="635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
          <p:cNvPicPr>
            <a:picLocks noChangeAspect="1" noChangeArrowheads="1"/>
          </p:cNvPicPr>
          <p:nvPr/>
        </p:nvPicPr>
        <p:blipFill>
          <a:blip r:embed="rId5" cstate="print"/>
          <a:srcRect l="18750" t="12000" r="10000" b="7000"/>
          <a:stretch>
            <a:fillRect/>
          </a:stretch>
        </p:blipFill>
        <p:spPr bwMode="auto">
          <a:xfrm>
            <a:off x="609600" y="4115405"/>
            <a:ext cx="3810000" cy="2707105"/>
          </a:xfrm>
          <a:prstGeom prst="rect">
            <a:avLst/>
          </a:prstGeom>
          <a:noFill/>
          <a:ln w="9525">
            <a:noFill/>
            <a:miter lim="800000"/>
            <a:headEnd/>
            <a:tailEnd/>
          </a:ln>
        </p:spPr>
      </p:pic>
    </p:spTree>
    <p:extLst>
      <p:ext uri="{BB962C8B-B14F-4D97-AF65-F5344CB8AC3E}">
        <p14:creationId xmlns:p14="http://schemas.microsoft.com/office/powerpoint/2010/main" val="3334444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0" y="5456238"/>
            <a:ext cx="9144000" cy="1477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Times New Roman" pitchFamily="18" charset="0"/>
                <a:cs typeface="Times New Roman" pitchFamily="18" charset="0"/>
              </a:rPr>
              <a:t>“Remote Sensing of Tropospheric Pollution from Space” (BAMS June 2008 Cover Article)</a:t>
            </a:r>
          </a:p>
          <a:p>
            <a:pPr eaLnBrk="1" hangingPunct="1"/>
            <a:endParaRPr lang="en-US" altLang="en-US">
              <a:latin typeface="Times New Roman" pitchFamily="18" charset="0"/>
              <a:cs typeface="Times New Roman" pitchFamily="18" charset="0"/>
            </a:endParaRPr>
          </a:p>
          <a:p>
            <a:pPr lvl="1" eaLnBrk="1" hangingPunct="1">
              <a:buFont typeface="Arial" charset="0"/>
              <a:buChar char="•"/>
            </a:pPr>
            <a:r>
              <a:rPr lang="en-US" altLang="en-US">
                <a:latin typeface="Times New Roman" pitchFamily="18" charset="0"/>
                <a:cs typeface="Times New Roman" pitchFamily="18" charset="0"/>
              </a:rPr>
              <a:t>current capabilities for assimilation of composition measurements (RAQMS) </a:t>
            </a:r>
          </a:p>
          <a:p>
            <a:pPr lvl="1" eaLnBrk="1" hangingPunct="1">
              <a:buFont typeface="Arial" charset="0"/>
              <a:buChar char="•"/>
            </a:pPr>
            <a:r>
              <a:rPr lang="en-US" altLang="en-US">
                <a:latin typeface="Times New Roman" pitchFamily="18" charset="0"/>
                <a:cs typeface="Times New Roman" pitchFamily="18" charset="0"/>
              </a:rPr>
              <a:t>role of trace gas measurements within the context of GEOSS</a:t>
            </a:r>
          </a:p>
          <a:p>
            <a:pPr lvl="1" eaLnBrk="1" hangingPunct="1">
              <a:buFont typeface="Arial" charset="0"/>
              <a:buChar char="•"/>
            </a:pPr>
            <a:r>
              <a:rPr lang="en-US" altLang="en-US">
                <a:latin typeface="Times New Roman" pitchFamily="18" charset="0"/>
                <a:cs typeface="Times New Roman" pitchFamily="18" charset="0"/>
              </a:rPr>
              <a:t>national priorities for space-based measurements in the next decade (NRC Decadal Survey)  </a:t>
            </a:r>
            <a:endParaRPr lang="en-US" altLang="en-US" i="1">
              <a:latin typeface="Times New Roman" pitchFamily="18" charset="0"/>
              <a:cs typeface="Times New Roman" pitchFamily="18" charset="0"/>
            </a:endParaRPr>
          </a:p>
        </p:txBody>
      </p:sp>
      <p:pic>
        <p:nvPicPr>
          <p:cNvPr id="6147" name="Picture 5" descr="june2008cov_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14400"/>
            <a:ext cx="33797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914400"/>
            <a:ext cx="40386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7"/>
          <p:cNvSpPr txBox="1">
            <a:spLocks noChangeArrowheads="1"/>
          </p:cNvSpPr>
          <p:nvPr/>
        </p:nvSpPr>
        <p:spPr bwMode="auto">
          <a:xfrm>
            <a:off x="4343400" y="4886325"/>
            <a:ext cx="4724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100">
                <a:latin typeface="Calibri" pitchFamily="34" charset="0"/>
                <a:cs typeface="Arial" charset="0"/>
              </a:rPr>
              <a:t>(Top) August 2006 O3 and CO columns from Realtime Air Quality Modeling System (RAQMS) chemical analyses. (Bottom) Comparisons for Houston and Huntsville IONS ozonesonde sites. </a:t>
            </a:r>
          </a:p>
        </p:txBody>
      </p:sp>
      <p:sp>
        <p:nvSpPr>
          <p:cNvPr id="6150" name="Text Box 9"/>
          <p:cNvSpPr txBox="1">
            <a:spLocks noChangeArrowheads="1"/>
          </p:cNvSpPr>
          <p:nvPr/>
        </p:nvSpPr>
        <p:spPr bwMode="auto">
          <a:xfrm>
            <a:off x="0" y="0"/>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a:solidFill>
                  <a:srgbClr val="0000FF"/>
                </a:solidFill>
                <a:latin typeface="Calibri" pitchFamily="34" charset="0"/>
              </a:rPr>
              <a:t>REMOTE SENSING OF TROPOSPHERIC POLLUTION FROM SPACE: </a:t>
            </a:r>
          </a:p>
          <a:p>
            <a:pPr algn="ctr" eaLnBrk="1" hangingPunct="1"/>
            <a:r>
              <a:rPr lang="en-US" altLang="en-US" sz="1200">
                <a:latin typeface="Times New Roman" pitchFamily="18" charset="0"/>
                <a:cs typeface="Times New Roman" pitchFamily="18" charset="0"/>
              </a:rPr>
              <a:t>JACK FISHMAN, KEVIN W. BOWMAN, JOHN P. BURROWS, ANDREAS RICHTER, KELLY V. CHANCE,DAVID P. EDWARDS, RANDALL V. MARTIN, GARY A. MORRIS, R. BRADLEY PIERCE, JERALD R. ZIEMKE,JASSIM A. AL-SAADI, JOHN K. CREILSON, TODD K. SCHAACK, AND ANNE M. THOMPSON</a:t>
            </a:r>
            <a:endParaRPr lang="en-US" altLang="en-US" sz="1200" b="1">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02711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2590800"/>
            <a:ext cx="4002827"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RAQMS Applications</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0970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9760" t="10979" r="59007" b="47552"/>
          <a:stretch/>
        </p:blipFill>
        <p:spPr bwMode="auto">
          <a:xfrm>
            <a:off x="5257800" y="4340607"/>
            <a:ext cx="3795266" cy="2517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9926" t="11958" r="58937" b="46714"/>
          <a:stretch/>
        </p:blipFill>
        <p:spPr bwMode="auto">
          <a:xfrm>
            <a:off x="5281008" y="1905000"/>
            <a:ext cx="3786792"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2382" t="24266" r="32539" b="15610"/>
          <a:stretch/>
        </p:blipFill>
        <p:spPr bwMode="auto">
          <a:xfrm>
            <a:off x="-1" y="0"/>
            <a:ext cx="4754563" cy="396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p:cNvPicPr>
            <a:picLocks noChangeAspect="1" noChangeArrowheads="1"/>
          </p:cNvPicPr>
          <p:nvPr/>
        </p:nvPicPr>
        <p:blipFill>
          <a:blip r:embed="rId6">
            <a:extLst>
              <a:ext uri="{28A0092B-C50C-407E-A947-70E740481C1C}">
                <a14:useLocalDpi xmlns:a14="http://schemas.microsoft.com/office/drawing/2010/main" val="0"/>
              </a:ext>
            </a:extLst>
          </a:blip>
          <a:srcRect l="46666" t="39333" r="23810" b="5809"/>
          <a:stretch>
            <a:fillRect/>
          </a:stretch>
        </p:blipFill>
        <p:spPr bwMode="auto">
          <a:xfrm>
            <a:off x="1958975" y="3913407"/>
            <a:ext cx="2536825" cy="294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l="47144" t="22571" r="23810" b="30952"/>
          <a:stretch>
            <a:fillRect/>
          </a:stretch>
        </p:blipFill>
        <p:spPr bwMode="auto">
          <a:xfrm>
            <a:off x="98424" y="4485069"/>
            <a:ext cx="1991931" cy="199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 Box 12"/>
          <p:cNvSpPr txBox="1">
            <a:spLocks noChangeArrowheads="1"/>
          </p:cNvSpPr>
          <p:nvPr/>
        </p:nvSpPr>
        <p:spPr bwMode="auto">
          <a:xfrm>
            <a:off x="98424" y="4118356"/>
            <a:ext cx="191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dirty="0"/>
              <a:t>NOAA P3 Flights</a:t>
            </a:r>
          </a:p>
        </p:txBody>
      </p:sp>
      <p:pic>
        <p:nvPicPr>
          <p:cNvPr id="13"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115" t="14353" r="9089" b="37179"/>
          <a:stretch/>
        </p:blipFill>
        <p:spPr bwMode="auto">
          <a:xfrm>
            <a:off x="4069523" y="0"/>
            <a:ext cx="499827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5039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4400"/>
            <a:ext cx="9144000" cy="5909310"/>
          </a:xfrm>
          <a:prstGeom prst="rect">
            <a:avLst/>
          </a:prstGeom>
          <a:ln>
            <a:solidFill>
              <a:schemeClr val="accent1"/>
            </a:solidFill>
          </a:ln>
        </p:spPr>
        <p:txBody>
          <a:bodyPr wrap="square">
            <a:spAutoFit/>
          </a:bodyPr>
          <a:lstStyle/>
          <a:p>
            <a:pPr algn="ctr"/>
            <a:r>
              <a:rPr lang="en-US" sz="1400" b="1" dirty="0">
                <a:latin typeface="Times New Roman" panose="02020603050405020304" pitchFamily="18" charset="0"/>
                <a:cs typeface="Times New Roman" panose="02020603050405020304" pitchFamily="18" charset="0"/>
              </a:rPr>
              <a:t>A Proposal to the NASA Langley Research Center 2000 Creativity and Innovation Program</a:t>
            </a:r>
          </a:p>
          <a:p>
            <a:pPr algn="ctr"/>
            <a:r>
              <a:rPr lang="en-US" sz="1400" b="1" dirty="0">
                <a:latin typeface="Times New Roman" panose="02020603050405020304" pitchFamily="18" charset="0"/>
                <a:cs typeface="Times New Roman" panose="02020603050405020304" pitchFamily="18" charset="0"/>
              </a:rPr>
              <a:t> </a:t>
            </a:r>
          </a:p>
          <a:p>
            <a:pPr algn="ctr"/>
            <a:r>
              <a:rPr lang="en-US" sz="1400" b="1" dirty="0">
                <a:latin typeface="Times New Roman" panose="02020603050405020304" pitchFamily="18" charset="0"/>
                <a:cs typeface="Times New Roman" panose="02020603050405020304" pitchFamily="18" charset="0"/>
              </a:rPr>
              <a:t>Title: Regional Air Quality Modeling System (RAQMS)</a:t>
            </a:r>
          </a:p>
          <a:p>
            <a:pPr algn="ctr"/>
            <a:r>
              <a:rPr lang="en-US" sz="1400" b="1" dirty="0">
                <a:latin typeface="Times New Roman" panose="02020603050405020304" pitchFamily="18" charset="0"/>
                <a:cs typeface="Times New Roman" panose="02020603050405020304" pitchFamily="18" charset="0"/>
              </a:rPr>
              <a:t>Topic Area: Global Climate and Environmental Quality</a:t>
            </a:r>
          </a:p>
          <a:p>
            <a:pPr algn="ctr"/>
            <a:r>
              <a:rPr lang="en-US" sz="1400" dirty="0">
                <a:latin typeface="Times New Roman" panose="02020603050405020304" pitchFamily="18" charset="0"/>
                <a:cs typeface="Times New Roman" panose="02020603050405020304" pitchFamily="18" charset="0"/>
              </a:rPr>
              <a:t> </a:t>
            </a:r>
          </a:p>
          <a:p>
            <a:pPr algn="ctr"/>
            <a:r>
              <a:rPr lang="en-US" sz="1400" dirty="0">
                <a:latin typeface="Times New Roman" panose="02020603050405020304" pitchFamily="18" charset="0"/>
                <a:cs typeface="Times New Roman" panose="02020603050405020304" pitchFamily="18" charset="0"/>
              </a:rPr>
              <a:t>Principle Investigator: R. Bradley Pierce (864-5817, r.b.pierce@larc.nasa.gov)</a:t>
            </a:r>
          </a:p>
          <a:p>
            <a:pPr algn="ctr"/>
            <a:r>
              <a:rPr lang="en-US" sz="1400" dirty="0">
                <a:latin typeface="Times New Roman" panose="02020603050405020304" pitchFamily="18" charset="0"/>
                <a:cs typeface="Times New Roman" panose="02020603050405020304" pitchFamily="18" charset="0"/>
              </a:rPr>
              <a:t> </a:t>
            </a:r>
          </a:p>
          <a:p>
            <a:pPr algn="ctr"/>
            <a:r>
              <a:rPr lang="en-US" sz="1400" dirty="0" err="1">
                <a:latin typeface="Times New Roman" panose="02020603050405020304" pitchFamily="18" charset="0"/>
                <a:cs typeface="Times New Roman" panose="02020603050405020304" pitchFamily="18" charset="0"/>
              </a:rPr>
              <a:t>LaRC</a:t>
            </a:r>
            <a:r>
              <a:rPr lang="en-US" sz="1400" dirty="0">
                <a:latin typeface="Times New Roman" panose="02020603050405020304" pitchFamily="18" charset="0"/>
                <a:cs typeface="Times New Roman" panose="02020603050405020304" pitchFamily="18" charset="0"/>
              </a:rPr>
              <a:t> Co-Investigators: T. Duncan </a:t>
            </a:r>
            <a:r>
              <a:rPr lang="en-US" sz="1400" dirty="0" err="1">
                <a:latin typeface="Times New Roman" panose="02020603050405020304" pitchFamily="18" charset="0"/>
                <a:cs typeface="Times New Roman" panose="02020603050405020304" pitchFamily="18" charset="0"/>
              </a:rPr>
              <a:t>Fairlie</a:t>
            </a:r>
            <a:r>
              <a:rPr lang="en-US" sz="1400" dirty="0">
                <a:latin typeface="Times New Roman" panose="02020603050405020304" pitchFamily="18" charset="0"/>
                <a:cs typeface="Times New Roman" panose="02020603050405020304" pitchFamily="18" charset="0"/>
              </a:rPr>
              <a:t> (t.d.fairlie@larc.nasa.gov), </a:t>
            </a:r>
          </a:p>
          <a:p>
            <a:pPr algn="ctr"/>
            <a:r>
              <a:rPr lang="en-US" sz="1400" dirty="0" err="1">
                <a:latin typeface="Times New Roman" panose="02020603050405020304" pitchFamily="18" charset="0"/>
                <a:cs typeface="Times New Roman" panose="02020603050405020304" pitchFamily="18" charset="0"/>
              </a:rPr>
              <a:t>Jassim</a:t>
            </a:r>
            <a:r>
              <a:rPr lang="en-US" sz="1400" dirty="0">
                <a:latin typeface="Times New Roman" panose="02020603050405020304" pitchFamily="18" charset="0"/>
                <a:cs typeface="Times New Roman" panose="02020603050405020304" pitchFamily="18" charset="0"/>
              </a:rPr>
              <a:t> A. Al-</a:t>
            </a:r>
            <a:r>
              <a:rPr lang="en-US" sz="1400" dirty="0" err="1">
                <a:latin typeface="Times New Roman" panose="02020603050405020304" pitchFamily="18" charset="0"/>
                <a:cs typeface="Times New Roman" panose="02020603050405020304" pitchFamily="18" charset="0"/>
              </a:rPr>
              <a:t>Saadi</a:t>
            </a:r>
            <a:r>
              <a:rPr lang="en-US" sz="1400" dirty="0">
                <a:latin typeface="Times New Roman" panose="02020603050405020304" pitchFamily="18" charset="0"/>
                <a:cs typeface="Times New Roman" panose="02020603050405020304" pitchFamily="18" charset="0"/>
              </a:rPr>
              <a:t> (j.a.al-saadi@larc.nasa.gov), Jennifer R. Olson </a:t>
            </a:r>
          </a:p>
          <a:p>
            <a:pPr algn="ctr"/>
            <a:r>
              <a:rPr lang="en-US" sz="1400" dirty="0">
                <a:latin typeface="Times New Roman" panose="02020603050405020304" pitchFamily="18" charset="0"/>
                <a:cs typeface="Times New Roman" panose="02020603050405020304" pitchFamily="18" charset="0"/>
              </a:rPr>
              <a:t>(j.r.olson@larc.nasa.gov), James H. Crawford (j.h.crawford@larc.nasa.gov) </a:t>
            </a:r>
          </a:p>
          <a:p>
            <a:pPr algn="ctr"/>
            <a:r>
              <a:rPr lang="en-US" sz="1400" dirty="0">
                <a:latin typeface="Times New Roman" panose="02020603050405020304" pitchFamily="18" charset="0"/>
                <a:cs typeface="Times New Roman" panose="02020603050405020304" pitchFamily="18" charset="0"/>
              </a:rPr>
              <a:t>Doreen O. Neil (d.o.neil@larc.nasa.gov), Jack Fishman (j.fishman@larc.nasa.gov)</a:t>
            </a:r>
          </a:p>
          <a:p>
            <a:pPr algn="ctr"/>
            <a:r>
              <a:rPr lang="en-US" sz="1400" dirty="0">
                <a:latin typeface="Times New Roman" panose="02020603050405020304" pitchFamily="18" charset="0"/>
                <a:cs typeface="Times New Roman" panose="02020603050405020304" pitchFamily="18" charset="0"/>
              </a:rPr>
              <a:t> </a:t>
            </a:r>
          </a:p>
          <a:p>
            <a:pPr algn="ctr"/>
            <a:r>
              <a:rPr lang="en-US" sz="1400" dirty="0">
                <a:latin typeface="Times New Roman" panose="02020603050405020304" pitchFamily="18" charset="0"/>
                <a:cs typeface="Times New Roman" panose="02020603050405020304" pitchFamily="18" charset="0"/>
              </a:rPr>
              <a:t>University of Wisconsin Co-Investigators: Donald R. Johnson (donj@ssec.wisc.edu),</a:t>
            </a:r>
          </a:p>
          <a:p>
            <a:pPr algn="ctr"/>
            <a:r>
              <a:rPr lang="en-US" sz="1400" dirty="0">
                <a:latin typeface="Times New Roman" panose="02020603050405020304" pitchFamily="18" charset="0"/>
                <a:cs typeface="Times New Roman" panose="02020603050405020304" pitchFamily="18" charset="0"/>
              </a:rPr>
              <a:t>Matthew H. </a:t>
            </a:r>
            <a:r>
              <a:rPr lang="en-US" sz="1400" dirty="0" err="1">
                <a:latin typeface="Times New Roman" panose="02020603050405020304" pitchFamily="18" charset="0"/>
                <a:cs typeface="Times New Roman" panose="02020603050405020304" pitchFamily="18" charset="0"/>
              </a:rPr>
              <a:t>Hitchman</a:t>
            </a:r>
            <a:r>
              <a:rPr lang="en-US" sz="1400" dirty="0">
                <a:latin typeface="Times New Roman" panose="02020603050405020304" pitchFamily="18" charset="0"/>
                <a:cs typeface="Times New Roman" panose="02020603050405020304" pitchFamily="18" charset="0"/>
              </a:rPr>
              <a:t> (matt@meteor.wisc.edu), Gregory J. Tripoli </a:t>
            </a:r>
          </a:p>
          <a:p>
            <a:pPr algn="ctr"/>
            <a:r>
              <a:rPr lang="en-US" sz="1400" dirty="0">
                <a:latin typeface="Times New Roman" panose="02020603050405020304" pitchFamily="18" charset="0"/>
                <a:cs typeface="Times New Roman" panose="02020603050405020304" pitchFamily="18" charset="0"/>
              </a:rPr>
              <a:t>(tripoli@meteor.wisc.edu)</a:t>
            </a:r>
          </a:p>
          <a:p>
            <a:pPr algn="ctr"/>
            <a:r>
              <a:rPr lang="en-US" sz="1400" dirty="0">
                <a:latin typeface="Times New Roman" panose="02020603050405020304" pitchFamily="18" charset="0"/>
                <a:cs typeface="Times New Roman" panose="02020603050405020304" pitchFamily="18" charset="0"/>
              </a:rPr>
              <a:t> </a:t>
            </a:r>
          </a:p>
          <a:p>
            <a:pPr algn="ctr"/>
            <a:r>
              <a:rPr lang="en-US" sz="1400" dirty="0">
                <a:latin typeface="Times New Roman" panose="02020603050405020304" pitchFamily="18" charset="0"/>
                <a:cs typeface="Times New Roman" panose="02020603050405020304" pitchFamily="18" charset="0"/>
              </a:rPr>
              <a:t>EPA Co-Investigator: James J. </a:t>
            </a:r>
            <a:r>
              <a:rPr lang="en-US" sz="1400" dirty="0" err="1">
                <a:latin typeface="Times New Roman" panose="02020603050405020304" pitchFamily="18" charset="0"/>
                <a:cs typeface="Times New Roman" panose="02020603050405020304" pitchFamily="18" charset="0"/>
              </a:rPr>
              <a:t>Szykman</a:t>
            </a:r>
            <a:r>
              <a:rPr lang="en-US" sz="1400" dirty="0">
                <a:latin typeface="Times New Roman" panose="02020603050405020304" pitchFamily="18" charset="0"/>
                <a:cs typeface="Times New Roman" panose="02020603050405020304" pitchFamily="18" charset="0"/>
              </a:rPr>
              <a:t> (j.j.szykman@larc.nasa.gov )</a:t>
            </a:r>
          </a:p>
          <a:p>
            <a:r>
              <a:rPr lang="en-US" sz="1400" dirty="0">
                <a:latin typeface="Times New Roman" panose="02020603050405020304" pitchFamily="18" charset="0"/>
                <a:cs typeface="Times New Roman" panose="02020603050405020304" pitchFamily="18" charset="0"/>
              </a:rPr>
              <a:t> </a:t>
            </a:r>
          </a:p>
          <a:p>
            <a:r>
              <a:rPr lang="en-US" sz="1400" b="1" dirty="0">
                <a:latin typeface="Times New Roman" panose="02020603050405020304" pitchFamily="18" charset="0"/>
                <a:cs typeface="Times New Roman" panose="02020603050405020304" pitchFamily="18" charset="0"/>
              </a:rPr>
              <a:t>Abstract:</a:t>
            </a:r>
            <a:r>
              <a:rPr lang="en-US" sz="1400" dirty="0">
                <a:latin typeface="Times New Roman" panose="02020603050405020304" pitchFamily="18" charset="0"/>
                <a:cs typeface="Times New Roman" panose="02020603050405020304" pitchFamily="18" charset="0"/>
              </a:rPr>
              <a:t> This proposed joint effort between </a:t>
            </a:r>
            <a:r>
              <a:rPr lang="en-US" sz="1400" dirty="0" err="1">
                <a:latin typeface="Times New Roman" panose="02020603050405020304" pitchFamily="18" charset="0"/>
                <a:cs typeface="Times New Roman" panose="02020603050405020304" pitchFamily="18" charset="0"/>
              </a:rPr>
              <a:t>LaRC</a:t>
            </a:r>
            <a:r>
              <a:rPr lang="en-US" sz="1400" dirty="0">
                <a:latin typeface="Times New Roman" panose="02020603050405020304" pitchFamily="18" charset="0"/>
                <a:cs typeface="Times New Roman" panose="02020603050405020304" pitchFamily="18" charset="0"/>
              </a:rPr>
              <a:t> and the University of Wisconsin-Madison (UW) aims to </a:t>
            </a:r>
            <a:r>
              <a:rPr lang="en-US" sz="1400" b="1" u="sng" dirty="0">
                <a:solidFill>
                  <a:srgbClr val="FF0000"/>
                </a:solidFill>
                <a:latin typeface="Times New Roman" panose="02020603050405020304" pitchFamily="18" charset="0"/>
                <a:cs typeface="Times New Roman" panose="02020603050405020304" pitchFamily="18" charset="0"/>
              </a:rPr>
              <a:t>develop a meteorological and chemical modeling system for assimilating remote and in-situ observations of chemical composition, and provide predictions of air quality within any region of planet Earth</a:t>
            </a:r>
            <a:r>
              <a:rPr lang="en-US" sz="1400" dirty="0">
                <a:latin typeface="Times New Roman" panose="02020603050405020304" pitchFamily="18" charset="0"/>
                <a:cs typeface="Times New Roman" panose="02020603050405020304" pitchFamily="18" charset="0"/>
              </a:rPr>
              <a:t>. The combination of UW meteorological modeling capabilities and </a:t>
            </a:r>
            <a:r>
              <a:rPr lang="en-US" sz="1400" dirty="0" err="1">
                <a:latin typeface="Times New Roman" panose="02020603050405020304" pitchFamily="18" charset="0"/>
                <a:cs typeface="Times New Roman" panose="02020603050405020304" pitchFamily="18" charset="0"/>
              </a:rPr>
              <a:t>LaRC</a:t>
            </a:r>
            <a:r>
              <a:rPr lang="en-US" sz="1400" dirty="0">
                <a:latin typeface="Times New Roman" panose="02020603050405020304" pitchFamily="18" charset="0"/>
                <a:cs typeface="Times New Roman" panose="02020603050405020304" pitchFamily="18" charset="0"/>
              </a:rPr>
              <a:t> photochemical modeling expertise will yield a powerful capability that advances the science of air quality prediction using observations from new remote sensing platforms and will </a:t>
            </a:r>
            <a:r>
              <a:rPr lang="en-US" sz="1400" b="1" u="sng" dirty="0">
                <a:solidFill>
                  <a:srgbClr val="FF0000"/>
                </a:solidFill>
                <a:latin typeface="Times New Roman" panose="02020603050405020304" pitchFamily="18" charset="0"/>
                <a:cs typeface="Times New Roman" panose="02020603050405020304" pitchFamily="18" charset="0"/>
              </a:rPr>
              <a:t>revolutionize weather forecasting by paving the way for air quality predictions</a:t>
            </a:r>
            <a:r>
              <a:rPr lang="en-US" sz="1400" dirty="0">
                <a:latin typeface="Times New Roman" panose="02020603050405020304" pitchFamily="18" charset="0"/>
                <a:cs typeface="Times New Roman" panose="02020603050405020304" pitchFamily="18" charset="0"/>
              </a:rPr>
              <a:t>. Developing a capability to assimilate meteorological and chemical observations within RAQMS will provide NASA with outreach opportunities as governmental agencies such as NOAA and EPA move toward operational prediction of air quality in the coming decades.</a:t>
            </a:r>
          </a:p>
          <a:p>
            <a:r>
              <a:rPr lang="en-US" sz="1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654118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ntechopen.com/source/html/42619/media/imag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45" y="1600200"/>
            <a:ext cx="8763000" cy="40346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587772"/>
            <a:ext cx="7532768" cy="830997"/>
          </a:xfrm>
          <a:prstGeom prst="rect">
            <a:avLst/>
          </a:prstGeom>
          <a:noFill/>
        </p:spPr>
        <p:txBody>
          <a:bodyPr wrap="none" rtlCol="0">
            <a:spAutoFit/>
          </a:bodyPr>
          <a:lstStyle/>
          <a:p>
            <a:pPr algn="ctr"/>
            <a:r>
              <a:rPr lang="en-US" sz="2400" b="1" dirty="0" smtClean="0">
                <a:latin typeface="Times New Roman" panose="02020603050405020304" pitchFamily="18" charset="0"/>
                <a:cs typeface="Times New Roman" panose="02020603050405020304" pitchFamily="18" charset="0"/>
              </a:rPr>
              <a:t>Schematic of an Operational </a:t>
            </a:r>
          </a:p>
          <a:p>
            <a:pPr algn="ctr"/>
            <a:r>
              <a:rPr lang="en-US" sz="2400" b="1" dirty="0" smtClean="0">
                <a:latin typeface="Times New Roman" panose="02020603050405020304" pitchFamily="18" charset="0"/>
                <a:cs typeface="Times New Roman" panose="02020603050405020304" pitchFamily="18" charset="0"/>
              </a:rPr>
              <a:t>Numerical Weather Prediction (NWP) modeling system </a:t>
            </a:r>
            <a:endParaRPr lang="en-US" sz="2400" b="1" dirty="0">
              <a:latin typeface="Times New Roman" panose="02020603050405020304" pitchFamily="18" charset="0"/>
              <a:cs typeface="Times New Roman" panose="02020603050405020304" pitchFamily="18" charset="0"/>
            </a:endParaRPr>
          </a:p>
        </p:txBody>
      </p:sp>
      <p:sp>
        <p:nvSpPr>
          <p:cNvPr id="2" name="Oval 1"/>
          <p:cNvSpPr/>
          <p:nvPr/>
        </p:nvSpPr>
        <p:spPr>
          <a:xfrm>
            <a:off x="4343400" y="1482443"/>
            <a:ext cx="1828800" cy="30133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3026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l="30952" t="11905" r="29523" b="62604"/>
          <a:stretch>
            <a:fillRect/>
          </a:stretch>
        </p:blipFill>
        <p:spPr bwMode="auto">
          <a:xfrm>
            <a:off x="152400" y="0"/>
            <a:ext cx="5638800"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l="29048" t="15237" r="26666" b="11620"/>
          <a:stretch>
            <a:fillRect/>
          </a:stretch>
        </p:blipFill>
        <p:spPr bwMode="auto">
          <a:xfrm>
            <a:off x="0" y="2362200"/>
            <a:ext cx="43561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2" name="Text Box 8"/>
          <p:cNvSpPr txBox="1">
            <a:spLocks noChangeArrowheads="1"/>
          </p:cNvSpPr>
          <p:nvPr/>
        </p:nvSpPr>
        <p:spPr bwMode="auto">
          <a:xfrm>
            <a:off x="2546350" y="3914775"/>
            <a:ext cx="12636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latin typeface="Times New Roman" pitchFamily="18" charset="0"/>
              </a:rPr>
              <a:t>Continental </a:t>
            </a:r>
          </a:p>
          <a:p>
            <a:r>
              <a:rPr lang="en-US" altLang="en-US" sz="1600" b="1">
                <a:latin typeface="Times New Roman" pitchFamily="18" charset="0"/>
              </a:rPr>
              <a:t>Background</a:t>
            </a:r>
          </a:p>
        </p:txBody>
      </p:sp>
      <p:sp>
        <p:nvSpPr>
          <p:cNvPr id="21513" name="Text Box 9"/>
          <p:cNvSpPr txBox="1">
            <a:spLocks noChangeArrowheads="1"/>
          </p:cNvSpPr>
          <p:nvPr/>
        </p:nvSpPr>
        <p:spPr bwMode="auto">
          <a:xfrm>
            <a:off x="2590800" y="6019800"/>
            <a:ext cx="10937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latin typeface="Times New Roman" pitchFamily="18" charset="0"/>
              </a:rPr>
              <a:t>Northeast </a:t>
            </a:r>
          </a:p>
          <a:p>
            <a:r>
              <a:rPr lang="en-US" altLang="en-US" sz="1600" b="1">
                <a:latin typeface="Times New Roman" pitchFamily="18" charset="0"/>
              </a:rPr>
              <a:t>Corridor</a:t>
            </a:r>
          </a:p>
        </p:txBody>
      </p:sp>
      <p:grpSp>
        <p:nvGrpSpPr>
          <p:cNvPr id="21518" name="Group 14"/>
          <p:cNvGrpSpPr>
            <a:grpSpLocks/>
          </p:cNvGrpSpPr>
          <p:nvPr/>
        </p:nvGrpSpPr>
        <p:grpSpPr bwMode="auto">
          <a:xfrm>
            <a:off x="4308475" y="2819400"/>
            <a:ext cx="4835525" cy="2333625"/>
            <a:chOff x="2714" y="1008"/>
            <a:chExt cx="3046" cy="1470"/>
          </a:xfrm>
        </p:grpSpPr>
        <p:pic>
          <p:nvPicPr>
            <p:cNvPr id="21510" name="Picture 6"/>
            <p:cNvPicPr>
              <a:picLocks noChangeAspect="1" noChangeArrowheads="1"/>
            </p:cNvPicPr>
            <p:nvPr/>
          </p:nvPicPr>
          <p:blipFill>
            <a:blip r:embed="rId4">
              <a:extLst>
                <a:ext uri="{28A0092B-C50C-407E-A947-70E740481C1C}">
                  <a14:useLocalDpi xmlns:a14="http://schemas.microsoft.com/office/drawing/2010/main" val="0"/>
                </a:ext>
              </a:extLst>
            </a:blip>
            <a:srcRect l="26190" t="11143" r="24762" b="51755"/>
            <a:stretch>
              <a:fillRect/>
            </a:stretch>
          </p:blipFill>
          <p:spPr bwMode="auto">
            <a:xfrm>
              <a:off x="2714" y="1008"/>
              <a:ext cx="3046" cy="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4" name="Rectangle 10"/>
            <p:cNvSpPr>
              <a:spLocks noChangeArrowheads="1"/>
            </p:cNvSpPr>
            <p:nvPr/>
          </p:nvSpPr>
          <p:spPr bwMode="auto">
            <a:xfrm>
              <a:off x="2976" y="2136"/>
              <a:ext cx="96" cy="3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5" name="Rectangle 11"/>
            <p:cNvSpPr>
              <a:spLocks noChangeArrowheads="1"/>
            </p:cNvSpPr>
            <p:nvPr/>
          </p:nvSpPr>
          <p:spPr bwMode="auto">
            <a:xfrm>
              <a:off x="3240" y="2142"/>
              <a:ext cx="96" cy="3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6" name="Rectangle 12"/>
            <p:cNvSpPr>
              <a:spLocks noChangeArrowheads="1"/>
            </p:cNvSpPr>
            <p:nvPr/>
          </p:nvSpPr>
          <p:spPr bwMode="auto">
            <a:xfrm>
              <a:off x="3756" y="1536"/>
              <a:ext cx="48" cy="9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7" name="Line 13"/>
            <p:cNvSpPr>
              <a:spLocks noChangeShapeType="1"/>
            </p:cNvSpPr>
            <p:nvPr/>
          </p:nvSpPr>
          <p:spPr bwMode="auto">
            <a:xfrm>
              <a:off x="3738" y="2172"/>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519" name="Text Box 15"/>
          <p:cNvSpPr txBox="1">
            <a:spLocks noChangeArrowheads="1"/>
          </p:cNvSpPr>
          <p:nvPr/>
        </p:nvSpPr>
        <p:spPr bwMode="auto">
          <a:xfrm>
            <a:off x="4495800" y="457200"/>
            <a:ext cx="47307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latin typeface="Times New Roman" pitchFamily="18" charset="0"/>
              </a:rPr>
              <a:t>Impacts on Continental Scale </a:t>
            </a:r>
          </a:p>
          <a:p>
            <a:r>
              <a:rPr lang="en-US" altLang="en-US" sz="2800" b="1">
                <a:latin typeface="Times New Roman" pitchFamily="18" charset="0"/>
              </a:rPr>
              <a:t>Air Quality Prediction</a:t>
            </a:r>
          </a:p>
        </p:txBody>
      </p:sp>
    </p:spTree>
    <p:extLst>
      <p:ext uri="{BB962C8B-B14F-4D97-AF65-F5344CB8AC3E}">
        <p14:creationId xmlns:p14="http://schemas.microsoft.com/office/powerpoint/2010/main" val="38791986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l="29048" t="11143" r="27618" b="2762"/>
          <a:stretch>
            <a:fillRect/>
          </a:stretch>
        </p:blipFill>
        <p:spPr bwMode="auto">
          <a:xfrm>
            <a:off x="115888" y="0"/>
            <a:ext cx="55229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Text Box 5"/>
          <p:cNvSpPr txBox="1">
            <a:spLocks noChangeArrowheads="1"/>
          </p:cNvSpPr>
          <p:nvPr/>
        </p:nvSpPr>
        <p:spPr bwMode="auto">
          <a:xfrm>
            <a:off x="5927725" y="1600200"/>
            <a:ext cx="3216275"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latin typeface="Times New Roman" pitchFamily="18" charset="0"/>
              </a:rPr>
              <a:t>The effects of CO BCs are most important near the surface.</a:t>
            </a:r>
          </a:p>
          <a:p>
            <a:endParaRPr lang="en-US" altLang="en-US" sz="2400">
              <a:latin typeface="Times New Roman" pitchFamily="18" charset="0"/>
            </a:endParaRPr>
          </a:p>
          <a:p>
            <a:r>
              <a:rPr lang="en-US" altLang="en-US" sz="2400">
                <a:latin typeface="Times New Roman" pitchFamily="18" charset="0"/>
              </a:rPr>
              <a:t>The effects of O3 BCs are most important above 4 km.</a:t>
            </a:r>
          </a:p>
          <a:p>
            <a:endParaRPr lang="en-US" altLang="en-US" sz="2400">
              <a:latin typeface="Times New Roman" pitchFamily="18" charset="0"/>
            </a:endParaRPr>
          </a:p>
          <a:p>
            <a:r>
              <a:rPr lang="en-US" altLang="en-US" sz="2400">
                <a:latin typeface="Times New Roman" pitchFamily="18" charset="0"/>
              </a:rPr>
              <a:t>Significant implications for operational AQ forecasting</a:t>
            </a:r>
          </a:p>
        </p:txBody>
      </p:sp>
      <p:sp>
        <p:nvSpPr>
          <p:cNvPr id="22534" name="Text Box 6"/>
          <p:cNvSpPr txBox="1">
            <a:spLocks noChangeArrowheads="1"/>
          </p:cNvSpPr>
          <p:nvPr/>
        </p:nvSpPr>
        <p:spPr bwMode="auto">
          <a:xfrm>
            <a:off x="1584325" y="952500"/>
            <a:ext cx="1028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Times New Roman" pitchFamily="18" charset="0"/>
              </a:rPr>
              <a:t>DC8 CO</a:t>
            </a:r>
          </a:p>
        </p:txBody>
      </p:sp>
      <p:sp>
        <p:nvSpPr>
          <p:cNvPr id="22535" name="Text Box 7"/>
          <p:cNvSpPr txBox="1">
            <a:spLocks noChangeArrowheads="1"/>
          </p:cNvSpPr>
          <p:nvPr/>
        </p:nvSpPr>
        <p:spPr bwMode="auto">
          <a:xfrm>
            <a:off x="4495800" y="1752600"/>
            <a:ext cx="977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Times New Roman" pitchFamily="18" charset="0"/>
              </a:rPr>
              <a:t>DC8 O3</a:t>
            </a:r>
          </a:p>
        </p:txBody>
      </p:sp>
      <p:sp>
        <p:nvSpPr>
          <p:cNvPr id="22536" name="Text Box 8"/>
          <p:cNvSpPr txBox="1">
            <a:spLocks noChangeArrowheads="1"/>
          </p:cNvSpPr>
          <p:nvPr/>
        </p:nvSpPr>
        <p:spPr bwMode="auto">
          <a:xfrm>
            <a:off x="1571625" y="4243388"/>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Times New Roman" pitchFamily="18" charset="0"/>
              </a:rPr>
              <a:t>P3 CO</a:t>
            </a:r>
          </a:p>
        </p:txBody>
      </p:sp>
      <p:sp>
        <p:nvSpPr>
          <p:cNvPr id="22537" name="Text Box 9"/>
          <p:cNvSpPr txBox="1">
            <a:spLocks noChangeArrowheads="1"/>
          </p:cNvSpPr>
          <p:nvPr/>
        </p:nvSpPr>
        <p:spPr bwMode="auto">
          <a:xfrm>
            <a:off x="4851400" y="4433888"/>
            <a:ext cx="787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Times New Roman" pitchFamily="18" charset="0"/>
              </a:rPr>
              <a:t>P3 O3</a:t>
            </a:r>
          </a:p>
        </p:txBody>
      </p:sp>
      <p:sp>
        <p:nvSpPr>
          <p:cNvPr id="22538" name="Oval 10"/>
          <p:cNvSpPr>
            <a:spLocks noChangeArrowheads="1"/>
          </p:cNvSpPr>
          <p:nvPr/>
        </p:nvSpPr>
        <p:spPr bwMode="auto">
          <a:xfrm>
            <a:off x="838200" y="2209800"/>
            <a:ext cx="1447800" cy="914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9" name="Oval 11"/>
          <p:cNvSpPr>
            <a:spLocks noChangeArrowheads="1"/>
          </p:cNvSpPr>
          <p:nvPr/>
        </p:nvSpPr>
        <p:spPr bwMode="auto">
          <a:xfrm>
            <a:off x="990600" y="5181600"/>
            <a:ext cx="1447800" cy="914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0" name="Oval 12"/>
          <p:cNvSpPr>
            <a:spLocks noChangeArrowheads="1"/>
          </p:cNvSpPr>
          <p:nvPr/>
        </p:nvSpPr>
        <p:spPr bwMode="auto">
          <a:xfrm>
            <a:off x="3810000" y="609600"/>
            <a:ext cx="1447800" cy="914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1" name="Oval 13"/>
          <p:cNvSpPr>
            <a:spLocks noChangeArrowheads="1"/>
          </p:cNvSpPr>
          <p:nvPr/>
        </p:nvSpPr>
        <p:spPr bwMode="auto">
          <a:xfrm>
            <a:off x="3733800" y="4038600"/>
            <a:ext cx="1447800" cy="914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8531263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271463"/>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eaLnBrk="1" hangingPunct="1"/>
            <a:r>
              <a:rPr lang="en-US" altLang="en-US" sz="2800" b="1">
                <a:latin typeface="Times New Roman" pitchFamily="18" charset="0"/>
              </a:rPr>
              <a:t>Links between air quality and global climate change</a:t>
            </a:r>
          </a:p>
        </p:txBody>
      </p:sp>
      <p:pic>
        <p:nvPicPr>
          <p:cNvPr id="28675" name="Picture 7" descr="sp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19200"/>
            <a:ext cx="6934200"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8"/>
          <p:cNvSpPr txBox="1">
            <a:spLocks noChangeArrowheads="1"/>
          </p:cNvSpPr>
          <p:nvPr/>
        </p:nvSpPr>
        <p:spPr bwMode="auto">
          <a:xfrm>
            <a:off x="1812925" y="-38100"/>
            <a:ext cx="1365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altLang="en-US" b="1">
                <a:solidFill>
                  <a:schemeClr val="bg1"/>
                </a:solidFill>
                <a:latin typeface="Times New Roman" pitchFamily="18" charset="0"/>
              </a:rPr>
              <a:t>Air Quality</a:t>
            </a:r>
            <a:r>
              <a:rPr lang="en-US" altLang="en-US" b="1">
                <a:latin typeface="Times New Roman" pitchFamily="18" charset="0"/>
              </a:rPr>
              <a:t> </a:t>
            </a:r>
          </a:p>
        </p:txBody>
      </p:sp>
      <p:sp>
        <p:nvSpPr>
          <p:cNvPr id="28677" name="Oval 12"/>
          <p:cNvSpPr>
            <a:spLocks noChangeArrowheads="1"/>
          </p:cNvSpPr>
          <p:nvPr/>
        </p:nvSpPr>
        <p:spPr bwMode="auto">
          <a:xfrm>
            <a:off x="3733800" y="2362200"/>
            <a:ext cx="533400" cy="5334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endParaRPr lang="en-US" altLang="en-US"/>
          </a:p>
        </p:txBody>
      </p:sp>
      <p:sp>
        <p:nvSpPr>
          <p:cNvPr id="28678" name="Oval 13"/>
          <p:cNvSpPr>
            <a:spLocks noChangeArrowheads="1"/>
          </p:cNvSpPr>
          <p:nvPr/>
        </p:nvSpPr>
        <p:spPr bwMode="auto">
          <a:xfrm>
            <a:off x="3124200" y="3657600"/>
            <a:ext cx="990600" cy="9906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endParaRPr lang="en-US" altLang="en-US"/>
          </a:p>
        </p:txBody>
      </p:sp>
      <p:sp>
        <p:nvSpPr>
          <p:cNvPr id="28679" name="Rectangle 6"/>
          <p:cNvSpPr>
            <a:spLocks noChangeArrowheads="1"/>
          </p:cNvSpPr>
          <p:nvPr/>
        </p:nvSpPr>
        <p:spPr bwMode="auto">
          <a:xfrm>
            <a:off x="228600" y="6335713"/>
            <a:ext cx="876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altLang="en-US" b="1">
                <a:latin typeface="Times New Roman" pitchFamily="18" charset="0"/>
                <a:cs typeface="Times New Roman" pitchFamily="18" charset="0"/>
              </a:rPr>
              <a:t>Fourth Assessment Report of the Intergovernmental Panel on Climate Change, 2007 </a:t>
            </a:r>
          </a:p>
        </p:txBody>
      </p:sp>
    </p:spTree>
    <p:extLst>
      <p:ext uri="{BB962C8B-B14F-4D97-AF65-F5344CB8AC3E}">
        <p14:creationId xmlns:p14="http://schemas.microsoft.com/office/powerpoint/2010/main" val="14910871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7" descr="C:\Documents and Settings\Brad Pierce\My Documents\Attachments\oct_20\BB\bb_co_april_200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TextBox 5"/>
          <p:cNvSpPr txBox="1">
            <a:spLocks noChangeArrowheads="1"/>
          </p:cNvSpPr>
          <p:nvPr/>
        </p:nvSpPr>
        <p:spPr bwMode="auto">
          <a:xfrm>
            <a:off x="152400" y="0"/>
            <a:ext cx="899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sz="3600" b="1">
                <a:latin typeface="Times New Roman" pitchFamily="18" charset="0"/>
                <a:cs typeface="Times New Roman" pitchFamily="18" charset="0"/>
              </a:rPr>
              <a:t>April 2008 Biomass Burning CO Emissions   </a:t>
            </a:r>
          </a:p>
        </p:txBody>
      </p:sp>
      <p:sp>
        <p:nvSpPr>
          <p:cNvPr id="198660" name="Oval 8"/>
          <p:cNvSpPr>
            <a:spLocks noChangeArrowheads="1"/>
          </p:cNvSpPr>
          <p:nvPr/>
        </p:nvSpPr>
        <p:spPr bwMode="auto">
          <a:xfrm>
            <a:off x="762000" y="1725613"/>
            <a:ext cx="1905000" cy="609600"/>
          </a:xfrm>
          <a:prstGeom prst="ellipse">
            <a:avLst/>
          </a:prstGeom>
          <a:noFill/>
          <a:ln w="444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198661" name="Oval 9"/>
          <p:cNvSpPr>
            <a:spLocks noChangeArrowheads="1"/>
          </p:cNvSpPr>
          <p:nvPr/>
        </p:nvSpPr>
        <p:spPr bwMode="auto">
          <a:xfrm>
            <a:off x="2819400" y="1801813"/>
            <a:ext cx="990600" cy="609600"/>
          </a:xfrm>
          <a:prstGeom prst="ellipse">
            <a:avLst/>
          </a:prstGeom>
          <a:noFill/>
          <a:ln w="444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198662" name="Oval 10"/>
          <p:cNvSpPr>
            <a:spLocks noChangeArrowheads="1"/>
          </p:cNvSpPr>
          <p:nvPr/>
        </p:nvSpPr>
        <p:spPr bwMode="auto">
          <a:xfrm>
            <a:off x="1981200" y="2792413"/>
            <a:ext cx="990600" cy="609600"/>
          </a:xfrm>
          <a:prstGeom prst="ellipse">
            <a:avLst/>
          </a:prstGeom>
          <a:noFill/>
          <a:ln w="444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198663" name="TextBox 11"/>
          <p:cNvSpPr txBox="1">
            <a:spLocks noChangeArrowheads="1"/>
          </p:cNvSpPr>
          <p:nvPr/>
        </p:nvSpPr>
        <p:spPr bwMode="auto">
          <a:xfrm>
            <a:off x="1066800" y="1344613"/>
            <a:ext cx="1365250" cy="369887"/>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n-US" b="1">
                <a:latin typeface="Times New Roman" pitchFamily="18" charset="0"/>
                <a:cs typeface="Times New Roman" pitchFamily="18" charset="0"/>
              </a:rPr>
              <a:t>Kazakhstan</a:t>
            </a:r>
          </a:p>
        </p:txBody>
      </p:sp>
      <p:sp>
        <p:nvSpPr>
          <p:cNvPr id="198664" name="TextBox 12"/>
          <p:cNvSpPr txBox="1">
            <a:spLocks noChangeArrowheads="1"/>
          </p:cNvSpPr>
          <p:nvPr/>
        </p:nvSpPr>
        <p:spPr bwMode="auto">
          <a:xfrm>
            <a:off x="2895600" y="1381125"/>
            <a:ext cx="877888" cy="369888"/>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n-US" b="1">
                <a:latin typeface="Times New Roman" pitchFamily="18" charset="0"/>
                <a:cs typeface="Times New Roman" pitchFamily="18" charset="0"/>
              </a:rPr>
              <a:t>Baykal</a:t>
            </a:r>
          </a:p>
        </p:txBody>
      </p:sp>
      <p:sp>
        <p:nvSpPr>
          <p:cNvPr id="198665" name="TextBox 13"/>
          <p:cNvSpPr txBox="1">
            <a:spLocks noChangeArrowheads="1"/>
          </p:cNvSpPr>
          <p:nvPr/>
        </p:nvSpPr>
        <p:spPr bwMode="auto">
          <a:xfrm>
            <a:off x="1905000" y="3478213"/>
            <a:ext cx="1082675" cy="369887"/>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n-US" b="1">
                <a:latin typeface="Times New Roman" pitchFamily="18" charset="0"/>
                <a:cs typeface="Times New Roman" pitchFamily="18" charset="0"/>
              </a:rPr>
              <a:t>Thailand</a:t>
            </a:r>
          </a:p>
        </p:txBody>
      </p:sp>
    </p:spTree>
    <p:extLst>
      <p:ext uri="{BB962C8B-B14F-4D97-AF65-F5344CB8AC3E}">
        <p14:creationId xmlns:p14="http://schemas.microsoft.com/office/powerpoint/2010/main" val="41995362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454" t="21538" r="59221" b="28741"/>
          <a:stretch/>
        </p:blipFill>
        <p:spPr bwMode="auto">
          <a:xfrm>
            <a:off x="0" y="0"/>
            <a:ext cx="5037128" cy="380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809999"/>
            <a:ext cx="7055557" cy="304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0"/>
            <a:ext cx="4191000" cy="3314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02244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8" name="Picture 6" descr="april_2008_all_daod"/>
          <p:cNvPicPr>
            <a:picLocks noChangeAspect="1" noChangeArrowheads="1"/>
          </p:cNvPicPr>
          <p:nvPr/>
        </p:nvPicPr>
        <p:blipFill>
          <a:blip r:embed="rId3">
            <a:extLst>
              <a:ext uri="{28A0092B-C50C-407E-A947-70E740481C1C}">
                <a14:useLocalDpi xmlns:a14="http://schemas.microsoft.com/office/drawing/2010/main" val="0"/>
              </a:ext>
            </a:extLst>
          </a:blip>
          <a:srcRect l="18134" t="13834" r="17422" b="2834"/>
          <a:stretch>
            <a:fillRect/>
          </a:stretch>
        </p:blipFill>
        <p:spPr bwMode="auto">
          <a:xfrm>
            <a:off x="0" y="533400"/>
            <a:ext cx="9144000" cy="6305550"/>
          </a:xfrm>
          <a:prstGeom prst="rect">
            <a:avLst/>
          </a:prstGeom>
          <a:noFill/>
          <a:extLst>
            <a:ext uri="{909E8E84-426E-40DD-AFC4-6F175D3DCCD1}">
              <a14:hiddenFill xmlns:a14="http://schemas.microsoft.com/office/drawing/2010/main">
                <a:solidFill>
                  <a:srgbClr val="FFFFFF"/>
                </a:solidFill>
              </a14:hiddenFill>
            </a:ext>
          </a:extLst>
        </p:spPr>
      </p:pic>
      <p:sp>
        <p:nvSpPr>
          <p:cNvPr id="172034" name="TextBox 6"/>
          <p:cNvSpPr txBox="1">
            <a:spLocks noChangeArrowheads="1"/>
          </p:cNvSpPr>
          <p:nvPr/>
        </p:nvSpPr>
        <p:spPr bwMode="auto">
          <a:xfrm>
            <a:off x="19050" y="0"/>
            <a:ext cx="9124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sz="3200" b="1">
                <a:latin typeface="Times New Roman" pitchFamily="18" charset="0"/>
                <a:cs typeface="Times New Roman" pitchFamily="18" charset="0"/>
              </a:rPr>
              <a:t>Impacts of Kazakhstan/Baykal/Thailand wildfires</a:t>
            </a:r>
          </a:p>
        </p:txBody>
      </p:sp>
      <p:sp>
        <p:nvSpPr>
          <p:cNvPr id="172037" name="Text Box 5"/>
          <p:cNvSpPr txBox="1">
            <a:spLocks noChangeArrowheads="1"/>
          </p:cNvSpPr>
          <p:nvPr/>
        </p:nvSpPr>
        <p:spPr bwMode="auto">
          <a:xfrm>
            <a:off x="4800600" y="4495800"/>
            <a:ext cx="4191000" cy="12001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latin typeface="Times New Roman" pitchFamily="18" charset="0"/>
              </a:rPr>
              <a:t>Impact of Kazakhstan/Baykal/Thailand wildfires on tropospheric aerosols extends into North America with potential US Air Quality impacts</a:t>
            </a:r>
          </a:p>
        </p:txBody>
      </p:sp>
    </p:spTree>
    <p:extLst>
      <p:ext uri="{BB962C8B-B14F-4D97-AF65-F5344CB8AC3E}">
        <p14:creationId xmlns:p14="http://schemas.microsoft.com/office/powerpoint/2010/main" val="7614765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raqms_aeronet_Trinidad_Head"/>
          <p:cNvPicPr>
            <a:picLocks noChangeAspect="1" noChangeArrowheads="1"/>
          </p:cNvPicPr>
          <p:nvPr/>
        </p:nvPicPr>
        <p:blipFill>
          <a:blip r:embed="rId2">
            <a:extLst>
              <a:ext uri="{28A0092B-C50C-407E-A947-70E740481C1C}">
                <a14:useLocalDpi xmlns:a14="http://schemas.microsoft.com/office/drawing/2010/main" val="0"/>
              </a:ext>
            </a:extLst>
          </a:blip>
          <a:srcRect l="5556" t="12500" r="8888" b="12500"/>
          <a:stretch>
            <a:fillRect/>
          </a:stretch>
        </p:blipFill>
        <p:spPr bwMode="auto">
          <a:xfrm>
            <a:off x="1371600" y="457200"/>
            <a:ext cx="6553200" cy="4595813"/>
          </a:xfrm>
          <a:prstGeom prst="rect">
            <a:avLst/>
          </a:prstGeom>
          <a:noFill/>
          <a:extLst>
            <a:ext uri="{909E8E84-426E-40DD-AFC4-6F175D3DCCD1}">
              <a14:hiddenFill xmlns:a14="http://schemas.microsoft.com/office/drawing/2010/main">
                <a:solidFill>
                  <a:srgbClr val="FFFFFF"/>
                </a:solidFill>
              </a14:hiddenFill>
            </a:ext>
          </a:extLst>
        </p:spPr>
      </p:pic>
      <p:sp>
        <p:nvSpPr>
          <p:cNvPr id="159747" name="Line 3"/>
          <p:cNvSpPr>
            <a:spLocks noChangeShapeType="1"/>
          </p:cNvSpPr>
          <p:nvPr/>
        </p:nvSpPr>
        <p:spPr bwMode="auto">
          <a:xfrm>
            <a:off x="4362450" y="1981200"/>
            <a:ext cx="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48" name="Text Box 4"/>
          <p:cNvSpPr txBox="1">
            <a:spLocks noChangeArrowheads="1"/>
          </p:cNvSpPr>
          <p:nvPr/>
        </p:nvSpPr>
        <p:spPr bwMode="auto">
          <a:xfrm>
            <a:off x="4251325" y="1676400"/>
            <a:ext cx="161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Times New Roman" pitchFamily="18" charset="0"/>
              </a:rPr>
              <a:t>April 22</a:t>
            </a:r>
            <a:r>
              <a:rPr lang="en-US" altLang="en-US" baseline="30000">
                <a:latin typeface="Times New Roman" pitchFamily="18" charset="0"/>
              </a:rPr>
              <a:t>nd</a:t>
            </a:r>
            <a:r>
              <a:rPr lang="en-US" altLang="en-US">
                <a:latin typeface="Times New Roman" pitchFamily="18" charset="0"/>
              </a:rPr>
              <a:t>,2008</a:t>
            </a:r>
          </a:p>
        </p:txBody>
      </p:sp>
      <p:sp>
        <p:nvSpPr>
          <p:cNvPr id="159749" name="TextBox 6"/>
          <p:cNvSpPr txBox="1">
            <a:spLocks noChangeArrowheads="1"/>
          </p:cNvSpPr>
          <p:nvPr/>
        </p:nvSpPr>
        <p:spPr bwMode="auto">
          <a:xfrm>
            <a:off x="19050" y="0"/>
            <a:ext cx="9124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sz="3200" b="1">
                <a:latin typeface="Times New Roman" pitchFamily="18" charset="0"/>
                <a:cs typeface="Times New Roman" pitchFamily="18" charset="0"/>
              </a:rPr>
              <a:t>Trinidad Aeronet vs RAQMS AOD: April 2008</a:t>
            </a:r>
          </a:p>
        </p:txBody>
      </p:sp>
      <p:sp>
        <p:nvSpPr>
          <p:cNvPr id="159750" name="Text Box 6"/>
          <p:cNvSpPr txBox="1">
            <a:spLocks noChangeArrowheads="1"/>
          </p:cNvSpPr>
          <p:nvPr/>
        </p:nvSpPr>
        <p:spPr bwMode="auto">
          <a:xfrm>
            <a:off x="152400" y="5029200"/>
            <a:ext cx="85344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dirty="0">
                <a:latin typeface="Times New Roman" pitchFamily="18" charset="0"/>
              </a:rPr>
              <a:t>Biomass burning aerosols observed at Trinidad Head on April 22, 2008</a:t>
            </a:r>
          </a:p>
          <a:p>
            <a:endParaRPr lang="en-US" altLang="en-US" b="1" dirty="0">
              <a:latin typeface="Times New Roman" pitchFamily="18" charset="0"/>
            </a:endParaRPr>
          </a:p>
        </p:txBody>
      </p:sp>
      <p:sp>
        <p:nvSpPr>
          <p:cNvPr id="7" name="Rectangle 11"/>
          <p:cNvSpPr>
            <a:spLocks noChangeArrowheads="1"/>
          </p:cNvSpPr>
          <p:nvPr/>
        </p:nvSpPr>
        <p:spPr bwMode="auto">
          <a:xfrm>
            <a:off x="6172200" y="6211669"/>
            <a:ext cx="2971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b="1" dirty="0">
                <a:latin typeface="Times New Roman" pitchFamily="18" charset="0"/>
              </a:rPr>
              <a:t>Aerosol Robotic Network (AERONET) </a:t>
            </a:r>
          </a:p>
          <a:p>
            <a:r>
              <a:rPr lang="en-US" altLang="en-US" sz="1200" b="1" dirty="0">
                <a:latin typeface="Times New Roman" pitchFamily="18" charset="0"/>
              </a:rPr>
              <a:t>is global network of Sun photometers </a:t>
            </a:r>
          </a:p>
          <a:p>
            <a:r>
              <a:rPr lang="en-US" altLang="en-US" sz="1200" b="1" dirty="0">
                <a:latin typeface="Times New Roman" pitchFamily="18" charset="0"/>
              </a:rPr>
              <a:t>[</a:t>
            </a:r>
            <a:r>
              <a:rPr lang="en-US" altLang="en-US" sz="1200" b="1" dirty="0" err="1">
                <a:latin typeface="Times New Roman" pitchFamily="18" charset="0"/>
              </a:rPr>
              <a:t>Holben</a:t>
            </a:r>
            <a:r>
              <a:rPr lang="en-US" altLang="en-US" sz="1200" b="1" dirty="0">
                <a:latin typeface="Times New Roman" pitchFamily="18" charset="0"/>
              </a:rPr>
              <a:t> et al., 1998]</a:t>
            </a:r>
          </a:p>
        </p:txBody>
      </p:sp>
    </p:spTree>
    <p:extLst>
      <p:ext uri="{BB962C8B-B14F-4D97-AF65-F5344CB8AC3E}">
        <p14:creationId xmlns:p14="http://schemas.microsoft.com/office/powerpoint/2010/main" val="32196911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9" descr="https://encrypted-tbn1.gstatic.com/images?q=tbn:ANd9GcSLoZzonrFQzzSIZ_HZ5qCo8LGdhKYh76yR2li6uK5pQJL5MLV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5100" y="4422290"/>
            <a:ext cx="262890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ISCOVER-AQ Banner"/>
          <p:cNvPicPr>
            <a:picLocks noChangeAspect="1" noChangeArrowheads="1"/>
          </p:cNvPicPr>
          <p:nvPr/>
        </p:nvPicPr>
        <p:blipFill>
          <a:blip r:embed="rId3" cstate="print"/>
          <a:srcRect/>
          <a:stretch>
            <a:fillRect/>
          </a:stretch>
        </p:blipFill>
        <p:spPr bwMode="auto">
          <a:xfrm>
            <a:off x="-1" y="4419600"/>
            <a:ext cx="6629401" cy="2105810"/>
          </a:xfrm>
          <a:prstGeom prst="rect">
            <a:avLst/>
          </a:prstGeom>
          <a:noFill/>
        </p:spPr>
      </p:pic>
      <p:sp>
        <p:nvSpPr>
          <p:cNvPr id="4" name="Rectangle 3"/>
          <p:cNvSpPr/>
          <p:nvPr/>
        </p:nvSpPr>
        <p:spPr>
          <a:xfrm>
            <a:off x="0" y="0"/>
            <a:ext cx="9144000" cy="4247317"/>
          </a:xfrm>
          <a:prstGeom prst="rect">
            <a:avLst/>
          </a:prstGeom>
        </p:spPr>
        <p:txBody>
          <a:bodyPr wrap="square">
            <a:spAutoFit/>
          </a:bodyPr>
          <a:lstStyle/>
          <a:p>
            <a:r>
              <a:rPr lang="en-US" b="1" dirty="0" smtClean="0">
                <a:latin typeface="Times New Roman" pitchFamily="18" charset="0"/>
                <a:cs typeface="Times New Roman" pitchFamily="18" charset="0"/>
              </a:rPr>
              <a:t>The Front Range Air Pollution and Photochemistry </a:t>
            </a:r>
            <a:r>
              <a:rPr lang="en-US" b="1" dirty="0" err="1" smtClean="0">
                <a:latin typeface="Times New Roman" pitchFamily="18" charset="0"/>
                <a:cs typeface="Times New Roman" pitchFamily="18" charset="0"/>
              </a:rPr>
              <a:t>Éxperiment</a:t>
            </a:r>
            <a:r>
              <a:rPr lang="en-US" b="1" dirty="0" smtClean="0">
                <a:latin typeface="Times New Roman" pitchFamily="18" charset="0"/>
                <a:cs typeface="Times New Roman" pitchFamily="18" charset="0"/>
              </a:rPr>
              <a:t> (FRAPPÉ) </a:t>
            </a:r>
            <a:r>
              <a:rPr lang="en-US" b="1" dirty="0" smtClean="0">
                <a:latin typeface="Times New Roman" pitchFamily="18" charset="0"/>
                <a:cs typeface="Times New Roman" pitchFamily="18" charset="0"/>
                <a:hlinkClick r:id="rId4"/>
              </a:rPr>
              <a:t>field campaign</a:t>
            </a:r>
            <a:r>
              <a:rPr lang="en-US" b="1" dirty="0" smtClean="0">
                <a:latin typeface="Times New Roman" pitchFamily="18" charset="0"/>
                <a:cs typeface="Times New Roman" pitchFamily="18" charset="0"/>
              </a:rPr>
              <a:t> took place from July 16 to August 18, 2014. </a:t>
            </a:r>
          </a:p>
          <a:p>
            <a:endParaRPr lang="en-US" b="1" dirty="0" smtClean="0">
              <a:latin typeface="Times New Roman" pitchFamily="18" charset="0"/>
              <a:cs typeface="Times New Roman" pitchFamily="18" charset="0"/>
            </a:endParaRPr>
          </a:p>
          <a:p>
            <a:pPr lvl="1">
              <a:buFont typeface="Wingdings" pitchFamily="2" charset="2"/>
              <a:buChar char="§"/>
            </a:pPr>
            <a:r>
              <a:rPr lang="en-US" b="1" dirty="0" smtClean="0">
                <a:latin typeface="Times New Roman" pitchFamily="18" charset="0"/>
                <a:cs typeface="Times New Roman" pitchFamily="18" charset="0"/>
              </a:rPr>
              <a:t>FRAPPE was collaborative effort between the Colorado Department of Public Health </a:t>
            </a:r>
          </a:p>
          <a:p>
            <a:pPr lvl="1"/>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 and the Environment and NCAR.  </a:t>
            </a:r>
          </a:p>
          <a:p>
            <a:pPr lvl="1">
              <a:buFont typeface="Wingdings" pitchFamily="2" charset="2"/>
              <a:buChar char="§"/>
            </a:pPr>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The mission was closely coordinated with the NASA </a:t>
            </a:r>
            <a:r>
              <a:rPr lang="en-US" b="1" dirty="0" smtClean="0">
                <a:latin typeface="Times New Roman" pitchFamily="18" charset="0"/>
                <a:cs typeface="Times New Roman" pitchFamily="18" charset="0"/>
                <a:hlinkClick r:id="rId5"/>
              </a:rPr>
              <a:t>DISCOVER-AQ</a:t>
            </a:r>
            <a:r>
              <a:rPr lang="en-US" b="1" dirty="0" smtClean="0">
                <a:latin typeface="Times New Roman" pitchFamily="18" charset="0"/>
                <a:cs typeface="Times New Roman" pitchFamily="18" charset="0"/>
              </a:rPr>
              <a:t> project, which agreed to conduct their final aircraft deployment in the Colorado Front Range. </a:t>
            </a:r>
          </a:p>
          <a:p>
            <a:endParaRPr lang="en-US" b="1" dirty="0" smtClean="0">
              <a:latin typeface="Times New Roman" pitchFamily="18" charset="0"/>
              <a:cs typeface="Times New Roman" pitchFamily="18" charset="0"/>
            </a:endParaRPr>
          </a:p>
          <a:p>
            <a:pPr lvl="1">
              <a:buFont typeface="Wingdings" pitchFamily="2" charset="2"/>
              <a:buChar char="§"/>
            </a:pPr>
            <a:r>
              <a:rPr lang="en-US" b="1" dirty="0" smtClean="0">
                <a:latin typeface="Times New Roman" pitchFamily="18" charset="0"/>
                <a:cs typeface="Times New Roman" pitchFamily="18" charset="0"/>
              </a:rPr>
              <a:t>DISCOVER-AQ, a NASA Earth Venture program funded mission, stands for Deriving Information on Surface Conditions from Column and Vertically Resolved Observations Relevant to Air Quality. </a:t>
            </a:r>
          </a:p>
          <a:p>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Research </a:t>
            </a:r>
            <a:r>
              <a:rPr lang="en-US" b="1" dirty="0">
                <a:latin typeface="Times New Roman" pitchFamily="18" charset="0"/>
                <a:cs typeface="Times New Roman" pitchFamily="18" charset="0"/>
              </a:rPr>
              <a:t>aircraft and </a:t>
            </a:r>
            <a:r>
              <a:rPr lang="en-US" b="1" dirty="0" smtClean="0">
                <a:latin typeface="Times New Roman" pitchFamily="18" charset="0"/>
                <a:cs typeface="Times New Roman" pitchFamily="18" charset="0"/>
              </a:rPr>
              <a:t>ground-based research mission to understand summertime </a:t>
            </a:r>
            <a:r>
              <a:rPr lang="en-US" b="1" dirty="0">
                <a:latin typeface="Times New Roman" pitchFamily="18" charset="0"/>
                <a:cs typeface="Times New Roman" pitchFamily="18" charset="0"/>
              </a:rPr>
              <a:t>air quality along the Colorado Northern Front Range </a:t>
            </a:r>
            <a:r>
              <a:rPr lang="en-US" b="1" dirty="0" smtClean="0">
                <a:latin typeface="Times New Roman" pitchFamily="18" charset="0"/>
                <a:cs typeface="Times New Roman" pitchFamily="18" charset="0"/>
              </a:rPr>
              <a:t> Metropolitan </a:t>
            </a:r>
            <a:r>
              <a:rPr lang="en-US" b="1" dirty="0">
                <a:latin typeface="Times New Roman" pitchFamily="18" charset="0"/>
                <a:cs typeface="Times New Roman" pitchFamily="18" charset="0"/>
              </a:rPr>
              <a:t>Area (NFRMA)</a:t>
            </a:r>
            <a:endParaRPr lang="en-US"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0768390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6400" y="762000"/>
            <a:ext cx="3581400" cy="1938992"/>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RAQMS </a:t>
            </a:r>
            <a:r>
              <a:rPr lang="en-US" sz="2400" b="1" u="sng" dirty="0" smtClean="0">
                <a:solidFill>
                  <a:srgbClr val="FF0000"/>
                </a:solidFill>
                <a:latin typeface="Times New Roman" pitchFamily="18" charset="0"/>
                <a:cs typeface="Times New Roman" pitchFamily="18" charset="0"/>
              </a:rPr>
              <a:t>Black and Organic Carbon (BCOC)</a:t>
            </a:r>
            <a:r>
              <a:rPr lang="en-US" sz="2400" b="1" dirty="0" smtClean="0">
                <a:latin typeface="Times New Roman" pitchFamily="18" charset="0"/>
                <a:cs typeface="Times New Roman" pitchFamily="18" charset="0"/>
              </a:rPr>
              <a:t> Aerosol optical depth (AOD) Analysis </a:t>
            </a:r>
          </a:p>
          <a:p>
            <a:r>
              <a:rPr lang="en-US" sz="2400" b="1" dirty="0" smtClean="0">
                <a:latin typeface="Times New Roman" pitchFamily="18" charset="0"/>
                <a:cs typeface="Times New Roman" pitchFamily="18" charset="0"/>
              </a:rPr>
              <a:t>July-August</a:t>
            </a:r>
            <a:r>
              <a:rPr lang="en-US" sz="2400" b="1" dirty="0" smtClean="0">
                <a:latin typeface="Times New Roman" pitchFamily="18" charset="0"/>
                <a:cs typeface="Times New Roman" pitchFamily="18" charset="0"/>
              </a:rPr>
              <a:t>, 2014</a:t>
            </a:r>
            <a:endParaRPr lang="en-US" sz="2400" b="1" dirty="0">
              <a:latin typeface="Times New Roman" pitchFamily="18" charset="0"/>
              <a:cs typeface="Times New Roman" pitchFamily="18" charset="0"/>
            </a:endParaRPr>
          </a:p>
        </p:txBody>
      </p:sp>
      <p:pic>
        <p:nvPicPr>
          <p:cNvPr id="39938" name="Picture 2" descr="\\beans\users$\bpierce\Data\Documents\AOS_seminar\raqms.frappe.bcoc.ao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907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3352800" y="1089025"/>
          <a:ext cx="5791200" cy="5768975"/>
        </p:xfrm>
        <a:graphic>
          <a:graphicData uri="http://schemas.openxmlformats.org/presentationml/2006/ole">
            <mc:AlternateContent xmlns:mc="http://schemas.openxmlformats.org/markup-compatibility/2006">
              <mc:Choice xmlns:v="urn:schemas-microsoft-com:vml" Requires="v">
                <p:oleObj spid="_x0000_s9237" name="Photo Editor Photo" r:id="rId4" imgW="2742857" imgH="2734057" progId="MSPhotoEd.3">
                  <p:embed/>
                </p:oleObj>
              </mc:Choice>
              <mc:Fallback>
                <p:oleObj name="Photo Editor Photo" r:id="rId4" imgW="2742857" imgH="273405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089025"/>
                        <a:ext cx="5791200" cy="576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53882" dir="2700000" algn="ctr" rotWithShape="0">
                                <a:srgbClr val="000032">
                                  <a:alpha val="50000"/>
                                </a:srgbClr>
                              </a:outerShdw>
                            </a:effectLst>
                          </a14:hiddenEffects>
                        </a:ext>
                      </a:extLst>
                    </p:spPr>
                  </p:pic>
                </p:oleObj>
              </mc:Fallback>
            </mc:AlternateContent>
          </a:graphicData>
        </a:graphic>
      </p:graphicFrame>
      <p:sp>
        <p:nvSpPr>
          <p:cNvPr id="2051" name="Text Box 3"/>
          <p:cNvSpPr txBox="1">
            <a:spLocks noChangeArrowheads="1"/>
          </p:cNvSpPr>
          <p:nvPr/>
        </p:nvSpPr>
        <p:spPr bwMode="auto">
          <a:xfrm>
            <a:off x="2133600" y="0"/>
            <a:ext cx="4641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altLang="en-US" sz="3600">
                <a:latin typeface="Times New Roman" pitchFamily="18" charset="0"/>
              </a:rPr>
              <a:t>Analysis/Forecast Cycle</a:t>
            </a:r>
          </a:p>
        </p:txBody>
      </p:sp>
      <p:grpSp>
        <p:nvGrpSpPr>
          <p:cNvPr id="2052" name="Group 4"/>
          <p:cNvGrpSpPr>
            <a:grpSpLocks/>
          </p:cNvGrpSpPr>
          <p:nvPr/>
        </p:nvGrpSpPr>
        <p:grpSpPr bwMode="auto">
          <a:xfrm>
            <a:off x="4191000" y="1219200"/>
            <a:ext cx="3962400" cy="4876800"/>
            <a:chOff x="1536" y="432"/>
            <a:chExt cx="2640" cy="3312"/>
          </a:xfrm>
        </p:grpSpPr>
        <p:sp>
          <p:nvSpPr>
            <p:cNvPr id="2055" name="Oval 5"/>
            <p:cNvSpPr>
              <a:spLocks noChangeArrowheads="1"/>
            </p:cNvSpPr>
            <p:nvPr/>
          </p:nvSpPr>
          <p:spPr bwMode="auto">
            <a:xfrm rot="1344932">
              <a:off x="1824" y="1632"/>
              <a:ext cx="2064" cy="2112"/>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endParaRPr lang="en-US" altLang="en-US"/>
            </a:p>
          </p:txBody>
        </p:sp>
        <p:sp>
          <p:nvSpPr>
            <p:cNvPr id="2056" name="Oval 6"/>
            <p:cNvSpPr>
              <a:spLocks noChangeArrowheads="1"/>
            </p:cNvSpPr>
            <p:nvPr/>
          </p:nvSpPr>
          <p:spPr bwMode="auto">
            <a:xfrm>
              <a:off x="2304" y="432"/>
              <a:ext cx="1056" cy="864"/>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tLang="en-US" sz="2400">
                  <a:latin typeface="Times New Roman" pitchFamily="18" charset="0"/>
                </a:rPr>
                <a:t>Observations</a:t>
              </a:r>
            </a:p>
          </p:txBody>
        </p:sp>
        <p:sp>
          <p:nvSpPr>
            <p:cNvPr id="2057" name="Oval 7"/>
            <p:cNvSpPr>
              <a:spLocks noChangeArrowheads="1"/>
            </p:cNvSpPr>
            <p:nvPr/>
          </p:nvSpPr>
          <p:spPr bwMode="auto">
            <a:xfrm>
              <a:off x="1536" y="1488"/>
              <a:ext cx="1056" cy="864"/>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tLang="en-US" sz="2400" dirty="0">
                  <a:latin typeface="Times New Roman" pitchFamily="18" charset="0"/>
                </a:rPr>
                <a:t>Model</a:t>
              </a:r>
            </a:p>
            <a:p>
              <a:pPr algn="ctr"/>
              <a:r>
                <a:rPr lang="en-US" altLang="en-US" sz="2400" dirty="0">
                  <a:latin typeface="Times New Roman" pitchFamily="18" charset="0"/>
                </a:rPr>
                <a:t>Forecast</a:t>
              </a:r>
            </a:p>
          </p:txBody>
        </p:sp>
        <p:sp>
          <p:nvSpPr>
            <p:cNvPr id="2058" name="Oval 8"/>
            <p:cNvSpPr>
              <a:spLocks noChangeArrowheads="1"/>
            </p:cNvSpPr>
            <p:nvPr/>
          </p:nvSpPr>
          <p:spPr bwMode="auto">
            <a:xfrm>
              <a:off x="3120" y="1488"/>
              <a:ext cx="1056" cy="864"/>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tLang="en-US" sz="2400">
                  <a:latin typeface="Times New Roman" pitchFamily="18" charset="0"/>
                </a:rPr>
                <a:t>Increment:</a:t>
              </a:r>
            </a:p>
            <a:p>
              <a:pPr algn="ctr"/>
              <a:r>
                <a:rPr lang="en-US" altLang="en-US" sz="2400">
                  <a:latin typeface="Times New Roman" pitchFamily="18" charset="0"/>
                </a:rPr>
                <a:t>OBS-FX</a:t>
              </a:r>
            </a:p>
          </p:txBody>
        </p:sp>
        <p:sp>
          <p:nvSpPr>
            <p:cNvPr id="2059" name="Oval 9"/>
            <p:cNvSpPr>
              <a:spLocks noChangeArrowheads="1"/>
            </p:cNvSpPr>
            <p:nvPr/>
          </p:nvSpPr>
          <p:spPr bwMode="auto">
            <a:xfrm>
              <a:off x="3120" y="2784"/>
              <a:ext cx="1056" cy="864"/>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tLang="en-US" sz="2400">
                  <a:latin typeface="Times New Roman" pitchFamily="18" charset="0"/>
                </a:rPr>
                <a:t>Statistical</a:t>
              </a:r>
            </a:p>
            <a:p>
              <a:pPr algn="ctr"/>
              <a:r>
                <a:rPr lang="en-US" altLang="en-US" sz="2400">
                  <a:latin typeface="Times New Roman" pitchFamily="18" charset="0"/>
                </a:rPr>
                <a:t>Blending</a:t>
              </a:r>
            </a:p>
          </p:txBody>
        </p:sp>
        <p:sp>
          <p:nvSpPr>
            <p:cNvPr id="2060" name="Oval 10"/>
            <p:cNvSpPr>
              <a:spLocks noChangeArrowheads="1"/>
            </p:cNvSpPr>
            <p:nvPr/>
          </p:nvSpPr>
          <p:spPr bwMode="auto">
            <a:xfrm>
              <a:off x="1536" y="2784"/>
              <a:ext cx="1056" cy="864"/>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tLang="en-US" sz="2400">
                  <a:latin typeface="Times New Roman" pitchFamily="18" charset="0"/>
                </a:rPr>
                <a:t>Analysis</a:t>
              </a:r>
            </a:p>
            <a:p>
              <a:pPr algn="ctr"/>
              <a:r>
                <a:rPr lang="en-US" altLang="en-US" sz="2400">
                  <a:latin typeface="Times New Roman" pitchFamily="18" charset="0"/>
                </a:rPr>
                <a:t>FX IC</a:t>
              </a:r>
            </a:p>
          </p:txBody>
        </p:sp>
        <p:sp>
          <p:nvSpPr>
            <p:cNvPr id="2061" name="Line 11"/>
            <p:cNvSpPr>
              <a:spLocks noChangeShapeType="1"/>
            </p:cNvSpPr>
            <p:nvPr/>
          </p:nvSpPr>
          <p:spPr bwMode="auto">
            <a:xfrm>
              <a:off x="3120" y="1248"/>
              <a:ext cx="288" cy="288"/>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62" name="Line 12"/>
            <p:cNvSpPr>
              <a:spLocks noChangeShapeType="1"/>
            </p:cNvSpPr>
            <p:nvPr/>
          </p:nvSpPr>
          <p:spPr bwMode="auto">
            <a:xfrm>
              <a:off x="3600" y="1680"/>
              <a:ext cx="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63" name="AutoShape 13"/>
            <p:cNvSpPr>
              <a:spLocks noChangeArrowheads="1"/>
            </p:cNvSpPr>
            <p:nvPr/>
          </p:nvSpPr>
          <p:spPr bwMode="auto">
            <a:xfrm>
              <a:off x="1728" y="2448"/>
              <a:ext cx="186" cy="192"/>
            </a:xfrm>
            <a:prstGeom prst="triangle">
              <a:avLst>
                <a:gd name="adj" fmla="val 50000"/>
              </a:avLst>
            </a:prstGeom>
            <a:solidFill>
              <a:schemeClr val="bg1"/>
            </a:solidFill>
            <a:ln w="9525">
              <a:solidFill>
                <a:schemeClr val="tx1"/>
              </a:solidFill>
              <a:miter lim="800000"/>
              <a:headEnd/>
              <a:tailEnd/>
            </a:ln>
          </p:spPr>
          <p:txBody>
            <a:bodyPr wrap="none" anchor="ct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endParaRPr lang="en-US" altLang="en-US"/>
            </a:p>
          </p:txBody>
        </p:sp>
        <p:sp>
          <p:nvSpPr>
            <p:cNvPr id="2064" name="AutoShape 14"/>
            <p:cNvSpPr>
              <a:spLocks noChangeArrowheads="1"/>
            </p:cNvSpPr>
            <p:nvPr/>
          </p:nvSpPr>
          <p:spPr bwMode="auto">
            <a:xfrm flipV="1">
              <a:off x="3792" y="2544"/>
              <a:ext cx="192" cy="144"/>
            </a:xfrm>
            <a:prstGeom prst="triangle">
              <a:avLst>
                <a:gd name="adj" fmla="val 50000"/>
              </a:avLst>
            </a:prstGeom>
            <a:solidFill>
              <a:schemeClr val="bg1"/>
            </a:solidFill>
            <a:ln w="9525">
              <a:solidFill>
                <a:schemeClr val="tx1"/>
              </a:solidFill>
              <a:miter lim="800000"/>
              <a:headEnd/>
              <a:tailEnd/>
            </a:ln>
          </p:spPr>
          <p:txBody>
            <a:bodyPr wrap="none" anchor="ct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endParaRPr lang="en-US" altLang="en-US"/>
            </a:p>
          </p:txBody>
        </p:sp>
      </p:grpSp>
      <p:pic>
        <p:nvPicPr>
          <p:cNvPr id="2053" name="Picture 15" descr="DAS"/>
          <p:cNvPicPr>
            <a:picLocks noChangeAspect="1" noChangeArrowheads="1"/>
          </p:cNvPicPr>
          <p:nvPr/>
        </p:nvPicPr>
        <p:blipFill>
          <a:blip r:embed="rId6">
            <a:extLst>
              <a:ext uri="{28A0092B-C50C-407E-A947-70E740481C1C}">
                <a14:useLocalDpi xmlns:a14="http://schemas.microsoft.com/office/drawing/2010/main" val="0"/>
              </a:ext>
            </a:extLst>
          </a:blip>
          <a:srcRect l="6667" t="21333" r="6667" b="17778"/>
          <a:stretch>
            <a:fillRect/>
          </a:stretch>
        </p:blipFill>
        <p:spPr bwMode="auto">
          <a:xfrm>
            <a:off x="0" y="4687888"/>
            <a:ext cx="411480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16"/>
          <p:cNvSpPr txBox="1">
            <a:spLocks noChangeArrowheads="1"/>
          </p:cNvSpPr>
          <p:nvPr/>
        </p:nvSpPr>
        <p:spPr bwMode="auto">
          <a:xfrm>
            <a:off x="228600" y="1143000"/>
            <a:ext cx="2987675" cy="2282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altLang="en-US" sz="2400" dirty="0">
                <a:latin typeface="Times New Roman" pitchFamily="18" charset="0"/>
              </a:rPr>
              <a:t>Current observations are  combined with previous knowledge (first guess) to produce a forecast of the weather</a:t>
            </a:r>
          </a:p>
        </p:txBody>
      </p:sp>
    </p:spTree>
    <p:extLst>
      <p:ext uri="{BB962C8B-B14F-4D97-AF65-F5344CB8AC3E}">
        <p14:creationId xmlns:p14="http://schemas.microsoft.com/office/powerpoint/2010/main" val="29488276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beans\users$\bpierce\Data\Documents\AOS_seminar\uwhyb_07_19_2014_12Z_bcoc___frappe___AOD__-24hr_H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rot="1262341">
            <a:off x="2386713" y="3559745"/>
            <a:ext cx="908181" cy="9683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486400" y="762000"/>
            <a:ext cx="3581400" cy="1938992"/>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RAQMS </a:t>
            </a:r>
            <a:r>
              <a:rPr lang="en-US" sz="2400" b="1" u="sng" dirty="0" smtClean="0">
                <a:solidFill>
                  <a:srgbClr val="FF0000"/>
                </a:solidFill>
                <a:latin typeface="Times New Roman" pitchFamily="18" charset="0"/>
                <a:cs typeface="Times New Roman" pitchFamily="18" charset="0"/>
              </a:rPr>
              <a:t>Black and Organic Carbon (BCOC)</a:t>
            </a:r>
            <a:r>
              <a:rPr lang="en-US" sz="2400" b="1" dirty="0" smtClean="0">
                <a:latin typeface="Times New Roman" pitchFamily="18" charset="0"/>
                <a:cs typeface="Times New Roman" pitchFamily="18" charset="0"/>
              </a:rPr>
              <a:t> Aerosol optical depth (AOD) Analysis </a:t>
            </a:r>
          </a:p>
          <a:p>
            <a:r>
              <a:rPr lang="en-US" sz="2400" b="1" dirty="0" smtClean="0">
                <a:latin typeface="Times New Roman" pitchFamily="18" charset="0"/>
                <a:cs typeface="Times New Roman" pitchFamily="18" charset="0"/>
              </a:rPr>
              <a:t>12Z July 19, </a:t>
            </a:r>
            <a:r>
              <a:rPr lang="en-US" sz="2400" b="1" dirty="0" smtClean="0">
                <a:latin typeface="Times New Roman" pitchFamily="18" charset="0"/>
                <a:cs typeface="Times New Roman" pitchFamily="18" charset="0"/>
              </a:rPr>
              <a:t>2014</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867623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C:\Users\Brad Pierce\Documents\AOS_seminar\raqms_july-august_2014_bcoc_BAO.png"/>
          <p:cNvPicPr>
            <a:picLocks noChangeAspect="1" noChangeArrowheads="1"/>
          </p:cNvPicPr>
          <p:nvPr/>
        </p:nvPicPr>
        <p:blipFill>
          <a:blip r:embed="rId2" cstate="print"/>
          <a:srcRect/>
          <a:stretch>
            <a:fillRect/>
          </a:stretch>
        </p:blipFill>
        <p:spPr bwMode="auto">
          <a:xfrm>
            <a:off x="0" y="1143000"/>
            <a:ext cx="9144000" cy="4572000"/>
          </a:xfrm>
          <a:prstGeom prst="rect">
            <a:avLst/>
          </a:prstGeom>
          <a:noFill/>
        </p:spPr>
      </p:pic>
      <p:sp>
        <p:nvSpPr>
          <p:cNvPr id="3" name="TextBox 2"/>
          <p:cNvSpPr txBox="1"/>
          <p:nvPr/>
        </p:nvSpPr>
        <p:spPr>
          <a:xfrm>
            <a:off x="821383" y="320141"/>
            <a:ext cx="7342716" cy="830997"/>
          </a:xfrm>
          <a:prstGeom prst="rect">
            <a:avLst/>
          </a:prstGeom>
          <a:noFill/>
        </p:spPr>
        <p:txBody>
          <a:bodyPr wrap="none" rtlCol="0">
            <a:spAutoFit/>
          </a:bodyPr>
          <a:lstStyle/>
          <a:p>
            <a:pPr algn="ctr"/>
            <a:r>
              <a:rPr lang="en-US" sz="2400" b="1" dirty="0" smtClean="0">
                <a:latin typeface="Times New Roman" pitchFamily="18" charset="0"/>
                <a:cs typeface="Times New Roman" pitchFamily="18" charset="0"/>
              </a:rPr>
              <a:t>RAQMS smoke (Black and Organic Carbon) </a:t>
            </a:r>
            <a:r>
              <a:rPr lang="en-US" sz="2400" b="1" u="sng" dirty="0" smtClean="0">
                <a:solidFill>
                  <a:srgbClr val="FF0000"/>
                </a:solidFill>
                <a:latin typeface="Times New Roman" pitchFamily="18" charset="0"/>
                <a:cs typeface="Times New Roman" pitchFamily="18" charset="0"/>
              </a:rPr>
              <a:t>Analysis</a:t>
            </a:r>
            <a:r>
              <a:rPr lang="en-US" sz="2400" b="1" dirty="0" smtClean="0">
                <a:latin typeface="Times New Roman" pitchFamily="18" charset="0"/>
                <a:cs typeface="Times New Roman" pitchFamily="18" charset="0"/>
              </a:rPr>
              <a:t> </a:t>
            </a:r>
            <a:endParaRPr lang="en-US" sz="2400" b="1" dirty="0">
              <a:latin typeface="Times New Roman" pitchFamily="18" charset="0"/>
              <a:cs typeface="Times New Roman" pitchFamily="18" charset="0"/>
            </a:endParaRPr>
          </a:p>
          <a:p>
            <a:pPr algn="ctr"/>
            <a:r>
              <a:rPr lang="en-US" sz="2400" b="1" dirty="0" smtClean="0">
                <a:latin typeface="Times New Roman" pitchFamily="18" charset="0"/>
                <a:cs typeface="Times New Roman" pitchFamily="18" charset="0"/>
              </a:rPr>
              <a:t>BAO</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July-August 2014</a:t>
            </a:r>
            <a:endParaRPr lang="en-US" sz="2400" b="1" dirty="0">
              <a:latin typeface="Times New Roman" pitchFamily="18" charset="0"/>
              <a:cs typeface="Times New Roman" pitchFamily="18" charset="0"/>
            </a:endParaRPr>
          </a:p>
        </p:txBody>
      </p:sp>
      <p:sp>
        <p:nvSpPr>
          <p:cNvPr id="2" name="Rectangle 1"/>
          <p:cNvSpPr/>
          <p:nvPr/>
        </p:nvSpPr>
        <p:spPr>
          <a:xfrm>
            <a:off x="2684756" y="1605376"/>
            <a:ext cx="591844" cy="31952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429000" y="3079643"/>
            <a:ext cx="1707519" cy="369332"/>
          </a:xfrm>
          <a:prstGeom prst="rect">
            <a:avLst/>
          </a:prstGeom>
          <a:noFill/>
        </p:spPr>
        <p:txBody>
          <a:bodyPr wrap="none" rtlCol="0">
            <a:spAutoFit/>
          </a:bodyPr>
          <a:lstStyle/>
          <a:p>
            <a:r>
              <a:rPr lang="en-US" dirty="0" smtClean="0">
                <a:solidFill>
                  <a:schemeClr val="bg1"/>
                </a:solidFill>
              </a:rPr>
              <a:t>July 16-20, 2014</a:t>
            </a:r>
            <a:endParaRPr lang="en-US" dirty="0">
              <a:solidFill>
                <a:schemeClr val="bg1"/>
              </a:solidFill>
            </a:endParaRPr>
          </a:p>
        </p:txBody>
      </p:sp>
    </p:spTree>
    <p:extLst>
      <p:ext uri="{BB962C8B-B14F-4D97-AF65-F5344CB8AC3E}">
        <p14:creationId xmlns:p14="http://schemas.microsoft.com/office/powerpoint/2010/main" val="25752022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beans\users$\bpierce\Data\Documents\Attachments\sep_25\Aura_Science_Team_2014_pierce_Page_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389"/>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87223"/>
            <a:ext cx="4164473" cy="276999"/>
          </a:xfrm>
          <a:prstGeom prst="rect">
            <a:avLst/>
          </a:prstGeom>
          <a:solidFill>
            <a:schemeClr val="bg1"/>
          </a:solidFill>
        </p:spPr>
        <p:txBody>
          <a:bodyPr wrap="none" rtlCol="0">
            <a:spAutoFit/>
          </a:bodyPr>
          <a:lstStyle/>
          <a:p>
            <a:r>
              <a:rPr lang="en-US" sz="1200" b="1" dirty="0" smtClean="0">
                <a:latin typeface="Times New Roman" pitchFamily="18" charset="0"/>
                <a:cs typeface="Times New Roman" pitchFamily="18" charset="0"/>
              </a:rPr>
              <a:t>RAQMS Smoke prediction (with MODIS AOD Assimilation)</a:t>
            </a:r>
            <a:endParaRPr lang="en-US" sz="1200" b="1" dirty="0">
              <a:latin typeface="Times New Roman" pitchFamily="18" charset="0"/>
              <a:cs typeface="Times New Roman" pitchFamily="18" charset="0"/>
            </a:endParaRPr>
          </a:p>
        </p:txBody>
      </p:sp>
      <p:sp>
        <p:nvSpPr>
          <p:cNvPr id="7" name="TextBox 6"/>
          <p:cNvSpPr txBox="1"/>
          <p:nvPr/>
        </p:nvSpPr>
        <p:spPr>
          <a:xfrm>
            <a:off x="1219200" y="3349823"/>
            <a:ext cx="4036233" cy="276999"/>
          </a:xfrm>
          <a:prstGeom prst="rect">
            <a:avLst/>
          </a:prstGeom>
          <a:solidFill>
            <a:schemeClr val="bg1"/>
          </a:solidFill>
        </p:spPr>
        <p:txBody>
          <a:bodyPr wrap="none" rtlCol="0">
            <a:spAutoFit/>
          </a:bodyPr>
          <a:lstStyle/>
          <a:p>
            <a:r>
              <a:rPr lang="en-US" sz="1200" b="1" dirty="0" smtClean="0">
                <a:latin typeface="Times New Roman" pitchFamily="18" charset="0"/>
                <a:cs typeface="Times New Roman" pitchFamily="18" charset="0"/>
              </a:rPr>
              <a:t>RAQMS Smoke prediction (no MODIS AOD Assimilation)</a:t>
            </a:r>
            <a:endParaRPr lang="en-US" sz="1200" b="1" dirty="0">
              <a:latin typeface="Times New Roman" pitchFamily="18" charset="0"/>
              <a:cs typeface="Times New Roman" pitchFamily="18" charset="0"/>
            </a:endParaRPr>
          </a:p>
        </p:txBody>
      </p:sp>
      <p:sp>
        <p:nvSpPr>
          <p:cNvPr id="5" name="TextBox 4"/>
          <p:cNvSpPr txBox="1"/>
          <p:nvPr/>
        </p:nvSpPr>
        <p:spPr>
          <a:xfrm>
            <a:off x="6096000" y="1587"/>
            <a:ext cx="3048000" cy="1569660"/>
          </a:xfrm>
          <a:prstGeom prst="rect">
            <a:avLst/>
          </a:prstGeom>
          <a:solidFill>
            <a:schemeClr val="bg1"/>
          </a:solidFill>
        </p:spPr>
        <p:txBody>
          <a:bodyPr wrap="square" rtlCol="0">
            <a:spAutoFit/>
          </a:bodyPr>
          <a:lstStyle/>
          <a:p>
            <a:r>
              <a:rPr lang="en-US" sz="2400" b="1" dirty="0" smtClean="0">
                <a:latin typeface="Times New Roman" pitchFamily="18" charset="0"/>
                <a:cs typeface="Times New Roman" pitchFamily="18" charset="0"/>
              </a:rPr>
              <a:t>RAQMS MODIS AOD ASSIM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a:t>
            </a:r>
          </a:p>
          <a:p>
            <a:r>
              <a:rPr lang="en-US" sz="2400" b="1" dirty="0" smtClean="0">
                <a:latin typeface="Times New Roman" pitchFamily="18" charset="0"/>
                <a:cs typeface="Times New Roman" pitchFamily="18" charset="0"/>
              </a:rPr>
              <a:t>NO ASSIM</a:t>
            </a:r>
          </a:p>
          <a:p>
            <a:r>
              <a:rPr lang="en-US" sz="2400" b="1" dirty="0" smtClean="0">
                <a:latin typeface="Times New Roman" pitchFamily="18" charset="0"/>
                <a:cs typeface="Times New Roman" pitchFamily="18" charset="0"/>
              </a:rPr>
              <a:t>July 16-20, 2014</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8684041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eans\users$\bpierce\Data\Documents\Attachments\sep_25\Aura_Science_Team_2014_pierce_Page_1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87"/>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1600" y="87223"/>
            <a:ext cx="4164473" cy="276999"/>
          </a:xfrm>
          <a:prstGeom prst="rect">
            <a:avLst/>
          </a:prstGeom>
          <a:solidFill>
            <a:schemeClr val="bg1"/>
          </a:solidFill>
        </p:spPr>
        <p:txBody>
          <a:bodyPr wrap="none" rtlCol="0">
            <a:spAutoFit/>
          </a:bodyPr>
          <a:lstStyle/>
          <a:p>
            <a:r>
              <a:rPr lang="en-US" sz="1200" b="1" dirty="0" smtClean="0">
                <a:latin typeface="Times New Roman" pitchFamily="18" charset="0"/>
                <a:cs typeface="Times New Roman" pitchFamily="18" charset="0"/>
              </a:rPr>
              <a:t>RAQMS Smoke prediction (with MODIS AOD Assimilation)</a:t>
            </a:r>
            <a:endParaRPr lang="en-US" sz="1200" b="1" dirty="0">
              <a:latin typeface="Times New Roman" pitchFamily="18" charset="0"/>
              <a:cs typeface="Times New Roman" pitchFamily="18" charset="0"/>
            </a:endParaRPr>
          </a:p>
        </p:txBody>
      </p:sp>
      <p:sp>
        <p:nvSpPr>
          <p:cNvPr id="4" name="TextBox 3"/>
          <p:cNvSpPr txBox="1"/>
          <p:nvPr/>
        </p:nvSpPr>
        <p:spPr>
          <a:xfrm>
            <a:off x="6096000" y="1587"/>
            <a:ext cx="3048000" cy="1569660"/>
          </a:xfrm>
          <a:prstGeom prst="rect">
            <a:avLst/>
          </a:prstGeom>
          <a:solidFill>
            <a:schemeClr val="bg1"/>
          </a:solidFill>
        </p:spPr>
        <p:txBody>
          <a:bodyPr wrap="square" rtlCol="0">
            <a:spAutoFit/>
          </a:bodyPr>
          <a:lstStyle/>
          <a:p>
            <a:r>
              <a:rPr lang="en-US" sz="2400" b="1" dirty="0" smtClean="0">
                <a:latin typeface="Times New Roman" pitchFamily="18" charset="0"/>
                <a:cs typeface="Times New Roman" pitchFamily="18" charset="0"/>
              </a:rPr>
              <a:t>RAQMS MODIS AOD ASSIM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a:t>
            </a:r>
          </a:p>
          <a:p>
            <a:r>
              <a:rPr lang="en-US" sz="2400" b="1" dirty="0" smtClean="0">
                <a:latin typeface="Times New Roman" pitchFamily="18" charset="0"/>
                <a:cs typeface="Times New Roman" pitchFamily="18" charset="0"/>
              </a:rPr>
              <a:t>UW HSRL </a:t>
            </a:r>
          </a:p>
          <a:p>
            <a:r>
              <a:rPr lang="en-US" sz="2400" b="1" dirty="0" smtClean="0">
                <a:latin typeface="Times New Roman" pitchFamily="18" charset="0"/>
                <a:cs typeface="Times New Roman" pitchFamily="18" charset="0"/>
              </a:rPr>
              <a:t>July 16-20, 2014</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5165965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beans\users$\bpierce\Data\Documents\Attachments\sep_25\Aura_Science_Team_2014_pierce_Page_1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1600" y="87223"/>
            <a:ext cx="4164473" cy="276999"/>
          </a:xfrm>
          <a:prstGeom prst="rect">
            <a:avLst/>
          </a:prstGeom>
          <a:solidFill>
            <a:schemeClr val="bg1"/>
          </a:solidFill>
        </p:spPr>
        <p:txBody>
          <a:bodyPr wrap="none" rtlCol="0">
            <a:spAutoFit/>
          </a:bodyPr>
          <a:lstStyle/>
          <a:p>
            <a:r>
              <a:rPr lang="en-US" sz="1200" b="1" dirty="0" smtClean="0">
                <a:latin typeface="Times New Roman" pitchFamily="18" charset="0"/>
                <a:cs typeface="Times New Roman" pitchFamily="18" charset="0"/>
              </a:rPr>
              <a:t>RAQMS Smoke prediction (with MODIS AOD Assimilation)</a:t>
            </a:r>
            <a:endParaRPr lang="en-US" sz="1200" b="1" dirty="0">
              <a:latin typeface="Times New Roman" pitchFamily="18" charset="0"/>
              <a:cs typeface="Times New Roman" pitchFamily="18" charset="0"/>
            </a:endParaRPr>
          </a:p>
        </p:txBody>
      </p:sp>
      <p:sp>
        <p:nvSpPr>
          <p:cNvPr id="4" name="TextBox 3"/>
          <p:cNvSpPr txBox="1"/>
          <p:nvPr/>
        </p:nvSpPr>
        <p:spPr>
          <a:xfrm>
            <a:off x="6096000" y="1587"/>
            <a:ext cx="3048000" cy="1569660"/>
          </a:xfrm>
          <a:prstGeom prst="rect">
            <a:avLst/>
          </a:prstGeom>
          <a:solidFill>
            <a:schemeClr val="bg1"/>
          </a:solidFill>
        </p:spPr>
        <p:txBody>
          <a:bodyPr wrap="square" rtlCol="0">
            <a:spAutoFit/>
          </a:bodyPr>
          <a:lstStyle/>
          <a:p>
            <a:r>
              <a:rPr lang="en-US" sz="2400" b="1" dirty="0" smtClean="0">
                <a:latin typeface="Times New Roman" pitchFamily="18" charset="0"/>
                <a:cs typeface="Times New Roman" pitchFamily="18" charset="0"/>
              </a:rPr>
              <a:t>RAQMS MODIS AOD ASSIM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a:t>
            </a:r>
          </a:p>
          <a:p>
            <a:r>
              <a:rPr lang="en-US" sz="2400" b="1" dirty="0" smtClean="0">
                <a:latin typeface="Times New Roman" pitchFamily="18" charset="0"/>
                <a:cs typeface="Times New Roman" pitchFamily="18" charset="0"/>
              </a:rPr>
              <a:t>UW HSRL </a:t>
            </a:r>
          </a:p>
          <a:p>
            <a:r>
              <a:rPr lang="en-US" sz="2400" b="1" dirty="0" smtClean="0">
                <a:latin typeface="Times New Roman" pitchFamily="18" charset="0"/>
                <a:cs typeface="Times New Roman" pitchFamily="18" charset="0"/>
              </a:rPr>
              <a:t>July 16-20, 2014</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0738704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473" y="85635"/>
            <a:ext cx="9125527" cy="1200329"/>
          </a:xfrm>
          <a:prstGeom prst="rect">
            <a:avLst/>
          </a:prstGeom>
        </p:spPr>
        <p:txBody>
          <a:bodyPr wrap="square">
            <a:spAutoFit/>
          </a:bodyPr>
          <a:lstStyle/>
          <a:p>
            <a:pPr algn="ctr"/>
            <a:r>
              <a:rPr lang="en-US" sz="2400" b="1" dirty="0">
                <a:latin typeface="Times New Roman" pitchFamily="18" charset="0"/>
                <a:cs typeface="Times New Roman" pitchFamily="18" charset="0"/>
              </a:rPr>
              <a:t>Distributed Regional Aerosol Gridded Observation Networks (DRAGON)-USA </a:t>
            </a:r>
            <a:br>
              <a:rPr lang="en-US" sz="2400" b="1" dirty="0">
                <a:latin typeface="Times New Roman" pitchFamily="18" charset="0"/>
                <a:cs typeface="Times New Roman" pitchFamily="18" charset="0"/>
              </a:rPr>
            </a:br>
            <a:r>
              <a:rPr lang="en-US" sz="2400" b="1" dirty="0">
                <a:latin typeface="Times New Roman" pitchFamily="18" charset="0"/>
                <a:cs typeface="Times New Roman" pitchFamily="18" charset="0"/>
              </a:rPr>
              <a:t>2014 Colorado Front Range Urban Corridor </a:t>
            </a:r>
            <a:endParaRPr lang="en-US" sz="2400" dirty="0">
              <a:latin typeface="Times New Roman" pitchFamily="18" charset="0"/>
              <a:cs typeface="Times New Roman" pitchFamily="18" charset="0"/>
            </a:endParaRPr>
          </a:p>
        </p:txBody>
      </p:sp>
      <p:pic>
        <p:nvPicPr>
          <p:cNvPr id="40964" name="Picture 4" descr="Figure 1 DRAGON-USA 2014 Site Distribu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676400"/>
            <a:ext cx="3692365" cy="290512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819400" y="3128962"/>
            <a:ext cx="533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82820" y="2953328"/>
            <a:ext cx="1030988" cy="369332"/>
          </a:xfrm>
          <a:prstGeom prst="rect">
            <a:avLst/>
          </a:prstGeom>
          <a:noFill/>
        </p:spPr>
        <p:txBody>
          <a:bodyPr wrap="none" rtlCol="0">
            <a:spAutoFit/>
          </a:bodyPr>
          <a:lstStyle/>
          <a:p>
            <a:r>
              <a:rPr lang="en-US" dirty="0" smtClean="0"/>
              <a:t>DRAGON</a:t>
            </a:r>
            <a:endParaRPr lang="en-US" dirty="0"/>
          </a:p>
        </p:txBody>
      </p:sp>
      <p:cxnSp>
        <p:nvCxnSpPr>
          <p:cNvPr id="9" name="Straight Connector 8"/>
          <p:cNvCxnSpPr/>
          <p:nvPr/>
        </p:nvCxnSpPr>
        <p:spPr>
          <a:xfrm>
            <a:off x="2819400" y="3387702"/>
            <a:ext cx="533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82820" y="3212068"/>
            <a:ext cx="898644" cy="369332"/>
          </a:xfrm>
          <a:prstGeom prst="rect">
            <a:avLst/>
          </a:prstGeom>
          <a:noFill/>
        </p:spPr>
        <p:txBody>
          <a:bodyPr wrap="none" rtlCol="0">
            <a:spAutoFit/>
          </a:bodyPr>
          <a:lstStyle/>
          <a:p>
            <a:r>
              <a:rPr lang="en-US" dirty="0" smtClean="0"/>
              <a:t>RAQMS</a:t>
            </a:r>
            <a:endParaRPr lang="en-US" dirty="0"/>
          </a:p>
        </p:txBody>
      </p:sp>
      <p:sp>
        <p:nvSpPr>
          <p:cNvPr id="7" name="TextBox 6"/>
          <p:cNvSpPr txBox="1"/>
          <p:nvPr/>
        </p:nvSpPr>
        <p:spPr>
          <a:xfrm>
            <a:off x="0" y="6211669"/>
            <a:ext cx="7688964" cy="646331"/>
          </a:xfrm>
          <a:prstGeom prst="rect">
            <a:avLst/>
          </a:prstGeom>
          <a:noFill/>
        </p:spPr>
        <p:txBody>
          <a:bodyPr wrap="none" rtlCol="0">
            <a:spAutoFit/>
          </a:bodyPr>
          <a:lstStyle/>
          <a:p>
            <a:r>
              <a:rPr lang="en-US" b="1" dirty="0" smtClean="0">
                <a:latin typeface="Times New Roman" pitchFamily="18" charset="0"/>
                <a:cs typeface="Times New Roman" pitchFamily="18" charset="0"/>
              </a:rPr>
              <a:t>(DRAGON-USA, Brent </a:t>
            </a:r>
            <a:r>
              <a:rPr lang="en-US" b="1" dirty="0" err="1" smtClean="0">
                <a:latin typeface="Times New Roman" pitchFamily="18" charset="0"/>
                <a:cs typeface="Times New Roman" pitchFamily="18" charset="0"/>
              </a:rPr>
              <a:t>Holben</a:t>
            </a:r>
            <a:r>
              <a:rPr lang="en-US" b="1" dirty="0" smtClean="0">
                <a:latin typeface="Times New Roman" pitchFamily="18" charset="0"/>
                <a:cs typeface="Times New Roman" pitchFamily="18" charset="0"/>
              </a:rPr>
              <a:t>, </a:t>
            </a:r>
            <a:r>
              <a:rPr lang="en-US" b="1" dirty="0">
                <a:latin typeface="Times New Roman" pitchFamily="18" charset="0"/>
                <a:cs typeface="Times New Roman" pitchFamily="18" charset="0"/>
              </a:rPr>
              <a:t>NASA/GSFC) </a:t>
            </a:r>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hlinkClick r:id="rId3"/>
              </a:rPr>
              <a:t>http</a:t>
            </a:r>
            <a:r>
              <a:rPr lang="en-US" b="1" dirty="0">
                <a:latin typeface="Times New Roman" pitchFamily="18" charset="0"/>
                <a:cs typeface="Times New Roman" pitchFamily="18" charset="0"/>
                <a:hlinkClick r:id="rId3"/>
              </a:rPr>
              <a:t>://</a:t>
            </a:r>
            <a:r>
              <a:rPr lang="en-US" b="1" dirty="0" smtClean="0">
                <a:latin typeface="Times New Roman" pitchFamily="18" charset="0"/>
                <a:cs typeface="Times New Roman" pitchFamily="18" charset="0"/>
                <a:hlinkClick r:id="rId3"/>
              </a:rPr>
              <a:t>aeronet.gsfc.nasa.gov/new_web/DRAGON-USA_2014_Colorado.html</a:t>
            </a:r>
            <a:r>
              <a:rPr lang="en-US" b="1" dirty="0" smtClean="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sp>
        <p:nvSpPr>
          <p:cNvPr id="11" name="Rectangle 10"/>
          <p:cNvSpPr/>
          <p:nvPr/>
        </p:nvSpPr>
        <p:spPr>
          <a:xfrm>
            <a:off x="2133600" y="2246744"/>
            <a:ext cx="381000" cy="327660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14399" y="2944296"/>
            <a:ext cx="1141659" cy="369332"/>
          </a:xfrm>
          <a:prstGeom prst="rect">
            <a:avLst/>
          </a:prstGeom>
          <a:solidFill>
            <a:schemeClr val="accent1">
              <a:alpha val="28000"/>
            </a:schemeClr>
          </a:solidFill>
        </p:spPr>
        <p:txBody>
          <a:bodyPr wrap="none" rtlCol="0">
            <a:spAutoFit/>
          </a:bodyPr>
          <a:lstStyle/>
          <a:p>
            <a:r>
              <a:rPr lang="en-US" b="1" dirty="0" smtClean="0"/>
              <a:t>July 16-20</a:t>
            </a:r>
            <a:endParaRPr lang="en-US" b="1" dirty="0"/>
          </a:p>
        </p:txBody>
      </p:sp>
      <p:pic>
        <p:nvPicPr>
          <p:cNvPr id="39938" name="Picture 2" descr="\\beans\users$\bpierce\Data\Documents\FY15_Travel\AGU\Talk\raqms_aeronet_composite.noassim.drag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8" y="1143000"/>
            <a:ext cx="6858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5830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beans\users$\bpierce\Data\Documents\Attachments\dec_12\raqms_aeronet_composite.analysis.drag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1143000"/>
            <a:ext cx="6858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473" y="85635"/>
            <a:ext cx="9125527" cy="1200329"/>
          </a:xfrm>
          <a:prstGeom prst="rect">
            <a:avLst/>
          </a:prstGeom>
        </p:spPr>
        <p:txBody>
          <a:bodyPr wrap="square">
            <a:spAutoFit/>
          </a:bodyPr>
          <a:lstStyle/>
          <a:p>
            <a:pPr algn="ctr"/>
            <a:r>
              <a:rPr lang="en-US" sz="2400" b="1" dirty="0">
                <a:latin typeface="Times New Roman" pitchFamily="18" charset="0"/>
                <a:cs typeface="Times New Roman" pitchFamily="18" charset="0"/>
              </a:rPr>
              <a:t>Distributed Regional Aerosol Gridded Observation Networks (DRAGON)-USA </a:t>
            </a:r>
            <a:br>
              <a:rPr lang="en-US" sz="2400" b="1" dirty="0">
                <a:latin typeface="Times New Roman" pitchFamily="18" charset="0"/>
                <a:cs typeface="Times New Roman" pitchFamily="18" charset="0"/>
              </a:rPr>
            </a:br>
            <a:r>
              <a:rPr lang="en-US" sz="2400" b="1" dirty="0">
                <a:latin typeface="Times New Roman" pitchFamily="18" charset="0"/>
                <a:cs typeface="Times New Roman" pitchFamily="18" charset="0"/>
              </a:rPr>
              <a:t>2014 Colorado Front Range Urban Corridor </a:t>
            </a:r>
            <a:endParaRPr lang="en-US" sz="2400" dirty="0">
              <a:latin typeface="Times New Roman" pitchFamily="18" charset="0"/>
              <a:cs typeface="Times New Roman" pitchFamily="18" charset="0"/>
            </a:endParaRPr>
          </a:p>
        </p:txBody>
      </p:sp>
      <p:pic>
        <p:nvPicPr>
          <p:cNvPr id="40964" name="Picture 4" descr="Figure 1 DRAGON-USA 2014 Site Distribu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692365" cy="290512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819400" y="3128962"/>
            <a:ext cx="533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82820" y="2953328"/>
            <a:ext cx="1030988" cy="369332"/>
          </a:xfrm>
          <a:prstGeom prst="rect">
            <a:avLst/>
          </a:prstGeom>
          <a:noFill/>
        </p:spPr>
        <p:txBody>
          <a:bodyPr wrap="none" rtlCol="0">
            <a:spAutoFit/>
          </a:bodyPr>
          <a:lstStyle/>
          <a:p>
            <a:r>
              <a:rPr lang="en-US" dirty="0" smtClean="0"/>
              <a:t>DRAGON</a:t>
            </a:r>
            <a:endParaRPr lang="en-US" dirty="0"/>
          </a:p>
        </p:txBody>
      </p:sp>
      <p:cxnSp>
        <p:nvCxnSpPr>
          <p:cNvPr id="9" name="Straight Connector 8"/>
          <p:cNvCxnSpPr/>
          <p:nvPr/>
        </p:nvCxnSpPr>
        <p:spPr>
          <a:xfrm>
            <a:off x="2819400" y="3387702"/>
            <a:ext cx="533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82820" y="3212068"/>
            <a:ext cx="898644" cy="369332"/>
          </a:xfrm>
          <a:prstGeom prst="rect">
            <a:avLst/>
          </a:prstGeom>
          <a:noFill/>
        </p:spPr>
        <p:txBody>
          <a:bodyPr wrap="none" rtlCol="0">
            <a:spAutoFit/>
          </a:bodyPr>
          <a:lstStyle/>
          <a:p>
            <a:r>
              <a:rPr lang="en-US" dirty="0" smtClean="0"/>
              <a:t>RAQMS</a:t>
            </a:r>
            <a:endParaRPr lang="en-US" dirty="0"/>
          </a:p>
        </p:txBody>
      </p:sp>
      <p:sp>
        <p:nvSpPr>
          <p:cNvPr id="7" name="TextBox 6"/>
          <p:cNvSpPr txBox="1"/>
          <p:nvPr/>
        </p:nvSpPr>
        <p:spPr>
          <a:xfrm>
            <a:off x="0" y="6211669"/>
            <a:ext cx="7688964" cy="646331"/>
          </a:xfrm>
          <a:prstGeom prst="rect">
            <a:avLst/>
          </a:prstGeom>
          <a:noFill/>
        </p:spPr>
        <p:txBody>
          <a:bodyPr wrap="none" rtlCol="0">
            <a:spAutoFit/>
          </a:bodyPr>
          <a:lstStyle/>
          <a:p>
            <a:r>
              <a:rPr lang="en-US" b="1" dirty="0" smtClean="0">
                <a:latin typeface="Times New Roman" pitchFamily="18" charset="0"/>
                <a:cs typeface="Times New Roman" pitchFamily="18" charset="0"/>
              </a:rPr>
              <a:t>(DRAGON-USA, Brent </a:t>
            </a:r>
            <a:r>
              <a:rPr lang="en-US" b="1" dirty="0" err="1" smtClean="0">
                <a:latin typeface="Times New Roman" pitchFamily="18" charset="0"/>
                <a:cs typeface="Times New Roman" pitchFamily="18" charset="0"/>
              </a:rPr>
              <a:t>Holben</a:t>
            </a:r>
            <a:r>
              <a:rPr lang="en-US" b="1" dirty="0" smtClean="0">
                <a:latin typeface="Times New Roman" pitchFamily="18" charset="0"/>
                <a:cs typeface="Times New Roman" pitchFamily="18" charset="0"/>
              </a:rPr>
              <a:t>, </a:t>
            </a:r>
            <a:r>
              <a:rPr lang="en-US" b="1" dirty="0">
                <a:latin typeface="Times New Roman" pitchFamily="18" charset="0"/>
                <a:cs typeface="Times New Roman" pitchFamily="18" charset="0"/>
              </a:rPr>
              <a:t>NASA/GSFC) </a:t>
            </a:r>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hlinkClick r:id="rId4"/>
              </a:rPr>
              <a:t>http</a:t>
            </a:r>
            <a:r>
              <a:rPr lang="en-US" b="1" dirty="0">
                <a:latin typeface="Times New Roman" pitchFamily="18" charset="0"/>
                <a:cs typeface="Times New Roman" pitchFamily="18" charset="0"/>
                <a:hlinkClick r:id="rId4"/>
              </a:rPr>
              <a:t>://</a:t>
            </a:r>
            <a:r>
              <a:rPr lang="en-US" b="1" dirty="0" smtClean="0">
                <a:latin typeface="Times New Roman" pitchFamily="18" charset="0"/>
                <a:cs typeface="Times New Roman" pitchFamily="18" charset="0"/>
                <a:hlinkClick r:id="rId4"/>
              </a:rPr>
              <a:t>aeronet.gsfc.nasa.gov/new_web/DRAGON-USA_2014_Colorado.html</a:t>
            </a:r>
            <a:r>
              <a:rPr lang="en-US" b="1" dirty="0" smtClean="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sp>
        <p:nvSpPr>
          <p:cNvPr id="11" name="Rectangle 10"/>
          <p:cNvSpPr/>
          <p:nvPr/>
        </p:nvSpPr>
        <p:spPr>
          <a:xfrm>
            <a:off x="2133600" y="2246744"/>
            <a:ext cx="381000" cy="327660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14399" y="2944296"/>
            <a:ext cx="1141659" cy="369332"/>
          </a:xfrm>
          <a:prstGeom prst="rect">
            <a:avLst/>
          </a:prstGeom>
          <a:solidFill>
            <a:schemeClr val="accent1">
              <a:alpha val="28000"/>
            </a:schemeClr>
          </a:solidFill>
        </p:spPr>
        <p:txBody>
          <a:bodyPr wrap="none" rtlCol="0">
            <a:spAutoFit/>
          </a:bodyPr>
          <a:lstStyle/>
          <a:p>
            <a:r>
              <a:rPr lang="en-US" b="1" dirty="0" smtClean="0"/>
              <a:t>July 16-20</a:t>
            </a:r>
            <a:endParaRPr lang="en-US" b="1" dirty="0"/>
          </a:p>
        </p:txBody>
      </p:sp>
    </p:spTree>
    <p:extLst>
      <p:ext uri="{BB962C8B-B14F-4D97-AF65-F5344CB8AC3E}">
        <p14:creationId xmlns:p14="http://schemas.microsoft.com/office/powerpoint/2010/main" val="26803769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ntechopen.com/source/html/42619/media/imag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45" y="1600200"/>
            <a:ext cx="8763000" cy="40346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587772"/>
            <a:ext cx="7532768" cy="830997"/>
          </a:xfrm>
          <a:prstGeom prst="rect">
            <a:avLst/>
          </a:prstGeom>
          <a:noFill/>
        </p:spPr>
        <p:txBody>
          <a:bodyPr wrap="none" rtlCol="0">
            <a:spAutoFit/>
          </a:bodyPr>
          <a:lstStyle/>
          <a:p>
            <a:pPr algn="ctr"/>
            <a:r>
              <a:rPr lang="en-US" sz="2400" b="1" dirty="0" smtClean="0">
                <a:latin typeface="Times New Roman" panose="02020603050405020304" pitchFamily="18" charset="0"/>
                <a:cs typeface="Times New Roman" panose="02020603050405020304" pitchFamily="18" charset="0"/>
              </a:rPr>
              <a:t>Schematic of an Operational </a:t>
            </a:r>
          </a:p>
          <a:p>
            <a:pPr algn="ctr"/>
            <a:r>
              <a:rPr lang="en-US" sz="2400" b="1" dirty="0" smtClean="0">
                <a:latin typeface="Times New Roman" panose="02020603050405020304" pitchFamily="18" charset="0"/>
                <a:cs typeface="Times New Roman" panose="02020603050405020304" pitchFamily="18" charset="0"/>
              </a:rPr>
              <a:t>Numerical Weather Prediction (NWP) modeling system </a:t>
            </a:r>
            <a:endParaRPr lang="en-US" sz="2400" b="1" dirty="0">
              <a:latin typeface="Times New Roman" panose="02020603050405020304" pitchFamily="18" charset="0"/>
              <a:cs typeface="Times New Roman" panose="02020603050405020304" pitchFamily="18" charset="0"/>
            </a:endParaRPr>
          </a:p>
        </p:txBody>
      </p:sp>
      <p:sp>
        <p:nvSpPr>
          <p:cNvPr id="2" name="Oval 1"/>
          <p:cNvSpPr/>
          <p:nvPr/>
        </p:nvSpPr>
        <p:spPr>
          <a:xfrm>
            <a:off x="7239000" y="2864160"/>
            <a:ext cx="1582455" cy="1555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4987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5276" y="3352800"/>
            <a:ext cx="3216201" cy="369332"/>
          </a:xfrm>
          <a:prstGeom prst="rect">
            <a:avLst/>
          </a:prstGeom>
        </p:spPr>
        <p:txBody>
          <a:bodyPr wrap="none">
            <a:spAutoFit/>
          </a:bodyPr>
          <a:lstStyle/>
          <a:p>
            <a:r>
              <a:rPr lang="en-US" dirty="0"/>
              <a:t>http://raqms-ops.ssec.wisc.edu/</a:t>
            </a:r>
          </a:p>
        </p:txBody>
      </p:sp>
      <p:pic>
        <p:nvPicPr>
          <p:cNvPr id="20482" name="Picture 2" descr="\\beans\users$\bpierce\Data\Documents\Attachments\feb_10\RAQM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74" y="3132"/>
            <a:ext cx="2741947" cy="685486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ome/www/products/latest/CO_calnex_300K_lates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8113" y="0"/>
            <a:ext cx="5345887" cy="3341180"/>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Time series plot for Site ID 060375005, MSA 4480 CA"/>
          <p:cNvPicPr>
            <a:picLocks noChangeAspect="1" noChangeArrowheads="1"/>
          </p:cNvPicPr>
          <p:nvPr/>
        </p:nvPicPr>
        <p:blipFill rotWithShape="1">
          <a:blip r:embed="rId4">
            <a:extLst>
              <a:ext uri="{28A0092B-C50C-407E-A947-70E740481C1C}">
                <a14:useLocalDpi xmlns:a14="http://schemas.microsoft.com/office/drawing/2010/main" val="0"/>
              </a:ext>
            </a:extLst>
          </a:blip>
          <a:srcRect b="10437"/>
          <a:stretch/>
        </p:blipFill>
        <p:spPr bwMode="auto">
          <a:xfrm>
            <a:off x="3798113" y="3711253"/>
            <a:ext cx="5029200" cy="31530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47066"/>
            <a:ext cx="1711431" cy="369332"/>
          </a:xfrm>
          <a:prstGeom prst="rect">
            <a:avLst/>
          </a:prstGeom>
          <a:noFill/>
        </p:spPr>
        <p:txBody>
          <a:bodyPr wrap="none" rtlCol="0">
            <a:spAutoFit/>
          </a:bodyPr>
          <a:lstStyle/>
          <a:p>
            <a:r>
              <a:rPr lang="en-US" dirty="0" smtClean="0">
                <a:solidFill>
                  <a:schemeClr val="bg1"/>
                </a:solidFill>
              </a:rPr>
              <a:t>Today’s Forecast</a:t>
            </a:r>
            <a:endParaRPr lang="en-US" dirty="0">
              <a:solidFill>
                <a:schemeClr val="bg1"/>
              </a:solidFill>
            </a:endParaRPr>
          </a:p>
        </p:txBody>
      </p:sp>
    </p:spTree>
    <p:extLst>
      <p:ext uri="{BB962C8B-B14F-4D97-AF65-F5344CB8AC3E}">
        <p14:creationId xmlns:p14="http://schemas.microsoft.com/office/powerpoint/2010/main" val="14540698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eans\users$\bpierce\Data\Documents\Attachments\feb_10\MW.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403036"/>
            <a:ext cx="4597021" cy="3454964"/>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beans\users$\bpierce\Data\Documents\Attachments\feb_10\CONU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44" y="1"/>
            <a:ext cx="4595964" cy="345416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6056" t="28602" r="67370" b="24999"/>
          <a:stretch/>
        </p:blipFill>
        <p:spPr bwMode="auto">
          <a:xfrm>
            <a:off x="4724400" y="2921130"/>
            <a:ext cx="4060425" cy="3860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486400" y="2362200"/>
            <a:ext cx="2813399" cy="369332"/>
          </a:xfrm>
          <a:prstGeom prst="rect">
            <a:avLst/>
          </a:prstGeom>
        </p:spPr>
        <p:txBody>
          <a:bodyPr wrap="none">
            <a:spAutoFit/>
          </a:bodyPr>
          <a:lstStyle/>
          <a:p>
            <a:r>
              <a:rPr lang="en-US" dirty="0"/>
              <a:t>http://raqms.ssec.wisc.edu/</a:t>
            </a:r>
          </a:p>
        </p:txBody>
      </p:sp>
      <p:sp>
        <p:nvSpPr>
          <p:cNvPr id="10" name="TextBox 9"/>
          <p:cNvSpPr txBox="1"/>
          <p:nvPr/>
        </p:nvSpPr>
        <p:spPr>
          <a:xfrm>
            <a:off x="4572000" y="176200"/>
            <a:ext cx="4484882" cy="954107"/>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RAQMS/WRF-</a:t>
            </a:r>
            <a:r>
              <a:rPr lang="en-US" sz="2800" b="1" dirty="0" err="1" smtClean="0">
                <a:latin typeface="Times New Roman" panose="02020603050405020304" pitchFamily="18" charset="0"/>
                <a:cs typeface="Times New Roman" panose="02020603050405020304" pitchFamily="18" charset="0"/>
              </a:rPr>
              <a:t>Chem</a:t>
            </a:r>
            <a:r>
              <a:rPr lang="en-US" sz="2800" b="1" dirty="0" smtClean="0">
                <a:latin typeface="Times New Roman" panose="02020603050405020304" pitchFamily="18" charset="0"/>
                <a:cs typeface="Times New Roman" panose="02020603050405020304" pitchFamily="18" charset="0"/>
              </a:rPr>
              <a:t> </a:t>
            </a:r>
            <a:endParaRPr lang="en-US" sz="28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PM2.5 </a:t>
            </a:r>
            <a:r>
              <a:rPr lang="en-US" sz="2800" b="1" dirty="0" smtClean="0">
                <a:latin typeface="Times New Roman" panose="02020603050405020304" pitchFamily="18" charset="0"/>
                <a:cs typeface="Times New Roman" panose="02020603050405020304" pitchFamily="18" charset="0"/>
              </a:rPr>
              <a:t>forecast </a:t>
            </a:r>
            <a:r>
              <a:rPr lang="en-US" sz="2800" b="1" dirty="0" smtClean="0">
                <a:latin typeface="Times New Roman" panose="02020603050405020304" pitchFamily="18" charset="0"/>
                <a:cs typeface="Times New Roman" panose="02020603050405020304" pitchFamily="18" charset="0"/>
              </a:rPr>
              <a:t>Feb 11, </a:t>
            </a:r>
            <a:r>
              <a:rPr lang="en-US" sz="2800" b="1" dirty="0" smtClean="0">
                <a:latin typeface="Times New Roman" panose="02020603050405020304" pitchFamily="18" charset="0"/>
                <a:cs typeface="Times New Roman" panose="02020603050405020304" pitchFamily="18" charset="0"/>
              </a:rPr>
              <a:t>2016</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819400" y="3055718"/>
            <a:ext cx="1711431" cy="369332"/>
          </a:xfrm>
          <a:prstGeom prst="rect">
            <a:avLst/>
          </a:prstGeom>
          <a:noFill/>
        </p:spPr>
        <p:txBody>
          <a:bodyPr wrap="none" rtlCol="0">
            <a:spAutoFit/>
          </a:bodyPr>
          <a:lstStyle/>
          <a:p>
            <a:r>
              <a:rPr lang="en-US" dirty="0" smtClean="0">
                <a:solidFill>
                  <a:schemeClr val="bg1"/>
                </a:solidFill>
              </a:rPr>
              <a:t>Today’s Forecast</a:t>
            </a:r>
            <a:endParaRPr lang="en-US" dirty="0">
              <a:solidFill>
                <a:schemeClr val="bg1"/>
              </a:solidFill>
            </a:endParaRPr>
          </a:p>
        </p:txBody>
      </p:sp>
    </p:spTree>
    <p:extLst>
      <p:ext uri="{BB962C8B-B14F-4D97-AF65-F5344CB8AC3E}">
        <p14:creationId xmlns:p14="http://schemas.microsoft.com/office/powerpoint/2010/main" val="24403898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ntechopen.com/source/html/42619/media/imag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45" y="1600200"/>
            <a:ext cx="8763000" cy="40346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587772"/>
            <a:ext cx="7532768" cy="830997"/>
          </a:xfrm>
          <a:prstGeom prst="rect">
            <a:avLst/>
          </a:prstGeom>
          <a:noFill/>
        </p:spPr>
        <p:txBody>
          <a:bodyPr wrap="none" rtlCol="0">
            <a:spAutoFit/>
          </a:bodyPr>
          <a:lstStyle/>
          <a:p>
            <a:pPr algn="ctr"/>
            <a:r>
              <a:rPr lang="en-US" sz="2400" b="1" dirty="0" smtClean="0">
                <a:latin typeface="Times New Roman" panose="02020603050405020304" pitchFamily="18" charset="0"/>
                <a:cs typeface="Times New Roman" panose="02020603050405020304" pitchFamily="18" charset="0"/>
              </a:rPr>
              <a:t>Schematic of an Operational </a:t>
            </a:r>
          </a:p>
          <a:p>
            <a:pPr algn="ctr"/>
            <a:r>
              <a:rPr lang="en-US" sz="2400" b="1" dirty="0" smtClean="0">
                <a:latin typeface="Times New Roman" panose="02020603050405020304" pitchFamily="18" charset="0"/>
                <a:cs typeface="Times New Roman" panose="02020603050405020304" pitchFamily="18" charset="0"/>
              </a:rPr>
              <a:t>Numerical Weather Prediction (NWP) modeling system </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75760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1981200"/>
            <a:ext cx="4902304" cy="1938992"/>
          </a:xfrm>
          <a:prstGeom prst="rect">
            <a:avLst/>
          </a:prstGeom>
          <a:noFill/>
        </p:spPr>
        <p:txBody>
          <a:bodyPr wrap="none" rtlCol="0">
            <a:spAutoFit/>
          </a:bodyPr>
          <a:lstStyle/>
          <a:p>
            <a:pPr algn="ctr"/>
            <a:r>
              <a:rPr lang="en-US" sz="4000" dirty="0" smtClean="0">
                <a:latin typeface="Times New Roman" panose="02020603050405020304" pitchFamily="18" charset="0"/>
                <a:cs typeface="Times New Roman" panose="02020603050405020304" pitchFamily="18" charset="0"/>
              </a:rPr>
              <a:t>Questions?</a:t>
            </a:r>
          </a:p>
          <a:p>
            <a:pPr algn="ctr"/>
            <a:endParaRPr lang="en-US" sz="4000" dirty="0">
              <a:latin typeface="Times New Roman" panose="02020603050405020304" pitchFamily="18" charset="0"/>
              <a:cs typeface="Times New Roman" panose="02020603050405020304" pitchFamily="18" charset="0"/>
            </a:endParaRPr>
          </a:p>
          <a:p>
            <a:pPr algn="ctr"/>
            <a:r>
              <a:rPr lang="en-US" sz="4000" dirty="0" smtClean="0">
                <a:latin typeface="Times New Roman" panose="02020603050405020304" pitchFamily="18" charset="0"/>
                <a:cs typeface="Times New Roman" panose="02020603050405020304" pitchFamily="18" charset="0"/>
              </a:rPr>
              <a:t>Brad.pierce@noaa.gov</a:t>
            </a:r>
            <a:endParaRPr lang="en-US" sz="4000" dirty="0">
              <a:latin typeface="Times New Roman" panose="02020603050405020304" pitchFamily="18" charset="0"/>
              <a:cs typeface="Times New Roman" panose="02020603050405020304" pitchFamily="18" charset="0"/>
            </a:endParaRP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l="95000" b="20000"/>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r="8276" b="11685"/>
          <a:stretch>
            <a:fillRect/>
          </a:stretch>
        </p:blipFill>
        <p:spPr bwMode="auto">
          <a:xfrm>
            <a:off x="1012825" y="-44450"/>
            <a:ext cx="1425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2"/>
          <p:cNvGraphicFramePr>
            <a:graphicFrameLocks noChangeAspect="1"/>
          </p:cNvGraphicFramePr>
          <p:nvPr/>
        </p:nvGraphicFramePr>
        <p:xfrm>
          <a:off x="6934200" y="0"/>
          <a:ext cx="1143000" cy="1143000"/>
        </p:xfrm>
        <a:graphic>
          <a:graphicData uri="http://schemas.openxmlformats.org/presentationml/2006/ole">
            <mc:AlternateContent xmlns:mc="http://schemas.openxmlformats.org/markup-compatibility/2006">
              <mc:Choice xmlns:v="urn:schemas-microsoft-com:vml" Requires="v">
                <p:oleObj spid="_x0000_s22532" name="Photo Editor Photo" r:id="rId5" imgW="1371429" imgH="1371429" progId="">
                  <p:embed/>
                </p:oleObj>
              </mc:Choice>
              <mc:Fallback>
                <p:oleObj name="Photo Editor Photo" r:id="rId5" imgW="1371429" imgH="1371429"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579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ntechopen.com/source/html/42619/media/imag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45" y="1600200"/>
            <a:ext cx="8763000" cy="40346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587772"/>
            <a:ext cx="7532768" cy="830997"/>
          </a:xfrm>
          <a:prstGeom prst="rect">
            <a:avLst/>
          </a:prstGeom>
          <a:noFill/>
        </p:spPr>
        <p:txBody>
          <a:bodyPr wrap="none" rtlCol="0">
            <a:spAutoFit/>
          </a:bodyPr>
          <a:lstStyle/>
          <a:p>
            <a:pPr algn="ctr"/>
            <a:r>
              <a:rPr lang="en-US" sz="2400" b="1" dirty="0" smtClean="0">
                <a:latin typeface="Times New Roman" panose="02020603050405020304" pitchFamily="18" charset="0"/>
                <a:cs typeface="Times New Roman" panose="02020603050405020304" pitchFamily="18" charset="0"/>
              </a:rPr>
              <a:t>Schematic of an Operational </a:t>
            </a:r>
          </a:p>
          <a:p>
            <a:pPr algn="ctr"/>
            <a:r>
              <a:rPr lang="en-US" sz="2400" b="1" dirty="0" smtClean="0">
                <a:latin typeface="Times New Roman" panose="02020603050405020304" pitchFamily="18" charset="0"/>
                <a:cs typeface="Times New Roman" panose="02020603050405020304" pitchFamily="18" charset="0"/>
              </a:rPr>
              <a:t>Numerical Weather Prediction (NWP) modeling system </a:t>
            </a:r>
            <a:endParaRPr lang="en-US" sz="2400" b="1" dirty="0">
              <a:latin typeface="Times New Roman" panose="02020603050405020304" pitchFamily="18" charset="0"/>
              <a:cs typeface="Times New Roman" panose="02020603050405020304" pitchFamily="18" charset="0"/>
            </a:endParaRPr>
          </a:p>
        </p:txBody>
      </p:sp>
      <p:sp>
        <p:nvSpPr>
          <p:cNvPr id="2" name="Oval 1"/>
          <p:cNvSpPr/>
          <p:nvPr/>
        </p:nvSpPr>
        <p:spPr>
          <a:xfrm>
            <a:off x="152400" y="1600200"/>
            <a:ext cx="2286000" cy="2209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1232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ChangeArrowheads="1"/>
          </p:cNvSpPr>
          <p:nvPr/>
        </p:nvSpPr>
        <p:spPr bwMode="auto">
          <a:xfrm>
            <a:off x="0" y="6583363"/>
            <a:ext cx="914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latin typeface="Times New Roman" pitchFamily="18" charset="0"/>
              </a:rPr>
              <a:t>AIRS, and MODIS maps were produced with the Giovanni online data system [http://disc.sci.gsfc.nasa.gov/giovanni/]</a:t>
            </a:r>
          </a:p>
        </p:txBody>
      </p:sp>
      <p:sp>
        <p:nvSpPr>
          <p:cNvPr id="24579" name="Rectangle 7"/>
          <p:cNvSpPr>
            <a:spLocks noChangeArrowheads="1"/>
          </p:cNvSpPr>
          <p:nvPr/>
        </p:nvSpPr>
        <p:spPr bwMode="auto">
          <a:xfrm>
            <a:off x="457200" y="0"/>
            <a:ext cx="8686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600" b="1" dirty="0">
                <a:latin typeface="Times New Roman" pitchFamily="18" charset="0"/>
              </a:rPr>
              <a:t>S</a:t>
            </a:r>
            <a:r>
              <a:rPr lang="en-US" altLang="en-US" sz="3600" b="1" dirty="0" smtClean="0">
                <a:latin typeface="Times New Roman" pitchFamily="18" charset="0"/>
              </a:rPr>
              <a:t>atellite </a:t>
            </a:r>
            <a:r>
              <a:rPr lang="en-US" altLang="en-US" sz="3600" b="1" dirty="0">
                <a:latin typeface="Times New Roman" pitchFamily="18" charset="0"/>
              </a:rPr>
              <a:t>Aerosol and Carbon monoxide measurements</a:t>
            </a:r>
            <a:endParaRPr lang="en-US" altLang="en-US" sz="3600" dirty="0">
              <a:latin typeface="Times New Roman" pitchFamily="18" charset="0"/>
            </a:endParaRPr>
          </a:p>
        </p:txBody>
      </p:sp>
      <p:pic>
        <p:nvPicPr>
          <p:cNvPr id="24580" name="Picture 15" descr="CO_total_column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76413"/>
            <a:ext cx="4341813"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6" descr="Optical_Depth_Land_And_Ocean_Mean_Me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988" y="1776413"/>
            <a:ext cx="4341812"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5"/>
          <p:cNvSpPr txBox="1">
            <a:spLocks noChangeArrowheads="1"/>
          </p:cNvSpPr>
          <p:nvPr/>
        </p:nvSpPr>
        <p:spPr bwMode="auto">
          <a:xfrm>
            <a:off x="0" y="4953000"/>
            <a:ext cx="4433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600" b="1">
                <a:latin typeface="Times New Roman" pitchFamily="18" charset="0"/>
                <a:cs typeface="Times New Roman" pitchFamily="18" charset="0"/>
              </a:rPr>
              <a:t>Global distribution of carbon monoxide (CO)</a:t>
            </a:r>
          </a:p>
          <a:p>
            <a:r>
              <a:rPr lang="en-US" altLang="en-US" sz="1600" b="1">
                <a:latin typeface="Times New Roman" pitchFamily="18" charset="0"/>
                <a:cs typeface="Times New Roman" pitchFamily="18" charset="0"/>
              </a:rPr>
              <a:t>From the Atmospheric Infrared Sounder (AIRS)</a:t>
            </a:r>
          </a:p>
        </p:txBody>
      </p:sp>
      <p:sp>
        <p:nvSpPr>
          <p:cNvPr id="24583" name="TextBox 6"/>
          <p:cNvSpPr txBox="1">
            <a:spLocks noChangeArrowheads="1"/>
          </p:cNvSpPr>
          <p:nvPr/>
        </p:nvSpPr>
        <p:spPr bwMode="auto">
          <a:xfrm>
            <a:off x="4876800" y="4953000"/>
            <a:ext cx="403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600" b="1">
                <a:latin typeface="Times New Roman" pitchFamily="18" charset="0"/>
                <a:cs typeface="Times New Roman" pitchFamily="18" charset="0"/>
              </a:rPr>
              <a:t>Global distribution of aerosol optical depth (AOD) from the Moderate Resolution Imaging Spectroradiometer (MODIS) </a:t>
            </a:r>
          </a:p>
        </p:txBody>
      </p:sp>
      <p:sp>
        <p:nvSpPr>
          <p:cNvPr id="24584" name="TextBox 7"/>
          <p:cNvSpPr txBox="1">
            <a:spLocks noChangeArrowheads="1"/>
          </p:cNvSpPr>
          <p:nvPr/>
        </p:nvSpPr>
        <p:spPr bwMode="auto">
          <a:xfrm>
            <a:off x="3581400" y="12954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3200" b="1">
                <a:latin typeface="Times New Roman" pitchFamily="18" charset="0"/>
                <a:cs typeface="Times New Roman" pitchFamily="18" charset="0"/>
              </a:rPr>
              <a:t>August 2006</a:t>
            </a:r>
          </a:p>
        </p:txBody>
      </p:sp>
    </p:spTree>
    <p:extLst>
      <p:ext uri="{BB962C8B-B14F-4D97-AF65-F5344CB8AC3E}">
        <p14:creationId xmlns:p14="http://schemas.microsoft.com/office/powerpoint/2010/main" val="3667361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5"/>
          <p:cNvPicPr>
            <a:picLocks noChangeAspect="1" noChangeArrowheads="1"/>
          </p:cNvPicPr>
          <p:nvPr/>
        </p:nvPicPr>
        <p:blipFill>
          <a:blip r:embed="rId3">
            <a:extLst>
              <a:ext uri="{28A0092B-C50C-407E-A947-70E740481C1C}">
                <a14:useLocalDpi xmlns:a14="http://schemas.microsoft.com/office/drawing/2010/main" val="0"/>
              </a:ext>
            </a:extLst>
          </a:blip>
          <a:srcRect b="-4079"/>
          <a:stretch>
            <a:fillRect/>
          </a:stretch>
        </p:blipFill>
        <p:spPr bwMode="auto">
          <a:xfrm>
            <a:off x="4648200" y="1219200"/>
            <a:ext cx="426243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6"/>
          <p:cNvSpPr txBox="1">
            <a:spLocks noChangeArrowheads="1"/>
          </p:cNvSpPr>
          <p:nvPr/>
        </p:nvSpPr>
        <p:spPr bwMode="auto">
          <a:xfrm>
            <a:off x="4648200" y="4724400"/>
            <a:ext cx="4495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b="1">
                <a:latin typeface="Times New Roman" pitchFamily="18" charset="0"/>
                <a:cs typeface="Times New Roman" pitchFamily="18" charset="0"/>
              </a:rPr>
              <a:t>Challenge for O3 assimilation is separation of the stratosphere from troposphere to provide constraints on tropospheric analysis</a:t>
            </a:r>
          </a:p>
        </p:txBody>
      </p:sp>
      <p:pic>
        <p:nvPicPr>
          <p:cNvPr id="27653" name="Picture 4" descr="ColumnAmountO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1400"/>
            <a:ext cx="4314825"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6"/>
          <p:cNvSpPr>
            <a:spLocks noChangeArrowheads="1"/>
          </p:cNvSpPr>
          <p:nvPr/>
        </p:nvSpPr>
        <p:spPr bwMode="auto">
          <a:xfrm>
            <a:off x="0" y="6583363"/>
            <a:ext cx="914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latin typeface="Times New Roman" pitchFamily="18" charset="0"/>
              </a:rPr>
              <a:t>AIRS and OMI maps were produced with the Giovanni online data system [http://disc.sci.gsfc.nasa.gov/giovanni/]</a:t>
            </a:r>
          </a:p>
        </p:txBody>
      </p:sp>
      <p:pic>
        <p:nvPicPr>
          <p:cNvPr id="27655" name="Picture 15" descr="CO_total_column_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
            <a:ext cx="4341813"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4"/>
          <p:cNvSpPr>
            <a:spLocks noChangeArrowheads="1"/>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600" b="1" dirty="0">
                <a:latin typeface="Times New Roman" pitchFamily="18" charset="0"/>
              </a:rPr>
              <a:t>S</a:t>
            </a:r>
            <a:r>
              <a:rPr lang="en-US" altLang="en-US" sz="3600" b="1" dirty="0" smtClean="0">
                <a:latin typeface="Times New Roman" pitchFamily="18" charset="0"/>
              </a:rPr>
              <a:t>atellite </a:t>
            </a:r>
            <a:r>
              <a:rPr lang="en-US" altLang="en-US" sz="3600" b="1" dirty="0">
                <a:latin typeface="Times New Roman" pitchFamily="18" charset="0"/>
              </a:rPr>
              <a:t>O</a:t>
            </a:r>
            <a:r>
              <a:rPr lang="en-US" altLang="en-US" sz="3600" b="1" baseline="-25000" dirty="0">
                <a:latin typeface="Times New Roman" pitchFamily="18" charset="0"/>
              </a:rPr>
              <a:t>3</a:t>
            </a:r>
            <a:r>
              <a:rPr lang="en-US" altLang="en-US" sz="3600" b="1" dirty="0">
                <a:latin typeface="Times New Roman" pitchFamily="18" charset="0"/>
              </a:rPr>
              <a:t> measurements</a:t>
            </a:r>
            <a:endParaRPr lang="en-US" altLang="en-US" sz="3600" dirty="0">
              <a:latin typeface="Times New Roman" pitchFamily="18" charset="0"/>
            </a:endParaRPr>
          </a:p>
        </p:txBody>
      </p:sp>
    </p:spTree>
    <p:extLst>
      <p:ext uri="{BB962C8B-B14F-4D97-AF65-F5344CB8AC3E}">
        <p14:creationId xmlns:p14="http://schemas.microsoft.com/office/powerpoint/2010/main" val="12949377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ntechopen.com/source/html/42619/media/imag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45" y="1600200"/>
            <a:ext cx="8763000" cy="40346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587772"/>
            <a:ext cx="7532768" cy="830997"/>
          </a:xfrm>
          <a:prstGeom prst="rect">
            <a:avLst/>
          </a:prstGeom>
          <a:noFill/>
        </p:spPr>
        <p:txBody>
          <a:bodyPr wrap="none" rtlCol="0">
            <a:spAutoFit/>
          </a:bodyPr>
          <a:lstStyle/>
          <a:p>
            <a:pPr algn="ctr"/>
            <a:r>
              <a:rPr lang="en-US" sz="2400" b="1" dirty="0" smtClean="0">
                <a:latin typeface="Times New Roman" panose="02020603050405020304" pitchFamily="18" charset="0"/>
                <a:cs typeface="Times New Roman" panose="02020603050405020304" pitchFamily="18" charset="0"/>
              </a:rPr>
              <a:t>Schematic of an Operational </a:t>
            </a:r>
          </a:p>
          <a:p>
            <a:pPr algn="ctr"/>
            <a:r>
              <a:rPr lang="en-US" sz="2400" b="1" dirty="0" smtClean="0">
                <a:latin typeface="Times New Roman" panose="02020603050405020304" pitchFamily="18" charset="0"/>
                <a:cs typeface="Times New Roman" panose="02020603050405020304" pitchFamily="18" charset="0"/>
              </a:rPr>
              <a:t>Numerical Weather Prediction (NWP) modeling system </a:t>
            </a:r>
            <a:endParaRPr lang="en-US" sz="2400" b="1" dirty="0">
              <a:latin typeface="Times New Roman" panose="02020603050405020304" pitchFamily="18" charset="0"/>
              <a:cs typeface="Times New Roman" panose="02020603050405020304" pitchFamily="18" charset="0"/>
            </a:endParaRPr>
          </a:p>
        </p:txBody>
      </p:sp>
      <p:sp>
        <p:nvSpPr>
          <p:cNvPr id="2" name="Oval 1"/>
          <p:cNvSpPr/>
          <p:nvPr/>
        </p:nvSpPr>
        <p:spPr>
          <a:xfrm>
            <a:off x="76200" y="1482443"/>
            <a:ext cx="9067800" cy="11720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55179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533400" y="685800"/>
            <a:ext cx="8153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altLang="en-US">
                <a:latin typeface="Times New Roman" pitchFamily="18" charset="0"/>
                <a:cs typeface="Times New Roman" pitchFamily="18" charset="0"/>
              </a:rPr>
              <a:t>The </a:t>
            </a:r>
            <a:r>
              <a:rPr lang="en-US" altLang="en-US" b="1">
                <a:latin typeface="Times New Roman" pitchFamily="18" charset="0"/>
                <a:cs typeface="Times New Roman" pitchFamily="18" charset="0"/>
              </a:rPr>
              <a:t>primitive equations</a:t>
            </a:r>
            <a:r>
              <a:rPr lang="en-US" altLang="en-US">
                <a:latin typeface="Times New Roman" pitchFamily="18" charset="0"/>
                <a:cs typeface="Times New Roman" pitchFamily="18" charset="0"/>
              </a:rPr>
              <a:t> are a set of nonlinear </a:t>
            </a:r>
            <a:r>
              <a:rPr lang="en-US" altLang="en-US">
                <a:latin typeface="Times New Roman" pitchFamily="18" charset="0"/>
                <a:cs typeface="Times New Roman" pitchFamily="18" charset="0"/>
                <a:hlinkClick r:id="rId3" tooltip="Differential equation"/>
              </a:rPr>
              <a:t>differential equations</a:t>
            </a:r>
            <a:r>
              <a:rPr lang="en-US" altLang="en-US">
                <a:latin typeface="Times New Roman" pitchFamily="18" charset="0"/>
                <a:cs typeface="Times New Roman" pitchFamily="18" charset="0"/>
              </a:rPr>
              <a:t> that are used to approximate global </a:t>
            </a:r>
            <a:r>
              <a:rPr lang="en-US" altLang="en-US">
                <a:latin typeface="Times New Roman" pitchFamily="18" charset="0"/>
                <a:cs typeface="Times New Roman" pitchFamily="18" charset="0"/>
                <a:hlinkClick r:id="rId4" tooltip="Atmosphere"/>
              </a:rPr>
              <a:t>atmospheric flow</a:t>
            </a:r>
            <a:r>
              <a:rPr lang="en-US" altLang="en-US">
                <a:latin typeface="Times New Roman" pitchFamily="18" charset="0"/>
                <a:cs typeface="Times New Roman" pitchFamily="18" charset="0"/>
              </a:rPr>
              <a:t> and are used in most </a:t>
            </a:r>
            <a:r>
              <a:rPr lang="en-US" altLang="en-US">
                <a:latin typeface="Times New Roman" pitchFamily="18" charset="0"/>
                <a:cs typeface="Times New Roman" pitchFamily="18" charset="0"/>
                <a:hlinkClick r:id="rId5" tooltip="Global climate model"/>
              </a:rPr>
              <a:t>atmospheric models</a:t>
            </a:r>
            <a:r>
              <a:rPr lang="en-US" altLang="en-US">
                <a:latin typeface="Times New Roman" pitchFamily="18" charset="0"/>
                <a:cs typeface="Times New Roman" pitchFamily="18" charset="0"/>
              </a:rPr>
              <a:t>. They consist of three main sets of equations:</a:t>
            </a:r>
          </a:p>
          <a:p>
            <a:endParaRPr lang="en-US" altLang="en-US">
              <a:latin typeface="Times New Roman" pitchFamily="18" charset="0"/>
              <a:cs typeface="Times New Roman" pitchFamily="18" charset="0"/>
            </a:endParaRPr>
          </a:p>
          <a:p>
            <a:r>
              <a:rPr lang="en-US" altLang="en-US" i="1">
                <a:latin typeface="Times New Roman" pitchFamily="18" charset="0"/>
                <a:cs typeface="Times New Roman" pitchFamily="18" charset="0"/>
                <a:hlinkClick r:id="rId6" tooltip="Conservation of momentum"/>
              </a:rPr>
              <a:t>Conservation of momentum</a:t>
            </a:r>
            <a:r>
              <a:rPr lang="en-US" altLang="en-US">
                <a:latin typeface="Times New Roman" pitchFamily="18" charset="0"/>
                <a:cs typeface="Times New Roman" pitchFamily="18" charset="0"/>
              </a:rPr>
              <a:t>: Consisting of a form of the </a:t>
            </a:r>
            <a:r>
              <a:rPr lang="en-US" altLang="en-US">
                <a:latin typeface="Times New Roman" pitchFamily="18" charset="0"/>
                <a:cs typeface="Times New Roman" pitchFamily="18" charset="0"/>
                <a:hlinkClick r:id="rId7" tooltip="Navier–Stokes equations"/>
              </a:rPr>
              <a:t>Navier–Stokes equations</a:t>
            </a:r>
            <a:r>
              <a:rPr lang="en-US" altLang="en-US">
                <a:latin typeface="Times New Roman" pitchFamily="18" charset="0"/>
                <a:cs typeface="Times New Roman" pitchFamily="18" charset="0"/>
              </a:rPr>
              <a:t> that describe hydrodynamical flow on the surface of a sphere under the assumption that vertical motion is much smaller than horizontal motion and that the fluid layer depth is small compared to the radius of the sphere</a:t>
            </a:r>
          </a:p>
          <a:p>
            <a:endParaRPr lang="en-US" altLang="en-US">
              <a:latin typeface="Times New Roman" pitchFamily="18" charset="0"/>
              <a:cs typeface="Times New Roman" pitchFamily="18" charset="0"/>
            </a:endParaRPr>
          </a:p>
          <a:p>
            <a:r>
              <a:rPr lang="en-US" altLang="en-US">
                <a:latin typeface="Times New Roman" pitchFamily="18" charset="0"/>
                <a:cs typeface="Times New Roman" pitchFamily="18" charset="0"/>
              </a:rPr>
              <a:t>A </a:t>
            </a:r>
            <a:r>
              <a:rPr lang="en-US" altLang="en-US" i="1">
                <a:latin typeface="Times New Roman" pitchFamily="18" charset="0"/>
                <a:cs typeface="Times New Roman" pitchFamily="18" charset="0"/>
                <a:hlinkClick r:id="rId8" tooltip="Energy conservation"/>
              </a:rPr>
              <a:t>thermal energy equation</a:t>
            </a:r>
            <a:r>
              <a:rPr lang="en-US" altLang="en-US">
                <a:latin typeface="Times New Roman" pitchFamily="18" charset="0"/>
                <a:cs typeface="Times New Roman" pitchFamily="18" charset="0"/>
              </a:rPr>
              <a:t>: Relating the overall temperature of the system to heat sources and sinks</a:t>
            </a:r>
          </a:p>
          <a:p>
            <a:endParaRPr lang="en-US" altLang="en-US">
              <a:latin typeface="Times New Roman" pitchFamily="18" charset="0"/>
              <a:cs typeface="Times New Roman" pitchFamily="18" charset="0"/>
            </a:endParaRPr>
          </a:p>
        </p:txBody>
      </p:sp>
      <p:sp>
        <p:nvSpPr>
          <p:cNvPr id="8195" name="TextBox 2"/>
          <p:cNvSpPr txBox="1">
            <a:spLocks noChangeArrowheads="1"/>
          </p:cNvSpPr>
          <p:nvPr/>
        </p:nvSpPr>
        <p:spPr bwMode="auto">
          <a:xfrm>
            <a:off x="1981200" y="0"/>
            <a:ext cx="5200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ymbol" pitchFamily="18" charset="2"/>
              </a:defRPr>
            </a:lvl1pPr>
            <a:lvl2pPr marL="742950" indent="-285750">
              <a:defRPr>
                <a:solidFill>
                  <a:schemeClr val="tx1"/>
                </a:solidFill>
                <a:latin typeface="Symbol" pitchFamily="18" charset="2"/>
              </a:defRPr>
            </a:lvl2pPr>
            <a:lvl3pPr marL="1143000" indent="-228600">
              <a:defRPr>
                <a:solidFill>
                  <a:schemeClr val="tx1"/>
                </a:solidFill>
                <a:latin typeface="Symbol" pitchFamily="18" charset="2"/>
              </a:defRPr>
            </a:lvl3pPr>
            <a:lvl4pPr marL="1600200" indent="-228600">
              <a:defRPr>
                <a:solidFill>
                  <a:schemeClr val="tx1"/>
                </a:solidFill>
                <a:latin typeface="Symbol" pitchFamily="18" charset="2"/>
              </a:defRPr>
            </a:lvl4pPr>
            <a:lvl5pPr marL="2057400" indent="-22860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altLang="en-US" sz="4000">
                <a:latin typeface="Times New Roman" pitchFamily="18" charset="0"/>
                <a:cs typeface="Times New Roman" pitchFamily="18" charset="0"/>
              </a:rPr>
              <a:t>The Atmospheric Model</a:t>
            </a:r>
          </a:p>
        </p:txBody>
      </p:sp>
      <p:pic>
        <p:nvPicPr>
          <p:cNvPr id="819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3717925"/>
            <a:ext cx="4648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3400" y="3962400"/>
            <a:ext cx="3733800" cy="2586038"/>
          </a:xfrm>
          <a:prstGeom prst="rect">
            <a:avLst/>
          </a:prstGeom>
          <a:noFill/>
        </p:spPr>
        <p:txBody>
          <a:bodyPr>
            <a:spAutoFit/>
          </a:bodyPr>
          <a:lstStyle/>
          <a:p>
            <a:pPr>
              <a:defRPr/>
            </a:pPr>
            <a:r>
              <a:rPr lang="en-US" dirty="0">
                <a:latin typeface="Times New Roman" pitchFamily="18" charset="0"/>
                <a:cs typeface="Times New Roman" pitchFamily="18" charset="0"/>
              </a:rPr>
              <a:t>A </a:t>
            </a:r>
            <a:r>
              <a:rPr lang="en-US" i="1" dirty="0">
                <a:latin typeface="Times New Roman" pitchFamily="18" charset="0"/>
                <a:cs typeface="Times New Roman" pitchFamily="18" charset="0"/>
                <a:hlinkClick r:id="rId10" tooltip="Continuity equation"/>
              </a:rPr>
              <a:t>continuity equation</a:t>
            </a:r>
            <a:r>
              <a:rPr lang="en-US" dirty="0">
                <a:latin typeface="Times New Roman" pitchFamily="18" charset="0"/>
                <a:cs typeface="Times New Roman" pitchFamily="18" charset="0"/>
              </a:rPr>
              <a:t>: Representing the conservation of mass.</a:t>
            </a:r>
          </a:p>
          <a:p>
            <a:pPr>
              <a:defRPr/>
            </a:pPr>
            <a:endParaRPr lang="en-US" dirty="0">
              <a:latin typeface="Times New Roman" pitchFamily="18" charset="0"/>
              <a:cs typeface="Times New Roman" pitchFamily="18" charset="0"/>
            </a:endParaRPr>
          </a:p>
          <a:p>
            <a:pPr>
              <a:defRPr/>
            </a:pPr>
            <a:r>
              <a:rPr lang="en-US" dirty="0">
                <a:latin typeface="Times New Roman" pitchFamily="18" charset="0"/>
                <a:cs typeface="Times New Roman" pitchFamily="18" charset="0"/>
              </a:rPr>
              <a:t>Add </a:t>
            </a:r>
            <a:r>
              <a:rPr lang="en-US" b="1" i="1" u="sng" dirty="0">
                <a:solidFill>
                  <a:schemeClr val="accent1">
                    <a:lumMod val="75000"/>
                  </a:schemeClr>
                </a:solidFill>
                <a:latin typeface="Times New Roman" pitchFamily="18" charset="0"/>
                <a:cs typeface="Times New Roman" pitchFamily="18" charset="0"/>
              </a:rPr>
              <a:t>continuity equations </a:t>
            </a:r>
            <a:r>
              <a:rPr lang="en-US" dirty="0">
                <a:latin typeface="Times New Roman" pitchFamily="18" charset="0"/>
                <a:cs typeface="Times New Roman" pitchFamily="18" charset="0"/>
              </a:rPr>
              <a:t>for each chemical species, as well as sources (emissions, photochemical and microphysical sources), and sinks (wet and dry </a:t>
            </a:r>
            <a:r>
              <a:rPr lang="en-US" dirty="0" err="1">
                <a:latin typeface="Times New Roman" pitchFamily="18" charset="0"/>
                <a:cs typeface="Times New Roman" pitchFamily="18" charset="0"/>
              </a:rPr>
              <a:t>deposion</a:t>
            </a:r>
            <a:r>
              <a:rPr lang="en-US" dirty="0">
                <a:latin typeface="Times New Roman" pitchFamily="18" charset="0"/>
                <a:cs typeface="Times New Roman" pitchFamily="18" charset="0"/>
              </a:rPr>
              <a:t>, photochemical loss) and you have RAQMS</a:t>
            </a:r>
          </a:p>
        </p:txBody>
      </p:sp>
    </p:spTree>
    <p:extLst>
      <p:ext uri="{BB962C8B-B14F-4D97-AF65-F5344CB8AC3E}">
        <p14:creationId xmlns:p14="http://schemas.microsoft.com/office/powerpoint/2010/main" val="37558019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TotalTime>
  <Words>1158</Words>
  <Application>Microsoft Office PowerPoint</Application>
  <PresentationFormat>On-screen Show (4:3)</PresentationFormat>
  <Paragraphs>217</Paragraphs>
  <Slides>40</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Office Theme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45</cp:revision>
  <dcterms:created xsi:type="dcterms:W3CDTF">2006-08-16T00:00:00Z</dcterms:created>
  <dcterms:modified xsi:type="dcterms:W3CDTF">2016-02-11T15:54:22Z</dcterms:modified>
</cp:coreProperties>
</file>