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59" r:id="rId2"/>
    <p:sldId id="416" r:id="rId3"/>
    <p:sldId id="390" r:id="rId4"/>
    <p:sldId id="401" r:id="rId5"/>
    <p:sldId id="405" r:id="rId6"/>
    <p:sldId id="407" r:id="rId7"/>
    <p:sldId id="404" r:id="rId8"/>
    <p:sldId id="403" r:id="rId9"/>
    <p:sldId id="361" r:id="rId10"/>
    <p:sldId id="373" r:id="rId11"/>
    <p:sldId id="374" r:id="rId12"/>
    <p:sldId id="375" r:id="rId13"/>
    <p:sldId id="376" r:id="rId14"/>
    <p:sldId id="360" r:id="rId15"/>
    <p:sldId id="362" r:id="rId16"/>
    <p:sldId id="369" r:id="rId17"/>
    <p:sldId id="289" r:id="rId18"/>
    <p:sldId id="294" r:id="rId19"/>
    <p:sldId id="290" r:id="rId20"/>
    <p:sldId id="278" r:id="rId21"/>
    <p:sldId id="296" r:id="rId22"/>
    <p:sldId id="298" r:id="rId23"/>
    <p:sldId id="308" r:id="rId24"/>
    <p:sldId id="309" r:id="rId25"/>
    <p:sldId id="391" r:id="rId26"/>
    <p:sldId id="392" r:id="rId27"/>
    <p:sldId id="417" r:id="rId28"/>
    <p:sldId id="393" r:id="rId29"/>
    <p:sldId id="394" r:id="rId30"/>
    <p:sldId id="395" r:id="rId31"/>
    <p:sldId id="396" r:id="rId32"/>
    <p:sldId id="397" r:id="rId33"/>
    <p:sldId id="418" r:id="rId34"/>
    <p:sldId id="398" r:id="rId35"/>
    <p:sldId id="399" r:id="rId36"/>
    <p:sldId id="400" r:id="rId37"/>
    <p:sldId id="307" r:id="rId38"/>
    <p:sldId id="332" r:id="rId39"/>
    <p:sldId id="419" r:id="rId40"/>
    <p:sldId id="281" r:id="rId41"/>
    <p:sldId id="282" r:id="rId42"/>
    <p:sldId id="283" r:id="rId43"/>
    <p:sldId id="284" r:id="rId44"/>
    <p:sldId id="285" r:id="rId45"/>
    <p:sldId id="288" r:id="rId46"/>
    <p:sldId id="354" r:id="rId47"/>
    <p:sldId id="348" r:id="rId48"/>
    <p:sldId id="349" r:id="rId49"/>
    <p:sldId id="350" r:id="rId50"/>
    <p:sldId id="351" r:id="rId51"/>
    <p:sldId id="410" r:id="rId52"/>
    <p:sldId id="408" r:id="rId53"/>
    <p:sldId id="411" r:id="rId54"/>
    <p:sldId id="409" r:id="rId55"/>
    <p:sldId id="379"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582"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815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C:\Users\Brad%20Pierce\Documents\AQAST_07\Talk\NEI_2011_VIIRS_DNB.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2011 NEI</a:t>
            </a:r>
            <a:r>
              <a:rPr lang="en-US" baseline="0"/>
              <a:t> NO emissions and 2012 VIIRS DNB correlation  </a:t>
            </a:r>
            <a:endParaRPr lang="en-US"/>
          </a:p>
        </c:rich>
      </c:tx>
      <c:layout/>
      <c:overlay val="0"/>
    </c:title>
    <c:autoTitleDeleted val="0"/>
    <c:plotArea>
      <c:layout/>
      <c:barChart>
        <c:barDir val="col"/>
        <c:grouping val="clustered"/>
        <c:varyColors val="0"/>
        <c:ser>
          <c:idx val="0"/>
          <c:order val="0"/>
          <c:invertIfNegative val="0"/>
          <c:val>
            <c:numRef>
              <c:f>Sheet1!$A$1:$AD$1</c:f>
              <c:numCache>
                <c:formatCode>General</c:formatCode>
                <c:ptCount val="30"/>
                <c:pt idx="0">
                  <c:v>0.6110000000000001</c:v>
                </c:pt>
                <c:pt idx="1">
                  <c:v>0.63800000000000012</c:v>
                </c:pt>
                <c:pt idx="2">
                  <c:v>0.12200000000000001</c:v>
                </c:pt>
                <c:pt idx="3">
                  <c:v>0.45900000000000002</c:v>
                </c:pt>
                <c:pt idx="4">
                  <c:v>0.46600000000000008</c:v>
                </c:pt>
                <c:pt idx="5">
                  <c:v>0.28100000000000008</c:v>
                </c:pt>
                <c:pt idx="6">
                  <c:v>0.19800000000000001</c:v>
                </c:pt>
                <c:pt idx="7">
                  <c:v>0.54800000000000004</c:v>
                </c:pt>
                <c:pt idx="8">
                  <c:v>0.63100000000000012</c:v>
                </c:pt>
                <c:pt idx="9">
                  <c:v>0.15900000000000003</c:v>
                </c:pt>
                <c:pt idx="10">
                  <c:v>3.0000000000000005E-3</c:v>
                </c:pt>
                <c:pt idx="11">
                  <c:v>0.129</c:v>
                </c:pt>
                <c:pt idx="12">
                  <c:v>9.6000000000000002E-2</c:v>
                </c:pt>
                <c:pt idx="13">
                  <c:v>3.9000000000000007E-2</c:v>
                </c:pt>
                <c:pt idx="14">
                  <c:v>0.30800000000000005</c:v>
                </c:pt>
                <c:pt idx="15">
                  <c:v>0.50600000000000001</c:v>
                </c:pt>
                <c:pt idx="16">
                  <c:v>0.2970000000000001</c:v>
                </c:pt>
                <c:pt idx="17">
                  <c:v>0.2</c:v>
                </c:pt>
                <c:pt idx="18">
                  <c:v>0.71500000000000008</c:v>
                </c:pt>
                <c:pt idx="19">
                  <c:v>0.23400000000000001</c:v>
                </c:pt>
                <c:pt idx="20">
                  <c:v>0.37900000000000006</c:v>
                </c:pt>
                <c:pt idx="21">
                  <c:v>0.16600000000000001</c:v>
                </c:pt>
                <c:pt idx="22">
                  <c:v>0.18600000000000003</c:v>
                </c:pt>
                <c:pt idx="23">
                  <c:v>0.26500000000000001</c:v>
                </c:pt>
                <c:pt idx="24">
                  <c:v>0.20900000000000002</c:v>
                </c:pt>
                <c:pt idx="25">
                  <c:v>0.17800000000000002</c:v>
                </c:pt>
                <c:pt idx="26">
                  <c:v>0.25</c:v>
                </c:pt>
                <c:pt idx="27">
                  <c:v>0.50900000000000001</c:v>
                </c:pt>
                <c:pt idx="28">
                  <c:v>0.40700000000000003</c:v>
                </c:pt>
                <c:pt idx="29">
                  <c:v>0.39200000000000007</c:v>
                </c:pt>
              </c:numCache>
            </c:numRef>
          </c:val>
        </c:ser>
        <c:dLbls>
          <c:showLegendKey val="0"/>
          <c:showVal val="0"/>
          <c:showCatName val="0"/>
          <c:showSerName val="0"/>
          <c:showPercent val="0"/>
          <c:showBubbleSize val="0"/>
        </c:dLbls>
        <c:gapWidth val="150"/>
        <c:axId val="46787200"/>
        <c:axId val="69693824"/>
      </c:barChart>
      <c:catAx>
        <c:axId val="46787200"/>
        <c:scaling>
          <c:orientation val="minMax"/>
        </c:scaling>
        <c:delete val="0"/>
        <c:axPos val="b"/>
        <c:majorTickMark val="out"/>
        <c:minorTickMark val="none"/>
        <c:tickLblPos val="nextTo"/>
        <c:crossAx val="69693824"/>
        <c:crosses val="autoZero"/>
        <c:auto val="1"/>
        <c:lblAlgn val="ctr"/>
        <c:lblOffset val="100"/>
        <c:noMultiLvlLbl val="0"/>
      </c:catAx>
      <c:valAx>
        <c:axId val="69693824"/>
        <c:scaling>
          <c:orientation val="minMax"/>
        </c:scaling>
        <c:delete val="0"/>
        <c:axPos val="l"/>
        <c:majorGridlines/>
        <c:numFmt formatCode="General" sourceLinked="1"/>
        <c:majorTickMark val="out"/>
        <c:minorTickMark val="none"/>
        <c:tickLblPos val="nextTo"/>
        <c:crossAx val="46787200"/>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2011 NEI</a:t>
            </a:r>
            <a:r>
              <a:rPr lang="en-US" baseline="0"/>
              <a:t> NO emissions and OMI BEHR NO2 correlation  </a:t>
            </a:r>
            <a:endParaRPr lang="en-US"/>
          </a:p>
        </c:rich>
      </c:tx>
      <c:layout/>
      <c:overlay val="0"/>
    </c:title>
    <c:autoTitleDeleted val="0"/>
    <c:plotArea>
      <c:layout>
        <c:manualLayout>
          <c:layoutTarget val="inner"/>
          <c:xMode val="edge"/>
          <c:yMode val="edge"/>
          <c:x val="4.6932122346092876E-2"/>
          <c:y val="0.21423235064900165"/>
          <c:w val="0.84862945349653074"/>
          <c:h val="0.67176695063287739"/>
        </c:manualLayout>
      </c:layout>
      <c:barChart>
        <c:barDir val="col"/>
        <c:grouping val="clustered"/>
        <c:varyColors val="0"/>
        <c:ser>
          <c:idx val="0"/>
          <c:order val="0"/>
          <c:invertIfNegative val="0"/>
          <c:val>
            <c:numRef>
              <c:f>Sheet1!$A$1:$AD$1</c:f>
              <c:numCache>
                <c:formatCode>General</c:formatCode>
                <c:ptCount val="30"/>
                <c:pt idx="0">
                  <c:v>0.375</c:v>
                </c:pt>
                <c:pt idx="1">
                  <c:v>0.34300000000000003</c:v>
                </c:pt>
                <c:pt idx="2">
                  <c:v>0.16900000000000001</c:v>
                </c:pt>
                <c:pt idx="3">
                  <c:v>3.7999999999999999E-2</c:v>
                </c:pt>
                <c:pt idx="4">
                  <c:v>0.19400000000000001</c:v>
                </c:pt>
                <c:pt idx="5">
                  <c:v>0.249</c:v>
                </c:pt>
                <c:pt idx="6">
                  <c:v>0.13800000000000001</c:v>
                </c:pt>
                <c:pt idx="7">
                  <c:v>0.316</c:v>
                </c:pt>
                <c:pt idx="8">
                  <c:v>0.04</c:v>
                </c:pt>
                <c:pt idx="9">
                  <c:v>0.06</c:v>
                </c:pt>
                <c:pt idx="10">
                  <c:v>-0.01</c:v>
                </c:pt>
                <c:pt idx="11">
                  <c:v>0.02</c:v>
                </c:pt>
                <c:pt idx="12">
                  <c:v>0.02</c:v>
                </c:pt>
                <c:pt idx="13">
                  <c:v>0.01</c:v>
                </c:pt>
                <c:pt idx="14">
                  <c:v>0.11</c:v>
                </c:pt>
                <c:pt idx="15">
                  <c:v>0.23599999999999999</c:v>
                </c:pt>
                <c:pt idx="16">
                  <c:v>0.06</c:v>
                </c:pt>
                <c:pt idx="17">
                  <c:v>0.11</c:v>
                </c:pt>
                <c:pt idx="18">
                  <c:v>0.04</c:v>
                </c:pt>
                <c:pt idx="19">
                  <c:v>0.11</c:v>
                </c:pt>
                <c:pt idx="20">
                  <c:v>7.0000000000000007E-2</c:v>
                </c:pt>
                <c:pt idx="21">
                  <c:v>0.13</c:v>
                </c:pt>
                <c:pt idx="22">
                  <c:v>0.17</c:v>
                </c:pt>
                <c:pt idx="23">
                  <c:v>0</c:v>
                </c:pt>
                <c:pt idx="24">
                  <c:v>0.15</c:v>
                </c:pt>
                <c:pt idx="25">
                  <c:v>0.22</c:v>
                </c:pt>
                <c:pt idx="26">
                  <c:v>7.0000000000000007E-2</c:v>
                </c:pt>
                <c:pt idx="27">
                  <c:v>0.2</c:v>
                </c:pt>
                <c:pt idx="28">
                  <c:v>0.16</c:v>
                </c:pt>
                <c:pt idx="29">
                  <c:v>0.21</c:v>
                </c:pt>
              </c:numCache>
            </c:numRef>
          </c:val>
        </c:ser>
        <c:dLbls>
          <c:showLegendKey val="0"/>
          <c:showVal val="0"/>
          <c:showCatName val="0"/>
          <c:showSerName val="0"/>
          <c:showPercent val="0"/>
          <c:showBubbleSize val="0"/>
        </c:dLbls>
        <c:gapWidth val="150"/>
        <c:axId val="6001024"/>
        <c:axId val="6002560"/>
      </c:barChart>
      <c:catAx>
        <c:axId val="6001024"/>
        <c:scaling>
          <c:orientation val="minMax"/>
        </c:scaling>
        <c:delete val="0"/>
        <c:axPos val="b"/>
        <c:majorTickMark val="out"/>
        <c:minorTickMark val="none"/>
        <c:tickLblPos val="nextTo"/>
        <c:crossAx val="6002560"/>
        <c:crosses val="autoZero"/>
        <c:auto val="1"/>
        <c:lblAlgn val="ctr"/>
        <c:lblOffset val="100"/>
        <c:noMultiLvlLbl val="0"/>
      </c:catAx>
      <c:valAx>
        <c:axId val="6002560"/>
        <c:scaling>
          <c:orientation val="minMax"/>
          <c:max val="0.8"/>
          <c:min val="0"/>
        </c:scaling>
        <c:delete val="0"/>
        <c:axPos val="l"/>
        <c:majorGridlines/>
        <c:numFmt formatCode="General" sourceLinked="1"/>
        <c:majorTickMark val="out"/>
        <c:minorTickMark val="none"/>
        <c:tickLblPos val="nextTo"/>
        <c:crossAx val="6001024"/>
        <c:crosses val="autoZero"/>
        <c:crossBetween val="between"/>
      </c:valAx>
    </c:plotArea>
    <c:legend>
      <c:legendPos val="r"/>
      <c:layout/>
      <c:overlay val="0"/>
    </c:legend>
    <c:plotVisOnly val="1"/>
    <c:dispBlanksAs val="gap"/>
    <c:showDLblsOverMax val="0"/>
  </c:chart>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5.gif"/><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gif"/><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esrl.noaa.gov/csd/projects/songnex/"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mailto:brad.pierce@noaa.gov"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upload.wikimedia.org/wikipedia/commons/thumb/b/b3/Aura_OMI_Nitrogen_dioxide_troposphere_column.png/1280px-Aura_OMI_Nitrogen_dioxide_troposphere_colum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0216"/>
            <a:ext cx="9144000" cy="50863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54727" y="1524000"/>
            <a:ext cx="6248400" cy="3724096"/>
          </a:xfrm>
          <a:prstGeom prst="rect">
            <a:avLst/>
          </a:prstGeom>
        </p:spPr>
        <p:txBody>
          <a:bodyPr wrap="square">
            <a:spAutoFit/>
          </a:bodyPr>
          <a:lstStyle/>
          <a:p>
            <a:pPr algn="ctr"/>
            <a:r>
              <a:rPr lang="en-US" sz="3600" b="1" dirty="0" smtClean="0">
                <a:solidFill>
                  <a:schemeClr val="bg1"/>
                </a:solidFill>
                <a:latin typeface="Times New Roman" pitchFamily="18" charset="0"/>
                <a:cs typeface="Times New Roman" pitchFamily="18" charset="0"/>
              </a:rPr>
              <a:t>Using </a:t>
            </a:r>
            <a:r>
              <a:rPr lang="en-US" sz="3600" b="1" dirty="0">
                <a:solidFill>
                  <a:schemeClr val="bg1"/>
                </a:solidFill>
                <a:latin typeface="Times New Roman" pitchFamily="18" charset="0"/>
                <a:cs typeface="Times New Roman" pitchFamily="18" charset="0"/>
              </a:rPr>
              <a:t>VIIRS DNB </a:t>
            </a:r>
            <a:endParaRPr lang="en-US" sz="3600" b="1" dirty="0" smtClean="0">
              <a:solidFill>
                <a:schemeClr val="bg1"/>
              </a:solidFill>
              <a:latin typeface="Times New Roman" pitchFamily="18" charset="0"/>
              <a:cs typeface="Times New Roman" pitchFamily="18" charset="0"/>
            </a:endParaRPr>
          </a:p>
          <a:p>
            <a:pPr algn="ctr"/>
            <a:r>
              <a:rPr lang="en-US" sz="3600" b="1" dirty="0" smtClean="0">
                <a:solidFill>
                  <a:schemeClr val="bg1"/>
                </a:solidFill>
                <a:latin typeface="Times New Roman" pitchFamily="18" charset="0"/>
                <a:cs typeface="Times New Roman" pitchFamily="18" charset="0"/>
              </a:rPr>
              <a:t>and </a:t>
            </a:r>
          </a:p>
          <a:p>
            <a:pPr algn="ctr"/>
            <a:r>
              <a:rPr lang="en-US" sz="3600" b="1" dirty="0" smtClean="0">
                <a:solidFill>
                  <a:schemeClr val="bg1"/>
                </a:solidFill>
                <a:latin typeface="Times New Roman" pitchFamily="18" charset="0"/>
                <a:cs typeface="Times New Roman" pitchFamily="18" charset="0"/>
              </a:rPr>
              <a:t>OMI </a:t>
            </a:r>
            <a:r>
              <a:rPr lang="en-US" sz="3600" b="1" dirty="0">
                <a:solidFill>
                  <a:schemeClr val="bg1"/>
                </a:solidFill>
                <a:latin typeface="Times New Roman" pitchFamily="18" charset="0"/>
                <a:cs typeface="Times New Roman" pitchFamily="18" charset="0"/>
              </a:rPr>
              <a:t>NO2 retrievals </a:t>
            </a:r>
            <a:endParaRPr lang="en-US" sz="3600" b="1" dirty="0" smtClean="0">
              <a:solidFill>
                <a:schemeClr val="bg1"/>
              </a:solidFill>
              <a:latin typeface="Times New Roman" pitchFamily="18" charset="0"/>
              <a:cs typeface="Times New Roman" pitchFamily="18" charset="0"/>
            </a:endParaRPr>
          </a:p>
          <a:p>
            <a:pPr algn="ctr"/>
            <a:r>
              <a:rPr lang="en-US" sz="3600" b="1" dirty="0" smtClean="0">
                <a:solidFill>
                  <a:schemeClr val="bg1"/>
                </a:solidFill>
                <a:latin typeface="Times New Roman" pitchFamily="18" charset="0"/>
                <a:cs typeface="Times New Roman" pitchFamily="18" charset="0"/>
              </a:rPr>
              <a:t>for </a:t>
            </a:r>
          </a:p>
          <a:p>
            <a:pPr algn="ctr"/>
            <a:r>
              <a:rPr lang="en-US" sz="3600" b="1" dirty="0" smtClean="0">
                <a:solidFill>
                  <a:schemeClr val="bg1"/>
                </a:solidFill>
                <a:latin typeface="Times New Roman" pitchFamily="18" charset="0"/>
                <a:cs typeface="Times New Roman" pitchFamily="18" charset="0"/>
              </a:rPr>
              <a:t>constraining </a:t>
            </a:r>
            <a:r>
              <a:rPr lang="en-US" sz="3600" b="1" dirty="0">
                <a:solidFill>
                  <a:schemeClr val="bg1"/>
                </a:solidFill>
                <a:latin typeface="Times New Roman" pitchFamily="18" charset="0"/>
                <a:cs typeface="Times New Roman" pitchFamily="18" charset="0"/>
              </a:rPr>
              <a:t>NOx </a:t>
            </a:r>
            <a:r>
              <a:rPr lang="en-US" sz="3600" b="1" dirty="0" smtClean="0">
                <a:solidFill>
                  <a:schemeClr val="bg1"/>
                </a:solidFill>
                <a:latin typeface="Times New Roman" pitchFamily="18" charset="0"/>
                <a:cs typeface="Times New Roman" pitchFamily="18" charset="0"/>
              </a:rPr>
              <a:t>Emissions</a:t>
            </a:r>
            <a:endParaRPr lang="en-US" sz="3600" b="1" dirty="0">
              <a:solidFill>
                <a:schemeClr val="bg1"/>
              </a:solidFill>
              <a:latin typeface="Times New Roman" pitchFamily="18" charset="0"/>
              <a:cs typeface="Times New Roman" pitchFamily="18" charset="0"/>
            </a:endParaRPr>
          </a:p>
          <a:p>
            <a:pPr algn="ctr"/>
            <a:r>
              <a:rPr lang="en-US" sz="2800" b="1" dirty="0" smtClean="0">
                <a:solidFill>
                  <a:schemeClr val="bg1"/>
                </a:solidFill>
                <a:latin typeface="Times New Roman" pitchFamily="18" charset="0"/>
                <a:cs typeface="Times New Roman" pitchFamily="18" charset="0"/>
              </a:rPr>
              <a:t>Brad Pierce</a:t>
            </a:r>
          </a:p>
          <a:p>
            <a:pPr algn="ctr"/>
            <a:r>
              <a:rPr lang="en-US" sz="2800" b="1" dirty="0" smtClean="0">
                <a:solidFill>
                  <a:schemeClr val="bg1"/>
                </a:solidFill>
                <a:latin typeface="Times New Roman" pitchFamily="18" charset="0"/>
                <a:cs typeface="Times New Roman" pitchFamily="18" charset="0"/>
              </a:rPr>
              <a:t>NOAA/NESDIS</a:t>
            </a:r>
            <a:endParaRPr lang="en-US" sz="2800" b="1" dirty="0">
              <a:solidFill>
                <a:schemeClr val="bg1"/>
              </a:solidFill>
              <a:latin typeface="Times New Roman" pitchFamily="18" charset="0"/>
              <a:cs typeface="Times New Roman" pitchFamily="18" charset="0"/>
            </a:endParaRPr>
          </a:p>
        </p:txBody>
      </p:sp>
      <p:sp>
        <p:nvSpPr>
          <p:cNvPr id="6" name="AutoShape 6" descr="data:image/jpeg;base64,/9j/4AAQSkZJRgABAQAAAQABAAD/2wCEAAkGBxQSEhUUExQUFhUXFxoaGBgXGRgdHBoZGBkYHBgfGBgYHCggIBwoGxcdIzEhJSktLi4vFx8zRDMsNygtLisBCgoKDg0OGxAQGywkICQyLDQ0NDcsLDQvNDQsLyw0NDQ0NCwsNCw0LCwsLCwsLC8sLCwvLC8sLCwsLCwsLCwsLP/AABEIANAA8wMBEQACEQEDEQH/xAAcAAEAAgMBAQEAAAAAAAAAAAAABgcDBAUBAgj/xABMEAACAAQDBAYFCAYHBwUAAAABAgADBBESITEFBkFRBxMiYXGBIzJykaEUQlKCkrHB8FNiY6LC0RUzQ4Oyw+EXJEST0tPxNTZ0o7P/xAAaAQEAAwEBAQAAAAAAAAAAAAAAAwQFAQIG/8QAPBEAAgEDAQQHBwMEAQMFAAAAAAECAwQRIRIxQVEFE2FxgaHwIjKRscHR4QYUQiMzUvGCFUNiNERyksL/2gAMAwEAAhEDEQA/ALxgBACAEAIAQAgBACAEAcPa291HTXEyemIfMS7tfvCXt52ienbVZ7kRTr04b2RSv6V5Y/qad275jBPguL8Itw6Of8pFeV4v4o4dT0oVjeqkhB7LE+8vb4ROuj6S3tkTu6nDBz5vSDtA6TwvhLlfxKY9qyorh5s8O5qvifK7/wC0B/xF/GXJ/BI7+zo/4+b+4VzV5/I3JPSZXLr1L+1LP8LCPDsKL5/E9fu6nYdii6WG0nUwPMy3t7lYfxRDLo5fxkSK9fFEm2X0hUM6wMwymPCaMI+2Lp8YrTsqseGe71knjdU5ccd5KJU1WAZSGU6EG4PgRFVprRlg+44BACAEAIAQAgBACAEAIAQAgBACAEAIAQAgATAEK3j6Rqenukn08wfRNkB734+C38RF2jYznrLReZVqXUY6R1ZW23N7auquJk0qh/s5d1TwIBu31iY0qVtTp7kUp1pz3s4QEWCIRwCAEAZql0JGBSoCqDdsV2A7TaCwJztwjiT4s68cDDHTggBAG7sva0+mbFImvLPHCcj7SnsnzEeJ04TWJLJ6jOUPdeCwt3ulEGyViW/aywbfWl6+a38BGfV6P4034FynecJosWirJc5A8p1dDoykEfD7ozpRcXiSwXYyUllGePJ0QAgBACAEAIAQBjnzlRWdyFVQSxOgAFySeVoN4PUYuclGKy2Y6Cp62WsyxXGMQB1AOa3HA2tccI4nlZPVWHVzcM5wbEdIxACAEAIAQBz9ubak0kszJzYRoBqzHko4n85CJKVKVSWIo8TqRgsyKc3r32n1t0F5Uj9GpzYftG4+zp46xs0LWFLXe/W4zatxKppuRF4skAgBACAEAbLUbCUJ10wlygGIYrgAm66gWOv+l/O0trZO7LxtGOmp3mMElqzudFUEk2FzYDPQE+UdbUVlhJt4Rijpw6my9my5sqe7T5Usy5YZVbHcnGo4LyNsrm7jKIpzcZRSTeSSME023uOYR5/nviUjPIAQB0th7cn0j45DlfpKc0b2l4+Oo5iI6tKFRYkj3CpKDzEuLdDfSTXDAfRzwM5ZOttTLPEd2o+Jx7i1lS13o0qNeNTTcyTxVJxACAEAIAQAgCBbW2p/SNWlFJN6dWxT2GjhCCQP1L2W/EsOAzryl1ktlbj6C3t/2Nu7mp770iuWfrx7Eub0noiwfPiAEAIAQAgDhb2bzyqGViftTGv1csHNj38lHE/ebCJ6FCVaWFu5kVWqqayykNtbXm1c0zZzYm4D5qjko4D7+NzG5Tpxpx2YmVOcpvMjQj2eRACAEAZqWmaY2FLXIJzIUWVSxzYgaAxyUlFZZ1Jt4RiZSDYgg8iLH3GOnDLSUrzWKoLkKzagdlAWY3JGgBMclJRWWdUW3ofEmcyMGRmVhoykgjwIzGUdaTWGcTxqj4gD0Na/fkfeD94HugDyAEAIAQB9S3KkMpIYG4IJBBGhBGYPfBrOjBbm4W/QqMNPUkCdoj5ATO48A/doeHKMi6tNj24bvl+DRoXG17Mt5PYoFsQAgBAHhNtYArLfffXrQ0imb0ejzB8/mEP0eZ4+GtWrVzpE+p6M6J6vFWsva4Ll39vZw790i6OthfJ6frHFpk6xIOqoPUHcc7nxtwiSjDZWeZm9MXnXVtiL9mPz4/b/AGSyJjIEAIAQAgDk7z7el0UgzXzOiJxduAHIcSeAETUaMqstlEdWoqccsoba205lTNadObE7e4Dgqjgo5feSTG9Tpxpx2Y7jJlNzeWacejyIAzUlK81xLlozu2iqLk/6d/COSkorLeEdSbeESf8A2f1CgGdNpZF+EybY/AFfcTFX97BvEU34E/7af8ml4mN9w6ogmS1PUW/QzQT+8F++Oq8p/wAsrvRx20+GH4nAn7PeXMEuerSbkAl0bJb2LYbXYDXLWLCmpLMdSFxaeJaH1X1zTMmKuQzHriD1kwWVVxMxuVCqLA6XMIwUd2nZwOyk3v8AjxNMiPZ5M1IUxr1ocpftBCA1u4sCNe6PMs49nedWM6mER6OCOAQAgBACAEAegwBcXR1vj8qXqJ59OgyY/wBoo4+2OI4687Y93bdW9uO75Glb19v2ZbycRRLQgDBXVkuShmTWCIupP5zPcMzHG0llklKlOrJQgstlUb3b5PV3lS7pI4j50z2uS/q+/kKlSq5aLcfW9H9FwtsTnrPyXd29vw5tuDu58pndZMHoZRub6O4zC+A1PkOMco09p5e4dLX37ensRftS8lz+i+PAt6Lp8cIAQAgBAGKpqFlozuQqqCzE6AAXJPlHUnJ4RxtJZZQe9u8L108zDcILrKQ/NTv/AFjqfIaARv0KKpQ2ePEyatV1JZOLExEIAQBNhV/0XRyxKsKyqTrGcgXlST6gAOhP3huQils/uKjz7sdO9lna6mCx7z8kQubMLsWYlmOZZiSSe8nMxdWiwis9XlnimxBGRGhGRHgYb9B2kgot756r1c/DVSeMueMR+rMPaB7ze3KK8raDeY+y+wmjXkliWq7TP/QdPWAmgcpNtc0s5hi/uZhyYdxN+JI0jz1s6f8AdWnNfVHerjP+3v5P6EbnyWRijqVZTYqwIIPeDFpNNZRC008MxwOCANikWURM6xnUhCZYUAhnuLBrnIWvn/4PmW1pjxOrGuTXj0cEAIAQAgBAGWmqGluroxV1IKsNQRpHGlJYe46m08ovrc/eBa6nEwWDjszFHzXHL9U6jx5gxg3FF0p44cDWo1VUjk+d5d65NGLE45tspanPuLH5o7znyBipOoomrZdHVbp5Wkef25v08FT7d27Oq3xTWyB7KDJV8Bz7zn5ZRTnNyep9da2dK2js013vi/XIbvbFernCUmQ1duCLzPfwA4nuBIQg5PAu7qFtSc5eC5v1v/0XZs2gSRKWVLFkUWH4kniScyeZi+kksI+GrVp1pupN5bNqOkQgBACAEAVj0t7w6Ucs8nnW96J/Efq98adhR/7j8Cjd1f4LxKyjTKIgBAGSnk43VPpMF+0QPxg3hZCWXgkHSLOxbQnDgmBFHIKim32iffFa0WKK7c/MmuHmo+w4Ml1wupQMzYcLXIKWOdgMjiGWekWGnlPJEuR0tkUMtatZVWXlhZmFwFVsxwJxZDFYXAOvnEVScnTcqepJCKU8T0OVOCgnAWZeBZQp8wGP3xMs8SLTgfKmxBGRBuCNQRoQecASml25KrFEnaFwwFpdWo7achN+mnfr/iFWVKVN7VLxX27fXYTqpGaxU+Pr18zj7d2JNpHCzACGF0mLmkxeat+Gov3gmalVjUWV/ojnTlB4ZzYkPAgBACAEAIAQAgD1VJ0jxUqQpx2pvCJqFvVrz2KUXJ9nrTvZ2dibQnUuMyphQuuFrW0vca8RnY8MRj56+6RVb2YLRcePr1ofa9F/p1UP6lw8vkt3jz8l3mFmJJJJJJuSTck8SSdTGWfUJJLCNzZGy5lTNEqULsdTwUcWY8AP9NY7GLk8IhuLiFvTdSb0+fYi6N3tiS6OUJcvM6ux1duZ/AcBF6EFFYR8Rd3c7mptz8FyR049lUQAgBACANTa20Fp5Myc/qy1LHvtoB3k2A8Y904OclFcTzOSjFyZ+dq6redMebMN3dizeJPDuGg7gI+ijFRSityMZtyeWYI6cEAIAz0M0LNlsdFdGPkwP4RySzFo7F4afcdvpCl4do1I5sp98tD+MQWjzRj64sluFirL1wI7FghAgBACAEASLd/eBUQ0tWpm0jHT50lvpyjqNc18bcQ1erRbe3DSXz7yanUSWxPWPyNXePYLUrKQwmSJmcqcvquORtow5fkeqNZVFya3o81Kbg+ae5nHiYjEAIAQAgD1RfSPM5xgtqTwiSlSnVmoU4tt8EbEul5+6Mi46XitKKz2vd8P9H1Nj+l5yxK6lhf4rf4vcvDPejZVQNIxKtadWW1N5Z9fbWtG2hsUYqK9b+LfeexGTm9sbZM2qmCXKW54k+qo5seX3x2MXJ4RBc3NO3ht1H933Fy7ubBl0crAmbHN3Orn8AOA4eNyb0IKKwj4q8vKl1Palu4Ll64s6seyoIAQAgBACAK56Ytq4ZcqmU+ucb+ynqg+LG/1I0ej6eZOfIpXk9FEqqNUoCAEAIA8YXEdDJb0hekelqRpUUyE+2vr+4Mo8op2nsqUOTLFxq4z5oicWyuIAQAgBACAJBu3t1ZatT1KmZSTD2l4y2+nL5EHMgeOusFai5PbhpJefYTU6iXsy91mrvHsNqSYBiDynGKTNHqzEOhBGVxcXHeOBEeqNVVFya3o81Kbg+zgcmJSMQB6qk6C8R1KsKSzN4J7e2rXEtijFyfZ9XuXibMul5nyEZFfphbqK8X9vv8AA+psv0s/eupeC+r+y8TOiAaRjVa1Sq8zeT6u2tKNtHYoxUV63ve/E+ojLB5iibqWo7c9E93N93Z27u/cVf3UZTdOl7TW/lHvfP8A8VrzwtT5mzAsSW1pO4liOi4vl+Sv0h0nRsae1UeZPcuL+y7fmzt9He2TJrpeI9ib6Jhwu3qZc8YA+sY3qlnCnbuMFu17WfA1Oka11cdZVe/THBd3rLLwjJLIgBACAEAIAQBQ/SFtDr6+cb3VCJS+EvJv3y3vjetIbFJduvx/Bk3Etqo/gRyLBCIAQAgBAEvUfKdj5ZvRzr8z1U38Lt7pUVPcueyS8168yx71D/4v167CIRbK4gBACAEAIAQBI93dqy2lmiqz/u7m8uZxkTDowP0STmNMzwLRXrU5J9ZT3rzRNTnHGxPd8jmbT2PNp5zyZgsynXgw4MvMEfy1BiKp0hQhHLfhxL1p0Nd3L9iOnN6L7vwTMaUoGucZVfpepLSmtlfF/Y+ps/0xb0/artzfLcvu/jjsMwEZUpym9qTyz6OnThSioQSSXBLCPY4ez4mTQNfdFm3s6tf3Fpz4eu4zr7pW1s1/Vl7XJav4cO94RjUl+5fiYvVIULLT36nkvD0+4yKNW96WeVmlR7Pel3Plza04e1wTJoUWGv3R5trOrdy62q3h8eL7uz0iS/6Wt+jKf7a2itpcOEe/m+ze+LRqM18zH0NOnGnFRisJHwtatUrTdSo8yfH18grkEFTYg3B5EZg++PXeRdx+jtkVwnyJU4aTEV7csQBI8tI+cqQ2JOPI2oS2oqXM3I8HoQAgBACAMdTOCIznRVLHwAuY6ll4ON4WT81TJpclm9ZiWPixufiY+lSS0RiZzqz6kKpZQzYVJALWxYRxOEG5tyEHnGgXaWBK6K3ZQy1ctlYAgiWbEHMEEPpaM99IJaOL+P4Ln7Nv+Xl+T4quiqcqMyz0dgCQuAjEQMhfFleEekIt4cfM47OSWj8vyV+R+TGgVCY7A3BNZJWdKqZdjkylGurDVWz1z8wQeMU6t51UtmUfMs07bbjtKXkbewKVKGvNHNnJNSolmTOCggKzD0YJOrG5W3DrB5eKsnVpdZFY2dV9fXYeqaVOpsN5zoyF7SoWkTZkl/WlsVPfbQ+BFj5xdhNTipLiVZRcW4vgbe7uyBVzhJ61JTMOxjBIY8QCNDb3x4rVerjtYye6cNt4zglp6KZ/6eV9loqf9Rh/iyx+zlzMdR0WVCqzCbKYgEhQGuxAyA8dI6ukIN4wzjs5Y3kCBjQKh9KhOgvENWvTpe/JL1y3lm2s7i5eKMHL5fF6eZnSkPE+Q+EZdbpiK0pRz3+s/I+jtf0rUlrcTUVyWr+L0XwZLdldH1VMAbAkoH9KxDW9kAkeBtGfVr3Nf3nhct3rxNGlLoqwf9KO1Jcd7+L/APzoSer3JnzKUS5jymmycpLgtmnGXMuNB808NOd4nRbjhnKfS1GnXc4JqMveWm/mtd/P1iNLuJW4wrS1VeMzGhUAa5A4j4W/nEXUzyaj6YtNjaUteWHn7eZFDUraLVDo2vV1a2V2/beQXnT9nbNxUtuXKOvnu889hgaoJy0/P50jYodGUKWsvafbu+H3yfK3n6hvLn2afsJ8Fv8Ajv8AgkbY2aeswBlmkmy9VjIYnliUMT5e+Kl10rlbFD4/b7/DmaXRv6dS/r3u7fj6yb+Xx5EqHR3XMoI6hLjMM7Yh3HChF/AmKtpSoxe3Wy3y4eOuvreS9KdL1ZLqrTRf5bn/AMeS7d/LBFt4NhzaOb1U7DiKhgVJIIJIyJA4g8I+ipVY1Y7UT4ypTlB4kc2JDwIAuvoqq8ez1W9zLd0+OMfBxGLfRxWzzwadrLNPuJhFMsiAEAIAQBxd9Z2Cgqj+xcfaGH8YntlmrHvIq7xTl3H5+jfMgQBfXR9/6dTewf8AE0YN3/eka1v/AG4khiuTFN9KW73UT/lCD0c8m9tFm6t9odrxDRs2NbbhsPevl+DNuqWzLaW5/M7HQscqocLyv8z+Q90Q9I/x8foSWX8vAg29LEV1SQSCJ8yxGoIc2IMXqH9qPcirW/uPvOzviBVSJG0EAuw6moA4TUGR8CPhg5xDb/05SovvXd6+pJW9uKqLuff6+hytzKLrq6mT9oHPhL7Z/wANvOJbiWzSk+z56EdGO1US9aH6AxC9uPLx0+74R8+bB7AFG747HWnrJygdlm6xfZfPIcg2Jfqx5r31x7m1hdn33n0fRPRVjOkqzhtS1znVZzy3cuByYz28vLPpEklhE76LdkK7zKhwD1ZCpfgxF2PiAQB7RixQjnUwOnbmUIxox46vuLC2tPeXJmPLTG6oxVc+0QMhYZnwGZi1hvRHzVPY2lt52eON+OztKWnb/VxYkTyM9MEuw7sOH7840KXRkt9Wfgvu/sLnpa1xs29Bd8m8/BP6+BOdm7+B6VJs1OyPR1DJrKc+o5TjLfmMwcu1w8zs2puMX2rt/KKUblOG0/H1yKfkyyQAOQjUr16dGO1N4K1nZ1rqfV0Y5fku98PWMm2FVMzr+dIwp1bi/lsU1iPrf9v9n2NK1suhYdbWe1Ue7n/xXBc2/jwLg6N9kS5dLLnlB1s0E4jmQhY4ACdAVsctb+ERzt40ZuMdccTMuOk614k5aR4L7836RMI4VCvumDZeORLqAM5TYW9iZYf4wo+sY0Oj6mJuHP6FO8hmKly+pUsaxniALU6GJ/o6lOTo321I/wAuMvpFe1F+vWpfsno0WPGaXRACAEAIAjPSS1tm1H92PfNQRZs/70fH5EFz/aZRUbplCALp2HXtT7FScoBaXJLAHQ4WJsfHTzjFqwU7lxfFmnCWzQUuSJRsuvSolJOlm6OoI/EHvByI5iKs4OEnF8CeMlJZRg3g2StXTzJL/OGR+iwzVh4G33R6pVHTmpI5UgpxcWQjohpmlPWy3FnRpSsORHWj3d8XukJKShJbnn6FW0TTkn2EA3lUmtqrXP8AvE7/APRouRqwp0oubS0XyIYW9a4qyjSi5PL3L1jxNrYe0DJlVEmYmOVPSxXFbC4PYcGxAI8M7LyjMuukqW0nTy2vBfc+hsv01cyTVdqKfDe/LTzJV0R7LHXTZ1j2ECAnm5ufcE/eis72rcZUsJciS+6KtrGEVTy5POrfDuWFr3Z03nV2RvFi2vOQn0cz0S9zSb28ies+0Iqxn/UZeuLHHR0JY1Wr7peo/Bk+iwfPlfdLdD6OVUAHsnq2tybNSe4MLfXjitXcTUYtI07HpaFjCXWJtPGMY3+LW8q1qo8BGhS6Hpr35N+X5Ibj9VV5aUYKPfq/ovmWP0O7UHp5DHtEiYveLBWt4WX7Ucu7WFJJ01hGbC+rXMm60tp+G7wLMiiSnE2zupSVVzNkrjPz17L+bLr53ET07ipT91kU6MJ70Vi8iRQVbIk75RTzFMuetswjGxBK9lnU5grmCCMrx7rdJxlFLHtJ+v8ARoWf6drzTnJ4i09Hvf2Xa/hxOJtykNLNaSLECxVuDI2aMDxuPjflHKNjO5l1teWnn+F2Fmv05Rs6CoWUMPGvJfWT7Xp37jmyJLTXVFzZ2VV8WIA+JjaSjSjhLCR8nUqVK09qbbk+LLc6SNofI6KRJknC2OWE7lkWYHyZUHnGVZw62o5S7fP0y9cz6uCUfWCX7Jr1qJMucukxAw7rjMHvBy8oqVIOEnF8CxCSlFNHztnZ4qJE2S2kxCt+RIyPkbHyhTm4TUlwE47UXHmfnObLKsVYWZSQw5EGxHvEfRpp6oxcY0Z8wBZHQu3pKoc1lfAzP5xndI7o+P0Ltlvl4fUtOMoviAEAIAQBGeklb7NqP7s+6ahizZ/3o+PyILn+0yio3TKEAW9I/wDb5/8AjP8Ae0ZD/wDWeJo/+28Di9Eu8GBzSOey92lX4OB2l8wLjvB5xPf0crrFw3kVpUw9h+Ba8ZJoGnI2ciTps5RZpqoH7+rxYT42a3goj05ycVF7l9TijFPKWrKT3kyq6m/6eb/jaKDhOpNqKbfxPu7erSo2tOU2orZW9pLccpqhRxv4Rbp9GXE96x3v0yhX/UVhS3Scn2L6vC8y3+jujZNnhlAEybimDFpc9mXe18rKp8499QqMnBvPM+fvb/8AezVVLCxon+OZF5PRzXK6zFnyMasGBu/rKbgns31EWoOzhug/HX6le4vukKyxKphcksLu01x3stVdM9YqHg5+8WzBU002SfnoQL8GGaHyYA+USUanVzUuR4qQ24uJ+dipGRFiMiDwI1Bj6IxjLR1TynWZLYo6m6sNQfzlbQg2jkoqSw9x1Np5RZWwelC9lqZJuP7SVofFGOXkT4Rj3dvToLa2vDj4Gx0fGveT2IQzzfBd/rL4IwVe3KzakwyaderlfOF7dnnNccD9Fe/1oyHKdTSO4+tp2tp0dHrKzzLh+F9X5Eu3Y3Ok0lmPpJ302GnsL83x17+ESwpKJkX3SlW59ndHl9+fyI10l7DUy7ywA8hcYA4yGazgDkjENyAe0a9lValh7n8/yfP3VNNZXD5fgi/Rls/rq+WSMpQaYfIYV/eYHyi1ez2aT7dCvbR2qi7CY9IG6lXXT0aV1XVolgHYg4iSWNgp5KPqxTtLinSg1LOWWbijOpJNYwdvcHZNRSU5k1GA4XJl4GJ7LZkG4Hzrn60QXVSFSe1Alt4ShHZkSWKxOUh0m7L6iudgOzOAmD2tHHjiGL68bdlU26SXLQy7mGzU7yJxbK5ZHQuvpKo8llfEzP5RndI7o+P0Ltlvl4fUtOMoviAEAIAQBxd9JOOgqh+xc/ZGL8IntnirHvIq6zTl3H5+jfMg9VSdI8VKsKS2pvCJ7e2rXE9ijFyfZ9eC8S6Nm0DtsQSsJLtTvZeJviZQPEEe+MGrXzUdWn3o2aNrGFSNC43ZSlh/HXsKmlTxLIZGwspBBGoIzB8bxB1N5cvaab79F4fg+nd10V0fF004rg0tW+/GX8WXpurtxaymScLBvVdfouPWHhoR3MImqUp0nsz3nyfWU5tunnZy8Z3+J14jOn593ykMldUhgQTNdhf6LEspHdYx9BbNOlHHIyK+eseTmUdI86YsqWCXchVA5n8BqTwAMSykopye5Eai5PCLs3t2qdm0sgylBVZkuWV/ZhWuByNksDzMYlCn19R7T5vxNStPqoLC5ER3y2zWSSlRT1Uw0k8YpZsnYYi5Q3W/A2vnkRqpi5b0qUswnH2lvK1adRYlGWjJX0a7Zm1VIWnEs6TWTGQO0LKw0AGWO3lFS8pRp1MR3NFi2qOcNSWRULBRnSRsn5PXOQOxO9Ivi3rjxx3P1hG5Z1Nuks8NPXgZVxDZqacfXzObSdX1DS3lYprTFKODYqLWIsM2xGww+esZ130nszxRefl69an0vRn6clUht3a2Vvxx8eS8+4677mVwlqyU5N+GJAy+Klgc+XvtFShRjWnt3E/nl/ZetC/e9LQtKfUWME8cf4ru5vt3cdTe3T3Kr1qZU516gI6lmZ1xFQe0oVCdRlY2Gca1SvbxpOnD4YPk9m4q1etqt54tvX12bkW+7AAkkADMk8B3xkl0qHeDfNH2lLmp2qeUDKblMR8pxtxW1rc8APGNelatUXF+89fhu9dpnVLhOqmty9MlfR7u0aN6sm9jMCS2PzpSjErA8b9YAe9Dyird1+sUe7Xv9IsW9LYcvWhCa/pCrhNmBZiqodgq9WhsoY2FyL5CLsLKlsrK8yrK6qZeDp7m781U6slSpzh0mFlICKCDhJU3Ucx8YiuLSnGm5RWqPdG4nKaUuJa8ZRoEJ6WNk9bSCaB2pDYvqNYP/C31Iu2FTZqbPMq3cMwzyKajZM0tToYkWl1L83RfsKT/AJkZfSL9qK9etC/ZLRsseM0uiAEAIAQBq7TmS1lP1rKksqQxYgCzC3GG1s6nqFKVV7EFls/OqyAvrkeXH8Y0p31Ws9m1jnte7z+vwJqXQ9vaxU+kaiX/AIJ6vvxr8P8A7GWVW4CCqqbZjEAV81OR84jh0XKctuvPL9cX9iWv+oqdOn1NlS2Y83p5Re/t2snbPSBtD9P/APXK/wCiL/7Ojy82fOu5q8yPVlS012mOQXY3YhVW5OpwqALnuGesWIxUVhELbbyzpbvbyz6LH1DLZ7YgwuLi9iBcWOf5yiKrQhVxtcD3Tqyp+6dn/aXXc5P/ACz/ANUQ/sKPb8ST93V7Ph+Tibwbwza0q04S8SggMi4TY52OZuL5jlc8zE9KjGksRyR1KsqmssGTdrbj0pmNLaUjYCQzyy7MQVtLUj1QczfIdnPhHK1FVMJ5fj5inUcM4x8PI2trb7VVTKaVO6pka1+xY3BuCDfIgx4p2lOnLajnPeep3E5rDwbO5O2ZdmoarOmnmwJ/s5h0IPAE2z4EA8483NJ6VYe8vM9UJr+3Lcze2lvDXbLf5IBJVEHoyJeToSbN62pN73zvfXU+IUaNwus1zx1PUqtSi9jT4GunSPXnQyf+X/rEdeja0I7U2/jqy1Z07u8nsUUnzfBd79N8EaO8G8k6qCdeUOC+HCgBubX7+HO0ZMI1bqTjSWI8ddPH7H1vV2fRMFUrvaqcNNf+K4Ltb8eB5u9vKtIs11lK884RKZhcSxZsZ8TcZC3jz06fRUINa55/jkfOXvT1e5ysYjwX3fF+XzOts7pRqkFpsuVN780Y+JW6+5RE8+j6b91teZlxu5resm9M6WntlSKDzM4n4dWPvjx/05f5eX5Pf71/4+f4IrvBvfVVgwzHCy/0csYVPtZkt4E2y0i1StqdLVLXmV6lac9HuOJJcKwJVWAN8LXse44SDbwIid6oiLIn7/VK0UifKSnHbeTNXA+FWUBpYQCYLAy87G+kZqs4OrKMm+a+vDmXncyUFJJcivNoVZnTXmlUUuxYhAQtzmbBmJFznrxjQhHZio8ilJ7Tybu723Xo5hmy5clntYNMVzhB1w4XUAnS+vvN/FWkqq2W3js/0eqdRweUkSMdKdZ+jpvsTP8AuxX/AOn0ub8vsT/u6nZ5/c+Z3SdVupVpVKVYEEFJliCLEEdbpaCsKaeU38V9jju6j0wvh+SFzGBJIAUchcgdwLEm3iSYuorF1dFVJ1ez1a1jMd3+OAfBBGLfSzWa5GnaxxT7yXxTLIgBACAOHtzas9HEmmp2mTGF+scESU72bif1Rn90Ryk08RRftbajKLqVppRXBe8+5fU1KXdEOwm10w1MzgpylJ3LLGR5Z62GUcVPOstSap0m4R2LWOxHn/J97+27mVb0gbN+T185QAFe0xQOTjP98MPKPorSe1RXZofK3KaqtvjqR2LJAIAQAgBACAEAIAGOglVTt35TRS6efLLzpbDqpt8wmWTcST6tuOR1GeBc3kaFV9Q8538s+vXA+s6N6CqXNNSuk4xW7/Jr6Lv17OJxK0NJYy2RkcWurAgi+eYOehv5wtrCdw+urvf8X9l2fIsX3TlGyj+2sYrTjwXd/k+16d5ok31jchCMI7MVhHx9WrOrNzqNtvizyPRGIAQAgBAHe2I3WUlbJ4qsuoUcuqcLMPmj28ogqaVIS718dxLDWEo9z+Bw5drjFe1xe2tuNieNonZEfdSBibCGCEkoG1wknDcjIm3ERxZxqde82pOyJzSmnLKmFFKgkK1u0GzB5Cw+0I8urBS2W1k9KEms4NCPZ4PVQkgKLsTYDmTkB74bt47j9H7IoRIkSpI0loqX54QBfz1j5ypPbk5czahHZio8jbjwehACAEAIAQBXXTFsrFKlVKj+rOB/Zf1SfBhb68aPR9TEnDmUryGilyKpjVKAgBACAEAIA9VSdATYXNuQ1PhAHqKSbCI6tWFKO1N4RPbW1W5qKnSjl+tXyRspLCZnX86RhVbqveS6uisR9b3y7PmfZ23Rtn0TTVxdSTnw7+UVxfb8ke0+0nlzEmSzhZGDKe8c+Y7u8xo23RtKlH2tW+P2++8wekuna929mPsw5c+/7bu/eWyaSl25SrM9Scowlhm0ttSp+kh1F9QeBvattVLSpjevn+SrswuIZ4lW7wbCnUc3q5y65qw9VxzU/eNR5i+rSrRqx2olCpTlB4ZzIkPAgBACAM3yZur62wwY8F7i+LDi9W+K1uNrd8c2lnZ4ncPGSRbn1M1iaY36malSPVFsZkMT27XOSjK/LuitcRivb4rHzJ6Lb9jg8/IiymLZXRsVVW8zBjYtgRZaXt2UW+FRbgLmPKio5xx1Ott7zLRzZjL8nRjabMTs4rKWF1W9za12GZ+iOUeZKKe2+GTqbfsria9RJKOyNbErFTYgi6kg2IyOY1j0nlZRxrDwSTo32V8orpZI7En0reK+oPHGQfqmK15U2KT7dCa2htVF2F5xhmqIAQAgBACAEAam1qBaiTMkv6sxSp7r6Ed4OY8I905uElJcDzOKlFpn52rqR5Mx5UwWdGKt4jl3HUdxEfRRkpJSW5mM04vDMBj0cM1ZTNKco2G4tfCwYZgMLMpIORjzGSkso7JYeGfXycdT1nWJi6zB1eeO2G+Plhvl4xzae1jHiMaZya8ejggDb2fOmIWMtimNGlsRxRrYl87D3RRvbulRWJay3pfVmv0X0TXvZZj7MNzl9FzfkufANMCCw1/OsZdK2r30usqvEfW5fX5n0lzf2fQ9PqLaOZ8fvJ8+z5I1nYnMxvUqMKUdmCwj4y5uqtzUdSrLL+XYuSPmJCudLYO25tHNE2S1joyn1XHJh+OoiOrSjVjsyPdOpKDyjub5b6/L5UuX1Il4Wxk4sRvhIsuQy7V/IRBb2vUybzklrV+sSWCIxbK4gBACAEASXcmqfrgC7dVJl1E4rfsj0LqTb6w/JitcxWzu1eF5k9Bva36LL8iMqMhFpldbj2OHTLNqXZERmJRMWBTouM3a3ic44opNtcTrbawYo9HC6ui/Ynyek6xhaZPs55hB/Vj3Et9eMS9q7dTC3I07Wnswy97JjFMsiAEAIAQAgBACAKx6W93tKyWOSTre5H/hP1eRjTsK3/bfgUbul/NeJWUaZREAb1LSieUlylCuFcuzzAA2G7ZYrBbKLWub2vlnHiUtjLlu7j2o7WEjRvEh4N2UoMsAooIYtjzxEEABTnawsTpfP34950hsS2KLzLd2Lu5s+o6J6B62PX3S2Yb8bm128o+b7Fvxzajgvv8A5R5tOjdesr6vl9/sSdJ/qBbPUWXsxWm0tPCPJdvwxvPEonMppwX0asFZrjJmBIFr34a2jX2kpKPE+V2W05GvHo8iAEAIAzUlM811SWpZ2yVRqcr5eQjkpKKy9x1Jt4RhXO0dOGefSOgxFez9MWZPtrdb9144pJ6I601qzBHThm670eDAl8eLHY49LYb3th42te/GOY1zn7Hc6YJGac0NHM6zs1NWoRZZ9aXT3u5ccC5FrHlzBArbXW1Fj3Y+b/BNjq4PO+Xy/JFotEB26qgL0qT2myLqRJCBlDYVS63CjNtbk5m4ziGM0qjik+ZK45htZXI5VVIwNhxI2QN0bEvaANrjiL2PIgiJYvKyRtYZ29x93zW1KqR6JLNNP6vBfFiLeGI8Igua3VQzxe712EtCn1k8cOJfIEYJrHsAIAQAgBACAEAIAx1MhZiMjgMrAqwOhBFiD5R1Np5RxpNYZQe927zUM8yzcy2u0pz85eR/WGh8jxEb9vWVWGePEyatJ05Y4HEiYiEBjOhsy5QXtN+f9Yxbm8ncS6m28X63Lt48O36+w6Ko2NP93f6Y3R/HGXJcN713Y504t4fnWLlnYwt1nfLn9vX2MnpXpmrfPZ92HLn2vm+zcu16ns6nKqjHDZwSLMCbBivaANwbjQxdUk21yMdrGDDaPRwRwCAM3yc9X1l1tjwWxDFfCGvh1w2PraXyjm1rg7jTJhjpw9BgDyAMtPUPLOJGZDzUkH3jhHGk9GjqbWqNxNsN8+VTzO95KA+bSwrHzJjw6S4Nrx+5623xSfgbUneeZLzkyqWS305ckYx4NMLER5dCMvebfe/selVa91JeByKie0xi7szMxuWYkknvJiVJJYRG228sxx04fWM2twve3f8AkQwMn3TU7THVJalnYgKo1JP51jjkorL3HUm3hF97obvrQ04lixc9qYw+c55fqjQeHMmMG4rOrPa4cDWo0lTjg7cQEogBACAEAIAQAgBACAOTvNsGXWyDKmZHVHGqNwI7uBHEExLRrSpS2kR1aaqRwyhtr7LmU01pM1bOvuYHRlPFTw92RBEb0KkZx209DKdOSlsY1+fd3nwqhBc68B+fvjJq1al7J06OkFvfP1y48T6q2t6HQ9NXF1rVfux5fnnLhuWXvwTHJNzGnb28KEdmC+7Pnr2+rXlTrKr7lwXd6y+J8xMUz0Lr3Zn3gfeR74AyyKl0xBGK41KNb5ykgkHuuB7o44p4zwOptbjDHTggBACAEAIAQAgD0C+QgDyAEAegcszyH4QBcfR1ud8lXr549O4yX9Gp4e2eJ4ac7493c9Y9mO75mlb0Nj2pbybxRLQgBACAEAIAQAgBACAEAfE+cqKWdgqqLkk2AA1JJg3g9RjKTUYrLZAto0r7ZcGWolU8rEEnOl3mMcuyMjgvrppzyWOM5T9nXZ49psdXS6OW3LEq3Dio5+vrdq6025smdSzTLnrZuB+aw5oeI+7jaPpLd03TSp7j5C5nVnVc6zzJ8fXy4HPiYgEAdTZm0ZcuVPRpEp2mIoV2L3BExTwblnlbNBrEU4ScotNrHdyJIySi00cwmJSM8gBACAEAIAQAgBAH3InMjK6kqykFSNQQbgiDSawzqbTyjx2JJJNyTck8SdbwOCXLLEKoLMTYAAkknQADMmDeNWC3dwtxRT2n1IBnaqmREv8AAv36DhzjIurvb9iG75/g0aFvs+1LeTyKBbEAIAQAgBACAEAIAQAgDFVVKSkZ5jBUUXJOgEcbSWWe6dOVSSjFZbIhJkzNquHmBpdCpuiZhp5GjPyTkP8AyIdam/cbEpQ6Ojsw1qve+EexdvMmUqWFAVQAoFgALAAaAAcInMWUnJ5e80dt7Gk1csy5yYhqDoynmp4H85iJKdWVOWYsjnTjNYkU7vXuRPo7uLzZH6RRmo/aLw9oZeGkbFC7hV03P1uM2rbyp670RaLRAIAQAgBACAEAIAQAgBACAOlsLYU+sfBIQtb1mOSL7TcPDMnlEdWtCmsyZ7hTlN4iXFujuZJoRi/rJ5GcwjTmEHzR8Tz4DHuLqVXTcuRpUaEaevEk8VScQAgBACAEAIAQAgBACAEAae1dmpUS+rmi6YlYrzwkMAe64EeZRUlhk1CvOhPbhv189DbVQAABYDQCPRE3nVnsDggBAEL3j6Oqeou8n0Ew/RF0J70yt4rbzi7RvZw0lqvMrVLWMtVoytduboVdLczJRZB/aS7svnYXX6wEaVK5p1Nz1KM6E4b0cIGLBEI4BACAEAIAQAgDe2VsifUthkSnmcyB2R7TmyjzMeJ1IU/eeD1CEp+6slhbvdFwFnrHxfspZIH1nyJ8Ft4mM+r0hwprxLlOz4zZYlHSJJQJKRUQaKoAA8hGdKTk8t5LqiorCM8eTogBACAEAIAQAgBACAEAIAQAgBACAEAIAQAgDibW3So6m5mSExH56XRvNktfzvE9O5qw3MinRhPeiJ1/RRLP9TUOvdMUP5XXD+MW4dIy/lErys1/FnDqei6rX1HkOPaZT7ilvjEy6QpPemRO0qcMGjN6PNoDSSreEyX/ABMIkV7RfHyZ4dtVXA+F6P8AaB/4e3jMlfg8d/eUf8vJhW1Xl8jck9GVc2vUL7Tn+FTHh39Jc/gelaVOz14HYouic6zqkW5S0/iY/wAMQy6RX8Y+ZJGy5sk2y+j6hk2Jlmaw4zTi/cyT92Ks72rLjju9ZJ42tOPDJKJUsKAqgADQAWA8AIrN53lg+o4BACAEAIAQAgBACAEAIAQ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data:image/jpeg;base64,/9j/4AAQSkZJRgABAQAAAQABAAD/2wCEAAkGBxQSEhUUExQUFhUXFxoaGBgXGRgdHBoZGBkYHBgfGBgYHCggIBwoGxcdIzEhJSktLi4vFx8zRDMsNygtLisBCgoKDg0OGxAQGywkICQyLDQ0NDcsLDQvNDQsLyw0NDQ0NCwsNCw0LCwsLCwsLC8sLCwvLC8sLCwsLCwsLCwsLP/AABEIANAA8wMBEQACEQEDEQH/xAAcAAEAAgMBAQEAAAAAAAAAAAAABgcDBAUBAgj/xABMEAACAAQDBAYFCAYHBwUAAAABAgADBBESITEFBkFRBxMiYXGBIzJykaEUQlKCkrHB8FNiY6LC0RUzQ4Oyw+EXJEST0tPxNTZ0o7P/xAAaAQEAAwEBAQAAAAAAAAAAAAAAAwQFAQIG/8QAPBEAAgEDAQQHBwMEAQMFAAAAAAECAwQRIRIxQVEFE2FxgaHwIjKRscHR4QYUQiMzUvGCFUNiNERyksL/2gAMAwEAAhEDEQA/ALxgBACAEAIAQAgBACAEAcPa291HTXEyemIfMS7tfvCXt52ienbVZ7kRTr04b2RSv6V5Y/qad275jBPguL8Itw6Of8pFeV4v4o4dT0oVjeqkhB7LE+8vb4ROuj6S3tkTu6nDBz5vSDtA6TwvhLlfxKY9qyorh5s8O5qvifK7/wC0B/xF/GXJ/BI7+zo/4+b+4VzV5/I3JPSZXLr1L+1LP8LCPDsKL5/E9fu6nYdii6WG0nUwPMy3t7lYfxRDLo5fxkSK9fFEm2X0hUM6wMwymPCaMI+2Lp8YrTsqseGe71knjdU5ccd5KJU1WAZSGU6EG4PgRFVprRlg+44BACAEAIAQAgBACAEAIAQAgBACAEAIAQAgATAEK3j6Rqenukn08wfRNkB734+C38RF2jYznrLReZVqXUY6R1ZW23N7auquJk0qh/s5d1TwIBu31iY0qVtTp7kUp1pz3s4QEWCIRwCAEAZql0JGBSoCqDdsV2A7TaCwJztwjiT4s68cDDHTggBAG7sva0+mbFImvLPHCcj7SnsnzEeJ04TWJLJ6jOUPdeCwt3ulEGyViW/aywbfWl6+a38BGfV6P4034FynecJosWirJc5A8p1dDoykEfD7ozpRcXiSwXYyUllGePJ0QAgBACAEAIAQBjnzlRWdyFVQSxOgAFySeVoN4PUYuclGKy2Y6Cp62WsyxXGMQB1AOa3HA2tccI4nlZPVWHVzcM5wbEdIxACAEAIAQBz9ubak0kszJzYRoBqzHko4n85CJKVKVSWIo8TqRgsyKc3r32n1t0F5Uj9GpzYftG4+zp46xs0LWFLXe/W4zatxKppuRF4skAgBACAEAbLUbCUJ10wlygGIYrgAm66gWOv+l/O0trZO7LxtGOmp3mMElqzudFUEk2FzYDPQE+UdbUVlhJt4Rijpw6my9my5sqe7T5Usy5YZVbHcnGo4LyNsrm7jKIpzcZRSTeSSME023uOYR5/nviUjPIAQB0th7cn0j45DlfpKc0b2l4+Oo5iI6tKFRYkj3CpKDzEuLdDfSTXDAfRzwM5ZOttTLPEd2o+Jx7i1lS13o0qNeNTTcyTxVJxACAEAIAQAgCBbW2p/SNWlFJN6dWxT2GjhCCQP1L2W/EsOAzryl1ktlbj6C3t/2Nu7mp770iuWfrx7Eub0noiwfPiAEAIAQAgDhb2bzyqGViftTGv1csHNj38lHE/ebCJ6FCVaWFu5kVWqqayykNtbXm1c0zZzYm4D5qjko4D7+NzG5Tpxpx2YmVOcpvMjQj2eRACAEAZqWmaY2FLXIJzIUWVSxzYgaAxyUlFZZ1Jt4RiZSDYgg8iLH3GOnDLSUrzWKoLkKzagdlAWY3JGgBMclJRWWdUW3ofEmcyMGRmVhoykgjwIzGUdaTWGcTxqj4gD0Na/fkfeD94HugDyAEAIAQB9S3KkMpIYG4IJBBGhBGYPfBrOjBbm4W/QqMNPUkCdoj5ATO48A/doeHKMi6tNj24bvl+DRoXG17Mt5PYoFsQAgBAHhNtYArLfffXrQ0imb0ejzB8/mEP0eZ4+GtWrVzpE+p6M6J6vFWsva4Ll39vZw790i6OthfJ6frHFpk6xIOqoPUHcc7nxtwiSjDZWeZm9MXnXVtiL9mPz4/b/AGSyJjIEAIAQAgDk7z7el0UgzXzOiJxduAHIcSeAETUaMqstlEdWoqccsoba205lTNadObE7e4Dgqjgo5feSTG9Tpxpx2Y7jJlNzeWacejyIAzUlK81xLlozu2iqLk/6d/COSkorLeEdSbeESf8A2f1CgGdNpZF+EybY/AFfcTFX97BvEU34E/7af8ml4mN9w6ogmS1PUW/QzQT+8F++Oq8p/wAsrvRx20+GH4nAn7PeXMEuerSbkAl0bJb2LYbXYDXLWLCmpLMdSFxaeJaH1X1zTMmKuQzHriD1kwWVVxMxuVCqLA6XMIwUd2nZwOyk3v8AjxNMiPZ5M1IUxr1ocpftBCA1u4sCNe6PMs49nedWM6mER6OCOAQAgBACAEAegwBcXR1vj8qXqJ59OgyY/wBoo4+2OI4687Y93bdW9uO75Glb19v2ZbycRRLQgDBXVkuShmTWCIupP5zPcMzHG0llklKlOrJQgstlUb3b5PV3lS7pI4j50z2uS/q+/kKlSq5aLcfW9H9FwtsTnrPyXd29vw5tuDu58pndZMHoZRub6O4zC+A1PkOMco09p5e4dLX37ensRftS8lz+i+PAt6Lp8cIAQAgBAGKpqFlozuQqqCzE6AAXJPlHUnJ4RxtJZZQe9u8L108zDcILrKQ/NTv/AFjqfIaARv0KKpQ2ePEyatV1JZOLExEIAQBNhV/0XRyxKsKyqTrGcgXlST6gAOhP3huQils/uKjz7sdO9lna6mCx7z8kQubMLsWYlmOZZiSSe8nMxdWiwis9XlnimxBGRGhGRHgYb9B2kgot756r1c/DVSeMueMR+rMPaB7ze3KK8raDeY+y+wmjXkliWq7TP/QdPWAmgcpNtc0s5hi/uZhyYdxN+JI0jz1s6f8AdWnNfVHerjP+3v5P6EbnyWRijqVZTYqwIIPeDFpNNZRC008MxwOCANikWURM6xnUhCZYUAhnuLBrnIWvn/4PmW1pjxOrGuTXj0cEAIAQAgBAGWmqGluroxV1IKsNQRpHGlJYe46m08ovrc/eBa6nEwWDjszFHzXHL9U6jx5gxg3FF0p44cDWo1VUjk+d5d65NGLE45tspanPuLH5o7znyBipOoomrZdHVbp5Wkef25v08FT7d27Oq3xTWyB7KDJV8Bz7zn5ZRTnNyep9da2dK2js013vi/XIbvbFernCUmQ1duCLzPfwA4nuBIQg5PAu7qFtSc5eC5v1v/0XZs2gSRKWVLFkUWH4kniScyeZi+kksI+GrVp1pupN5bNqOkQgBACAEAVj0t7w6Ucs8nnW96J/Efq98adhR/7j8Cjd1f4LxKyjTKIgBAGSnk43VPpMF+0QPxg3hZCWXgkHSLOxbQnDgmBFHIKim32iffFa0WKK7c/MmuHmo+w4Ml1wupQMzYcLXIKWOdgMjiGWekWGnlPJEuR0tkUMtatZVWXlhZmFwFVsxwJxZDFYXAOvnEVScnTcqepJCKU8T0OVOCgnAWZeBZQp8wGP3xMs8SLTgfKmxBGRBuCNQRoQecASml25KrFEnaFwwFpdWo7achN+mnfr/iFWVKVN7VLxX27fXYTqpGaxU+Pr18zj7d2JNpHCzACGF0mLmkxeat+Gov3gmalVjUWV/ojnTlB4ZzYkPAgBACAEAIAQAgD1VJ0jxUqQpx2pvCJqFvVrz2KUXJ9nrTvZ2dibQnUuMyphQuuFrW0vca8RnY8MRj56+6RVb2YLRcePr1ofa9F/p1UP6lw8vkt3jz8l3mFmJJJJJJuSTck8SSdTGWfUJJLCNzZGy5lTNEqULsdTwUcWY8AP9NY7GLk8IhuLiFvTdSb0+fYi6N3tiS6OUJcvM6ux1duZ/AcBF6EFFYR8Rd3c7mptz8FyR049lUQAgBACANTa20Fp5Myc/qy1LHvtoB3k2A8Y904OclFcTzOSjFyZ+dq6redMebMN3dizeJPDuGg7gI+ijFRSityMZtyeWYI6cEAIAz0M0LNlsdFdGPkwP4RySzFo7F4afcdvpCl4do1I5sp98tD+MQWjzRj64sluFirL1wI7FghAgBACAEASLd/eBUQ0tWpm0jHT50lvpyjqNc18bcQ1erRbe3DSXz7yanUSWxPWPyNXePYLUrKQwmSJmcqcvquORtow5fkeqNZVFya3o81Kbg+ae5nHiYjEAIAQAgD1RfSPM5xgtqTwiSlSnVmoU4tt8EbEul5+6Mi46XitKKz2vd8P9H1Nj+l5yxK6lhf4rf4vcvDPejZVQNIxKtadWW1N5Z9fbWtG2hsUYqK9b+LfeexGTm9sbZM2qmCXKW54k+qo5seX3x2MXJ4RBc3NO3ht1H933Fy7ubBl0crAmbHN3Orn8AOA4eNyb0IKKwj4q8vKl1Palu4Ll64s6seyoIAQAgBACAK56Ytq4ZcqmU+ucb+ynqg+LG/1I0ej6eZOfIpXk9FEqqNUoCAEAIA8YXEdDJb0hekelqRpUUyE+2vr+4Mo8op2nsqUOTLFxq4z5oicWyuIAQAgBACAJBu3t1ZatT1KmZSTD2l4y2+nL5EHMgeOusFai5PbhpJefYTU6iXsy91mrvHsNqSYBiDynGKTNHqzEOhBGVxcXHeOBEeqNVVFya3o81Kbg+zgcmJSMQB6qk6C8R1KsKSzN4J7e2rXEtijFyfZ9XuXibMul5nyEZFfphbqK8X9vv8AA+psv0s/eupeC+r+y8TOiAaRjVa1Sq8zeT6u2tKNtHYoxUV63ve/E+ojLB5iibqWo7c9E93N93Z27u/cVf3UZTdOl7TW/lHvfP8A8VrzwtT5mzAsSW1pO4liOi4vl+Sv0h0nRsae1UeZPcuL+y7fmzt9He2TJrpeI9ib6Jhwu3qZc8YA+sY3qlnCnbuMFu17WfA1Oka11cdZVe/THBd3rLLwjJLIgBACAEAIAQBQ/SFtDr6+cb3VCJS+EvJv3y3vjetIbFJduvx/Bk3Etqo/gRyLBCIAQAgBAEvUfKdj5ZvRzr8z1U38Lt7pUVPcueyS8168yx71D/4v167CIRbK4gBACAEAIAQBI93dqy2lmiqz/u7m8uZxkTDowP0STmNMzwLRXrU5J9ZT3rzRNTnHGxPd8jmbT2PNp5zyZgsynXgw4MvMEfy1BiKp0hQhHLfhxL1p0Nd3L9iOnN6L7vwTMaUoGucZVfpepLSmtlfF/Y+ps/0xb0/artzfLcvu/jjsMwEZUpym9qTyz6OnThSioQSSXBLCPY4ez4mTQNfdFm3s6tf3Fpz4eu4zr7pW1s1/Vl7XJav4cO94RjUl+5fiYvVIULLT36nkvD0+4yKNW96WeVmlR7Pel3Plza04e1wTJoUWGv3R5trOrdy62q3h8eL7uz0iS/6Wt+jKf7a2itpcOEe/m+ze+LRqM18zH0NOnGnFRisJHwtatUrTdSo8yfH18grkEFTYg3B5EZg++PXeRdx+jtkVwnyJU4aTEV7csQBI8tI+cqQ2JOPI2oS2oqXM3I8HoQAgBACAMdTOCIznRVLHwAuY6ll4ON4WT81TJpclm9ZiWPixufiY+lSS0RiZzqz6kKpZQzYVJALWxYRxOEG5tyEHnGgXaWBK6K3ZQy1ctlYAgiWbEHMEEPpaM99IJaOL+P4Ln7Nv+Xl+T4quiqcqMyz0dgCQuAjEQMhfFleEekIt4cfM47OSWj8vyV+R+TGgVCY7A3BNZJWdKqZdjkylGurDVWz1z8wQeMU6t51UtmUfMs07bbjtKXkbewKVKGvNHNnJNSolmTOCggKzD0YJOrG5W3DrB5eKsnVpdZFY2dV9fXYeqaVOpsN5zoyF7SoWkTZkl/WlsVPfbQ+BFj5xdhNTipLiVZRcW4vgbe7uyBVzhJ61JTMOxjBIY8QCNDb3x4rVerjtYye6cNt4zglp6KZ/6eV9loqf9Rh/iyx+zlzMdR0WVCqzCbKYgEhQGuxAyA8dI6ukIN4wzjs5Y3kCBjQKh9KhOgvENWvTpe/JL1y3lm2s7i5eKMHL5fF6eZnSkPE+Q+EZdbpiK0pRz3+s/I+jtf0rUlrcTUVyWr+L0XwZLdldH1VMAbAkoH9KxDW9kAkeBtGfVr3Nf3nhct3rxNGlLoqwf9KO1Jcd7+L/APzoSer3JnzKUS5jymmycpLgtmnGXMuNB808NOd4nRbjhnKfS1GnXc4JqMveWm/mtd/P1iNLuJW4wrS1VeMzGhUAa5A4j4W/nEXUzyaj6YtNjaUteWHn7eZFDUraLVDo2vV1a2V2/beQXnT9nbNxUtuXKOvnu889hgaoJy0/P50jYodGUKWsvafbu+H3yfK3n6hvLn2afsJ8Fv8Ajv8AgkbY2aeswBlmkmy9VjIYnliUMT5e+Kl10rlbFD4/b7/DmaXRv6dS/r3u7fj6yb+Xx5EqHR3XMoI6hLjMM7Yh3HChF/AmKtpSoxe3Wy3y4eOuvreS9KdL1ZLqrTRf5bn/AMeS7d/LBFt4NhzaOb1U7DiKhgVJIIJIyJA4g8I+ipVY1Y7UT4ypTlB4kc2JDwIAuvoqq8ez1W9zLd0+OMfBxGLfRxWzzwadrLNPuJhFMsiAEAIAQBxd9Z2Cgqj+xcfaGH8YntlmrHvIq7xTl3H5+jfMgQBfXR9/6dTewf8AE0YN3/eka1v/AG4khiuTFN9KW73UT/lCD0c8m9tFm6t9odrxDRs2NbbhsPevl+DNuqWzLaW5/M7HQscqocLyv8z+Q90Q9I/x8foSWX8vAg29LEV1SQSCJ8yxGoIc2IMXqH9qPcirW/uPvOzviBVSJG0EAuw6moA4TUGR8CPhg5xDb/05SovvXd6+pJW9uKqLuff6+hytzKLrq6mT9oHPhL7Z/wANvOJbiWzSk+z56EdGO1US9aH6AxC9uPLx0+74R8+bB7AFG747HWnrJygdlm6xfZfPIcg2Jfqx5r31x7m1hdn33n0fRPRVjOkqzhtS1znVZzy3cuByYz28vLPpEklhE76LdkK7zKhwD1ZCpfgxF2PiAQB7RixQjnUwOnbmUIxox46vuLC2tPeXJmPLTG6oxVc+0QMhYZnwGZi1hvRHzVPY2lt52eON+OztKWnb/VxYkTyM9MEuw7sOH7840KXRkt9Wfgvu/sLnpa1xs29Bd8m8/BP6+BOdm7+B6VJs1OyPR1DJrKc+o5TjLfmMwcu1w8zs2puMX2rt/KKUblOG0/H1yKfkyyQAOQjUr16dGO1N4K1nZ1rqfV0Y5fku98PWMm2FVMzr+dIwp1bi/lsU1iPrf9v9n2NK1suhYdbWe1Ue7n/xXBc2/jwLg6N9kS5dLLnlB1s0E4jmQhY4ACdAVsctb+ERzt40ZuMdccTMuOk614k5aR4L7836RMI4VCvumDZeORLqAM5TYW9iZYf4wo+sY0Oj6mJuHP6FO8hmKly+pUsaxniALU6GJ/o6lOTo321I/wAuMvpFe1F+vWpfsno0WPGaXRACAEAIAjPSS1tm1H92PfNQRZs/70fH5EFz/aZRUbplCALp2HXtT7FScoBaXJLAHQ4WJsfHTzjFqwU7lxfFmnCWzQUuSJRsuvSolJOlm6OoI/EHvByI5iKs4OEnF8CeMlJZRg3g2StXTzJL/OGR+iwzVh4G33R6pVHTmpI5UgpxcWQjohpmlPWy3FnRpSsORHWj3d8XukJKShJbnn6FW0TTkn2EA3lUmtqrXP8AvE7/APRouRqwp0oubS0XyIYW9a4qyjSi5PL3L1jxNrYe0DJlVEmYmOVPSxXFbC4PYcGxAI8M7LyjMuukqW0nTy2vBfc+hsv01cyTVdqKfDe/LTzJV0R7LHXTZ1j2ECAnm5ufcE/eis72rcZUsJciS+6KtrGEVTy5POrfDuWFr3Z03nV2RvFi2vOQn0cz0S9zSb28ies+0Iqxn/UZeuLHHR0JY1Wr7peo/Bk+iwfPlfdLdD6OVUAHsnq2tybNSe4MLfXjitXcTUYtI07HpaFjCXWJtPGMY3+LW8q1qo8BGhS6Hpr35N+X5Ibj9VV5aUYKPfq/ovmWP0O7UHp5DHtEiYveLBWt4WX7Ucu7WFJJ01hGbC+rXMm60tp+G7wLMiiSnE2zupSVVzNkrjPz17L+bLr53ET07ipT91kU6MJ70Vi8iRQVbIk75RTzFMuetswjGxBK9lnU5grmCCMrx7rdJxlFLHtJ+v8ARoWf6drzTnJ4i09Hvf2Xa/hxOJtykNLNaSLECxVuDI2aMDxuPjflHKNjO5l1teWnn+F2Fmv05Rs6CoWUMPGvJfWT7Xp37jmyJLTXVFzZ2VV8WIA+JjaSjSjhLCR8nUqVK09qbbk+LLc6SNofI6KRJknC2OWE7lkWYHyZUHnGVZw62o5S7fP0y9cz6uCUfWCX7Jr1qJMucukxAw7rjMHvBy8oqVIOEnF8CxCSlFNHztnZ4qJE2S2kxCt+RIyPkbHyhTm4TUlwE47UXHmfnObLKsVYWZSQw5EGxHvEfRpp6oxcY0Z8wBZHQu3pKoc1lfAzP5xndI7o+P0Ltlvl4fUtOMoviAEAIAQBGeklb7NqP7s+6ahizZ/3o+PyILn+0yio3TKEAW9I/wDb5/8AjP8Ae0ZD/wDWeJo/+28Di9Eu8GBzSOey92lX4OB2l8wLjvB5xPf0crrFw3kVpUw9h+Ba8ZJoGnI2ciTps5RZpqoH7+rxYT42a3goj05ycVF7l9TijFPKWrKT3kyq6m/6eb/jaKDhOpNqKbfxPu7erSo2tOU2orZW9pLccpqhRxv4Rbp9GXE96x3v0yhX/UVhS3Scn2L6vC8y3+jujZNnhlAEybimDFpc9mXe18rKp8499QqMnBvPM+fvb/8AezVVLCxon+OZF5PRzXK6zFnyMasGBu/rKbgns31EWoOzhug/HX6le4vukKyxKphcksLu01x3stVdM9YqHg5+8WzBU002SfnoQL8GGaHyYA+USUanVzUuR4qQ24uJ+dipGRFiMiDwI1Bj6IxjLR1TynWZLYo6m6sNQfzlbQg2jkoqSw9x1Np5RZWwelC9lqZJuP7SVofFGOXkT4Rj3dvToLa2vDj4Gx0fGveT2IQzzfBd/rL4IwVe3KzakwyaderlfOF7dnnNccD9Fe/1oyHKdTSO4+tp2tp0dHrKzzLh+F9X5Eu3Y3Ok0lmPpJ302GnsL83x17+ESwpKJkX3SlW59ndHl9+fyI10l7DUy7ywA8hcYA4yGazgDkjENyAe0a9lValh7n8/yfP3VNNZXD5fgi/Rls/rq+WSMpQaYfIYV/eYHyi1ez2aT7dCvbR2qi7CY9IG6lXXT0aV1XVolgHYg4iSWNgp5KPqxTtLinSg1LOWWbijOpJNYwdvcHZNRSU5k1GA4XJl4GJ7LZkG4Hzrn60QXVSFSe1Alt4ShHZkSWKxOUh0m7L6iudgOzOAmD2tHHjiGL68bdlU26SXLQy7mGzU7yJxbK5ZHQuvpKo8llfEzP5RndI7o+P0Ltlvl4fUtOMoviAEAIAQBxd9JOOgqh+xc/ZGL8IntnirHvIq6zTl3H5+jfMg9VSdI8VKsKS2pvCJ7e2rXE9ijFyfZ9eC8S6Nm0DtsQSsJLtTvZeJviZQPEEe+MGrXzUdWn3o2aNrGFSNC43ZSlh/HXsKmlTxLIZGwspBBGoIzB8bxB1N5cvaab79F4fg+nd10V0fF004rg0tW+/GX8WXpurtxaymScLBvVdfouPWHhoR3MImqUp0nsz3nyfWU5tunnZy8Z3+J14jOn593ykMldUhgQTNdhf6LEspHdYx9BbNOlHHIyK+eseTmUdI86YsqWCXchVA5n8BqTwAMSykopye5Eai5PCLs3t2qdm0sgylBVZkuWV/ZhWuByNksDzMYlCn19R7T5vxNStPqoLC5ER3y2zWSSlRT1Uw0k8YpZsnYYi5Q3W/A2vnkRqpi5b0qUswnH2lvK1adRYlGWjJX0a7Zm1VIWnEs6TWTGQO0LKw0AGWO3lFS8pRp1MR3NFi2qOcNSWRULBRnSRsn5PXOQOxO9Ivi3rjxx3P1hG5Z1Nuks8NPXgZVxDZqacfXzObSdX1DS3lYprTFKODYqLWIsM2xGww+esZ130nszxRefl69an0vRn6clUht3a2Vvxx8eS8+4677mVwlqyU5N+GJAy+Klgc+XvtFShRjWnt3E/nl/ZetC/e9LQtKfUWME8cf4ru5vt3cdTe3T3Kr1qZU516gI6lmZ1xFQe0oVCdRlY2Gca1SvbxpOnD4YPk9m4q1etqt54tvX12bkW+7AAkkADMk8B3xkl0qHeDfNH2lLmp2qeUDKblMR8pxtxW1rc8APGNelatUXF+89fhu9dpnVLhOqmty9MlfR7u0aN6sm9jMCS2PzpSjErA8b9YAe9Dyird1+sUe7Xv9IsW9LYcvWhCa/pCrhNmBZiqodgq9WhsoY2FyL5CLsLKlsrK8yrK6qZeDp7m781U6slSpzh0mFlICKCDhJU3Ucx8YiuLSnGm5RWqPdG4nKaUuJa8ZRoEJ6WNk9bSCaB2pDYvqNYP/C31Iu2FTZqbPMq3cMwzyKajZM0tToYkWl1L83RfsKT/AJkZfSL9qK9etC/ZLRsseM0uiAEAIAQBq7TmS1lP1rKksqQxYgCzC3GG1s6nqFKVV7EFls/OqyAvrkeXH8Y0p31Ws9m1jnte7z+vwJqXQ9vaxU+kaiX/AIJ6vvxr8P8A7GWVW4CCqqbZjEAV81OR84jh0XKctuvPL9cX9iWv+oqdOn1NlS2Y83p5Re/t2snbPSBtD9P/APXK/wCiL/7Ojy82fOu5q8yPVlS012mOQXY3YhVW5OpwqALnuGesWIxUVhELbbyzpbvbyz6LH1DLZ7YgwuLi9iBcWOf5yiKrQhVxtcD3Tqyp+6dn/aXXc5P/ACz/ANUQ/sKPb8ST93V7Ph+Tibwbwza0q04S8SggMi4TY52OZuL5jlc8zE9KjGksRyR1KsqmssGTdrbj0pmNLaUjYCQzyy7MQVtLUj1QczfIdnPhHK1FVMJ5fj5inUcM4x8PI2trb7VVTKaVO6pka1+xY3BuCDfIgx4p2lOnLajnPeep3E5rDwbO5O2ZdmoarOmnmwJ/s5h0IPAE2z4EA8483NJ6VYe8vM9UJr+3Lcze2lvDXbLf5IBJVEHoyJeToSbN62pN73zvfXU+IUaNwus1zx1PUqtSi9jT4GunSPXnQyf+X/rEdeja0I7U2/jqy1Z07u8nsUUnzfBd79N8EaO8G8k6qCdeUOC+HCgBubX7+HO0ZMI1bqTjSWI8ddPH7H1vV2fRMFUrvaqcNNf+K4Ltb8eB5u9vKtIs11lK884RKZhcSxZsZ8TcZC3jz06fRUINa55/jkfOXvT1e5ysYjwX3fF+XzOts7pRqkFpsuVN780Y+JW6+5RE8+j6b91teZlxu5resm9M6WntlSKDzM4n4dWPvjx/05f5eX5Pf71/4+f4IrvBvfVVgwzHCy/0csYVPtZkt4E2y0i1StqdLVLXmV6lac9HuOJJcKwJVWAN8LXse44SDbwIid6oiLIn7/VK0UifKSnHbeTNXA+FWUBpYQCYLAy87G+kZqs4OrKMm+a+vDmXncyUFJJcivNoVZnTXmlUUuxYhAQtzmbBmJFznrxjQhHZio8ilJ7Tybu723Xo5hmy5clntYNMVzhB1w4XUAnS+vvN/FWkqq2W3js/0eqdRweUkSMdKdZ+jpvsTP8AuxX/AOn0ub8vsT/u6nZ5/c+Z3SdVupVpVKVYEEFJliCLEEdbpaCsKaeU38V9jju6j0wvh+SFzGBJIAUchcgdwLEm3iSYuorF1dFVJ1ez1a1jMd3+OAfBBGLfSzWa5GnaxxT7yXxTLIgBACAOHtzas9HEmmp2mTGF+scESU72bif1Rn90Ryk08RRftbajKLqVppRXBe8+5fU1KXdEOwm10w1MzgpylJ3LLGR5Z62GUcVPOstSap0m4R2LWOxHn/J97+27mVb0gbN+T185QAFe0xQOTjP98MPKPorSe1RXZofK3KaqtvjqR2LJAIAQAgBACAEAIAGOglVTt35TRS6efLLzpbDqpt8wmWTcST6tuOR1GeBc3kaFV9Q8538s+vXA+s6N6CqXNNSuk4xW7/Jr6Lv17OJxK0NJYy2RkcWurAgi+eYOehv5wtrCdw+urvf8X9l2fIsX3TlGyj+2sYrTjwXd/k+16d5ok31jchCMI7MVhHx9WrOrNzqNtvizyPRGIAQAgBAHe2I3WUlbJ4qsuoUcuqcLMPmj28ogqaVIS718dxLDWEo9z+Bw5drjFe1xe2tuNieNonZEfdSBibCGCEkoG1wknDcjIm3ERxZxqde82pOyJzSmnLKmFFKgkK1u0GzB5Cw+0I8urBS2W1k9KEms4NCPZ4PVQkgKLsTYDmTkB74bt47j9H7IoRIkSpI0loqX54QBfz1j5ypPbk5czahHZio8jbjwehACAEAIAQBXXTFsrFKlVKj+rOB/Zf1SfBhb68aPR9TEnDmUryGilyKpjVKAgBACAEAIA9VSdATYXNuQ1PhAHqKSbCI6tWFKO1N4RPbW1W5qKnSjl+tXyRspLCZnX86RhVbqveS6uisR9b3y7PmfZ23Rtn0TTVxdSTnw7+UVxfb8ke0+0nlzEmSzhZGDKe8c+Y7u8xo23RtKlH2tW+P2++8wekuna929mPsw5c+/7bu/eWyaSl25SrM9Scowlhm0ttSp+kh1F9QeBvattVLSpjevn+SrswuIZ4lW7wbCnUc3q5y65qw9VxzU/eNR5i+rSrRqx2olCpTlB4ZzIkPAgBACAM3yZur62wwY8F7i+LDi9W+K1uNrd8c2lnZ4ncPGSRbn1M1iaY36malSPVFsZkMT27XOSjK/LuitcRivb4rHzJ6Lb9jg8/IiymLZXRsVVW8zBjYtgRZaXt2UW+FRbgLmPKio5xx1Ott7zLRzZjL8nRjabMTs4rKWF1W9za12GZ+iOUeZKKe2+GTqbfsria9RJKOyNbErFTYgi6kg2IyOY1j0nlZRxrDwSTo32V8orpZI7En0reK+oPHGQfqmK15U2KT7dCa2htVF2F5xhmqIAQAgBACAEAam1qBaiTMkv6sxSp7r6Ed4OY8I905uElJcDzOKlFpn52rqR5Mx5UwWdGKt4jl3HUdxEfRRkpJSW5mM04vDMBj0cM1ZTNKco2G4tfCwYZgMLMpIORjzGSkso7JYeGfXycdT1nWJi6zB1eeO2G+Plhvl4xzae1jHiMaZya8ejggDb2fOmIWMtimNGlsRxRrYl87D3RRvbulRWJay3pfVmv0X0TXvZZj7MNzl9FzfkufANMCCw1/OsZdK2r30usqvEfW5fX5n0lzf2fQ9PqLaOZ8fvJ8+z5I1nYnMxvUqMKUdmCwj4y5uqtzUdSrLL+XYuSPmJCudLYO25tHNE2S1joyn1XHJh+OoiOrSjVjsyPdOpKDyjub5b6/L5UuX1Il4Wxk4sRvhIsuQy7V/IRBb2vUybzklrV+sSWCIxbK4gBACAEASXcmqfrgC7dVJl1E4rfsj0LqTb6w/JitcxWzu1eF5k9Bva36LL8iMqMhFpldbj2OHTLNqXZERmJRMWBTouM3a3ic44opNtcTrbawYo9HC6ui/Ynyek6xhaZPs55hB/Vj3Et9eMS9q7dTC3I07Wnswy97JjFMsiAEAIAQAgBACAKx6W93tKyWOSTre5H/hP1eRjTsK3/bfgUbul/NeJWUaZREAb1LSieUlylCuFcuzzAA2G7ZYrBbKLWub2vlnHiUtjLlu7j2o7WEjRvEh4N2UoMsAooIYtjzxEEABTnawsTpfP34950hsS2KLzLd2Lu5s+o6J6B62PX3S2Yb8bm128o+b7Fvxzajgvv8A5R5tOjdesr6vl9/sSdJ/qBbPUWXsxWm0tPCPJdvwxvPEonMppwX0asFZrjJmBIFr34a2jX2kpKPE+V2W05GvHo8iAEAIAzUlM811SWpZ2yVRqcr5eQjkpKKy9x1Jt4RhXO0dOGefSOgxFez9MWZPtrdb9144pJ6I601qzBHThm670eDAl8eLHY49LYb3th42te/GOY1zn7Hc6YJGac0NHM6zs1NWoRZZ9aXT3u5ccC5FrHlzBArbXW1Fj3Y+b/BNjq4PO+Xy/JFotEB26qgL0qT2myLqRJCBlDYVS63CjNtbk5m4ziGM0qjik+ZK45htZXI5VVIwNhxI2QN0bEvaANrjiL2PIgiJYvKyRtYZ29x93zW1KqR6JLNNP6vBfFiLeGI8Igua3VQzxe712EtCn1k8cOJfIEYJrHsAIAQAgBACAEAIAx1MhZiMjgMrAqwOhBFiD5R1Np5RxpNYZQe927zUM8yzcy2u0pz85eR/WGh8jxEb9vWVWGePEyatJ05Y4HEiYiEBjOhsy5QXtN+f9Yxbm8ncS6m28X63Lt48O36+w6Ko2NP93f6Y3R/HGXJcN713Y504t4fnWLlnYwt1nfLn9vX2MnpXpmrfPZ92HLn2vm+zcu16ns6nKqjHDZwSLMCbBivaANwbjQxdUk21yMdrGDDaPRwRwCAM3yc9X1l1tjwWxDFfCGvh1w2PraXyjm1rg7jTJhjpw9BgDyAMtPUPLOJGZDzUkH3jhHGk9GjqbWqNxNsN8+VTzO95KA+bSwrHzJjw6S4Nrx+5623xSfgbUneeZLzkyqWS305ckYx4NMLER5dCMvebfe/selVa91JeByKie0xi7szMxuWYkknvJiVJJYRG228sxx04fWM2twve3f8AkQwMn3TU7THVJalnYgKo1JP51jjkorL3HUm3hF97obvrQ04lixc9qYw+c55fqjQeHMmMG4rOrPa4cDWo0lTjg7cQEogBACAEAIAQAgBACAOTvNsGXWyDKmZHVHGqNwI7uBHEExLRrSpS2kR1aaqRwyhtr7LmU01pM1bOvuYHRlPFTw92RBEb0KkZx209DKdOSlsY1+fd3nwqhBc68B+fvjJq1al7J06OkFvfP1y48T6q2t6HQ9NXF1rVfux5fnnLhuWXvwTHJNzGnb28KEdmC+7Pnr2+rXlTrKr7lwXd6y+J8xMUz0Lr3Zn3gfeR74AyyKl0xBGK41KNb5ykgkHuuB7o44p4zwOptbjDHTggBACAEAIAQAgD0C+QgDyAEAegcszyH4QBcfR1ud8lXr549O4yX9Gp4e2eJ4ac7493c9Y9mO75mlb0Nj2pbybxRLQgBACAEAIAQAgBACAEAfE+cqKWdgqqLkk2AA1JJg3g9RjKTUYrLZAto0r7ZcGWolU8rEEnOl3mMcuyMjgvrppzyWOM5T9nXZ49psdXS6OW3LEq3Dio5+vrdq6025smdSzTLnrZuB+aw5oeI+7jaPpLd03TSp7j5C5nVnVc6zzJ8fXy4HPiYgEAdTZm0ZcuVPRpEp2mIoV2L3BExTwblnlbNBrEU4ScotNrHdyJIySi00cwmJSM8gBACAEAIAQAgBAH3InMjK6kqykFSNQQbgiDSawzqbTyjx2JJJNyTck8SdbwOCXLLEKoLMTYAAkknQADMmDeNWC3dwtxRT2n1IBnaqmREv8AAv36DhzjIurvb9iG75/g0aFvs+1LeTyKBbEAIAQAgBACAEAIAQAgDFVVKSkZ5jBUUXJOgEcbSWWe6dOVSSjFZbIhJkzNquHmBpdCpuiZhp5GjPyTkP8AyIdam/cbEpQ6Ojsw1qve+EexdvMmUqWFAVQAoFgALAAaAAcInMWUnJ5e80dt7Gk1csy5yYhqDoynmp4H85iJKdWVOWYsjnTjNYkU7vXuRPo7uLzZH6RRmo/aLw9oZeGkbFC7hV03P1uM2rbyp670RaLRAIAQAgBACAEAIAQAgBACAOlsLYU+sfBIQtb1mOSL7TcPDMnlEdWtCmsyZ7hTlN4iXFujuZJoRi/rJ5GcwjTmEHzR8Tz4DHuLqVXTcuRpUaEaevEk8VScQAgBACAEAIAQAgBACAEAae1dmpUS+rmi6YlYrzwkMAe64EeZRUlhk1CvOhPbhv189DbVQAABYDQCPRE3nVnsDggBAEL3j6Oqeou8n0Ew/RF0J70yt4rbzi7RvZw0lqvMrVLWMtVoytduboVdLczJRZB/aS7svnYXX6wEaVK5p1Nz1KM6E4b0cIGLBEI4BACAEAIAQAgDe2VsifUthkSnmcyB2R7TmyjzMeJ1IU/eeD1CEp+6slhbvdFwFnrHxfspZIH1nyJ8Ft4mM+r0hwprxLlOz4zZYlHSJJQJKRUQaKoAA8hGdKTk8t5LqiorCM8eTogBACAEAIAQAgBACAEAIAQAgBACAEAIAQAgDibW3So6m5mSExH56XRvNktfzvE9O5qw3MinRhPeiJ1/RRLP9TUOvdMUP5XXD+MW4dIy/lErys1/FnDqei6rX1HkOPaZT7ilvjEy6QpPemRO0qcMGjN6PNoDSSreEyX/ABMIkV7RfHyZ4dtVXA+F6P8AaB/4e3jMlfg8d/eUf8vJhW1Xl8jck9GVc2vUL7Tn+FTHh39Jc/gelaVOz14HYouic6zqkW5S0/iY/wAMQy6RX8Y+ZJGy5sk2y+j6hk2Jlmaw4zTi/cyT92Ks72rLjju9ZJ42tOPDJKJUsKAqgADQAWA8AIrN53lg+o4BACAEAIAQAgBACAEAIAQB/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0" descr="data:image/jpeg;base64,/9j/4AAQSkZJRgABAQAAAQABAAD/2wCEAAkGBxQSEhUUExQUFhUXFxoaGBgXGRgdHBoZGBkYHBgfGBgYHCggIBwoGxcdIzEhJSktLi4vFx8zRDMsNygtLisBCgoKDg0OGxAQGywkICQyLDQ0NDcsLDQvNDQsLyw0NDQ0NCwsNCw0LCwsLCwsLC8sLCwvLC8sLCwsLCwsLCwsLP/AABEIANAA8wMBEQACEQEDEQH/xAAcAAEAAgMBAQEAAAAAAAAAAAAABgcDBAUBAgj/xABMEAACAAQDBAYFCAYHBwUAAAABAgADBBESITEFBkFRBxMiYXGBIzJykaEUQlKCkrHB8FNiY6LC0RUzQ4Oyw+EXJEST0tPxNTZ0o7P/xAAaAQEAAwEBAQAAAAAAAAAAAAAAAwQFAQIG/8QAPBEAAgEDAQQHBwMEAQMFAAAAAAECAwQRIRIxQVEFE2FxgaHwIjKRscHR4QYUQiMzUvGCFUNiNERyksL/2gAMAwEAAhEDEQA/ALxgBACAEAIAQAgBACAEAcPa291HTXEyemIfMS7tfvCXt52ienbVZ7kRTr04b2RSv6V5Y/qad275jBPguL8Itw6Of8pFeV4v4o4dT0oVjeqkhB7LE+8vb4ROuj6S3tkTu6nDBz5vSDtA6TwvhLlfxKY9qyorh5s8O5qvifK7/wC0B/xF/GXJ/BI7+zo/4+b+4VzV5/I3JPSZXLr1L+1LP8LCPDsKL5/E9fu6nYdii6WG0nUwPMy3t7lYfxRDLo5fxkSK9fFEm2X0hUM6wMwymPCaMI+2Lp8YrTsqseGe71knjdU5ccd5KJU1WAZSGU6EG4PgRFVprRlg+44BACAEAIAQAgBACAEAIAQAgBACAEAIAQAgATAEK3j6Rqenukn08wfRNkB734+C38RF2jYznrLReZVqXUY6R1ZW23N7auquJk0qh/s5d1TwIBu31iY0qVtTp7kUp1pz3s4QEWCIRwCAEAZql0JGBSoCqDdsV2A7TaCwJztwjiT4s68cDDHTggBAG7sva0+mbFImvLPHCcj7SnsnzEeJ04TWJLJ6jOUPdeCwt3ulEGyViW/aywbfWl6+a38BGfV6P4034FynecJosWirJc5A8p1dDoykEfD7ozpRcXiSwXYyUllGePJ0QAgBACAEAIAQBjnzlRWdyFVQSxOgAFySeVoN4PUYuclGKy2Y6Cp62WsyxXGMQB1AOa3HA2tccI4nlZPVWHVzcM5wbEdIxACAEAIAQBz9ubak0kszJzYRoBqzHko4n85CJKVKVSWIo8TqRgsyKc3r32n1t0F5Uj9GpzYftG4+zp46xs0LWFLXe/W4zatxKppuRF4skAgBACAEAbLUbCUJ10wlygGIYrgAm66gWOv+l/O0trZO7LxtGOmp3mMElqzudFUEk2FzYDPQE+UdbUVlhJt4Rijpw6my9my5sqe7T5Usy5YZVbHcnGo4LyNsrm7jKIpzcZRSTeSSME023uOYR5/nviUjPIAQB0th7cn0j45DlfpKc0b2l4+Oo5iI6tKFRYkj3CpKDzEuLdDfSTXDAfRzwM5ZOttTLPEd2o+Jx7i1lS13o0qNeNTTcyTxVJxACAEAIAQAgCBbW2p/SNWlFJN6dWxT2GjhCCQP1L2W/EsOAzryl1ktlbj6C3t/2Nu7mp770iuWfrx7Eub0noiwfPiAEAIAQAgDhb2bzyqGViftTGv1csHNj38lHE/ebCJ6FCVaWFu5kVWqqayykNtbXm1c0zZzYm4D5qjko4D7+NzG5Tpxpx2YmVOcpvMjQj2eRACAEAZqWmaY2FLXIJzIUWVSxzYgaAxyUlFZZ1Jt4RiZSDYgg8iLH3GOnDLSUrzWKoLkKzagdlAWY3JGgBMclJRWWdUW3ofEmcyMGRmVhoykgjwIzGUdaTWGcTxqj4gD0Na/fkfeD94HugDyAEAIAQB9S3KkMpIYG4IJBBGhBGYPfBrOjBbm4W/QqMNPUkCdoj5ATO48A/doeHKMi6tNj24bvl+DRoXG17Mt5PYoFsQAgBAHhNtYArLfffXrQ0imb0ejzB8/mEP0eZ4+GtWrVzpE+p6M6J6vFWsva4Ll39vZw790i6OthfJ6frHFpk6xIOqoPUHcc7nxtwiSjDZWeZm9MXnXVtiL9mPz4/b/AGSyJjIEAIAQAgDk7z7el0UgzXzOiJxduAHIcSeAETUaMqstlEdWoqccsoba205lTNadObE7e4Dgqjgo5feSTG9Tpxpx2Y7jJlNzeWacejyIAzUlK81xLlozu2iqLk/6d/COSkorLeEdSbeESf8A2f1CgGdNpZF+EybY/AFfcTFX97BvEU34E/7af8ml4mN9w6ogmS1PUW/QzQT+8F++Oq8p/wAsrvRx20+GH4nAn7PeXMEuerSbkAl0bJb2LYbXYDXLWLCmpLMdSFxaeJaH1X1zTMmKuQzHriD1kwWVVxMxuVCqLA6XMIwUd2nZwOyk3v8AjxNMiPZ5M1IUxr1ocpftBCA1u4sCNe6PMs49nedWM6mER6OCOAQAgBACAEAegwBcXR1vj8qXqJ59OgyY/wBoo4+2OI4687Y93bdW9uO75Glb19v2ZbycRRLQgDBXVkuShmTWCIupP5zPcMzHG0llklKlOrJQgstlUb3b5PV3lS7pI4j50z2uS/q+/kKlSq5aLcfW9H9FwtsTnrPyXd29vw5tuDu58pndZMHoZRub6O4zC+A1PkOMco09p5e4dLX37ensRftS8lz+i+PAt6Lp8cIAQAgBAGKpqFlozuQqqCzE6AAXJPlHUnJ4RxtJZZQe9u8L108zDcILrKQ/NTv/AFjqfIaARv0KKpQ2ePEyatV1JZOLExEIAQBNhV/0XRyxKsKyqTrGcgXlST6gAOhP3huQils/uKjz7sdO9lna6mCx7z8kQubMLsWYlmOZZiSSe8nMxdWiwis9XlnimxBGRGhGRHgYb9B2kgot756r1c/DVSeMueMR+rMPaB7ze3KK8raDeY+y+wmjXkliWq7TP/QdPWAmgcpNtc0s5hi/uZhyYdxN+JI0jz1s6f8AdWnNfVHerjP+3v5P6EbnyWRijqVZTYqwIIPeDFpNNZRC008MxwOCANikWURM6xnUhCZYUAhnuLBrnIWvn/4PmW1pjxOrGuTXj0cEAIAQAgBAGWmqGluroxV1IKsNQRpHGlJYe46m08ovrc/eBa6nEwWDjszFHzXHL9U6jx5gxg3FF0p44cDWo1VUjk+d5d65NGLE45tspanPuLH5o7znyBipOoomrZdHVbp5Wkef25v08FT7d27Oq3xTWyB7KDJV8Bz7zn5ZRTnNyep9da2dK2js013vi/XIbvbFernCUmQ1duCLzPfwA4nuBIQg5PAu7qFtSc5eC5v1v/0XZs2gSRKWVLFkUWH4kniScyeZi+kksI+GrVp1pupN5bNqOkQgBACAEAVj0t7w6Ucs8nnW96J/Efq98adhR/7j8Cjd1f4LxKyjTKIgBAGSnk43VPpMF+0QPxg3hZCWXgkHSLOxbQnDgmBFHIKim32iffFa0WKK7c/MmuHmo+w4Ml1wupQMzYcLXIKWOdgMjiGWekWGnlPJEuR0tkUMtatZVWXlhZmFwFVsxwJxZDFYXAOvnEVScnTcqepJCKU8T0OVOCgnAWZeBZQp8wGP3xMs8SLTgfKmxBGRBuCNQRoQecASml25KrFEnaFwwFpdWo7achN+mnfr/iFWVKVN7VLxX27fXYTqpGaxU+Pr18zj7d2JNpHCzACGF0mLmkxeat+Gov3gmalVjUWV/ojnTlB4ZzYkPAgBACAEAIAQAgD1VJ0jxUqQpx2pvCJqFvVrz2KUXJ9nrTvZ2dibQnUuMyphQuuFrW0vca8RnY8MRj56+6RVb2YLRcePr1ofa9F/p1UP6lw8vkt3jz8l3mFmJJJJJJuSTck8SSdTGWfUJJLCNzZGy5lTNEqULsdTwUcWY8AP9NY7GLk8IhuLiFvTdSb0+fYi6N3tiS6OUJcvM6ux1duZ/AcBF6EFFYR8Rd3c7mptz8FyR049lUQAgBACANTa20Fp5Myc/qy1LHvtoB3k2A8Y904OclFcTzOSjFyZ+dq6redMebMN3dizeJPDuGg7gI+ijFRSityMZtyeWYI6cEAIAz0M0LNlsdFdGPkwP4RySzFo7F4afcdvpCl4do1I5sp98tD+MQWjzRj64sluFirL1wI7FghAgBACAEASLd/eBUQ0tWpm0jHT50lvpyjqNc18bcQ1erRbe3DSXz7yanUSWxPWPyNXePYLUrKQwmSJmcqcvquORtow5fkeqNZVFya3o81Kbg+ae5nHiYjEAIAQAgD1RfSPM5xgtqTwiSlSnVmoU4tt8EbEul5+6Mi46XitKKz2vd8P9H1Nj+l5yxK6lhf4rf4vcvDPejZVQNIxKtadWW1N5Z9fbWtG2hsUYqK9b+LfeexGTm9sbZM2qmCXKW54k+qo5seX3x2MXJ4RBc3NO3ht1H933Fy7ubBl0crAmbHN3Orn8AOA4eNyb0IKKwj4q8vKl1Palu4Ll64s6seyoIAQAgBACAK56Ytq4ZcqmU+ucb+ynqg+LG/1I0ej6eZOfIpXk9FEqqNUoCAEAIA8YXEdDJb0hekelqRpUUyE+2vr+4Mo8op2nsqUOTLFxq4z5oicWyuIAQAgBACAJBu3t1ZatT1KmZSTD2l4y2+nL5EHMgeOusFai5PbhpJefYTU6iXsy91mrvHsNqSYBiDynGKTNHqzEOhBGVxcXHeOBEeqNVVFya3o81Kbg+zgcmJSMQB6qk6C8R1KsKSzN4J7e2rXEtijFyfZ9XuXibMul5nyEZFfphbqK8X9vv8AA+psv0s/eupeC+r+y8TOiAaRjVa1Sq8zeT6u2tKNtHYoxUV63ve/E+ojLB5iibqWo7c9E93N93Z27u/cVf3UZTdOl7TW/lHvfP8A8VrzwtT5mzAsSW1pO4liOi4vl+Sv0h0nRsae1UeZPcuL+y7fmzt9He2TJrpeI9ib6Jhwu3qZc8YA+sY3qlnCnbuMFu17WfA1Oka11cdZVe/THBd3rLLwjJLIgBACAEAIAQBQ/SFtDr6+cb3VCJS+EvJv3y3vjetIbFJduvx/Bk3Etqo/gRyLBCIAQAgBAEvUfKdj5ZvRzr8z1U38Lt7pUVPcueyS8168yx71D/4v167CIRbK4gBACAEAIAQBI93dqy2lmiqz/u7m8uZxkTDowP0STmNMzwLRXrU5J9ZT3rzRNTnHGxPd8jmbT2PNp5zyZgsynXgw4MvMEfy1BiKp0hQhHLfhxL1p0Nd3L9iOnN6L7vwTMaUoGucZVfpepLSmtlfF/Y+ps/0xb0/artzfLcvu/jjsMwEZUpym9qTyz6OnThSioQSSXBLCPY4ez4mTQNfdFm3s6tf3Fpz4eu4zr7pW1s1/Vl7XJav4cO94RjUl+5fiYvVIULLT36nkvD0+4yKNW96WeVmlR7Pel3Plza04e1wTJoUWGv3R5trOrdy62q3h8eL7uz0iS/6Wt+jKf7a2itpcOEe/m+ze+LRqM18zH0NOnGnFRisJHwtatUrTdSo8yfH18grkEFTYg3B5EZg++PXeRdx+jtkVwnyJU4aTEV7csQBI8tI+cqQ2JOPI2oS2oqXM3I8HoQAgBACAMdTOCIznRVLHwAuY6ll4ON4WT81TJpclm9ZiWPixufiY+lSS0RiZzqz6kKpZQzYVJALWxYRxOEG5tyEHnGgXaWBK6K3ZQy1ctlYAgiWbEHMEEPpaM99IJaOL+P4Ln7Nv+Xl+T4quiqcqMyz0dgCQuAjEQMhfFleEekIt4cfM47OSWj8vyV+R+TGgVCY7A3BNZJWdKqZdjkylGurDVWz1z8wQeMU6t51UtmUfMs07bbjtKXkbewKVKGvNHNnJNSolmTOCggKzD0YJOrG5W3DrB5eKsnVpdZFY2dV9fXYeqaVOpsN5zoyF7SoWkTZkl/WlsVPfbQ+BFj5xdhNTipLiVZRcW4vgbe7uyBVzhJ61JTMOxjBIY8QCNDb3x4rVerjtYye6cNt4zglp6KZ/6eV9loqf9Rh/iyx+zlzMdR0WVCqzCbKYgEhQGuxAyA8dI6ukIN4wzjs5Y3kCBjQKh9KhOgvENWvTpe/JL1y3lm2s7i5eKMHL5fF6eZnSkPE+Q+EZdbpiK0pRz3+s/I+jtf0rUlrcTUVyWr+L0XwZLdldH1VMAbAkoH9KxDW9kAkeBtGfVr3Nf3nhct3rxNGlLoqwf9KO1Jcd7+L/APzoSer3JnzKUS5jymmycpLgtmnGXMuNB808NOd4nRbjhnKfS1GnXc4JqMveWm/mtd/P1iNLuJW4wrS1VeMzGhUAa5A4j4W/nEXUzyaj6YtNjaUteWHn7eZFDUraLVDo2vV1a2V2/beQXnT9nbNxUtuXKOvnu889hgaoJy0/P50jYodGUKWsvafbu+H3yfK3n6hvLn2afsJ8Fv8Ajv8AgkbY2aeswBlmkmy9VjIYnliUMT5e+Kl10rlbFD4/b7/DmaXRv6dS/r3u7fj6yb+Xx5EqHR3XMoI6hLjMM7Yh3HChF/AmKtpSoxe3Wy3y4eOuvreS9KdL1ZLqrTRf5bn/AMeS7d/LBFt4NhzaOb1U7DiKhgVJIIJIyJA4g8I+ipVY1Y7UT4ypTlB4kc2JDwIAuvoqq8ez1W9zLd0+OMfBxGLfRxWzzwadrLNPuJhFMsiAEAIAQBxd9Z2Cgqj+xcfaGH8YntlmrHvIq7xTl3H5+jfMgQBfXR9/6dTewf8AE0YN3/eka1v/AG4khiuTFN9KW73UT/lCD0c8m9tFm6t9odrxDRs2NbbhsPevl+DNuqWzLaW5/M7HQscqocLyv8z+Q90Q9I/x8foSWX8vAg29LEV1SQSCJ8yxGoIc2IMXqH9qPcirW/uPvOzviBVSJG0EAuw6moA4TUGR8CPhg5xDb/05SovvXd6+pJW9uKqLuff6+hytzKLrq6mT9oHPhL7Z/wANvOJbiWzSk+z56EdGO1US9aH6AxC9uPLx0+74R8+bB7AFG747HWnrJygdlm6xfZfPIcg2Jfqx5r31x7m1hdn33n0fRPRVjOkqzhtS1znVZzy3cuByYz28vLPpEklhE76LdkK7zKhwD1ZCpfgxF2PiAQB7RixQjnUwOnbmUIxox46vuLC2tPeXJmPLTG6oxVc+0QMhYZnwGZi1hvRHzVPY2lt52eON+OztKWnb/VxYkTyM9MEuw7sOH7840KXRkt9Wfgvu/sLnpa1xs29Bd8m8/BP6+BOdm7+B6VJs1OyPR1DJrKc+o5TjLfmMwcu1w8zs2puMX2rt/KKUblOG0/H1yKfkyyQAOQjUr16dGO1N4K1nZ1rqfV0Y5fku98PWMm2FVMzr+dIwp1bi/lsU1iPrf9v9n2NK1suhYdbWe1Ue7n/xXBc2/jwLg6N9kS5dLLnlB1s0E4jmQhY4ACdAVsctb+ERzt40ZuMdccTMuOk614k5aR4L7836RMI4VCvumDZeORLqAM5TYW9iZYf4wo+sY0Oj6mJuHP6FO8hmKly+pUsaxniALU6GJ/o6lOTo321I/wAuMvpFe1F+vWpfsno0WPGaXRACAEAIAjPSS1tm1H92PfNQRZs/70fH5EFz/aZRUbplCALp2HXtT7FScoBaXJLAHQ4WJsfHTzjFqwU7lxfFmnCWzQUuSJRsuvSolJOlm6OoI/EHvByI5iKs4OEnF8CeMlJZRg3g2StXTzJL/OGR+iwzVh4G33R6pVHTmpI5UgpxcWQjohpmlPWy3FnRpSsORHWj3d8XukJKShJbnn6FW0TTkn2EA3lUmtqrXP8AvE7/APRouRqwp0oubS0XyIYW9a4qyjSi5PL3L1jxNrYe0DJlVEmYmOVPSxXFbC4PYcGxAI8M7LyjMuukqW0nTy2vBfc+hsv01cyTVdqKfDe/LTzJV0R7LHXTZ1j2ECAnm5ufcE/eis72rcZUsJciS+6KtrGEVTy5POrfDuWFr3Z03nV2RvFi2vOQn0cz0S9zSb28ies+0Iqxn/UZeuLHHR0JY1Wr7peo/Bk+iwfPlfdLdD6OVUAHsnq2tybNSe4MLfXjitXcTUYtI07HpaFjCXWJtPGMY3+LW8q1qo8BGhS6Hpr35N+X5Ibj9VV5aUYKPfq/ovmWP0O7UHp5DHtEiYveLBWt4WX7Ucu7WFJJ01hGbC+rXMm60tp+G7wLMiiSnE2zupSVVzNkrjPz17L+bLr53ET07ipT91kU6MJ70Vi8iRQVbIk75RTzFMuetswjGxBK9lnU5grmCCMrx7rdJxlFLHtJ+v8ARoWf6drzTnJ4i09Hvf2Xa/hxOJtykNLNaSLECxVuDI2aMDxuPjflHKNjO5l1teWnn+F2Fmv05Rs6CoWUMPGvJfWT7Xp37jmyJLTXVFzZ2VV8WIA+JjaSjSjhLCR8nUqVK09qbbk+LLc6SNofI6KRJknC2OWE7lkWYHyZUHnGVZw62o5S7fP0y9cz6uCUfWCX7Jr1qJMucukxAw7rjMHvBy8oqVIOEnF8CxCSlFNHztnZ4qJE2S2kxCt+RIyPkbHyhTm4TUlwE47UXHmfnObLKsVYWZSQw5EGxHvEfRpp6oxcY0Z8wBZHQu3pKoc1lfAzP5xndI7o+P0Ltlvl4fUtOMoviAEAIAQBGeklb7NqP7s+6ahizZ/3o+PyILn+0yio3TKEAW9I/wDb5/8AjP8Ae0ZD/wDWeJo/+28Di9Eu8GBzSOey92lX4OB2l8wLjvB5xPf0crrFw3kVpUw9h+Ba8ZJoGnI2ciTps5RZpqoH7+rxYT42a3goj05ycVF7l9TijFPKWrKT3kyq6m/6eb/jaKDhOpNqKbfxPu7erSo2tOU2orZW9pLccpqhRxv4Rbp9GXE96x3v0yhX/UVhS3Scn2L6vC8y3+jujZNnhlAEybimDFpc9mXe18rKp8499QqMnBvPM+fvb/8AezVVLCxon+OZF5PRzXK6zFnyMasGBu/rKbgns31EWoOzhug/HX6le4vukKyxKphcksLu01x3stVdM9YqHg5+8WzBU002SfnoQL8GGaHyYA+USUanVzUuR4qQ24uJ+dipGRFiMiDwI1Bj6IxjLR1TynWZLYo6m6sNQfzlbQg2jkoqSw9x1Np5RZWwelC9lqZJuP7SVofFGOXkT4Rj3dvToLa2vDj4Gx0fGveT2IQzzfBd/rL4IwVe3KzakwyaderlfOF7dnnNccD9Fe/1oyHKdTSO4+tp2tp0dHrKzzLh+F9X5Eu3Y3Ok0lmPpJ302GnsL83x17+ESwpKJkX3SlW59ndHl9+fyI10l7DUy7ywA8hcYA4yGazgDkjENyAe0a9lValh7n8/yfP3VNNZXD5fgi/Rls/rq+WSMpQaYfIYV/eYHyi1ez2aT7dCvbR2qi7CY9IG6lXXT0aV1XVolgHYg4iSWNgp5KPqxTtLinSg1LOWWbijOpJNYwdvcHZNRSU5k1GA4XJl4GJ7LZkG4Hzrn60QXVSFSe1Alt4ShHZkSWKxOUh0m7L6iudgOzOAmD2tHHjiGL68bdlU26SXLQy7mGzU7yJxbK5ZHQuvpKo8llfEzP5RndI7o+P0Ltlvl4fUtOMoviAEAIAQBxd9JOOgqh+xc/ZGL8IntnirHvIq6zTl3H5+jfMg9VSdI8VKsKS2pvCJ7e2rXE9ijFyfZ9eC8S6Nm0DtsQSsJLtTvZeJviZQPEEe+MGrXzUdWn3o2aNrGFSNC43ZSlh/HXsKmlTxLIZGwspBBGoIzB8bxB1N5cvaab79F4fg+nd10V0fF004rg0tW+/GX8WXpurtxaymScLBvVdfouPWHhoR3MImqUp0nsz3nyfWU5tunnZy8Z3+J14jOn593ykMldUhgQTNdhf6LEspHdYx9BbNOlHHIyK+eseTmUdI86YsqWCXchVA5n8BqTwAMSykopye5Eai5PCLs3t2qdm0sgylBVZkuWV/ZhWuByNksDzMYlCn19R7T5vxNStPqoLC5ER3y2zWSSlRT1Uw0k8YpZsnYYi5Q3W/A2vnkRqpi5b0qUswnH2lvK1adRYlGWjJX0a7Zm1VIWnEs6TWTGQO0LKw0AGWO3lFS8pRp1MR3NFi2qOcNSWRULBRnSRsn5PXOQOxO9Ivi3rjxx3P1hG5Z1Nuks8NPXgZVxDZqacfXzObSdX1DS3lYprTFKODYqLWIsM2xGww+esZ130nszxRefl69an0vRn6clUht3a2Vvxx8eS8+4677mVwlqyU5N+GJAy+Klgc+XvtFShRjWnt3E/nl/ZetC/e9LQtKfUWME8cf4ru5vt3cdTe3T3Kr1qZU516gI6lmZ1xFQe0oVCdRlY2Gca1SvbxpOnD4YPk9m4q1etqt54tvX12bkW+7AAkkADMk8B3xkl0qHeDfNH2lLmp2qeUDKblMR8pxtxW1rc8APGNelatUXF+89fhu9dpnVLhOqmty9MlfR7u0aN6sm9jMCS2PzpSjErA8b9YAe9Dyird1+sUe7Xv9IsW9LYcvWhCa/pCrhNmBZiqodgq9WhsoY2FyL5CLsLKlsrK8yrK6qZeDp7m781U6slSpzh0mFlICKCDhJU3Ucx8YiuLSnGm5RWqPdG4nKaUuJa8ZRoEJ6WNk9bSCaB2pDYvqNYP/C31Iu2FTZqbPMq3cMwzyKajZM0tToYkWl1L83RfsKT/AJkZfSL9qK9etC/ZLRsseM0uiAEAIAQBq7TmS1lP1rKksqQxYgCzC3GG1s6nqFKVV7EFls/OqyAvrkeXH8Y0p31Ws9m1jnte7z+vwJqXQ9vaxU+kaiX/AIJ6vvxr8P8A7GWVW4CCqqbZjEAV81OR84jh0XKctuvPL9cX9iWv+oqdOn1NlS2Y83p5Re/t2snbPSBtD9P/APXK/wCiL/7Ojy82fOu5q8yPVlS012mOQXY3YhVW5OpwqALnuGesWIxUVhELbbyzpbvbyz6LH1DLZ7YgwuLi9iBcWOf5yiKrQhVxtcD3Tqyp+6dn/aXXc5P/ACz/ANUQ/sKPb8ST93V7Ph+Tibwbwza0q04S8SggMi4TY52OZuL5jlc8zE9KjGksRyR1KsqmssGTdrbj0pmNLaUjYCQzyy7MQVtLUj1QczfIdnPhHK1FVMJ5fj5inUcM4x8PI2trb7VVTKaVO6pka1+xY3BuCDfIgx4p2lOnLajnPeep3E5rDwbO5O2ZdmoarOmnmwJ/s5h0IPAE2z4EA8483NJ6VYe8vM9UJr+3Lcze2lvDXbLf5IBJVEHoyJeToSbN62pN73zvfXU+IUaNwus1zx1PUqtSi9jT4GunSPXnQyf+X/rEdeja0I7U2/jqy1Z07u8nsUUnzfBd79N8EaO8G8k6qCdeUOC+HCgBubX7+HO0ZMI1bqTjSWI8ddPH7H1vV2fRMFUrvaqcNNf+K4Ltb8eB5u9vKtIs11lK884RKZhcSxZsZ8TcZC3jz06fRUINa55/jkfOXvT1e5ysYjwX3fF+XzOts7pRqkFpsuVN780Y+JW6+5RE8+j6b91teZlxu5resm9M6WntlSKDzM4n4dWPvjx/05f5eX5Pf71/4+f4IrvBvfVVgwzHCy/0csYVPtZkt4E2y0i1StqdLVLXmV6lac9HuOJJcKwJVWAN8LXse44SDbwIid6oiLIn7/VK0UifKSnHbeTNXA+FWUBpYQCYLAy87G+kZqs4OrKMm+a+vDmXncyUFJJcivNoVZnTXmlUUuxYhAQtzmbBmJFznrxjQhHZio8ilJ7Tybu723Xo5hmy5clntYNMVzhB1w4XUAnS+vvN/FWkqq2W3js/0eqdRweUkSMdKdZ+jpvsTP8AuxX/AOn0ub8vsT/u6nZ5/c+Z3SdVupVpVKVYEEFJliCLEEdbpaCsKaeU38V9jju6j0wvh+SFzGBJIAUchcgdwLEm3iSYuorF1dFVJ1ez1a1jMd3+OAfBBGLfSzWa5GnaxxT7yXxTLIgBACAOHtzas9HEmmp2mTGF+scESU72bif1Rn90Ryk08RRftbajKLqVppRXBe8+5fU1KXdEOwm10w1MzgpylJ3LLGR5Z62GUcVPOstSap0m4R2LWOxHn/J97+27mVb0gbN+T185QAFe0xQOTjP98MPKPorSe1RXZofK3KaqtvjqR2LJAIAQAgBACAEAIAGOglVTt35TRS6efLLzpbDqpt8wmWTcST6tuOR1GeBc3kaFV9Q8538s+vXA+s6N6CqXNNSuk4xW7/Jr6Lv17OJxK0NJYy2RkcWurAgi+eYOehv5wtrCdw+urvf8X9l2fIsX3TlGyj+2sYrTjwXd/k+16d5ok31jchCMI7MVhHx9WrOrNzqNtvizyPRGIAQAgBAHe2I3WUlbJ4qsuoUcuqcLMPmj28ogqaVIS718dxLDWEo9z+Bw5drjFe1xe2tuNieNonZEfdSBibCGCEkoG1wknDcjIm3ERxZxqde82pOyJzSmnLKmFFKgkK1u0GzB5Cw+0I8urBS2W1k9KEms4NCPZ4PVQkgKLsTYDmTkB74bt47j9H7IoRIkSpI0loqX54QBfz1j5ypPbk5czahHZio8jbjwehACAEAIAQBXXTFsrFKlVKj+rOB/Zf1SfBhb68aPR9TEnDmUryGilyKpjVKAgBACAEAIA9VSdATYXNuQ1PhAHqKSbCI6tWFKO1N4RPbW1W5qKnSjl+tXyRspLCZnX86RhVbqveS6uisR9b3y7PmfZ23Rtn0TTVxdSTnw7+UVxfb8ke0+0nlzEmSzhZGDKe8c+Y7u8xo23RtKlH2tW+P2++8wekuna929mPsw5c+/7bu/eWyaSl25SrM9Scowlhm0ttSp+kh1F9QeBvattVLSpjevn+SrswuIZ4lW7wbCnUc3q5y65qw9VxzU/eNR5i+rSrRqx2olCpTlB4ZzIkPAgBACAM3yZur62wwY8F7i+LDi9W+K1uNrd8c2lnZ4ncPGSRbn1M1iaY36malSPVFsZkMT27XOSjK/LuitcRivb4rHzJ6Lb9jg8/IiymLZXRsVVW8zBjYtgRZaXt2UW+FRbgLmPKio5xx1Ott7zLRzZjL8nRjabMTs4rKWF1W9za12GZ+iOUeZKKe2+GTqbfsria9RJKOyNbErFTYgi6kg2IyOY1j0nlZRxrDwSTo32V8orpZI7En0reK+oPHGQfqmK15U2KT7dCa2htVF2F5xhmqIAQAgBACAEAam1qBaiTMkv6sxSp7r6Ed4OY8I905uElJcDzOKlFpn52rqR5Mx5UwWdGKt4jl3HUdxEfRRkpJSW5mM04vDMBj0cM1ZTNKco2G4tfCwYZgMLMpIORjzGSkso7JYeGfXycdT1nWJi6zB1eeO2G+Plhvl4xzae1jHiMaZya8ejggDb2fOmIWMtimNGlsRxRrYl87D3RRvbulRWJay3pfVmv0X0TXvZZj7MNzl9FzfkufANMCCw1/OsZdK2r30usqvEfW5fX5n0lzf2fQ9PqLaOZ8fvJ8+z5I1nYnMxvUqMKUdmCwj4y5uqtzUdSrLL+XYuSPmJCudLYO25tHNE2S1joyn1XHJh+OoiOrSjVjsyPdOpKDyjub5b6/L5UuX1Il4Wxk4sRvhIsuQy7V/IRBb2vUybzklrV+sSWCIxbK4gBACAEASXcmqfrgC7dVJl1E4rfsj0LqTb6w/JitcxWzu1eF5k9Bva36LL8iMqMhFpldbj2OHTLNqXZERmJRMWBTouM3a3ic44opNtcTrbawYo9HC6ui/Ynyek6xhaZPs55hB/Vj3Et9eMS9q7dTC3I07Wnswy97JjFMsiAEAIAQAgBACAKx6W93tKyWOSTre5H/hP1eRjTsK3/bfgUbul/NeJWUaZREAb1LSieUlylCuFcuzzAA2G7ZYrBbKLWub2vlnHiUtjLlu7j2o7WEjRvEh4N2UoMsAooIYtjzxEEABTnawsTpfP34950hsS2KLzLd2Lu5s+o6J6B62PX3S2Yb8bm128o+b7Fvxzajgvv8A5R5tOjdesr6vl9/sSdJ/qBbPUWXsxWm0tPCPJdvwxvPEonMppwX0asFZrjJmBIFr34a2jX2kpKPE+V2W05GvHo8iAEAIAzUlM811SWpZ2yVRqcr5eQjkpKKy9x1Jt4RhXO0dOGefSOgxFez9MWZPtrdb9144pJ6I601qzBHThm670eDAl8eLHY49LYb3th42te/GOY1zn7Hc6YJGac0NHM6zs1NWoRZZ9aXT3u5ccC5FrHlzBArbXW1Fj3Y+b/BNjq4PO+Xy/JFotEB26qgL0qT2myLqRJCBlDYVS63CjNtbk5m4ziGM0qjik+ZK45htZXI5VVIwNhxI2QN0bEvaANrjiL2PIgiJYvKyRtYZ29x93zW1KqR6JLNNP6vBfFiLeGI8Igua3VQzxe712EtCn1k8cOJfIEYJrHsAIAQAgBACAEAIAx1MhZiMjgMrAqwOhBFiD5R1Np5RxpNYZQe927zUM8yzcy2u0pz85eR/WGh8jxEb9vWVWGePEyatJ05Y4HEiYiEBjOhsy5QXtN+f9Yxbm8ncS6m28X63Lt48O36+w6Ko2NP93f6Y3R/HGXJcN713Y504t4fnWLlnYwt1nfLn9vX2MnpXpmrfPZ92HLn2vm+zcu16ns6nKqjHDZwSLMCbBivaANwbjQxdUk21yMdrGDDaPRwRwCAM3yc9X1l1tjwWxDFfCGvh1w2PraXyjm1rg7jTJhjpw9BgDyAMtPUPLOJGZDzUkH3jhHGk9GjqbWqNxNsN8+VTzO95KA+bSwrHzJjw6S4Nrx+5623xSfgbUneeZLzkyqWS305ckYx4NMLER5dCMvebfe/selVa91JeByKie0xi7szMxuWYkknvJiVJJYRG228sxx04fWM2twve3f8AkQwMn3TU7THVJalnYgKo1JP51jjkorL3HUm3hF97obvrQ04lixc9qYw+c55fqjQeHMmMG4rOrPa4cDWo0lTjg7cQEogBACAEAIAQAgBACAOTvNsGXWyDKmZHVHGqNwI7uBHEExLRrSpS2kR1aaqRwyhtr7LmU01pM1bOvuYHRlPFTw92RBEb0KkZx209DKdOSlsY1+fd3nwqhBc68B+fvjJq1al7J06OkFvfP1y48T6q2t6HQ9NXF1rVfux5fnnLhuWXvwTHJNzGnb28KEdmC+7Pnr2+rXlTrKr7lwXd6y+J8xMUz0Lr3Zn3gfeR74AyyKl0xBGK41KNb5ykgkHuuB7o44p4zwOptbjDHTggBACAEAIAQAgD0C+QgDyAEAegcszyH4QBcfR1ud8lXr549O4yX9Gp4e2eJ4ac7493c9Y9mO75mlb0Nj2pbybxRLQgBACAEAIAQAgBACAEAfE+cqKWdgqqLkk2AA1JJg3g9RjKTUYrLZAto0r7ZcGWolU8rEEnOl3mMcuyMjgvrppzyWOM5T9nXZ49psdXS6OW3LEq3Dio5+vrdq6025smdSzTLnrZuB+aw5oeI+7jaPpLd03TSp7j5C5nVnVc6zzJ8fXy4HPiYgEAdTZm0ZcuVPRpEp2mIoV2L3BExTwblnlbNBrEU4ScotNrHdyJIySi00cwmJSM8gBACAEAIAQAgBAH3InMjK6kqykFSNQQbgiDSawzqbTyjx2JJJNyTck8SdbwOCXLLEKoLMTYAAkknQADMmDeNWC3dwtxRT2n1IBnaqmREv8AAv36DhzjIurvb9iG75/g0aFvs+1LeTyKBbEAIAQAgBACAEAIAQAgDFVVKSkZ5jBUUXJOgEcbSWWe6dOVSSjFZbIhJkzNquHmBpdCpuiZhp5GjPyTkP8AyIdam/cbEpQ6Ojsw1qve+EexdvMmUqWFAVQAoFgALAAaAAcInMWUnJ5e80dt7Gk1csy5yYhqDoynmp4H85iJKdWVOWYsjnTjNYkU7vXuRPo7uLzZH6RRmo/aLw9oZeGkbFC7hV03P1uM2rbyp670RaLRAIAQAgBACAEAIAQAgBACAOlsLYU+sfBIQtb1mOSL7TcPDMnlEdWtCmsyZ7hTlN4iXFujuZJoRi/rJ5GcwjTmEHzR8Tz4DHuLqVXTcuRpUaEaevEk8VScQAgBACAEAIAQAgBACAEAae1dmpUS+rmi6YlYrzwkMAe64EeZRUlhk1CvOhPbhv189DbVQAABYDQCPRE3nVnsDggBAEL3j6Oqeou8n0Ew/RF0J70yt4rbzi7RvZw0lqvMrVLWMtVoytduboVdLczJRZB/aS7svnYXX6wEaVK5p1Nz1KM6E4b0cIGLBEI4BACAEAIAQAgDe2VsifUthkSnmcyB2R7TmyjzMeJ1IU/eeD1CEp+6slhbvdFwFnrHxfspZIH1nyJ8Ft4mM+r0hwprxLlOz4zZYlHSJJQJKRUQaKoAA8hGdKTk8t5LqiorCM8eTogBACAEAIAQAgBACAEAIAQAgBACAEAIAQAgDibW3So6m5mSExH56XRvNktfzvE9O5qw3MinRhPeiJ1/RRLP9TUOvdMUP5XXD+MW4dIy/lErys1/FnDqei6rX1HkOPaZT7ilvjEy6QpPemRO0qcMGjN6PNoDSSreEyX/ABMIkV7RfHyZ4dtVXA+F6P8AaB/4e3jMlfg8d/eUf8vJhW1Xl8jck9GVc2vUL7Tn+FTHh39Jc/gelaVOz14HYouic6zqkW5S0/iY/wAMQy6RX8Y+ZJGy5sk2y+j6hk2Jlmaw4zTi/cyT92Ks72rLjju9ZJ42tOPDJKJUsKAqgADQAWA8AIrN53lg+o4BACAEAIAQAgBACAEAIAQB/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28" name="Picture 12" descr="National Aeronautics and Space Administ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01600"/>
            <a:ext cx="1142999" cy="976313"/>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National Oceanic and Atmospheric Administr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55376"/>
            <a:ext cx="1045209" cy="1036780"/>
          </a:xfrm>
          <a:prstGeom prst="ellipse">
            <a:avLst/>
          </a:prstGeom>
          <a:noFill/>
          <a:extLst>
            <a:ext uri="{909E8E84-426E-40DD-AFC4-6F175D3DCCD1}">
              <a14:hiddenFill xmlns:a14="http://schemas.microsoft.com/office/drawing/2010/main">
                <a:solidFill>
                  <a:srgbClr val="FFFFFF"/>
                </a:solidFill>
              </a14:hiddenFill>
            </a:ext>
          </a:extLst>
        </p:spPr>
      </p:pic>
      <p:pic>
        <p:nvPicPr>
          <p:cNvPr id="9232" name="Picture 16" descr="https://pbs.twimg.com/profile_images/2965573389/28f2ffe7e927f13f615f9d2796528e40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0" y="55376"/>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6498916"/>
            <a:ext cx="9144000" cy="369332"/>
          </a:xfrm>
          <a:prstGeom prst="rect">
            <a:avLst/>
          </a:prstGeom>
        </p:spPr>
        <p:txBody>
          <a:bodyPr wrap="square">
            <a:spAutoFit/>
          </a:bodyPr>
          <a:lstStyle/>
          <a:p>
            <a:pPr algn="ctr"/>
            <a:r>
              <a:rPr lang="en-US" b="1" dirty="0" smtClean="0">
                <a:latin typeface="Times New Roman" panose="02020603050405020304" pitchFamily="18" charset="0"/>
                <a:cs typeface="Times New Roman" panose="02020603050405020304" pitchFamily="18" charset="0"/>
              </a:rPr>
              <a:t>UW-Madison AOS Senior </a:t>
            </a:r>
            <a:r>
              <a:rPr lang="en-US" b="1" dirty="0">
                <a:latin typeface="Times New Roman" panose="02020603050405020304" pitchFamily="18" charset="0"/>
                <a:cs typeface="Times New Roman" panose="02020603050405020304" pitchFamily="18" charset="0"/>
              </a:rPr>
              <a:t>Capstone </a:t>
            </a:r>
            <a:r>
              <a:rPr lang="en-US" b="1" dirty="0" smtClean="0">
                <a:latin typeface="Times New Roman" panose="02020603050405020304" pitchFamily="18" charset="0"/>
                <a:cs typeface="Times New Roman" panose="02020603050405020304" pitchFamily="18" charset="0"/>
              </a:rPr>
              <a:t>Seminar Monday March 9, 2015, Madison WI </a:t>
            </a:r>
            <a:endParaRPr lang="en-US" b="1" dirty="0">
              <a:latin typeface="Times New Roman" panose="02020603050405020304" pitchFamily="18" charset="0"/>
              <a:cs typeface="Times New Roman" panose="02020603050405020304" pitchFamily="18" charset="0"/>
            </a:endParaRPr>
          </a:p>
        </p:txBody>
      </p:sp>
      <p:pic>
        <p:nvPicPr>
          <p:cNvPr id="1032" name="Picture 8" descr="http://1.bp.blogspot.com/-WdoM3jtixFs/U8hWZdYOncI/AAAAAAAAdGc/xP0qWh-fi4E/s1600/Aura_logo.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89309" y="0"/>
            <a:ext cx="2354692" cy="1524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rammb.cira.colostate.edu/projects/npp/images/s-npp_logo_215.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752600" cy="1711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025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Bar chart of Secto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11" y="1219200"/>
            <a:ext cx="5245889" cy="456164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0"/>
            <a:ext cx="9144000"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sz="2400" b="1" dirty="0" smtClean="0">
                <a:latin typeface="Times New Roman" pitchFamily="18" charset="0"/>
                <a:cs typeface="Times New Roman" pitchFamily="18" charset="0"/>
              </a:rPr>
              <a:t>Background: The US EPA 2011 </a:t>
            </a:r>
            <a:r>
              <a:rPr lang="en-US" sz="2400" b="1" dirty="0">
                <a:latin typeface="Times New Roman" pitchFamily="18" charset="0"/>
                <a:cs typeface="Times New Roman" pitchFamily="18" charset="0"/>
              </a:rPr>
              <a:t>National Emissions </a:t>
            </a:r>
            <a:r>
              <a:rPr lang="en-US" sz="2400" b="1" dirty="0" smtClean="0">
                <a:latin typeface="Times New Roman" pitchFamily="18" charset="0"/>
                <a:cs typeface="Times New Roman" pitchFamily="18" charset="0"/>
              </a:rPr>
              <a:t>Inventory (NEI)</a:t>
            </a:r>
            <a:endParaRPr lang="en-US" sz="2400" b="1" dirty="0">
              <a:latin typeface="Times New Roman" pitchFamily="18" charset="0"/>
              <a:cs typeface="Times New Roman" pitchFamily="18" charset="0"/>
            </a:endParaRPr>
          </a:p>
        </p:txBody>
      </p:sp>
      <p:sp>
        <p:nvSpPr>
          <p:cNvPr id="3" name="Rectangle 2"/>
          <p:cNvSpPr/>
          <p:nvPr/>
        </p:nvSpPr>
        <p:spPr>
          <a:xfrm>
            <a:off x="0" y="6488668"/>
            <a:ext cx="9144000" cy="369332"/>
          </a:xfrm>
          <a:prstGeom prst="rect">
            <a:avLst/>
          </a:prstGeom>
        </p:spPr>
        <p:txBody>
          <a:bodyPr wrap="square">
            <a:spAutoFit/>
          </a:bodyPr>
          <a:lstStyle/>
          <a:p>
            <a:r>
              <a:rPr lang="en-US" b="1" dirty="0">
                <a:latin typeface="Times New Roman" pitchFamily="18" charset="0"/>
                <a:cs typeface="Times New Roman" pitchFamily="18" charset="0"/>
              </a:rPr>
              <a:t>http://www.epa.gov/ttn/chief/net/2011inventory.html</a:t>
            </a:r>
          </a:p>
        </p:txBody>
      </p:sp>
      <p:sp>
        <p:nvSpPr>
          <p:cNvPr id="4" name="Rectangle 3"/>
          <p:cNvSpPr/>
          <p:nvPr/>
        </p:nvSpPr>
        <p:spPr>
          <a:xfrm>
            <a:off x="5334000" y="1997839"/>
            <a:ext cx="3733800" cy="286232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b="1" dirty="0" smtClean="0">
                <a:latin typeface="Times New Roman" pitchFamily="18" charset="0"/>
                <a:cs typeface="Times New Roman" pitchFamily="18" charset="0"/>
              </a:rPr>
              <a:t>The </a:t>
            </a:r>
            <a:r>
              <a:rPr lang="en-US" b="1" dirty="0">
                <a:latin typeface="Times New Roman" pitchFamily="18" charset="0"/>
                <a:cs typeface="Times New Roman" pitchFamily="18" charset="0"/>
              </a:rPr>
              <a:t>National Emissions Inventory (NEI) is a comprehensive and detailed estimate of </a:t>
            </a:r>
            <a:r>
              <a:rPr lang="en-US" b="1" dirty="0" smtClean="0">
                <a:latin typeface="Times New Roman" pitchFamily="18" charset="0"/>
                <a:cs typeface="Times New Roman" pitchFamily="18" charset="0"/>
              </a:rPr>
              <a:t>emissions </a:t>
            </a:r>
            <a:r>
              <a:rPr lang="en-US" b="1" dirty="0">
                <a:latin typeface="Times New Roman" pitchFamily="18" charset="0"/>
                <a:cs typeface="Times New Roman" pitchFamily="18" charset="0"/>
              </a:rPr>
              <a:t>of </a:t>
            </a:r>
            <a:r>
              <a:rPr lang="en-US" b="1" dirty="0" smtClean="0">
                <a:latin typeface="Times New Roman" pitchFamily="18" charset="0"/>
                <a:cs typeface="Times New Roman" pitchFamily="18" charset="0"/>
              </a:rPr>
              <a:t>air </a:t>
            </a:r>
            <a:r>
              <a:rPr lang="en-US" b="1" dirty="0">
                <a:latin typeface="Times New Roman" pitchFamily="18" charset="0"/>
                <a:cs typeface="Times New Roman" pitchFamily="18" charset="0"/>
              </a:rPr>
              <a:t>pollutants from all air emissions sources. </a:t>
            </a:r>
            <a:endParaRPr lang="en-US" b="1" dirty="0" smtClean="0">
              <a:latin typeface="Times New Roman" pitchFamily="18" charset="0"/>
              <a:cs typeface="Times New Roman" pitchFamily="18" charset="0"/>
            </a:endParaRPr>
          </a:p>
          <a:p>
            <a:endParaRPr lang="en-US" b="1" dirty="0">
              <a:latin typeface="Times New Roman" pitchFamily="18" charset="0"/>
              <a:cs typeface="Times New Roman" pitchFamily="18" charset="0"/>
            </a:endParaRPr>
          </a:p>
          <a:p>
            <a:r>
              <a:rPr lang="en-US" b="1" dirty="0" smtClean="0">
                <a:latin typeface="Times New Roman" pitchFamily="18" charset="0"/>
                <a:cs typeface="Times New Roman" pitchFamily="18" charset="0"/>
              </a:rPr>
              <a:t>NEI is used to constrain Air Quality modeling in support of State Implementation Planning (SIP) required by the EPA</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42823737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Bar chart of Secto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11" y="1219200"/>
            <a:ext cx="5245889" cy="456164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Bar chart of Secto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6339" y="581103"/>
            <a:ext cx="3851910" cy="3349487"/>
          </a:xfrm>
          <a:prstGeom prst="rect">
            <a:avLst/>
          </a:prstGeom>
          <a:noFill/>
          <a:ln w="25400">
            <a:solidFill>
              <a:srgbClr val="FF0000"/>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1143000" y="2255846"/>
            <a:ext cx="609600" cy="2587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a:stCxn id="3" idx="3"/>
          </p:cNvCxnSpPr>
          <p:nvPr/>
        </p:nvCxnSpPr>
        <p:spPr>
          <a:xfrm flipV="1">
            <a:off x="1752600" y="1752600"/>
            <a:ext cx="3513739" cy="63262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6248400" y="1219200"/>
            <a:ext cx="1600200" cy="5334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447800" y="6193706"/>
            <a:ext cx="6642075"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r>
              <a:rPr lang="en-US" b="1" dirty="0" smtClean="0">
                <a:latin typeface="Times New Roman" pitchFamily="18" charset="0"/>
                <a:cs typeface="Times New Roman" pitchFamily="18" charset="0"/>
              </a:rPr>
              <a:t>On-road Cars and Trucks are the major source of NO2 emissions </a:t>
            </a:r>
            <a:endParaRPr lang="en-US" b="1" dirty="0">
              <a:latin typeface="Times New Roman" pitchFamily="18" charset="0"/>
              <a:cs typeface="Times New Roman" pitchFamily="18" charset="0"/>
            </a:endParaRPr>
          </a:p>
        </p:txBody>
      </p:sp>
      <p:sp>
        <p:nvSpPr>
          <p:cNvPr id="14" name="Rectangle 13"/>
          <p:cNvSpPr/>
          <p:nvPr/>
        </p:nvSpPr>
        <p:spPr>
          <a:xfrm>
            <a:off x="0" y="0"/>
            <a:ext cx="9144000"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sz="2400" b="1" dirty="0" smtClean="0">
                <a:latin typeface="Times New Roman" pitchFamily="18" charset="0"/>
                <a:cs typeface="Times New Roman" pitchFamily="18" charset="0"/>
              </a:rPr>
              <a:t>Background: The US EPA 2011 </a:t>
            </a:r>
            <a:r>
              <a:rPr lang="en-US" sz="2400" b="1" dirty="0">
                <a:latin typeface="Times New Roman" pitchFamily="18" charset="0"/>
                <a:cs typeface="Times New Roman" pitchFamily="18" charset="0"/>
              </a:rPr>
              <a:t>National Emissions </a:t>
            </a:r>
            <a:r>
              <a:rPr lang="en-US" sz="2400" b="1" dirty="0" smtClean="0">
                <a:latin typeface="Times New Roman" pitchFamily="18" charset="0"/>
                <a:cs typeface="Times New Roman" pitchFamily="18" charset="0"/>
              </a:rPr>
              <a:t>Inventory (NEI)</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8246866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Bar chart of Secto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11" y="1219200"/>
            <a:ext cx="5245889" cy="4561643"/>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Bar chart of Secto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8325" y="583792"/>
            <a:ext cx="3855720" cy="3352800"/>
          </a:xfrm>
          <a:prstGeom prst="rect">
            <a:avLst/>
          </a:prstGeom>
          <a:noFill/>
          <a:ln w="25400">
            <a:solidFill>
              <a:srgbClr val="FF0000"/>
            </a:solidFill>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381000" y="2479088"/>
            <a:ext cx="1411888" cy="2587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a:stCxn id="9" idx="3"/>
          </p:cNvCxnSpPr>
          <p:nvPr/>
        </p:nvCxnSpPr>
        <p:spPr>
          <a:xfrm flipV="1">
            <a:off x="1792888" y="1975843"/>
            <a:ext cx="3513739" cy="63262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6248400" y="1219200"/>
            <a:ext cx="1600200" cy="5334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447800" y="6193706"/>
            <a:ext cx="5851282"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r>
              <a:rPr lang="en-US" b="1" dirty="0" smtClean="0">
                <a:latin typeface="Times New Roman" pitchFamily="18" charset="0"/>
                <a:cs typeface="Times New Roman" pitchFamily="18" charset="0"/>
              </a:rPr>
              <a:t>Power Plants are another major source of NO2 emissions </a:t>
            </a:r>
            <a:endParaRPr lang="en-US" b="1" dirty="0">
              <a:latin typeface="Times New Roman" pitchFamily="18" charset="0"/>
              <a:cs typeface="Times New Roman" pitchFamily="18" charset="0"/>
            </a:endParaRPr>
          </a:p>
        </p:txBody>
      </p:sp>
      <p:sp>
        <p:nvSpPr>
          <p:cNvPr id="14" name="Rectangle 13"/>
          <p:cNvSpPr/>
          <p:nvPr/>
        </p:nvSpPr>
        <p:spPr>
          <a:xfrm>
            <a:off x="0" y="0"/>
            <a:ext cx="9144000"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sz="2400" b="1" dirty="0" smtClean="0">
                <a:latin typeface="Times New Roman" pitchFamily="18" charset="0"/>
                <a:cs typeface="Times New Roman" pitchFamily="18" charset="0"/>
              </a:rPr>
              <a:t>Background: The US EPA 2011 </a:t>
            </a:r>
            <a:r>
              <a:rPr lang="en-US" sz="2400" b="1" dirty="0">
                <a:latin typeface="Times New Roman" pitchFamily="18" charset="0"/>
                <a:cs typeface="Times New Roman" pitchFamily="18" charset="0"/>
              </a:rPr>
              <a:t>National Emissions </a:t>
            </a:r>
            <a:r>
              <a:rPr lang="en-US" sz="2400" b="1" dirty="0" smtClean="0">
                <a:latin typeface="Times New Roman" pitchFamily="18" charset="0"/>
                <a:cs typeface="Times New Roman" pitchFamily="18" charset="0"/>
              </a:rPr>
              <a:t>Inventory (NEI)</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21052808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Bar chart of Secto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11" y="1219200"/>
            <a:ext cx="5245889" cy="4561643"/>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Bar chart of Secto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3322" y="577790"/>
            <a:ext cx="3855720" cy="3352800"/>
          </a:xfrm>
          <a:prstGeom prst="rect">
            <a:avLst/>
          </a:prstGeom>
          <a:noFill/>
          <a:ln w="25400">
            <a:solidFill>
              <a:srgbClr val="FF0000"/>
            </a:solidFill>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152400" y="2636846"/>
            <a:ext cx="1600200" cy="2587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a:stCxn id="9" idx="3"/>
          </p:cNvCxnSpPr>
          <p:nvPr/>
        </p:nvCxnSpPr>
        <p:spPr>
          <a:xfrm flipV="1">
            <a:off x="1752600" y="2133601"/>
            <a:ext cx="3513739" cy="63262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0"/>
            <a:ext cx="9144000"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sz="2400" b="1" dirty="0" smtClean="0">
                <a:latin typeface="Times New Roman" pitchFamily="18" charset="0"/>
                <a:cs typeface="Times New Roman" pitchFamily="18" charset="0"/>
              </a:rPr>
              <a:t>Background: The US EPA 2011 </a:t>
            </a:r>
            <a:r>
              <a:rPr lang="en-US" sz="2400" b="1" dirty="0">
                <a:latin typeface="Times New Roman" pitchFamily="18" charset="0"/>
                <a:cs typeface="Times New Roman" pitchFamily="18" charset="0"/>
              </a:rPr>
              <a:t>National Emissions Inventory</a:t>
            </a:r>
          </a:p>
        </p:txBody>
      </p:sp>
      <p:sp>
        <p:nvSpPr>
          <p:cNvPr id="12" name="Oval 11"/>
          <p:cNvSpPr/>
          <p:nvPr/>
        </p:nvSpPr>
        <p:spPr>
          <a:xfrm>
            <a:off x="6248400" y="1192566"/>
            <a:ext cx="1600200" cy="381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121117" y="6193706"/>
            <a:ext cx="6727483"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r>
              <a:rPr lang="en-US" b="1" dirty="0" smtClean="0">
                <a:latin typeface="Times New Roman" pitchFamily="18" charset="0"/>
                <a:cs typeface="Times New Roman" pitchFamily="18" charset="0"/>
              </a:rPr>
              <a:t>Oil and Gas Production is another major source of NO2 emissions </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6918840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eans\users$\bpierce\Data\Documents\Attachments\nov_13\planning111014_Page_0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45068"/>
            <a:ext cx="6994843" cy="52461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52600" y="6556610"/>
            <a:ext cx="4901791" cy="307777"/>
          </a:xfrm>
          <a:prstGeom prst="rect">
            <a:avLst/>
          </a:prstGeom>
        </p:spPr>
        <p:txBody>
          <a:bodyPr wrap="none">
            <a:spAutoFit/>
          </a:bodyPr>
          <a:lstStyle/>
          <a:p>
            <a:r>
              <a:rPr lang="en-US" sz="1400" b="1" dirty="0" smtClean="0">
                <a:latin typeface="Times New Roman" pitchFamily="18" charset="0"/>
                <a:cs typeface="Times New Roman" pitchFamily="18" charset="0"/>
              </a:rPr>
              <a:t>U.S Energy Information Administration (http</a:t>
            </a:r>
            <a:r>
              <a:rPr lang="en-US" sz="1400" b="1" dirty="0">
                <a:latin typeface="Times New Roman" pitchFamily="18" charset="0"/>
                <a:cs typeface="Times New Roman" pitchFamily="18" charset="0"/>
              </a:rPr>
              <a:t>://www.eia.gov</a:t>
            </a:r>
            <a:r>
              <a:rPr lang="en-US" sz="1400" b="1" dirty="0" smtClean="0">
                <a:latin typeface="Times New Roman" pitchFamily="18" charset="0"/>
                <a:cs typeface="Times New Roman" pitchFamily="18" charset="0"/>
              </a:rPr>
              <a:t>/)</a:t>
            </a:r>
            <a:endParaRPr lang="en-US" sz="1400" b="1" dirty="0">
              <a:latin typeface="Times New Roman" pitchFamily="18" charset="0"/>
              <a:cs typeface="Times New Roman" pitchFamily="18" charset="0"/>
            </a:endParaRPr>
          </a:p>
        </p:txBody>
      </p:sp>
      <p:sp>
        <p:nvSpPr>
          <p:cNvPr id="6" name="Rectangle 5"/>
          <p:cNvSpPr/>
          <p:nvPr/>
        </p:nvSpPr>
        <p:spPr>
          <a:xfrm>
            <a:off x="0" y="0"/>
            <a:ext cx="9144000"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algn="ctr"/>
            <a:r>
              <a:rPr lang="nl-NL" sz="2400" b="1" dirty="0" smtClean="0">
                <a:latin typeface="Times New Roman" pitchFamily="18" charset="0"/>
                <a:cs typeface="Times New Roman" pitchFamily="18" charset="0"/>
              </a:rPr>
              <a:t>Background: National </a:t>
            </a:r>
            <a:r>
              <a:rPr lang="nl-NL" sz="2400" b="1" dirty="0">
                <a:latin typeface="Times New Roman" pitchFamily="18" charset="0"/>
                <a:cs typeface="Times New Roman" pitchFamily="18" charset="0"/>
              </a:rPr>
              <a:t>Trends </a:t>
            </a:r>
            <a:r>
              <a:rPr lang="nl-NL" sz="2400" b="1" dirty="0" smtClean="0">
                <a:latin typeface="Times New Roman" pitchFamily="18" charset="0"/>
                <a:cs typeface="Times New Roman" pitchFamily="18" charset="0"/>
              </a:rPr>
              <a:t>in Oil and Gas Production</a:t>
            </a:r>
          </a:p>
        </p:txBody>
      </p:sp>
      <p:sp>
        <p:nvSpPr>
          <p:cNvPr id="7" name="TextBox 6"/>
          <p:cNvSpPr txBox="1"/>
          <p:nvPr/>
        </p:nvSpPr>
        <p:spPr>
          <a:xfrm>
            <a:off x="1203643" y="5975866"/>
            <a:ext cx="5806757"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b="1" dirty="0" smtClean="0">
                <a:latin typeface="Times New Roman" pitchFamily="18" charset="0"/>
                <a:cs typeface="Times New Roman" pitchFamily="18" charset="0"/>
              </a:rPr>
              <a:t>Oil and Gas Production has risen significantly since 2011  </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20234520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737739"/>
            <a:ext cx="4448119" cy="3367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737739"/>
            <a:ext cx="4495800" cy="3367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80919" y="152400"/>
            <a:ext cx="8686800" cy="1200329"/>
          </a:xfrm>
          <a:prstGeom prst="rect">
            <a:avLst/>
          </a:prstGeom>
        </p:spPr>
        <p:txBody>
          <a:bodyPr wrap="square">
            <a:spAutoFit/>
          </a:bodyPr>
          <a:lstStyle/>
          <a:p>
            <a:pPr algn="ctr"/>
            <a:r>
              <a:rPr lang="en-US" sz="2400" b="1" dirty="0" smtClean="0">
                <a:latin typeface="Times New Roman" pitchFamily="18" charset="0"/>
                <a:cs typeface="Times New Roman" pitchFamily="18" charset="0"/>
              </a:rPr>
              <a:t>Oil and Gas Production activities can be monitored with the Visible </a:t>
            </a:r>
            <a:r>
              <a:rPr lang="en-US" sz="2400" b="1" dirty="0">
                <a:latin typeface="Times New Roman" pitchFamily="18" charset="0"/>
                <a:cs typeface="Times New Roman" pitchFamily="18" charset="0"/>
              </a:rPr>
              <a:t>Infrared Imaging Radiometer Suite (VIIRS) </a:t>
            </a:r>
            <a:r>
              <a:rPr lang="en-US" sz="2400" b="1" dirty="0" smtClean="0">
                <a:latin typeface="Times New Roman" pitchFamily="18" charset="0"/>
                <a:cs typeface="Times New Roman" pitchFamily="18" charset="0"/>
              </a:rPr>
              <a:t>Day-Night-Band (DNB) imagery</a:t>
            </a:r>
            <a:endParaRPr lang="en-US" sz="2400" b="1" dirty="0">
              <a:latin typeface="Times New Roman" pitchFamily="18" charset="0"/>
              <a:cs typeface="Times New Roman" pitchFamily="18" charset="0"/>
            </a:endParaRPr>
          </a:p>
        </p:txBody>
      </p:sp>
      <p:sp>
        <p:nvSpPr>
          <p:cNvPr id="5" name="Rectangle 4"/>
          <p:cNvSpPr/>
          <p:nvPr/>
        </p:nvSpPr>
        <p:spPr>
          <a:xfrm>
            <a:off x="0" y="6553200"/>
            <a:ext cx="9144000" cy="307777"/>
          </a:xfrm>
          <a:prstGeom prst="rect">
            <a:avLst/>
          </a:prstGeom>
        </p:spPr>
        <p:txBody>
          <a:bodyPr wrap="square">
            <a:spAutoFit/>
          </a:bodyPr>
          <a:lstStyle/>
          <a:p>
            <a:pPr algn="ctr"/>
            <a:r>
              <a:rPr lang="en-US" sz="1400" b="1" dirty="0" smtClean="0">
                <a:latin typeface="Times New Roman" pitchFamily="18" charset="0"/>
                <a:cs typeface="Times New Roman" pitchFamily="18" charset="0"/>
              </a:rPr>
              <a:t>VIIRS DNB Composite Imagery </a:t>
            </a:r>
            <a:r>
              <a:rPr lang="en-US" sz="1400" b="1" dirty="0">
                <a:latin typeface="Times New Roman" pitchFamily="18" charset="0"/>
                <a:cs typeface="Times New Roman" pitchFamily="18" charset="0"/>
              </a:rPr>
              <a:t>from NOAA National Geophysical data </a:t>
            </a:r>
            <a:r>
              <a:rPr lang="en-US" sz="1400" b="1" dirty="0" smtClean="0">
                <a:latin typeface="Times New Roman" pitchFamily="18" charset="0"/>
                <a:cs typeface="Times New Roman" pitchFamily="18" charset="0"/>
              </a:rPr>
              <a:t>Center</a:t>
            </a:r>
            <a:endParaRPr lang="en-US" sz="1400" b="1" dirty="0">
              <a:latin typeface="Times New Roman" pitchFamily="18" charset="0"/>
              <a:cs typeface="Times New Roman" pitchFamily="18" charset="0"/>
            </a:endParaRPr>
          </a:p>
        </p:txBody>
      </p:sp>
      <p:sp>
        <p:nvSpPr>
          <p:cNvPr id="6" name="Rectangle 5"/>
          <p:cNvSpPr/>
          <p:nvPr/>
        </p:nvSpPr>
        <p:spPr>
          <a:xfrm>
            <a:off x="128559" y="5428565"/>
            <a:ext cx="8886881"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b="1" dirty="0" smtClean="0">
                <a:latin typeface="Times New Roman" pitchFamily="18" charset="0"/>
                <a:cs typeface="Times New Roman" pitchFamily="18" charset="0"/>
              </a:rPr>
              <a:t>Can </a:t>
            </a:r>
            <a:r>
              <a:rPr lang="en-US" b="1" dirty="0" smtClean="0">
                <a:latin typeface="Times New Roman" pitchFamily="18" charset="0"/>
                <a:cs typeface="Times New Roman" pitchFamily="18" charset="0"/>
              </a:rPr>
              <a:t>we use VIIRS </a:t>
            </a:r>
            <a:r>
              <a:rPr lang="en-US" b="1" dirty="0">
                <a:latin typeface="Times New Roman" pitchFamily="18" charset="0"/>
                <a:cs typeface="Times New Roman" pitchFamily="18" charset="0"/>
              </a:rPr>
              <a:t>DNB </a:t>
            </a:r>
            <a:r>
              <a:rPr lang="en-US" b="1" dirty="0" smtClean="0">
                <a:latin typeface="Times New Roman" pitchFamily="18" charset="0"/>
                <a:cs typeface="Times New Roman" pitchFamily="18" charset="0"/>
              </a:rPr>
              <a:t>and  OMI </a:t>
            </a:r>
            <a:r>
              <a:rPr lang="en-US" b="1" dirty="0">
                <a:latin typeface="Times New Roman" pitchFamily="18" charset="0"/>
                <a:cs typeface="Times New Roman" pitchFamily="18" charset="0"/>
              </a:rPr>
              <a:t>NO2 retrievals </a:t>
            </a:r>
            <a:r>
              <a:rPr lang="en-US" b="1" dirty="0" smtClean="0">
                <a:latin typeface="Times New Roman" pitchFamily="18" charset="0"/>
                <a:cs typeface="Times New Roman" pitchFamily="18" charset="0"/>
              </a:rPr>
              <a:t>for constraining NOx Emissions?</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7829140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1" y="1295400"/>
            <a:ext cx="8305800" cy="4154984"/>
          </a:xfrm>
          <a:prstGeom prst="rect">
            <a:avLst/>
          </a:prstGeom>
          <a:noFill/>
        </p:spPr>
        <p:txBody>
          <a:bodyPr wrap="square" rtlCol="0">
            <a:spAutoFit/>
          </a:bodyPr>
          <a:lstStyle/>
          <a:p>
            <a:pPr algn="ctr"/>
            <a:r>
              <a:rPr lang="en-US" sz="2400" b="1" u="sng" dirty="0" smtClean="0">
                <a:latin typeface="Times New Roman" pitchFamily="18" charset="0"/>
                <a:cs typeface="Times New Roman" pitchFamily="18" charset="0"/>
              </a:rPr>
              <a:t>Approach </a:t>
            </a:r>
          </a:p>
          <a:p>
            <a:endParaRPr lang="en-US" sz="2400" b="1" dirty="0" smtClean="0">
              <a:latin typeface="Times New Roman" pitchFamily="18" charset="0"/>
              <a:cs typeface="Times New Roman" pitchFamily="18" charset="0"/>
            </a:endParaRPr>
          </a:p>
          <a:p>
            <a:pPr marL="342900" indent="-342900">
              <a:buAutoNum type="arabicParenR"/>
            </a:pPr>
            <a:r>
              <a:rPr lang="en-US" sz="2400" b="1" dirty="0" smtClean="0">
                <a:latin typeface="Times New Roman" pitchFamily="18" charset="0"/>
                <a:cs typeface="Times New Roman" pitchFamily="18" charset="0"/>
              </a:rPr>
              <a:t>Evaluate the spatial correlation between NEI 2011 NOx emissions and VIIRS DNB on </a:t>
            </a:r>
            <a:r>
              <a:rPr lang="en-US" sz="2400" b="1" dirty="0" smtClean="0">
                <a:latin typeface="Times New Roman" pitchFamily="18" charset="0"/>
                <a:cs typeface="Times New Roman" pitchFamily="18" charset="0"/>
              </a:rPr>
              <a:t>an urban </a:t>
            </a:r>
            <a:r>
              <a:rPr lang="en-US" sz="2400" b="1" dirty="0" smtClean="0">
                <a:latin typeface="Times New Roman" pitchFamily="18" charset="0"/>
                <a:cs typeface="Times New Roman" pitchFamily="18" charset="0"/>
              </a:rPr>
              <a:t>scale </a:t>
            </a:r>
          </a:p>
          <a:p>
            <a:pPr marL="342900" indent="-342900">
              <a:buAutoNum type="arabicParenR"/>
            </a:pPr>
            <a:endParaRPr lang="en-US" sz="2400" b="1" dirty="0" smtClean="0">
              <a:latin typeface="Times New Roman" pitchFamily="18" charset="0"/>
              <a:cs typeface="Times New Roman" pitchFamily="18" charset="0"/>
            </a:endParaRPr>
          </a:p>
          <a:p>
            <a:pPr marL="342900" indent="-342900">
              <a:buAutoNum type="arabicParenR"/>
            </a:pPr>
            <a:r>
              <a:rPr lang="en-US" sz="2400" b="1" dirty="0" smtClean="0">
                <a:latin typeface="Times New Roman" pitchFamily="18" charset="0"/>
                <a:cs typeface="Times New Roman" pitchFamily="18" charset="0"/>
              </a:rPr>
              <a:t>Evaluate the spatial correlation between NEI 2011 NOx emissions and OMI NO2 columns on a </a:t>
            </a:r>
            <a:r>
              <a:rPr lang="en-US" sz="2400" b="1" dirty="0" smtClean="0">
                <a:latin typeface="Times New Roman" pitchFamily="18" charset="0"/>
                <a:cs typeface="Times New Roman" pitchFamily="18" charset="0"/>
              </a:rPr>
              <a:t>urban scale</a:t>
            </a:r>
            <a:endParaRPr lang="en-US" sz="2400" b="1" dirty="0" smtClean="0">
              <a:latin typeface="Times New Roman" pitchFamily="18" charset="0"/>
              <a:cs typeface="Times New Roman" pitchFamily="18" charset="0"/>
            </a:endParaRPr>
          </a:p>
          <a:p>
            <a:pPr marL="342900" indent="-342900">
              <a:buAutoNum type="arabicParenR"/>
            </a:pPr>
            <a:endParaRPr lang="en-US" sz="2400" b="1" dirty="0" smtClean="0">
              <a:latin typeface="Times New Roman" pitchFamily="18" charset="0"/>
              <a:cs typeface="Times New Roman" pitchFamily="18" charset="0"/>
            </a:endParaRPr>
          </a:p>
          <a:p>
            <a:pPr marL="342900" indent="-342900">
              <a:buAutoNum type="arabicParenR"/>
            </a:pPr>
            <a:r>
              <a:rPr lang="en-US" sz="2400" b="1" dirty="0" smtClean="0">
                <a:latin typeface="Times New Roman" pitchFamily="18" charset="0"/>
                <a:cs typeface="Times New Roman" pitchFamily="18" charset="0"/>
              </a:rPr>
              <a:t>Use VIIRS DNB radiances to generate a spatially enhanced OMI NO2 column retrieval appropriate for constraining Air Quality model emissions through Data Assimilation</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28242768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200329"/>
          </a:xfrm>
          <a:prstGeom prst="rect">
            <a:avLst/>
          </a:prstGeom>
        </p:spPr>
        <p:txBody>
          <a:bodyPr wrap="square">
            <a:spAutoFit/>
          </a:bodyPr>
          <a:lstStyle/>
          <a:p>
            <a:pPr algn="ctr"/>
            <a:r>
              <a:rPr lang="en-US" sz="2400" b="1" dirty="0" smtClean="0">
                <a:latin typeface="Times New Roman" pitchFamily="18" charset="0"/>
                <a:cs typeface="Times New Roman" pitchFamily="18" charset="0"/>
              </a:rPr>
              <a:t>NEI 2011 total NO emissions inventory </a:t>
            </a:r>
          </a:p>
          <a:p>
            <a:pPr algn="ctr"/>
            <a:r>
              <a:rPr lang="en-US" sz="2400" b="1" dirty="0" smtClean="0">
                <a:latin typeface="Times New Roman" pitchFamily="18" charset="0"/>
                <a:cs typeface="Times New Roman" pitchFamily="18" charset="0"/>
              </a:rPr>
              <a:t>(4km all </a:t>
            </a:r>
            <a:r>
              <a:rPr lang="en-US" sz="2400" b="1" dirty="0" err="1" smtClean="0">
                <a:latin typeface="Times New Roman" pitchFamily="18" charset="0"/>
                <a:cs typeface="Times New Roman" pitchFamily="18" charset="0"/>
              </a:rPr>
              <a:t>area+point</a:t>
            </a:r>
            <a:r>
              <a:rPr lang="en-US" sz="2400" b="1" dirty="0" smtClean="0">
                <a:latin typeface="Times New Roman" pitchFamily="18" charset="0"/>
                <a:cs typeface="Times New Roman" pitchFamily="18" charset="0"/>
              </a:rPr>
              <a:t> sources)</a:t>
            </a:r>
          </a:p>
          <a:p>
            <a:pPr algn="ctr"/>
            <a:r>
              <a:rPr lang="en-US" sz="2400" b="1" dirty="0" smtClean="0">
                <a:latin typeface="Times New Roman" pitchFamily="18" charset="0"/>
                <a:cs typeface="Times New Roman" pitchFamily="18" charset="0"/>
              </a:rPr>
              <a:t>Provided by Stu </a:t>
            </a:r>
            <a:r>
              <a:rPr lang="en-US" sz="2400" b="1" dirty="0" err="1" smtClean="0">
                <a:latin typeface="Times New Roman" pitchFamily="18" charset="0"/>
                <a:cs typeface="Times New Roman" pitchFamily="18" charset="0"/>
              </a:rPr>
              <a:t>McKeen</a:t>
            </a:r>
            <a:r>
              <a:rPr lang="en-US" sz="2400" b="1" dirty="0" smtClean="0">
                <a:latin typeface="Times New Roman" pitchFamily="18" charset="0"/>
                <a:cs typeface="Times New Roman" pitchFamily="18" charset="0"/>
              </a:rPr>
              <a:t> (NOAA/ESRL)</a:t>
            </a:r>
            <a:endParaRPr lang="en-US" sz="2400" dirty="0"/>
          </a:p>
        </p:txBody>
      </p:sp>
      <p:pic>
        <p:nvPicPr>
          <p:cNvPr id="2050" name="Picture 2" descr="C:\Users\Brad Pierce\Documents\AQAST_07\Talk\nei_2011_no_all.png"/>
          <p:cNvPicPr>
            <a:picLocks noChangeAspect="1" noChangeArrowheads="1"/>
          </p:cNvPicPr>
          <p:nvPr/>
        </p:nvPicPr>
        <p:blipFill>
          <a:blip r:embed="rId2" cstate="print"/>
          <a:srcRect/>
          <a:stretch>
            <a:fillRect/>
          </a:stretch>
        </p:blipFill>
        <p:spPr bwMode="auto">
          <a:xfrm>
            <a:off x="0" y="1143000"/>
            <a:ext cx="9144000" cy="5715000"/>
          </a:xfrm>
          <a:prstGeom prst="rect">
            <a:avLst/>
          </a:prstGeom>
          <a:noFill/>
        </p:spPr>
      </p:pic>
    </p:spTree>
    <p:extLst>
      <p:ext uri="{BB962C8B-B14F-4D97-AF65-F5344CB8AC3E}">
        <p14:creationId xmlns:p14="http://schemas.microsoft.com/office/powerpoint/2010/main" val="27702600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200329"/>
          </a:xfrm>
          <a:prstGeom prst="rect">
            <a:avLst/>
          </a:prstGeom>
        </p:spPr>
        <p:txBody>
          <a:bodyPr wrap="square">
            <a:spAutoFit/>
          </a:bodyPr>
          <a:lstStyle/>
          <a:p>
            <a:pPr algn="ctr"/>
            <a:r>
              <a:rPr lang="en-US" sz="2400" b="1" dirty="0" smtClean="0">
                <a:latin typeface="Times New Roman" pitchFamily="18" charset="0"/>
                <a:cs typeface="Times New Roman" pitchFamily="18" charset="0"/>
              </a:rPr>
              <a:t>NEI 2011 total NO emissions inventory </a:t>
            </a:r>
          </a:p>
          <a:p>
            <a:pPr algn="ctr"/>
            <a:r>
              <a:rPr lang="en-US" sz="2400" b="1" dirty="0" smtClean="0">
                <a:latin typeface="Times New Roman" pitchFamily="18" charset="0"/>
                <a:cs typeface="Times New Roman" pitchFamily="18" charset="0"/>
              </a:rPr>
              <a:t>(4km all </a:t>
            </a:r>
            <a:r>
              <a:rPr lang="en-US" sz="2400" b="1" dirty="0" err="1" smtClean="0">
                <a:latin typeface="Times New Roman" pitchFamily="18" charset="0"/>
                <a:cs typeface="Times New Roman" pitchFamily="18" charset="0"/>
              </a:rPr>
              <a:t>area+point</a:t>
            </a:r>
            <a:r>
              <a:rPr lang="en-US" sz="2400" b="1" dirty="0" smtClean="0">
                <a:latin typeface="Times New Roman" pitchFamily="18" charset="0"/>
                <a:cs typeface="Times New Roman" pitchFamily="18" charset="0"/>
              </a:rPr>
              <a:t> sources)</a:t>
            </a:r>
          </a:p>
          <a:p>
            <a:pPr algn="ctr"/>
            <a:r>
              <a:rPr lang="en-US" sz="2400" b="1" dirty="0" smtClean="0">
                <a:latin typeface="Times New Roman" pitchFamily="18" charset="0"/>
                <a:cs typeface="Times New Roman" pitchFamily="18" charset="0"/>
              </a:rPr>
              <a:t>Provided by Stu </a:t>
            </a:r>
            <a:r>
              <a:rPr lang="en-US" sz="2400" b="1" dirty="0" err="1" smtClean="0">
                <a:latin typeface="Times New Roman" pitchFamily="18" charset="0"/>
                <a:cs typeface="Times New Roman" pitchFamily="18" charset="0"/>
              </a:rPr>
              <a:t>McKeen</a:t>
            </a:r>
            <a:r>
              <a:rPr lang="en-US" sz="2400" b="1" dirty="0" smtClean="0">
                <a:latin typeface="Times New Roman" pitchFamily="18" charset="0"/>
                <a:cs typeface="Times New Roman" pitchFamily="18" charset="0"/>
              </a:rPr>
              <a:t> (NOAA/ESRL)</a:t>
            </a:r>
            <a:endParaRPr lang="en-US" sz="2400" dirty="0"/>
          </a:p>
        </p:txBody>
      </p:sp>
      <p:pic>
        <p:nvPicPr>
          <p:cNvPr id="2050" name="Picture 2" descr="C:\Users\Brad Pierce\Documents\AQAST_07\Talk\nei_2011_no_all.png"/>
          <p:cNvPicPr>
            <a:picLocks noChangeAspect="1" noChangeArrowheads="1"/>
          </p:cNvPicPr>
          <p:nvPr/>
        </p:nvPicPr>
        <p:blipFill>
          <a:blip r:embed="rId2" cstate="print"/>
          <a:srcRect/>
          <a:stretch>
            <a:fillRect/>
          </a:stretch>
        </p:blipFill>
        <p:spPr bwMode="auto">
          <a:xfrm>
            <a:off x="0" y="1143000"/>
            <a:ext cx="9144000" cy="5715000"/>
          </a:xfrm>
          <a:prstGeom prst="rect">
            <a:avLst/>
          </a:prstGeom>
          <a:noFill/>
        </p:spPr>
      </p:pic>
      <p:sp>
        <p:nvSpPr>
          <p:cNvPr id="4" name="TextBox 3"/>
          <p:cNvSpPr txBox="1"/>
          <p:nvPr/>
        </p:nvSpPr>
        <p:spPr>
          <a:xfrm>
            <a:off x="1178512" y="2798972"/>
            <a:ext cx="1133644" cy="276999"/>
          </a:xfrm>
          <a:prstGeom prst="rect">
            <a:avLst/>
          </a:prstGeom>
          <a:solidFill>
            <a:schemeClr val="bg1"/>
          </a:solidFill>
          <a:ln w="25400">
            <a:solidFill>
              <a:srgbClr val="FF0000"/>
            </a:solidFill>
          </a:ln>
        </p:spPr>
        <p:txBody>
          <a:bodyPr wrap="none" rtlCol="0">
            <a:spAutoFit/>
          </a:bodyPr>
          <a:lstStyle/>
          <a:p>
            <a:r>
              <a:rPr lang="en-US" sz="1200" b="1" dirty="0" smtClean="0">
                <a:latin typeface="Times New Roman" pitchFamily="18" charset="0"/>
                <a:cs typeface="Times New Roman" pitchFamily="18" charset="0"/>
              </a:rPr>
              <a:t>Salt Lake City</a:t>
            </a:r>
            <a:endParaRPr lang="en-US" sz="1200" b="1" dirty="0">
              <a:latin typeface="Times New Roman" pitchFamily="18" charset="0"/>
              <a:cs typeface="Times New Roman" pitchFamily="18" charset="0"/>
            </a:endParaRPr>
          </a:p>
        </p:txBody>
      </p:sp>
      <p:cxnSp>
        <p:nvCxnSpPr>
          <p:cNvPr id="5" name="Straight Arrow Connector 4"/>
          <p:cNvCxnSpPr/>
          <p:nvPr/>
        </p:nvCxnSpPr>
        <p:spPr>
          <a:xfrm>
            <a:off x="2312156" y="3075971"/>
            <a:ext cx="161756" cy="29458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579140" y="4114800"/>
            <a:ext cx="715260" cy="276999"/>
          </a:xfrm>
          <a:prstGeom prst="rect">
            <a:avLst/>
          </a:prstGeom>
          <a:solidFill>
            <a:schemeClr val="bg1"/>
          </a:solidFill>
          <a:ln w="25400">
            <a:solidFill>
              <a:srgbClr val="FF0000"/>
            </a:solidFill>
          </a:ln>
        </p:spPr>
        <p:txBody>
          <a:bodyPr wrap="none" rtlCol="0">
            <a:spAutoFit/>
          </a:bodyPr>
          <a:lstStyle/>
          <a:p>
            <a:r>
              <a:rPr lang="en-US" sz="1200" b="1" dirty="0" smtClean="0">
                <a:latin typeface="Times New Roman" pitchFamily="18" charset="0"/>
                <a:cs typeface="Times New Roman" pitchFamily="18" charset="0"/>
              </a:rPr>
              <a:t>Phoenix</a:t>
            </a:r>
            <a:endParaRPr lang="en-US" sz="1200" b="1" dirty="0">
              <a:latin typeface="Times New Roman" pitchFamily="18" charset="0"/>
              <a:cs typeface="Times New Roman" pitchFamily="18" charset="0"/>
            </a:endParaRPr>
          </a:p>
        </p:txBody>
      </p:sp>
      <p:cxnSp>
        <p:nvCxnSpPr>
          <p:cNvPr id="7" name="Straight Arrow Connector 6"/>
          <p:cNvCxnSpPr/>
          <p:nvPr/>
        </p:nvCxnSpPr>
        <p:spPr>
          <a:xfrm>
            <a:off x="2294400" y="4391799"/>
            <a:ext cx="161756" cy="29458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514600" y="2962922"/>
            <a:ext cx="663964" cy="276999"/>
          </a:xfrm>
          <a:prstGeom prst="rect">
            <a:avLst/>
          </a:prstGeom>
          <a:solidFill>
            <a:schemeClr val="bg1"/>
          </a:solidFill>
          <a:ln w="25400">
            <a:solidFill>
              <a:srgbClr val="FF0000"/>
            </a:solidFill>
          </a:ln>
        </p:spPr>
        <p:txBody>
          <a:bodyPr wrap="none" rtlCol="0">
            <a:spAutoFit/>
          </a:bodyPr>
          <a:lstStyle/>
          <a:p>
            <a:r>
              <a:rPr lang="en-US" sz="1200" b="1" dirty="0" smtClean="0">
                <a:latin typeface="Times New Roman" pitchFamily="18" charset="0"/>
                <a:cs typeface="Times New Roman" pitchFamily="18" charset="0"/>
              </a:rPr>
              <a:t>Denver</a:t>
            </a:r>
            <a:endParaRPr lang="en-US" sz="1200" b="1" dirty="0">
              <a:latin typeface="Times New Roman" pitchFamily="18" charset="0"/>
              <a:cs typeface="Times New Roman" pitchFamily="18" charset="0"/>
            </a:endParaRPr>
          </a:p>
        </p:txBody>
      </p:sp>
      <p:cxnSp>
        <p:nvCxnSpPr>
          <p:cNvPr id="9" name="Straight Arrow Connector 8"/>
          <p:cNvCxnSpPr/>
          <p:nvPr/>
        </p:nvCxnSpPr>
        <p:spPr>
          <a:xfrm>
            <a:off x="3169208" y="3239921"/>
            <a:ext cx="161756" cy="29458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524000" y="2286000"/>
            <a:ext cx="993029" cy="276999"/>
          </a:xfrm>
          <a:prstGeom prst="rect">
            <a:avLst/>
          </a:prstGeom>
          <a:solidFill>
            <a:schemeClr val="bg1"/>
          </a:solidFill>
          <a:ln w="25400">
            <a:solidFill>
              <a:schemeClr val="tx1"/>
            </a:solidFill>
          </a:ln>
        </p:spPr>
        <p:txBody>
          <a:bodyPr wrap="none" rtlCol="0">
            <a:spAutoFit/>
          </a:bodyPr>
          <a:lstStyle/>
          <a:p>
            <a:r>
              <a:rPr lang="en-US" sz="1200" b="1" dirty="0" smtClean="0">
                <a:latin typeface="Times New Roman" panose="02020603050405020304" pitchFamily="18" charset="0"/>
                <a:cs typeface="Times New Roman" panose="02020603050405020304" pitchFamily="18" charset="0"/>
              </a:rPr>
              <a:t>Background</a:t>
            </a:r>
            <a:endParaRPr lang="en-US" sz="1200" b="1" dirty="0">
              <a:latin typeface="Times New Roman" panose="02020603050405020304" pitchFamily="18" charset="0"/>
              <a:cs typeface="Times New Roman" panose="02020603050405020304" pitchFamily="18" charset="0"/>
            </a:endParaRPr>
          </a:p>
        </p:txBody>
      </p:sp>
      <p:cxnSp>
        <p:nvCxnSpPr>
          <p:cNvPr id="11" name="Straight Arrow Connector 10"/>
          <p:cNvCxnSpPr/>
          <p:nvPr/>
        </p:nvCxnSpPr>
        <p:spPr>
          <a:xfrm>
            <a:off x="2507673" y="2514600"/>
            <a:ext cx="161756" cy="2286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828800" y="1600200"/>
            <a:ext cx="993029" cy="276999"/>
          </a:xfrm>
          <a:prstGeom prst="rect">
            <a:avLst/>
          </a:prstGeom>
          <a:solidFill>
            <a:schemeClr val="bg1"/>
          </a:solidFill>
          <a:ln w="25400">
            <a:solidFill>
              <a:schemeClr val="tx1"/>
            </a:solidFill>
          </a:ln>
        </p:spPr>
        <p:txBody>
          <a:bodyPr wrap="none" rtlCol="0">
            <a:spAutoFit/>
          </a:bodyPr>
          <a:lstStyle/>
          <a:p>
            <a:r>
              <a:rPr lang="en-US" sz="1200" b="1" dirty="0" smtClean="0">
                <a:latin typeface="Times New Roman" panose="02020603050405020304" pitchFamily="18" charset="0"/>
                <a:cs typeface="Times New Roman" panose="02020603050405020304" pitchFamily="18" charset="0"/>
              </a:rPr>
              <a:t>Background</a:t>
            </a:r>
            <a:endParaRPr lang="en-US" sz="1200" b="1" dirty="0">
              <a:latin typeface="Times New Roman" panose="02020603050405020304" pitchFamily="18" charset="0"/>
              <a:cs typeface="Times New Roman" panose="02020603050405020304" pitchFamily="18" charset="0"/>
            </a:endParaRPr>
          </a:p>
        </p:txBody>
      </p:sp>
      <p:cxnSp>
        <p:nvCxnSpPr>
          <p:cNvPr id="13" name="Straight Arrow Connector 12"/>
          <p:cNvCxnSpPr/>
          <p:nvPr/>
        </p:nvCxnSpPr>
        <p:spPr>
          <a:xfrm>
            <a:off x="2785839" y="1863312"/>
            <a:ext cx="161756" cy="2286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447800" y="3685401"/>
            <a:ext cx="993029" cy="276999"/>
          </a:xfrm>
          <a:prstGeom prst="rect">
            <a:avLst/>
          </a:prstGeom>
          <a:solidFill>
            <a:schemeClr val="bg1"/>
          </a:solidFill>
          <a:ln w="25400">
            <a:solidFill>
              <a:schemeClr val="tx1"/>
            </a:solidFill>
          </a:ln>
        </p:spPr>
        <p:txBody>
          <a:bodyPr wrap="none" rtlCol="0">
            <a:spAutoFit/>
          </a:bodyPr>
          <a:lstStyle/>
          <a:p>
            <a:r>
              <a:rPr lang="en-US" sz="1200" b="1" dirty="0" smtClean="0">
                <a:latin typeface="Times New Roman" panose="02020603050405020304" pitchFamily="18" charset="0"/>
                <a:cs typeface="Times New Roman" panose="02020603050405020304" pitchFamily="18" charset="0"/>
              </a:rPr>
              <a:t>Background</a:t>
            </a:r>
            <a:endParaRPr lang="en-US" sz="1200" b="1" dirty="0">
              <a:latin typeface="Times New Roman" panose="02020603050405020304" pitchFamily="18" charset="0"/>
              <a:cs typeface="Times New Roman" panose="02020603050405020304" pitchFamily="18" charset="0"/>
            </a:endParaRPr>
          </a:p>
        </p:txBody>
      </p:sp>
      <p:cxnSp>
        <p:nvCxnSpPr>
          <p:cNvPr id="15" name="Straight Arrow Connector 14"/>
          <p:cNvCxnSpPr/>
          <p:nvPr/>
        </p:nvCxnSpPr>
        <p:spPr>
          <a:xfrm>
            <a:off x="2456156" y="3823900"/>
            <a:ext cx="213273" cy="623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191000" y="2928593"/>
            <a:ext cx="993029" cy="276999"/>
          </a:xfrm>
          <a:prstGeom prst="rect">
            <a:avLst/>
          </a:prstGeom>
          <a:solidFill>
            <a:schemeClr val="bg1"/>
          </a:solidFill>
          <a:ln w="25400">
            <a:solidFill>
              <a:schemeClr val="tx1"/>
            </a:solidFill>
          </a:ln>
        </p:spPr>
        <p:txBody>
          <a:bodyPr wrap="none" rtlCol="0">
            <a:spAutoFit/>
          </a:bodyPr>
          <a:lstStyle/>
          <a:p>
            <a:r>
              <a:rPr lang="en-US" sz="1200" b="1" dirty="0" smtClean="0">
                <a:latin typeface="Times New Roman" panose="02020603050405020304" pitchFamily="18" charset="0"/>
                <a:cs typeface="Times New Roman" panose="02020603050405020304" pitchFamily="18" charset="0"/>
              </a:rPr>
              <a:t>Background</a:t>
            </a:r>
            <a:endParaRPr lang="en-US" sz="1200" b="1" dirty="0">
              <a:latin typeface="Times New Roman" panose="02020603050405020304" pitchFamily="18" charset="0"/>
              <a:cs typeface="Times New Roman" panose="02020603050405020304" pitchFamily="18" charset="0"/>
            </a:endParaRPr>
          </a:p>
        </p:txBody>
      </p:sp>
      <p:cxnSp>
        <p:nvCxnSpPr>
          <p:cNvPr id="17" name="Straight Arrow Connector 16"/>
          <p:cNvCxnSpPr/>
          <p:nvPr/>
        </p:nvCxnSpPr>
        <p:spPr>
          <a:xfrm flipH="1">
            <a:off x="3962400" y="3062512"/>
            <a:ext cx="228600" cy="14308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810000" y="3702417"/>
            <a:ext cx="993029" cy="276999"/>
          </a:xfrm>
          <a:prstGeom prst="rect">
            <a:avLst/>
          </a:prstGeom>
          <a:solidFill>
            <a:schemeClr val="bg1"/>
          </a:solidFill>
          <a:ln w="25400">
            <a:solidFill>
              <a:schemeClr val="tx1"/>
            </a:solidFill>
          </a:ln>
        </p:spPr>
        <p:txBody>
          <a:bodyPr wrap="none" rtlCol="0">
            <a:spAutoFit/>
          </a:bodyPr>
          <a:lstStyle/>
          <a:p>
            <a:r>
              <a:rPr lang="en-US" sz="1200" b="1" dirty="0" smtClean="0">
                <a:latin typeface="Times New Roman" panose="02020603050405020304" pitchFamily="18" charset="0"/>
                <a:cs typeface="Times New Roman" panose="02020603050405020304" pitchFamily="18" charset="0"/>
              </a:rPr>
              <a:t>Background</a:t>
            </a:r>
            <a:endParaRPr lang="en-US" sz="1200" b="1" dirty="0">
              <a:latin typeface="Times New Roman" panose="02020603050405020304" pitchFamily="18" charset="0"/>
              <a:cs typeface="Times New Roman" panose="02020603050405020304" pitchFamily="18" charset="0"/>
            </a:endParaRPr>
          </a:p>
        </p:txBody>
      </p:sp>
      <p:cxnSp>
        <p:nvCxnSpPr>
          <p:cNvPr id="19" name="Straight Arrow Connector 18"/>
          <p:cNvCxnSpPr/>
          <p:nvPr/>
        </p:nvCxnSpPr>
        <p:spPr>
          <a:xfrm flipH="1">
            <a:off x="3619500" y="3899977"/>
            <a:ext cx="190500" cy="21482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343400" y="1862356"/>
            <a:ext cx="990600" cy="276999"/>
          </a:xfrm>
          <a:prstGeom prst="rect">
            <a:avLst/>
          </a:prstGeom>
          <a:solidFill>
            <a:schemeClr val="bg1"/>
          </a:solidFill>
          <a:ln w="25400">
            <a:solidFill>
              <a:srgbClr val="FF0000"/>
            </a:solidFill>
          </a:ln>
        </p:spPr>
        <p:txBody>
          <a:bodyPr wrap="square" rtlCol="0">
            <a:spAutoFit/>
          </a:bodyPr>
          <a:lstStyle/>
          <a:p>
            <a:r>
              <a:rPr lang="en-US" sz="1200" b="1" dirty="0" smtClean="0">
                <a:latin typeface="Times New Roman" pitchFamily="18" charset="0"/>
                <a:cs typeface="Times New Roman" pitchFamily="18" charset="0"/>
              </a:rPr>
              <a:t>Minneapolis</a:t>
            </a:r>
            <a:endParaRPr lang="en-US" sz="1200" b="1" dirty="0">
              <a:latin typeface="Times New Roman" pitchFamily="18" charset="0"/>
              <a:cs typeface="Times New Roman" pitchFamily="18" charset="0"/>
            </a:endParaRPr>
          </a:p>
        </p:txBody>
      </p:sp>
      <p:cxnSp>
        <p:nvCxnSpPr>
          <p:cNvPr id="21" name="Straight Arrow Connector 20"/>
          <p:cNvCxnSpPr>
            <a:stCxn id="20" idx="2"/>
          </p:cNvCxnSpPr>
          <p:nvPr/>
        </p:nvCxnSpPr>
        <p:spPr>
          <a:xfrm flipH="1">
            <a:off x="4800600" y="2139355"/>
            <a:ext cx="38100" cy="40880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876800" y="4191000"/>
            <a:ext cx="764953" cy="276999"/>
          </a:xfrm>
          <a:prstGeom prst="rect">
            <a:avLst/>
          </a:prstGeom>
          <a:solidFill>
            <a:schemeClr val="bg1"/>
          </a:solidFill>
          <a:ln w="25400">
            <a:solidFill>
              <a:srgbClr val="FF0000"/>
            </a:solidFill>
          </a:ln>
        </p:spPr>
        <p:txBody>
          <a:bodyPr wrap="none" rtlCol="0">
            <a:spAutoFit/>
          </a:bodyPr>
          <a:lstStyle/>
          <a:p>
            <a:r>
              <a:rPr lang="en-US" sz="1200" b="1" dirty="0" smtClean="0">
                <a:latin typeface="Times New Roman" pitchFamily="18" charset="0"/>
                <a:cs typeface="Times New Roman" pitchFamily="18" charset="0"/>
              </a:rPr>
              <a:t>St. Louis</a:t>
            </a:r>
            <a:endParaRPr lang="en-US" sz="1200" b="1" dirty="0">
              <a:latin typeface="Times New Roman" pitchFamily="18" charset="0"/>
              <a:cs typeface="Times New Roman" pitchFamily="18" charset="0"/>
            </a:endParaRPr>
          </a:p>
        </p:txBody>
      </p:sp>
      <p:cxnSp>
        <p:nvCxnSpPr>
          <p:cNvPr id="23" name="Straight Arrow Connector 22"/>
          <p:cNvCxnSpPr>
            <a:stCxn id="22" idx="0"/>
          </p:cNvCxnSpPr>
          <p:nvPr/>
        </p:nvCxnSpPr>
        <p:spPr>
          <a:xfrm flipH="1" flipV="1">
            <a:off x="5107371" y="3886200"/>
            <a:ext cx="151906" cy="304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867400" y="4953000"/>
            <a:ext cx="764953" cy="276999"/>
          </a:xfrm>
          <a:prstGeom prst="rect">
            <a:avLst/>
          </a:prstGeom>
          <a:solidFill>
            <a:schemeClr val="bg1"/>
          </a:solidFill>
          <a:ln w="25400">
            <a:solidFill>
              <a:srgbClr val="FF0000"/>
            </a:solidFill>
          </a:ln>
        </p:spPr>
        <p:txBody>
          <a:bodyPr wrap="square" rtlCol="0">
            <a:spAutoFit/>
          </a:bodyPr>
          <a:lstStyle/>
          <a:p>
            <a:r>
              <a:rPr lang="en-US" sz="1200" b="1" dirty="0" smtClean="0">
                <a:latin typeface="Times New Roman" pitchFamily="18" charset="0"/>
                <a:cs typeface="Times New Roman" pitchFamily="18" charset="0"/>
              </a:rPr>
              <a:t>Atlanta</a:t>
            </a:r>
            <a:endParaRPr lang="en-US" sz="1200" b="1" dirty="0">
              <a:latin typeface="Times New Roman" pitchFamily="18" charset="0"/>
              <a:cs typeface="Times New Roman" pitchFamily="18" charset="0"/>
            </a:endParaRPr>
          </a:p>
        </p:txBody>
      </p:sp>
      <p:cxnSp>
        <p:nvCxnSpPr>
          <p:cNvPr id="25" name="Straight Arrow Connector 24"/>
          <p:cNvCxnSpPr>
            <a:stCxn id="24" idx="0"/>
          </p:cNvCxnSpPr>
          <p:nvPr/>
        </p:nvCxnSpPr>
        <p:spPr>
          <a:xfrm flipH="1" flipV="1">
            <a:off x="5943601" y="4724400"/>
            <a:ext cx="306276" cy="228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33053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200329"/>
          </a:xfrm>
          <a:prstGeom prst="rect">
            <a:avLst/>
          </a:prstGeom>
        </p:spPr>
        <p:txBody>
          <a:bodyPr wrap="square">
            <a:spAutoFit/>
          </a:bodyPr>
          <a:lstStyle/>
          <a:p>
            <a:pPr algn="ctr"/>
            <a:r>
              <a:rPr lang="en-US" sz="3200" b="1" dirty="0" smtClean="0">
                <a:latin typeface="Times New Roman" pitchFamily="18" charset="0"/>
                <a:cs typeface="Times New Roman" pitchFamily="18" charset="0"/>
              </a:rPr>
              <a:t>NEI 2011 </a:t>
            </a:r>
            <a:r>
              <a:rPr lang="en-US" sz="3200" b="1" dirty="0" err="1" smtClean="0">
                <a:latin typeface="Times New Roman" pitchFamily="18" charset="0"/>
                <a:cs typeface="Times New Roman" pitchFamily="18" charset="0"/>
              </a:rPr>
              <a:t>Oil&amp;Gas</a:t>
            </a:r>
            <a:r>
              <a:rPr lang="en-US" sz="3200" b="1" dirty="0" smtClean="0">
                <a:latin typeface="Times New Roman" pitchFamily="18" charset="0"/>
                <a:cs typeface="Times New Roman" pitchFamily="18" charset="0"/>
              </a:rPr>
              <a:t> NO emissions inventory </a:t>
            </a:r>
          </a:p>
          <a:p>
            <a:pPr algn="ctr"/>
            <a:r>
              <a:rPr lang="en-US" sz="2000" b="1" dirty="0" smtClean="0">
                <a:latin typeface="Times New Roman" pitchFamily="18" charset="0"/>
                <a:cs typeface="Times New Roman" pitchFamily="18" charset="0"/>
              </a:rPr>
              <a:t>(4km all </a:t>
            </a:r>
            <a:r>
              <a:rPr lang="en-US" sz="2000" b="1" dirty="0" err="1" smtClean="0">
                <a:latin typeface="Times New Roman" pitchFamily="18" charset="0"/>
                <a:cs typeface="Times New Roman" pitchFamily="18" charset="0"/>
              </a:rPr>
              <a:t>area+point</a:t>
            </a:r>
            <a:r>
              <a:rPr lang="en-US" sz="2000" b="1" dirty="0" smtClean="0">
                <a:latin typeface="Times New Roman" pitchFamily="18" charset="0"/>
                <a:cs typeface="Times New Roman" pitchFamily="18" charset="0"/>
              </a:rPr>
              <a:t> sources)</a:t>
            </a:r>
          </a:p>
          <a:p>
            <a:pPr algn="ctr"/>
            <a:r>
              <a:rPr lang="en-US" sz="2000" b="1" dirty="0" smtClean="0">
                <a:latin typeface="Times New Roman" pitchFamily="18" charset="0"/>
                <a:cs typeface="Times New Roman" pitchFamily="18" charset="0"/>
              </a:rPr>
              <a:t>Provided by Stu </a:t>
            </a:r>
            <a:r>
              <a:rPr lang="en-US" sz="2000" b="1" dirty="0" err="1" smtClean="0">
                <a:latin typeface="Times New Roman" pitchFamily="18" charset="0"/>
                <a:cs typeface="Times New Roman" pitchFamily="18" charset="0"/>
              </a:rPr>
              <a:t>McKeen</a:t>
            </a:r>
            <a:r>
              <a:rPr lang="en-US" sz="2000" b="1" dirty="0" smtClean="0">
                <a:latin typeface="Times New Roman" pitchFamily="18" charset="0"/>
                <a:cs typeface="Times New Roman" pitchFamily="18" charset="0"/>
              </a:rPr>
              <a:t> (NOAA/ESRL)</a:t>
            </a:r>
            <a:endParaRPr lang="en-US" sz="2000" dirty="0"/>
          </a:p>
        </p:txBody>
      </p:sp>
      <p:pic>
        <p:nvPicPr>
          <p:cNvPr id="1026" name="Picture 2" descr="C:\Users\Brad Pierce\Documents\AQAST_07\Talk\nei_2011_no_og.png"/>
          <p:cNvPicPr>
            <a:picLocks noChangeAspect="1" noChangeArrowheads="1"/>
          </p:cNvPicPr>
          <p:nvPr/>
        </p:nvPicPr>
        <p:blipFill>
          <a:blip r:embed="rId2" cstate="print"/>
          <a:srcRect/>
          <a:stretch>
            <a:fillRect/>
          </a:stretch>
        </p:blipFill>
        <p:spPr bwMode="auto">
          <a:xfrm>
            <a:off x="0" y="1143000"/>
            <a:ext cx="9144000" cy="5715000"/>
          </a:xfrm>
          <a:prstGeom prst="rect">
            <a:avLst/>
          </a:prstGeom>
          <a:noFill/>
        </p:spPr>
      </p:pic>
      <p:sp>
        <p:nvSpPr>
          <p:cNvPr id="5" name="TextBox 4"/>
          <p:cNvSpPr txBox="1"/>
          <p:nvPr/>
        </p:nvSpPr>
        <p:spPr>
          <a:xfrm>
            <a:off x="2449874" y="5607179"/>
            <a:ext cx="750526" cy="276999"/>
          </a:xfrm>
          <a:prstGeom prst="rect">
            <a:avLst/>
          </a:prstGeom>
          <a:solidFill>
            <a:schemeClr val="bg1"/>
          </a:solidFill>
          <a:ln w="25400">
            <a:solidFill>
              <a:srgbClr val="FF0000"/>
            </a:solidFill>
          </a:ln>
        </p:spPr>
        <p:txBody>
          <a:bodyPr wrap="none" rtlCol="0">
            <a:spAutoFit/>
          </a:bodyPr>
          <a:lstStyle/>
          <a:p>
            <a:r>
              <a:rPr lang="en-US" sz="1200" b="1" dirty="0" smtClean="0">
                <a:latin typeface="Times New Roman" pitchFamily="18" charset="0"/>
                <a:cs typeface="Times New Roman" pitchFamily="18" charset="0"/>
              </a:rPr>
              <a:t>Permian</a:t>
            </a:r>
            <a:endParaRPr lang="en-US" sz="1200" b="1" dirty="0">
              <a:latin typeface="Times New Roman" pitchFamily="18" charset="0"/>
              <a:cs typeface="Times New Roman" pitchFamily="18" charset="0"/>
            </a:endParaRPr>
          </a:p>
        </p:txBody>
      </p:sp>
      <p:cxnSp>
        <p:nvCxnSpPr>
          <p:cNvPr id="6" name="Straight Arrow Connector 5"/>
          <p:cNvCxnSpPr/>
          <p:nvPr/>
        </p:nvCxnSpPr>
        <p:spPr>
          <a:xfrm flipV="1">
            <a:off x="3242077" y="5302379"/>
            <a:ext cx="161756" cy="304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590800" y="4267200"/>
            <a:ext cx="689612" cy="276999"/>
          </a:xfrm>
          <a:prstGeom prst="rect">
            <a:avLst/>
          </a:prstGeom>
          <a:solidFill>
            <a:schemeClr val="bg1"/>
          </a:solidFill>
          <a:ln w="25400">
            <a:solidFill>
              <a:srgbClr val="FF0000"/>
            </a:solidFill>
          </a:ln>
        </p:spPr>
        <p:txBody>
          <a:bodyPr wrap="none" rtlCol="0">
            <a:spAutoFit/>
          </a:bodyPr>
          <a:lstStyle/>
          <a:p>
            <a:r>
              <a:rPr lang="en-US" sz="1200" b="1" dirty="0" smtClean="0">
                <a:latin typeface="Times New Roman" pitchFamily="18" charset="0"/>
                <a:cs typeface="Times New Roman" pitchFamily="18" charset="0"/>
              </a:rPr>
              <a:t>Barnett</a:t>
            </a:r>
            <a:endParaRPr lang="en-US" sz="1200" b="1" dirty="0">
              <a:latin typeface="Times New Roman" pitchFamily="18" charset="0"/>
              <a:cs typeface="Times New Roman" pitchFamily="18" charset="0"/>
            </a:endParaRPr>
          </a:p>
        </p:txBody>
      </p:sp>
      <p:cxnSp>
        <p:nvCxnSpPr>
          <p:cNvPr id="8" name="Straight Arrow Connector 7"/>
          <p:cNvCxnSpPr>
            <a:stCxn id="7" idx="3"/>
          </p:cNvCxnSpPr>
          <p:nvPr/>
        </p:nvCxnSpPr>
        <p:spPr>
          <a:xfrm>
            <a:off x="3280412" y="4405700"/>
            <a:ext cx="605788" cy="1663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029200" y="5867400"/>
            <a:ext cx="1478290" cy="276999"/>
          </a:xfrm>
          <a:prstGeom prst="rect">
            <a:avLst/>
          </a:prstGeom>
          <a:solidFill>
            <a:schemeClr val="bg1"/>
          </a:solidFill>
          <a:ln w="25400">
            <a:solidFill>
              <a:srgbClr val="FF0000"/>
            </a:solidFill>
          </a:ln>
        </p:spPr>
        <p:txBody>
          <a:bodyPr wrap="none" rtlCol="0">
            <a:spAutoFit/>
          </a:bodyPr>
          <a:lstStyle/>
          <a:p>
            <a:r>
              <a:rPr lang="en-US" sz="1200" b="1" dirty="0" smtClean="0">
                <a:latin typeface="Times New Roman" pitchFamily="18" charset="0"/>
                <a:cs typeface="Times New Roman" pitchFamily="18" charset="0"/>
              </a:rPr>
              <a:t>Haynesville-Bossier</a:t>
            </a:r>
            <a:endParaRPr lang="en-US" sz="1200" b="1" dirty="0">
              <a:latin typeface="Times New Roman" pitchFamily="18" charset="0"/>
              <a:cs typeface="Times New Roman" pitchFamily="18" charset="0"/>
            </a:endParaRPr>
          </a:p>
        </p:txBody>
      </p:sp>
      <p:cxnSp>
        <p:nvCxnSpPr>
          <p:cNvPr id="15" name="Straight Arrow Connector 14"/>
          <p:cNvCxnSpPr/>
          <p:nvPr/>
        </p:nvCxnSpPr>
        <p:spPr>
          <a:xfrm flipH="1" flipV="1">
            <a:off x="4419600" y="5181600"/>
            <a:ext cx="60960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4724400" y="5029200"/>
            <a:ext cx="304800" cy="8382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4953000" y="4953000"/>
            <a:ext cx="76200" cy="914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733800" y="3048000"/>
            <a:ext cx="914400" cy="276999"/>
          </a:xfrm>
          <a:prstGeom prst="rect">
            <a:avLst/>
          </a:prstGeom>
          <a:solidFill>
            <a:schemeClr val="bg1"/>
          </a:solidFill>
          <a:ln w="25400">
            <a:solidFill>
              <a:srgbClr val="FF0000"/>
            </a:solidFill>
          </a:ln>
        </p:spPr>
        <p:txBody>
          <a:bodyPr wrap="square" rtlCol="0">
            <a:spAutoFit/>
          </a:bodyPr>
          <a:lstStyle/>
          <a:p>
            <a:r>
              <a:rPr lang="en-US" sz="1200" b="1" dirty="0" smtClean="0">
                <a:latin typeface="Times New Roman" pitchFamily="18" charset="0"/>
                <a:cs typeface="Times New Roman" pitchFamily="18" charset="0"/>
              </a:rPr>
              <a:t>Woodford</a:t>
            </a:r>
            <a:endParaRPr lang="en-US" sz="1200" b="1" dirty="0">
              <a:latin typeface="Times New Roman" pitchFamily="18" charset="0"/>
              <a:cs typeface="Times New Roman" pitchFamily="18" charset="0"/>
            </a:endParaRPr>
          </a:p>
        </p:txBody>
      </p:sp>
      <p:cxnSp>
        <p:nvCxnSpPr>
          <p:cNvPr id="25" name="Straight Arrow Connector 24"/>
          <p:cNvCxnSpPr>
            <a:stCxn id="24" idx="2"/>
          </p:cNvCxnSpPr>
          <p:nvPr/>
        </p:nvCxnSpPr>
        <p:spPr>
          <a:xfrm flipH="1">
            <a:off x="3810000" y="3324999"/>
            <a:ext cx="381000" cy="40880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286000" y="5943600"/>
            <a:ext cx="914400" cy="276999"/>
          </a:xfrm>
          <a:prstGeom prst="rect">
            <a:avLst/>
          </a:prstGeom>
          <a:solidFill>
            <a:schemeClr val="bg1"/>
          </a:solidFill>
          <a:ln w="25400">
            <a:solidFill>
              <a:srgbClr val="FF0000"/>
            </a:solidFill>
          </a:ln>
        </p:spPr>
        <p:txBody>
          <a:bodyPr wrap="square" rtlCol="0">
            <a:spAutoFit/>
          </a:bodyPr>
          <a:lstStyle/>
          <a:p>
            <a:r>
              <a:rPr lang="en-US" sz="1200" b="1" dirty="0" smtClean="0">
                <a:latin typeface="Times New Roman" pitchFamily="18" charset="0"/>
                <a:cs typeface="Times New Roman" pitchFamily="18" charset="0"/>
              </a:rPr>
              <a:t>Eagle Ford</a:t>
            </a:r>
            <a:endParaRPr lang="en-US" sz="1200" b="1" dirty="0">
              <a:latin typeface="Times New Roman" pitchFamily="18" charset="0"/>
              <a:cs typeface="Times New Roman" pitchFamily="18" charset="0"/>
            </a:endParaRPr>
          </a:p>
        </p:txBody>
      </p:sp>
      <p:cxnSp>
        <p:nvCxnSpPr>
          <p:cNvPr id="36" name="Straight Arrow Connector 35"/>
          <p:cNvCxnSpPr>
            <a:stCxn id="35" idx="3"/>
          </p:cNvCxnSpPr>
          <p:nvPr/>
        </p:nvCxnSpPr>
        <p:spPr>
          <a:xfrm flipV="1">
            <a:off x="3200400" y="5562600"/>
            <a:ext cx="762000" cy="5195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181600" y="3048000"/>
            <a:ext cx="990600" cy="276999"/>
          </a:xfrm>
          <a:prstGeom prst="rect">
            <a:avLst/>
          </a:prstGeom>
          <a:solidFill>
            <a:schemeClr val="bg1"/>
          </a:solidFill>
          <a:ln w="25400">
            <a:solidFill>
              <a:srgbClr val="FF0000"/>
            </a:solidFill>
          </a:ln>
        </p:spPr>
        <p:txBody>
          <a:bodyPr wrap="square" rtlCol="0">
            <a:spAutoFit/>
          </a:bodyPr>
          <a:lstStyle/>
          <a:p>
            <a:r>
              <a:rPr lang="en-US" sz="1200" b="1" dirty="0" smtClean="0">
                <a:latin typeface="Times New Roman" pitchFamily="18" charset="0"/>
                <a:cs typeface="Times New Roman" pitchFamily="18" charset="0"/>
              </a:rPr>
              <a:t>New Albany</a:t>
            </a:r>
            <a:endParaRPr lang="en-US" sz="1200" b="1" dirty="0">
              <a:latin typeface="Times New Roman" pitchFamily="18" charset="0"/>
              <a:cs typeface="Times New Roman" pitchFamily="18" charset="0"/>
            </a:endParaRPr>
          </a:p>
        </p:txBody>
      </p:sp>
      <p:cxnSp>
        <p:nvCxnSpPr>
          <p:cNvPr id="40" name="Straight Arrow Connector 39"/>
          <p:cNvCxnSpPr>
            <a:stCxn id="39" idx="2"/>
          </p:cNvCxnSpPr>
          <p:nvPr/>
        </p:nvCxnSpPr>
        <p:spPr>
          <a:xfrm flipH="1">
            <a:off x="5334000" y="3324999"/>
            <a:ext cx="342900" cy="40880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608310" y="5410200"/>
            <a:ext cx="912429" cy="276999"/>
          </a:xfrm>
          <a:prstGeom prst="rect">
            <a:avLst/>
          </a:prstGeom>
          <a:solidFill>
            <a:schemeClr val="bg1"/>
          </a:solidFill>
          <a:ln w="25400">
            <a:solidFill>
              <a:srgbClr val="FF0000"/>
            </a:solidFill>
          </a:ln>
        </p:spPr>
        <p:txBody>
          <a:bodyPr wrap="none" rtlCol="0">
            <a:spAutoFit/>
          </a:bodyPr>
          <a:lstStyle/>
          <a:p>
            <a:r>
              <a:rPr lang="en-US" sz="1200" b="1" dirty="0" smtClean="0">
                <a:latin typeface="Times New Roman" pitchFamily="18" charset="0"/>
                <a:cs typeface="Times New Roman" pitchFamily="18" charset="0"/>
              </a:rPr>
              <a:t>Floyd-Neal</a:t>
            </a:r>
            <a:endParaRPr lang="en-US" sz="1200" b="1" dirty="0">
              <a:latin typeface="Times New Roman" pitchFamily="18" charset="0"/>
              <a:cs typeface="Times New Roman" pitchFamily="18" charset="0"/>
            </a:endParaRPr>
          </a:p>
        </p:txBody>
      </p:sp>
      <p:cxnSp>
        <p:nvCxnSpPr>
          <p:cNvPr id="43" name="Straight Arrow Connector 42"/>
          <p:cNvCxnSpPr/>
          <p:nvPr/>
        </p:nvCxnSpPr>
        <p:spPr>
          <a:xfrm flipH="1" flipV="1">
            <a:off x="5455910" y="4800600"/>
            <a:ext cx="182890" cy="609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086600" y="4495800"/>
            <a:ext cx="842346" cy="276999"/>
          </a:xfrm>
          <a:prstGeom prst="rect">
            <a:avLst/>
          </a:prstGeom>
          <a:solidFill>
            <a:schemeClr val="bg1"/>
          </a:solidFill>
          <a:ln w="25400">
            <a:solidFill>
              <a:srgbClr val="FF0000"/>
            </a:solidFill>
          </a:ln>
        </p:spPr>
        <p:txBody>
          <a:bodyPr wrap="none" rtlCol="0">
            <a:spAutoFit/>
          </a:bodyPr>
          <a:lstStyle/>
          <a:p>
            <a:r>
              <a:rPr lang="en-US" sz="1200" b="1" dirty="0" smtClean="0">
                <a:latin typeface="Times New Roman" pitchFamily="18" charset="0"/>
                <a:cs typeface="Times New Roman" pitchFamily="18" charset="0"/>
              </a:rPr>
              <a:t>Marcellus</a:t>
            </a:r>
            <a:endParaRPr lang="en-US" sz="1200" b="1" dirty="0">
              <a:latin typeface="Times New Roman" pitchFamily="18" charset="0"/>
              <a:cs typeface="Times New Roman" pitchFamily="18" charset="0"/>
            </a:endParaRPr>
          </a:p>
        </p:txBody>
      </p:sp>
      <p:cxnSp>
        <p:nvCxnSpPr>
          <p:cNvPr id="47" name="Straight Arrow Connector 46"/>
          <p:cNvCxnSpPr/>
          <p:nvPr/>
        </p:nvCxnSpPr>
        <p:spPr>
          <a:xfrm flipH="1" flipV="1">
            <a:off x="6172200" y="4038600"/>
            <a:ext cx="914400" cy="4572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flipV="1">
            <a:off x="6324600" y="3810000"/>
            <a:ext cx="76200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flipV="1">
            <a:off x="6553200" y="3505200"/>
            <a:ext cx="533400" cy="990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5715000" y="1905000"/>
            <a:ext cx="685800" cy="276999"/>
          </a:xfrm>
          <a:prstGeom prst="rect">
            <a:avLst/>
          </a:prstGeom>
          <a:solidFill>
            <a:schemeClr val="bg1"/>
          </a:solidFill>
          <a:ln w="25400">
            <a:solidFill>
              <a:srgbClr val="FF0000"/>
            </a:solidFill>
          </a:ln>
        </p:spPr>
        <p:txBody>
          <a:bodyPr wrap="square" rtlCol="0">
            <a:spAutoFit/>
          </a:bodyPr>
          <a:lstStyle/>
          <a:p>
            <a:r>
              <a:rPr lang="en-US" sz="1200" b="1" dirty="0" smtClean="0">
                <a:latin typeface="Times New Roman" pitchFamily="18" charset="0"/>
                <a:cs typeface="Times New Roman" pitchFamily="18" charset="0"/>
              </a:rPr>
              <a:t>Antrim</a:t>
            </a:r>
            <a:endParaRPr lang="en-US" sz="1200" b="1" dirty="0">
              <a:latin typeface="Times New Roman" pitchFamily="18" charset="0"/>
              <a:cs typeface="Times New Roman" pitchFamily="18" charset="0"/>
            </a:endParaRPr>
          </a:p>
        </p:txBody>
      </p:sp>
      <p:cxnSp>
        <p:nvCxnSpPr>
          <p:cNvPr id="54" name="Straight Arrow Connector 53"/>
          <p:cNvCxnSpPr>
            <a:stCxn id="53" idx="2"/>
          </p:cNvCxnSpPr>
          <p:nvPr/>
        </p:nvCxnSpPr>
        <p:spPr>
          <a:xfrm flipH="1">
            <a:off x="5867400" y="2181999"/>
            <a:ext cx="190500" cy="40880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371600" y="3429000"/>
            <a:ext cx="957313" cy="276999"/>
          </a:xfrm>
          <a:prstGeom prst="rect">
            <a:avLst/>
          </a:prstGeom>
          <a:solidFill>
            <a:schemeClr val="bg1"/>
          </a:solidFill>
          <a:ln w="25400">
            <a:solidFill>
              <a:srgbClr val="FF0000"/>
            </a:solidFill>
          </a:ln>
        </p:spPr>
        <p:txBody>
          <a:bodyPr wrap="none" rtlCol="0">
            <a:spAutoFit/>
          </a:bodyPr>
          <a:lstStyle/>
          <a:p>
            <a:r>
              <a:rPr lang="en-US" sz="1200" b="1" dirty="0" smtClean="0">
                <a:latin typeface="Times New Roman" pitchFamily="18" charset="0"/>
                <a:cs typeface="Times New Roman" pitchFamily="18" charset="0"/>
              </a:rPr>
              <a:t>Uinta Basin</a:t>
            </a:r>
            <a:endParaRPr lang="en-US" sz="1200" b="1" dirty="0">
              <a:latin typeface="Times New Roman" pitchFamily="18" charset="0"/>
              <a:cs typeface="Times New Roman" pitchFamily="18" charset="0"/>
            </a:endParaRPr>
          </a:p>
        </p:txBody>
      </p:sp>
      <p:cxnSp>
        <p:nvCxnSpPr>
          <p:cNvPr id="33" name="Straight Arrow Connector 32"/>
          <p:cNvCxnSpPr>
            <a:stCxn id="32" idx="3"/>
          </p:cNvCxnSpPr>
          <p:nvPr/>
        </p:nvCxnSpPr>
        <p:spPr>
          <a:xfrm flipV="1">
            <a:off x="2328913" y="3567499"/>
            <a:ext cx="414287" cy="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219574" y="4114800"/>
            <a:ext cx="1199367" cy="276999"/>
          </a:xfrm>
          <a:prstGeom prst="rect">
            <a:avLst/>
          </a:prstGeom>
          <a:solidFill>
            <a:schemeClr val="bg1"/>
          </a:solidFill>
          <a:ln w="25400">
            <a:solidFill>
              <a:srgbClr val="FF0000"/>
            </a:solidFill>
          </a:ln>
        </p:spPr>
        <p:txBody>
          <a:bodyPr wrap="none" rtlCol="0">
            <a:spAutoFit/>
          </a:bodyPr>
          <a:lstStyle/>
          <a:p>
            <a:r>
              <a:rPr lang="en-US" sz="1200" b="1" dirty="0" smtClean="0">
                <a:latin typeface="Times New Roman" pitchFamily="18" charset="0"/>
                <a:cs typeface="Times New Roman" pitchFamily="18" charset="0"/>
              </a:rPr>
              <a:t>San Juan Basin</a:t>
            </a:r>
            <a:endParaRPr lang="en-US" sz="1200" b="1" dirty="0">
              <a:latin typeface="Times New Roman" pitchFamily="18" charset="0"/>
              <a:cs typeface="Times New Roman" pitchFamily="18" charset="0"/>
            </a:endParaRPr>
          </a:p>
        </p:txBody>
      </p:sp>
      <p:cxnSp>
        <p:nvCxnSpPr>
          <p:cNvPr id="37" name="Straight Arrow Connector 36"/>
          <p:cNvCxnSpPr/>
          <p:nvPr/>
        </p:nvCxnSpPr>
        <p:spPr>
          <a:xfrm flipV="1">
            <a:off x="2449874" y="4100899"/>
            <a:ext cx="517419" cy="16630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760980" y="2362200"/>
            <a:ext cx="887220" cy="646331"/>
          </a:xfrm>
          <a:prstGeom prst="rect">
            <a:avLst/>
          </a:prstGeom>
          <a:solidFill>
            <a:schemeClr val="bg1"/>
          </a:solidFill>
          <a:ln w="25400">
            <a:solidFill>
              <a:srgbClr val="FF0000"/>
            </a:solidFill>
          </a:ln>
        </p:spPr>
        <p:txBody>
          <a:bodyPr wrap="square" rtlCol="0">
            <a:spAutoFit/>
          </a:bodyPr>
          <a:lstStyle/>
          <a:p>
            <a:r>
              <a:rPr lang="en-US" sz="1200" b="1" dirty="0" smtClean="0">
                <a:latin typeface="Times New Roman" pitchFamily="18" charset="0"/>
                <a:cs typeface="Times New Roman" pitchFamily="18" charset="0"/>
              </a:rPr>
              <a:t>Denver-Julesburg Basin</a:t>
            </a:r>
            <a:endParaRPr lang="en-US" sz="1200" b="1" dirty="0">
              <a:latin typeface="Times New Roman" pitchFamily="18" charset="0"/>
              <a:cs typeface="Times New Roman" pitchFamily="18" charset="0"/>
            </a:endParaRPr>
          </a:p>
        </p:txBody>
      </p:sp>
      <p:cxnSp>
        <p:nvCxnSpPr>
          <p:cNvPr id="41" name="Straight Arrow Connector 40"/>
          <p:cNvCxnSpPr>
            <a:stCxn id="38" idx="1"/>
          </p:cNvCxnSpPr>
          <p:nvPr/>
        </p:nvCxnSpPr>
        <p:spPr>
          <a:xfrm flipH="1">
            <a:off x="3379979" y="2685366"/>
            <a:ext cx="381001" cy="80242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219574" y="2223700"/>
            <a:ext cx="1496820" cy="276999"/>
          </a:xfrm>
          <a:prstGeom prst="rect">
            <a:avLst/>
          </a:prstGeom>
          <a:solidFill>
            <a:schemeClr val="bg1"/>
          </a:solidFill>
          <a:ln w="25400">
            <a:solidFill>
              <a:srgbClr val="FF0000"/>
            </a:solidFill>
          </a:ln>
        </p:spPr>
        <p:txBody>
          <a:bodyPr wrap="none" rtlCol="0">
            <a:spAutoFit/>
          </a:bodyPr>
          <a:lstStyle/>
          <a:p>
            <a:r>
              <a:rPr lang="en-US" sz="1200" b="1" dirty="0" smtClean="0">
                <a:latin typeface="Times New Roman" pitchFamily="18" charset="0"/>
                <a:cs typeface="Times New Roman" pitchFamily="18" charset="0"/>
              </a:rPr>
              <a:t>Powder River Basin</a:t>
            </a:r>
            <a:endParaRPr lang="en-US" sz="1200" b="1" dirty="0">
              <a:latin typeface="Times New Roman" pitchFamily="18" charset="0"/>
              <a:cs typeface="Times New Roman" pitchFamily="18" charset="0"/>
            </a:endParaRPr>
          </a:p>
        </p:txBody>
      </p:sp>
      <p:cxnSp>
        <p:nvCxnSpPr>
          <p:cNvPr id="45" name="Straight Arrow Connector 44"/>
          <p:cNvCxnSpPr>
            <a:stCxn id="44" idx="3"/>
          </p:cNvCxnSpPr>
          <p:nvPr/>
        </p:nvCxnSpPr>
        <p:spPr>
          <a:xfrm>
            <a:off x="2716394" y="2362200"/>
            <a:ext cx="511186" cy="35319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1371600" y="2667000"/>
            <a:ext cx="1403846" cy="276999"/>
          </a:xfrm>
          <a:prstGeom prst="rect">
            <a:avLst/>
          </a:prstGeom>
          <a:solidFill>
            <a:schemeClr val="bg1"/>
          </a:solidFill>
          <a:ln w="25400">
            <a:solidFill>
              <a:srgbClr val="FF0000"/>
            </a:solidFill>
          </a:ln>
        </p:spPr>
        <p:txBody>
          <a:bodyPr wrap="none" rtlCol="0">
            <a:spAutoFit/>
          </a:bodyPr>
          <a:lstStyle/>
          <a:p>
            <a:r>
              <a:rPr lang="en-US" sz="1200" b="1" dirty="0" smtClean="0">
                <a:latin typeface="Times New Roman" pitchFamily="18" charset="0"/>
                <a:cs typeface="Times New Roman" pitchFamily="18" charset="0"/>
              </a:rPr>
              <a:t>Green River Basin</a:t>
            </a:r>
            <a:endParaRPr lang="en-US" sz="1200" b="1" dirty="0">
              <a:latin typeface="Times New Roman" pitchFamily="18" charset="0"/>
              <a:cs typeface="Times New Roman" pitchFamily="18" charset="0"/>
            </a:endParaRPr>
          </a:p>
        </p:txBody>
      </p:sp>
      <p:cxnSp>
        <p:nvCxnSpPr>
          <p:cNvPr id="51" name="Straight Arrow Connector 50"/>
          <p:cNvCxnSpPr/>
          <p:nvPr/>
        </p:nvCxnSpPr>
        <p:spPr>
          <a:xfrm>
            <a:off x="2775446" y="2957899"/>
            <a:ext cx="209808" cy="228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1676400" y="3761601"/>
            <a:ext cx="1165704" cy="276999"/>
          </a:xfrm>
          <a:prstGeom prst="rect">
            <a:avLst/>
          </a:prstGeom>
          <a:solidFill>
            <a:schemeClr val="bg1"/>
          </a:solidFill>
          <a:ln w="25400">
            <a:solidFill>
              <a:srgbClr val="FF0000"/>
            </a:solidFill>
          </a:ln>
        </p:spPr>
        <p:txBody>
          <a:bodyPr wrap="none" rtlCol="0">
            <a:spAutoFit/>
          </a:bodyPr>
          <a:lstStyle/>
          <a:p>
            <a:r>
              <a:rPr lang="en-US" sz="1200" b="1" dirty="0" err="1" smtClean="0">
                <a:latin typeface="Times New Roman" pitchFamily="18" charset="0"/>
                <a:cs typeface="Times New Roman" pitchFamily="18" charset="0"/>
              </a:rPr>
              <a:t>Piceance</a:t>
            </a:r>
            <a:r>
              <a:rPr lang="en-US" sz="1200" b="1" dirty="0" smtClean="0">
                <a:latin typeface="Times New Roman" pitchFamily="18" charset="0"/>
                <a:cs typeface="Times New Roman" pitchFamily="18" charset="0"/>
              </a:rPr>
              <a:t> Basin</a:t>
            </a:r>
            <a:endParaRPr lang="en-US" sz="1200" b="1" dirty="0">
              <a:latin typeface="Times New Roman" pitchFamily="18" charset="0"/>
              <a:cs typeface="Times New Roman" pitchFamily="18" charset="0"/>
            </a:endParaRPr>
          </a:p>
        </p:txBody>
      </p:sp>
      <p:sp>
        <p:nvSpPr>
          <p:cNvPr id="58" name="TextBox 57"/>
          <p:cNvSpPr txBox="1"/>
          <p:nvPr/>
        </p:nvSpPr>
        <p:spPr>
          <a:xfrm>
            <a:off x="3918408" y="1475601"/>
            <a:ext cx="1186992" cy="276999"/>
          </a:xfrm>
          <a:prstGeom prst="rect">
            <a:avLst/>
          </a:prstGeom>
          <a:solidFill>
            <a:schemeClr val="bg1"/>
          </a:solidFill>
          <a:ln w="25400">
            <a:solidFill>
              <a:srgbClr val="FF0000"/>
            </a:solidFill>
          </a:ln>
        </p:spPr>
        <p:txBody>
          <a:bodyPr wrap="none" rtlCol="0">
            <a:spAutoFit/>
          </a:bodyPr>
          <a:lstStyle/>
          <a:p>
            <a:r>
              <a:rPr lang="en-US" sz="1200" b="1" dirty="0" smtClean="0">
                <a:latin typeface="Times New Roman" pitchFamily="18" charset="0"/>
                <a:cs typeface="Times New Roman" pitchFamily="18" charset="0"/>
              </a:rPr>
              <a:t>Williston Basin</a:t>
            </a:r>
            <a:endParaRPr lang="en-US" sz="1200" b="1" dirty="0">
              <a:latin typeface="Times New Roman" pitchFamily="18" charset="0"/>
              <a:cs typeface="Times New Roman" pitchFamily="18" charset="0"/>
            </a:endParaRPr>
          </a:p>
        </p:txBody>
      </p:sp>
      <p:cxnSp>
        <p:nvCxnSpPr>
          <p:cNvPr id="61" name="Straight Arrow Connector 60"/>
          <p:cNvCxnSpPr/>
          <p:nvPr/>
        </p:nvCxnSpPr>
        <p:spPr>
          <a:xfrm flipH="1">
            <a:off x="3461208" y="1475601"/>
            <a:ext cx="457200" cy="42939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2842104" y="3706506"/>
            <a:ext cx="205896" cy="17969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91690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246" t="25072" r="21768" b="17818"/>
          <a:stretch/>
        </p:blipFill>
        <p:spPr bwMode="auto">
          <a:xfrm>
            <a:off x="5105" y="2729351"/>
            <a:ext cx="3214541" cy="1876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6096000" y="2621628"/>
            <a:ext cx="3008747" cy="2099661"/>
            <a:chOff x="517235" y="4048472"/>
            <a:chExt cx="3999347" cy="2576364"/>
          </a:xfrm>
        </p:grpSpPr>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994" t="23658" r="34823" b="16237"/>
            <a:stretch/>
          </p:blipFill>
          <p:spPr bwMode="auto">
            <a:xfrm>
              <a:off x="517235" y="4125828"/>
              <a:ext cx="3999347" cy="2499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732893" y="4048472"/>
              <a:ext cx="1519297" cy="264358"/>
            </a:xfrm>
            <a:prstGeom prst="rect">
              <a:avLst/>
            </a:prstGeom>
            <a:noFill/>
          </p:spPr>
          <p:txBody>
            <a:bodyPr wrap="none" rtlCol="0">
              <a:spAutoFit/>
            </a:bodyPr>
            <a:lstStyle/>
            <a:p>
              <a:r>
                <a:rPr lang="en-US" sz="800" b="1" dirty="0" smtClean="0"/>
                <a:t>Solar absorption Spectra</a:t>
              </a:r>
              <a:endParaRPr lang="en-US" sz="800" b="1" dirty="0"/>
            </a:p>
          </p:txBody>
        </p:sp>
      </p:grpSp>
      <p:pic>
        <p:nvPicPr>
          <p:cNvPr id="2050" name="Picture 2" descr="\\beans\users$\bpierce\Data\Documents\Attachments\mar_09\image_resized.ph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4327" y="386147"/>
            <a:ext cx="3938873" cy="24332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089618" y="1371940"/>
            <a:ext cx="2238946"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Solar Spectrum</a:t>
            </a:r>
            <a:endParaRPr lang="en-US" sz="2400" b="1" dirty="0">
              <a:latin typeface="Times New Roman" panose="02020603050405020304" pitchFamily="18" charset="0"/>
              <a:cs typeface="Times New Roman" panose="02020603050405020304" pitchFamily="18" charset="0"/>
            </a:endParaRPr>
          </a:p>
        </p:txBody>
      </p:sp>
      <p:pic>
        <p:nvPicPr>
          <p:cNvPr id="8" name="Picture 7" descr="NO2_flip-Back.png"/>
          <p:cNvPicPr>
            <a:picLocks noChangeAspect="1"/>
          </p:cNvPicPr>
          <p:nvPr/>
        </p:nvPicPr>
        <p:blipFill rotWithShape="1">
          <a:blip r:embed="rId5" cstate="print"/>
          <a:srcRect l="2742" t="4085" r="69230" b="61392"/>
          <a:stretch/>
        </p:blipFill>
        <p:spPr>
          <a:xfrm>
            <a:off x="5592616" y="4736349"/>
            <a:ext cx="2530764" cy="2078182"/>
          </a:xfrm>
          <a:prstGeom prst="rect">
            <a:avLst/>
          </a:prstGeom>
        </p:spPr>
      </p:pic>
      <p:cxnSp>
        <p:nvCxnSpPr>
          <p:cNvPr id="11" name="Straight Connector 10"/>
          <p:cNvCxnSpPr/>
          <p:nvPr/>
        </p:nvCxnSpPr>
        <p:spPr>
          <a:xfrm>
            <a:off x="533400" y="4596654"/>
            <a:ext cx="0" cy="63038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98809" y="5438745"/>
            <a:ext cx="264231" cy="389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382000" y="5261781"/>
            <a:ext cx="644728" cy="400110"/>
          </a:xfrm>
          <a:prstGeom prst="rect">
            <a:avLst/>
          </a:prstGeom>
          <a:noFill/>
          <a:ln>
            <a:solidFill>
              <a:srgbClr val="FF0000"/>
            </a:solidFill>
          </a:ln>
        </p:spPr>
        <p:txBody>
          <a:bodyPr wrap="none" rtlCol="0">
            <a:spAutoFit/>
          </a:bodyPr>
          <a:lstStyle/>
          <a:p>
            <a:r>
              <a:rPr lang="en-US" sz="1000" b="1" dirty="0" smtClean="0"/>
              <a:t>Spectral </a:t>
            </a:r>
          </a:p>
          <a:p>
            <a:r>
              <a:rPr lang="en-US" sz="1000" b="1" dirty="0" smtClean="0"/>
              <a:t>Fitting</a:t>
            </a:r>
            <a:endParaRPr lang="en-US" sz="1000" b="1" dirty="0"/>
          </a:p>
        </p:txBody>
      </p:sp>
      <p:sp>
        <p:nvSpPr>
          <p:cNvPr id="17" name="TextBox 16"/>
          <p:cNvSpPr txBox="1"/>
          <p:nvPr/>
        </p:nvSpPr>
        <p:spPr>
          <a:xfrm>
            <a:off x="6939653" y="1055166"/>
            <a:ext cx="1792157"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txBody>
          <a:bodyPr wrap="square" rtlCol="0">
            <a:spAutoFit/>
          </a:bodyPr>
          <a:lstStyle/>
          <a:p>
            <a:r>
              <a:rPr lang="en-US" b="1" dirty="0" smtClean="0">
                <a:latin typeface="Times New Roman" panose="02020603050405020304" pitchFamily="18" charset="0"/>
                <a:cs typeface="Times New Roman" panose="02020603050405020304" pitchFamily="18" charset="0"/>
              </a:rPr>
              <a:t>Ozone Monitoring Instrument (OMI)</a:t>
            </a:r>
            <a:endParaRPr lang="en-US" b="1" dirty="0">
              <a:latin typeface="Times New Roman" panose="02020603050405020304" pitchFamily="18" charset="0"/>
              <a:cs typeface="Times New Roman" panose="02020603050405020304" pitchFamily="18" charset="0"/>
            </a:endParaRPr>
          </a:p>
        </p:txBody>
      </p:sp>
      <p:sp>
        <p:nvSpPr>
          <p:cNvPr id="18" name="Rectangle 17"/>
          <p:cNvSpPr/>
          <p:nvPr/>
        </p:nvSpPr>
        <p:spPr>
          <a:xfrm>
            <a:off x="39253" y="1101346"/>
            <a:ext cx="2590800"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txBody>
          <a:bodyPr wrap="square">
            <a:spAutoFit/>
          </a:bodyPr>
          <a:lstStyle/>
          <a:p>
            <a:r>
              <a:rPr lang="en-US" b="1" dirty="0">
                <a:latin typeface="Times New Roman" panose="02020603050405020304" pitchFamily="18" charset="0"/>
                <a:cs typeface="Times New Roman" panose="02020603050405020304" pitchFamily="18" charset="0"/>
              </a:rPr>
              <a:t>Visible/Infrared Imager/Radiometer</a:t>
            </a:r>
          </a:p>
          <a:p>
            <a:r>
              <a:rPr lang="en-US" b="1" dirty="0">
                <a:latin typeface="Times New Roman" panose="02020603050405020304" pitchFamily="18" charset="0"/>
                <a:cs typeface="Times New Roman" panose="02020603050405020304" pitchFamily="18" charset="0"/>
              </a:rPr>
              <a:t>Suite (VIIRS</a:t>
            </a:r>
            <a:r>
              <a:rPr lang="en-US" b="1" dirty="0" smtClean="0">
                <a:latin typeface="Times New Roman" panose="02020603050405020304" pitchFamily="18" charset="0"/>
                <a:cs typeface="Times New Roman" panose="02020603050405020304" pitchFamily="18" charset="0"/>
              </a:rPr>
              <a:t>), Day/Night Band (DNB)</a:t>
            </a:r>
            <a:endParaRPr lang="en-US" b="1" dirty="0">
              <a:latin typeface="Times New Roman" panose="02020603050405020304" pitchFamily="18" charset="0"/>
              <a:cs typeface="Times New Roman" panose="02020603050405020304" pitchFamily="18" charset="0"/>
            </a:endParaRPr>
          </a:p>
        </p:txBody>
      </p:sp>
      <p:cxnSp>
        <p:nvCxnSpPr>
          <p:cNvPr id="25" name="Straight Connector 24"/>
          <p:cNvCxnSpPr/>
          <p:nvPr/>
        </p:nvCxnSpPr>
        <p:spPr>
          <a:xfrm>
            <a:off x="8534400" y="4479631"/>
            <a:ext cx="0" cy="78215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8115300" y="5477164"/>
            <a:ext cx="266700" cy="0"/>
          </a:xfrm>
          <a:prstGeom prst="straightConnector1">
            <a:avLst/>
          </a:prstGeom>
          <a:ln w="2540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9253" y="5242581"/>
            <a:ext cx="671979" cy="400110"/>
          </a:xfrm>
          <a:prstGeom prst="rect">
            <a:avLst/>
          </a:prstGeom>
          <a:noFill/>
          <a:ln>
            <a:solidFill>
              <a:srgbClr val="FF0000"/>
            </a:solidFill>
          </a:ln>
        </p:spPr>
        <p:txBody>
          <a:bodyPr wrap="none" rtlCol="0">
            <a:spAutoFit/>
          </a:bodyPr>
          <a:lstStyle/>
          <a:p>
            <a:r>
              <a:rPr lang="en-US" sz="1000" b="1" dirty="0" smtClean="0"/>
              <a:t>Low light</a:t>
            </a:r>
          </a:p>
          <a:p>
            <a:r>
              <a:rPr lang="en-US" sz="1000" b="1" dirty="0" smtClean="0"/>
              <a:t>Imaging</a:t>
            </a:r>
            <a:endParaRPr lang="en-US" sz="1000" b="1" dirty="0"/>
          </a:p>
        </p:txBody>
      </p:sp>
      <p:grpSp>
        <p:nvGrpSpPr>
          <p:cNvPr id="2058" name="Group 2057"/>
          <p:cNvGrpSpPr/>
          <p:nvPr/>
        </p:nvGrpSpPr>
        <p:grpSpPr>
          <a:xfrm>
            <a:off x="988441" y="4736349"/>
            <a:ext cx="2604654" cy="2078182"/>
            <a:chOff x="5243946" y="4800600"/>
            <a:chExt cx="2604654" cy="1943570"/>
          </a:xfrm>
        </p:grpSpPr>
        <p:sp>
          <p:nvSpPr>
            <p:cNvPr id="28" name="Rectangle 27"/>
            <p:cNvSpPr/>
            <p:nvPr/>
          </p:nvSpPr>
          <p:spPr>
            <a:xfrm>
              <a:off x="5243946" y="6477000"/>
              <a:ext cx="2604654" cy="2671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NO2_flip-Back.png"/>
            <p:cNvPicPr>
              <a:picLocks noChangeAspect="1"/>
            </p:cNvPicPr>
            <p:nvPr/>
          </p:nvPicPr>
          <p:blipFill rotWithShape="1">
            <a:blip r:embed="rId5" cstate="print"/>
            <a:srcRect l="2437" t="65919" r="68718" b="5851"/>
            <a:stretch/>
          </p:blipFill>
          <p:spPr>
            <a:xfrm>
              <a:off x="5243946" y="4800600"/>
              <a:ext cx="2604654" cy="1699385"/>
            </a:xfrm>
            <a:prstGeom prst="rect">
              <a:avLst/>
            </a:prstGeom>
          </p:spPr>
        </p:pic>
        <p:sp>
          <p:nvSpPr>
            <p:cNvPr id="23" name="TextBox 22"/>
            <p:cNvSpPr txBox="1"/>
            <p:nvPr/>
          </p:nvSpPr>
          <p:spPr>
            <a:xfrm>
              <a:off x="6019800" y="6383179"/>
              <a:ext cx="1159292" cy="246221"/>
            </a:xfrm>
            <a:prstGeom prst="rect">
              <a:avLst/>
            </a:prstGeom>
            <a:noFill/>
          </p:spPr>
          <p:txBody>
            <a:bodyPr wrap="none" rtlCol="0">
              <a:spAutoFit/>
            </a:bodyPr>
            <a:lstStyle/>
            <a:p>
              <a:r>
                <a:rPr lang="en-US" sz="1000" b="1" dirty="0" err="1" smtClean="0">
                  <a:solidFill>
                    <a:schemeClr val="bg1"/>
                  </a:solidFill>
                </a:rPr>
                <a:t>Nano</a:t>
              </a:r>
              <a:r>
                <a:rPr lang="en-US" sz="1000" b="1" dirty="0" smtClean="0">
                  <a:solidFill>
                    <a:schemeClr val="bg1"/>
                  </a:solidFill>
                </a:rPr>
                <a:t>-watts/cm</a:t>
              </a:r>
              <a:r>
                <a:rPr lang="en-US" sz="1000" b="1" baseline="30000" dirty="0" smtClean="0">
                  <a:solidFill>
                    <a:schemeClr val="bg1"/>
                  </a:solidFill>
                </a:rPr>
                <a:t>2</a:t>
              </a:r>
              <a:r>
                <a:rPr lang="en-US" sz="1000" b="1" dirty="0" smtClean="0">
                  <a:solidFill>
                    <a:schemeClr val="bg1"/>
                  </a:solidFill>
                </a:rPr>
                <a:t>sr</a:t>
              </a:r>
              <a:endParaRPr lang="en-US" sz="1000" b="1" dirty="0">
                <a:solidFill>
                  <a:schemeClr val="bg1"/>
                </a:solidFill>
              </a:endParaRPr>
            </a:p>
          </p:txBody>
        </p:sp>
      </p:grpSp>
      <p:pic>
        <p:nvPicPr>
          <p:cNvPr id="4100" name="Picture 4" descr="http://www.epa.gov/airtrends/aqtrnd99/graphics/fig2-20.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39996" y="3117770"/>
            <a:ext cx="2503604" cy="1606630"/>
          </a:xfrm>
          <a:prstGeom prst="rect">
            <a:avLst/>
          </a:prstGeom>
          <a:noFill/>
          <a:extLst>
            <a:ext uri="{909E8E84-426E-40DD-AFC4-6F175D3DCCD1}">
              <a14:hiddenFill xmlns:a14="http://schemas.microsoft.com/office/drawing/2010/main">
                <a:solidFill>
                  <a:srgbClr val="FFFFFF"/>
                </a:solidFill>
              </a14:hiddenFill>
            </a:ext>
          </a:extLst>
        </p:spPr>
      </p:pic>
      <p:sp>
        <p:nvSpPr>
          <p:cNvPr id="29" name="Left Brace 28"/>
          <p:cNvSpPr/>
          <p:nvPr/>
        </p:nvSpPr>
        <p:spPr>
          <a:xfrm rot="5400000">
            <a:off x="3086296" y="189344"/>
            <a:ext cx="266700" cy="228600"/>
          </a:xfrm>
          <a:prstGeom prst="lef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Straight Connector 30"/>
          <p:cNvCxnSpPr/>
          <p:nvPr/>
        </p:nvCxnSpPr>
        <p:spPr>
          <a:xfrm flipH="1">
            <a:off x="533400" y="790281"/>
            <a:ext cx="2990654" cy="981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49" name="Straight Arrow Connector 2048"/>
          <p:cNvCxnSpPr/>
          <p:nvPr/>
        </p:nvCxnSpPr>
        <p:spPr>
          <a:xfrm>
            <a:off x="533400" y="790281"/>
            <a:ext cx="0" cy="32250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533400" y="2313111"/>
            <a:ext cx="0" cy="50628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 name="Left Brace 40"/>
          <p:cNvSpPr/>
          <p:nvPr/>
        </p:nvSpPr>
        <p:spPr>
          <a:xfrm rot="5400000">
            <a:off x="3398024" y="749877"/>
            <a:ext cx="266700" cy="367144"/>
          </a:xfrm>
          <a:prstGeom prst="lef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2" name="Straight Connector 41"/>
          <p:cNvCxnSpPr>
            <a:endCxn id="29" idx="1"/>
          </p:cNvCxnSpPr>
          <p:nvPr/>
        </p:nvCxnSpPr>
        <p:spPr>
          <a:xfrm flipH="1">
            <a:off x="3219646" y="152400"/>
            <a:ext cx="5250102" cy="1789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8458200" y="170294"/>
            <a:ext cx="11548" cy="88487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8469748" y="2252477"/>
            <a:ext cx="11545" cy="57530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59" name="Rectangle 2058"/>
          <p:cNvSpPr/>
          <p:nvPr/>
        </p:nvSpPr>
        <p:spPr>
          <a:xfrm>
            <a:off x="3733800" y="2776132"/>
            <a:ext cx="1885388" cy="523220"/>
          </a:xfrm>
          <a:prstGeom prst="rect">
            <a:avLst/>
          </a:prstGeom>
        </p:spPr>
        <p:txBody>
          <a:bodyPr wrap="none">
            <a:spAutoFit/>
          </a:bodyPr>
          <a:lstStyle/>
          <a:p>
            <a:pPr algn="ctr"/>
            <a:r>
              <a:rPr lang="en-US" sz="1400" b="1" dirty="0" smtClean="0">
                <a:latin typeface="Times New Roman" pitchFamily="18" charset="0"/>
                <a:cs typeface="Times New Roman" pitchFamily="18" charset="0"/>
              </a:rPr>
              <a:t>Nitrogen Oxide (NOx)</a:t>
            </a:r>
          </a:p>
          <a:p>
            <a:pPr algn="ctr"/>
            <a:r>
              <a:rPr lang="en-US" sz="1400" b="1" dirty="0" smtClean="0">
                <a:latin typeface="Times New Roman" pitchFamily="18" charset="0"/>
                <a:cs typeface="Times New Roman" pitchFamily="18" charset="0"/>
              </a:rPr>
              <a:t> </a:t>
            </a:r>
            <a:r>
              <a:rPr lang="en-US" sz="1400" b="1" dirty="0">
                <a:latin typeface="Times New Roman" pitchFamily="18" charset="0"/>
                <a:cs typeface="Times New Roman" pitchFamily="18" charset="0"/>
              </a:rPr>
              <a:t>Emissions</a:t>
            </a:r>
            <a:endParaRPr lang="en-US" sz="1400" dirty="0"/>
          </a:p>
        </p:txBody>
      </p:sp>
      <p:cxnSp>
        <p:nvCxnSpPr>
          <p:cNvPr id="2061" name="Straight Arrow Connector 2060"/>
          <p:cNvCxnSpPr/>
          <p:nvPr/>
        </p:nvCxnSpPr>
        <p:spPr>
          <a:xfrm>
            <a:off x="3593095" y="5438745"/>
            <a:ext cx="475525"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2077" idx="3"/>
          </p:cNvCxnSpPr>
          <p:nvPr/>
        </p:nvCxnSpPr>
        <p:spPr>
          <a:xfrm>
            <a:off x="5183349" y="5460225"/>
            <a:ext cx="409267" cy="0"/>
          </a:xfrm>
          <a:prstGeom prst="straightConnector1">
            <a:avLst/>
          </a:prstGeom>
          <a:ln w="2540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endCxn id="4100" idx="2"/>
          </p:cNvCxnSpPr>
          <p:nvPr/>
        </p:nvCxnSpPr>
        <p:spPr>
          <a:xfrm flipV="1">
            <a:off x="4691798" y="4724400"/>
            <a:ext cx="0" cy="50263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65" name="Rectangle 2064"/>
          <p:cNvSpPr/>
          <p:nvPr/>
        </p:nvSpPr>
        <p:spPr>
          <a:xfrm>
            <a:off x="686227" y="2573179"/>
            <a:ext cx="2056973" cy="246221"/>
          </a:xfrm>
          <a:prstGeom prst="rect">
            <a:avLst/>
          </a:prstGeom>
        </p:spPr>
        <p:txBody>
          <a:bodyPr wrap="none">
            <a:spAutoFit/>
          </a:bodyPr>
          <a:lstStyle/>
          <a:p>
            <a:r>
              <a:rPr lang="en-US" sz="1000" b="1" dirty="0"/>
              <a:t>1 billion times fainter than sunlight</a:t>
            </a:r>
            <a:endParaRPr lang="en-US" sz="1000" b="1" dirty="0"/>
          </a:p>
        </p:txBody>
      </p:sp>
      <p:sp>
        <p:nvSpPr>
          <p:cNvPr id="2077" name="TextBox 2076"/>
          <p:cNvSpPr txBox="1"/>
          <p:nvPr/>
        </p:nvSpPr>
        <p:spPr>
          <a:xfrm>
            <a:off x="4068620" y="5275559"/>
            <a:ext cx="1114729" cy="369332"/>
          </a:xfrm>
          <a:prstGeom prst="rect">
            <a:avLst/>
          </a:prstGeom>
          <a:noFill/>
          <a:ln>
            <a:solidFill>
              <a:srgbClr val="FF0000"/>
            </a:solidFill>
          </a:ln>
        </p:spPr>
        <p:txBody>
          <a:bodyPr wrap="none" rtlCol="0">
            <a:spAutoFit/>
          </a:bodyPr>
          <a:lstStyle/>
          <a:p>
            <a:r>
              <a:rPr lang="en-US" b="1" dirty="0" smtClean="0">
                <a:latin typeface="Times New Roman" panose="02020603050405020304" pitchFamily="18" charset="0"/>
                <a:cs typeface="Times New Roman" panose="02020603050405020304" pitchFamily="18" charset="0"/>
              </a:rPr>
              <a:t>This Talk</a:t>
            </a:r>
            <a:endParaRPr lang="en-US" b="1" dirty="0">
              <a:latin typeface="Times New Roman" panose="02020603050405020304" pitchFamily="18" charset="0"/>
              <a:cs typeface="Times New Roman" panose="02020603050405020304" pitchFamily="18" charset="0"/>
            </a:endParaRPr>
          </a:p>
        </p:txBody>
      </p:sp>
      <p:pic>
        <p:nvPicPr>
          <p:cNvPr id="81" name="Picture 8" descr="http://1.bp.blogspot.com/-WdoM3jtixFs/U8hWZdYOncI/AAAAAAAAdGc/xP0qWh-fi4E/s1600/Aura_logo.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89309" y="0"/>
            <a:ext cx="1328012" cy="859514"/>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82" name="Picture 2" descr="http://rammb.cira.colostate.edu/projects/npp/images/s-npp_logo_21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8959" y="4885"/>
            <a:ext cx="988441" cy="965454"/>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5660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481548"/>
            <a:ext cx="8229600" cy="1200329"/>
          </a:xfrm>
          <a:prstGeom prst="rect">
            <a:avLst/>
          </a:prstGeom>
          <a:noFill/>
        </p:spPr>
        <p:txBody>
          <a:bodyPr wrap="square" rtlCol="0">
            <a:spAutoFit/>
          </a:bodyPr>
          <a:lstStyle/>
          <a:p>
            <a:r>
              <a:rPr lang="en-US" sz="2400" dirty="0" smtClean="0">
                <a:latin typeface="Times New Roman" pitchFamily="18" charset="0"/>
                <a:cs typeface="Times New Roman" pitchFamily="18" charset="0"/>
              </a:rPr>
              <a:t>Investigate relationship  NEI 2011 emissions and SNPP VIIRS Day Night Band (DNB) radiances (2012 cloud free composite, 15 arc second resolution</a:t>
            </a:r>
            <a:r>
              <a:rPr lang="en-US" sz="2400" dirty="0">
                <a:latin typeface="Times New Roman" pitchFamily="18" charset="0"/>
                <a:cs typeface="Times New Roman" pitchFamily="18" charset="0"/>
              </a:rPr>
              <a:t>) for specific urban and oil and gas </a:t>
            </a:r>
            <a:r>
              <a:rPr lang="en-US" sz="2400" dirty="0" smtClean="0">
                <a:latin typeface="Times New Roman" pitchFamily="18" charset="0"/>
                <a:cs typeface="Times New Roman" pitchFamily="18" charset="0"/>
              </a:rPr>
              <a:t>regions</a:t>
            </a:r>
          </a:p>
        </p:txBody>
      </p:sp>
      <p:sp>
        <p:nvSpPr>
          <p:cNvPr id="3" name="TextBox 2"/>
          <p:cNvSpPr txBox="1"/>
          <p:nvPr/>
        </p:nvSpPr>
        <p:spPr>
          <a:xfrm>
            <a:off x="155914" y="3048000"/>
            <a:ext cx="8801099" cy="1477328"/>
          </a:xfrm>
          <a:prstGeom prst="rect">
            <a:avLst/>
          </a:prstGeom>
          <a:solidFill>
            <a:schemeClr val="accent1">
              <a:alpha val="21000"/>
            </a:schemeClr>
          </a:solidFill>
        </p:spPr>
        <p:txBody>
          <a:bodyPr wrap="square" rtlCol="0">
            <a:spAutoFit/>
          </a:bodyPr>
          <a:lstStyle/>
          <a:p>
            <a:pPr algn="ctr"/>
            <a:r>
              <a:rPr lang="en-US" u="sng" dirty="0" smtClean="0">
                <a:latin typeface="Times New Roman" pitchFamily="18" charset="0"/>
                <a:cs typeface="Times New Roman" pitchFamily="18" charset="0"/>
              </a:rPr>
              <a:t>VIIRS DNB</a:t>
            </a:r>
          </a:p>
          <a:p>
            <a:pPr algn="ctr"/>
            <a:endParaRPr lang="en-US" dirty="0">
              <a:latin typeface="Times New Roman" pitchFamily="18" charset="0"/>
              <a:cs typeface="Times New Roman" pitchFamily="18" charset="0"/>
            </a:endParaRPr>
          </a:p>
          <a:p>
            <a:r>
              <a:rPr lang="en-US" dirty="0" smtClean="0">
                <a:latin typeface="Times New Roman" pitchFamily="18" charset="0"/>
                <a:cs typeface="Times New Roman" pitchFamily="18" charset="0"/>
              </a:rPr>
              <a:t>SNPP VIIRS cloud-free </a:t>
            </a:r>
            <a:r>
              <a:rPr lang="en-US" dirty="0">
                <a:latin typeface="Times New Roman" pitchFamily="18" charset="0"/>
                <a:cs typeface="Times New Roman" pitchFamily="18" charset="0"/>
              </a:rPr>
              <a:t>composite </a:t>
            </a:r>
            <a:r>
              <a:rPr lang="en-US" dirty="0" smtClean="0">
                <a:latin typeface="Times New Roman" pitchFamily="18" charset="0"/>
                <a:cs typeface="Times New Roman" pitchFamily="18" charset="0"/>
              </a:rPr>
              <a:t>(2012/4/18-26 </a:t>
            </a:r>
            <a:r>
              <a:rPr lang="en-US" dirty="0">
                <a:latin typeface="Times New Roman" pitchFamily="18" charset="0"/>
                <a:cs typeface="Times New Roman" pitchFamily="18" charset="0"/>
              </a:rPr>
              <a:t>and </a:t>
            </a:r>
            <a:r>
              <a:rPr lang="en-US" dirty="0" smtClean="0">
                <a:latin typeface="Times New Roman" pitchFamily="18" charset="0"/>
                <a:cs typeface="Times New Roman" pitchFamily="18" charset="0"/>
              </a:rPr>
              <a:t>2012/10/11-23) DNB data on 15 arc sec grid from Earth Observation Group, NOAA National Geophysical Data Center in GEOTIFF format</a:t>
            </a:r>
          </a:p>
        </p:txBody>
      </p:sp>
      <p:sp>
        <p:nvSpPr>
          <p:cNvPr id="4" name="Rectangle 3"/>
          <p:cNvSpPr/>
          <p:nvPr/>
        </p:nvSpPr>
        <p:spPr>
          <a:xfrm>
            <a:off x="-19235" y="6488668"/>
            <a:ext cx="9144000" cy="369332"/>
          </a:xfrm>
          <a:prstGeom prst="rect">
            <a:avLst/>
          </a:prstGeom>
        </p:spPr>
        <p:txBody>
          <a:bodyPr wrap="square">
            <a:spAutoFit/>
          </a:bodyPr>
          <a:lstStyle/>
          <a:p>
            <a:pPr algn="ctr"/>
            <a:r>
              <a:rPr lang="en-US" dirty="0"/>
              <a:t>http://www.ngdc.noaa.gov/eog/viirs/download_viirs_ntl.html</a:t>
            </a:r>
          </a:p>
        </p:txBody>
      </p:sp>
    </p:spTree>
    <p:extLst>
      <p:ext uri="{BB962C8B-B14F-4D97-AF65-F5344CB8AC3E}">
        <p14:creationId xmlns:p14="http://schemas.microsoft.com/office/powerpoint/2010/main" val="7654375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Brad Pierce\Documents\AQAST_07\Talk\viirs_2012_large.png"/>
          <p:cNvPicPr>
            <a:picLocks noChangeAspect="1" noChangeArrowheads="1"/>
          </p:cNvPicPr>
          <p:nvPr/>
        </p:nvPicPr>
        <p:blipFill>
          <a:blip r:embed="rId2" cstate="print"/>
          <a:srcRect/>
          <a:stretch>
            <a:fillRect/>
          </a:stretch>
        </p:blipFill>
        <p:spPr bwMode="auto">
          <a:xfrm>
            <a:off x="0" y="1143000"/>
            <a:ext cx="9144000" cy="5715000"/>
          </a:xfrm>
          <a:prstGeom prst="rect">
            <a:avLst/>
          </a:prstGeom>
          <a:noFill/>
        </p:spPr>
      </p:pic>
      <p:sp>
        <p:nvSpPr>
          <p:cNvPr id="7" name="Rectangle 6"/>
          <p:cNvSpPr/>
          <p:nvPr/>
        </p:nvSpPr>
        <p:spPr>
          <a:xfrm>
            <a:off x="0" y="0"/>
            <a:ext cx="9144000" cy="1200329"/>
          </a:xfrm>
          <a:prstGeom prst="rect">
            <a:avLst/>
          </a:prstGeom>
        </p:spPr>
        <p:txBody>
          <a:bodyPr wrap="square">
            <a:spAutoFit/>
          </a:bodyPr>
          <a:lstStyle/>
          <a:p>
            <a:pPr algn="ctr"/>
            <a:r>
              <a:rPr lang="en-US" sz="2400" b="1" dirty="0">
                <a:latin typeface="Times New Roman" pitchFamily="18" charset="0"/>
                <a:cs typeface="Times New Roman" pitchFamily="18" charset="0"/>
              </a:rPr>
              <a:t>SNPP </a:t>
            </a:r>
            <a:r>
              <a:rPr lang="en-US" sz="2400" b="1" dirty="0" smtClean="0">
                <a:latin typeface="Times New Roman" pitchFamily="18" charset="0"/>
                <a:cs typeface="Times New Roman" pitchFamily="18" charset="0"/>
              </a:rPr>
              <a:t>VIIRS 2012 cloud-free </a:t>
            </a:r>
            <a:r>
              <a:rPr lang="en-US" sz="2400" b="1" dirty="0">
                <a:latin typeface="Times New Roman" pitchFamily="18" charset="0"/>
                <a:cs typeface="Times New Roman" pitchFamily="18" charset="0"/>
              </a:rPr>
              <a:t>composite </a:t>
            </a:r>
            <a:endParaRPr lang="en-US" sz="2400" b="1" dirty="0" smtClean="0">
              <a:latin typeface="Times New Roman" pitchFamily="18" charset="0"/>
              <a:cs typeface="Times New Roman" pitchFamily="18" charset="0"/>
            </a:endParaRPr>
          </a:p>
          <a:p>
            <a:pPr algn="ctr"/>
            <a:r>
              <a:rPr lang="en-US" sz="2400" b="1" dirty="0">
                <a:latin typeface="Times New Roman" pitchFamily="18" charset="0"/>
                <a:cs typeface="Times New Roman" pitchFamily="18" charset="0"/>
              </a:rPr>
              <a:t>(15 arc sec </a:t>
            </a:r>
            <a:r>
              <a:rPr lang="en-US" sz="2400" b="1" dirty="0" smtClean="0">
                <a:latin typeface="Times New Roman" pitchFamily="18" charset="0"/>
                <a:cs typeface="Times New Roman" pitchFamily="18" charset="0"/>
              </a:rPr>
              <a:t>grid)</a:t>
            </a:r>
          </a:p>
          <a:p>
            <a:pPr algn="ctr"/>
            <a:r>
              <a:rPr lang="en-US" sz="2400" b="1" dirty="0">
                <a:latin typeface="Times New Roman" pitchFamily="18" charset="0"/>
                <a:cs typeface="Times New Roman" pitchFamily="18" charset="0"/>
              </a:rPr>
              <a:t>Earth Observation Group, NOAA National Geophysical Data Center </a:t>
            </a:r>
            <a:endParaRPr lang="en-US" sz="24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3988088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Brad Pierce\Documents\AQAST_07\Talk\NEI_2011_all_vs_VIIRS_DNB_region_Z.png"/>
          <p:cNvPicPr>
            <a:picLocks noChangeAspect="1" noChangeArrowheads="1"/>
          </p:cNvPicPr>
          <p:nvPr/>
        </p:nvPicPr>
        <p:blipFill>
          <a:blip r:embed="rId2" cstate="print"/>
          <a:srcRect/>
          <a:stretch>
            <a:fillRect/>
          </a:stretch>
        </p:blipFill>
        <p:spPr bwMode="auto">
          <a:xfrm>
            <a:off x="0" y="1143000"/>
            <a:ext cx="9144000" cy="5715000"/>
          </a:xfrm>
          <a:prstGeom prst="rect">
            <a:avLst/>
          </a:prstGeom>
          <a:noFill/>
        </p:spPr>
      </p:pic>
      <p:sp>
        <p:nvSpPr>
          <p:cNvPr id="5" name="Rectangle 4"/>
          <p:cNvSpPr/>
          <p:nvPr/>
        </p:nvSpPr>
        <p:spPr>
          <a:xfrm>
            <a:off x="0" y="0"/>
            <a:ext cx="9144000" cy="1200329"/>
          </a:xfrm>
          <a:prstGeom prst="rect">
            <a:avLst/>
          </a:prstGeom>
        </p:spPr>
        <p:txBody>
          <a:bodyPr wrap="square">
            <a:spAutoFit/>
          </a:bodyPr>
          <a:lstStyle/>
          <a:p>
            <a:pPr algn="ctr"/>
            <a:r>
              <a:rPr lang="en-US" sz="2400" b="1" dirty="0" smtClean="0">
                <a:latin typeface="Times New Roman" pitchFamily="18" charset="0"/>
                <a:cs typeface="Times New Roman" pitchFamily="18" charset="0"/>
              </a:rPr>
              <a:t>Aggregated VIIRS DNB radiances </a:t>
            </a:r>
            <a:r>
              <a:rPr lang="en-US" sz="2400" b="1" dirty="0" err="1" smtClean="0">
                <a:latin typeface="Times New Roman" pitchFamily="18" charset="0"/>
                <a:cs typeface="Times New Roman" pitchFamily="18" charset="0"/>
              </a:rPr>
              <a:t>vs</a:t>
            </a:r>
            <a:r>
              <a:rPr lang="en-US" sz="2400" b="1" dirty="0" smtClean="0">
                <a:latin typeface="Times New Roman" pitchFamily="18" charset="0"/>
                <a:cs typeface="Times New Roman" pitchFamily="18" charset="0"/>
              </a:rPr>
              <a:t> NEI 2011 modeled/gridded NO emissions</a:t>
            </a:r>
            <a:endParaRPr lang="en-US" sz="2400" b="1" dirty="0">
              <a:latin typeface="Times New Roman" pitchFamily="18" charset="0"/>
              <a:cs typeface="Times New Roman" pitchFamily="18" charset="0"/>
            </a:endParaRPr>
          </a:p>
          <a:p>
            <a:pPr algn="ctr"/>
            <a:r>
              <a:rPr lang="en-US" sz="2400" b="1" dirty="0">
                <a:latin typeface="Times New Roman" pitchFamily="18" charset="0"/>
                <a:cs typeface="Times New Roman" pitchFamily="18" charset="0"/>
              </a:rPr>
              <a:t>Region </a:t>
            </a:r>
            <a:r>
              <a:rPr lang="en-US" sz="2400" b="1" dirty="0" smtClean="0">
                <a:latin typeface="Times New Roman" pitchFamily="18" charset="0"/>
                <a:cs typeface="Times New Roman" pitchFamily="18" charset="0"/>
              </a:rPr>
              <a:t>Z: Atlanta</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36863253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830997"/>
          </a:xfrm>
          <a:prstGeom prst="rect">
            <a:avLst/>
          </a:prstGeom>
        </p:spPr>
        <p:txBody>
          <a:bodyPr wrap="square">
            <a:spAutoFit/>
          </a:bodyPr>
          <a:lstStyle/>
          <a:p>
            <a:pPr algn="ctr"/>
            <a:r>
              <a:rPr lang="en-US" sz="2400" b="1" dirty="0" smtClean="0">
                <a:latin typeface="Times New Roman" pitchFamily="18" charset="0"/>
                <a:cs typeface="Times New Roman" pitchFamily="18" charset="0"/>
              </a:rPr>
              <a:t>NEI 2011 modeled/gridded NO emissions</a:t>
            </a:r>
            <a:endParaRPr lang="en-US" sz="2400" b="1" dirty="0">
              <a:latin typeface="Times New Roman" pitchFamily="18" charset="0"/>
              <a:cs typeface="Times New Roman" pitchFamily="18" charset="0"/>
            </a:endParaRPr>
          </a:p>
          <a:p>
            <a:pPr algn="ctr"/>
            <a:r>
              <a:rPr lang="en-US" sz="2400" b="1" dirty="0">
                <a:latin typeface="Times New Roman" pitchFamily="18" charset="0"/>
                <a:cs typeface="Times New Roman" pitchFamily="18" charset="0"/>
              </a:rPr>
              <a:t>Region </a:t>
            </a:r>
            <a:r>
              <a:rPr lang="en-US" sz="2400" b="1" dirty="0" smtClean="0">
                <a:latin typeface="Times New Roman" pitchFamily="18" charset="0"/>
                <a:cs typeface="Times New Roman" pitchFamily="18" charset="0"/>
              </a:rPr>
              <a:t>Z: Atlanta</a:t>
            </a:r>
            <a:endParaRPr lang="en-US" sz="2400" b="1" dirty="0">
              <a:latin typeface="Times New Roman" pitchFamily="18" charset="0"/>
              <a:cs typeface="Times New Roman" pitchFamily="18" charset="0"/>
            </a:endParaRPr>
          </a:p>
        </p:txBody>
      </p:sp>
      <p:pic>
        <p:nvPicPr>
          <p:cNvPr id="8194" name="Picture 2" descr="\\beans\users$\bpierce\Data\Documents\FY14_Travel\AQAST_07\Talk\NEI_2011_no_all_region_Z.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5860"/>
            <a:ext cx="9107424" cy="5692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9131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830997"/>
          </a:xfrm>
          <a:prstGeom prst="rect">
            <a:avLst/>
          </a:prstGeom>
        </p:spPr>
        <p:txBody>
          <a:bodyPr wrap="square">
            <a:spAutoFit/>
          </a:bodyPr>
          <a:lstStyle/>
          <a:p>
            <a:pPr algn="ctr"/>
            <a:r>
              <a:rPr lang="en-US" sz="2400" b="1" dirty="0" smtClean="0">
                <a:latin typeface="Times New Roman" pitchFamily="18" charset="0"/>
                <a:cs typeface="Times New Roman" pitchFamily="18" charset="0"/>
              </a:rPr>
              <a:t>Aggregated VIIRS DNB radiances </a:t>
            </a:r>
          </a:p>
          <a:p>
            <a:pPr algn="ctr"/>
            <a:r>
              <a:rPr lang="en-US" sz="2400" b="1" dirty="0" smtClean="0">
                <a:latin typeface="Times New Roman" pitchFamily="18" charset="0"/>
                <a:cs typeface="Times New Roman" pitchFamily="18" charset="0"/>
              </a:rPr>
              <a:t>Region Z: Atlanta</a:t>
            </a:r>
            <a:endParaRPr lang="en-US" sz="2400" b="1" dirty="0">
              <a:latin typeface="Times New Roman" pitchFamily="18" charset="0"/>
              <a:cs typeface="Times New Roman" pitchFamily="18" charset="0"/>
            </a:endParaRPr>
          </a:p>
        </p:txBody>
      </p:sp>
      <p:pic>
        <p:nvPicPr>
          <p:cNvPr id="9218" name="Picture 2" descr="\\beans\users$\bpierce\Data\Documents\FY14_Travel\AQAST_07\Talk\viirs_region_Z.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37082"/>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316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938992"/>
          </a:xfrm>
          <a:prstGeom prst="rect">
            <a:avLst/>
          </a:prstGeom>
        </p:spPr>
        <p:txBody>
          <a:bodyPr wrap="square">
            <a:spAutoFit/>
          </a:bodyPr>
          <a:lstStyle/>
          <a:p>
            <a:pPr algn="ctr"/>
            <a:r>
              <a:rPr lang="en-US" sz="2400" b="1" dirty="0" smtClean="0">
                <a:latin typeface="Times New Roman" pitchFamily="18" charset="0"/>
                <a:cs typeface="Times New Roman" pitchFamily="18" charset="0"/>
              </a:rPr>
              <a:t>Aggregated VIIRS DNB radiances </a:t>
            </a:r>
            <a:r>
              <a:rPr lang="en-US" sz="2400" b="1" dirty="0" err="1" smtClean="0">
                <a:latin typeface="Times New Roman" pitchFamily="18" charset="0"/>
                <a:cs typeface="Times New Roman" pitchFamily="18" charset="0"/>
              </a:rPr>
              <a:t>vs</a:t>
            </a:r>
            <a:r>
              <a:rPr lang="en-US" sz="2400" b="1" dirty="0" smtClean="0">
                <a:latin typeface="Times New Roman" pitchFamily="18" charset="0"/>
                <a:cs typeface="Times New Roman" pitchFamily="18" charset="0"/>
              </a:rPr>
              <a:t> NEI 2011 modeled/gridded NO emissions</a:t>
            </a:r>
            <a:endParaRPr lang="en-US" sz="2400" b="1" dirty="0">
              <a:latin typeface="Times New Roman" pitchFamily="18" charset="0"/>
              <a:cs typeface="Times New Roman" pitchFamily="18" charset="0"/>
            </a:endParaRPr>
          </a:p>
          <a:p>
            <a:pPr algn="ctr"/>
            <a:r>
              <a:rPr lang="en-US" sz="2400" b="1" dirty="0">
                <a:latin typeface="Times New Roman" pitchFamily="18" charset="0"/>
                <a:cs typeface="Times New Roman" pitchFamily="18" charset="0"/>
              </a:rPr>
              <a:t>Region O</a:t>
            </a:r>
            <a:r>
              <a:rPr lang="en-US" sz="2400" b="1" dirty="0" smtClean="0">
                <a:latin typeface="Times New Roman" pitchFamily="18" charset="0"/>
                <a:cs typeface="Times New Roman" pitchFamily="18" charset="0"/>
              </a:rPr>
              <a:t>: Permian</a:t>
            </a:r>
            <a:endParaRPr lang="en-US" sz="2400" b="1" dirty="0">
              <a:latin typeface="Times New Roman" pitchFamily="18" charset="0"/>
              <a:cs typeface="Times New Roman" pitchFamily="18" charset="0"/>
            </a:endParaRPr>
          </a:p>
          <a:p>
            <a:pPr algn="ctr"/>
            <a:endParaRPr lang="en-US" sz="2400" b="1" dirty="0">
              <a:latin typeface="Times New Roman" pitchFamily="18" charset="0"/>
              <a:cs typeface="Times New Roman" pitchFamily="18" charset="0"/>
            </a:endParaRPr>
          </a:p>
          <a:p>
            <a:pPr algn="ctr"/>
            <a:endParaRPr lang="en-US" sz="2400" b="1" dirty="0">
              <a:latin typeface="Times New Roman" pitchFamily="18" charset="0"/>
              <a:cs typeface="Times New Roman" pitchFamily="18" charset="0"/>
            </a:endParaRPr>
          </a:p>
        </p:txBody>
      </p:sp>
      <p:pic>
        <p:nvPicPr>
          <p:cNvPr id="28674" name="Picture 2" descr="\\beans\users$\bpierce\Data\Documents\FY14_Travel\AQAST_07\Talk\NEI_2011_all_vs_VIIRS_DNB_region_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7899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beans\users$\bpierce\Data\Documents\FY14_Travel\AQAST_07\Talk\NEI_2011_no_all_region_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0"/>
            <a:ext cx="9144000" cy="1569660"/>
          </a:xfrm>
          <a:prstGeom prst="rect">
            <a:avLst/>
          </a:prstGeom>
        </p:spPr>
        <p:txBody>
          <a:bodyPr wrap="square">
            <a:spAutoFit/>
          </a:bodyPr>
          <a:lstStyle/>
          <a:p>
            <a:pPr algn="ctr"/>
            <a:r>
              <a:rPr lang="en-US" sz="2400" b="1" dirty="0" smtClean="0">
                <a:latin typeface="Times New Roman" pitchFamily="18" charset="0"/>
                <a:cs typeface="Times New Roman" pitchFamily="18" charset="0"/>
              </a:rPr>
              <a:t>NEI 2011 modeled/gridded Total NO emissions</a:t>
            </a:r>
            <a:endParaRPr lang="en-US" sz="2400" b="1" dirty="0">
              <a:latin typeface="Times New Roman" pitchFamily="18" charset="0"/>
              <a:cs typeface="Times New Roman" pitchFamily="18" charset="0"/>
            </a:endParaRPr>
          </a:p>
          <a:p>
            <a:pPr algn="ctr"/>
            <a:r>
              <a:rPr lang="en-US" sz="2400" b="1" dirty="0" smtClean="0">
                <a:latin typeface="Times New Roman" pitchFamily="18" charset="0"/>
                <a:cs typeface="Times New Roman" pitchFamily="18" charset="0"/>
              </a:rPr>
              <a:t>Region O</a:t>
            </a:r>
            <a:r>
              <a:rPr lang="en-US" sz="2400" b="1" dirty="0">
                <a:latin typeface="Times New Roman" pitchFamily="18" charset="0"/>
                <a:cs typeface="Times New Roman" pitchFamily="18" charset="0"/>
              </a:rPr>
              <a:t>: Permian</a:t>
            </a:r>
          </a:p>
          <a:p>
            <a:pPr algn="ctr"/>
            <a:endParaRPr lang="en-US" sz="2400" b="1" dirty="0">
              <a:latin typeface="Times New Roman" pitchFamily="18" charset="0"/>
              <a:cs typeface="Times New Roman" pitchFamily="18" charset="0"/>
            </a:endParaRPr>
          </a:p>
          <a:p>
            <a:pPr algn="ctr"/>
            <a:endParaRPr lang="en-US" sz="2400" b="1" dirty="0">
              <a:latin typeface="Times New Roman" pitchFamily="18" charset="0"/>
              <a:cs typeface="Times New Roman" pitchFamily="18" charset="0"/>
            </a:endParaRPr>
          </a:p>
        </p:txBody>
      </p:sp>
      <p:sp>
        <p:nvSpPr>
          <p:cNvPr id="4" name="TextBox 3"/>
          <p:cNvSpPr txBox="1"/>
          <p:nvPr/>
        </p:nvSpPr>
        <p:spPr>
          <a:xfrm>
            <a:off x="6172200" y="1981200"/>
            <a:ext cx="1314784" cy="369332"/>
          </a:xfrm>
          <a:prstGeom prst="rect">
            <a:avLst/>
          </a:prstGeom>
          <a:noFill/>
        </p:spPr>
        <p:txBody>
          <a:bodyPr wrap="none" rtlCol="0">
            <a:spAutoFit/>
          </a:bodyPr>
          <a:lstStyle/>
          <a:p>
            <a:r>
              <a:rPr lang="en-US" dirty="0" smtClean="0"/>
              <a:t>Lubbock, TX</a:t>
            </a:r>
            <a:endParaRPr lang="en-US" dirty="0"/>
          </a:p>
        </p:txBody>
      </p:sp>
      <p:sp>
        <p:nvSpPr>
          <p:cNvPr id="10" name="TextBox 9"/>
          <p:cNvSpPr txBox="1"/>
          <p:nvPr/>
        </p:nvSpPr>
        <p:spPr>
          <a:xfrm>
            <a:off x="5638800" y="3733800"/>
            <a:ext cx="1306768" cy="369332"/>
          </a:xfrm>
          <a:prstGeom prst="rect">
            <a:avLst/>
          </a:prstGeom>
          <a:noFill/>
        </p:spPr>
        <p:txBody>
          <a:bodyPr wrap="none" rtlCol="0">
            <a:spAutoFit/>
          </a:bodyPr>
          <a:lstStyle/>
          <a:p>
            <a:r>
              <a:rPr lang="en-US" dirty="0" smtClean="0"/>
              <a:t>Midland, TX</a:t>
            </a:r>
            <a:endParaRPr lang="en-US" dirty="0"/>
          </a:p>
        </p:txBody>
      </p:sp>
      <p:sp>
        <p:nvSpPr>
          <p:cNvPr id="11" name="TextBox 10"/>
          <p:cNvSpPr txBox="1"/>
          <p:nvPr/>
        </p:nvSpPr>
        <p:spPr>
          <a:xfrm>
            <a:off x="5181600" y="4105922"/>
            <a:ext cx="1207382" cy="369332"/>
          </a:xfrm>
          <a:prstGeom prst="rect">
            <a:avLst/>
          </a:prstGeom>
          <a:noFill/>
        </p:spPr>
        <p:txBody>
          <a:bodyPr wrap="none" rtlCol="0">
            <a:spAutoFit/>
          </a:bodyPr>
          <a:lstStyle/>
          <a:p>
            <a:r>
              <a:rPr lang="en-US" dirty="0" smtClean="0"/>
              <a:t>Odessa, TX</a:t>
            </a:r>
            <a:endParaRPr lang="en-US" dirty="0"/>
          </a:p>
        </p:txBody>
      </p:sp>
    </p:spTree>
    <p:extLst>
      <p:ext uri="{BB962C8B-B14F-4D97-AF65-F5344CB8AC3E}">
        <p14:creationId xmlns:p14="http://schemas.microsoft.com/office/powerpoint/2010/main" val="33545314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eans\users$\bpierce\Data\Documents\Attachments\mar_09\NEI_2011_no_og_region_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3" y="1150255"/>
            <a:ext cx="9143999" cy="5715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0"/>
            <a:ext cx="9144000" cy="1569660"/>
          </a:xfrm>
          <a:prstGeom prst="rect">
            <a:avLst/>
          </a:prstGeom>
        </p:spPr>
        <p:txBody>
          <a:bodyPr wrap="square">
            <a:spAutoFit/>
          </a:bodyPr>
          <a:lstStyle/>
          <a:p>
            <a:pPr algn="ctr"/>
            <a:r>
              <a:rPr lang="en-US" sz="2400" b="1" dirty="0" smtClean="0">
                <a:latin typeface="Times New Roman" pitchFamily="18" charset="0"/>
                <a:cs typeface="Times New Roman" pitchFamily="18" charset="0"/>
              </a:rPr>
              <a:t>NEI 2011 modeled/gridded </a:t>
            </a:r>
            <a:r>
              <a:rPr lang="en-US" sz="2400" b="1" dirty="0" smtClean="0">
                <a:latin typeface="Times New Roman" pitchFamily="18" charset="0"/>
                <a:cs typeface="Times New Roman" pitchFamily="18" charset="0"/>
              </a:rPr>
              <a:t>Oil &amp; Gas NO </a:t>
            </a:r>
            <a:r>
              <a:rPr lang="en-US" sz="2400" b="1" dirty="0" smtClean="0">
                <a:latin typeface="Times New Roman" pitchFamily="18" charset="0"/>
                <a:cs typeface="Times New Roman" pitchFamily="18" charset="0"/>
              </a:rPr>
              <a:t>emissions</a:t>
            </a:r>
            <a:endParaRPr lang="en-US" sz="2400" b="1" dirty="0">
              <a:latin typeface="Times New Roman" pitchFamily="18" charset="0"/>
              <a:cs typeface="Times New Roman" pitchFamily="18" charset="0"/>
            </a:endParaRPr>
          </a:p>
          <a:p>
            <a:pPr algn="ctr"/>
            <a:r>
              <a:rPr lang="en-US" sz="2400" b="1" dirty="0" smtClean="0">
                <a:latin typeface="Times New Roman" pitchFamily="18" charset="0"/>
                <a:cs typeface="Times New Roman" pitchFamily="18" charset="0"/>
              </a:rPr>
              <a:t>Region O</a:t>
            </a:r>
            <a:r>
              <a:rPr lang="en-US" sz="2400" b="1" dirty="0">
                <a:latin typeface="Times New Roman" pitchFamily="18" charset="0"/>
                <a:cs typeface="Times New Roman" pitchFamily="18" charset="0"/>
              </a:rPr>
              <a:t>: Permian</a:t>
            </a:r>
          </a:p>
          <a:p>
            <a:pPr algn="ctr"/>
            <a:endParaRPr lang="en-US" sz="2400" b="1" dirty="0">
              <a:latin typeface="Times New Roman" pitchFamily="18" charset="0"/>
              <a:cs typeface="Times New Roman" pitchFamily="18" charset="0"/>
            </a:endParaRPr>
          </a:p>
          <a:p>
            <a:pPr algn="ctr"/>
            <a:endParaRPr lang="en-US" sz="2400" b="1" dirty="0">
              <a:latin typeface="Times New Roman" pitchFamily="18" charset="0"/>
              <a:cs typeface="Times New Roman" pitchFamily="18" charset="0"/>
            </a:endParaRPr>
          </a:p>
        </p:txBody>
      </p:sp>
      <p:sp>
        <p:nvSpPr>
          <p:cNvPr id="4" name="TextBox 3"/>
          <p:cNvSpPr txBox="1"/>
          <p:nvPr/>
        </p:nvSpPr>
        <p:spPr>
          <a:xfrm>
            <a:off x="6172200" y="1981200"/>
            <a:ext cx="1314784" cy="369332"/>
          </a:xfrm>
          <a:prstGeom prst="rect">
            <a:avLst/>
          </a:prstGeom>
          <a:noFill/>
        </p:spPr>
        <p:txBody>
          <a:bodyPr wrap="none" rtlCol="0">
            <a:spAutoFit/>
          </a:bodyPr>
          <a:lstStyle/>
          <a:p>
            <a:r>
              <a:rPr lang="en-US" dirty="0" smtClean="0"/>
              <a:t>Lubbock, TX</a:t>
            </a:r>
            <a:endParaRPr lang="en-US" dirty="0"/>
          </a:p>
        </p:txBody>
      </p:sp>
      <p:sp>
        <p:nvSpPr>
          <p:cNvPr id="10" name="TextBox 9"/>
          <p:cNvSpPr txBox="1"/>
          <p:nvPr/>
        </p:nvSpPr>
        <p:spPr>
          <a:xfrm>
            <a:off x="5638800" y="3733800"/>
            <a:ext cx="1306768" cy="369332"/>
          </a:xfrm>
          <a:prstGeom prst="rect">
            <a:avLst/>
          </a:prstGeom>
          <a:noFill/>
        </p:spPr>
        <p:txBody>
          <a:bodyPr wrap="none" rtlCol="0">
            <a:spAutoFit/>
          </a:bodyPr>
          <a:lstStyle/>
          <a:p>
            <a:r>
              <a:rPr lang="en-US" dirty="0" smtClean="0"/>
              <a:t>Midland, TX</a:t>
            </a:r>
            <a:endParaRPr lang="en-US" dirty="0"/>
          </a:p>
        </p:txBody>
      </p:sp>
      <p:sp>
        <p:nvSpPr>
          <p:cNvPr id="11" name="TextBox 10"/>
          <p:cNvSpPr txBox="1"/>
          <p:nvPr/>
        </p:nvSpPr>
        <p:spPr>
          <a:xfrm>
            <a:off x="5181600" y="4105922"/>
            <a:ext cx="1207382" cy="369332"/>
          </a:xfrm>
          <a:prstGeom prst="rect">
            <a:avLst/>
          </a:prstGeom>
          <a:noFill/>
        </p:spPr>
        <p:txBody>
          <a:bodyPr wrap="none" rtlCol="0">
            <a:spAutoFit/>
          </a:bodyPr>
          <a:lstStyle/>
          <a:p>
            <a:r>
              <a:rPr lang="en-US" dirty="0" smtClean="0"/>
              <a:t>Odessa, TX</a:t>
            </a:r>
            <a:endParaRPr lang="en-US" dirty="0"/>
          </a:p>
        </p:txBody>
      </p:sp>
    </p:spTree>
    <p:extLst>
      <p:ext uri="{BB962C8B-B14F-4D97-AF65-F5344CB8AC3E}">
        <p14:creationId xmlns:p14="http://schemas.microsoft.com/office/powerpoint/2010/main" val="39553341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beans\users$\bpierce\Data\Documents\FY14_Travel\AQAST_07\Talk\NEI_2011_no_all_region_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beans\users$\bpierce\Data\Documents\FY14_Travel\AQAST_07\Talk\NEI_2011_no_base_region_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beans\users$\bpierce\Data\Documents\FY14_Travel\AQAST_07\Talk\viirs_region_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0"/>
            <a:ext cx="9144000" cy="1569660"/>
          </a:xfrm>
          <a:prstGeom prst="rect">
            <a:avLst/>
          </a:prstGeom>
        </p:spPr>
        <p:txBody>
          <a:bodyPr wrap="square">
            <a:spAutoFit/>
          </a:bodyPr>
          <a:lstStyle/>
          <a:p>
            <a:pPr algn="ctr"/>
            <a:r>
              <a:rPr lang="en-US" sz="2400" b="1" dirty="0" smtClean="0">
                <a:latin typeface="Times New Roman" pitchFamily="18" charset="0"/>
                <a:cs typeface="Times New Roman" pitchFamily="18" charset="0"/>
              </a:rPr>
              <a:t>Aggregated VIIRS DNB radiances </a:t>
            </a:r>
          </a:p>
          <a:p>
            <a:pPr algn="ctr"/>
            <a:r>
              <a:rPr lang="en-US" sz="2400" b="1" dirty="0" smtClean="0">
                <a:latin typeface="Times New Roman" pitchFamily="18" charset="0"/>
                <a:cs typeface="Times New Roman" pitchFamily="18" charset="0"/>
              </a:rPr>
              <a:t>Region O</a:t>
            </a:r>
            <a:r>
              <a:rPr lang="en-US" sz="2400" b="1" dirty="0">
                <a:latin typeface="Times New Roman" pitchFamily="18" charset="0"/>
                <a:cs typeface="Times New Roman" pitchFamily="18" charset="0"/>
              </a:rPr>
              <a:t>: Permian</a:t>
            </a:r>
          </a:p>
          <a:p>
            <a:pPr algn="ctr"/>
            <a:endParaRPr lang="en-US" sz="2400" b="1" dirty="0">
              <a:latin typeface="Times New Roman" pitchFamily="18" charset="0"/>
              <a:cs typeface="Times New Roman" pitchFamily="18" charset="0"/>
            </a:endParaRPr>
          </a:p>
          <a:p>
            <a:pPr algn="ctr"/>
            <a:endParaRPr lang="en-US" sz="2400" b="1" dirty="0">
              <a:latin typeface="Times New Roman" pitchFamily="18" charset="0"/>
              <a:cs typeface="Times New Roman" pitchFamily="18" charset="0"/>
            </a:endParaRPr>
          </a:p>
        </p:txBody>
      </p:sp>
      <p:sp>
        <p:nvSpPr>
          <p:cNvPr id="9" name="TextBox 8"/>
          <p:cNvSpPr txBox="1"/>
          <p:nvPr/>
        </p:nvSpPr>
        <p:spPr>
          <a:xfrm>
            <a:off x="6172200" y="1981200"/>
            <a:ext cx="1314784" cy="369332"/>
          </a:xfrm>
          <a:prstGeom prst="rect">
            <a:avLst/>
          </a:prstGeom>
          <a:noFill/>
        </p:spPr>
        <p:txBody>
          <a:bodyPr wrap="none" rtlCol="0">
            <a:spAutoFit/>
          </a:bodyPr>
          <a:lstStyle/>
          <a:p>
            <a:r>
              <a:rPr lang="en-US" dirty="0" smtClean="0">
                <a:solidFill>
                  <a:schemeClr val="bg1"/>
                </a:solidFill>
              </a:rPr>
              <a:t>Lubbock, TX</a:t>
            </a:r>
            <a:endParaRPr lang="en-US" dirty="0">
              <a:solidFill>
                <a:schemeClr val="bg1"/>
              </a:solidFill>
            </a:endParaRPr>
          </a:p>
        </p:txBody>
      </p:sp>
      <p:sp>
        <p:nvSpPr>
          <p:cNvPr id="10" name="TextBox 9"/>
          <p:cNvSpPr txBox="1"/>
          <p:nvPr/>
        </p:nvSpPr>
        <p:spPr>
          <a:xfrm>
            <a:off x="5638800" y="3733800"/>
            <a:ext cx="1306768" cy="369332"/>
          </a:xfrm>
          <a:prstGeom prst="rect">
            <a:avLst/>
          </a:prstGeom>
          <a:noFill/>
        </p:spPr>
        <p:txBody>
          <a:bodyPr wrap="none" rtlCol="0">
            <a:spAutoFit/>
          </a:bodyPr>
          <a:lstStyle/>
          <a:p>
            <a:r>
              <a:rPr lang="en-US" dirty="0" smtClean="0">
                <a:solidFill>
                  <a:schemeClr val="bg1"/>
                </a:solidFill>
              </a:rPr>
              <a:t>Midland, TX</a:t>
            </a:r>
            <a:endParaRPr lang="en-US" dirty="0">
              <a:solidFill>
                <a:schemeClr val="bg1"/>
              </a:solidFill>
            </a:endParaRPr>
          </a:p>
        </p:txBody>
      </p:sp>
      <p:sp>
        <p:nvSpPr>
          <p:cNvPr id="11" name="TextBox 10"/>
          <p:cNvSpPr txBox="1"/>
          <p:nvPr/>
        </p:nvSpPr>
        <p:spPr>
          <a:xfrm>
            <a:off x="5181600" y="4105922"/>
            <a:ext cx="1207382" cy="369332"/>
          </a:xfrm>
          <a:prstGeom prst="rect">
            <a:avLst/>
          </a:prstGeom>
          <a:noFill/>
        </p:spPr>
        <p:txBody>
          <a:bodyPr wrap="none" rtlCol="0">
            <a:spAutoFit/>
          </a:bodyPr>
          <a:lstStyle/>
          <a:p>
            <a:r>
              <a:rPr lang="en-US" dirty="0" smtClean="0">
                <a:solidFill>
                  <a:schemeClr val="bg1"/>
                </a:solidFill>
              </a:rPr>
              <a:t>Odessa, TX</a:t>
            </a:r>
            <a:endParaRPr lang="en-US" dirty="0">
              <a:solidFill>
                <a:schemeClr val="bg1"/>
              </a:solidFill>
            </a:endParaRPr>
          </a:p>
        </p:txBody>
      </p:sp>
    </p:spTree>
    <p:extLst>
      <p:ext uri="{BB962C8B-B14F-4D97-AF65-F5344CB8AC3E}">
        <p14:creationId xmlns:p14="http://schemas.microsoft.com/office/powerpoint/2010/main" val="5630958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beans\users$\bpierce\Data\Documents\FY14_Travel\AQAST_07\Talk\NEI_2011_no_all_region_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beans\users$\bpierce\Data\Documents\FY14_Travel\AQAST_07\Talk\NEI_2011_no_base_region_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beans\users$\bpierce\Data\Documents\FY14_Travel\AQAST_07\Talk\viirs_region_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0"/>
            <a:ext cx="9144000" cy="1569660"/>
          </a:xfrm>
          <a:prstGeom prst="rect">
            <a:avLst/>
          </a:prstGeom>
        </p:spPr>
        <p:txBody>
          <a:bodyPr wrap="square">
            <a:spAutoFit/>
          </a:bodyPr>
          <a:lstStyle/>
          <a:p>
            <a:pPr algn="ctr"/>
            <a:r>
              <a:rPr lang="en-US" sz="2400" b="1" dirty="0" smtClean="0">
                <a:latin typeface="Times New Roman" pitchFamily="18" charset="0"/>
                <a:cs typeface="Times New Roman" pitchFamily="18" charset="0"/>
              </a:rPr>
              <a:t>Aggregated VIIRS DNB radiances </a:t>
            </a:r>
          </a:p>
          <a:p>
            <a:pPr algn="ctr"/>
            <a:r>
              <a:rPr lang="en-US" sz="2400" b="1" dirty="0" smtClean="0">
                <a:latin typeface="Times New Roman" pitchFamily="18" charset="0"/>
                <a:cs typeface="Times New Roman" pitchFamily="18" charset="0"/>
              </a:rPr>
              <a:t>Region O</a:t>
            </a:r>
            <a:r>
              <a:rPr lang="en-US" sz="2400" b="1" dirty="0">
                <a:latin typeface="Times New Roman" pitchFamily="18" charset="0"/>
                <a:cs typeface="Times New Roman" pitchFamily="18" charset="0"/>
              </a:rPr>
              <a:t>: Permian</a:t>
            </a:r>
          </a:p>
          <a:p>
            <a:pPr algn="ctr"/>
            <a:endParaRPr lang="en-US" sz="2400" b="1" dirty="0">
              <a:latin typeface="Times New Roman" pitchFamily="18" charset="0"/>
              <a:cs typeface="Times New Roman" pitchFamily="18" charset="0"/>
            </a:endParaRPr>
          </a:p>
          <a:p>
            <a:pPr algn="ctr"/>
            <a:endParaRPr lang="en-US" sz="2400" b="1" dirty="0">
              <a:latin typeface="Times New Roman" pitchFamily="18" charset="0"/>
              <a:cs typeface="Times New Roman" pitchFamily="18" charset="0"/>
            </a:endParaRPr>
          </a:p>
        </p:txBody>
      </p:sp>
      <p:pic>
        <p:nvPicPr>
          <p:cNvPr id="3277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0934" t="15694" r="15361" b="23236"/>
          <a:stretch/>
        </p:blipFill>
        <p:spPr bwMode="auto">
          <a:xfrm>
            <a:off x="3675093" y="0"/>
            <a:ext cx="5468907" cy="3276600"/>
          </a:xfrm>
          <a:prstGeom prst="rect">
            <a:avLst/>
          </a:prstGeom>
          <a:noFill/>
          <a:ln w="25400">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133600" y="2877844"/>
            <a:ext cx="838200" cy="3048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07216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journals.ametsoc.org/na101/home/literatum/publisher/ams/journals/covergifs/bams/2008/15200477-89.6/co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73" y="267093"/>
            <a:ext cx="1532964" cy="2057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61564" y="255687"/>
            <a:ext cx="7382436" cy="5078313"/>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Tropospheric </a:t>
            </a:r>
            <a:r>
              <a:rPr lang="en-US" dirty="0" smtClean="0">
                <a:latin typeface="Times New Roman" panose="02020603050405020304" pitchFamily="18" charset="0"/>
                <a:cs typeface="Times New Roman" panose="02020603050405020304" pitchFamily="18" charset="0"/>
              </a:rPr>
              <a:t>ozone (O3) is </a:t>
            </a:r>
            <a:r>
              <a:rPr lang="en-US" dirty="0">
                <a:latin typeface="Times New Roman" panose="02020603050405020304" pitchFamily="18" charset="0"/>
                <a:cs typeface="Times New Roman" panose="02020603050405020304" pitchFamily="18" charset="0"/>
              </a:rPr>
              <a:t>formed when certain precursor trace </a:t>
            </a:r>
          </a:p>
          <a:p>
            <a:r>
              <a:rPr lang="en-US" dirty="0">
                <a:latin typeface="Times New Roman" panose="02020603050405020304" pitchFamily="18" charset="0"/>
                <a:cs typeface="Times New Roman" panose="02020603050405020304" pitchFamily="18" charset="0"/>
              </a:rPr>
              <a:t>gases are oxidized in the atmosphere by the  hydroxyl radical (OH</a:t>
            </a:r>
            <a:r>
              <a:rPr lang="en-US" dirty="0" smtClean="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The two </a:t>
            </a:r>
            <a:r>
              <a:rPr lang="en-US" dirty="0">
                <a:latin typeface="Times New Roman" panose="02020603050405020304" pitchFamily="18" charset="0"/>
                <a:cs typeface="Times New Roman" panose="02020603050405020304" pitchFamily="18" charset="0"/>
              </a:rPr>
              <a:t>most important precursor trace gases are </a:t>
            </a:r>
            <a:r>
              <a:rPr lang="en-US" dirty="0" smtClean="0">
                <a:latin typeface="Times New Roman" panose="02020603050405020304" pitchFamily="18" charset="0"/>
                <a:cs typeface="Times New Roman" panose="02020603050405020304" pitchFamily="18" charset="0"/>
              </a:rPr>
              <a:t>carbon monoxide (CO)</a:t>
            </a:r>
          </a:p>
          <a:p>
            <a:r>
              <a:rPr lang="en-US" dirty="0" smtClean="0">
                <a:latin typeface="Times New Roman" panose="02020603050405020304" pitchFamily="18" charset="0"/>
                <a:cs typeface="Times New Roman" panose="02020603050405020304" pitchFamily="18" charset="0"/>
              </a:rPr>
              <a:t>and </a:t>
            </a:r>
            <a:r>
              <a:rPr lang="en-US" dirty="0">
                <a:latin typeface="Times New Roman" panose="02020603050405020304" pitchFamily="18" charset="0"/>
                <a:cs typeface="Times New Roman" panose="02020603050405020304" pitchFamily="18" charset="0"/>
              </a:rPr>
              <a:t>a </a:t>
            </a:r>
            <a:r>
              <a:rPr lang="en-US" dirty="0" smtClean="0">
                <a:latin typeface="Times New Roman" panose="02020603050405020304" pitchFamily="18" charset="0"/>
                <a:cs typeface="Times New Roman" panose="02020603050405020304" pitchFamily="18" charset="0"/>
              </a:rPr>
              <a:t>class </a:t>
            </a:r>
            <a:r>
              <a:rPr lang="en-US" dirty="0">
                <a:latin typeface="Times New Roman" panose="02020603050405020304" pitchFamily="18" charset="0"/>
                <a:cs typeface="Times New Roman" panose="02020603050405020304" pitchFamily="18" charset="0"/>
              </a:rPr>
              <a:t>of gases known as Volatile organic compounds (VOCs</a:t>
            </a:r>
            <a:r>
              <a:rPr lang="en-US" dirty="0" smtClean="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However</a:t>
            </a:r>
            <a:r>
              <a:rPr lang="en-US" dirty="0">
                <a:latin typeface="Times New Roman" panose="02020603050405020304" pitchFamily="18" charset="0"/>
                <a:cs typeface="Times New Roman" panose="02020603050405020304" pitchFamily="18" charset="0"/>
              </a:rPr>
              <a:t>, the amount </a:t>
            </a:r>
            <a:r>
              <a:rPr lang="en-US" dirty="0" smtClean="0">
                <a:latin typeface="Times New Roman" panose="02020603050405020304" pitchFamily="18" charset="0"/>
                <a:cs typeface="Times New Roman" panose="02020603050405020304" pitchFamily="18" charset="0"/>
              </a:rPr>
              <a:t>of O3</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that </a:t>
            </a:r>
            <a:r>
              <a:rPr lang="en-US" dirty="0">
                <a:latin typeface="Times New Roman" panose="02020603050405020304" pitchFamily="18" charset="0"/>
                <a:cs typeface="Times New Roman" panose="02020603050405020304" pitchFamily="18" charset="0"/>
              </a:rPr>
              <a:t>forms is most critically dependent on </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available </a:t>
            </a:r>
            <a:r>
              <a:rPr lang="en-US" dirty="0" smtClean="0">
                <a:latin typeface="Times New Roman" panose="02020603050405020304" pitchFamily="18" charset="0"/>
                <a:cs typeface="Times New Roman" panose="02020603050405020304" pitchFamily="18" charset="0"/>
              </a:rPr>
              <a:t> concentration </a:t>
            </a:r>
            <a:r>
              <a:rPr lang="en-US" dirty="0">
                <a:latin typeface="Times New Roman" panose="02020603050405020304" pitchFamily="18" charset="0"/>
                <a:cs typeface="Times New Roman" panose="02020603050405020304" pitchFamily="18" charset="0"/>
              </a:rPr>
              <a:t>of </a:t>
            </a:r>
            <a:r>
              <a:rPr lang="en-US" dirty="0" smtClean="0">
                <a:latin typeface="Times New Roman" panose="02020603050405020304" pitchFamily="18" charset="0"/>
                <a:cs typeface="Times New Roman" panose="02020603050405020304" pitchFamily="18" charset="0"/>
              </a:rPr>
              <a:t>nitrogen oxides (NOx), </a:t>
            </a:r>
            <a:r>
              <a:rPr lang="en-US" dirty="0">
                <a:latin typeface="Times New Roman" panose="02020603050405020304" pitchFamily="18" charset="0"/>
                <a:cs typeface="Times New Roman" panose="02020603050405020304" pitchFamily="18" charset="0"/>
              </a:rPr>
              <a:t>which </a:t>
            </a:r>
            <a:r>
              <a:rPr lang="en-US" dirty="0" smtClean="0">
                <a:latin typeface="Times New Roman" panose="02020603050405020304" pitchFamily="18" charset="0"/>
                <a:cs typeface="Times New Roman" panose="02020603050405020304" pitchFamily="18" charset="0"/>
              </a:rPr>
              <a:t>are primarily </a:t>
            </a:r>
          </a:p>
          <a:p>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sum of NO and </a:t>
            </a:r>
            <a:r>
              <a:rPr lang="en-US" dirty="0" smtClean="0">
                <a:latin typeface="Times New Roman" panose="02020603050405020304" pitchFamily="18" charset="0"/>
                <a:cs typeface="Times New Roman" panose="02020603050405020304" pitchFamily="18" charset="0"/>
              </a:rPr>
              <a:t>NO2</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a:t>
            </a:r>
            <a:r>
              <a:rPr lang="en-US" dirty="0" smtClean="0">
                <a:latin typeface="Times New Roman" panose="02020603050405020304" pitchFamily="18" charset="0"/>
                <a:cs typeface="Times New Roman" panose="02020603050405020304" pitchFamily="18" charset="0"/>
              </a:rPr>
              <a:t>here are </a:t>
            </a:r>
            <a:r>
              <a:rPr lang="en-US" dirty="0">
                <a:latin typeface="Times New Roman" panose="02020603050405020304" pitchFamily="18" charset="0"/>
                <a:cs typeface="Times New Roman" panose="02020603050405020304" pitchFamily="18" charset="0"/>
              </a:rPr>
              <a:t>two potential pathways:</a:t>
            </a:r>
          </a:p>
          <a:p>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VOC </a:t>
            </a:r>
            <a:r>
              <a:rPr lang="en-US" dirty="0">
                <a:latin typeface="Times New Roman" panose="02020603050405020304" pitchFamily="18" charset="0"/>
                <a:cs typeface="Times New Roman" panose="02020603050405020304" pitchFamily="18" charset="0"/>
              </a:rPr>
              <a:t>(or CO) + OH + sunlight </a:t>
            </a:r>
            <a:r>
              <a:rPr lang="en-US" dirty="0" smtClean="0">
                <a:latin typeface="Times New Roman" panose="02020603050405020304" pitchFamily="18" charset="0"/>
                <a:cs typeface="Times New Roman" panose="02020603050405020304" pitchFamily="18" charset="0"/>
              </a:rPr>
              <a:t>-&gt; H2O </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CO2</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(no NOx) </a:t>
            </a:r>
          </a:p>
          <a:p>
            <a:r>
              <a:rPr lang="en-US" dirty="0" smtClean="0">
                <a:latin typeface="Times New Roman" panose="02020603050405020304" pitchFamily="18" charset="0"/>
                <a:cs typeface="Times New Roman" panose="02020603050405020304" pitchFamily="18" charset="0"/>
              </a:rPr>
              <a:t>or</a:t>
            </a:r>
          </a:p>
          <a:p>
            <a:r>
              <a:rPr lang="en-US" dirty="0" smtClean="0">
                <a:latin typeface="Times New Roman" panose="02020603050405020304" pitchFamily="18" charset="0"/>
                <a:cs typeface="Times New Roman" panose="02020603050405020304" pitchFamily="18" charset="0"/>
              </a:rPr>
              <a:t>VOC </a:t>
            </a:r>
            <a:r>
              <a:rPr lang="en-US" dirty="0">
                <a:latin typeface="Times New Roman" panose="02020603050405020304" pitchFamily="18" charset="0"/>
                <a:cs typeface="Times New Roman" panose="02020603050405020304" pitchFamily="18" charset="0"/>
              </a:rPr>
              <a:t>(or CO) + OH + sunlight </a:t>
            </a:r>
            <a:r>
              <a:rPr lang="en-US" dirty="0" smtClean="0">
                <a:latin typeface="Times New Roman" panose="02020603050405020304" pitchFamily="18" charset="0"/>
                <a:cs typeface="Times New Roman" panose="02020603050405020304" pitchFamily="18" charset="0"/>
              </a:rPr>
              <a:t>-&gt; O3</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H2O </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CO2</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(with NOx)</a:t>
            </a: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From satellites</a:t>
            </a:r>
            <a:r>
              <a:rPr lang="en-US" dirty="0">
                <a:latin typeface="Times New Roman" panose="02020603050405020304" pitchFamily="18" charset="0"/>
                <a:cs typeface="Times New Roman" panose="02020603050405020304" pitchFamily="18" charset="0"/>
              </a:rPr>
              <a:t>, we can measure </a:t>
            </a:r>
            <a:r>
              <a:rPr lang="en-US" dirty="0" smtClean="0">
                <a:latin typeface="Times New Roman" panose="02020603050405020304" pitchFamily="18" charset="0"/>
                <a:cs typeface="Times New Roman" panose="02020603050405020304" pitchFamily="18" charset="0"/>
              </a:rPr>
              <a:t>Formaldehyde (HCHO, a </a:t>
            </a:r>
            <a:r>
              <a:rPr lang="en-US" dirty="0">
                <a:latin typeface="Times New Roman" panose="02020603050405020304" pitchFamily="18" charset="0"/>
                <a:cs typeface="Times New Roman" panose="02020603050405020304" pitchFamily="18" charset="0"/>
              </a:rPr>
              <a:t>surrogate </a:t>
            </a:r>
            <a:r>
              <a:rPr lang="en-US" dirty="0" smtClean="0">
                <a:latin typeface="Times New Roman" panose="02020603050405020304" pitchFamily="18" charset="0"/>
                <a:cs typeface="Times New Roman" panose="02020603050405020304" pitchFamily="18" charset="0"/>
              </a:rPr>
              <a:t>for </a:t>
            </a:r>
            <a:r>
              <a:rPr lang="en-US" dirty="0">
                <a:latin typeface="Times New Roman" panose="02020603050405020304" pitchFamily="18" charset="0"/>
                <a:cs typeface="Times New Roman" panose="02020603050405020304" pitchFamily="18" charset="0"/>
              </a:rPr>
              <a:t>VOC), CO, </a:t>
            </a:r>
            <a:r>
              <a:rPr lang="en-US" dirty="0" smtClean="0">
                <a:latin typeface="Times New Roman" panose="02020603050405020304" pitchFamily="18" charset="0"/>
                <a:cs typeface="Times New Roman" panose="02020603050405020304" pitchFamily="18" charset="0"/>
              </a:rPr>
              <a:t>O3, and NO2</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(one </a:t>
            </a:r>
            <a:r>
              <a:rPr lang="en-US" dirty="0">
                <a:latin typeface="Times New Roman" panose="02020603050405020304" pitchFamily="18" charset="0"/>
                <a:cs typeface="Times New Roman" panose="02020603050405020304" pitchFamily="18" charset="0"/>
              </a:rPr>
              <a:t>of the two primary </a:t>
            </a:r>
            <a:r>
              <a:rPr lang="en-US" dirty="0" smtClean="0">
                <a:latin typeface="Times New Roman" panose="02020603050405020304" pitchFamily="18" charset="0"/>
                <a:cs typeface="Times New Roman" panose="02020603050405020304" pitchFamily="18" charset="0"/>
              </a:rPr>
              <a:t>components </a:t>
            </a:r>
            <a:r>
              <a:rPr lang="en-US" dirty="0">
                <a:latin typeface="Times New Roman" panose="02020603050405020304" pitchFamily="18" charset="0"/>
                <a:cs typeface="Times New Roman" panose="02020603050405020304" pitchFamily="18" charset="0"/>
              </a:rPr>
              <a:t>of </a:t>
            </a:r>
            <a:r>
              <a:rPr lang="en-US" dirty="0" smtClean="0">
                <a:latin typeface="Times New Roman" panose="02020603050405020304" pitchFamily="18" charset="0"/>
                <a:cs typeface="Times New Roman" panose="02020603050405020304" pitchFamily="18" charset="0"/>
              </a:rPr>
              <a:t>NOx)</a:t>
            </a:r>
            <a:endParaRPr lang="en-US" dirty="0">
              <a:latin typeface="Times New Roman" panose="02020603050405020304" pitchFamily="18" charset="0"/>
              <a:cs typeface="Times New Roman" panose="02020603050405020304" pitchFamily="18" charset="0"/>
            </a:endParaRPr>
          </a:p>
        </p:txBody>
      </p:sp>
      <p:sp>
        <p:nvSpPr>
          <p:cNvPr id="5" name="Rectangle 4"/>
          <p:cNvSpPr/>
          <p:nvPr/>
        </p:nvSpPr>
        <p:spPr>
          <a:xfrm>
            <a:off x="0" y="6230540"/>
            <a:ext cx="9144000" cy="646331"/>
          </a:xfrm>
          <a:prstGeom prst="rect">
            <a:avLst/>
          </a:prstGeom>
        </p:spPr>
        <p:txBody>
          <a:bodyPr wrap="square">
            <a:spAutoFit/>
          </a:bodyPr>
          <a:lstStyle/>
          <a:p>
            <a:r>
              <a:rPr lang="en-US" b="1" dirty="0" smtClean="0">
                <a:latin typeface="Times New Roman" panose="02020603050405020304" pitchFamily="18" charset="0"/>
                <a:cs typeface="Times New Roman" panose="02020603050405020304" pitchFamily="18" charset="0"/>
              </a:rPr>
              <a:t>Fishman, J. et al., Remote </a:t>
            </a:r>
            <a:r>
              <a:rPr lang="en-US" b="1" dirty="0">
                <a:latin typeface="Times New Roman" panose="02020603050405020304" pitchFamily="18" charset="0"/>
                <a:cs typeface="Times New Roman" panose="02020603050405020304" pitchFamily="18" charset="0"/>
              </a:rPr>
              <a:t>Sensing of Tropospheric Pollution from </a:t>
            </a:r>
            <a:r>
              <a:rPr lang="en-US" b="1" dirty="0" smtClean="0">
                <a:latin typeface="Times New Roman" panose="02020603050405020304" pitchFamily="18" charset="0"/>
                <a:cs typeface="Times New Roman" panose="02020603050405020304" pitchFamily="18" charset="0"/>
              </a:rPr>
              <a:t>Space,</a:t>
            </a:r>
            <a:r>
              <a:rPr lang="sv-SE" b="1" dirty="0">
                <a:latin typeface="Times New Roman" panose="02020603050405020304" pitchFamily="18" charset="0"/>
                <a:cs typeface="Times New Roman" panose="02020603050405020304" pitchFamily="18" charset="0"/>
              </a:rPr>
              <a:t> Bull. Amer. Meteor. Soc., 89, </a:t>
            </a:r>
            <a:r>
              <a:rPr lang="sv-SE" b="1" dirty="0" smtClean="0">
                <a:latin typeface="Times New Roman" panose="02020603050405020304" pitchFamily="18" charset="0"/>
                <a:cs typeface="Times New Roman" panose="02020603050405020304" pitchFamily="18" charset="0"/>
              </a:rPr>
              <a:t>805–821. doi</a:t>
            </a:r>
            <a:r>
              <a:rPr lang="sv-SE" b="1" dirty="0">
                <a:latin typeface="Times New Roman" panose="02020603050405020304" pitchFamily="18" charset="0"/>
                <a:cs typeface="Times New Roman" panose="02020603050405020304" pitchFamily="18" charset="0"/>
              </a:rPr>
              <a:t>: http://dx.doi.org/10.1175/2008BAMS2526.1 </a:t>
            </a:r>
            <a:r>
              <a:rPr lang="en-US" b="1" dirty="0" smtClean="0">
                <a:latin typeface="Times New Roman" panose="02020603050405020304" pitchFamily="18" charset="0"/>
                <a:cs typeface="Times New Roman" panose="02020603050405020304" pitchFamily="18" charset="0"/>
              </a:rPr>
              <a:t> </a:t>
            </a:r>
            <a:endParaRPr lang="en-US" b="1" dirty="0">
              <a:latin typeface="Times New Roman" panose="02020603050405020304" pitchFamily="18" charset="0"/>
              <a:cs typeface="Times New Roman" panose="02020603050405020304" pitchFamily="18" charset="0"/>
            </a:endParaRPr>
          </a:p>
        </p:txBody>
      </p:sp>
      <p:sp>
        <p:nvSpPr>
          <p:cNvPr id="2" name="Rounded Rectangle 1"/>
          <p:cNvSpPr/>
          <p:nvPr/>
        </p:nvSpPr>
        <p:spPr>
          <a:xfrm>
            <a:off x="1761564" y="4114800"/>
            <a:ext cx="6163236" cy="381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77245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beans\users$\bpierce\Data\Documents\FY14_Travel\AQAST_07\Talk\NEI_2011_no_all_region_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beans\users$\bpierce\Data\Documents\FY14_Travel\AQAST_07\Talk\NEI_2011_no_base_region_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beans\users$\bpierce\Data\Documents\FY14_Travel\AQAST_07\Talk\viirs_region_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0"/>
            <a:ext cx="9144000" cy="1569660"/>
          </a:xfrm>
          <a:prstGeom prst="rect">
            <a:avLst/>
          </a:prstGeom>
        </p:spPr>
        <p:txBody>
          <a:bodyPr wrap="square">
            <a:spAutoFit/>
          </a:bodyPr>
          <a:lstStyle/>
          <a:p>
            <a:pPr algn="ctr"/>
            <a:r>
              <a:rPr lang="en-US" sz="2400" b="1" dirty="0" smtClean="0">
                <a:latin typeface="Times New Roman" pitchFamily="18" charset="0"/>
                <a:cs typeface="Times New Roman" pitchFamily="18" charset="0"/>
              </a:rPr>
              <a:t>Aggregated VIIRS DNB radiances </a:t>
            </a:r>
          </a:p>
          <a:p>
            <a:pPr algn="ctr"/>
            <a:r>
              <a:rPr lang="en-US" sz="2400" b="1" dirty="0" smtClean="0">
                <a:latin typeface="Times New Roman" pitchFamily="18" charset="0"/>
                <a:cs typeface="Times New Roman" pitchFamily="18" charset="0"/>
              </a:rPr>
              <a:t>Region O</a:t>
            </a:r>
            <a:r>
              <a:rPr lang="en-US" sz="2400" b="1" dirty="0">
                <a:latin typeface="Times New Roman" pitchFamily="18" charset="0"/>
                <a:cs typeface="Times New Roman" pitchFamily="18" charset="0"/>
              </a:rPr>
              <a:t>: Permian</a:t>
            </a:r>
          </a:p>
          <a:p>
            <a:pPr algn="ctr"/>
            <a:endParaRPr lang="en-US" sz="2400" b="1" dirty="0">
              <a:latin typeface="Times New Roman" pitchFamily="18" charset="0"/>
              <a:cs typeface="Times New Roman" pitchFamily="18" charset="0"/>
            </a:endParaRPr>
          </a:p>
          <a:p>
            <a:pPr algn="ctr"/>
            <a:endParaRPr lang="en-US" sz="2400" b="1" dirty="0">
              <a:latin typeface="Times New Roman" pitchFamily="18" charset="0"/>
              <a:cs typeface="Times New Roman" pitchFamily="18" charset="0"/>
            </a:endParaRPr>
          </a:p>
        </p:txBody>
      </p:sp>
      <p:pic>
        <p:nvPicPr>
          <p:cNvPr id="3277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0934" t="15694" r="15361" b="23236"/>
          <a:stretch/>
        </p:blipFill>
        <p:spPr bwMode="auto">
          <a:xfrm>
            <a:off x="3675093" y="0"/>
            <a:ext cx="5468907" cy="3276600"/>
          </a:xfrm>
          <a:prstGeom prst="rect">
            <a:avLst/>
          </a:prstGeom>
          <a:noFill/>
          <a:ln w="25400">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133600" y="2877844"/>
            <a:ext cx="838200" cy="3048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794"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276" t="6880" b="3592"/>
          <a:stretch/>
        </p:blipFill>
        <p:spPr bwMode="auto">
          <a:xfrm>
            <a:off x="-13579" y="3276600"/>
            <a:ext cx="5414799" cy="3576118"/>
          </a:xfrm>
          <a:prstGeom prst="rect">
            <a:avLst/>
          </a:prstGeom>
          <a:noFill/>
          <a:ln w="25400">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953000" y="2362200"/>
            <a:ext cx="304800" cy="2286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48313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569660"/>
          </a:xfrm>
          <a:prstGeom prst="rect">
            <a:avLst/>
          </a:prstGeom>
        </p:spPr>
        <p:txBody>
          <a:bodyPr wrap="square">
            <a:spAutoFit/>
          </a:bodyPr>
          <a:lstStyle/>
          <a:p>
            <a:pPr algn="ctr"/>
            <a:r>
              <a:rPr lang="en-US" sz="2400" b="1" dirty="0" smtClean="0">
                <a:latin typeface="Times New Roman" pitchFamily="18" charset="0"/>
                <a:cs typeface="Times New Roman" pitchFamily="18" charset="0"/>
              </a:rPr>
              <a:t>Aggregated VIIRS DNB radiances </a:t>
            </a:r>
            <a:r>
              <a:rPr lang="en-US" sz="2400" b="1" dirty="0" err="1" smtClean="0">
                <a:latin typeface="Times New Roman" pitchFamily="18" charset="0"/>
                <a:cs typeface="Times New Roman" pitchFamily="18" charset="0"/>
              </a:rPr>
              <a:t>vs</a:t>
            </a:r>
            <a:r>
              <a:rPr lang="en-US" sz="2400" b="1" dirty="0" smtClean="0">
                <a:latin typeface="Times New Roman" pitchFamily="18" charset="0"/>
                <a:cs typeface="Times New Roman" pitchFamily="18" charset="0"/>
              </a:rPr>
              <a:t> NEI 2011 modeled/gridded NO emissions</a:t>
            </a:r>
            <a:endParaRPr lang="en-US" sz="2400" b="1" dirty="0">
              <a:latin typeface="Times New Roman" pitchFamily="18" charset="0"/>
              <a:cs typeface="Times New Roman" pitchFamily="18" charset="0"/>
            </a:endParaRPr>
          </a:p>
          <a:p>
            <a:pPr algn="ctr"/>
            <a:r>
              <a:rPr lang="en-US" sz="2400" b="1" dirty="0">
                <a:latin typeface="Times New Roman" pitchFamily="18" charset="0"/>
                <a:cs typeface="Times New Roman" pitchFamily="18" charset="0"/>
              </a:rPr>
              <a:t>Region </a:t>
            </a:r>
            <a:r>
              <a:rPr lang="en-US" sz="2400" b="1" dirty="0" smtClean="0">
                <a:latin typeface="Times New Roman" pitchFamily="18" charset="0"/>
                <a:cs typeface="Times New Roman" pitchFamily="18" charset="0"/>
              </a:rPr>
              <a:t>V1: Southern Marcellus</a:t>
            </a:r>
            <a:endParaRPr lang="en-US" sz="2400" b="1" dirty="0">
              <a:latin typeface="Times New Roman" pitchFamily="18" charset="0"/>
              <a:cs typeface="Times New Roman" pitchFamily="18" charset="0"/>
            </a:endParaRPr>
          </a:p>
          <a:p>
            <a:pPr algn="ctr"/>
            <a:endParaRPr lang="en-US" sz="2400" b="1" dirty="0">
              <a:latin typeface="Times New Roman" pitchFamily="18" charset="0"/>
              <a:cs typeface="Times New Roman" pitchFamily="18" charset="0"/>
            </a:endParaRPr>
          </a:p>
        </p:txBody>
      </p:sp>
      <p:pic>
        <p:nvPicPr>
          <p:cNvPr id="6147" name="Picture 3" descr="\\beans\users$\bpierce\Data\Documents\FY14_Travel\AQAST_07\Talk\NEI_2011_all_vs_VIIRS_DNB_region_V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4" y="1151317"/>
            <a:ext cx="9138496" cy="5711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6601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00329"/>
          </a:xfrm>
          <a:prstGeom prst="rect">
            <a:avLst/>
          </a:prstGeom>
        </p:spPr>
        <p:txBody>
          <a:bodyPr wrap="square">
            <a:spAutoFit/>
          </a:bodyPr>
          <a:lstStyle/>
          <a:p>
            <a:pPr algn="ctr"/>
            <a:r>
              <a:rPr lang="en-US" sz="2400" b="1" dirty="0" smtClean="0">
                <a:latin typeface="Times New Roman" pitchFamily="18" charset="0"/>
                <a:cs typeface="Times New Roman" pitchFamily="18" charset="0"/>
              </a:rPr>
              <a:t>NEI 2011 modeled/gridded Total NO emissions</a:t>
            </a:r>
            <a:endParaRPr lang="en-US" sz="2400" b="1" dirty="0">
              <a:latin typeface="Times New Roman" pitchFamily="18" charset="0"/>
              <a:cs typeface="Times New Roman" pitchFamily="18" charset="0"/>
            </a:endParaRPr>
          </a:p>
          <a:p>
            <a:pPr algn="ctr"/>
            <a:r>
              <a:rPr lang="en-US" sz="2400" b="1" dirty="0" smtClean="0">
                <a:latin typeface="Times New Roman" pitchFamily="18" charset="0"/>
                <a:cs typeface="Times New Roman" pitchFamily="18" charset="0"/>
              </a:rPr>
              <a:t>Region V1</a:t>
            </a:r>
            <a:r>
              <a:rPr lang="en-US" sz="2400" b="1" dirty="0">
                <a:latin typeface="Times New Roman" pitchFamily="18" charset="0"/>
                <a:cs typeface="Times New Roman" pitchFamily="18" charset="0"/>
              </a:rPr>
              <a:t>: Southern Marcellus</a:t>
            </a:r>
          </a:p>
          <a:p>
            <a:pPr algn="ctr"/>
            <a:endParaRPr lang="en-US" sz="2400" b="1" dirty="0">
              <a:latin typeface="Times New Roman" pitchFamily="18" charset="0"/>
              <a:cs typeface="Times New Roman" pitchFamily="18" charset="0"/>
            </a:endParaRPr>
          </a:p>
        </p:txBody>
      </p:sp>
      <p:pic>
        <p:nvPicPr>
          <p:cNvPr id="10242" name="Picture 2" descr="\\beans\users$\bpierce\Data\Documents\FY14_Travel\AQAST_07\Talk\NEI_2011_no_all_region_V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69041" y="3815834"/>
            <a:ext cx="1230850" cy="369332"/>
          </a:xfrm>
          <a:prstGeom prst="rect">
            <a:avLst/>
          </a:prstGeom>
        </p:spPr>
        <p:txBody>
          <a:bodyPr wrap="none">
            <a:spAutoFit/>
          </a:bodyPr>
          <a:lstStyle/>
          <a:p>
            <a:r>
              <a:rPr lang="en-US" dirty="0"/>
              <a:t>Pikeville KY</a:t>
            </a:r>
          </a:p>
        </p:txBody>
      </p:sp>
    </p:spTree>
    <p:extLst>
      <p:ext uri="{BB962C8B-B14F-4D97-AF65-F5344CB8AC3E}">
        <p14:creationId xmlns:p14="http://schemas.microsoft.com/office/powerpoint/2010/main" val="37167639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eans\users$\bpierce\Data\Documents\Attachments\mar_09\NEI_2011_no_og_region_V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9144000" cy="1200329"/>
          </a:xfrm>
          <a:prstGeom prst="rect">
            <a:avLst/>
          </a:prstGeom>
        </p:spPr>
        <p:txBody>
          <a:bodyPr wrap="square">
            <a:spAutoFit/>
          </a:bodyPr>
          <a:lstStyle/>
          <a:p>
            <a:pPr algn="ctr"/>
            <a:r>
              <a:rPr lang="en-US" sz="2400" b="1" dirty="0" smtClean="0">
                <a:latin typeface="Times New Roman" pitchFamily="18" charset="0"/>
                <a:cs typeface="Times New Roman" pitchFamily="18" charset="0"/>
              </a:rPr>
              <a:t>NEI 2011 modeled/gridded Total NO emissions</a:t>
            </a:r>
            <a:endParaRPr lang="en-US" sz="2400" b="1" dirty="0">
              <a:latin typeface="Times New Roman" pitchFamily="18" charset="0"/>
              <a:cs typeface="Times New Roman" pitchFamily="18" charset="0"/>
            </a:endParaRPr>
          </a:p>
          <a:p>
            <a:pPr algn="ctr"/>
            <a:r>
              <a:rPr lang="en-US" sz="2400" b="1" dirty="0" smtClean="0">
                <a:latin typeface="Times New Roman" pitchFamily="18" charset="0"/>
                <a:cs typeface="Times New Roman" pitchFamily="18" charset="0"/>
              </a:rPr>
              <a:t>Region V1</a:t>
            </a:r>
            <a:r>
              <a:rPr lang="en-US" sz="2400" b="1" dirty="0">
                <a:latin typeface="Times New Roman" pitchFamily="18" charset="0"/>
                <a:cs typeface="Times New Roman" pitchFamily="18" charset="0"/>
              </a:rPr>
              <a:t>: Southern Marcellus</a:t>
            </a:r>
          </a:p>
          <a:p>
            <a:pPr algn="ctr"/>
            <a:endParaRPr lang="en-US" sz="2400" b="1" dirty="0">
              <a:latin typeface="Times New Roman" pitchFamily="18" charset="0"/>
              <a:cs typeface="Times New Roman" pitchFamily="18" charset="0"/>
            </a:endParaRPr>
          </a:p>
        </p:txBody>
      </p:sp>
      <p:sp>
        <p:nvSpPr>
          <p:cNvPr id="2" name="Rectangle 1"/>
          <p:cNvSpPr/>
          <p:nvPr/>
        </p:nvSpPr>
        <p:spPr>
          <a:xfrm>
            <a:off x="4569041" y="3815834"/>
            <a:ext cx="1230850" cy="369332"/>
          </a:xfrm>
          <a:prstGeom prst="rect">
            <a:avLst/>
          </a:prstGeom>
        </p:spPr>
        <p:txBody>
          <a:bodyPr wrap="none">
            <a:spAutoFit/>
          </a:bodyPr>
          <a:lstStyle/>
          <a:p>
            <a:r>
              <a:rPr lang="en-US" dirty="0"/>
              <a:t>Pikeville KY</a:t>
            </a:r>
          </a:p>
        </p:txBody>
      </p:sp>
    </p:spTree>
    <p:extLst>
      <p:ext uri="{BB962C8B-B14F-4D97-AF65-F5344CB8AC3E}">
        <p14:creationId xmlns:p14="http://schemas.microsoft.com/office/powerpoint/2010/main" val="31639653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00329"/>
          </a:xfrm>
          <a:prstGeom prst="rect">
            <a:avLst/>
          </a:prstGeom>
        </p:spPr>
        <p:txBody>
          <a:bodyPr wrap="square">
            <a:spAutoFit/>
          </a:bodyPr>
          <a:lstStyle/>
          <a:p>
            <a:pPr algn="ctr"/>
            <a:r>
              <a:rPr lang="en-US" sz="2400" b="1" dirty="0" smtClean="0">
                <a:latin typeface="Times New Roman" pitchFamily="18" charset="0"/>
                <a:cs typeface="Times New Roman" pitchFamily="18" charset="0"/>
              </a:rPr>
              <a:t>Aggregated VIIRS DNB radiances </a:t>
            </a:r>
          </a:p>
          <a:p>
            <a:pPr algn="ctr"/>
            <a:r>
              <a:rPr lang="en-US" sz="2400" b="1" dirty="0">
                <a:latin typeface="Times New Roman" pitchFamily="18" charset="0"/>
                <a:cs typeface="Times New Roman" pitchFamily="18" charset="0"/>
              </a:rPr>
              <a:t>Region V1: Southern Marcellus</a:t>
            </a:r>
          </a:p>
          <a:p>
            <a:pPr algn="ctr"/>
            <a:endParaRPr lang="en-US" sz="2400" b="1" dirty="0">
              <a:latin typeface="Times New Roman" pitchFamily="18" charset="0"/>
              <a:cs typeface="Times New Roman" pitchFamily="18" charset="0"/>
            </a:endParaRPr>
          </a:p>
        </p:txBody>
      </p:sp>
      <p:pic>
        <p:nvPicPr>
          <p:cNvPr id="11266" name="Picture 2" descr="\\beans\users$\bpierce\Data\Documents\FY14_Travel\AQAST_07\Talk\viirs_region_V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8" y="1137914"/>
            <a:ext cx="9152138" cy="572008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4569041" y="3815834"/>
            <a:ext cx="1230850" cy="369332"/>
          </a:xfrm>
          <a:prstGeom prst="rect">
            <a:avLst/>
          </a:prstGeom>
        </p:spPr>
        <p:txBody>
          <a:bodyPr wrap="none">
            <a:spAutoFit/>
          </a:bodyPr>
          <a:lstStyle/>
          <a:p>
            <a:r>
              <a:rPr lang="en-US" dirty="0">
                <a:solidFill>
                  <a:schemeClr val="bg1"/>
                </a:solidFill>
              </a:rPr>
              <a:t>Pikeville KY</a:t>
            </a:r>
          </a:p>
        </p:txBody>
      </p:sp>
    </p:spTree>
    <p:extLst>
      <p:ext uri="{BB962C8B-B14F-4D97-AF65-F5344CB8AC3E}">
        <p14:creationId xmlns:p14="http://schemas.microsoft.com/office/powerpoint/2010/main" val="16940556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1200329"/>
          </a:xfrm>
          <a:prstGeom prst="rect">
            <a:avLst/>
          </a:prstGeom>
        </p:spPr>
        <p:txBody>
          <a:bodyPr wrap="square">
            <a:spAutoFit/>
          </a:bodyPr>
          <a:lstStyle/>
          <a:p>
            <a:pPr algn="ctr"/>
            <a:r>
              <a:rPr lang="en-US" sz="2400" b="1" dirty="0" smtClean="0">
                <a:latin typeface="Times New Roman" pitchFamily="18" charset="0"/>
                <a:cs typeface="Times New Roman" pitchFamily="18" charset="0"/>
              </a:rPr>
              <a:t>Aggregated VIIRS DNB radiances </a:t>
            </a:r>
          </a:p>
          <a:p>
            <a:pPr algn="ctr"/>
            <a:r>
              <a:rPr lang="en-US" sz="2400" b="1" dirty="0">
                <a:latin typeface="Times New Roman" pitchFamily="18" charset="0"/>
                <a:cs typeface="Times New Roman" pitchFamily="18" charset="0"/>
              </a:rPr>
              <a:t>Region V1: Southern Marcellus</a:t>
            </a:r>
          </a:p>
          <a:p>
            <a:pPr algn="ctr"/>
            <a:endParaRPr lang="en-US" sz="2400" b="1" dirty="0">
              <a:latin typeface="Times New Roman" pitchFamily="18" charset="0"/>
              <a:cs typeface="Times New Roman" pitchFamily="18" charset="0"/>
            </a:endParaRPr>
          </a:p>
        </p:txBody>
      </p:sp>
      <p:pic>
        <p:nvPicPr>
          <p:cNvPr id="11" name="Picture 2" descr="\\beans\users$\bpierce\Data\Documents\FY14_Travel\AQAST_07\Talk\viirs_region_V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8" y="1137914"/>
            <a:ext cx="9152138" cy="57200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2096" y="-1483"/>
            <a:ext cx="5231904" cy="3453645"/>
          </a:xfrm>
          <a:prstGeom prst="rect">
            <a:avLst/>
          </a:prstGeom>
          <a:noFill/>
          <a:ln w="25400">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897300" y="31410"/>
            <a:ext cx="2351669" cy="369332"/>
          </a:xfrm>
          <a:prstGeom prst="rect">
            <a:avLst/>
          </a:prstGeom>
          <a:noFill/>
        </p:spPr>
        <p:txBody>
          <a:bodyPr wrap="none" rtlCol="0">
            <a:spAutoFit/>
          </a:bodyPr>
          <a:lstStyle/>
          <a:p>
            <a:r>
              <a:rPr lang="en-US" dirty="0" smtClean="0">
                <a:solidFill>
                  <a:srgbClr val="FF0000"/>
                </a:solidFill>
              </a:rPr>
              <a:t>Mountain Top Removal</a:t>
            </a:r>
            <a:endParaRPr lang="en-US" dirty="0">
              <a:solidFill>
                <a:srgbClr val="FF0000"/>
              </a:solidFill>
            </a:endParaRPr>
          </a:p>
        </p:txBody>
      </p:sp>
      <p:sp>
        <p:nvSpPr>
          <p:cNvPr id="12" name="Rectangle 11"/>
          <p:cNvSpPr/>
          <p:nvPr/>
        </p:nvSpPr>
        <p:spPr>
          <a:xfrm>
            <a:off x="4759912" y="3581400"/>
            <a:ext cx="269288" cy="2286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569041" y="3815834"/>
            <a:ext cx="1230850" cy="369332"/>
          </a:xfrm>
          <a:prstGeom prst="rect">
            <a:avLst/>
          </a:prstGeom>
        </p:spPr>
        <p:txBody>
          <a:bodyPr wrap="none">
            <a:spAutoFit/>
          </a:bodyPr>
          <a:lstStyle/>
          <a:p>
            <a:r>
              <a:rPr lang="en-US" dirty="0">
                <a:solidFill>
                  <a:schemeClr val="bg1"/>
                </a:solidFill>
              </a:rPr>
              <a:t>Pikeville KY</a:t>
            </a:r>
          </a:p>
        </p:txBody>
      </p:sp>
    </p:spTree>
    <p:extLst>
      <p:ext uri="{BB962C8B-B14F-4D97-AF65-F5344CB8AC3E}">
        <p14:creationId xmlns:p14="http://schemas.microsoft.com/office/powerpoint/2010/main" val="39864296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00329"/>
          </a:xfrm>
          <a:prstGeom prst="rect">
            <a:avLst/>
          </a:prstGeom>
        </p:spPr>
        <p:txBody>
          <a:bodyPr wrap="square">
            <a:spAutoFit/>
          </a:bodyPr>
          <a:lstStyle/>
          <a:p>
            <a:pPr algn="ctr"/>
            <a:r>
              <a:rPr lang="en-US" sz="2400" b="1" dirty="0" smtClean="0">
                <a:latin typeface="Times New Roman" pitchFamily="18" charset="0"/>
                <a:cs typeface="Times New Roman" pitchFamily="18" charset="0"/>
              </a:rPr>
              <a:t>Aggregated VIIRS DNB radiances </a:t>
            </a:r>
          </a:p>
          <a:p>
            <a:pPr algn="ctr"/>
            <a:r>
              <a:rPr lang="en-US" sz="2400" b="1" dirty="0">
                <a:latin typeface="Times New Roman" pitchFamily="18" charset="0"/>
                <a:cs typeface="Times New Roman" pitchFamily="18" charset="0"/>
              </a:rPr>
              <a:t>Region V1: Southern Marcellus</a:t>
            </a:r>
          </a:p>
          <a:p>
            <a:pPr algn="ctr"/>
            <a:endParaRPr lang="en-US" sz="2400" b="1" dirty="0">
              <a:latin typeface="Times New Roman" pitchFamily="18" charset="0"/>
              <a:cs typeface="Times New Roman" pitchFamily="18" charset="0"/>
            </a:endParaRPr>
          </a:p>
        </p:txBody>
      </p:sp>
      <p:pic>
        <p:nvPicPr>
          <p:cNvPr id="11266" name="Picture 2" descr="\\beans\users$\bpierce\Data\Documents\FY14_Travel\AQAST_07\Talk\viirs_region_V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8" y="1137914"/>
            <a:ext cx="9152138" cy="57200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276" t="33494" r="34540" b="3683"/>
          <a:stretch/>
        </p:blipFill>
        <p:spPr bwMode="auto">
          <a:xfrm>
            <a:off x="3912096" y="-1483"/>
            <a:ext cx="5231904" cy="3437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7772400" y="3997957"/>
            <a:ext cx="269288" cy="2286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897300" y="31410"/>
            <a:ext cx="1515351" cy="646331"/>
          </a:xfrm>
          <a:prstGeom prst="rect">
            <a:avLst/>
          </a:prstGeom>
          <a:noFill/>
        </p:spPr>
        <p:txBody>
          <a:bodyPr wrap="none" rtlCol="0">
            <a:spAutoFit/>
          </a:bodyPr>
          <a:lstStyle/>
          <a:p>
            <a:r>
              <a:rPr lang="en-US" dirty="0" smtClean="0">
                <a:solidFill>
                  <a:srgbClr val="FF0000"/>
                </a:solidFill>
              </a:rPr>
              <a:t>McDowell FCI</a:t>
            </a:r>
          </a:p>
          <a:p>
            <a:r>
              <a:rPr lang="en-US" dirty="0" smtClean="0">
                <a:solidFill>
                  <a:srgbClr val="FF0000"/>
                </a:solidFill>
              </a:rPr>
              <a:t>1,692 Inmates</a:t>
            </a:r>
            <a:endParaRPr lang="en-US" dirty="0">
              <a:solidFill>
                <a:srgbClr val="FF0000"/>
              </a:solidFill>
            </a:endParaRPr>
          </a:p>
        </p:txBody>
      </p:sp>
    </p:spTree>
    <p:extLst>
      <p:ext uri="{BB962C8B-B14F-4D97-AF65-F5344CB8AC3E}">
        <p14:creationId xmlns:p14="http://schemas.microsoft.com/office/powerpoint/2010/main" val="28190034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938992"/>
          </a:xfrm>
          <a:prstGeom prst="rect">
            <a:avLst/>
          </a:prstGeom>
        </p:spPr>
        <p:txBody>
          <a:bodyPr wrap="square">
            <a:spAutoFit/>
          </a:bodyPr>
          <a:lstStyle/>
          <a:p>
            <a:pPr algn="ctr"/>
            <a:r>
              <a:rPr lang="en-US" sz="2400" b="1" dirty="0" smtClean="0">
                <a:latin typeface="Times New Roman" pitchFamily="18" charset="0"/>
                <a:cs typeface="Times New Roman" pitchFamily="18" charset="0"/>
              </a:rPr>
              <a:t>Aggregated VIIRS DNB radiances </a:t>
            </a:r>
            <a:r>
              <a:rPr lang="en-US" sz="2400" b="1" dirty="0" err="1" smtClean="0">
                <a:latin typeface="Times New Roman" pitchFamily="18" charset="0"/>
                <a:cs typeface="Times New Roman" pitchFamily="18" charset="0"/>
              </a:rPr>
              <a:t>vs</a:t>
            </a:r>
            <a:r>
              <a:rPr lang="en-US" sz="2400" b="1" dirty="0" smtClean="0">
                <a:latin typeface="Times New Roman" pitchFamily="18" charset="0"/>
                <a:cs typeface="Times New Roman" pitchFamily="18" charset="0"/>
              </a:rPr>
              <a:t> NEI 2011 modeled/gridded NO emissions</a:t>
            </a:r>
            <a:endParaRPr lang="en-US" sz="2400" b="1" dirty="0">
              <a:latin typeface="Times New Roman" pitchFamily="18" charset="0"/>
              <a:cs typeface="Times New Roman" pitchFamily="18" charset="0"/>
            </a:endParaRPr>
          </a:p>
          <a:p>
            <a:pPr algn="ctr"/>
            <a:r>
              <a:rPr lang="en-US" sz="2400" b="1" dirty="0">
                <a:latin typeface="Times New Roman" pitchFamily="18" charset="0"/>
                <a:cs typeface="Times New Roman" pitchFamily="18" charset="0"/>
              </a:rPr>
              <a:t>Region </a:t>
            </a:r>
            <a:r>
              <a:rPr lang="en-US" sz="2400" b="1" dirty="0" smtClean="0">
                <a:latin typeface="Times New Roman" pitchFamily="18" charset="0"/>
                <a:cs typeface="Times New Roman" pitchFamily="18" charset="0"/>
              </a:rPr>
              <a:t>N: Williston </a:t>
            </a:r>
            <a:r>
              <a:rPr lang="en-US" sz="2400" b="1" dirty="0">
                <a:latin typeface="Times New Roman" pitchFamily="18" charset="0"/>
                <a:cs typeface="Times New Roman" pitchFamily="18" charset="0"/>
              </a:rPr>
              <a:t>Basin</a:t>
            </a:r>
          </a:p>
          <a:p>
            <a:pPr algn="ctr"/>
            <a:endParaRPr lang="en-US" sz="2400" b="1" dirty="0">
              <a:latin typeface="Times New Roman" pitchFamily="18" charset="0"/>
              <a:cs typeface="Times New Roman" pitchFamily="18" charset="0"/>
            </a:endParaRPr>
          </a:p>
          <a:p>
            <a:pPr algn="ctr"/>
            <a:endParaRPr lang="en-US" sz="2400" b="1" dirty="0">
              <a:latin typeface="Times New Roman" pitchFamily="18" charset="0"/>
              <a:cs typeface="Times New Roman" pitchFamily="18" charset="0"/>
            </a:endParaRPr>
          </a:p>
        </p:txBody>
      </p:sp>
      <p:pic>
        <p:nvPicPr>
          <p:cNvPr id="7171" name="Picture 3" descr="\\beans\users$\bpierce\Data\Documents\FY14_Travel\AQAST_07\Talk\NEI_2011_all_vs_VIIRS_DNB_region_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6922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569660"/>
          </a:xfrm>
          <a:prstGeom prst="rect">
            <a:avLst/>
          </a:prstGeom>
        </p:spPr>
        <p:txBody>
          <a:bodyPr wrap="square">
            <a:spAutoFit/>
          </a:bodyPr>
          <a:lstStyle/>
          <a:p>
            <a:pPr algn="ctr"/>
            <a:r>
              <a:rPr lang="en-US" sz="2400" b="1" dirty="0" smtClean="0">
                <a:latin typeface="Times New Roman" pitchFamily="18" charset="0"/>
                <a:cs typeface="Times New Roman" pitchFamily="18" charset="0"/>
              </a:rPr>
              <a:t>NEI 2011 modeled/gridded Total NO emissions</a:t>
            </a:r>
            <a:endParaRPr lang="en-US" sz="2400" b="1" dirty="0">
              <a:latin typeface="Times New Roman" pitchFamily="18" charset="0"/>
              <a:cs typeface="Times New Roman" pitchFamily="18" charset="0"/>
            </a:endParaRPr>
          </a:p>
          <a:p>
            <a:pPr algn="ctr"/>
            <a:r>
              <a:rPr lang="en-US" sz="2400" b="1" dirty="0">
                <a:latin typeface="Times New Roman" pitchFamily="18" charset="0"/>
                <a:cs typeface="Times New Roman" pitchFamily="18" charset="0"/>
              </a:rPr>
              <a:t>Region N</a:t>
            </a:r>
            <a:r>
              <a:rPr lang="en-US" sz="2400" b="1" dirty="0" smtClean="0">
                <a:latin typeface="Times New Roman" pitchFamily="18" charset="0"/>
                <a:cs typeface="Times New Roman" pitchFamily="18" charset="0"/>
              </a:rPr>
              <a:t>: Williston </a:t>
            </a:r>
            <a:r>
              <a:rPr lang="en-US" sz="2400" b="1" dirty="0">
                <a:latin typeface="Times New Roman" pitchFamily="18" charset="0"/>
                <a:cs typeface="Times New Roman" pitchFamily="18" charset="0"/>
              </a:rPr>
              <a:t>Basin</a:t>
            </a:r>
          </a:p>
          <a:p>
            <a:pPr algn="ctr"/>
            <a:endParaRPr lang="en-US" sz="2400" b="1" dirty="0">
              <a:latin typeface="Times New Roman" pitchFamily="18" charset="0"/>
              <a:cs typeface="Times New Roman" pitchFamily="18" charset="0"/>
            </a:endParaRPr>
          </a:p>
          <a:p>
            <a:pPr algn="ctr"/>
            <a:endParaRPr lang="en-US" sz="2400" b="1" dirty="0">
              <a:latin typeface="Times New Roman" pitchFamily="18" charset="0"/>
              <a:cs typeface="Times New Roman" pitchFamily="18" charset="0"/>
            </a:endParaRPr>
          </a:p>
        </p:txBody>
      </p:sp>
      <p:pic>
        <p:nvPicPr>
          <p:cNvPr id="24578" name="Picture 2" descr="\\beans\users$\bpierce\Data\Documents\FY14_Travel\AQAST_07\Talk\NEI_2011_no_all_region_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51610" y="2863334"/>
            <a:ext cx="755335" cy="369332"/>
          </a:xfrm>
          <a:prstGeom prst="rect">
            <a:avLst/>
          </a:prstGeom>
          <a:noFill/>
        </p:spPr>
        <p:txBody>
          <a:bodyPr wrap="none" rtlCol="0">
            <a:spAutoFit/>
          </a:bodyPr>
          <a:lstStyle/>
          <a:p>
            <a:r>
              <a:rPr lang="en-US" dirty="0" smtClean="0"/>
              <a:t>Minot</a:t>
            </a:r>
            <a:endParaRPr lang="en-US" dirty="0"/>
          </a:p>
        </p:txBody>
      </p:sp>
      <p:sp>
        <p:nvSpPr>
          <p:cNvPr id="6" name="TextBox 5"/>
          <p:cNvSpPr txBox="1"/>
          <p:nvPr/>
        </p:nvSpPr>
        <p:spPr>
          <a:xfrm>
            <a:off x="3093864" y="4419600"/>
            <a:ext cx="805157" cy="369332"/>
          </a:xfrm>
          <a:prstGeom prst="rect">
            <a:avLst/>
          </a:prstGeom>
          <a:noFill/>
        </p:spPr>
        <p:txBody>
          <a:bodyPr wrap="none" rtlCol="0">
            <a:spAutoFit/>
          </a:bodyPr>
          <a:lstStyle/>
          <a:p>
            <a:r>
              <a:rPr lang="en-US" dirty="0" smtClean="0"/>
              <a:t>Sidney</a:t>
            </a:r>
            <a:endParaRPr lang="en-US" dirty="0"/>
          </a:p>
        </p:txBody>
      </p:sp>
      <p:sp>
        <p:nvSpPr>
          <p:cNvPr id="7" name="TextBox 6"/>
          <p:cNvSpPr txBox="1"/>
          <p:nvPr/>
        </p:nvSpPr>
        <p:spPr>
          <a:xfrm>
            <a:off x="4366332" y="3429000"/>
            <a:ext cx="1007007" cy="369332"/>
          </a:xfrm>
          <a:prstGeom prst="rect">
            <a:avLst/>
          </a:prstGeom>
          <a:noFill/>
        </p:spPr>
        <p:txBody>
          <a:bodyPr wrap="none" rtlCol="0">
            <a:spAutoFit/>
          </a:bodyPr>
          <a:lstStyle/>
          <a:p>
            <a:r>
              <a:rPr lang="en-US" dirty="0" smtClean="0"/>
              <a:t>Williston</a:t>
            </a:r>
            <a:endParaRPr lang="en-US" dirty="0"/>
          </a:p>
        </p:txBody>
      </p:sp>
    </p:spTree>
    <p:extLst>
      <p:ext uri="{BB962C8B-B14F-4D97-AF65-F5344CB8AC3E}">
        <p14:creationId xmlns:p14="http://schemas.microsoft.com/office/powerpoint/2010/main" val="36845044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569660"/>
          </a:xfrm>
          <a:prstGeom prst="rect">
            <a:avLst/>
          </a:prstGeom>
        </p:spPr>
        <p:txBody>
          <a:bodyPr wrap="square">
            <a:spAutoFit/>
          </a:bodyPr>
          <a:lstStyle/>
          <a:p>
            <a:pPr algn="ctr"/>
            <a:r>
              <a:rPr lang="en-US" sz="2400" b="1" dirty="0" smtClean="0">
                <a:latin typeface="Times New Roman" pitchFamily="18" charset="0"/>
                <a:cs typeface="Times New Roman" pitchFamily="18" charset="0"/>
              </a:rPr>
              <a:t>NEI 2011 modeled/gridded Total NO emissions</a:t>
            </a:r>
            <a:endParaRPr lang="en-US" sz="2400" b="1" dirty="0">
              <a:latin typeface="Times New Roman" pitchFamily="18" charset="0"/>
              <a:cs typeface="Times New Roman" pitchFamily="18" charset="0"/>
            </a:endParaRPr>
          </a:p>
          <a:p>
            <a:pPr algn="ctr"/>
            <a:r>
              <a:rPr lang="en-US" sz="2400" b="1" dirty="0">
                <a:latin typeface="Times New Roman" pitchFamily="18" charset="0"/>
                <a:cs typeface="Times New Roman" pitchFamily="18" charset="0"/>
              </a:rPr>
              <a:t>Region N</a:t>
            </a:r>
            <a:r>
              <a:rPr lang="en-US" sz="2400" b="1" dirty="0" smtClean="0">
                <a:latin typeface="Times New Roman" pitchFamily="18" charset="0"/>
                <a:cs typeface="Times New Roman" pitchFamily="18" charset="0"/>
              </a:rPr>
              <a:t>: Williston </a:t>
            </a:r>
            <a:r>
              <a:rPr lang="en-US" sz="2400" b="1" dirty="0">
                <a:latin typeface="Times New Roman" pitchFamily="18" charset="0"/>
                <a:cs typeface="Times New Roman" pitchFamily="18" charset="0"/>
              </a:rPr>
              <a:t>Basin</a:t>
            </a:r>
          </a:p>
          <a:p>
            <a:pPr algn="ctr"/>
            <a:endParaRPr lang="en-US" sz="2400" b="1" dirty="0">
              <a:latin typeface="Times New Roman" pitchFamily="18" charset="0"/>
              <a:cs typeface="Times New Roman" pitchFamily="18" charset="0"/>
            </a:endParaRPr>
          </a:p>
          <a:p>
            <a:pPr algn="ctr"/>
            <a:endParaRPr lang="en-US" sz="2400" b="1" dirty="0">
              <a:latin typeface="Times New Roman" pitchFamily="18" charset="0"/>
              <a:cs typeface="Times New Roman" pitchFamily="18" charset="0"/>
            </a:endParaRPr>
          </a:p>
        </p:txBody>
      </p:sp>
      <p:sp>
        <p:nvSpPr>
          <p:cNvPr id="2" name="TextBox 1"/>
          <p:cNvSpPr txBox="1"/>
          <p:nvPr/>
        </p:nvSpPr>
        <p:spPr>
          <a:xfrm>
            <a:off x="6051610" y="2863334"/>
            <a:ext cx="755335" cy="369332"/>
          </a:xfrm>
          <a:prstGeom prst="rect">
            <a:avLst/>
          </a:prstGeom>
          <a:noFill/>
        </p:spPr>
        <p:txBody>
          <a:bodyPr wrap="none" rtlCol="0">
            <a:spAutoFit/>
          </a:bodyPr>
          <a:lstStyle/>
          <a:p>
            <a:r>
              <a:rPr lang="en-US" dirty="0" smtClean="0"/>
              <a:t>Minot</a:t>
            </a:r>
            <a:endParaRPr lang="en-US" dirty="0"/>
          </a:p>
        </p:txBody>
      </p:sp>
      <p:sp>
        <p:nvSpPr>
          <p:cNvPr id="6" name="TextBox 5"/>
          <p:cNvSpPr txBox="1"/>
          <p:nvPr/>
        </p:nvSpPr>
        <p:spPr>
          <a:xfrm>
            <a:off x="3093864" y="4419600"/>
            <a:ext cx="805157" cy="369332"/>
          </a:xfrm>
          <a:prstGeom prst="rect">
            <a:avLst/>
          </a:prstGeom>
          <a:noFill/>
        </p:spPr>
        <p:txBody>
          <a:bodyPr wrap="none" rtlCol="0">
            <a:spAutoFit/>
          </a:bodyPr>
          <a:lstStyle/>
          <a:p>
            <a:r>
              <a:rPr lang="en-US" dirty="0" smtClean="0"/>
              <a:t>Sidney</a:t>
            </a:r>
            <a:endParaRPr lang="en-US" dirty="0"/>
          </a:p>
        </p:txBody>
      </p:sp>
      <p:sp>
        <p:nvSpPr>
          <p:cNvPr id="7" name="TextBox 6"/>
          <p:cNvSpPr txBox="1"/>
          <p:nvPr/>
        </p:nvSpPr>
        <p:spPr>
          <a:xfrm>
            <a:off x="4366332" y="3429000"/>
            <a:ext cx="1007007" cy="369332"/>
          </a:xfrm>
          <a:prstGeom prst="rect">
            <a:avLst/>
          </a:prstGeom>
          <a:noFill/>
        </p:spPr>
        <p:txBody>
          <a:bodyPr wrap="none" rtlCol="0">
            <a:spAutoFit/>
          </a:bodyPr>
          <a:lstStyle/>
          <a:p>
            <a:r>
              <a:rPr lang="en-US" dirty="0" smtClean="0"/>
              <a:t>Williston</a:t>
            </a:r>
            <a:endParaRPr lang="en-US" dirty="0"/>
          </a:p>
        </p:txBody>
      </p:sp>
      <p:pic>
        <p:nvPicPr>
          <p:cNvPr id="7170" name="Picture 2" descr="\\beans\users$\bpierce\Data\Documents\Attachments\mar_09\NEI_2011_no_og_region_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1856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Area Map"/>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4267200" y="3690270"/>
            <a:ext cx="4886036" cy="31615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9144000"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algn="ctr"/>
            <a:r>
              <a:rPr lang="nl-NL" sz="2400" b="1" dirty="0" smtClean="0">
                <a:latin typeface="Times New Roman" pitchFamily="18" charset="0"/>
                <a:cs typeface="Times New Roman" pitchFamily="18" charset="0"/>
              </a:rPr>
              <a:t>Background: National </a:t>
            </a:r>
            <a:r>
              <a:rPr lang="nl-NL" sz="2400" b="1" dirty="0">
                <a:latin typeface="Times New Roman" pitchFamily="18" charset="0"/>
                <a:cs typeface="Times New Roman" pitchFamily="18" charset="0"/>
              </a:rPr>
              <a:t>Trends in </a:t>
            </a:r>
            <a:r>
              <a:rPr lang="nl-NL" sz="2400" b="1" dirty="0" smtClean="0">
                <a:latin typeface="Times New Roman" pitchFamily="18" charset="0"/>
                <a:cs typeface="Times New Roman" pitchFamily="18" charset="0"/>
              </a:rPr>
              <a:t>Ozone (O3) Levels</a:t>
            </a:r>
          </a:p>
        </p:txBody>
      </p:sp>
      <p:sp>
        <p:nvSpPr>
          <p:cNvPr id="4" name="Rectangle 3"/>
          <p:cNvSpPr/>
          <p:nvPr/>
        </p:nvSpPr>
        <p:spPr>
          <a:xfrm>
            <a:off x="0" y="6488668"/>
            <a:ext cx="3971985"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http://www.epa.gov/airtrends/ozone.html</a:t>
            </a:r>
          </a:p>
        </p:txBody>
      </p:sp>
      <p:pic>
        <p:nvPicPr>
          <p:cNvPr id="1030" name="Picture 6" descr="Ozone air quality between 1980 and 2013, based on the annual 4th maximum 8-hour average.  Chart shows a range of concentrations in 222 monitoring sites nationwide, with the average decreasing 33% from 1980 to 20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1665"/>
            <a:ext cx="4381500" cy="34290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6200" y="4312542"/>
            <a:ext cx="4096994"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a:latin typeface="Times New Roman" panose="02020603050405020304" pitchFamily="18" charset="0"/>
                <a:cs typeface="Times New Roman" panose="02020603050405020304" pitchFamily="18" charset="0"/>
              </a:rPr>
              <a:t>Nationally, average ozone levels declined in the 1980's, leveled off in the 1990's, and showed a notable decline after 2002. </a:t>
            </a:r>
          </a:p>
        </p:txBody>
      </p:sp>
      <p:pic>
        <p:nvPicPr>
          <p:cNvPr id="1034" name="Picture 10" descr="Number of People Living in Counties with Air Quality Concentrations Above the Level of the NAAQS in 2013 by pollutant, showing 0 people for Carbon Monoxide, 2.9 million people for Lead, 0 people for Nitrogen Dioxide, 53.1 million people for Ozone (based on the 8-hour standard), 17.8 million people for PM10, 33.1 million people for PM2.5, 5.5 million people for Sulfur Dioxide, and 75.4 million people when all pollutants are considered togeth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457200"/>
            <a:ext cx="4114800" cy="30861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6200" y="5486400"/>
            <a:ext cx="4096994"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smtClean="0">
                <a:latin typeface="Times New Roman" panose="02020603050405020304" pitchFamily="18" charset="0"/>
                <a:cs typeface="Times New Roman" panose="02020603050405020304" pitchFamily="18" charset="0"/>
              </a:rPr>
              <a:t>O3 standard is currently 75ppbv based on annual </a:t>
            </a:r>
            <a:r>
              <a:rPr lang="en-US" dirty="0">
                <a:latin typeface="Times New Roman" panose="02020603050405020304" pitchFamily="18" charset="0"/>
                <a:cs typeface="Times New Roman" panose="02020603050405020304" pitchFamily="18" charset="0"/>
              </a:rPr>
              <a:t>fourth-highest daily maximum 8-hr concentration, averaged over 3 years</a:t>
            </a:r>
          </a:p>
        </p:txBody>
      </p:sp>
      <p:sp>
        <p:nvSpPr>
          <p:cNvPr id="2" name="Rounded Rectangle 1"/>
          <p:cNvSpPr/>
          <p:nvPr/>
        </p:nvSpPr>
        <p:spPr>
          <a:xfrm>
            <a:off x="5334000" y="1124528"/>
            <a:ext cx="3200400" cy="381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67487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eans\users$\bpierce\Data\Documents\Attachments\apr_17\viirs_region_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4413" y="15089"/>
            <a:ext cx="9168414" cy="1200329"/>
          </a:xfrm>
          <a:prstGeom prst="rect">
            <a:avLst/>
          </a:prstGeom>
        </p:spPr>
        <p:txBody>
          <a:bodyPr wrap="square">
            <a:spAutoFit/>
          </a:bodyPr>
          <a:lstStyle/>
          <a:p>
            <a:pPr algn="ctr"/>
            <a:r>
              <a:rPr lang="en-US" sz="2400" b="1" dirty="0" smtClean="0">
                <a:latin typeface="Times New Roman" pitchFamily="18" charset="0"/>
                <a:cs typeface="Times New Roman" pitchFamily="18" charset="0"/>
              </a:rPr>
              <a:t>2012 VIIRS DNB Radiances </a:t>
            </a:r>
          </a:p>
          <a:p>
            <a:pPr algn="ctr"/>
            <a:r>
              <a:rPr lang="en-US" sz="2400" b="1" dirty="0">
                <a:latin typeface="Times New Roman" pitchFamily="18" charset="0"/>
                <a:cs typeface="Times New Roman" pitchFamily="18" charset="0"/>
              </a:rPr>
              <a:t>Region N: </a:t>
            </a:r>
            <a:r>
              <a:rPr lang="en-US" sz="2400" b="1" dirty="0" smtClean="0">
                <a:latin typeface="Times New Roman" pitchFamily="18" charset="0"/>
                <a:cs typeface="Times New Roman" pitchFamily="18" charset="0"/>
              </a:rPr>
              <a:t>Williston </a:t>
            </a:r>
            <a:r>
              <a:rPr lang="en-US" sz="2400" b="1" dirty="0">
                <a:latin typeface="Times New Roman" pitchFamily="18" charset="0"/>
                <a:cs typeface="Times New Roman" pitchFamily="18" charset="0"/>
              </a:rPr>
              <a:t>Basin</a:t>
            </a:r>
          </a:p>
          <a:p>
            <a:pPr algn="ctr"/>
            <a:endParaRPr lang="en-US" sz="2400" b="1" dirty="0">
              <a:latin typeface="Times New Roman" pitchFamily="18" charset="0"/>
              <a:cs typeface="Times New Roman" pitchFamily="18" charset="0"/>
            </a:endParaRPr>
          </a:p>
        </p:txBody>
      </p:sp>
      <p:sp>
        <p:nvSpPr>
          <p:cNvPr id="2" name="Rectangle 1"/>
          <p:cNvSpPr/>
          <p:nvPr/>
        </p:nvSpPr>
        <p:spPr>
          <a:xfrm>
            <a:off x="4419600" y="3877322"/>
            <a:ext cx="342900" cy="2561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51610" y="2863334"/>
            <a:ext cx="755335" cy="369332"/>
          </a:xfrm>
          <a:prstGeom prst="rect">
            <a:avLst/>
          </a:prstGeom>
          <a:noFill/>
        </p:spPr>
        <p:txBody>
          <a:bodyPr wrap="none" rtlCol="0">
            <a:spAutoFit/>
          </a:bodyPr>
          <a:lstStyle/>
          <a:p>
            <a:r>
              <a:rPr lang="en-US" dirty="0" smtClean="0">
                <a:solidFill>
                  <a:schemeClr val="bg1"/>
                </a:solidFill>
              </a:rPr>
              <a:t>Minot</a:t>
            </a:r>
            <a:endParaRPr lang="en-US" dirty="0">
              <a:solidFill>
                <a:schemeClr val="bg1"/>
              </a:solidFill>
            </a:endParaRPr>
          </a:p>
        </p:txBody>
      </p:sp>
      <p:sp>
        <p:nvSpPr>
          <p:cNvPr id="6" name="TextBox 5"/>
          <p:cNvSpPr txBox="1"/>
          <p:nvPr/>
        </p:nvSpPr>
        <p:spPr>
          <a:xfrm>
            <a:off x="3093864" y="4419600"/>
            <a:ext cx="805157" cy="369332"/>
          </a:xfrm>
          <a:prstGeom prst="rect">
            <a:avLst/>
          </a:prstGeom>
          <a:noFill/>
        </p:spPr>
        <p:txBody>
          <a:bodyPr wrap="none" rtlCol="0">
            <a:spAutoFit/>
          </a:bodyPr>
          <a:lstStyle/>
          <a:p>
            <a:r>
              <a:rPr lang="en-US" dirty="0" smtClean="0">
                <a:solidFill>
                  <a:schemeClr val="bg1"/>
                </a:solidFill>
              </a:rPr>
              <a:t>Sidney</a:t>
            </a:r>
            <a:endParaRPr lang="en-US" dirty="0">
              <a:solidFill>
                <a:schemeClr val="bg1"/>
              </a:solidFill>
            </a:endParaRPr>
          </a:p>
        </p:txBody>
      </p:sp>
      <p:sp>
        <p:nvSpPr>
          <p:cNvPr id="7" name="TextBox 6"/>
          <p:cNvSpPr txBox="1"/>
          <p:nvPr/>
        </p:nvSpPr>
        <p:spPr>
          <a:xfrm>
            <a:off x="4366332" y="3429000"/>
            <a:ext cx="1007007" cy="369332"/>
          </a:xfrm>
          <a:prstGeom prst="rect">
            <a:avLst/>
          </a:prstGeom>
          <a:noFill/>
        </p:spPr>
        <p:txBody>
          <a:bodyPr wrap="none" rtlCol="0">
            <a:spAutoFit/>
          </a:bodyPr>
          <a:lstStyle/>
          <a:p>
            <a:r>
              <a:rPr lang="en-US" dirty="0" smtClean="0">
                <a:solidFill>
                  <a:schemeClr val="bg1"/>
                </a:solidFill>
              </a:rPr>
              <a:t>Williston</a:t>
            </a:r>
            <a:endParaRPr lang="en-US" dirty="0">
              <a:solidFill>
                <a:schemeClr val="bg1"/>
              </a:solidFill>
            </a:endParaRPr>
          </a:p>
        </p:txBody>
      </p:sp>
    </p:spTree>
    <p:extLst>
      <p:ext uri="{BB962C8B-B14F-4D97-AF65-F5344CB8AC3E}">
        <p14:creationId xmlns:p14="http://schemas.microsoft.com/office/powerpoint/2010/main" val="37597130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Brad\Documents\Work\Midwest_and_Central_States_AQ_Workshop\Talk\viirs_region_N_zoo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4413" y="15089"/>
            <a:ext cx="9168414" cy="1200329"/>
          </a:xfrm>
          <a:prstGeom prst="rect">
            <a:avLst/>
          </a:prstGeom>
        </p:spPr>
        <p:txBody>
          <a:bodyPr wrap="square">
            <a:spAutoFit/>
          </a:bodyPr>
          <a:lstStyle/>
          <a:p>
            <a:pPr algn="ctr"/>
            <a:r>
              <a:rPr lang="en-US" sz="2400" b="1" dirty="0" smtClean="0">
                <a:latin typeface="Times New Roman" pitchFamily="18" charset="0"/>
                <a:cs typeface="Times New Roman" pitchFamily="18" charset="0"/>
              </a:rPr>
              <a:t>2012 VIIRS DNB Radiances  </a:t>
            </a:r>
          </a:p>
          <a:p>
            <a:pPr algn="ctr"/>
            <a:r>
              <a:rPr lang="en-US" sz="2400" b="1" dirty="0">
                <a:latin typeface="Times New Roman" pitchFamily="18" charset="0"/>
                <a:cs typeface="Times New Roman" pitchFamily="18" charset="0"/>
              </a:rPr>
              <a:t>Region N: </a:t>
            </a:r>
            <a:r>
              <a:rPr lang="en-US" sz="2400" b="1" dirty="0" smtClean="0">
                <a:latin typeface="Times New Roman" pitchFamily="18" charset="0"/>
                <a:cs typeface="Times New Roman" pitchFamily="18" charset="0"/>
              </a:rPr>
              <a:t>Williston Basin (103W 48N 0.1</a:t>
            </a:r>
            <a:r>
              <a:rPr lang="en-US" sz="2400" b="1" baseline="30000" dirty="0" smtClean="0">
                <a:latin typeface="Times New Roman" pitchFamily="18" charset="0"/>
                <a:cs typeface="Times New Roman" pitchFamily="18" charset="0"/>
              </a:rPr>
              <a:t>o</a:t>
            </a:r>
            <a:r>
              <a:rPr lang="en-US" sz="2400" b="1" dirty="0" smtClean="0">
                <a:latin typeface="Times New Roman" pitchFamily="18" charset="0"/>
                <a:cs typeface="Times New Roman" pitchFamily="18" charset="0"/>
              </a:rPr>
              <a:t> Zoom)</a:t>
            </a:r>
            <a:endParaRPr lang="en-US" sz="2400" b="1" dirty="0">
              <a:latin typeface="Times New Roman" pitchFamily="18" charset="0"/>
              <a:cs typeface="Times New Roman" pitchFamily="18" charset="0"/>
            </a:endParaRPr>
          </a:p>
          <a:p>
            <a:pPr algn="ctr"/>
            <a:endParaRPr lang="en-US" sz="2400" b="1" dirty="0">
              <a:latin typeface="Times New Roman" pitchFamily="18" charset="0"/>
              <a:cs typeface="Times New Roman" pitchFamily="18" charset="0"/>
            </a:endParaRPr>
          </a:p>
        </p:txBody>
      </p:sp>
      <p:sp>
        <p:nvSpPr>
          <p:cNvPr id="8" name="Rectangle 7"/>
          <p:cNvSpPr/>
          <p:nvPr/>
        </p:nvSpPr>
        <p:spPr>
          <a:xfrm>
            <a:off x="4876800" y="5105400"/>
            <a:ext cx="28956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11002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8789" t="35086" r="37407" b="23619"/>
          <a:stretch/>
        </p:blipFill>
        <p:spPr bwMode="auto">
          <a:xfrm>
            <a:off x="1219200" y="1600200"/>
            <a:ext cx="685800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24413" y="15089"/>
            <a:ext cx="9168414" cy="1200329"/>
          </a:xfrm>
          <a:prstGeom prst="rect">
            <a:avLst/>
          </a:prstGeom>
        </p:spPr>
        <p:txBody>
          <a:bodyPr wrap="square">
            <a:spAutoFit/>
          </a:bodyPr>
          <a:lstStyle/>
          <a:p>
            <a:pPr algn="ctr"/>
            <a:r>
              <a:rPr lang="en-US" sz="2400" b="1" dirty="0" smtClean="0">
                <a:latin typeface="Times New Roman" pitchFamily="18" charset="0"/>
                <a:cs typeface="Times New Roman" pitchFamily="18" charset="0"/>
              </a:rPr>
              <a:t>Google Earth</a:t>
            </a:r>
          </a:p>
          <a:p>
            <a:pPr algn="ctr"/>
            <a:r>
              <a:rPr lang="en-US" sz="2400" b="1" dirty="0" smtClean="0">
                <a:latin typeface="Times New Roman" pitchFamily="18" charset="0"/>
                <a:cs typeface="Times New Roman" pitchFamily="18" charset="0"/>
              </a:rPr>
              <a:t>Region </a:t>
            </a:r>
            <a:r>
              <a:rPr lang="en-US" sz="2400" b="1" dirty="0">
                <a:latin typeface="Times New Roman" pitchFamily="18" charset="0"/>
                <a:cs typeface="Times New Roman" pitchFamily="18" charset="0"/>
              </a:rPr>
              <a:t>N: </a:t>
            </a:r>
            <a:r>
              <a:rPr lang="en-US" sz="2400" b="1" dirty="0" smtClean="0">
                <a:latin typeface="Times New Roman" pitchFamily="18" charset="0"/>
                <a:cs typeface="Times New Roman" pitchFamily="18" charset="0"/>
              </a:rPr>
              <a:t>Williston Basin (103W 48N 0.1</a:t>
            </a:r>
            <a:r>
              <a:rPr lang="en-US" sz="2400" b="1" baseline="30000" dirty="0" smtClean="0">
                <a:latin typeface="Times New Roman" pitchFamily="18" charset="0"/>
                <a:cs typeface="Times New Roman" pitchFamily="18" charset="0"/>
              </a:rPr>
              <a:t>o</a:t>
            </a:r>
            <a:r>
              <a:rPr lang="en-US" sz="2400" b="1" dirty="0" smtClean="0">
                <a:latin typeface="Times New Roman" pitchFamily="18" charset="0"/>
                <a:cs typeface="Times New Roman" pitchFamily="18" charset="0"/>
              </a:rPr>
              <a:t> Zoom)</a:t>
            </a:r>
            <a:endParaRPr lang="en-US" sz="2400" b="1" dirty="0">
              <a:latin typeface="Times New Roman" pitchFamily="18" charset="0"/>
              <a:cs typeface="Times New Roman" pitchFamily="18" charset="0"/>
            </a:endParaRPr>
          </a:p>
          <a:p>
            <a:pPr algn="ctr"/>
            <a:endParaRPr lang="en-US" sz="2400" b="1" dirty="0">
              <a:latin typeface="Times New Roman" pitchFamily="18" charset="0"/>
              <a:cs typeface="Times New Roman" pitchFamily="18" charset="0"/>
            </a:endParaRPr>
          </a:p>
        </p:txBody>
      </p:sp>
      <p:sp>
        <p:nvSpPr>
          <p:cNvPr id="14" name="Rectangle 13"/>
          <p:cNvSpPr/>
          <p:nvPr/>
        </p:nvSpPr>
        <p:spPr>
          <a:xfrm>
            <a:off x="4876800" y="5105400"/>
            <a:ext cx="28956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0387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33800" y="3657600"/>
            <a:ext cx="652743" cy="369332"/>
          </a:xfrm>
          <a:prstGeom prst="rect">
            <a:avLst/>
          </a:prstGeom>
          <a:noFill/>
        </p:spPr>
        <p:txBody>
          <a:bodyPr wrap="none" rtlCol="0">
            <a:spAutoFit/>
          </a:bodyPr>
          <a:lstStyle/>
          <a:p>
            <a:r>
              <a:rPr lang="en-US" b="1" dirty="0" smtClean="0">
                <a:solidFill>
                  <a:srgbClr val="FF0000"/>
                </a:solidFill>
              </a:rPr>
              <a:t>1km </a:t>
            </a:r>
            <a:endParaRPr lang="en-US" b="1" dirty="0">
              <a:solidFill>
                <a:srgbClr val="FF0000"/>
              </a:solidFill>
            </a:endParaRPr>
          </a:p>
        </p:txBody>
      </p:sp>
      <p:sp>
        <p:nvSpPr>
          <p:cNvPr id="6" name="Rectangle 5"/>
          <p:cNvSpPr/>
          <p:nvPr/>
        </p:nvSpPr>
        <p:spPr>
          <a:xfrm>
            <a:off x="-24413" y="15089"/>
            <a:ext cx="9168414" cy="1200329"/>
          </a:xfrm>
          <a:prstGeom prst="rect">
            <a:avLst/>
          </a:prstGeom>
        </p:spPr>
        <p:txBody>
          <a:bodyPr wrap="square">
            <a:spAutoFit/>
          </a:bodyPr>
          <a:lstStyle/>
          <a:p>
            <a:pPr algn="ctr"/>
            <a:r>
              <a:rPr lang="en-US" sz="2400" b="1" dirty="0" smtClean="0">
                <a:latin typeface="Times New Roman" pitchFamily="18" charset="0"/>
                <a:cs typeface="Times New Roman" pitchFamily="18" charset="0"/>
              </a:rPr>
              <a:t>Google Earth Zoom</a:t>
            </a:r>
          </a:p>
          <a:p>
            <a:pPr algn="ctr"/>
            <a:r>
              <a:rPr lang="en-US" sz="2400" b="1" dirty="0" smtClean="0">
                <a:latin typeface="Times New Roman" pitchFamily="18" charset="0"/>
                <a:cs typeface="Times New Roman" pitchFamily="18" charset="0"/>
              </a:rPr>
              <a:t>Region </a:t>
            </a:r>
            <a:r>
              <a:rPr lang="en-US" sz="2400" b="1" dirty="0">
                <a:latin typeface="Times New Roman" pitchFamily="18" charset="0"/>
                <a:cs typeface="Times New Roman" pitchFamily="18" charset="0"/>
              </a:rPr>
              <a:t>N: </a:t>
            </a:r>
            <a:r>
              <a:rPr lang="en-US" sz="2400" b="1" dirty="0" smtClean="0">
                <a:latin typeface="Times New Roman" pitchFamily="18" charset="0"/>
                <a:cs typeface="Times New Roman" pitchFamily="18" charset="0"/>
              </a:rPr>
              <a:t>Williston </a:t>
            </a:r>
            <a:r>
              <a:rPr lang="en-US" sz="2400" b="1" dirty="0">
                <a:latin typeface="Times New Roman" pitchFamily="18" charset="0"/>
                <a:cs typeface="Times New Roman" pitchFamily="18" charset="0"/>
              </a:rPr>
              <a:t>Basin</a:t>
            </a:r>
          </a:p>
          <a:p>
            <a:pPr algn="ctr"/>
            <a:endParaRPr lang="en-US" sz="2400" b="1" dirty="0">
              <a:latin typeface="Times New Roman" pitchFamily="18" charset="0"/>
              <a:cs typeface="Times New Roman" pitchFamily="18" charset="0"/>
            </a:endParaRPr>
          </a:p>
        </p:txBody>
      </p:sp>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8231" t="8205" b="4684"/>
          <a:stretch/>
        </p:blipFill>
        <p:spPr bwMode="auto">
          <a:xfrm>
            <a:off x="4895" y="1381414"/>
            <a:ext cx="9139105" cy="5476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977616" y="2971800"/>
            <a:ext cx="830677" cy="369332"/>
          </a:xfrm>
          <a:prstGeom prst="rect">
            <a:avLst/>
          </a:prstGeom>
          <a:noFill/>
        </p:spPr>
        <p:txBody>
          <a:bodyPr wrap="none" rtlCol="0">
            <a:spAutoFit/>
          </a:bodyPr>
          <a:lstStyle/>
          <a:p>
            <a:r>
              <a:rPr lang="en-US" b="1" dirty="0" smtClean="0">
                <a:solidFill>
                  <a:srgbClr val="FF0000"/>
                </a:solidFill>
              </a:rPr>
              <a:t>2.5km </a:t>
            </a:r>
            <a:endParaRPr lang="en-US" b="1" dirty="0">
              <a:solidFill>
                <a:srgbClr val="FF0000"/>
              </a:solidFill>
            </a:endParaRPr>
          </a:p>
        </p:txBody>
      </p:sp>
      <p:sp>
        <p:nvSpPr>
          <p:cNvPr id="7" name="Rectangle 6"/>
          <p:cNvSpPr/>
          <p:nvPr/>
        </p:nvSpPr>
        <p:spPr>
          <a:xfrm>
            <a:off x="4876800" y="3429000"/>
            <a:ext cx="838200" cy="5979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68761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154" t="7522" b="4410"/>
          <a:stretch/>
        </p:blipFill>
        <p:spPr bwMode="auto">
          <a:xfrm>
            <a:off x="5862" y="1417104"/>
            <a:ext cx="9138138" cy="5530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4413" y="15089"/>
            <a:ext cx="9168414" cy="1200329"/>
          </a:xfrm>
          <a:prstGeom prst="rect">
            <a:avLst/>
          </a:prstGeom>
        </p:spPr>
        <p:txBody>
          <a:bodyPr wrap="square">
            <a:spAutoFit/>
          </a:bodyPr>
          <a:lstStyle/>
          <a:p>
            <a:pPr algn="ctr"/>
            <a:r>
              <a:rPr lang="en-US" sz="2400" b="1" dirty="0" smtClean="0">
                <a:latin typeface="Times New Roman" pitchFamily="18" charset="0"/>
                <a:cs typeface="Times New Roman" pitchFamily="18" charset="0"/>
              </a:rPr>
              <a:t>Google Earth Zoom</a:t>
            </a:r>
          </a:p>
          <a:p>
            <a:pPr algn="ctr"/>
            <a:r>
              <a:rPr lang="en-US" sz="2400" b="1" dirty="0" smtClean="0">
                <a:latin typeface="Times New Roman" pitchFamily="18" charset="0"/>
                <a:cs typeface="Times New Roman" pitchFamily="18" charset="0"/>
              </a:rPr>
              <a:t>Region </a:t>
            </a:r>
            <a:r>
              <a:rPr lang="en-US" sz="2400" b="1" dirty="0">
                <a:latin typeface="Times New Roman" pitchFamily="18" charset="0"/>
                <a:cs typeface="Times New Roman" pitchFamily="18" charset="0"/>
              </a:rPr>
              <a:t>N: </a:t>
            </a:r>
            <a:r>
              <a:rPr lang="en-US" sz="2400" b="1" dirty="0" smtClean="0">
                <a:latin typeface="Times New Roman" pitchFamily="18" charset="0"/>
                <a:cs typeface="Times New Roman" pitchFamily="18" charset="0"/>
              </a:rPr>
              <a:t>Williston </a:t>
            </a:r>
            <a:r>
              <a:rPr lang="en-US" sz="2400" b="1" dirty="0">
                <a:latin typeface="Times New Roman" pitchFamily="18" charset="0"/>
                <a:cs typeface="Times New Roman" pitchFamily="18" charset="0"/>
              </a:rPr>
              <a:t>Basin</a:t>
            </a:r>
          </a:p>
          <a:p>
            <a:pPr algn="ct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2166395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nvGraphicFramePr>
        <p:xfrm>
          <a:off x="76200" y="2057400"/>
          <a:ext cx="76962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0" y="0"/>
            <a:ext cx="9144000" cy="584775"/>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Summary of Regional Correlations 2011</a:t>
            </a:r>
            <a:endParaRPr lang="en-US" sz="32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457200" y="4495800"/>
            <a:ext cx="6629400" cy="338554"/>
          </a:xfrm>
          <a:prstGeom prst="rect">
            <a:avLst/>
          </a:prstGeom>
          <a:solidFill>
            <a:schemeClr val="bg1"/>
          </a:solidFill>
        </p:spPr>
        <p:txBody>
          <a:bodyPr wrap="square" rtlCol="0">
            <a:spAutoFit/>
          </a:bodyPr>
          <a:lstStyle/>
          <a:p>
            <a:r>
              <a:rPr lang="en-US" sz="800" b="1" u="sng" dirty="0" smtClean="0">
                <a:solidFill>
                  <a:srgbClr val="FF0000"/>
                </a:solidFill>
                <a:latin typeface="Times New Roman" panose="02020603050405020304" pitchFamily="18" charset="0"/>
                <a:cs typeface="Times New Roman" panose="02020603050405020304" pitchFamily="18" charset="0"/>
              </a:rPr>
              <a:t>A </a:t>
            </a:r>
            <a:r>
              <a:rPr lang="en-US" sz="800" b="1" dirty="0" smtClean="0">
                <a:solidFill>
                  <a:srgbClr val="FF0000"/>
                </a:solidFill>
                <a:latin typeface="Times New Roman" panose="02020603050405020304" pitchFamily="18" charset="0"/>
                <a:cs typeface="Times New Roman" panose="02020603050405020304" pitchFamily="18" charset="0"/>
              </a:rPr>
              <a:t>    </a:t>
            </a:r>
            <a:r>
              <a:rPr lang="en-US" sz="800" b="1" u="sng" dirty="0" smtClean="0">
                <a:solidFill>
                  <a:srgbClr val="FF0000"/>
                </a:solidFill>
                <a:latin typeface="Times New Roman" panose="02020603050405020304" pitchFamily="18" charset="0"/>
                <a:cs typeface="Times New Roman" panose="02020603050405020304" pitchFamily="18" charset="0"/>
              </a:rPr>
              <a:t>B</a:t>
            </a:r>
            <a:r>
              <a:rPr lang="en-US" sz="800" b="1" dirty="0" smtClean="0">
                <a:solidFill>
                  <a:srgbClr val="FF0000"/>
                </a:solidFill>
                <a:latin typeface="Times New Roman" panose="02020603050405020304" pitchFamily="18" charset="0"/>
                <a:cs typeface="Times New Roman" panose="02020603050405020304" pitchFamily="18" charset="0"/>
              </a:rPr>
              <a:t>      C      D      E      F     G      </a:t>
            </a:r>
            <a:r>
              <a:rPr lang="en-US" sz="800" b="1" u="sng" dirty="0" smtClean="0">
                <a:solidFill>
                  <a:srgbClr val="FF0000"/>
                </a:solidFill>
                <a:latin typeface="Times New Roman" panose="02020603050405020304" pitchFamily="18" charset="0"/>
                <a:cs typeface="Times New Roman" panose="02020603050405020304" pitchFamily="18" charset="0"/>
              </a:rPr>
              <a:t>H</a:t>
            </a:r>
            <a:r>
              <a:rPr lang="en-US" sz="800" b="1" dirty="0" smtClean="0">
                <a:solidFill>
                  <a:srgbClr val="FF0000"/>
                </a:solidFill>
                <a:latin typeface="Times New Roman" panose="02020603050405020304" pitchFamily="18" charset="0"/>
                <a:cs typeface="Times New Roman" panose="02020603050405020304" pitchFamily="18" charset="0"/>
              </a:rPr>
              <a:t>      </a:t>
            </a:r>
            <a:r>
              <a:rPr lang="en-US" sz="800" b="1" dirty="0" smtClean="0">
                <a:latin typeface="Times New Roman" panose="02020603050405020304" pitchFamily="18" charset="0"/>
                <a:cs typeface="Times New Roman" panose="02020603050405020304" pitchFamily="18" charset="0"/>
              </a:rPr>
              <a:t>I      J       K      L     M</a:t>
            </a:r>
            <a:r>
              <a:rPr lang="en-US" sz="800" b="1" dirty="0" smtClean="0">
                <a:solidFill>
                  <a:srgbClr val="FF0000"/>
                </a:solidFill>
                <a:latin typeface="Times New Roman" panose="02020603050405020304" pitchFamily="18" charset="0"/>
                <a:cs typeface="Times New Roman" panose="02020603050405020304" pitchFamily="18" charset="0"/>
              </a:rPr>
              <a:t>     N      O     P     Q1    Q2   Q3    R      S      T      U     V1    V2   V3    W     </a:t>
            </a:r>
            <a:r>
              <a:rPr lang="en-US" sz="800" b="1" u="sng" dirty="0" smtClean="0">
                <a:solidFill>
                  <a:srgbClr val="FF0000"/>
                </a:solidFill>
                <a:latin typeface="Times New Roman" panose="02020603050405020304" pitchFamily="18" charset="0"/>
                <a:cs typeface="Times New Roman" panose="02020603050405020304" pitchFamily="18" charset="0"/>
              </a:rPr>
              <a:t>X</a:t>
            </a:r>
            <a:r>
              <a:rPr lang="en-US" sz="800" b="1" dirty="0" smtClean="0">
                <a:solidFill>
                  <a:srgbClr val="FF0000"/>
                </a:solidFill>
                <a:latin typeface="Times New Roman" panose="02020603050405020304" pitchFamily="18" charset="0"/>
                <a:cs typeface="Times New Roman" panose="02020603050405020304" pitchFamily="18" charset="0"/>
              </a:rPr>
              <a:t>      </a:t>
            </a:r>
            <a:r>
              <a:rPr lang="en-US" sz="800" b="1" u="sng" dirty="0" smtClean="0">
                <a:solidFill>
                  <a:srgbClr val="FF0000"/>
                </a:solidFill>
                <a:latin typeface="Times New Roman" panose="02020603050405020304" pitchFamily="18" charset="0"/>
                <a:cs typeface="Times New Roman" panose="02020603050405020304" pitchFamily="18" charset="0"/>
              </a:rPr>
              <a:t>Y</a:t>
            </a:r>
            <a:r>
              <a:rPr lang="en-US" sz="800" b="1" dirty="0" smtClean="0">
                <a:solidFill>
                  <a:srgbClr val="FF0000"/>
                </a:solidFill>
                <a:latin typeface="Times New Roman" panose="02020603050405020304" pitchFamily="18" charset="0"/>
                <a:cs typeface="Times New Roman" panose="02020603050405020304" pitchFamily="18" charset="0"/>
              </a:rPr>
              <a:t>      </a:t>
            </a:r>
            <a:r>
              <a:rPr lang="en-US" sz="800" b="1" u="sng" dirty="0" smtClean="0">
                <a:solidFill>
                  <a:srgbClr val="FF0000"/>
                </a:solidFill>
                <a:latin typeface="Times New Roman" panose="02020603050405020304" pitchFamily="18" charset="0"/>
                <a:cs typeface="Times New Roman" panose="02020603050405020304" pitchFamily="18" charset="0"/>
              </a:rPr>
              <a:t>Z</a:t>
            </a:r>
          </a:p>
          <a:p>
            <a:pPr algn="ctr"/>
            <a:r>
              <a:rPr lang="en-US" sz="800" b="1" dirty="0" smtClean="0">
                <a:latin typeface="Times New Roman" panose="02020603050405020304" pitchFamily="18" charset="0"/>
                <a:cs typeface="Times New Roman" panose="02020603050405020304" pitchFamily="18" charset="0"/>
              </a:rPr>
              <a:t>Region</a:t>
            </a:r>
            <a:endParaRPr lang="en-US" sz="8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7162800" y="609600"/>
            <a:ext cx="1981200" cy="6186309"/>
          </a:xfrm>
          <a:prstGeom prst="rect">
            <a:avLst/>
          </a:prstGeom>
          <a:solidFill>
            <a:schemeClr val="accent1">
              <a:lumMod val="40000"/>
              <a:lumOff val="60000"/>
            </a:schemeClr>
          </a:solidFill>
          <a:ln>
            <a:solidFill>
              <a:schemeClr val="tx1"/>
            </a:solidFill>
          </a:ln>
        </p:spPr>
        <p:txBody>
          <a:bodyPr wrap="square" rtlCol="0">
            <a:spAutoFit/>
          </a:bodyPr>
          <a:lstStyle/>
          <a:p>
            <a:r>
              <a:rPr lang="en-US" sz="1200" b="1" u="sng" dirty="0" smtClean="0">
                <a:solidFill>
                  <a:srgbClr val="FF0000"/>
                </a:solidFill>
                <a:latin typeface="Times New Roman" panose="02020603050405020304" pitchFamily="18" charset="0"/>
                <a:cs typeface="Times New Roman" panose="02020603050405020304" pitchFamily="18" charset="0"/>
              </a:rPr>
              <a:t>A= Salt Lake City</a:t>
            </a:r>
          </a:p>
          <a:p>
            <a:r>
              <a:rPr lang="en-US" sz="1200" b="1" u="sng" dirty="0" smtClean="0">
                <a:solidFill>
                  <a:srgbClr val="FF0000"/>
                </a:solidFill>
                <a:latin typeface="Times New Roman" panose="02020603050405020304" pitchFamily="18" charset="0"/>
                <a:cs typeface="Times New Roman" panose="02020603050405020304" pitchFamily="18" charset="0"/>
              </a:rPr>
              <a:t>B=Phoenix</a:t>
            </a:r>
          </a:p>
          <a:p>
            <a:r>
              <a:rPr lang="en-US" sz="1200" b="1" dirty="0" smtClean="0">
                <a:solidFill>
                  <a:srgbClr val="FF0000"/>
                </a:solidFill>
                <a:latin typeface="Times New Roman" panose="02020603050405020304" pitchFamily="18" charset="0"/>
                <a:cs typeface="Times New Roman" panose="02020603050405020304" pitchFamily="18" charset="0"/>
              </a:rPr>
              <a:t>C=Uinta Basin</a:t>
            </a:r>
          </a:p>
          <a:p>
            <a:r>
              <a:rPr lang="en-US" sz="1200" b="1" dirty="0" smtClean="0">
                <a:solidFill>
                  <a:srgbClr val="FF0000"/>
                </a:solidFill>
                <a:latin typeface="Times New Roman" panose="02020603050405020304" pitchFamily="18" charset="0"/>
                <a:cs typeface="Times New Roman" panose="02020603050405020304" pitchFamily="18" charset="0"/>
              </a:rPr>
              <a:t>D=Green River Basin</a:t>
            </a:r>
          </a:p>
          <a:p>
            <a:r>
              <a:rPr lang="en-US" sz="1200" b="1" dirty="0" smtClean="0">
                <a:solidFill>
                  <a:srgbClr val="FF0000"/>
                </a:solidFill>
                <a:latin typeface="Times New Roman" panose="02020603050405020304" pitchFamily="18" charset="0"/>
                <a:cs typeface="Times New Roman" panose="02020603050405020304" pitchFamily="18" charset="0"/>
              </a:rPr>
              <a:t>E=</a:t>
            </a:r>
            <a:r>
              <a:rPr lang="en-US" sz="1200" b="1" dirty="0" err="1" smtClean="0">
                <a:solidFill>
                  <a:srgbClr val="FF0000"/>
                </a:solidFill>
                <a:latin typeface="Times New Roman" pitchFamily="18" charset="0"/>
                <a:cs typeface="Times New Roman" pitchFamily="18" charset="0"/>
              </a:rPr>
              <a:t>Piceance</a:t>
            </a:r>
            <a:r>
              <a:rPr lang="en-US" sz="1200" b="1" dirty="0" smtClean="0">
                <a:solidFill>
                  <a:srgbClr val="FF0000"/>
                </a:solidFill>
                <a:latin typeface="Times New Roman" pitchFamily="18" charset="0"/>
                <a:cs typeface="Times New Roman" pitchFamily="18" charset="0"/>
              </a:rPr>
              <a:t> Basin</a:t>
            </a:r>
          </a:p>
          <a:p>
            <a:r>
              <a:rPr lang="en-US" sz="1200" b="1" dirty="0" smtClean="0">
                <a:solidFill>
                  <a:srgbClr val="FF0000"/>
                </a:solidFill>
                <a:latin typeface="Times New Roman" pitchFamily="18" charset="0"/>
                <a:cs typeface="Times New Roman" pitchFamily="18" charset="0"/>
              </a:rPr>
              <a:t>F=San Juan Basin</a:t>
            </a:r>
          </a:p>
          <a:p>
            <a:r>
              <a:rPr lang="en-US" sz="1200" b="1" dirty="0" smtClean="0">
                <a:solidFill>
                  <a:srgbClr val="FF0000"/>
                </a:solidFill>
                <a:latin typeface="Times New Roman" pitchFamily="18" charset="0"/>
                <a:cs typeface="Times New Roman" pitchFamily="18" charset="0"/>
              </a:rPr>
              <a:t>G=Powder River Basin</a:t>
            </a:r>
          </a:p>
          <a:p>
            <a:r>
              <a:rPr lang="en-US" sz="1200" b="1" u="sng" dirty="0" smtClean="0">
                <a:solidFill>
                  <a:srgbClr val="FF0000"/>
                </a:solidFill>
                <a:latin typeface="Times New Roman" panose="02020603050405020304" pitchFamily="18" charset="0"/>
                <a:cs typeface="Times New Roman" panose="02020603050405020304" pitchFamily="18" charset="0"/>
              </a:rPr>
              <a:t>H=Denver/Denver-Julesburg Basin</a:t>
            </a:r>
          </a:p>
          <a:p>
            <a:r>
              <a:rPr lang="en-US" sz="1200" b="1" dirty="0" smtClean="0">
                <a:latin typeface="Times New Roman" panose="02020603050405020304" pitchFamily="18" charset="0"/>
                <a:cs typeface="Times New Roman" panose="02020603050405020304" pitchFamily="18" charset="0"/>
              </a:rPr>
              <a:t>I=NW Background</a:t>
            </a:r>
          </a:p>
          <a:p>
            <a:r>
              <a:rPr lang="en-US" sz="1200" b="1" dirty="0" smtClean="0">
                <a:latin typeface="Times New Roman" panose="02020603050405020304" pitchFamily="18" charset="0"/>
                <a:cs typeface="Times New Roman" panose="02020603050405020304" pitchFamily="18" charset="0"/>
              </a:rPr>
              <a:t>J=SW Background</a:t>
            </a:r>
          </a:p>
          <a:p>
            <a:r>
              <a:rPr lang="en-US" sz="1200" b="1" dirty="0" smtClean="0">
                <a:latin typeface="Times New Roman" panose="02020603050405020304" pitchFamily="18" charset="0"/>
                <a:cs typeface="Times New Roman" panose="02020603050405020304" pitchFamily="18" charset="0"/>
              </a:rPr>
              <a:t>K=Northern Background</a:t>
            </a:r>
          </a:p>
          <a:p>
            <a:r>
              <a:rPr lang="en-US" sz="1200" b="1" dirty="0" smtClean="0">
                <a:latin typeface="Times New Roman" panose="02020603050405020304" pitchFamily="18" charset="0"/>
                <a:cs typeface="Times New Roman" panose="02020603050405020304" pitchFamily="18" charset="0"/>
              </a:rPr>
              <a:t>L=SW Background</a:t>
            </a:r>
          </a:p>
          <a:p>
            <a:r>
              <a:rPr lang="en-US" sz="1200" b="1" dirty="0" smtClean="0">
                <a:latin typeface="Times New Roman" panose="02020603050405020304" pitchFamily="18" charset="0"/>
                <a:cs typeface="Times New Roman" panose="02020603050405020304" pitchFamily="18" charset="0"/>
              </a:rPr>
              <a:t>M=Eastern Background</a:t>
            </a:r>
          </a:p>
          <a:p>
            <a:r>
              <a:rPr lang="en-US" sz="1200" b="1" dirty="0" smtClean="0">
                <a:solidFill>
                  <a:srgbClr val="FF0000"/>
                </a:solidFill>
                <a:latin typeface="Times New Roman" panose="02020603050405020304" pitchFamily="18" charset="0"/>
                <a:cs typeface="Times New Roman" panose="02020603050405020304" pitchFamily="18" charset="0"/>
              </a:rPr>
              <a:t>N=Williston Basin</a:t>
            </a:r>
          </a:p>
          <a:p>
            <a:r>
              <a:rPr lang="en-US" sz="1200" b="1" dirty="0" smtClean="0">
                <a:solidFill>
                  <a:srgbClr val="FF0000"/>
                </a:solidFill>
                <a:latin typeface="Times New Roman" panose="02020603050405020304" pitchFamily="18" charset="0"/>
                <a:cs typeface="Times New Roman" panose="02020603050405020304" pitchFamily="18" charset="0"/>
              </a:rPr>
              <a:t>O=Permian</a:t>
            </a:r>
          </a:p>
          <a:p>
            <a:r>
              <a:rPr lang="en-US" sz="1200" b="1" dirty="0" smtClean="0">
                <a:solidFill>
                  <a:srgbClr val="FF0000"/>
                </a:solidFill>
                <a:latin typeface="Times New Roman" panose="02020603050405020304" pitchFamily="18" charset="0"/>
                <a:cs typeface="Times New Roman" panose="02020603050405020304" pitchFamily="18" charset="0"/>
              </a:rPr>
              <a:t>P=Barnett</a:t>
            </a:r>
          </a:p>
          <a:p>
            <a:r>
              <a:rPr lang="en-US" sz="1200" b="1" dirty="0" smtClean="0">
                <a:solidFill>
                  <a:srgbClr val="FF0000"/>
                </a:solidFill>
                <a:latin typeface="Times New Roman" panose="02020603050405020304" pitchFamily="18" charset="0"/>
                <a:cs typeface="Times New Roman" panose="02020603050405020304" pitchFamily="18" charset="0"/>
              </a:rPr>
              <a:t>Q1=Haynesville-</a:t>
            </a:r>
            <a:r>
              <a:rPr lang="en-US" sz="1200" b="1" dirty="0" err="1" smtClean="0">
                <a:solidFill>
                  <a:srgbClr val="FF0000"/>
                </a:solidFill>
                <a:latin typeface="Times New Roman" pitchFamily="18" charset="0"/>
                <a:cs typeface="Times New Roman" pitchFamily="18" charset="0"/>
              </a:rPr>
              <a:t>Bossie</a:t>
            </a:r>
            <a:r>
              <a:rPr lang="en-US" sz="1200" b="1" dirty="0" smtClean="0">
                <a:solidFill>
                  <a:srgbClr val="FF0000"/>
                </a:solidFill>
                <a:latin typeface="Times New Roman" pitchFamily="18" charset="0"/>
                <a:cs typeface="Times New Roman" pitchFamily="18" charset="0"/>
              </a:rPr>
              <a:t> S</a:t>
            </a:r>
          </a:p>
          <a:p>
            <a:r>
              <a:rPr lang="en-US" sz="1200" b="1" dirty="0" smtClean="0">
                <a:solidFill>
                  <a:srgbClr val="FF0000"/>
                </a:solidFill>
                <a:latin typeface="Times New Roman" pitchFamily="18" charset="0"/>
                <a:cs typeface="Times New Roman" pitchFamily="18" charset="0"/>
              </a:rPr>
              <a:t>Q2=Haynesville-</a:t>
            </a:r>
            <a:r>
              <a:rPr lang="en-US" sz="1200" b="1" dirty="0" err="1" smtClean="0">
                <a:solidFill>
                  <a:srgbClr val="FF0000"/>
                </a:solidFill>
                <a:latin typeface="Times New Roman" pitchFamily="18" charset="0"/>
                <a:cs typeface="Times New Roman" pitchFamily="18" charset="0"/>
              </a:rPr>
              <a:t>Bossie</a:t>
            </a:r>
            <a:r>
              <a:rPr lang="en-US" sz="1200" b="1" dirty="0" smtClean="0">
                <a:solidFill>
                  <a:srgbClr val="FF0000"/>
                </a:solidFill>
                <a:latin typeface="Times New Roman" pitchFamily="18" charset="0"/>
                <a:cs typeface="Times New Roman" pitchFamily="18" charset="0"/>
              </a:rPr>
              <a:t> C</a:t>
            </a:r>
          </a:p>
          <a:p>
            <a:r>
              <a:rPr lang="en-US" sz="1200" b="1" dirty="0" smtClean="0">
                <a:solidFill>
                  <a:srgbClr val="FF0000"/>
                </a:solidFill>
                <a:latin typeface="Times New Roman" pitchFamily="18" charset="0"/>
                <a:cs typeface="Times New Roman" pitchFamily="18" charset="0"/>
              </a:rPr>
              <a:t>Q3=Haynesville-</a:t>
            </a:r>
            <a:r>
              <a:rPr lang="en-US" sz="1200" b="1" dirty="0" err="1" smtClean="0">
                <a:solidFill>
                  <a:srgbClr val="FF0000"/>
                </a:solidFill>
                <a:latin typeface="Times New Roman" pitchFamily="18" charset="0"/>
                <a:cs typeface="Times New Roman" pitchFamily="18" charset="0"/>
              </a:rPr>
              <a:t>Bossie</a:t>
            </a:r>
            <a:r>
              <a:rPr lang="en-US" sz="1200" b="1" dirty="0" smtClean="0">
                <a:solidFill>
                  <a:srgbClr val="FF0000"/>
                </a:solidFill>
                <a:latin typeface="Times New Roman" pitchFamily="18" charset="0"/>
                <a:cs typeface="Times New Roman" pitchFamily="18" charset="0"/>
              </a:rPr>
              <a:t> N</a:t>
            </a:r>
          </a:p>
          <a:p>
            <a:r>
              <a:rPr lang="en-US" sz="1200" b="1" dirty="0" smtClean="0">
                <a:solidFill>
                  <a:srgbClr val="FF0000"/>
                </a:solidFill>
                <a:latin typeface="Times New Roman" pitchFamily="18" charset="0"/>
                <a:cs typeface="Times New Roman" pitchFamily="18" charset="0"/>
              </a:rPr>
              <a:t>R=Woodford</a:t>
            </a:r>
          </a:p>
          <a:p>
            <a:r>
              <a:rPr lang="en-US" sz="1200" b="1" dirty="0" smtClean="0">
                <a:solidFill>
                  <a:srgbClr val="FF0000"/>
                </a:solidFill>
                <a:latin typeface="Times New Roman" pitchFamily="18" charset="0"/>
                <a:cs typeface="Times New Roman" pitchFamily="18" charset="0"/>
              </a:rPr>
              <a:t>S=Eagle Ford</a:t>
            </a:r>
          </a:p>
          <a:p>
            <a:r>
              <a:rPr lang="en-US" sz="1200" b="1" dirty="0" smtClean="0">
                <a:solidFill>
                  <a:srgbClr val="FF0000"/>
                </a:solidFill>
                <a:latin typeface="Times New Roman" pitchFamily="18" charset="0"/>
                <a:cs typeface="Times New Roman" pitchFamily="18" charset="0"/>
              </a:rPr>
              <a:t>T=New Albany</a:t>
            </a:r>
          </a:p>
          <a:p>
            <a:r>
              <a:rPr lang="en-US" sz="1200" b="1" dirty="0" smtClean="0">
                <a:solidFill>
                  <a:srgbClr val="FF0000"/>
                </a:solidFill>
                <a:latin typeface="Times New Roman" pitchFamily="18" charset="0"/>
                <a:cs typeface="Times New Roman" pitchFamily="18" charset="0"/>
              </a:rPr>
              <a:t>U=Floyd-Neal</a:t>
            </a:r>
          </a:p>
          <a:p>
            <a:r>
              <a:rPr lang="en-US" sz="1200" b="1" dirty="0" smtClean="0">
                <a:solidFill>
                  <a:srgbClr val="FF0000"/>
                </a:solidFill>
                <a:latin typeface="Times New Roman" pitchFamily="18" charset="0"/>
                <a:cs typeface="Times New Roman" pitchFamily="18" charset="0"/>
              </a:rPr>
              <a:t>V1=Marcellus S</a:t>
            </a:r>
          </a:p>
          <a:p>
            <a:r>
              <a:rPr lang="en-US" sz="1200" b="1" dirty="0" smtClean="0">
                <a:solidFill>
                  <a:srgbClr val="FF0000"/>
                </a:solidFill>
                <a:latin typeface="Times New Roman" pitchFamily="18" charset="0"/>
                <a:cs typeface="Times New Roman" pitchFamily="18" charset="0"/>
              </a:rPr>
              <a:t>V2=Marcellus C</a:t>
            </a:r>
          </a:p>
          <a:p>
            <a:r>
              <a:rPr lang="en-US" sz="1200" b="1" dirty="0" smtClean="0">
                <a:solidFill>
                  <a:srgbClr val="FF0000"/>
                </a:solidFill>
                <a:latin typeface="Times New Roman" pitchFamily="18" charset="0"/>
                <a:cs typeface="Times New Roman" pitchFamily="18" charset="0"/>
              </a:rPr>
              <a:t>V3=Marcellus N</a:t>
            </a:r>
          </a:p>
          <a:p>
            <a:r>
              <a:rPr lang="en-US" sz="1200" b="1" dirty="0" smtClean="0">
                <a:solidFill>
                  <a:srgbClr val="FF0000"/>
                </a:solidFill>
                <a:latin typeface="Times New Roman" pitchFamily="18" charset="0"/>
                <a:cs typeface="Times New Roman" pitchFamily="18" charset="0"/>
              </a:rPr>
              <a:t>W=Antrim</a:t>
            </a:r>
          </a:p>
          <a:p>
            <a:r>
              <a:rPr lang="en-US" sz="1200" b="1" u="sng" dirty="0" smtClean="0">
                <a:solidFill>
                  <a:srgbClr val="FF0000"/>
                </a:solidFill>
                <a:latin typeface="Times New Roman" pitchFamily="18" charset="0"/>
                <a:cs typeface="Times New Roman" pitchFamily="18" charset="0"/>
              </a:rPr>
              <a:t>X=Minneapolis</a:t>
            </a:r>
          </a:p>
          <a:p>
            <a:r>
              <a:rPr lang="en-US" sz="1200" b="1" u="sng" dirty="0" smtClean="0">
                <a:solidFill>
                  <a:srgbClr val="FF0000"/>
                </a:solidFill>
                <a:latin typeface="Times New Roman" pitchFamily="18" charset="0"/>
                <a:cs typeface="Times New Roman" pitchFamily="18" charset="0"/>
              </a:rPr>
              <a:t>Y=St. Louis</a:t>
            </a:r>
          </a:p>
          <a:p>
            <a:r>
              <a:rPr lang="en-US" sz="1200" b="1" u="sng" dirty="0" smtClean="0">
                <a:solidFill>
                  <a:srgbClr val="FF0000"/>
                </a:solidFill>
                <a:latin typeface="Times New Roman" pitchFamily="18" charset="0"/>
                <a:cs typeface="Times New Roman" pitchFamily="18" charset="0"/>
              </a:rPr>
              <a:t>Z=Atlanta</a:t>
            </a:r>
          </a:p>
          <a:p>
            <a:endParaRPr lang="en-US" sz="1200" b="1" dirty="0" smtClean="0">
              <a:solidFill>
                <a:srgbClr val="FF0000"/>
              </a:solidFill>
              <a:latin typeface="Times New Roman" panose="02020603050405020304" pitchFamily="18" charset="0"/>
              <a:cs typeface="Times New Roman" panose="02020603050405020304" pitchFamily="18" charset="0"/>
            </a:endParaRPr>
          </a:p>
        </p:txBody>
      </p:sp>
      <p:cxnSp>
        <p:nvCxnSpPr>
          <p:cNvPr id="10" name="Straight Connector 9"/>
          <p:cNvCxnSpPr/>
          <p:nvPr/>
        </p:nvCxnSpPr>
        <p:spPr>
          <a:xfrm>
            <a:off x="423644" y="3776444"/>
            <a:ext cx="6477000"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57200" y="5181600"/>
            <a:ext cx="6172200" cy="1477328"/>
          </a:xfrm>
          <a:prstGeom prst="rect">
            <a:avLst/>
          </a:prstGeom>
          <a:solidFill>
            <a:schemeClr val="bg2"/>
          </a:solidFill>
        </p:spPr>
        <p:txBody>
          <a:bodyPr wrap="square" rtlCol="0">
            <a:spAutoFit/>
          </a:bodyPr>
          <a:lstStyle/>
          <a:p>
            <a:r>
              <a:rPr lang="en-US" dirty="0" smtClean="0">
                <a:latin typeface="Times New Roman" pitchFamily="18" charset="0"/>
                <a:cs typeface="Times New Roman" pitchFamily="18" charset="0"/>
              </a:rPr>
              <a:t>VIIRS DNB shows reasonable (0.3-0.7) correlations with aggregated 2011 NEI NO emissions for urban areas (Salt Lake City, Phoenix, Denver/ Denver-Julesburg Basin, Minneapolis, St. Louis, Atlanta) and some O&amp;G regions (Green River, </a:t>
            </a:r>
            <a:r>
              <a:rPr lang="en-US" dirty="0" err="1" smtClean="0">
                <a:latin typeface="Times New Roman" pitchFamily="18" charset="0"/>
                <a:cs typeface="Times New Roman" pitchFamily="18" charset="0"/>
              </a:rPr>
              <a:t>Piceance</a:t>
            </a:r>
            <a:r>
              <a:rPr lang="en-US" dirty="0" smtClean="0">
                <a:latin typeface="Times New Roman" pitchFamily="18" charset="0"/>
                <a:cs typeface="Times New Roman" pitchFamily="18" charset="0"/>
              </a:rPr>
              <a:t>, Permian, Barnett, Haynesville-</a:t>
            </a:r>
            <a:r>
              <a:rPr lang="en-US" dirty="0" err="1" smtClean="0">
                <a:latin typeface="Times New Roman" pitchFamily="18" charset="0"/>
                <a:cs typeface="Times New Roman" pitchFamily="18" charset="0"/>
              </a:rPr>
              <a:t>Bossie</a:t>
            </a:r>
            <a:r>
              <a:rPr lang="en-US" dirty="0" smtClean="0">
                <a:latin typeface="Times New Roman" pitchFamily="18" charset="0"/>
                <a:cs typeface="Times New Roman" pitchFamily="18" charset="0"/>
              </a:rPr>
              <a:t> North, Eagle Ford) </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8866184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a:graphicFrameLocks/>
          </p:cNvGraphicFramePr>
          <p:nvPr>
            <p:extLst>
              <p:ext uri="{D42A27DB-BD31-4B8C-83A1-F6EECF244321}">
                <p14:modId xmlns:p14="http://schemas.microsoft.com/office/powerpoint/2010/main" val="3895121249"/>
              </p:ext>
            </p:extLst>
          </p:nvPr>
        </p:nvGraphicFramePr>
        <p:xfrm>
          <a:off x="76200" y="1988320"/>
          <a:ext cx="7696200" cy="2790825"/>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0" y="0"/>
            <a:ext cx="9144000" cy="584775"/>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Summary of Regional Correlations 2011</a:t>
            </a:r>
            <a:endParaRPr lang="en-US" sz="32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7162800" y="609600"/>
            <a:ext cx="1981200" cy="6186309"/>
          </a:xfrm>
          <a:prstGeom prst="rect">
            <a:avLst/>
          </a:prstGeom>
          <a:solidFill>
            <a:schemeClr val="accent1">
              <a:lumMod val="40000"/>
              <a:lumOff val="60000"/>
            </a:schemeClr>
          </a:solidFill>
          <a:ln>
            <a:solidFill>
              <a:schemeClr val="tx1"/>
            </a:solidFill>
          </a:ln>
        </p:spPr>
        <p:txBody>
          <a:bodyPr wrap="square" rtlCol="0">
            <a:spAutoFit/>
          </a:bodyPr>
          <a:lstStyle/>
          <a:p>
            <a:r>
              <a:rPr lang="en-US" sz="1200" b="1" u="sng" dirty="0" smtClean="0">
                <a:solidFill>
                  <a:srgbClr val="FF0000"/>
                </a:solidFill>
                <a:latin typeface="Times New Roman" panose="02020603050405020304" pitchFamily="18" charset="0"/>
                <a:cs typeface="Times New Roman" panose="02020603050405020304" pitchFamily="18" charset="0"/>
              </a:rPr>
              <a:t>A= Salt Lake City</a:t>
            </a:r>
          </a:p>
          <a:p>
            <a:r>
              <a:rPr lang="en-US" sz="1200" b="1" u="sng" dirty="0" smtClean="0">
                <a:solidFill>
                  <a:srgbClr val="FF0000"/>
                </a:solidFill>
                <a:latin typeface="Times New Roman" panose="02020603050405020304" pitchFamily="18" charset="0"/>
                <a:cs typeface="Times New Roman" panose="02020603050405020304" pitchFamily="18" charset="0"/>
              </a:rPr>
              <a:t>B=Phoenix</a:t>
            </a:r>
          </a:p>
          <a:p>
            <a:r>
              <a:rPr lang="en-US" sz="1200" b="1" dirty="0" smtClean="0">
                <a:solidFill>
                  <a:srgbClr val="FF0000"/>
                </a:solidFill>
                <a:latin typeface="Times New Roman" panose="02020603050405020304" pitchFamily="18" charset="0"/>
                <a:cs typeface="Times New Roman" panose="02020603050405020304" pitchFamily="18" charset="0"/>
              </a:rPr>
              <a:t>C=Uinta Basin</a:t>
            </a:r>
          </a:p>
          <a:p>
            <a:r>
              <a:rPr lang="en-US" sz="1200" b="1" dirty="0" smtClean="0">
                <a:solidFill>
                  <a:srgbClr val="FF0000"/>
                </a:solidFill>
                <a:latin typeface="Times New Roman" panose="02020603050405020304" pitchFamily="18" charset="0"/>
                <a:cs typeface="Times New Roman" panose="02020603050405020304" pitchFamily="18" charset="0"/>
              </a:rPr>
              <a:t>D=Green River Basin</a:t>
            </a:r>
          </a:p>
          <a:p>
            <a:r>
              <a:rPr lang="en-US" sz="1200" b="1" dirty="0" smtClean="0">
                <a:solidFill>
                  <a:srgbClr val="FF0000"/>
                </a:solidFill>
                <a:latin typeface="Times New Roman" panose="02020603050405020304" pitchFamily="18" charset="0"/>
                <a:cs typeface="Times New Roman" panose="02020603050405020304" pitchFamily="18" charset="0"/>
              </a:rPr>
              <a:t>E=</a:t>
            </a:r>
            <a:r>
              <a:rPr lang="en-US" sz="1200" b="1" dirty="0" err="1" smtClean="0">
                <a:solidFill>
                  <a:srgbClr val="FF0000"/>
                </a:solidFill>
                <a:latin typeface="Times New Roman" pitchFamily="18" charset="0"/>
                <a:cs typeface="Times New Roman" pitchFamily="18" charset="0"/>
              </a:rPr>
              <a:t>Piceance</a:t>
            </a:r>
            <a:r>
              <a:rPr lang="en-US" sz="1200" b="1" dirty="0" smtClean="0">
                <a:solidFill>
                  <a:srgbClr val="FF0000"/>
                </a:solidFill>
                <a:latin typeface="Times New Roman" pitchFamily="18" charset="0"/>
                <a:cs typeface="Times New Roman" pitchFamily="18" charset="0"/>
              </a:rPr>
              <a:t> Basin</a:t>
            </a:r>
          </a:p>
          <a:p>
            <a:r>
              <a:rPr lang="en-US" sz="1200" b="1" dirty="0" smtClean="0">
                <a:solidFill>
                  <a:srgbClr val="FF0000"/>
                </a:solidFill>
                <a:latin typeface="Times New Roman" pitchFamily="18" charset="0"/>
                <a:cs typeface="Times New Roman" pitchFamily="18" charset="0"/>
              </a:rPr>
              <a:t>F=San Juan Basin</a:t>
            </a:r>
          </a:p>
          <a:p>
            <a:r>
              <a:rPr lang="en-US" sz="1200" b="1" dirty="0" smtClean="0">
                <a:solidFill>
                  <a:srgbClr val="FF0000"/>
                </a:solidFill>
                <a:latin typeface="Times New Roman" pitchFamily="18" charset="0"/>
                <a:cs typeface="Times New Roman" pitchFamily="18" charset="0"/>
              </a:rPr>
              <a:t>G=Powder River Basin</a:t>
            </a:r>
          </a:p>
          <a:p>
            <a:r>
              <a:rPr lang="en-US" sz="1200" b="1" u="sng" dirty="0" smtClean="0">
                <a:solidFill>
                  <a:srgbClr val="FF0000"/>
                </a:solidFill>
                <a:latin typeface="Times New Roman" panose="02020603050405020304" pitchFamily="18" charset="0"/>
                <a:cs typeface="Times New Roman" panose="02020603050405020304" pitchFamily="18" charset="0"/>
              </a:rPr>
              <a:t>H=Denver/Denver-Julesburg Basin</a:t>
            </a:r>
          </a:p>
          <a:p>
            <a:r>
              <a:rPr lang="en-US" sz="1200" b="1" dirty="0" smtClean="0">
                <a:latin typeface="Times New Roman" panose="02020603050405020304" pitchFamily="18" charset="0"/>
                <a:cs typeface="Times New Roman" panose="02020603050405020304" pitchFamily="18" charset="0"/>
              </a:rPr>
              <a:t>I=NW Background</a:t>
            </a:r>
          </a:p>
          <a:p>
            <a:r>
              <a:rPr lang="en-US" sz="1200" b="1" dirty="0" smtClean="0">
                <a:latin typeface="Times New Roman" panose="02020603050405020304" pitchFamily="18" charset="0"/>
                <a:cs typeface="Times New Roman" panose="02020603050405020304" pitchFamily="18" charset="0"/>
              </a:rPr>
              <a:t>J=SW Background</a:t>
            </a:r>
          </a:p>
          <a:p>
            <a:r>
              <a:rPr lang="en-US" sz="1200" b="1" dirty="0" smtClean="0">
                <a:latin typeface="Times New Roman" panose="02020603050405020304" pitchFamily="18" charset="0"/>
                <a:cs typeface="Times New Roman" panose="02020603050405020304" pitchFamily="18" charset="0"/>
              </a:rPr>
              <a:t>K=Northern Background</a:t>
            </a:r>
          </a:p>
          <a:p>
            <a:r>
              <a:rPr lang="en-US" sz="1200" b="1" dirty="0" smtClean="0">
                <a:latin typeface="Times New Roman" panose="02020603050405020304" pitchFamily="18" charset="0"/>
                <a:cs typeface="Times New Roman" panose="02020603050405020304" pitchFamily="18" charset="0"/>
              </a:rPr>
              <a:t>L=SW Background</a:t>
            </a:r>
          </a:p>
          <a:p>
            <a:r>
              <a:rPr lang="en-US" sz="1200" b="1" dirty="0" smtClean="0">
                <a:latin typeface="Times New Roman" panose="02020603050405020304" pitchFamily="18" charset="0"/>
                <a:cs typeface="Times New Roman" panose="02020603050405020304" pitchFamily="18" charset="0"/>
              </a:rPr>
              <a:t>M=Eastern Background</a:t>
            </a:r>
          </a:p>
          <a:p>
            <a:r>
              <a:rPr lang="en-US" sz="1200" b="1" dirty="0" smtClean="0">
                <a:solidFill>
                  <a:srgbClr val="FF0000"/>
                </a:solidFill>
                <a:latin typeface="Times New Roman" panose="02020603050405020304" pitchFamily="18" charset="0"/>
                <a:cs typeface="Times New Roman" panose="02020603050405020304" pitchFamily="18" charset="0"/>
              </a:rPr>
              <a:t>N=Williston Basin</a:t>
            </a:r>
          </a:p>
          <a:p>
            <a:r>
              <a:rPr lang="en-US" sz="1200" b="1" dirty="0" smtClean="0">
                <a:solidFill>
                  <a:srgbClr val="FF0000"/>
                </a:solidFill>
                <a:latin typeface="Times New Roman" panose="02020603050405020304" pitchFamily="18" charset="0"/>
                <a:cs typeface="Times New Roman" panose="02020603050405020304" pitchFamily="18" charset="0"/>
              </a:rPr>
              <a:t>O=Permian</a:t>
            </a:r>
          </a:p>
          <a:p>
            <a:r>
              <a:rPr lang="en-US" sz="1200" b="1" dirty="0" smtClean="0">
                <a:solidFill>
                  <a:srgbClr val="FF0000"/>
                </a:solidFill>
                <a:latin typeface="Times New Roman" panose="02020603050405020304" pitchFamily="18" charset="0"/>
                <a:cs typeface="Times New Roman" panose="02020603050405020304" pitchFamily="18" charset="0"/>
              </a:rPr>
              <a:t>P=Barnett</a:t>
            </a:r>
          </a:p>
          <a:p>
            <a:r>
              <a:rPr lang="en-US" sz="1200" b="1" dirty="0" smtClean="0">
                <a:solidFill>
                  <a:srgbClr val="FF0000"/>
                </a:solidFill>
                <a:latin typeface="Times New Roman" panose="02020603050405020304" pitchFamily="18" charset="0"/>
                <a:cs typeface="Times New Roman" panose="02020603050405020304" pitchFamily="18" charset="0"/>
              </a:rPr>
              <a:t>Q1=Haynesville-</a:t>
            </a:r>
            <a:r>
              <a:rPr lang="en-US" sz="1200" b="1" dirty="0" err="1" smtClean="0">
                <a:solidFill>
                  <a:srgbClr val="FF0000"/>
                </a:solidFill>
                <a:latin typeface="Times New Roman" pitchFamily="18" charset="0"/>
                <a:cs typeface="Times New Roman" pitchFamily="18" charset="0"/>
              </a:rPr>
              <a:t>Bossie</a:t>
            </a:r>
            <a:r>
              <a:rPr lang="en-US" sz="1200" b="1" dirty="0" smtClean="0">
                <a:solidFill>
                  <a:srgbClr val="FF0000"/>
                </a:solidFill>
                <a:latin typeface="Times New Roman" pitchFamily="18" charset="0"/>
                <a:cs typeface="Times New Roman" pitchFamily="18" charset="0"/>
              </a:rPr>
              <a:t> S</a:t>
            </a:r>
          </a:p>
          <a:p>
            <a:r>
              <a:rPr lang="en-US" sz="1200" b="1" dirty="0" smtClean="0">
                <a:solidFill>
                  <a:srgbClr val="FF0000"/>
                </a:solidFill>
                <a:latin typeface="Times New Roman" pitchFamily="18" charset="0"/>
                <a:cs typeface="Times New Roman" pitchFamily="18" charset="0"/>
              </a:rPr>
              <a:t>Q2=Haynesville-</a:t>
            </a:r>
            <a:r>
              <a:rPr lang="en-US" sz="1200" b="1" dirty="0" err="1" smtClean="0">
                <a:solidFill>
                  <a:srgbClr val="FF0000"/>
                </a:solidFill>
                <a:latin typeface="Times New Roman" pitchFamily="18" charset="0"/>
                <a:cs typeface="Times New Roman" pitchFamily="18" charset="0"/>
              </a:rPr>
              <a:t>Bossie</a:t>
            </a:r>
            <a:r>
              <a:rPr lang="en-US" sz="1200" b="1" dirty="0" smtClean="0">
                <a:solidFill>
                  <a:srgbClr val="FF0000"/>
                </a:solidFill>
                <a:latin typeface="Times New Roman" pitchFamily="18" charset="0"/>
                <a:cs typeface="Times New Roman" pitchFamily="18" charset="0"/>
              </a:rPr>
              <a:t> C</a:t>
            </a:r>
          </a:p>
          <a:p>
            <a:r>
              <a:rPr lang="en-US" sz="1200" b="1" dirty="0" smtClean="0">
                <a:solidFill>
                  <a:srgbClr val="FF0000"/>
                </a:solidFill>
                <a:latin typeface="Times New Roman" pitchFamily="18" charset="0"/>
                <a:cs typeface="Times New Roman" pitchFamily="18" charset="0"/>
              </a:rPr>
              <a:t>Q3=Haynesville-</a:t>
            </a:r>
            <a:r>
              <a:rPr lang="en-US" sz="1200" b="1" dirty="0" err="1" smtClean="0">
                <a:solidFill>
                  <a:srgbClr val="FF0000"/>
                </a:solidFill>
                <a:latin typeface="Times New Roman" pitchFamily="18" charset="0"/>
                <a:cs typeface="Times New Roman" pitchFamily="18" charset="0"/>
              </a:rPr>
              <a:t>Bossie</a:t>
            </a:r>
            <a:r>
              <a:rPr lang="en-US" sz="1200" b="1" dirty="0" smtClean="0">
                <a:solidFill>
                  <a:srgbClr val="FF0000"/>
                </a:solidFill>
                <a:latin typeface="Times New Roman" pitchFamily="18" charset="0"/>
                <a:cs typeface="Times New Roman" pitchFamily="18" charset="0"/>
              </a:rPr>
              <a:t> N</a:t>
            </a:r>
          </a:p>
          <a:p>
            <a:r>
              <a:rPr lang="en-US" sz="1200" b="1" dirty="0" smtClean="0">
                <a:solidFill>
                  <a:srgbClr val="FF0000"/>
                </a:solidFill>
                <a:latin typeface="Times New Roman" pitchFamily="18" charset="0"/>
                <a:cs typeface="Times New Roman" pitchFamily="18" charset="0"/>
              </a:rPr>
              <a:t>R=Woodford</a:t>
            </a:r>
          </a:p>
          <a:p>
            <a:r>
              <a:rPr lang="en-US" sz="1200" b="1" dirty="0" smtClean="0">
                <a:solidFill>
                  <a:srgbClr val="FF0000"/>
                </a:solidFill>
                <a:latin typeface="Times New Roman" pitchFamily="18" charset="0"/>
                <a:cs typeface="Times New Roman" pitchFamily="18" charset="0"/>
              </a:rPr>
              <a:t>S=Eagle Ford</a:t>
            </a:r>
          </a:p>
          <a:p>
            <a:r>
              <a:rPr lang="en-US" sz="1200" b="1" dirty="0" smtClean="0">
                <a:solidFill>
                  <a:srgbClr val="FF0000"/>
                </a:solidFill>
                <a:latin typeface="Times New Roman" pitchFamily="18" charset="0"/>
                <a:cs typeface="Times New Roman" pitchFamily="18" charset="0"/>
              </a:rPr>
              <a:t>T=New Albany</a:t>
            </a:r>
          </a:p>
          <a:p>
            <a:r>
              <a:rPr lang="en-US" sz="1200" b="1" dirty="0" smtClean="0">
                <a:solidFill>
                  <a:srgbClr val="FF0000"/>
                </a:solidFill>
                <a:latin typeface="Times New Roman" pitchFamily="18" charset="0"/>
                <a:cs typeface="Times New Roman" pitchFamily="18" charset="0"/>
              </a:rPr>
              <a:t>U=Floyd-Neal</a:t>
            </a:r>
          </a:p>
          <a:p>
            <a:r>
              <a:rPr lang="en-US" sz="1200" b="1" dirty="0" smtClean="0">
                <a:solidFill>
                  <a:srgbClr val="FF0000"/>
                </a:solidFill>
                <a:latin typeface="Times New Roman" pitchFamily="18" charset="0"/>
                <a:cs typeface="Times New Roman" pitchFamily="18" charset="0"/>
              </a:rPr>
              <a:t>V1=Marcellus S</a:t>
            </a:r>
          </a:p>
          <a:p>
            <a:r>
              <a:rPr lang="en-US" sz="1200" b="1" dirty="0" smtClean="0">
                <a:solidFill>
                  <a:srgbClr val="FF0000"/>
                </a:solidFill>
                <a:latin typeface="Times New Roman" pitchFamily="18" charset="0"/>
                <a:cs typeface="Times New Roman" pitchFamily="18" charset="0"/>
              </a:rPr>
              <a:t>V2=Marcellus C</a:t>
            </a:r>
          </a:p>
          <a:p>
            <a:r>
              <a:rPr lang="en-US" sz="1200" b="1" dirty="0" smtClean="0">
                <a:solidFill>
                  <a:srgbClr val="FF0000"/>
                </a:solidFill>
                <a:latin typeface="Times New Roman" pitchFamily="18" charset="0"/>
                <a:cs typeface="Times New Roman" pitchFamily="18" charset="0"/>
              </a:rPr>
              <a:t>V3=Marcellus N</a:t>
            </a:r>
          </a:p>
          <a:p>
            <a:r>
              <a:rPr lang="en-US" sz="1200" b="1" dirty="0" smtClean="0">
                <a:solidFill>
                  <a:srgbClr val="FF0000"/>
                </a:solidFill>
                <a:latin typeface="Times New Roman" pitchFamily="18" charset="0"/>
                <a:cs typeface="Times New Roman" pitchFamily="18" charset="0"/>
              </a:rPr>
              <a:t>W=Antrim</a:t>
            </a:r>
          </a:p>
          <a:p>
            <a:r>
              <a:rPr lang="en-US" sz="1200" b="1" u="sng" dirty="0" smtClean="0">
                <a:solidFill>
                  <a:srgbClr val="FF0000"/>
                </a:solidFill>
                <a:latin typeface="Times New Roman" pitchFamily="18" charset="0"/>
                <a:cs typeface="Times New Roman" pitchFamily="18" charset="0"/>
              </a:rPr>
              <a:t>X=Minneapolis</a:t>
            </a:r>
          </a:p>
          <a:p>
            <a:r>
              <a:rPr lang="en-US" sz="1200" b="1" u="sng" dirty="0" smtClean="0">
                <a:solidFill>
                  <a:srgbClr val="FF0000"/>
                </a:solidFill>
                <a:latin typeface="Times New Roman" pitchFamily="18" charset="0"/>
                <a:cs typeface="Times New Roman" pitchFamily="18" charset="0"/>
              </a:rPr>
              <a:t>Y=St. Louis</a:t>
            </a:r>
          </a:p>
          <a:p>
            <a:r>
              <a:rPr lang="en-US" sz="1200" b="1" u="sng" dirty="0" smtClean="0">
                <a:solidFill>
                  <a:srgbClr val="FF0000"/>
                </a:solidFill>
                <a:latin typeface="Times New Roman" pitchFamily="18" charset="0"/>
                <a:cs typeface="Times New Roman" pitchFamily="18" charset="0"/>
              </a:rPr>
              <a:t>Z=Atlanta</a:t>
            </a:r>
          </a:p>
          <a:p>
            <a:endParaRPr lang="en-US" sz="1200" b="1" dirty="0" smtClean="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457200" y="5181600"/>
            <a:ext cx="6172200" cy="923330"/>
          </a:xfrm>
          <a:prstGeom prst="rect">
            <a:avLst/>
          </a:prstGeom>
          <a:solidFill>
            <a:schemeClr val="bg2"/>
          </a:solidFill>
        </p:spPr>
        <p:txBody>
          <a:bodyPr wrap="square" rtlCol="0">
            <a:spAutoFit/>
          </a:bodyPr>
          <a:lstStyle/>
          <a:p>
            <a:r>
              <a:rPr lang="en-US" dirty="0" smtClean="0">
                <a:latin typeface="Times New Roman" pitchFamily="18" charset="0"/>
                <a:cs typeface="Times New Roman" pitchFamily="18" charset="0"/>
              </a:rPr>
              <a:t>OMI BEHR NO2 shows lower (0.3-0.4) correlations with aggregated 2011 NEI NO emissions for Western urban areas (Salt Lake City, Phoenix, Denver/ Denver-Julesburg Basin) only</a:t>
            </a:r>
            <a:endParaRPr lang="en-US" dirty="0">
              <a:latin typeface="Times New Roman" pitchFamily="18" charset="0"/>
              <a:cs typeface="Times New Roman" pitchFamily="18" charset="0"/>
            </a:endParaRPr>
          </a:p>
        </p:txBody>
      </p:sp>
      <p:sp>
        <p:nvSpPr>
          <p:cNvPr id="2" name="Rectangle 1"/>
          <p:cNvSpPr/>
          <p:nvPr/>
        </p:nvSpPr>
        <p:spPr>
          <a:xfrm>
            <a:off x="457200" y="4638443"/>
            <a:ext cx="6553200" cy="135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57200" y="4495800"/>
            <a:ext cx="6629400" cy="338554"/>
          </a:xfrm>
          <a:prstGeom prst="rect">
            <a:avLst/>
          </a:prstGeom>
          <a:solidFill>
            <a:schemeClr val="bg1"/>
          </a:solidFill>
        </p:spPr>
        <p:txBody>
          <a:bodyPr wrap="square" rtlCol="0">
            <a:spAutoFit/>
          </a:bodyPr>
          <a:lstStyle/>
          <a:p>
            <a:r>
              <a:rPr lang="en-US" sz="800" b="1" u="sng" dirty="0" smtClean="0">
                <a:solidFill>
                  <a:srgbClr val="FF0000"/>
                </a:solidFill>
                <a:latin typeface="Times New Roman" panose="02020603050405020304" pitchFamily="18" charset="0"/>
                <a:cs typeface="Times New Roman" panose="02020603050405020304" pitchFamily="18" charset="0"/>
              </a:rPr>
              <a:t>A </a:t>
            </a:r>
            <a:r>
              <a:rPr lang="en-US" sz="800" b="1" dirty="0" smtClean="0">
                <a:solidFill>
                  <a:srgbClr val="FF0000"/>
                </a:solidFill>
                <a:latin typeface="Times New Roman" panose="02020603050405020304" pitchFamily="18" charset="0"/>
                <a:cs typeface="Times New Roman" panose="02020603050405020304" pitchFamily="18" charset="0"/>
              </a:rPr>
              <a:t>    </a:t>
            </a:r>
            <a:r>
              <a:rPr lang="en-US" sz="800" b="1" u="sng" dirty="0" smtClean="0">
                <a:solidFill>
                  <a:srgbClr val="FF0000"/>
                </a:solidFill>
                <a:latin typeface="Times New Roman" panose="02020603050405020304" pitchFamily="18" charset="0"/>
                <a:cs typeface="Times New Roman" panose="02020603050405020304" pitchFamily="18" charset="0"/>
              </a:rPr>
              <a:t>B</a:t>
            </a:r>
            <a:r>
              <a:rPr lang="en-US" sz="800" b="1" dirty="0" smtClean="0">
                <a:solidFill>
                  <a:srgbClr val="FF0000"/>
                </a:solidFill>
                <a:latin typeface="Times New Roman" panose="02020603050405020304" pitchFamily="18" charset="0"/>
                <a:cs typeface="Times New Roman" panose="02020603050405020304" pitchFamily="18" charset="0"/>
              </a:rPr>
              <a:t>      C      D      E      F     G      </a:t>
            </a:r>
            <a:r>
              <a:rPr lang="en-US" sz="800" b="1" u="sng" dirty="0" smtClean="0">
                <a:solidFill>
                  <a:srgbClr val="FF0000"/>
                </a:solidFill>
                <a:latin typeface="Times New Roman" panose="02020603050405020304" pitchFamily="18" charset="0"/>
                <a:cs typeface="Times New Roman" panose="02020603050405020304" pitchFamily="18" charset="0"/>
              </a:rPr>
              <a:t>H</a:t>
            </a:r>
            <a:r>
              <a:rPr lang="en-US" sz="800" b="1" dirty="0" smtClean="0">
                <a:solidFill>
                  <a:srgbClr val="FF0000"/>
                </a:solidFill>
                <a:latin typeface="Times New Roman" panose="02020603050405020304" pitchFamily="18" charset="0"/>
                <a:cs typeface="Times New Roman" panose="02020603050405020304" pitchFamily="18" charset="0"/>
              </a:rPr>
              <a:t>      </a:t>
            </a:r>
            <a:r>
              <a:rPr lang="en-US" sz="800" b="1" dirty="0" smtClean="0">
                <a:latin typeface="Times New Roman" panose="02020603050405020304" pitchFamily="18" charset="0"/>
                <a:cs typeface="Times New Roman" panose="02020603050405020304" pitchFamily="18" charset="0"/>
              </a:rPr>
              <a:t>I      J       K      L     M</a:t>
            </a:r>
            <a:r>
              <a:rPr lang="en-US" sz="800" b="1" dirty="0" smtClean="0">
                <a:solidFill>
                  <a:srgbClr val="FF0000"/>
                </a:solidFill>
                <a:latin typeface="Times New Roman" panose="02020603050405020304" pitchFamily="18" charset="0"/>
                <a:cs typeface="Times New Roman" panose="02020603050405020304" pitchFamily="18" charset="0"/>
              </a:rPr>
              <a:t>     N      O     P     Q1    Q2   Q3    R      S      T      U     V1    V2   V3    W     </a:t>
            </a:r>
            <a:r>
              <a:rPr lang="en-US" sz="800" b="1" u="sng" dirty="0" smtClean="0">
                <a:solidFill>
                  <a:srgbClr val="FF0000"/>
                </a:solidFill>
                <a:latin typeface="Times New Roman" panose="02020603050405020304" pitchFamily="18" charset="0"/>
                <a:cs typeface="Times New Roman" panose="02020603050405020304" pitchFamily="18" charset="0"/>
              </a:rPr>
              <a:t>X</a:t>
            </a:r>
            <a:r>
              <a:rPr lang="en-US" sz="800" b="1" dirty="0" smtClean="0">
                <a:solidFill>
                  <a:srgbClr val="FF0000"/>
                </a:solidFill>
                <a:latin typeface="Times New Roman" panose="02020603050405020304" pitchFamily="18" charset="0"/>
                <a:cs typeface="Times New Roman" panose="02020603050405020304" pitchFamily="18" charset="0"/>
              </a:rPr>
              <a:t>      </a:t>
            </a:r>
            <a:r>
              <a:rPr lang="en-US" sz="800" b="1" u="sng" dirty="0" smtClean="0">
                <a:solidFill>
                  <a:srgbClr val="FF0000"/>
                </a:solidFill>
                <a:latin typeface="Times New Roman" panose="02020603050405020304" pitchFamily="18" charset="0"/>
                <a:cs typeface="Times New Roman" panose="02020603050405020304" pitchFamily="18" charset="0"/>
              </a:rPr>
              <a:t>Y</a:t>
            </a:r>
            <a:r>
              <a:rPr lang="en-US" sz="800" b="1" dirty="0" smtClean="0">
                <a:solidFill>
                  <a:srgbClr val="FF0000"/>
                </a:solidFill>
                <a:latin typeface="Times New Roman" panose="02020603050405020304" pitchFamily="18" charset="0"/>
                <a:cs typeface="Times New Roman" panose="02020603050405020304" pitchFamily="18" charset="0"/>
              </a:rPr>
              <a:t>      </a:t>
            </a:r>
            <a:r>
              <a:rPr lang="en-US" sz="800" b="1" u="sng" dirty="0" smtClean="0">
                <a:solidFill>
                  <a:srgbClr val="FF0000"/>
                </a:solidFill>
                <a:latin typeface="Times New Roman" panose="02020603050405020304" pitchFamily="18" charset="0"/>
                <a:cs typeface="Times New Roman" panose="02020603050405020304" pitchFamily="18" charset="0"/>
              </a:rPr>
              <a:t>Z</a:t>
            </a:r>
          </a:p>
          <a:p>
            <a:pPr algn="ctr"/>
            <a:r>
              <a:rPr lang="en-US" sz="800" b="1" dirty="0" smtClean="0">
                <a:latin typeface="Times New Roman" panose="02020603050405020304" pitchFamily="18" charset="0"/>
                <a:cs typeface="Times New Roman" panose="02020603050405020304" pitchFamily="18" charset="0"/>
              </a:rPr>
              <a:t>Region</a:t>
            </a:r>
            <a:endParaRPr lang="en-US" sz="800" b="1" dirty="0">
              <a:latin typeface="Times New Roman" panose="02020603050405020304" pitchFamily="18" charset="0"/>
              <a:cs typeface="Times New Roman" panose="02020603050405020304" pitchFamily="18" charset="0"/>
            </a:endParaRPr>
          </a:p>
        </p:txBody>
      </p:sp>
      <p:cxnSp>
        <p:nvCxnSpPr>
          <p:cNvPr id="13" name="Straight Connector 12"/>
          <p:cNvCxnSpPr/>
          <p:nvPr/>
        </p:nvCxnSpPr>
        <p:spPr>
          <a:xfrm>
            <a:off x="423644" y="3776444"/>
            <a:ext cx="6477000"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13381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ans\users$\bpierce\Data\Documents\FY14_Travel\AQAST_07\Talk\viirs_region_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824" y="1905000"/>
            <a:ext cx="7351776" cy="45948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4800" y="228600"/>
            <a:ext cx="8229600" cy="1938992"/>
          </a:xfrm>
          <a:prstGeom prst="rect">
            <a:avLst/>
          </a:prstGeom>
          <a:noFill/>
        </p:spPr>
        <p:txBody>
          <a:bodyPr wrap="square" rtlCol="0">
            <a:spAutoFit/>
          </a:bodyPr>
          <a:lstStyle/>
          <a:p>
            <a:r>
              <a:rPr lang="en-US" sz="2400" dirty="0" smtClean="0">
                <a:latin typeface="Times New Roman" pitchFamily="18" charset="0"/>
                <a:cs typeface="Times New Roman" pitchFamily="18" charset="0"/>
              </a:rPr>
              <a:t>Use VIIRS Day Night Band (DNB) radiances to add sub-pixel (~4x4km) variability to native (13x24km) OMI NO2 retrieval</a:t>
            </a:r>
          </a:p>
          <a:p>
            <a:endParaRPr lang="en-US" sz="2400" dirty="0">
              <a:latin typeface="Times New Roman" pitchFamily="18" charset="0"/>
              <a:cs typeface="Times New Roman" pitchFamily="18" charset="0"/>
            </a:endParaRPr>
          </a:p>
          <a:p>
            <a:pPr algn="ctr"/>
            <a:r>
              <a:rPr lang="en-US" sz="2400" dirty="0" smtClean="0">
                <a:latin typeface="Times New Roman" pitchFamily="18" charset="0"/>
                <a:cs typeface="Times New Roman" pitchFamily="18" charset="0"/>
              </a:rPr>
              <a:t>Region H=Denver/Denver-Julesburg </a:t>
            </a:r>
            <a:r>
              <a:rPr lang="en-US" sz="2400" dirty="0">
                <a:latin typeface="Times New Roman" pitchFamily="18" charset="0"/>
                <a:cs typeface="Times New Roman" pitchFamily="18" charset="0"/>
              </a:rPr>
              <a:t>Basin</a:t>
            </a:r>
          </a:p>
          <a:p>
            <a:endParaRPr lang="en-US" sz="2400" dirty="0" smtClean="0">
              <a:latin typeface="Times New Roman" pitchFamily="18" charset="0"/>
              <a:cs typeface="Times New Roman" pitchFamily="18" charset="0"/>
            </a:endParaRPr>
          </a:p>
        </p:txBody>
      </p:sp>
      <p:sp>
        <p:nvSpPr>
          <p:cNvPr id="6" name="Rectangle 5"/>
          <p:cNvSpPr/>
          <p:nvPr/>
        </p:nvSpPr>
        <p:spPr>
          <a:xfrm rot="19716080">
            <a:off x="2176903" y="3701606"/>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19716080">
            <a:off x="2450346" y="4142029"/>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19716080">
            <a:off x="2712503" y="4590840"/>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19716080">
            <a:off x="2985946" y="5031263"/>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19716080">
            <a:off x="1638013" y="2812396"/>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19716080">
            <a:off x="1911456" y="3252819"/>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19716080">
            <a:off x="4228711" y="3661059"/>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19716080">
            <a:off x="4502154" y="4101482"/>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19716080">
            <a:off x="4764311" y="4550293"/>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19716080">
            <a:off x="5037754" y="4990716"/>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19716080">
            <a:off x="3689821" y="2771849"/>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19716080">
            <a:off x="3963264" y="3212272"/>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19716080">
            <a:off x="5745823" y="2736196"/>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19716080">
            <a:off x="6019266" y="3176619"/>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451203" y="1905000"/>
            <a:ext cx="1738746" cy="369332"/>
          </a:xfrm>
          <a:prstGeom prst="rect">
            <a:avLst/>
          </a:prstGeom>
          <a:noFill/>
        </p:spPr>
        <p:txBody>
          <a:bodyPr wrap="none" rtlCol="0">
            <a:spAutoFit/>
          </a:bodyPr>
          <a:lstStyle/>
          <a:p>
            <a:r>
              <a:rPr lang="en-US" dirty="0" smtClean="0">
                <a:solidFill>
                  <a:schemeClr val="bg1"/>
                </a:solidFill>
              </a:rPr>
              <a:t>Native OMI pixel</a:t>
            </a:r>
            <a:endParaRPr lang="en-US" dirty="0">
              <a:solidFill>
                <a:schemeClr val="bg1"/>
              </a:solidFill>
            </a:endParaRPr>
          </a:p>
        </p:txBody>
      </p:sp>
    </p:spTree>
    <p:extLst>
      <p:ext uri="{BB962C8B-B14F-4D97-AF65-F5344CB8AC3E}">
        <p14:creationId xmlns:p14="http://schemas.microsoft.com/office/powerpoint/2010/main" val="2212820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2" descr="\\beans\users$\bpierce\Data\Documents\FY14_Travel\AQAST_07\Talk\viirs_region_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824" y="1905000"/>
            <a:ext cx="7351776" cy="45948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rot="19716080">
            <a:off x="2176903" y="3701606"/>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19716080">
            <a:off x="2433772" y="4149974"/>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19716080">
            <a:off x="2712503" y="4590840"/>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19716080">
            <a:off x="2985946" y="5031263"/>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19716080">
            <a:off x="1638013" y="2812396"/>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19716080">
            <a:off x="1911456" y="3252819"/>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19716080">
            <a:off x="4228711" y="3661059"/>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19716080">
            <a:off x="4502154" y="4101482"/>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19716080">
            <a:off x="4764311" y="4550293"/>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19716080">
            <a:off x="5037754" y="4990716"/>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19716080">
            <a:off x="3689821" y="2771849"/>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19716080">
            <a:off x="3963264" y="3212272"/>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19716080">
            <a:off x="5745823" y="2736196"/>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19716080">
            <a:off x="6019266" y="3176619"/>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3657600" y="1905000"/>
            <a:ext cx="4480522" cy="369332"/>
          </a:xfrm>
          <a:prstGeom prst="rect">
            <a:avLst/>
          </a:prstGeom>
          <a:noFill/>
        </p:spPr>
        <p:txBody>
          <a:bodyPr wrap="none" rtlCol="0">
            <a:spAutoFit/>
          </a:bodyPr>
          <a:lstStyle/>
          <a:p>
            <a:r>
              <a:rPr lang="en-US" dirty="0" smtClean="0">
                <a:solidFill>
                  <a:schemeClr val="bg1"/>
                </a:solidFill>
              </a:rPr>
              <a:t>Sub-divide each OMI pixel into 4x8 subsectors</a:t>
            </a:r>
            <a:endParaRPr lang="en-US" dirty="0">
              <a:solidFill>
                <a:schemeClr val="bg1"/>
              </a:solidFill>
            </a:endParaRPr>
          </a:p>
        </p:txBody>
      </p:sp>
      <p:grpSp>
        <p:nvGrpSpPr>
          <p:cNvPr id="53" name="Group 52"/>
          <p:cNvGrpSpPr/>
          <p:nvPr/>
        </p:nvGrpSpPr>
        <p:grpSpPr>
          <a:xfrm>
            <a:off x="2733785" y="4241723"/>
            <a:ext cx="1736412" cy="1231055"/>
            <a:chOff x="2454588" y="3908088"/>
            <a:chExt cx="1551745" cy="1132967"/>
          </a:xfrm>
        </p:grpSpPr>
        <p:sp>
          <p:nvSpPr>
            <p:cNvPr id="54" name="Rectangle 53"/>
            <p:cNvSpPr/>
            <p:nvPr/>
          </p:nvSpPr>
          <p:spPr>
            <a:xfrm rot="19795493">
              <a:off x="2454588" y="4579922"/>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rot="19795493">
              <a:off x="2530788" y="4698766"/>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rot="19795493">
              <a:off x="2595645" y="4806352"/>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rot="19795493">
              <a:off x="2671845" y="4925196"/>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rot="19795493">
              <a:off x="2616076" y="4484774"/>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rot="19795493">
              <a:off x="2757133" y="4711204"/>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rot="19795493">
              <a:off x="2833333" y="4830048"/>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rot="19795493">
              <a:off x="2785254" y="4392438"/>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rot="19795493">
              <a:off x="2926311" y="4618868"/>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rot="19795493">
              <a:off x="3002511" y="4737712"/>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rot="19795493">
              <a:off x="2691577" y="4595229"/>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rot="19795493">
              <a:off x="2857801" y="4509811"/>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rot="19795493">
              <a:off x="2946043" y="4291258"/>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rot="19795493">
              <a:off x="3022243" y="4410102"/>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rot="19795493">
              <a:off x="3087100" y="4517688"/>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rot="19795493">
              <a:off x="3163300" y="4636532"/>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rot="19795493">
              <a:off x="3107531" y="4196110"/>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rot="19795493">
              <a:off x="3248588" y="4422540"/>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rot="19795493">
              <a:off x="3324788" y="4541384"/>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rot="19795493">
              <a:off x="3276709" y="4103774"/>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rot="19795493">
              <a:off x="3417766" y="4330204"/>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rot="19795493">
              <a:off x="3493966" y="4449048"/>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rot="19795493">
              <a:off x="3183032" y="4306565"/>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rot="19795493">
              <a:off x="3349256" y="4221147"/>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rot="19795493">
              <a:off x="3436799" y="4003236"/>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rot="19795493">
              <a:off x="3512999" y="4122080"/>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rot="19795493">
              <a:off x="3577856" y="4229666"/>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rot="19795493">
              <a:off x="3654056" y="4348510"/>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rot="19795493">
              <a:off x="3598287" y="3908088"/>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rot="19795493">
              <a:off x="3739344" y="4134518"/>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rot="19795493">
              <a:off x="3815544" y="4253362"/>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rot="19795493">
              <a:off x="3673788" y="4018543"/>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TextBox 54"/>
          <p:cNvSpPr txBox="1"/>
          <p:nvPr/>
        </p:nvSpPr>
        <p:spPr>
          <a:xfrm>
            <a:off x="304800" y="228600"/>
            <a:ext cx="8229600" cy="1938992"/>
          </a:xfrm>
          <a:prstGeom prst="rect">
            <a:avLst/>
          </a:prstGeom>
          <a:noFill/>
        </p:spPr>
        <p:txBody>
          <a:bodyPr wrap="square" rtlCol="0">
            <a:spAutoFit/>
          </a:bodyPr>
          <a:lstStyle/>
          <a:p>
            <a:r>
              <a:rPr lang="en-US" sz="2400" dirty="0" smtClean="0">
                <a:latin typeface="Times New Roman" pitchFamily="18" charset="0"/>
                <a:cs typeface="Times New Roman" pitchFamily="18" charset="0"/>
              </a:rPr>
              <a:t>Use VIIRS Day Night Band (DNB) radiances to add sub-pixel (~4x4km) variability to native (13x24km) OMI NO2 retrieval</a:t>
            </a:r>
          </a:p>
          <a:p>
            <a:endParaRPr lang="en-US" sz="2400" dirty="0">
              <a:latin typeface="Times New Roman" pitchFamily="18" charset="0"/>
              <a:cs typeface="Times New Roman" pitchFamily="18" charset="0"/>
            </a:endParaRPr>
          </a:p>
          <a:p>
            <a:pPr algn="ctr"/>
            <a:r>
              <a:rPr lang="en-US" sz="2400" dirty="0" smtClean="0">
                <a:latin typeface="Times New Roman" pitchFamily="18" charset="0"/>
                <a:cs typeface="Times New Roman" pitchFamily="18" charset="0"/>
              </a:rPr>
              <a:t>Region H=Denver/Denver-Julesburg </a:t>
            </a:r>
            <a:r>
              <a:rPr lang="en-US" sz="2400" dirty="0">
                <a:latin typeface="Times New Roman" pitchFamily="18" charset="0"/>
                <a:cs typeface="Times New Roman" pitchFamily="18" charset="0"/>
              </a:rPr>
              <a:t>Basin</a:t>
            </a:r>
          </a:p>
          <a:p>
            <a:endParaRPr lang="en-US" sz="24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2688061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2" descr="\\beans\users$\bpierce\Data\Documents\FY14_Travel\AQAST_07\Talk\viirs_region_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824" y="1905000"/>
            <a:ext cx="7351776" cy="45948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rot="19716080">
            <a:off x="2176903" y="3701606"/>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19716080">
            <a:off x="2450346" y="4142029"/>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19716080">
            <a:off x="2712503" y="4590840"/>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19716080">
            <a:off x="2985946" y="5031263"/>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19716080">
            <a:off x="1638013" y="2812396"/>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19716080">
            <a:off x="1911456" y="3252819"/>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19716080">
            <a:off x="4228711" y="3661059"/>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19716080">
            <a:off x="4502154" y="4101482"/>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19716080">
            <a:off x="4764311" y="4550293"/>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19716080">
            <a:off x="5037754" y="4990716"/>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19716080">
            <a:off x="3689821" y="2771849"/>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19716080">
            <a:off x="3963264" y="3212272"/>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19716080">
            <a:off x="5745823" y="2736196"/>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19716080">
            <a:off x="6019266" y="3176619"/>
            <a:ext cx="1778206" cy="521519"/>
          </a:xfrm>
          <a:prstGeom prst="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2589313" y="1905000"/>
            <a:ext cx="5564087" cy="1754326"/>
          </a:xfrm>
          <a:prstGeom prst="rect">
            <a:avLst/>
          </a:prstGeom>
          <a:solidFill>
            <a:schemeClr val="tx1"/>
          </a:solidFill>
        </p:spPr>
        <p:txBody>
          <a:bodyPr wrap="square" rtlCol="0">
            <a:spAutoFit/>
          </a:bodyPr>
          <a:lstStyle/>
          <a:p>
            <a:pPr marL="342900" indent="-342900">
              <a:buAutoNum type="arabicParenR"/>
            </a:pPr>
            <a:r>
              <a:rPr lang="en-US" dirty="0" smtClean="0">
                <a:solidFill>
                  <a:schemeClr val="bg1"/>
                </a:solidFill>
              </a:rPr>
              <a:t>Compute mean DNB radiance for each 4x8 subsectors</a:t>
            </a:r>
          </a:p>
          <a:p>
            <a:pPr marL="342900" indent="-342900">
              <a:buAutoNum type="arabicParenR"/>
            </a:pPr>
            <a:r>
              <a:rPr lang="en-US" dirty="0" smtClean="0">
                <a:solidFill>
                  <a:schemeClr val="bg1"/>
                </a:solidFill>
              </a:rPr>
              <a:t>Compute linear regression between pixel mean DNB radiance and OMI NO2 for each swath</a:t>
            </a:r>
          </a:p>
          <a:p>
            <a:pPr marL="342900" indent="-342900">
              <a:buAutoNum type="arabicParenR"/>
            </a:pPr>
            <a:r>
              <a:rPr lang="en-US" dirty="0" smtClean="0">
                <a:solidFill>
                  <a:schemeClr val="bg1"/>
                </a:solidFill>
              </a:rPr>
              <a:t>Use linear regression to redistribute OMI NO2 over  sub-pixels</a:t>
            </a:r>
          </a:p>
          <a:p>
            <a:pPr marL="342900" indent="-342900">
              <a:buAutoNum type="arabicParenR"/>
            </a:pPr>
            <a:r>
              <a:rPr lang="en-US" dirty="0" smtClean="0">
                <a:solidFill>
                  <a:schemeClr val="bg1"/>
                </a:solidFill>
              </a:rPr>
              <a:t>Adjust mean of sub-pixel NO2 to original pixel NO2</a:t>
            </a:r>
          </a:p>
        </p:txBody>
      </p:sp>
      <p:grpSp>
        <p:nvGrpSpPr>
          <p:cNvPr id="54" name="Group 53"/>
          <p:cNvGrpSpPr/>
          <p:nvPr/>
        </p:nvGrpSpPr>
        <p:grpSpPr>
          <a:xfrm>
            <a:off x="2733785" y="4241723"/>
            <a:ext cx="1736412" cy="1231055"/>
            <a:chOff x="2454588" y="3908088"/>
            <a:chExt cx="1551745" cy="1132967"/>
          </a:xfrm>
        </p:grpSpPr>
        <p:sp>
          <p:nvSpPr>
            <p:cNvPr id="56" name="Rectangle 55"/>
            <p:cNvSpPr/>
            <p:nvPr/>
          </p:nvSpPr>
          <p:spPr>
            <a:xfrm rot="19795493">
              <a:off x="2454588" y="4579922"/>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rot="19795493">
              <a:off x="2530788" y="4698766"/>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rot="19795493">
              <a:off x="2595645" y="4806352"/>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rot="19795493">
              <a:off x="2671845" y="4925196"/>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rot="19795493">
              <a:off x="2616076" y="4484774"/>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rot="19795493">
              <a:off x="2757133" y="4711204"/>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rot="19795493">
              <a:off x="2833333" y="4830048"/>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rot="19795493">
              <a:off x="2785254" y="4392438"/>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rot="19795493">
              <a:off x="2926311" y="4618868"/>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rot="19795493">
              <a:off x="3002511" y="4737712"/>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rot="19795493">
              <a:off x="2691577" y="4595229"/>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rot="19795493">
              <a:off x="2857801" y="4509811"/>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rot="19795493">
              <a:off x="2946043" y="4291258"/>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rot="19795493">
              <a:off x="3022243" y="4410102"/>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rot="19795493">
              <a:off x="3087100" y="4517688"/>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rot="19795493">
              <a:off x="3163300" y="4636532"/>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rot="19795493">
              <a:off x="3107531" y="4196110"/>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rot="19795493">
              <a:off x="3248588" y="4422540"/>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rot="19795493">
              <a:off x="3324788" y="4541384"/>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rot="19795493">
              <a:off x="3276709" y="4103774"/>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rot="19795493">
              <a:off x="3417766" y="4330204"/>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rot="19795493">
              <a:off x="3493966" y="4449048"/>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rot="19795493">
              <a:off x="3183032" y="4306565"/>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rot="19795493">
              <a:off x="3349256" y="4221147"/>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rot="19795493">
              <a:off x="3436799" y="4003236"/>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rot="19795493">
              <a:off x="3512999" y="4122080"/>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rot="19795493">
              <a:off x="3577856" y="4229666"/>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rot="19795493">
              <a:off x="3654056" y="4348510"/>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rot="19795493">
              <a:off x="3598287" y="3908088"/>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rot="19795493">
              <a:off x="3739344" y="4134518"/>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rot="19795493">
              <a:off x="3815544" y="4253362"/>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rot="19795493">
              <a:off x="3673788" y="4018543"/>
              <a:ext cx="190789" cy="1158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TextBox 51"/>
          <p:cNvSpPr txBox="1"/>
          <p:nvPr/>
        </p:nvSpPr>
        <p:spPr>
          <a:xfrm>
            <a:off x="304800" y="228600"/>
            <a:ext cx="8229600" cy="1938992"/>
          </a:xfrm>
          <a:prstGeom prst="rect">
            <a:avLst/>
          </a:prstGeom>
          <a:noFill/>
        </p:spPr>
        <p:txBody>
          <a:bodyPr wrap="square" rtlCol="0">
            <a:spAutoFit/>
          </a:bodyPr>
          <a:lstStyle/>
          <a:p>
            <a:r>
              <a:rPr lang="en-US" sz="2400" dirty="0" smtClean="0">
                <a:latin typeface="Times New Roman" pitchFamily="18" charset="0"/>
                <a:cs typeface="Times New Roman" pitchFamily="18" charset="0"/>
              </a:rPr>
              <a:t>Use VIIRS Day Night Band (DNB) radiances to add sub-pixel (~4x4km) variability to native (13x24km) OMI NO2 retrieval</a:t>
            </a:r>
          </a:p>
          <a:p>
            <a:endParaRPr lang="en-US" sz="2400" dirty="0">
              <a:latin typeface="Times New Roman" pitchFamily="18" charset="0"/>
              <a:cs typeface="Times New Roman" pitchFamily="18" charset="0"/>
            </a:endParaRPr>
          </a:p>
          <a:p>
            <a:pPr algn="ctr"/>
            <a:r>
              <a:rPr lang="en-US" sz="2400" dirty="0" smtClean="0">
                <a:latin typeface="Times New Roman" pitchFamily="18" charset="0"/>
                <a:cs typeface="Times New Roman" pitchFamily="18" charset="0"/>
              </a:rPr>
              <a:t>Region H=Denver/Denver-Julesburg </a:t>
            </a:r>
            <a:r>
              <a:rPr lang="en-US" sz="2400" dirty="0">
                <a:latin typeface="Times New Roman" pitchFamily="18" charset="0"/>
                <a:cs typeface="Times New Roman" pitchFamily="18" charset="0"/>
              </a:rPr>
              <a:t>Basin</a:t>
            </a:r>
          </a:p>
          <a:p>
            <a:endParaRPr lang="en-US" sz="24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9044077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rea Map"/>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4267200" y="3690270"/>
            <a:ext cx="4886036" cy="316155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s://lh3.googleusercontent.com/proxy/GmXY9JFFhVXok9ahDUbg-qatGHEJwFAL-Gp2geEo0J6HafsxnA9iSSAQA1Es_eNmOOFX4VJlqtpynualZMfWeU2A5Hp2NLoIU7u3W9CvFwCG4JlCMp0T7lwCsmAaeylGH4jRtvZHsyu9Kq6csGT79tbxAG2ujKX-J5Qv4V_ve8NZNyMWF9-U9ZagpRqEiWH9UkdiY_rPD0wIHn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457200"/>
            <a:ext cx="3810000" cy="30956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9144000"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algn="ctr"/>
            <a:r>
              <a:rPr lang="nl-NL" sz="2400" b="1" dirty="0" smtClean="0">
                <a:latin typeface="Times New Roman" pitchFamily="18" charset="0"/>
                <a:cs typeface="Times New Roman" pitchFamily="18" charset="0"/>
              </a:rPr>
              <a:t>Background: National </a:t>
            </a:r>
            <a:r>
              <a:rPr lang="nl-NL" sz="2400" b="1" dirty="0">
                <a:latin typeface="Times New Roman" pitchFamily="18" charset="0"/>
                <a:cs typeface="Times New Roman" pitchFamily="18" charset="0"/>
              </a:rPr>
              <a:t>Trends in </a:t>
            </a:r>
            <a:r>
              <a:rPr lang="nl-NL" sz="2400" b="1" dirty="0" smtClean="0">
                <a:latin typeface="Times New Roman" pitchFamily="18" charset="0"/>
                <a:cs typeface="Times New Roman" pitchFamily="18" charset="0"/>
              </a:rPr>
              <a:t>Ozone (O3) Levels</a:t>
            </a:r>
          </a:p>
        </p:txBody>
      </p:sp>
      <p:pic>
        <p:nvPicPr>
          <p:cNvPr id="9" name="Picture 6" descr="Ozone air quality between 1980 and 2013, based on the annual 4th maximum 8-hour average.  Chart shows a range of concentrations in 222 monitoring sites nationwide, with the average decreasing 33% from 1980 to 20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1665"/>
            <a:ext cx="4381500" cy="3429001"/>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flipH="1">
            <a:off x="4953000" y="2514600"/>
            <a:ext cx="2819400" cy="31242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0" y="6488668"/>
            <a:ext cx="3971985"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http://www.epa.gov/airtrends/ozone.html</a:t>
            </a:r>
          </a:p>
        </p:txBody>
      </p:sp>
      <p:sp>
        <p:nvSpPr>
          <p:cNvPr id="16" name="Rectangle 15"/>
          <p:cNvSpPr/>
          <p:nvPr/>
        </p:nvSpPr>
        <p:spPr>
          <a:xfrm>
            <a:off x="76200" y="4312542"/>
            <a:ext cx="4096994"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a:latin typeface="Times New Roman" panose="02020603050405020304" pitchFamily="18" charset="0"/>
                <a:cs typeface="Times New Roman" panose="02020603050405020304" pitchFamily="18" charset="0"/>
              </a:rPr>
              <a:t>Nationally, average ozone levels declined in the 1980's, leveled off in the 1990's, and showed a notable decline after 2002. </a:t>
            </a:r>
          </a:p>
        </p:txBody>
      </p:sp>
      <p:sp>
        <p:nvSpPr>
          <p:cNvPr id="17" name="Rectangle 16"/>
          <p:cNvSpPr/>
          <p:nvPr/>
        </p:nvSpPr>
        <p:spPr>
          <a:xfrm>
            <a:off x="76200" y="5486400"/>
            <a:ext cx="4096994"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smtClean="0">
                <a:latin typeface="Times New Roman" panose="02020603050405020304" pitchFamily="18" charset="0"/>
                <a:cs typeface="Times New Roman" panose="02020603050405020304" pitchFamily="18" charset="0"/>
              </a:rPr>
              <a:t>O3 standard is currently 75ppbv based on annual </a:t>
            </a:r>
            <a:r>
              <a:rPr lang="en-US" dirty="0">
                <a:latin typeface="Times New Roman" panose="02020603050405020304" pitchFamily="18" charset="0"/>
                <a:cs typeface="Times New Roman" panose="02020603050405020304" pitchFamily="18" charset="0"/>
              </a:rPr>
              <a:t>fourth-highest daily maximum 8-hr concentration, averaged over 3 years</a:t>
            </a:r>
          </a:p>
        </p:txBody>
      </p:sp>
    </p:spTree>
    <p:extLst>
      <p:ext uri="{BB962C8B-B14F-4D97-AF65-F5344CB8AC3E}">
        <p14:creationId xmlns:p14="http://schemas.microsoft.com/office/powerpoint/2010/main" val="23931208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0"/>
            <a:ext cx="8534400" cy="1200329"/>
          </a:xfrm>
          <a:prstGeom prst="rect">
            <a:avLst/>
          </a:prstGeom>
          <a:noFill/>
        </p:spPr>
        <p:txBody>
          <a:bodyPr wrap="square" rtlCol="0">
            <a:spAutoFit/>
          </a:bodyPr>
          <a:lstStyle/>
          <a:p>
            <a:r>
              <a:rPr lang="en-US" sz="2400" dirty="0" smtClean="0">
                <a:latin typeface="Times New Roman" pitchFamily="18" charset="0"/>
                <a:cs typeface="Times New Roman" pitchFamily="18" charset="0"/>
              </a:rPr>
              <a:t>Using VIIRS Day Night Band (DNB) radiances to add (~4x4km) sub-pixel variability to native (13x24km) OMI NO2 retrieval Region H: Denver/Denver-Julesburg on August 02, 2014</a:t>
            </a:r>
          </a:p>
        </p:txBody>
      </p:sp>
      <p:pic>
        <p:nvPicPr>
          <p:cNvPr id="2050" name="Picture 2" descr="\\beans\users$\bpierce\Data\Documents\FY15_Travel\NPP_Workshop\Talk\Denver-Julesburg_OMI-Aura_L2-OMNO2_2014m0802t1900_VIIRS_DNB_enhancement_standard.with.q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7" y="1165860"/>
            <a:ext cx="9107424" cy="5692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6046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62400" y="1505527"/>
            <a:ext cx="4572000" cy="313932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a:latin typeface="Times New Roman" panose="02020603050405020304" pitchFamily="18" charset="0"/>
                <a:cs typeface="Times New Roman" panose="02020603050405020304" pitchFamily="18" charset="0"/>
              </a:rPr>
              <a:t>The </a:t>
            </a:r>
            <a:r>
              <a:rPr lang="en-US" dirty="0" smtClean="0">
                <a:latin typeface="Times New Roman" panose="02020603050405020304" pitchFamily="18" charset="0"/>
                <a:cs typeface="Times New Roman" panose="02020603050405020304" pitchFamily="18" charset="0"/>
              </a:rPr>
              <a:t>airborne Geostationary </a:t>
            </a:r>
            <a:r>
              <a:rPr lang="en-US" dirty="0">
                <a:latin typeface="Times New Roman" panose="02020603050405020304" pitchFamily="18" charset="0"/>
                <a:cs typeface="Times New Roman" panose="02020603050405020304" pitchFamily="18" charset="0"/>
              </a:rPr>
              <a:t>Trace gas and Aerosol Sensor Optimization (GEO-TASO) </a:t>
            </a:r>
            <a:r>
              <a:rPr lang="en-US" dirty="0" smtClean="0">
                <a:latin typeface="Times New Roman" panose="02020603050405020304" pitchFamily="18" charset="0"/>
                <a:cs typeface="Times New Roman" panose="02020603050405020304" pitchFamily="18" charset="0"/>
              </a:rPr>
              <a:t>instrument</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flew on the </a:t>
            </a:r>
            <a:r>
              <a:rPr lang="en-US" dirty="0">
                <a:latin typeface="Times New Roman" panose="02020603050405020304" pitchFamily="18" charset="0"/>
                <a:cs typeface="Times New Roman" panose="02020603050405020304" pitchFamily="18" charset="0"/>
              </a:rPr>
              <a:t>NASA </a:t>
            </a:r>
            <a:r>
              <a:rPr lang="en-US" dirty="0" smtClean="0">
                <a:latin typeface="Times New Roman" panose="02020603050405020304" pitchFamily="18" charset="0"/>
                <a:cs typeface="Times New Roman" panose="02020603050405020304" pitchFamily="18" charset="0"/>
              </a:rPr>
              <a:t>Falcon aircraft during the 2014 FRAPPE/DISCOVER-AQ field mission</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GEO-TASO is </a:t>
            </a:r>
            <a:r>
              <a:rPr lang="en-US" dirty="0" smtClean="0">
                <a:latin typeface="Times New Roman" panose="02020603050405020304" pitchFamily="18" charset="0"/>
                <a:cs typeface="Times New Roman" panose="02020603050405020304" pitchFamily="18" charset="0"/>
              </a:rPr>
              <a:t>test-bed </a:t>
            </a:r>
            <a:r>
              <a:rPr lang="en-US" dirty="0">
                <a:latin typeface="Times New Roman" panose="02020603050405020304" pitchFamily="18" charset="0"/>
                <a:cs typeface="Times New Roman" panose="02020603050405020304" pitchFamily="18" charset="0"/>
              </a:rPr>
              <a:t>for the </a:t>
            </a:r>
            <a:r>
              <a:rPr lang="en-US" dirty="0" smtClean="0">
                <a:latin typeface="Times New Roman" panose="02020603050405020304" pitchFamily="18" charset="0"/>
                <a:cs typeface="Times New Roman" panose="02020603050405020304" pitchFamily="18" charset="0"/>
              </a:rPr>
              <a:t>NASA Tropospheric </a:t>
            </a:r>
            <a:r>
              <a:rPr lang="en-US" dirty="0">
                <a:latin typeface="Times New Roman" panose="02020603050405020304" pitchFamily="18" charset="0"/>
                <a:cs typeface="Times New Roman" panose="02020603050405020304" pitchFamily="18" charset="0"/>
              </a:rPr>
              <a:t>Emissions: Monitoring of Pollution (TEMPO) </a:t>
            </a:r>
            <a:r>
              <a:rPr lang="en-US" dirty="0" smtClean="0">
                <a:latin typeface="Times New Roman" panose="02020603050405020304" pitchFamily="18" charset="0"/>
                <a:cs typeface="Times New Roman" panose="02020603050405020304" pitchFamily="18" charset="0"/>
              </a:rPr>
              <a:t>mission, which will make air quality measurements from geostationary orbit. </a:t>
            </a:r>
            <a:endParaRPr lang="en-US"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066808" y="228600"/>
            <a:ext cx="6733574" cy="1200329"/>
          </a:xfrm>
          <a:prstGeom prst="rect">
            <a:avLst/>
          </a:prstGeom>
          <a:noFill/>
        </p:spPr>
        <p:txBody>
          <a:bodyPr wrap="none" rtlCol="0">
            <a:spAutoFit/>
          </a:bodyPr>
          <a:lstStyle/>
          <a:p>
            <a:pPr algn="ctr"/>
            <a:r>
              <a:rPr lang="en-US" sz="2400" b="1" dirty="0" smtClean="0">
                <a:latin typeface="Times New Roman" panose="02020603050405020304" pitchFamily="18" charset="0"/>
                <a:cs typeface="Times New Roman" panose="02020603050405020304" pitchFamily="18" charset="0"/>
              </a:rPr>
              <a:t>Current efforts: </a:t>
            </a:r>
          </a:p>
          <a:p>
            <a:pPr algn="ctr"/>
            <a:r>
              <a:rPr lang="en-US" sz="2400" b="1" dirty="0" smtClean="0">
                <a:latin typeface="Times New Roman" panose="02020603050405020304" pitchFamily="18" charset="0"/>
                <a:cs typeface="Times New Roman" panose="02020603050405020304" pitchFamily="18" charset="0"/>
              </a:rPr>
              <a:t>Validation of high resolution OMI NO2 retrievals </a:t>
            </a:r>
          </a:p>
          <a:p>
            <a:pPr algn="ctr"/>
            <a:r>
              <a:rPr lang="en-US" sz="2400" b="1" dirty="0" smtClean="0">
                <a:latin typeface="Times New Roman" panose="02020603050405020304" pitchFamily="18" charset="0"/>
                <a:cs typeface="Times New Roman" panose="02020603050405020304" pitchFamily="18" charset="0"/>
              </a:rPr>
              <a:t>during FRAPPE/DISCOVER-AQ </a:t>
            </a:r>
            <a:endParaRPr lang="en-US" sz="2400" b="1" dirty="0">
              <a:latin typeface="Times New Roman" panose="02020603050405020304" pitchFamily="18" charset="0"/>
              <a:cs typeface="Times New Roman" panose="02020603050405020304" pitchFamily="18" charset="0"/>
            </a:endParaRPr>
          </a:p>
        </p:txBody>
      </p:sp>
      <p:pic>
        <p:nvPicPr>
          <p:cNvPr id="1028" name="Picture 4" descr="Frappe_logo_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69659"/>
            <a:ext cx="3048001" cy="24384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ISCOVER-AQ Ban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31423"/>
            <a:ext cx="8458200" cy="1626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3363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599" y="0"/>
            <a:ext cx="8868467" cy="830997"/>
          </a:xfrm>
          <a:prstGeom prst="rect">
            <a:avLst/>
          </a:prstGeom>
          <a:noFill/>
        </p:spPr>
        <p:txBody>
          <a:bodyPr wrap="square" rtlCol="0">
            <a:spAutoFit/>
          </a:bodyPr>
          <a:lstStyle/>
          <a:p>
            <a:r>
              <a:rPr lang="en-US" sz="2400" dirty="0" smtClean="0">
                <a:latin typeface="Times New Roman" pitchFamily="18" charset="0"/>
                <a:cs typeface="Times New Roman" pitchFamily="18" charset="0"/>
              </a:rPr>
              <a:t>Standard OMI/NO2 vs GEOTASO Slant Column Region H: Denver/Denver-Julesburg on August 02, 2014 (19:55Z)</a:t>
            </a:r>
          </a:p>
        </p:txBody>
      </p:sp>
      <p:sp>
        <p:nvSpPr>
          <p:cNvPr id="11" name="TextBox 10"/>
          <p:cNvSpPr txBox="1"/>
          <p:nvPr/>
        </p:nvSpPr>
        <p:spPr>
          <a:xfrm>
            <a:off x="2743200" y="4128655"/>
            <a:ext cx="1143000" cy="923330"/>
          </a:xfrm>
          <a:prstGeom prst="rect">
            <a:avLst/>
          </a:prstGeom>
          <a:noFill/>
        </p:spPr>
        <p:txBody>
          <a:bodyPr wrap="square" rtlCol="0">
            <a:spAutoFit/>
          </a:bodyPr>
          <a:lstStyle/>
          <a:p>
            <a:r>
              <a:rPr lang="en-US" dirty="0" smtClean="0">
                <a:solidFill>
                  <a:schemeClr val="bg1"/>
                </a:solidFill>
              </a:rPr>
              <a:t>8:00am (14Z) takeoff</a:t>
            </a:r>
            <a:endParaRPr lang="en-US" dirty="0">
              <a:solidFill>
                <a:schemeClr val="bg1"/>
              </a:solidFill>
            </a:endParaRPr>
          </a:p>
        </p:txBody>
      </p:sp>
      <p:sp>
        <p:nvSpPr>
          <p:cNvPr id="14" name="TextBox 13"/>
          <p:cNvSpPr txBox="1"/>
          <p:nvPr/>
        </p:nvSpPr>
        <p:spPr>
          <a:xfrm>
            <a:off x="7881329" y="4100946"/>
            <a:ext cx="1143000" cy="923330"/>
          </a:xfrm>
          <a:prstGeom prst="rect">
            <a:avLst/>
          </a:prstGeom>
          <a:noFill/>
        </p:spPr>
        <p:txBody>
          <a:bodyPr wrap="square" rtlCol="0">
            <a:spAutoFit/>
          </a:bodyPr>
          <a:lstStyle/>
          <a:p>
            <a:r>
              <a:rPr lang="en-US" dirty="0" smtClean="0">
                <a:solidFill>
                  <a:schemeClr val="bg1"/>
                </a:solidFill>
              </a:rPr>
              <a:t>1:00pm (19Z) takeoff</a:t>
            </a:r>
            <a:endParaRPr lang="en-US" dirty="0">
              <a:solidFill>
                <a:schemeClr val="bg1"/>
              </a:solidFill>
            </a:endParaRPr>
          </a:p>
        </p:txBody>
      </p:sp>
      <p:pic>
        <p:nvPicPr>
          <p:cNvPr id="2054" name="Picture 6" descr="\\beans\users$\bpierce\Data\Documents\Attachments\mar_05\Denver-Julesburg_OMI-Aura_L2-OMNO2_2014m0802t1900_VIIRS_DNB_enhancement_standard.with.qc.slant.column.minus.p75e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41792"/>
            <a:ext cx="4709094" cy="37732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eans\users$\bpierce\Data\Documents\Attachments\mar_05\geotaso_no2_SCD_coadd50x8_20140802_cloudfree.sc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927500"/>
            <a:ext cx="4724400" cy="37875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299935" y="1585877"/>
            <a:ext cx="3257558" cy="369332"/>
          </a:xfrm>
          <a:prstGeom prst="rect">
            <a:avLst/>
          </a:prstGeom>
          <a:noFill/>
        </p:spPr>
        <p:txBody>
          <a:bodyPr wrap="none" rtlCol="0">
            <a:spAutoFit/>
          </a:bodyPr>
          <a:lstStyle/>
          <a:p>
            <a:r>
              <a:rPr lang="en-US" dirty="0" smtClean="0"/>
              <a:t>Standard OMI NO2 Slant Column</a:t>
            </a:r>
            <a:endParaRPr lang="en-US" dirty="0"/>
          </a:p>
        </p:txBody>
      </p:sp>
      <p:sp>
        <p:nvSpPr>
          <p:cNvPr id="23" name="TextBox 22"/>
          <p:cNvSpPr txBox="1"/>
          <p:nvPr/>
        </p:nvSpPr>
        <p:spPr>
          <a:xfrm>
            <a:off x="5410200" y="1583568"/>
            <a:ext cx="2839752" cy="369332"/>
          </a:xfrm>
          <a:prstGeom prst="rect">
            <a:avLst/>
          </a:prstGeom>
          <a:noFill/>
        </p:spPr>
        <p:txBody>
          <a:bodyPr wrap="none" rtlCol="0">
            <a:spAutoFit/>
          </a:bodyPr>
          <a:lstStyle/>
          <a:p>
            <a:r>
              <a:rPr lang="en-US" dirty="0" smtClean="0"/>
              <a:t>GEOTASO NO2 Slant Column</a:t>
            </a:r>
            <a:endParaRPr lang="en-US" dirty="0"/>
          </a:p>
        </p:txBody>
      </p:sp>
      <p:sp>
        <p:nvSpPr>
          <p:cNvPr id="24" name="TextBox 23"/>
          <p:cNvSpPr txBox="1"/>
          <p:nvPr/>
        </p:nvSpPr>
        <p:spPr>
          <a:xfrm>
            <a:off x="762000" y="5933090"/>
            <a:ext cx="7614629" cy="646331"/>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0.75x10</a:t>
            </a:r>
            <a:r>
              <a:rPr lang="en-US" baseline="30000" dirty="0" smtClean="0">
                <a:latin typeface="Times New Roman" panose="02020603050405020304" pitchFamily="18" charset="0"/>
                <a:cs typeface="Times New Roman" panose="02020603050405020304" pitchFamily="18" charset="0"/>
              </a:rPr>
              <a:t>16</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mol</a:t>
            </a:r>
            <a:r>
              <a:rPr lang="en-US" dirty="0" smtClean="0">
                <a:latin typeface="Times New Roman" panose="02020603050405020304" pitchFamily="18" charset="0"/>
                <a:cs typeface="Times New Roman" panose="02020603050405020304" pitchFamily="18" charset="0"/>
              </a:rPr>
              <a:t>/cm</a:t>
            </a:r>
            <a:r>
              <a:rPr lang="en-US" baseline="30000" dirty="0" smtClean="0">
                <a:latin typeface="Times New Roman" panose="02020603050405020304" pitchFamily="18" charset="0"/>
                <a:cs typeface="Times New Roman" panose="02020603050405020304" pitchFamily="18" charset="0"/>
              </a:rPr>
              <a:t>2</a:t>
            </a:r>
            <a:r>
              <a:rPr lang="en-US" dirty="0" smtClean="0">
                <a:latin typeface="Times New Roman" panose="02020603050405020304" pitchFamily="18" charset="0"/>
                <a:cs typeface="Times New Roman" panose="02020603050405020304" pitchFamily="18" charset="0"/>
              </a:rPr>
              <a:t> has been removed from OMI Slant Column to account for stratospheric NO2 contribution</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53669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599" y="0"/>
            <a:ext cx="8868467" cy="830997"/>
          </a:xfrm>
          <a:prstGeom prst="rect">
            <a:avLst/>
          </a:prstGeom>
          <a:noFill/>
        </p:spPr>
        <p:txBody>
          <a:bodyPr wrap="square" rtlCol="0">
            <a:spAutoFit/>
          </a:bodyPr>
          <a:lstStyle/>
          <a:p>
            <a:r>
              <a:rPr lang="en-US" sz="2400" dirty="0" smtClean="0">
                <a:latin typeface="Times New Roman" pitchFamily="18" charset="0"/>
                <a:cs typeface="Times New Roman" pitchFamily="18" charset="0"/>
              </a:rPr>
              <a:t>High resolution (4x4km) OMI/NO2 vs GEOTASO Slant Column Region H: Denver/Denver-Julesburg on August 02, 2014 (19:55Z)</a:t>
            </a:r>
          </a:p>
        </p:txBody>
      </p:sp>
      <p:sp>
        <p:nvSpPr>
          <p:cNvPr id="14" name="TextBox 13"/>
          <p:cNvSpPr txBox="1"/>
          <p:nvPr/>
        </p:nvSpPr>
        <p:spPr>
          <a:xfrm>
            <a:off x="7881329" y="4100946"/>
            <a:ext cx="1143000" cy="923330"/>
          </a:xfrm>
          <a:prstGeom prst="rect">
            <a:avLst/>
          </a:prstGeom>
          <a:noFill/>
        </p:spPr>
        <p:txBody>
          <a:bodyPr wrap="square" rtlCol="0">
            <a:spAutoFit/>
          </a:bodyPr>
          <a:lstStyle/>
          <a:p>
            <a:r>
              <a:rPr lang="en-US" dirty="0" smtClean="0">
                <a:solidFill>
                  <a:schemeClr val="bg1"/>
                </a:solidFill>
              </a:rPr>
              <a:t>1:00pm (19Z) takeoff</a:t>
            </a:r>
            <a:endParaRPr lang="en-US" dirty="0">
              <a:solidFill>
                <a:schemeClr val="bg1"/>
              </a:solidFill>
            </a:endParaRPr>
          </a:p>
        </p:txBody>
      </p:sp>
      <p:pic>
        <p:nvPicPr>
          <p:cNvPr id="7" name="Picture 7" descr="\\beans\users$\bpierce\Data\Documents\Attachments\mar_05\Denver-Julesburg_OMI-Aura_L2-OMNO2_2014m0802t1900_VIIRS_DNB_enhancement_enhanced.with.qc.slant.column.minus.p75e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7" y="1943882"/>
            <a:ext cx="4709094" cy="37732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eans\users$\bpierce\Data\Documents\Attachments\mar_05\geotaso_no2_SCD_coadd50x8_20140802_cloudfree.sc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927500"/>
            <a:ext cx="4724400" cy="3787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9935" y="1585877"/>
            <a:ext cx="3891065" cy="369332"/>
          </a:xfrm>
          <a:prstGeom prst="rect">
            <a:avLst/>
          </a:prstGeom>
          <a:noFill/>
        </p:spPr>
        <p:txBody>
          <a:bodyPr wrap="none" rtlCol="0">
            <a:spAutoFit/>
          </a:bodyPr>
          <a:lstStyle/>
          <a:p>
            <a:r>
              <a:rPr lang="en-US" dirty="0" smtClean="0"/>
              <a:t>High Resolution OMI NO2 Slant Column</a:t>
            </a:r>
            <a:endParaRPr lang="en-US" dirty="0"/>
          </a:p>
        </p:txBody>
      </p:sp>
      <p:sp>
        <p:nvSpPr>
          <p:cNvPr id="9" name="TextBox 8"/>
          <p:cNvSpPr txBox="1"/>
          <p:nvPr/>
        </p:nvSpPr>
        <p:spPr>
          <a:xfrm>
            <a:off x="5410200" y="1583568"/>
            <a:ext cx="2839752" cy="369332"/>
          </a:xfrm>
          <a:prstGeom prst="rect">
            <a:avLst/>
          </a:prstGeom>
          <a:noFill/>
        </p:spPr>
        <p:txBody>
          <a:bodyPr wrap="none" rtlCol="0">
            <a:spAutoFit/>
          </a:bodyPr>
          <a:lstStyle/>
          <a:p>
            <a:r>
              <a:rPr lang="en-US" dirty="0" smtClean="0"/>
              <a:t>GEOTASO NO2 Slant Column</a:t>
            </a:r>
            <a:endParaRPr lang="en-US" dirty="0"/>
          </a:p>
        </p:txBody>
      </p:sp>
      <p:sp>
        <p:nvSpPr>
          <p:cNvPr id="3" name="TextBox 2"/>
          <p:cNvSpPr txBox="1"/>
          <p:nvPr/>
        </p:nvSpPr>
        <p:spPr>
          <a:xfrm>
            <a:off x="762000" y="5933090"/>
            <a:ext cx="7614629" cy="646331"/>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0.75x10</a:t>
            </a:r>
            <a:r>
              <a:rPr lang="en-US" baseline="30000" dirty="0" smtClean="0">
                <a:latin typeface="Times New Roman" panose="02020603050405020304" pitchFamily="18" charset="0"/>
                <a:cs typeface="Times New Roman" panose="02020603050405020304" pitchFamily="18" charset="0"/>
              </a:rPr>
              <a:t>16</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mol</a:t>
            </a:r>
            <a:r>
              <a:rPr lang="en-US" dirty="0" smtClean="0">
                <a:latin typeface="Times New Roman" panose="02020603050405020304" pitchFamily="18" charset="0"/>
                <a:cs typeface="Times New Roman" panose="02020603050405020304" pitchFamily="18" charset="0"/>
              </a:rPr>
              <a:t>/cm</a:t>
            </a:r>
            <a:r>
              <a:rPr lang="en-US" baseline="30000" dirty="0" smtClean="0">
                <a:latin typeface="Times New Roman" panose="02020603050405020304" pitchFamily="18" charset="0"/>
                <a:cs typeface="Times New Roman" panose="02020603050405020304" pitchFamily="18" charset="0"/>
              </a:rPr>
              <a:t>2</a:t>
            </a:r>
            <a:r>
              <a:rPr lang="en-US" dirty="0" smtClean="0">
                <a:latin typeface="Times New Roman" panose="02020603050405020304" pitchFamily="18" charset="0"/>
                <a:cs typeface="Times New Roman" panose="02020603050405020304" pitchFamily="18" charset="0"/>
              </a:rPr>
              <a:t> has been removed from OMI Slant Column to account for stratospheric NO2 contribution</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555798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4569041" y="3815834"/>
            <a:ext cx="1230850" cy="369332"/>
          </a:xfrm>
          <a:prstGeom prst="rect">
            <a:avLst/>
          </a:prstGeom>
        </p:spPr>
        <p:txBody>
          <a:bodyPr wrap="none">
            <a:spAutoFit/>
          </a:bodyPr>
          <a:lstStyle/>
          <a:p>
            <a:r>
              <a:rPr lang="en-US" dirty="0">
                <a:solidFill>
                  <a:schemeClr val="bg1"/>
                </a:solidFill>
              </a:rPr>
              <a:t>Pikeville KY</a:t>
            </a:r>
          </a:p>
        </p:txBody>
      </p:sp>
      <p:sp>
        <p:nvSpPr>
          <p:cNvPr id="3" name="Rectangle 2"/>
          <p:cNvSpPr/>
          <p:nvPr/>
        </p:nvSpPr>
        <p:spPr>
          <a:xfrm>
            <a:off x="0" y="0"/>
            <a:ext cx="9144000" cy="830997"/>
          </a:xfrm>
          <a:prstGeom prst="rect">
            <a:avLst/>
          </a:prstGeom>
        </p:spPr>
        <p:txBody>
          <a:bodyPr wrap="square">
            <a:spAutoFit/>
          </a:bodyPr>
          <a:lstStyle/>
          <a:p>
            <a:pPr algn="ctr"/>
            <a:r>
              <a:rPr lang="en-US" sz="2400" b="1" dirty="0">
                <a:latin typeface="Times New Roman" pitchFamily="18" charset="0"/>
                <a:cs typeface="Times New Roman" pitchFamily="18" charset="0"/>
              </a:rPr>
              <a:t>NOAA Shale Oil and Natural Gas </a:t>
            </a:r>
            <a:r>
              <a:rPr lang="en-US" sz="2400" b="1" dirty="0" smtClean="0">
                <a:latin typeface="Times New Roman" pitchFamily="18" charset="0"/>
                <a:cs typeface="Times New Roman" pitchFamily="18" charset="0"/>
              </a:rPr>
              <a:t>Nexus (SONGNEX) field mission:  </a:t>
            </a:r>
            <a:r>
              <a:rPr lang="en-US" sz="2400" b="1" dirty="0">
                <a:latin typeface="Times New Roman" pitchFamily="18" charset="0"/>
                <a:cs typeface="Times New Roman" pitchFamily="18" charset="0"/>
              </a:rPr>
              <a:t>(</a:t>
            </a:r>
            <a:r>
              <a:rPr lang="en-US" sz="2400" b="1" dirty="0">
                <a:latin typeface="Times New Roman" pitchFamily="18" charset="0"/>
                <a:cs typeface="Times New Roman" pitchFamily="18" charset="0"/>
                <a:hlinkClick r:id="rId2"/>
              </a:rPr>
              <a:t>http://esrl.noaa.gov/csd/projects/songnex</a:t>
            </a:r>
            <a:r>
              <a:rPr lang="en-US" sz="2400" b="1" dirty="0" smtClean="0">
                <a:latin typeface="Times New Roman" pitchFamily="18" charset="0"/>
                <a:cs typeface="Times New Roman" pitchFamily="18" charset="0"/>
                <a:hlinkClick r:id="rId2"/>
              </a:rPr>
              <a:t>/</a:t>
            </a:r>
            <a:r>
              <a:rPr lang="en-US" sz="2400" b="1" dirty="0" smtClean="0">
                <a:latin typeface="Times New Roman" pitchFamily="18" charset="0"/>
                <a:cs typeface="Times New Roman" pitchFamily="18" charset="0"/>
              </a:rPr>
              <a:t>) </a:t>
            </a:r>
          </a:p>
        </p:txBody>
      </p:sp>
      <p:pic>
        <p:nvPicPr>
          <p:cNvPr id="1026" name="Picture 2" descr="\\beans\users$\bpierce\Data\Documents\Attachments\feb_17\preparation021115_Page_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0999" y="2143827"/>
            <a:ext cx="4951413" cy="371334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531" y="1219200"/>
            <a:ext cx="4572000" cy="3970318"/>
          </a:xfrm>
          <a:prstGeom prst="rect">
            <a:avLst/>
          </a:prstGeom>
        </p:spPr>
        <p:txBody>
          <a:bodyPr>
            <a:spAutoFit/>
          </a:bodyPr>
          <a:lstStyle/>
          <a:p>
            <a:r>
              <a:rPr lang="en-US" b="1" dirty="0" smtClean="0">
                <a:latin typeface="Times New Roman" panose="02020603050405020304" pitchFamily="18" charset="0"/>
                <a:cs typeface="Times New Roman" panose="02020603050405020304" pitchFamily="18" charset="0"/>
              </a:rPr>
              <a:t>Tentative Flight Plans</a:t>
            </a:r>
          </a:p>
          <a:p>
            <a:endParaRPr lang="en-US" b="1" dirty="0">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From </a:t>
            </a:r>
            <a:r>
              <a:rPr lang="en-US" b="1" dirty="0">
                <a:latin typeface="Times New Roman" panose="02020603050405020304" pitchFamily="18" charset="0"/>
                <a:cs typeface="Times New Roman" panose="02020603050405020304" pitchFamily="18" charset="0"/>
              </a:rPr>
              <a:t>Broomfield 6 flights:</a:t>
            </a:r>
          </a:p>
          <a:p>
            <a:r>
              <a:rPr lang="en-US" b="1" dirty="0" smtClean="0">
                <a:latin typeface="Times New Roman" panose="02020603050405020304" pitchFamily="18" charset="0"/>
                <a:cs typeface="Times New Roman" panose="02020603050405020304" pitchFamily="18" charset="0"/>
              </a:rPr>
              <a:t>Denver-Julesburg,</a:t>
            </a:r>
            <a:r>
              <a:rPr lang="en-US" b="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Uintah, Upper </a:t>
            </a:r>
            <a:r>
              <a:rPr lang="en-US" b="1" dirty="0">
                <a:latin typeface="Times New Roman" panose="02020603050405020304" pitchFamily="18" charset="0"/>
                <a:cs typeface="Times New Roman" panose="02020603050405020304" pitchFamily="18" charset="0"/>
              </a:rPr>
              <a:t>Green </a:t>
            </a:r>
            <a:r>
              <a:rPr lang="en-US" b="1" dirty="0" smtClean="0">
                <a:latin typeface="Times New Roman" panose="02020603050405020304" pitchFamily="18" charset="0"/>
                <a:cs typeface="Times New Roman" panose="02020603050405020304" pitchFamily="18" charset="0"/>
              </a:rPr>
              <a:t>River, San </a:t>
            </a:r>
            <a:r>
              <a:rPr lang="en-US" b="1" dirty="0">
                <a:latin typeface="Times New Roman" panose="02020603050405020304" pitchFamily="18" charset="0"/>
                <a:cs typeface="Times New Roman" panose="02020603050405020304" pitchFamily="18" charset="0"/>
              </a:rPr>
              <a:t>Juan</a:t>
            </a:r>
          </a:p>
          <a:p>
            <a:endParaRPr lang="en-US" b="1" dirty="0" smtClean="0">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From </a:t>
            </a:r>
            <a:r>
              <a:rPr lang="en-US" b="1" dirty="0">
                <a:latin typeface="Times New Roman" panose="02020603050405020304" pitchFamily="18" charset="0"/>
                <a:cs typeface="Times New Roman" panose="02020603050405020304" pitchFamily="18" charset="0"/>
              </a:rPr>
              <a:t>Bismarck 2 flights:</a:t>
            </a:r>
          </a:p>
          <a:p>
            <a:r>
              <a:rPr lang="en-US" b="1" dirty="0">
                <a:latin typeface="Times New Roman" panose="02020603050405020304" pitchFamily="18" charset="0"/>
                <a:cs typeface="Times New Roman" panose="02020603050405020304" pitchFamily="18" charset="0"/>
              </a:rPr>
              <a:t>Bakken</a:t>
            </a:r>
          </a:p>
          <a:p>
            <a:endParaRPr lang="en-US" b="1" dirty="0" smtClean="0">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From </a:t>
            </a:r>
            <a:r>
              <a:rPr lang="en-US" b="1" dirty="0">
                <a:latin typeface="Times New Roman" panose="02020603050405020304" pitchFamily="18" charset="0"/>
                <a:cs typeface="Times New Roman" panose="02020603050405020304" pitchFamily="18" charset="0"/>
              </a:rPr>
              <a:t>Austin </a:t>
            </a:r>
            <a:r>
              <a:rPr lang="en-US" b="1" dirty="0" smtClean="0">
                <a:latin typeface="Times New Roman" panose="02020603050405020304" pitchFamily="18" charset="0"/>
                <a:cs typeface="Times New Roman" panose="02020603050405020304" pitchFamily="18" charset="0"/>
              </a:rPr>
              <a:t>3-4 </a:t>
            </a:r>
            <a:r>
              <a:rPr lang="en-US" b="1" dirty="0">
                <a:latin typeface="Times New Roman" panose="02020603050405020304" pitchFamily="18" charset="0"/>
                <a:cs typeface="Times New Roman" panose="02020603050405020304" pitchFamily="18" charset="0"/>
              </a:rPr>
              <a:t>flights:</a:t>
            </a:r>
          </a:p>
          <a:p>
            <a:r>
              <a:rPr lang="en-US" b="1" dirty="0" smtClean="0">
                <a:latin typeface="Times New Roman" panose="02020603050405020304" pitchFamily="18" charset="0"/>
                <a:cs typeface="Times New Roman" panose="02020603050405020304" pitchFamily="18" charset="0"/>
              </a:rPr>
              <a:t>Barnett, Eagle Ford, Haynesville, Permian</a:t>
            </a:r>
            <a:endParaRPr lang="en-US" b="1" dirty="0">
              <a:latin typeface="Times New Roman" panose="02020603050405020304" pitchFamily="18" charset="0"/>
              <a:cs typeface="Times New Roman" panose="02020603050405020304" pitchFamily="18" charset="0"/>
            </a:endParaRPr>
          </a:p>
          <a:p>
            <a:endParaRPr lang="en-US" b="1" dirty="0" smtClean="0">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From </a:t>
            </a:r>
            <a:r>
              <a:rPr lang="en-US" b="1" dirty="0">
                <a:latin typeface="Times New Roman" panose="02020603050405020304" pitchFamily="18" charset="0"/>
                <a:cs typeface="Times New Roman" panose="02020603050405020304" pitchFamily="18" charset="0"/>
              </a:rPr>
              <a:t>Ohio (optional) 3 flights:</a:t>
            </a:r>
          </a:p>
          <a:p>
            <a:r>
              <a:rPr lang="en-US" b="1" dirty="0" smtClean="0">
                <a:latin typeface="Times New Roman" panose="02020603050405020304" pitchFamily="18" charset="0"/>
                <a:cs typeface="Times New Roman" panose="02020603050405020304" pitchFamily="18" charset="0"/>
              </a:rPr>
              <a:t>Marcellus</a:t>
            </a:r>
            <a:endParaRPr lang="en-US" b="1" dirty="0">
              <a:latin typeface="Times New Roman" panose="02020603050405020304" pitchFamily="18" charset="0"/>
              <a:cs typeface="Times New Roman" panose="02020603050405020304" pitchFamily="18" charset="0"/>
            </a:endParaRPr>
          </a:p>
        </p:txBody>
      </p:sp>
      <p:sp>
        <p:nvSpPr>
          <p:cNvPr id="5" name="Rectangle 4"/>
          <p:cNvSpPr/>
          <p:nvPr/>
        </p:nvSpPr>
        <p:spPr>
          <a:xfrm>
            <a:off x="457200" y="5873336"/>
            <a:ext cx="2745367"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March 24 – April 28, </a:t>
            </a:r>
            <a:r>
              <a:rPr lang="en-US" b="1" dirty="0" smtClean="0">
                <a:latin typeface="Times New Roman" panose="02020603050405020304" pitchFamily="18" charset="0"/>
                <a:cs typeface="Times New Roman" panose="02020603050405020304" pitchFamily="18" charset="0"/>
              </a:rPr>
              <a:t>2015</a:t>
            </a:r>
          </a:p>
        </p:txBody>
      </p:sp>
    </p:spTree>
    <p:extLst>
      <p:ext uri="{BB962C8B-B14F-4D97-AF65-F5344CB8AC3E}">
        <p14:creationId xmlns:p14="http://schemas.microsoft.com/office/powerpoint/2010/main" val="211445440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1143000"/>
            <a:ext cx="8229600" cy="4801314"/>
          </a:xfrm>
          <a:prstGeom prst="rect">
            <a:avLst/>
          </a:prstGeom>
        </p:spPr>
        <p:txBody>
          <a:bodyPr wrap="square">
            <a:spAutoFit/>
          </a:bodyPr>
          <a:lstStyle/>
          <a:p>
            <a:pPr marL="285750" indent="-285750">
              <a:buFont typeface="Wingdings" pitchFamily="2" charset="2"/>
              <a:buChar char="§"/>
            </a:pPr>
            <a:r>
              <a:rPr lang="en-US" dirty="0" smtClean="0">
                <a:latin typeface="Times New Roman" pitchFamily="18" charset="0"/>
                <a:cs typeface="Times New Roman" pitchFamily="18" charset="0"/>
              </a:rPr>
              <a:t>Airborne </a:t>
            </a:r>
            <a:r>
              <a:rPr lang="en-US" dirty="0" err="1" smtClean="0">
                <a:latin typeface="Times New Roman" pitchFamily="18" charset="0"/>
                <a:cs typeface="Times New Roman" pitchFamily="18" charset="0"/>
              </a:rPr>
              <a:t>insitu</a:t>
            </a:r>
            <a:r>
              <a:rPr lang="en-US" dirty="0" smtClean="0">
                <a:latin typeface="Times New Roman" pitchFamily="18" charset="0"/>
                <a:cs typeface="Times New Roman" pitchFamily="18" charset="0"/>
              </a:rPr>
              <a:t>, Geostationary </a:t>
            </a:r>
            <a:r>
              <a:rPr lang="en-US" dirty="0">
                <a:latin typeface="Times New Roman" pitchFamily="18" charset="0"/>
                <a:cs typeface="Times New Roman" pitchFamily="18" charset="0"/>
              </a:rPr>
              <a:t>Trace gas and Aerosol Sensor Optimization (GEO-TASO, Jim </a:t>
            </a:r>
            <a:r>
              <a:rPr lang="en-US" dirty="0" smtClean="0">
                <a:latin typeface="Times New Roman" pitchFamily="18" charset="0"/>
                <a:cs typeface="Times New Roman" pitchFamily="18" charset="0"/>
              </a:rPr>
              <a:t>Leitch, Ball Aerospace) </a:t>
            </a:r>
            <a:r>
              <a:rPr lang="en-US" dirty="0">
                <a:latin typeface="Times New Roman" pitchFamily="18" charset="0"/>
                <a:cs typeface="Times New Roman" pitchFamily="18" charset="0"/>
              </a:rPr>
              <a:t>and  Airborne Compact </a:t>
            </a:r>
            <a:r>
              <a:rPr lang="en-US" dirty="0" smtClean="0">
                <a:latin typeface="Times New Roman" pitchFamily="18" charset="0"/>
                <a:cs typeface="Times New Roman" pitchFamily="18" charset="0"/>
              </a:rPr>
              <a:t>Atmospheric Mapper </a:t>
            </a:r>
            <a:r>
              <a:rPr lang="en-US" dirty="0">
                <a:latin typeface="Times New Roman" pitchFamily="18" charset="0"/>
                <a:cs typeface="Times New Roman" pitchFamily="18" charset="0"/>
              </a:rPr>
              <a:t>(</a:t>
            </a:r>
            <a:r>
              <a:rPr lang="en-US" dirty="0" smtClean="0">
                <a:latin typeface="Times New Roman" pitchFamily="18" charset="0"/>
                <a:cs typeface="Times New Roman" pitchFamily="18" charset="0"/>
              </a:rPr>
              <a:t>ACAM, Scott  </a:t>
            </a:r>
            <a:r>
              <a:rPr lang="en-US" dirty="0" err="1">
                <a:latin typeface="Times New Roman" pitchFamily="18" charset="0"/>
                <a:cs typeface="Times New Roman" pitchFamily="18" charset="0"/>
              </a:rPr>
              <a:t>Janz</a:t>
            </a: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NASA/GSFC) will be used to validate the spatially enhanced OMI NO2 retrievals during </a:t>
            </a:r>
            <a:r>
              <a:rPr lang="en-US" dirty="0" err="1" smtClean="0">
                <a:latin typeface="Times New Roman" pitchFamily="18" charset="0"/>
                <a:cs typeface="Times New Roman" pitchFamily="18" charset="0"/>
              </a:rPr>
              <a:t>CalNex</a:t>
            </a:r>
            <a:r>
              <a:rPr lang="en-US" dirty="0" smtClean="0">
                <a:latin typeface="Times New Roman" pitchFamily="18" charset="0"/>
                <a:cs typeface="Times New Roman" pitchFamily="18" charset="0"/>
              </a:rPr>
              <a:t>, DISCOVER-AQ, FRAPPE, and SONGNEX field missions. </a:t>
            </a:r>
          </a:p>
          <a:p>
            <a:pPr marL="285750" indent="-285750">
              <a:buFont typeface="Wingdings" pitchFamily="2" charset="2"/>
              <a:buChar char="§"/>
            </a:pPr>
            <a:endParaRPr lang="en-US" dirty="0">
              <a:latin typeface="Times New Roman" pitchFamily="18" charset="0"/>
              <a:cs typeface="Times New Roman" pitchFamily="18" charset="0"/>
            </a:endParaRPr>
          </a:p>
          <a:p>
            <a:pPr marL="285750" indent="-285750">
              <a:buFont typeface="Wingdings" pitchFamily="2" charset="2"/>
              <a:buChar char="§"/>
            </a:pPr>
            <a:r>
              <a:rPr lang="en-US" dirty="0" smtClean="0">
                <a:latin typeface="Times New Roman" pitchFamily="18" charset="0"/>
                <a:cs typeface="Times New Roman" pitchFamily="18" charset="0"/>
              </a:rPr>
              <a:t>Assimilation experiments will be conducted to assess the impact of spatially enhanced OMI NO2 retrievals on air quality within urban and oil and gas basins within regional air quality modeling systems (WRF-</a:t>
            </a:r>
            <a:r>
              <a:rPr lang="en-US" dirty="0" err="1" smtClean="0">
                <a:latin typeface="Times New Roman" pitchFamily="18" charset="0"/>
                <a:cs typeface="Times New Roman" pitchFamily="18" charset="0"/>
              </a:rPr>
              <a:t>Chem</a:t>
            </a:r>
            <a:r>
              <a:rPr lang="en-US" dirty="0" smtClean="0">
                <a:latin typeface="Times New Roman" pitchFamily="18" charset="0"/>
                <a:cs typeface="Times New Roman" pitchFamily="18" charset="0"/>
              </a:rPr>
              <a:t>, CMAQ)</a:t>
            </a:r>
          </a:p>
          <a:p>
            <a:pPr marL="285750" indent="-285750">
              <a:buFont typeface="Wingdings" pitchFamily="2" charset="2"/>
              <a:buChar char="§"/>
            </a:pPr>
            <a:endParaRPr lang="en-US" dirty="0">
              <a:latin typeface="Times New Roman" pitchFamily="18" charset="0"/>
              <a:cs typeface="Times New Roman" pitchFamily="18" charset="0"/>
            </a:endParaRPr>
          </a:p>
          <a:p>
            <a:pPr marL="285750" indent="-285750">
              <a:buFont typeface="Wingdings" pitchFamily="2" charset="2"/>
              <a:buChar char="§"/>
            </a:pPr>
            <a:endParaRPr lang="en-US" dirty="0" smtClean="0">
              <a:latin typeface="Times New Roman" pitchFamily="18" charset="0"/>
              <a:cs typeface="Times New Roman" pitchFamily="18" charset="0"/>
            </a:endParaRPr>
          </a:p>
          <a:p>
            <a:pPr algn="ctr"/>
            <a:r>
              <a:rPr lang="en-US" b="1" dirty="0" smtClean="0">
                <a:latin typeface="Times New Roman" pitchFamily="18" charset="0"/>
                <a:cs typeface="Times New Roman" pitchFamily="18" charset="0"/>
                <a:hlinkClick r:id="rId2"/>
              </a:rPr>
              <a:t>brad.pierce@noaa.gov</a:t>
            </a:r>
            <a:endParaRPr lang="en-US" b="1" dirty="0" smtClean="0">
              <a:latin typeface="Times New Roman" pitchFamily="18" charset="0"/>
              <a:cs typeface="Times New Roman" pitchFamily="18" charset="0"/>
            </a:endParaRPr>
          </a:p>
          <a:p>
            <a:pPr algn="ctr"/>
            <a:endParaRPr lang="en-US" b="1" dirty="0">
              <a:latin typeface="Times New Roman" pitchFamily="18" charset="0"/>
              <a:cs typeface="Times New Roman" pitchFamily="18" charset="0"/>
            </a:endParaRPr>
          </a:p>
          <a:p>
            <a:pPr algn="ctr"/>
            <a:r>
              <a:rPr lang="en-US" b="1" i="1" dirty="0" smtClean="0">
                <a:latin typeface="Times New Roman" pitchFamily="18" charset="0"/>
                <a:cs typeface="Times New Roman" pitchFamily="18" charset="0"/>
              </a:rPr>
              <a:t>Acknowledgement: </a:t>
            </a:r>
          </a:p>
          <a:p>
            <a:pPr algn="ctr"/>
            <a:r>
              <a:rPr lang="en-US" b="1" i="1" dirty="0" smtClean="0">
                <a:latin typeface="Times New Roman" pitchFamily="18" charset="0"/>
                <a:cs typeface="Times New Roman" pitchFamily="18" charset="0"/>
              </a:rPr>
              <a:t>Funding for this work was provided by the NASA Air Quality Applied Science Team 2013 </a:t>
            </a:r>
            <a:r>
              <a:rPr lang="en-US" b="1" i="1" dirty="0" err="1" smtClean="0">
                <a:latin typeface="Times New Roman" pitchFamily="18" charset="0"/>
                <a:cs typeface="Times New Roman" pitchFamily="18" charset="0"/>
              </a:rPr>
              <a:t>Oil&amp;Gas</a:t>
            </a:r>
            <a:r>
              <a:rPr lang="en-US" b="1" i="1" dirty="0" smtClean="0">
                <a:latin typeface="Times New Roman" pitchFamily="18" charset="0"/>
                <a:cs typeface="Times New Roman" pitchFamily="18" charset="0"/>
              </a:rPr>
              <a:t> Tiger Team Project (Anne Thompson, Lead)</a:t>
            </a:r>
            <a:endParaRPr lang="en-US" b="1" i="1" dirty="0">
              <a:latin typeface="Times New Roman" pitchFamily="18" charset="0"/>
              <a:cs typeface="Times New Roman" pitchFamily="18" charset="0"/>
            </a:endParaRPr>
          </a:p>
          <a:p>
            <a:pPr marL="285750" indent="-285750">
              <a:buFont typeface="Wingdings" pitchFamily="2" charset="2"/>
              <a:buChar char="§"/>
            </a:pPr>
            <a:endParaRPr lang="en-US" dirty="0">
              <a:latin typeface="Times New Roman" pitchFamily="18" charset="0"/>
              <a:cs typeface="Times New Roman" pitchFamily="18" charset="0"/>
            </a:endParaRPr>
          </a:p>
        </p:txBody>
      </p:sp>
      <p:sp>
        <p:nvSpPr>
          <p:cNvPr id="5" name="TextBox 4"/>
          <p:cNvSpPr txBox="1"/>
          <p:nvPr/>
        </p:nvSpPr>
        <p:spPr>
          <a:xfrm>
            <a:off x="2895600" y="381000"/>
            <a:ext cx="3281219" cy="584775"/>
          </a:xfrm>
          <a:prstGeom prst="rect">
            <a:avLst/>
          </a:prstGeom>
          <a:noFill/>
        </p:spPr>
        <p:txBody>
          <a:bodyPr wrap="none" rtlCol="0">
            <a:spAutoFit/>
          </a:bodyPr>
          <a:lstStyle/>
          <a:p>
            <a:r>
              <a:rPr lang="en-US" sz="3200" b="1" dirty="0" smtClean="0">
                <a:latin typeface="Times New Roman" pitchFamily="18" charset="0"/>
                <a:cs typeface="Times New Roman" pitchFamily="18" charset="0"/>
              </a:rPr>
              <a:t>Future Directions</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35023247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descr="Area Map"/>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4267200" y="3690270"/>
            <a:ext cx="4886036" cy="316155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s://lh3.googleusercontent.com/proxy/ZhghpqFFM7dNmlz3GRWk_Yy1Pph06t61WWmx7bK9UBDOez3hr0C85zSWez7cPYWj6r68mHTI7v74apDt03Zoo8PfV_56lcPhbE2_NzaxjLhMIX49bqEeAVrbkKBrFvIhFbgDi4roTnR5nKM_213x1L7nLba9fZP1ltis4ET1eZiGHO9V97YsqLd3BnB0nZr8vxQd7MTPZoK2G-X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457200"/>
            <a:ext cx="3810000" cy="30956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9144000"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algn="ctr"/>
            <a:r>
              <a:rPr lang="nl-NL" sz="2400" b="1" dirty="0" smtClean="0">
                <a:latin typeface="Times New Roman" pitchFamily="18" charset="0"/>
                <a:cs typeface="Times New Roman" pitchFamily="18" charset="0"/>
              </a:rPr>
              <a:t>Background: National </a:t>
            </a:r>
            <a:r>
              <a:rPr lang="nl-NL" sz="2400" b="1" dirty="0">
                <a:latin typeface="Times New Roman" pitchFamily="18" charset="0"/>
                <a:cs typeface="Times New Roman" pitchFamily="18" charset="0"/>
              </a:rPr>
              <a:t>Trends in </a:t>
            </a:r>
            <a:r>
              <a:rPr lang="nl-NL" sz="2400" b="1" dirty="0" smtClean="0">
                <a:latin typeface="Times New Roman" pitchFamily="18" charset="0"/>
                <a:cs typeface="Times New Roman" pitchFamily="18" charset="0"/>
              </a:rPr>
              <a:t>Ozone (O3) Levels</a:t>
            </a:r>
          </a:p>
        </p:txBody>
      </p:sp>
      <p:pic>
        <p:nvPicPr>
          <p:cNvPr id="9" name="Picture 6" descr="Ozone air quality between 1980 and 2013, based on the annual 4th maximum 8-hour average.  Chart shows a range of concentrations in 222 monitoring sites nationwide, with the average decreasing 33% from 1980 to 20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1665"/>
            <a:ext cx="4381500" cy="3429001"/>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flipH="1">
            <a:off x="6781800" y="2514600"/>
            <a:ext cx="990600" cy="3657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488668"/>
            <a:ext cx="3971985"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http://www.epa.gov/airtrends/ozone.html</a:t>
            </a:r>
          </a:p>
        </p:txBody>
      </p:sp>
      <p:sp>
        <p:nvSpPr>
          <p:cNvPr id="11" name="Rectangle 10"/>
          <p:cNvSpPr/>
          <p:nvPr/>
        </p:nvSpPr>
        <p:spPr>
          <a:xfrm>
            <a:off x="76200" y="4312542"/>
            <a:ext cx="4096994"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a:latin typeface="Times New Roman" panose="02020603050405020304" pitchFamily="18" charset="0"/>
                <a:cs typeface="Times New Roman" panose="02020603050405020304" pitchFamily="18" charset="0"/>
              </a:rPr>
              <a:t>Nationally, average ozone levels declined in the 1980's, leveled off in the 1990's, and showed a notable decline after 2002. </a:t>
            </a:r>
          </a:p>
        </p:txBody>
      </p:sp>
      <p:sp>
        <p:nvSpPr>
          <p:cNvPr id="13" name="Rectangle 12"/>
          <p:cNvSpPr/>
          <p:nvPr/>
        </p:nvSpPr>
        <p:spPr>
          <a:xfrm>
            <a:off x="76200" y="5486400"/>
            <a:ext cx="4096994"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smtClean="0">
                <a:latin typeface="Times New Roman" panose="02020603050405020304" pitchFamily="18" charset="0"/>
                <a:cs typeface="Times New Roman" panose="02020603050405020304" pitchFamily="18" charset="0"/>
              </a:rPr>
              <a:t>O3 standard is currently 75ppbv based on annual </a:t>
            </a:r>
            <a:r>
              <a:rPr lang="en-US" dirty="0">
                <a:latin typeface="Times New Roman" panose="02020603050405020304" pitchFamily="18" charset="0"/>
                <a:cs typeface="Times New Roman" panose="02020603050405020304" pitchFamily="18" charset="0"/>
              </a:rPr>
              <a:t>fourth-highest daily maximum 8-hr concentration, averaged over 3 years</a:t>
            </a:r>
          </a:p>
        </p:txBody>
      </p:sp>
    </p:spTree>
    <p:extLst>
      <p:ext uri="{BB962C8B-B14F-4D97-AF65-F5344CB8AC3E}">
        <p14:creationId xmlns:p14="http://schemas.microsoft.com/office/powerpoint/2010/main" val="22154651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2" descr="Area Map"/>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4267200" y="3690270"/>
            <a:ext cx="4886036" cy="316155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lh4.googleusercontent.com/proxy/KYQ82NtwwAfHjXUDVfh5Wl_SPlucbZGkNSpuwbiwrfWI0JpIGEmvbFdxIP3ssOM-oMnh6pokHNuMIzZclKQDbKUZvuUlRRRdAnn57dKA8EX_IcIwlIqkZDN7sWPwp72y_GcInOPCaRSE5Jr4obn7v8NgfPDF-eN86NLQeTg-Zk2cXI7J46xZYOlVbmobXL18K-XkqKIVBFUI1pQ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466436"/>
            <a:ext cx="3810000" cy="30956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9144000"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algn="ctr"/>
            <a:r>
              <a:rPr lang="nl-NL" sz="2400" b="1" dirty="0" smtClean="0">
                <a:latin typeface="Times New Roman" pitchFamily="18" charset="0"/>
                <a:cs typeface="Times New Roman" pitchFamily="18" charset="0"/>
              </a:rPr>
              <a:t>Background: National </a:t>
            </a:r>
            <a:r>
              <a:rPr lang="nl-NL" sz="2400" b="1" dirty="0">
                <a:latin typeface="Times New Roman" pitchFamily="18" charset="0"/>
                <a:cs typeface="Times New Roman" pitchFamily="18" charset="0"/>
              </a:rPr>
              <a:t>Trends in </a:t>
            </a:r>
            <a:r>
              <a:rPr lang="nl-NL" sz="2400" b="1" dirty="0" smtClean="0">
                <a:latin typeface="Times New Roman" pitchFamily="18" charset="0"/>
                <a:cs typeface="Times New Roman" pitchFamily="18" charset="0"/>
              </a:rPr>
              <a:t>Ozone (O3) Levels</a:t>
            </a:r>
          </a:p>
        </p:txBody>
      </p:sp>
      <p:pic>
        <p:nvPicPr>
          <p:cNvPr id="9" name="Picture 6" descr="Ozone air quality between 1980 and 2013, based on the annual 4th maximum 8-hour average.  Chart shows a range of concentrations in 222 monitoring sites nationwide, with the average decreasing 33% from 1980 to 20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1665"/>
            <a:ext cx="4381500" cy="3429001"/>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flipH="1">
            <a:off x="7315200" y="2438400"/>
            <a:ext cx="533400" cy="2590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0" y="6488668"/>
            <a:ext cx="3971985"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http://www.epa.gov/airtrends/ozone.html</a:t>
            </a:r>
          </a:p>
        </p:txBody>
      </p:sp>
      <p:sp>
        <p:nvSpPr>
          <p:cNvPr id="20" name="Rectangle 19"/>
          <p:cNvSpPr/>
          <p:nvPr/>
        </p:nvSpPr>
        <p:spPr>
          <a:xfrm>
            <a:off x="76200" y="4312542"/>
            <a:ext cx="4096994"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a:latin typeface="Times New Roman" panose="02020603050405020304" pitchFamily="18" charset="0"/>
                <a:cs typeface="Times New Roman" panose="02020603050405020304" pitchFamily="18" charset="0"/>
              </a:rPr>
              <a:t>Nationally, average ozone levels declined in the 1980's, leveled off in the 1990's, and showed a notable decline after 2002. </a:t>
            </a:r>
          </a:p>
        </p:txBody>
      </p:sp>
      <p:sp>
        <p:nvSpPr>
          <p:cNvPr id="21" name="Rectangle 20"/>
          <p:cNvSpPr/>
          <p:nvPr/>
        </p:nvSpPr>
        <p:spPr>
          <a:xfrm>
            <a:off x="76200" y="5486400"/>
            <a:ext cx="4096994"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smtClean="0">
                <a:latin typeface="Times New Roman" panose="02020603050405020304" pitchFamily="18" charset="0"/>
                <a:cs typeface="Times New Roman" panose="02020603050405020304" pitchFamily="18" charset="0"/>
              </a:rPr>
              <a:t>O3 standard is currently 75ppbv based on annual </a:t>
            </a:r>
            <a:r>
              <a:rPr lang="en-US" dirty="0">
                <a:latin typeface="Times New Roman" panose="02020603050405020304" pitchFamily="18" charset="0"/>
                <a:cs typeface="Times New Roman" panose="02020603050405020304" pitchFamily="18" charset="0"/>
              </a:rPr>
              <a:t>fourth-highest daily maximum 8-hr concentration, averaged over 3 years</a:t>
            </a:r>
          </a:p>
        </p:txBody>
      </p:sp>
    </p:spTree>
    <p:extLst>
      <p:ext uri="{BB962C8B-B14F-4D97-AF65-F5344CB8AC3E}">
        <p14:creationId xmlns:p14="http://schemas.microsoft.com/office/powerpoint/2010/main" val="2319784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2" descr="Area Map"/>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4267200" y="3690270"/>
            <a:ext cx="4886036" cy="316155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lh3.googleusercontent.com/proxy/9ulmgTipWatYxUQ3twWNpWlTaJpbFC3fjsATRPjW9-r3zZXtk5sCkVakaiuhNbnMESdvrnwKYIjHcNsvAAimcMv5aoOzOl8PKwck5szQ-2l8fwycbIoGilzh9DzOufrU62xPjlG7uUWu-OJUl0PjLB3GnHwe2xCAhw2__WumswmduJmmy-eY6DFxsvRRWw3Qot42pSQw3NYTHm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472742"/>
            <a:ext cx="3810000" cy="30956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9144000"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algn="ctr"/>
            <a:r>
              <a:rPr lang="nl-NL" sz="2400" b="1" dirty="0" smtClean="0">
                <a:latin typeface="Times New Roman" pitchFamily="18" charset="0"/>
                <a:cs typeface="Times New Roman" pitchFamily="18" charset="0"/>
              </a:rPr>
              <a:t>Background: National </a:t>
            </a:r>
            <a:r>
              <a:rPr lang="nl-NL" sz="2400" b="1" dirty="0">
                <a:latin typeface="Times New Roman" pitchFamily="18" charset="0"/>
                <a:cs typeface="Times New Roman" pitchFamily="18" charset="0"/>
              </a:rPr>
              <a:t>Trends in </a:t>
            </a:r>
            <a:r>
              <a:rPr lang="nl-NL" sz="2400" b="1" dirty="0" smtClean="0">
                <a:latin typeface="Times New Roman" pitchFamily="18" charset="0"/>
                <a:cs typeface="Times New Roman" pitchFamily="18" charset="0"/>
              </a:rPr>
              <a:t>Ozone (O3) Levels</a:t>
            </a:r>
          </a:p>
        </p:txBody>
      </p:sp>
      <p:pic>
        <p:nvPicPr>
          <p:cNvPr id="9" name="Picture 6" descr="Ozone air quality between 1980 and 2013, based on the annual 4th maximum 8-hour average.  Chart shows a range of concentrations in 222 monitoring sites nationwide, with the average decreasing 33% from 1980 to 20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1665"/>
            <a:ext cx="4381500" cy="3429001"/>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flipH="1">
            <a:off x="7239000" y="2590800"/>
            <a:ext cx="533400" cy="22860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0" y="6488668"/>
            <a:ext cx="3971985"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http://www.epa.gov/airtrends/ozone.html</a:t>
            </a:r>
          </a:p>
        </p:txBody>
      </p:sp>
      <p:sp>
        <p:nvSpPr>
          <p:cNvPr id="24" name="Rectangle 23"/>
          <p:cNvSpPr/>
          <p:nvPr/>
        </p:nvSpPr>
        <p:spPr>
          <a:xfrm>
            <a:off x="76200" y="4312542"/>
            <a:ext cx="4096994"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a:latin typeface="Times New Roman" panose="02020603050405020304" pitchFamily="18" charset="0"/>
                <a:cs typeface="Times New Roman" panose="02020603050405020304" pitchFamily="18" charset="0"/>
              </a:rPr>
              <a:t>Nationally, average ozone levels declined in the 1980's, leveled off in the 1990's, and showed a notable decline after 2002. </a:t>
            </a:r>
          </a:p>
        </p:txBody>
      </p:sp>
      <p:sp>
        <p:nvSpPr>
          <p:cNvPr id="25" name="Rectangle 24"/>
          <p:cNvSpPr/>
          <p:nvPr/>
        </p:nvSpPr>
        <p:spPr>
          <a:xfrm>
            <a:off x="76200" y="5486400"/>
            <a:ext cx="4096994"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smtClean="0">
                <a:latin typeface="Times New Roman" panose="02020603050405020304" pitchFamily="18" charset="0"/>
                <a:cs typeface="Times New Roman" panose="02020603050405020304" pitchFamily="18" charset="0"/>
              </a:rPr>
              <a:t>O3 standard is currently 75ppbv based on annual </a:t>
            </a:r>
            <a:r>
              <a:rPr lang="en-US" dirty="0">
                <a:latin typeface="Times New Roman" panose="02020603050405020304" pitchFamily="18" charset="0"/>
                <a:cs typeface="Times New Roman" panose="02020603050405020304" pitchFamily="18" charset="0"/>
              </a:rPr>
              <a:t>fourth-highest daily maximum 8-hr concentration, averaged over 3 years</a:t>
            </a:r>
          </a:p>
        </p:txBody>
      </p:sp>
    </p:spTree>
    <p:extLst>
      <p:ext uri="{BB962C8B-B14F-4D97-AF65-F5344CB8AC3E}">
        <p14:creationId xmlns:p14="http://schemas.microsoft.com/office/powerpoint/2010/main" val="30421358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behr.cchem.berkeley.edu/portals/2/us_0511.jpg"/>
          <p:cNvPicPr>
            <a:picLocks noChangeAspect="1" noChangeArrowheads="1"/>
          </p:cNvPicPr>
          <p:nvPr/>
        </p:nvPicPr>
        <p:blipFill rotWithShape="1">
          <a:blip r:embed="rId2">
            <a:extLst>
              <a:ext uri="{28A0092B-C50C-407E-A947-70E740481C1C}">
                <a14:useLocalDpi xmlns:a14="http://schemas.microsoft.com/office/drawing/2010/main" val="0"/>
              </a:ext>
            </a:extLst>
          </a:blip>
          <a:srcRect l="51136" t="1" b="3506"/>
          <a:stretch/>
        </p:blipFill>
        <p:spPr bwMode="auto">
          <a:xfrm>
            <a:off x="5867400" y="3628824"/>
            <a:ext cx="3276600" cy="27719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behr.cchem.berkeley.edu/portals/2/us_0511.jpg"/>
          <p:cNvPicPr>
            <a:picLocks noChangeAspect="1" noChangeArrowheads="1"/>
          </p:cNvPicPr>
          <p:nvPr/>
        </p:nvPicPr>
        <p:blipFill rotWithShape="1">
          <a:blip r:embed="rId2">
            <a:extLst>
              <a:ext uri="{28A0092B-C50C-407E-A947-70E740481C1C}">
                <a14:useLocalDpi xmlns:a14="http://schemas.microsoft.com/office/drawing/2010/main" val="0"/>
              </a:ext>
            </a:extLst>
          </a:blip>
          <a:srcRect l="82" r="49070" b="268"/>
          <a:stretch/>
        </p:blipFill>
        <p:spPr bwMode="auto">
          <a:xfrm>
            <a:off x="5734352" y="1097404"/>
            <a:ext cx="3409647" cy="286499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9144000"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algn="ctr"/>
            <a:r>
              <a:rPr lang="nl-NL" sz="2400" b="1" dirty="0" smtClean="0">
                <a:latin typeface="Times New Roman" pitchFamily="18" charset="0"/>
                <a:cs typeface="Times New Roman" pitchFamily="18" charset="0"/>
              </a:rPr>
              <a:t>Background: National </a:t>
            </a:r>
            <a:r>
              <a:rPr lang="nl-NL" sz="2400" b="1" dirty="0">
                <a:latin typeface="Times New Roman" pitchFamily="18" charset="0"/>
                <a:cs typeface="Times New Roman" pitchFamily="18" charset="0"/>
              </a:rPr>
              <a:t>Trends in Nitrogen Dioxide </a:t>
            </a:r>
            <a:r>
              <a:rPr lang="nl-NL" sz="2400" b="1" dirty="0" smtClean="0">
                <a:latin typeface="Times New Roman" pitchFamily="18" charset="0"/>
                <a:cs typeface="Times New Roman" pitchFamily="18" charset="0"/>
              </a:rPr>
              <a:t>(NO2) Levels</a:t>
            </a:r>
          </a:p>
        </p:txBody>
      </p:sp>
      <p:sp>
        <p:nvSpPr>
          <p:cNvPr id="7" name="Rectangle 6"/>
          <p:cNvSpPr/>
          <p:nvPr/>
        </p:nvSpPr>
        <p:spPr>
          <a:xfrm>
            <a:off x="5562600" y="6334780"/>
            <a:ext cx="3581400" cy="523220"/>
          </a:xfrm>
          <a:prstGeom prst="rect">
            <a:avLst/>
          </a:prstGeom>
        </p:spPr>
        <p:txBody>
          <a:bodyPr wrap="square">
            <a:spAutoFit/>
          </a:bodyPr>
          <a:lstStyle/>
          <a:p>
            <a:r>
              <a:rPr lang="en-US" sz="1400" b="1" dirty="0" smtClean="0">
                <a:latin typeface="Times New Roman" pitchFamily="18" charset="0"/>
                <a:cs typeface="Times New Roman" pitchFamily="18" charset="0"/>
              </a:rPr>
              <a:t>Russell et al., ACP 12</a:t>
            </a:r>
            <a:r>
              <a:rPr lang="en-US" sz="1400" b="1" dirty="0">
                <a:latin typeface="Times New Roman" pitchFamily="18" charset="0"/>
                <a:cs typeface="Times New Roman" pitchFamily="18" charset="0"/>
              </a:rPr>
              <a:t>, 12197-12209, doi:10.5194/acp-12-12197-2012, 2012. </a:t>
            </a:r>
            <a:endParaRPr lang="en-US" sz="1400" b="1" dirty="0">
              <a:effectLst/>
              <a:latin typeface="Times New Roman" pitchFamily="18" charset="0"/>
              <a:cs typeface="Times New Roman" pitchFamily="18" charset="0"/>
            </a:endParaRPr>
          </a:p>
        </p:txBody>
      </p:sp>
      <p:sp>
        <p:nvSpPr>
          <p:cNvPr id="2" name="TextBox 1"/>
          <p:cNvSpPr txBox="1"/>
          <p:nvPr/>
        </p:nvSpPr>
        <p:spPr>
          <a:xfrm>
            <a:off x="406401" y="774238"/>
            <a:ext cx="4825998"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b="1" i="1" dirty="0" smtClean="0">
                <a:latin typeface="Times New Roman" pitchFamily="18" charset="0"/>
                <a:cs typeface="Times New Roman" pitchFamily="18" charset="0"/>
              </a:rPr>
              <a:t>Overall, surface and column NO2 amounts are declining over the US due to regulations from the Clean Air Act</a:t>
            </a:r>
            <a:endParaRPr lang="en-US" b="1" i="1" dirty="0">
              <a:latin typeface="Times New Roman" pitchFamily="18" charset="0"/>
              <a:cs typeface="Times New Roman" pitchFamily="18" charset="0"/>
            </a:endParaRPr>
          </a:p>
        </p:txBody>
      </p:sp>
      <p:pic>
        <p:nvPicPr>
          <p:cNvPr id="12292" name="Picture 4" descr="Nitrogen dioxide air quality between 1980 and 2013, based on the annual 98th percentile of daily maximum 1-hour averages.  Chart shows a range of concentrations in 29 monitoring sites nationwide, with the average decreasing 60% from 1980 to 2013.  Most of the sites have had concentrations below the national standard since the early 1980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443955"/>
            <a:ext cx="4673598" cy="36575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656555" y="685800"/>
            <a:ext cx="3510376" cy="646331"/>
          </a:xfrm>
          <a:prstGeom prst="rect">
            <a:avLst/>
          </a:prstGeom>
        </p:spPr>
        <p:txBody>
          <a:bodyPr wrap="square">
            <a:spAutoFit/>
          </a:bodyPr>
          <a:lstStyle/>
          <a:p>
            <a:pPr algn="ctr"/>
            <a:r>
              <a:rPr lang="en-US" b="1" dirty="0" smtClean="0">
                <a:latin typeface="Times New Roman" pitchFamily="18" charset="0"/>
                <a:cs typeface="Times New Roman" pitchFamily="18" charset="0"/>
              </a:rPr>
              <a:t>OMI </a:t>
            </a:r>
            <a:r>
              <a:rPr lang="en-US" b="1" dirty="0">
                <a:latin typeface="Times New Roman" pitchFamily="18" charset="0"/>
                <a:cs typeface="Times New Roman" pitchFamily="18" charset="0"/>
              </a:rPr>
              <a:t>Berkeley High-Resolution (BEHR) NO2 Column </a:t>
            </a:r>
            <a:r>
              <a:rPr lang="en-US" b="1" dirty="0" smtClean="0">
                <a:latin typeface="Times New Roman" pitchFamily="18" charset="0"/>
                <a:cs typeface="Times New Roman" pitchFamily="18" charset="0"/>
              </a:rPr>
              <a:t>Retrievals</a:t>
            </a:r>
            <a:endParaRPr lang="en-US" b="1" dirty="0">
              <a:latin typeface="Times New Roman" pitchFamily="18" charset="0"/>
              <a:cs typeface="Times New Roman" pitchFamily="18" charset="0"/>
            </a:endParaRPr>
          </a:p>
        </p:txBody>
      </p:sp>
      <p:sp>
        <p:nvSpPr>
          <p:cNvPr id="10" name="Rectangle 9"/>
          <p:cNvSpPr/>
          <p:nvPr/>
        </p:nvSpPr>
        <p:spPr>
          <a:xfrm>
            <a:off x="152400" y="1848385"/>
            <a:ext cx="5334000" cy="400110"/>
          </a:xfrm>
          <a:prstGeom prst="rect">
            <a:avLst/>
          </a:prstGeom>
        </p:spPr>
        <p:txBody>
          <a:bodyPr wrap="square">
            <a:spAutoFit/>
          </a:bodyPr>
          <a:lstStyle/>
          <a:p>
            <a:r>
              <a:rPr lang="en-US" sz="2000" b="1" dirty="0" smtClean="0">
                <a:latin typeface="Times New Roman" pitchFamily="18" charset="0"/>
                <a:cs typeface="Times New Roman" pitchFamily="18" charset="0"/>
              </a:rPr>
              <a:t>EPA NO2 trends from ground monitoring</a:t>
            </a:r>
            <a:endParaRPr lang="en-US" sz="2000" b="1" dirty="0">
              <a:latin typeface="Times New Roman" pitchFamily="18" charset="0"/>
              <a:cs typeface="Times New Roman" pitchFamily="18" charset="0"/>
            </a:endParaRPr>
          </a:p>
        </p:txBody>
      </p:sp>
      <p:sp>
        <p:nvSpPr>
          <p:cNvPr id="11" name="Rectangle 10"/>
          <p:cNvSpPr/>
          <p:nvPr/>
        </p:nvSpPr>
        <p:spPr>
          <a:xfrm>
            <a:off x="838200" y="6400800"/>
            <a:ext cx="3520131" cy="307777"/>
          </a:xfrm>
          <a:prstGeom prst="rect">
            <a:avLst/>
          </a:prstGeom>
        </p:spPr>
        <p:txBody>
          <a:bodyPr wrap="none">
            <a:spAutoFit/>
          </a:bodyPr>
          <a:lstStyle/>
          <a:p>
            <a:r>
              <a:rPr lang="en-US" sz="1400" b="1" dirty="0">
                <a:latin typeface="Times New Roman" pitchFamily="18" charset="0"/>
                <a:cs typeface="Times New Roman" pitchFamily="18" charset="0"/>
              </a:rPr>
              <a:t>http://www.epa.gov/airtrends/nitrogen.html</a:t>
            </a:r>
          </a:p>
        </p:txBody>
      </p:sp>
      <p:sp>
        <p:nvSpPr>
          <p:cNvPr id="12" name="Rectangle 11"/>
          <p:cNvSpPr/>
          <p:nvPr/>
        </p:nvSpPr>
        <p:spPr>
          <a:xfrm>
            <a:off x="6096000" y="3962400"/>
            <a:ext cx="2836226" cy="369332"/>
          </a:xfrm>
          <a:prstGeom prst="rect">
            <a:avLst/>
          </a:prstGeom>
        </p:spPr>
        <p:txBody>
          <a:bodyPr wrap="none">
            <a:spAutoFit/>
          </a:bodyPr>
          <a:lstStyle/>
          <a:p>
            <a:r>
              <a:rPr lang="en-US" dirty="0"/>
              <a:t>32±7</a:t>
            </a:r>
            <a:r>
              <a:rPr lang="en-US" dirty="0" smtClean="0"/>
              <a:t>% reduction 2005-2011</a:t>
            </a:r>
            <a:endParaRPr lang="en-US" dirty="0"/>
          </a:p>
        </p:txBody>
      </p:sp>
    </p:spTree>
    <p:extLst>
      <p:ext uri="{BB962C8B-B14F-4D97-AF65-F5344CB8AC3E}">
        <p14:creationId xmlns:p14="http://schemas.microsoft.com/office/powerpoint/2010/main" val="11697995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4523</TotalTime>
  <Words>2162</Words>
  <Application>Microsoft Office PowerPoint</Application>
  <PresentationFormat>On-screen Show (4:3)</PresentationFormat>
  <Paragraphs>337</Paragraphs>
  <Slides>55</Slides>
  <Notes>0</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Pierce</dc:creator>
  <cp:lastModifiedBy>Brad Pierce</cp:lastModifiedBy>
  <cp:revision>130</cp:revision>
  <dcterms:created xsi:type="dcterms:W3CDTF">2006-08-16T00:00:00Z</dcterms:created>
  <dcterms:modified xsi:type="dcterms:W3CDTF">2015-03-09T16:39:23Z</dcterms:modified>
</cp:coreProperties>
</file>