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9" r:id="rId4"/>
    <p:sldId id="262" r:id="rId5"/>
    <p:sldId id="289" r:id="rId6"/>
    <p:sldId id="264" r:id="rId7"/>
    <p:sldId id="265" r:id="rId8"/>
    <p:sldId id="266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irquality.weather.gov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t="11057" r="27195" b="7252"/>
          <a:stretch/>
        </p:blipFill>
        <p:spPr bwMode="auto">
          <a:xfrm>
            <a:off x="0" y="5953"/>
            <a:ext cx="9144000" cy="513754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2017 Lake Michigan Ozone Study 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Bradley </a:t>
            </a:r>
            <a:r>
              <a:rPr lang="en-US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Pierce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Maryam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Abdioskouei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Adelman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Jassim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Al-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Saadi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Hariprasad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Dilip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Alwe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Bertram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Megan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Christiansen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Patricia A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Czarnetzki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Angela F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Dickens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Fuoco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Carmichael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Gregory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Monica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Harkey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Laura Margaret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Judd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Donna M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Kenski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Dylan B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O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Stanier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A.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Stone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Szykman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Valin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J.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Wagner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A53C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Observations and Modeling of Air Quality at Land–Water Boundaries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II, Paper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A53C-04, Friday, 14 December 2018; 13:40 - 15:40 </a:t>
            </a:r>
            <a:endParaRPr lang="en-US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Image result for NESDIS logo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NESDIS logo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NESDIS logo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9" descr="Image result for CIMSS logo"/>
          <p:cNvSpPr>
            <a:spLocks noChangeAspect="1" noChangeArrowheads="1"/>
          </p:cNvSpPr>
          <p:nvPr/>
        </p:nvSpPr>
        <p:spPr bwMode="auto">
          <a:xfrm>
            <a:off x="3429000" y="234552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CIMSS logo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FY2018\apr_18\SSEC_Seminar\LMOS_GeoTASO_Fligh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8789"/>
            <a:ext cx="3657600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82312"/>
            <a:ext cx="3657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" y="3383510"/>
            <a:ext cx="9143998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(Geostationary Trace gas and Aerosol Sensor Optimization) is an airborne hyperspectral mapping instrument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used as an airborne testbed for future high-resolution trace-gas observations from geostationary sensors such as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</a:t>
            </a: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Electric Power Research Institute (EPRI) provided funding for Scientific Aviation Flights during LMOS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734" y="517780"/>
            <a:ext cx="41260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remote sensing Flights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1" y="501304"/>
            <a:ext cx="42712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Aviation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sampling Flights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5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2017 Aircraft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982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beans\users$\bpierce\Data\Documents\Attachments\FY2018\mar_19\Geotaso_June_18_19_20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8650"/>
            <a:ext cx="792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1883" y="102626"/>
            <a:ext cx="484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Chicago Emission Mapping Weekend/Weekday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986" y="4171950"/>
            <a:ext cx="8763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NO2 columns and Scientific Aviation NO2 profiles show large differences between weekend and weekday NO2 abundances. LMOS measurements provide constraints on emissions from commuter traffic (Analysis by Laura Judd, NASA/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rad\Documents\Work\LADCO_LMOS\NAM-CMAQ\NAM-CMAQ_vs_GeoTASO_LMOS.all.clear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84" y="1143000"/>
            <a:ext cx="4002187" cy="31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207" y="4093"/>
            <a:ext cx="89113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May 22 through June 21, 2017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vs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Slant Column</a:t>
            </a:r>
          </a:p>
        </p:txBody>
      </p:sp>
      <p:pic>
        <p:nvPicPr>
          <p:cNvPr id="13" name="Picture 2" descr="\\beans\users$\bpierce\Data\Documents\Attachments\FY2018\apr_18\SSEC_Seminar\LMOS_GeoTASO_Flights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016"/>
            <a:ext cx="3657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0068" y="1246076"/>
            <a:ext cx="2047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 </a:t>
            </a:r>
            <a:r>
              <a:rPr lang="en-US" b="1" dirty="0" err="1" smtClean="0"/>
              <a:t>GeoTASO</a:t>
            </a:r>
            <a:r>
              <a:rPr lang="en-US" b="1" dirty="0" smtClean="0"/>
              <a:t> Flights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1" y="4293359"/>
            <a:ext cx="842216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overestimates NO2 columns compared to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slant columns (currently not accounting for instrument sensitivity to NO2 profile)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beans\users$\bpierce\Data\Documents\Attachments\sep_21\NAM-CMAQ_vs_SA_LMOS.Final.NO2.O3.10sec.NO2.Water.alt.le.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beans\users$\bpierce\Data\Documents\Attachments\sep_21\LMOS_SA_Flights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77" y="1226922"/>
            <a:ext cx="3657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13488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vs Scientific Aviation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(Over Water, Altitude &lt;400m)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73063" y="646129"/>
            <a:ext cx="3276600" cy="159211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67011" y="417529"/>
            <a:ext cx="3276600" cy="159211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838200" y="457201"/>
            <a:ext cx="1219200" cy="448449"/>
            <a:chOff x="1066800" y="609600"/>
            <a:chExt cx="1219200" cy="597932"/>
          </a:xfrm>
        </p:grpSpPr>
        <p:sp>
          <p:nvSpPr>
            <p:cNvPr id="5" name="TextBox 4"/>
            <p:cNvSpPr txBox="1"/>
            <p:nvPr/>
          </p:nvSpPr>
          <p:spPr>
            <a:xfrm>
              <a:off x="1469751" y="838200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+/- 15ppb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073063" y="987477"/>
              <a:ext cx="450937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463488" y="609600"/>
              <a:ext cx="547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1 to 1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66800" y="758877"/>
              <a:ext cx="450937" cy="0"/>
            </a:xfrm>
            <a:prstGeom prst="line">
              <a:avLst/>
            </a:prstGeom>
            <a:ln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38200" y="2706901"/>
            <a:ext cx="975544" cy="448449"/>
            <a:chOff x="1066800" y="609600"/>
            <a:chExt cx="975544" cy="597932"/>
          </a:xfrm>
        </p:grpSpPr>
        <p:sp>
          <p:nvSpPr>
            <p:cNvPr id="19" name="TextBox 18"/>
            <p:cNvSpPr txBox="1"/>
            <p:nvPr/>
          </p:nvSpPr>
          <p:spPr>
            <a:xfrm>
              <a:off x="1469751" y="838200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+/- 3X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073063" y="987477"/>
              <a:ext cx="450937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463488" y="609600"/>
              <a:ext cx="547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1 to 1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066800" y="758877"/>
              <a:ext cx="450937" cy="0"/>
            </a:xfrm>
            <a:prstGeom prst="line">
              <a:avLst/>
            </a:prstGeom>
            <a:ln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V="1">
            <a:off x="1066800" y="2932129"/>
            <a:ext cx="3276600" cy="159211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60748" y="2703529"/>
            <a:ext cx="3276600" cy="1592116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86401" y="1148480"/>
            <a:ext cx="2868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All Scientific Aviation Flights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1" y="4857750"/>
            <a:ext cx="374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Steve Conley (Scientific Aviation PI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5399" y="4391579"/>
            <a:ext cx="388619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underestimates O3 and overestimates NO2 over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ake Michigan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Ozone Monitoring Instrument (OMI)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NO2 column Data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791200" y="1314568"/>
            <a:ext cx="2471984" cy="6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4700885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for timely updates to global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L05810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doi:10.1029/2010GL046476.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7649" y="2266950"/>
            <a:ext cx="4267200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 emissions adjustments (</a:t>
            </a:r>
            <a:r>
              <a:rPr lang="en-US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E) are constrained using OMI tropospheric NO2 column analysis increments (</a:t>
            </a:r>
            <a:r>
              <a:rPr lang="en-US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DW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accounts for the sensitivity of the NO2 column to changes in NOx emissions 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Lamsal et al 2011.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971550"/>
            <a:ext cx="44196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NO2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column during June 2017</a:t>
            </a:r>
          </a:p>
        </p:txBody>
      </p:sp>
      <p:pic>
        <p:nvPicPr>
          <p:cNvPr id="10" name="Picture 3" descr="H:\Documents\Attachments\FY2018\jun_04\OMI_trno2_06_2017.zo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/>
          <a:stretch/>
        </p:blipFill>
        <p:spPr bwMode="auto">
          <a:xfrm>
            <a:off x="228600" y="1200150"/>
            <a:ext cx="4419601" cy="341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7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beans\users$\bpierce\Data\Documents\Attachments\FY2018\apr_16\SSEC_Seminar\NAM-CMAQ.GSI.Analysis.Increment.emiss.fire.zoom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" y="887112"/>
            <a:ext cx="4369152" cy="372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 Ozone Monitoring Instrument (OMI)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Tropospheric NO2 column Data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6" t="39281" r="54224" b="54348"/>
          <a:stretch/>
        </p:blipFill>
        <p:spPr bwMode="auto">
          <a:xfrm>
            <a:off x="5791200" y="1314568"/>
            <a:ext cx="2471984" cy="6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2514600"/>
            <a:ext cx="37338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Assimilation of OMI NO2 results in small (~4%) reductions in NOx emissions over Chicago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700885"/>
            <a:ext cx="914400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Lamsal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N.,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for timely updates to global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anthropogenic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inventories,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L05810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doi:10.1029/2010GL046476.</a:t>
            </a:r>
          </a:p>
        </p:txBody>
      </p:sp>
    </p:spTree>
    <p:extLst>
      <p:ext uri="{BB962C8B-B14F-4D97-AF65-F5344CB8AC3E}">
        <p14:creationId xmlns:p14="http://schemas.microsoft.com/office/powerpoint/2010/main" val="10771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beans\users$\bpierce\Data\Documents\Attachments\FY2018\apr_19\SSEC_Seminar\Material\NAM-CMAQ_gsi.adjusted.no2-Control_20170602_23Z.sfc.o3.12km.z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" y="2566381"/>
            <a:ext cx="4572000" cy="25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beans\users$\bpierce\Data\Documents\Attachments\FY2018\apr_19\SSEC_Seminar\Material\AIRNOW.NAM-CMAQ_Control_20170602_23Z.sfc.o3.12km.LM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" y="1"/>
            <a:ext cx="4572000" cy="25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68738" y="4114800"/>
            <a:ext cx="4572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Reductions in NOx emissions on high ozone day leads to slight (~1ppbv) increases in surface ozone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1143000"/>
            <a:ext cx="144780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5000" y="3718664"/>
            <a:ext cx="144780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\\beans\users$\bpierce\Data\Documents\Attachments\FY2018\mar_22\OBS_20170602_R0_ozone_conley_mission.final.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248400" y="2228850"/>
            <a:ext cx="1676400" cy="285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18067" y="3486150"/>
            <a:ext cx="3073342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Observed O3 &gt; 110ppbv</a:t>
            </a:r>
          </a:p>
        </p:txBody>
      </p:sp>
    </p:spTree>
    <p:extLst>
      <p:ext uri="{BB962C8B-B14F-4D97-AF65-F5344CB8AC3E}">
        <p14:creationId xmlns:p14="http://schemas.microsoft.com/office/powerpoint/2010/main" val="301489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FY2019\nov_05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" y="-11206"/>
            <a:ext cx="9124165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5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FY2019\nov_05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712" cy="513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1" y="897925"/>
            <a:ext cx="2666999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Formaldehyde (HCHO) is a bi-product of Isoprene oxidation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s\users$\bpierce\Data\Documents\Attachments\FY2019\nov_05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36"/>
            <a:ext cx="9122879" cy="51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1" y="897925"/>
            <a:ext cx="2666999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Formaldehyde (HCHO) is a bi-product of Isoprene oxidation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\\beans\users$\bpierce\Data\Documents\Attachments\FY2018\apr_16\SSEC_Seminar\LMOS_pie_char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6332"/>
          <a:stretch/>
        </p:blipFill>
        <p:spPr bwMode="auto">
          <a:xfrm>
            <a:off x="0" y="2400138"/>
            <a:ext cx="3733800" cy="200041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May and June 2017, federal and state agencies, universities, and other partners measured air quality over Lake Michigan. </a:t>
            </a:r>
          </a:p>
        </p:txBody>
      </p:sp>
      <p:pic>
        <p:nvPicPr>
          <p:cNvPr id="6" name="Picture 2" descr="http://1.bp.blogspot.com/-HH7pmPq41bM/UR6QpYO_evI/AAAAAAAAAJk/mcj-fBYDWtI/s1600/epa_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r="17184"/>
          <a:stretch/>
        </p:blipFill>
        <p:spPr bwMode="auto">
          <a:xfrm>
            <a:off x="1013833" y="726668"/>
            <a:ext cx="467311" cy="45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ational Aeronautics and Space Administ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6001"/>
            <a:ext cx="542700" cy="4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National Oceanic and Atmospheric Admini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1" y="736522"/>
            <a:ext cx="467325" cy="4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wistrans.org/cfire/documents/UW-Madison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02" y="830522"/>
            <a:ext cx="448578" cy="28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evbdn.eventbrite.com/s3-s3/eventlogos/71945013/universityofiowa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43" y="751886"/>
            <a:ext cx="409395" cy="3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ranklogos.com/wp-content/uploads/2014/08/53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2" y="861377"/>
            <a:ext cx="450821" cy="2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ptax.com/wp-content/uploads/2012/10/EPRI-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4" y="1242064"/>
            <a:ext cx="1245750" cy="1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geemap.stat.uiowa.edu/sites/geemap.stat.uiowa.edu/files/nsf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18" y="726797"/>
            <a:ext cx="518286" cy="4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ladco.org/wwdimages/background_full_r1_c1_s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08" y="1223676"/>
            <a:ext cx="1817134" cy="22049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images.signaturea.com/sa/assets/logos/page_seals/333_seal_foi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0" y="734747"/>
            <a:ext cx="462219" cy="4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s://images.signaturea.com/sa/assets/logos/page_seals/527_seal_foi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64" y="743726"/>
            <a:ext cx="456343" cy="4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http://www.theedulink.com/pds/univ/University_of_Maryland_Baltimore_County_Sea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368" y="743726"/>
            <a:ext cx="443524" cy="4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1623120"/>
            <a:ext cx="4191000" cy="3046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ozone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forecasts for 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region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states and EPA use to meet state and federal Clean Air Act requirements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understanding of the lakeshore gradient in ozone concentrations, which could influence how EPA addresses future regional ozone issues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knowledge of how emissions influence ozone formation in the region.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11" y="1321050"/>
            <a:ext cx="4297274" cy="330037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4793218"/>
            <a:ext cx="91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Lake Michigan Ozone Study White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Paper: http://www.ladco.org/</a:t>
            </a:r>
          </a:p>
        </p:txBody>
      </p:sp>
    </p:spTree>
    <p:extLst>
      <p:ext uri="{BB962C8B-B14F-4D97-AF65-F5344CB8AC3E}">
        <p14:creationId xmlns:p14="http://schemas.microsoft.com/office/powerpoint/2010/main" val="28855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beans\users$\bpierce\Data\Documents\Attachments\FY2018\apr_19\SSEC_Seminar\Material\NAM-CMAQ_2xBiogenic-Control_20170602_23Z.sfc.o3.12km.z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" y="2577120"/>
            <a:ext cx="4572000" cy="25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eans\users$\bpierce\Data\Documents\Attachments\FY2018\apr_19\SSEC_Seminar\Material\AIRNOW.NAM-CMAQ_2xBiogenic_20170602_23Z.sfc.o3.12km.LM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25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68738" y="3939616"/>
            <a:ext cx="45720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Doubling Biogenic VOC emissions within NAM-CMAQ leads to large (25-30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increases in surface ozone on the June 2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ozone exceedance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1143000"/>
            <a:ext cx="144780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5000" y="3718664"/>
            <a:ext cx="144780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\\beans\users$\bpierce\Data\Documents\Attachments\FY2018\mar_22\OBS_20170602_R0_ozone_conley_mission.final.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18067" y="3486150"/>
            <a:ext cx="3073342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Observed O3 &gt; 110ppbv</a:t>
            </a:r>
          </a:p>
        </p:txBody>
      </p:sp>
      <p:sp>
        <p:nvSpPr>
          <p:cNvPr id="19" name="Oval 18"/>
          <p:cNvSpPr/>
          <p:nvPr/>
        </p:nvSpPr>
        <p:spPr>
          <a:xfrm>
            <a:off x="6248400" y="2228850"/>
            <a:ext cx="1676400" cy="285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Conclusions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events occurred during LMOS 2017, with exceedances of the 70 ppb 8-hr ozone threshold on June 2, June 11-12, and June 14-16.   The LMOS 2017 aircraft observed polluted layers with rapid ozone formation occurring in a shallow layer near the Lake Michigan surface.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observations show that this polluted layer over the lake is an important factor in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coastal ozone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exceedance events, but that meteorological and photochemical model skill in forecasting these needs improvement.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forecasts, ground based monitors, in situ, and remote airborne measurements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showed that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underestimated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ozone concentrations and overestimated NO2 concentrations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ozone exceedance events during LMOS 2017.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sensitivity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 that reductions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anthropogenic NOx emissions and increases in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biogenic volatile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compounds (VOCs)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emissions are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necessary to increase the predicted surface ozone during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events during LMOS 2017.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8155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https://www-air.larc.nasa.gov/missions/lmos/index.html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0293"/>
            <a:ext cx="4726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2017 Data Archive</a:t>
            </a:r>
          </a:p>
        </p:txBody>
      </p:sp>
      <p:pic>
        <p:nvPicPr>
          <p:cNvPr id="1026" name="Picture 2" descr="\\beans\users$\bpierce\Data\Documents\Attachments\FY2018\aug_02\LMOS_Webs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08" y="-19049"/>
            <a:ext cx="3624791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t="11057" r="27195" b="7252"/>
          <a:stretch/>
        </p:blipFill>
        <p:spPr bwMode="auto">
          <a:xfrm>
            <a:off x="304800" y="914400"/>
            <a:ext cx="4724400" cy="382905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202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67150"/>
            <a:ext cx="86868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science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focusing on characterizing the recirculation, aging, and mixing of the Chicago and Milwaukee urban plumes as they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 over Lake Michigan and their impact on surface ozone.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5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Michigan Ozone Study (LMOS) 2017</a:t>
            </a:r>
          </a:p>
        </p:txBody>
      </p:sp>
      <p:pic>
        <p:nvPicPr>
          <p:cNvPr id="7" name="Picture 6" descr="\\beans\users$\bpierce\Data\Documents\Great_Lakes_Ozone_Study\Updated_20160421\Figure_0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1" y="894292"/>
            <a:ext cx="7342209" cy="29919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384270" y="457200"/>
            <a:ext cx="6375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Campaign Study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 May 22- June 22, 2017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81550"/>
            <a:ext cx="91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Lake Michigan Ozone Study White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Paper: http://www.ladco.org/</a:t>
            </a:r>
          </a:p>
        </p:txBody>
      </p:sp>
    </p:spTree>
    <p:extLst>
      <p:ext uri="{BB962C8B-B14F-4D97-AF65-F5344CB8AC3E}">
        <p14:creationId xmlns:p14="http://schemas.microsoft.com/office/powerpoint/2010/main" val="17685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\\beans\users$\bpierce\Data\Documents\Attachments\sep_19\TRUE.daily.20170527.color.bbox=47.8125,-90,39.375,-84.375.full_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28600" y="2914650"/>
            <a:ext cx="1219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49446" y="3008287"/>
            <a:ext cx="169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Prevailing winds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1" y="1371601"/>
            <a:ext cx="1343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Breeze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0814" y="0"/>
            <a:ext cx="4433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VIIRS Image May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2011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77764" y="1814396"/>
            <a:ext cx="443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image of Lake Michigan showing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Breeze Front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669003" y="1371600"/>
            <a:ext cx="2584363" cy="2470212"/>
          </a:xfrm>
          <a:custGeom>
            <a:avLst/>
            <a:gdLst>
              <a:gd name="connsiteX0" fmla="*/ 2503503 w 2584363"/>
              <a:gd name="connsiteY0" fmla="*/ 0 h 3293616"/>
              <a:gd name="connsiteX1" fmla="*/ 2547891 w 2584363"/>
              <a:gd name="connsiteY1" fmla="*/ 44388 h 3293616"/>
              <a:gd name="connsiteX2" fmla="*/ 2574524 w 2584363"/>
              <a:gd name="connsiteY2" fmla="*/ 53266 h 3293616"/>
              <a:gd name="connsiteX3" fmla="*/ 2547891 w 2584363"/>
              <a:gd name="connsiteY3" fmla="*/ 230819 h 3293616"/>
              <a:gd name="connsiteX4" fmla="*/ 2521258 w 2584363"/>
              <a:gd name="connsiteY4" fmla="*/ 248575 h 3293616"/>
              <a:gd name="connsiteX5" fmla="*/ 2485748 w 2584363"/>
              <a:gd name="connsiteY5" fmla="*/ 257452 h 3293616"/>
              <a:gd name="connsiteX6" fmla="*/ 2441359 w 2584363"/>
              <a:gd name="connsiteY6" fmla="*/ 292963 h 3293616"/>
              <a:gd name="connsiteX7" fmla="*/ 2281561 w 2584363"/>
              <a:gd name="connsiteY7" fmla="*/ 310718 h 3293616"/>
              <a:gd name="connsiteX8" fmla="*/ 2263806 w 2584363"/>
              <a:gd name="connsiteY8" fmla="*/ 497150 h 3293616"/>
              <a:gd name="connsiteX9" fmla="*/ 2246050 w 2584363"/>
              <a:gd name="connsiteY9" fmla="*/ 523783 h 3293616"/>
              <a:gd name="connsiteX10" fmla="*/ 2228295 w 2584363"/>
              <a:gd name="connsiteY10" fmla="*/ 559293 h 3293616"/>
              <a:gd name="connsiteX11" fmla="*/ 2192784 w 2584363"/>
              <a:gd name="connsiteY11" fmla="*/ 594804 h 3293616"/>
              <a:gd name="connsiteX12" fmla="*/ 2139518 w 2584363"/>
              <a:gd name="connsiteY12" fmla="*/ 612559 h 3293616"/>
              <a:gd name="connsiteX13" fmla="*/ 2112885 w 2584363"/>
              <a:gd name="connsiteY13" fmla="*/ 639192 h 3293616"/>
              <a:gd name="connsiteX14" fmla="*/ 2077375 w 2584363"/>
              <a:gd name="connsiteY14" fmla="*/ 648070 h 3293616"/>
              <a:gd name="connsiteX15" fmla="*/ 2050742 w 2584363"/>
              <a:gd name="connsiteY15" fmla="*/ 656948 h 3293616"/>
              <a:gd name="connsiteX16" fmla="*/ 1873188 w 2584363"/>
              <a:gd name="connsiteY16" fmla="*/ 639192 h 3293616"/>
              <a:gd name="connsiteX17" fmla="*/ 1802167 w 2584363"/>
              <a:gd name="connsiteY17" fmla="*/ 630315 h 3293616"/>
              <a:gd name="connsiteX18" fmla="*/ 1775534 w 2584363"/>
              <a:gd name="connsiteY18" fmla="*/ 648070 h 3293616"/>
              <a:gd name="connsiteX19" fmla="*/ 1722268 w 2584363"/>
              <a:gd name="connsiteY19" fmla="*/ 701336 h 3293616"/>
              <a:gd name="connsiteX20" fmla="*/ 1713390 w 2584363"/>
              <a:gd name="connsiteY20" fmla="*/ 727969 h 3293616"/>
              <a:gd name="connsiteX21" fmla="*/ 1677880 w 2584363"/>
              <a:gd name="connsiteY21" fmla="*/ 781235 h 3293616"/>
              <a:gd name="connsiteX22" fmla="*/ 1669002 w 2584363"/>
              <a:gd name="connsiteY22" fmla="*/ 816746 h 3293616"/>
              <a:gd name="connsiteX23" fmla="*/ 1651247 w 2584363"/>
              <a:gd name="connsiteY23" fmla="*/ 870012 h 3293616"/>
              <a:gd name="connsiteX24" fmla="*/ 1624614 w 2584363"/>
              <a:gd name="connsiteY24" fmla="*/ 967666 h 3293616"/>
              <a:gd name="connsiteX25" fmla="*/ 1589103 w 2584363"/>
              <a:gd name="connsiteY25" fmla="*/ 1003177 h 3293616"/>
              <a:gd name="connsiteX26" fmla="*/ 1535837 w 2584363"/>
              <a:gd name="connsiteY26" fmla="*/ 1038687 h 3293616"/>
              <a:gd name="connsiteX27" fmla="*/ 1500326 w 2584363"/>
              <a:gd name="connsiteY27" fmla="*/ 1091953 h 3293616"/>
              <a:gd name="connsiteX28" fmla="*/ 1491448 w 2584363"/>
              <a:gd name="connsiteY28" fmla="*/ 1233996 h 3293616"/>
              <a:gd name="connsiteX29" fmla="*/ 1482571 w 2584363"/>
              <a:gd name="connsiteY29" fmla="*/ 1305017 h 3293616"/>
              <a:gd name="connsiteX30" fmla="*/ 1464815 w 2584363"/>
              <a:gd name="connsiteY30" fmla="*/ 1358283 h 3293616"/>
              <a:gd name="connsiteX31" fmla="*/ 1455938 w 2584363"/>
              <a:gd name="connsiteY31" fmla="*/ 1384917 h 3293616"/>
              <a:gd name="connsiteX32" fmla="*/ 1429305 w 2584363"/>
              <a:gd name="connsiteY32" fmla="*/ 1464816 h 3293616"/>
              <a:gd name="connsiteX33" fmla="*/ 1420427 w 2584363"/>
              <a:gd name="connsiteY33" fmla="*/ 1500326 h 3293616"/>
              <a:gd name="connsiteX34" fmla="*/ 1447060 w 2584363"/>
              <a:gd name="connsiteY34" fmla="*/ 1669002 h 3293616"/>
              <a:gd name="connsiteX35" fmla="*/ 1464815 w 2584363"/>
              <a:gd name="connsiteY35" fmla="*/ 1704513 h 3293616"/>
              <a:gd name="connsiteX36" fmla="*/ 1473693 w 2584363"/>
              <a:gd name="connsiteY36" fmla="*/ 1757779 h 3293616"/>
              <a:gd name="connsiteX37" fmla="*/ 1455938 w 2584363"/>
              <a:gd name="connsiteY37" fmla="*/ 1926454 h 3293616"/>
              <a:gd name="connsiteX38" fmla="*/ 1464815 w 2584363"/>
              <a:gd name="connsiteY38" fmla="*/ 2059619 h 3293616"/>
              <a:gd name="connsiteX39" fmla="*/ 1473693 w 2584363"/>
              <a:gd name="connsiteY39" fmla="*/ 2112885 h 3293616"/>
              <a:gd name="connsiteX40" fmla="*/ 1464815 w 2584363"/>
              <a:gd name="connsiteY40" fmla="*/ 2547891 h 3293616"/>
              <a:gd name="connsiteX41" fmla="*/ 1455938 w 2584363"/>
              <a:gd name="connsiteY41" fmla="*/ 2574524 h 3293616"/>
              <a:gd name="connsiteX42" fmla="*/ 1438182 w 2584363"/>
              <a:gd name="connsiteY42" fmla="*/ 2601157 h 3293616"/>
              <a:gd name="connsiteX43" fmla="*/ 1411549 w 2584363"/>
              <a:gd name="connsiteY43" fmla="*/ 2654423 h 3293616"/>
              <a:gd name="connsiteX44" fmla="*/ 1393794 w 2584363"/>
              <a:gd name="connsiteY44" fmla="*/ 2672179 h 3293616"/>
              <a:gd name="connsiteX45" fmla="*/ 1358283 w 2584363"/>
              <a:gd name="connsiteY45" fmla="*/ 2716567 h 3293616"/>
              <a:gd name="connsiteX46" fmla="*/ 1340528 w 2584363"/>
              <a:gd name="connsiteY46" fmla="*/ 2752078 h 3293616"/>
              <a:gd name="connsiteX47" fmla="*/ 1287262 w 2584363"/>
              <a:gd name="connsiteY47" fmla="*/ 2805344 h 3293616"/>
              <a:gd name="connsiteX48" fmla="*/ 1233996 w 2584363"/>
              <a:gd name="connsiteY48" fmla="*/ 2849732 h 3293616"/>
              <a:gd name="connsiteX49" fmla="*/ 1207363 w 2584363"/>
              <a:gd name="connsiteY49" fmla="*/ 2885243 h 3293616"/>
              <a:gd name="connsiteX50" fmla="*/ 1189608 w 2584363"/>
              <a:gd name="connsiteY50" fmla="*/ 2911876 h 3293616"/>
              <a:gd name="connsiteX51" fmla="*/ 1171852 w 2584363"/>
              <a:gd name="connsiteY51" fmla="*/ 2929631 h 3293616"/>
              <a:gd name="connsiteX52" fmla="*/ 1127464 w 2584363"/>
              <a:gd name="connsiteY52" fmla="*/ 2991775 h 3293616"/>
              <a:gd name="connsiteX53" fmla="*/ 1065320 w 2584363"/>
              <a:gd name="connsiteY53" fmla="*/ 3053918 h 3293616"/>
              <a:gd name="connsiteX54" fmla="*/ 958788 w 2584363"/>
              <a:gd name="connsiteY54" fmla="*/ 3124940 h 3293616"/>
              <a:gd name="connsiteX55" fmla="*/ 932155 w 2584363"/>
              <a:gd name="connsiteY55" fmla="*/ 3133817 h 3293616"/>
              <a:gd name="connsiteX56" fmla="*/ 870012 w 2584363"/>
              <a:gd name="connsiteY56" fmla="*/ 3160450 h 3293616"/>
              <a:gd name="connsiteX57" fmla="*/ 852256 w 2584363"/>
              <a:gd name="connsiteY57" fmla="*/ 3178206 h 3293616"/>
              <a:gd name="connsiteX58" fmla="*/ 825623 w 2584363"/>
              <a:gd name="connsiteY58" fmla="*/ 3195961 h 3293616"/>
              <a:gd name="connsiteX59" fmla="*/ 798990 w 2584363"/>
              <a:gd name="connsiteY59" fmla="*/ 3204839 h 3293616"/>
              <a:gd name="connsiteX60" fmla="*/ 745724 w 2584363"/>
              <a:gd name="connsiteY60" fmla="*/ 3240350 h 3293616"/>
              <a:gd name="connsiteX61" fmla="*/ 692458 w 2584363"/>
              <a:gd name="connsiteY61" fmla="*/ 3258105 h 3293616"/>
              <a:gd name="connsiteX62" fmla="*/ 612559 w 2584363"/>
              <a:gd name="connsiteY62" fmla="*/ 3284738 h 3293616"/>
              <a:gd name="connsiteX63" fmla="*/ 568171 w 2584363"/>
              <a:gd name="connsiteY63" fmla="*/ 3293616 h 3293616"/>
              <a:gd name="connsiteX64" fmla="*/ 363984 w 2584363"/>
              <a:gd name="connsiteY64" fmla="*/ 3284738 h 3293616"/>
              <a:gd name="connsiteX65" fmla="*/ 337351 w 2584363"/>
              <a:gd name="connsiteY65" fmla="*/ 3275860 h 3293616"/>
              <a:gd name="connsiteX66" fmla="*/ 310718 w 2584363"/>
              <a:gd name="connsiteY66" fmla="*/ 3258105 h 3293616"/>
              <a:gd name="connsiteX67" fmla="*/ 239697 w 2584363"/>
              <a:gd name="connsiteY67" fmla="*/ 3187083 h 3293616"/>
              <a:gd name="connsiteX68" fmla="*/ 213064 w 2584363"/>
              <a:gd name="connsiteY68" fmla="*/ 3160450 h 3293616"/>
              <a:gd name="connsiteX69" fmla="*/ 177553 w 2584363"/>
              <a:gd name="connsiteY69" fmla="*/ 3107184 h 3293616"/>
              <a:gd name="connsiteX70" fmla="*/ 168676 w 2584363"/>
              <a:gd name="connsiteY70" fmla="*/ 3080551 h 3293616"/>
              <a:gd name="connsiteX71" fmla="*/ 159798 w 2584363"/>
              <a:gd name="connsiteY71" fmla="*/ 3045041 h 3293616"/>
              <a:gd name="connsiteX72" fmla="*/ 142043 w 2584363"/>
              <a:gd name="connsiteY72" fmla="*/ 3027285 h 3293616"/>
              <a:gd name="connsiteX73" fmla="*/ 124287 w 2584363"/>
              <a:gd name="connsiteY73" fmla="*/ 2947386 h 3293616"/>
              <a:gd name="connsiteX74" fmla="*/ 106532 w 2584363"/>
              <a:gd name="connsiteY74" fmla="*/ 2911876 h 3293616"/>
              <a:gd name="connsiteX75" fmla="*/ 88777 w 2584363"/>
              <a:gd name="connsiteY75" fmla="*/ 2840854 h 3293616"/>
              <a:gd name="connsiteX76" fmla="*/ 71021 w 2584363"/>
              <a:gd name="connsiteY76" fmla="*/ 2787588 h 3293616"/>
              <a:gd name="connsiteX77" fmla="*/ 62144 w 2584363"/>
              <a:gd name="connsiteY77" fmla="*/ 2725445 h 3293616"/>
              <a:gd name="connsiteX78" fmla="*/ 53266 w 2584363"/>
              <a:gd name="connsiteY78" fmla="*/ 2654423 h 3293616"/>
              <a:gd name="connsiteX79" fmla="*/ 35511 w 2584363"/>
              <a:gd name="connsiteY79" fmla="*/ 2610035 h 3293616"/>
              <a:gd name="connsiteX80" fmla="*/ 17755 w 2584363"/>
              <a:gd name="connsiteY80" fmla="*/ 2459115 h 3293616"/>
              <a:gd name="connsiteX81" fmla="*/ 0 w 2584363"/>
              <a:gd name="connsiteY81" fmla="*/ 2388093 h 3293616"/>
              <a:gd name="connsiteX82" fmla="*/ 8878 w 2584363"/>
              <a:gd name="connsiteY82" fmla="*/ 2121763 h 3293616"/>
              <a:gd name="connsiteX83" fmla="*/ 17755 w 2584363"/>
              <a:gd name="connsiteY83" fmla="*/ 2077375 h 3293616"/>
              <a:gd name="connsiteX84" fmla="*/ 26633 w 2584363"/>
              <a:gd name="connsiteY84" fmla="*/ 1970843 h 3293616"/>
              <a:gd name="connsiteX85" fmla="*/ 35511 w 2584363"/>
              <a:gd name="connsiteY85" fmla="*/ 1580225 h 3293616"/>
              <a:gd name="connsiteX86" fmla="*/ 53266 w 2584363"/>
              <a:gd name="connsiteY86" fmla="*/ 1500326 h 3293616"/>
              <a:gd name="connsiteX87" fmla="*/ 62144 w 2584363"/>
              <a:gd name="connsiteY87" fmla="*/ 1464816 h 3293616"/>
              <a:gd name="connsiteX88" fmla="*/ 71021 w 2584363"/>
              <a:gd name="connsiteY88" fmla="*/ 1438183 h 3293616"/>
              <a:gd name="connsiteX89" fmla="*/ 79899 w 2584363"/>
              <a:gd name="connsiteY89" fmla="*/ 1402672 h 3293616"/>
              <a:gd name="connsiteX90" fmla="*/ 97654 w 2584363"/>
              <a:gd name="connsiteY90" fmla="*/ 1349406 h 3293616"/>
              <a:gd name="connsiteX91" fmla="*/ 106532 w 2584363"/>
              <a:gd name="connsiteY91" fmla="*/ 1322773 h 3293616"/>
              <a:gd name="connsiteX92" fmla="*/ 124287 w 2584363"/>
              <a:gd name="connsiteY92" fmla="*/ 1260629 h 3293616"/>
              <a:gd name="connsiteX93" fmla="*/ 142043 w 2584363"/>
              <a:gd name="connsiteY93" fmla="*/ 1171852 h 3293616"/>
              <a:gd name="connsiteX94" fmla="*/ 159798 w 2584363"/>
              <a:gd name="connsiteY94" fmla="*/ 1118586 h 3293616"/>
              <a:gd name="connsiteX95" fmla="*/ 177553 w 2584363"/>
              <a:gd name="connsiteY95" fmla="*/ 1091953 h 3293616"/>
              <a:gd name="connsiteX96" fmla="*/ 195309 w 2584363"/>
              <a:gd name="connsiteY96" fmla="*/ 941033 h 3293616"/>
              <a:gd name="connsiteX97" fmla="*/ 213064 w 2584363"/>
              <a:gd name="connsiteY97" fmla="*/ 905522 h 3293616"/>
              <a:gd name="connsiteX98" fmla="*/ 248575 w 2584363"/>
              <a:gd name="connsiteY98" fmla="*/ 843379 h 3293616"/>
              <a:gd name="connsiteX99" fmla="*/ 257452 w 2584363"/>
              <a:gd name="connsiteY99" fmla="*/ 816746 h 3293616"/>
              <a:gd name="connsiteX100" fmla="*/ 275208 w 2584363"/>
              <a:gd name="connsiteY100" fmla="*/ 798990 h 3293616"/>
              <a:gd name="connsiteX101" fmla="*/ 292963 w 2584363"/>
              <a:gd name="connsiteY101" fmla="*/ 772357 h 3293616"/>
              <a:gd name="connsiteX102" fmla="*/ 319596 w 2584363"/>
              <a:gd name="connsiteY102" fmla="*/ 745724 h 3293616"/>
              <a:gd name="connsiteX103" fmla="*/ 346229 w 2584363"/>
              <a:gd name="connsiteY103" fmla="*/ 710214 h 329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584363" h="3293616">
                <a:moveTo>
                  <a:pt x="2503503" y="0"/>
                </a:moveTo>
                <a:cubicBezTo>
                  <a:pt x="2518299" y="14796"/>
                  <a:pt x="2531151" y="31833"/>
                  <a:pt x="2547891" y="44388"/>
                </a:cubicBezTo>
                <a:cubicBezTo>
                  <a:pt x="2555377" y="50003"/>
                  <a:pt x="2573544" y="43960"/>
                  <a:pt x="2574524" y="53266"/>
                </a:cubicBezTo>
                <a:cubicBezTo>
                  <a:pt x="2583260" y="136255"/>
                  <a:pt x="2600535" y="188704"/>
                  <a:pt x="2547891" y="230819"/>
                </a:cubicBezTo>
                <a:cubicBezTo>
                  <a:pt x="2539559" y="237484"/>
                  <a:pt x="2531065" y="244372"/>
                  <a:pt x="2521258" y="248575"/>
                </a:cubicBezTo>
                <a:cubicBezTo>
                  <a:pt x="2510044" y="253381"/>
                  <a:pt x="2497585" y="254493"/>
                  <a:pt x="2485748" y="257452"/>
                </a:cubicBezTo>
                <a:cubicBezTo>
                  <a:pt x="2472747" y="270453"/>
                  <a:pt x="2459278" y="286243"/>
                  <a:pt x="2441359" y="292963"/>
                </a:cubicBezTo>
                <a:cubicBezTo>
                  <a:pt x="2407406" y="305695"/>
                  <a:pt x="2288588" y="310177"/>
                  <a:pt x="2281561" y="310718"/>
                </a:cubicBezTo>
                <a:cubicBezTo>
                  <a:pt x="2281340" y="314698"/>
                  <a:pt x="2287943" y="448877"/>
                  <a:pt x="2263806" y="497150"/>
                </a:cubicBezTo>
                <a:cubicBezTo>
                  <a:pt x="2259034" y="506693"/>
                  <a:pt x="2251344" y="514519"/>
                  <a:pt x="2246050" y="523783"/>
                </a:cubicBezTo>
                <a:cubicBezTo>
                  <a:pt x="2239484" y="535273"/>
                  <a:pt x="2236235" y="548706"/>
                  <a:pt x="2228295" y="559293"/>
                </a:cubicBezTo>
                <a:cubicBezTo>
                  <a:pt x="2218251" y="572685"/>
                  <a:pt x="2204621" y="582967"/>
                  <a:pt x="2192784" y="594804"/>
                </a:cubicBezTo>
                <a:cubicBezTo>
                  <a:pt x="2179550" y="608038"/>
                  <a:pt x="2139518" y="612559"/>
                  <a:pt x="2139518" y="612559"/>
                </a:cubicBezTo>
                <a:cubicBezTo>
                  <a:pt x="2130640" y="621437"/>
                  <a:pt x="2123786" y="632963"/>
                  <a:pt x="2112885" y="639192"/>
                </a:cubicBezTo>
                <a:cubicBezTo>
                  <a:pt x="2102292" y="645245"/>
                  <a:pt x="2089107" y="644718"/>
                  <a:pt x="2077375" y="648070"/>
                </a:cubicBezTo>
                <a:cubicBezTo>
                  <a:pt x="2068377" y="650641"/>
                  <a:pt x="2059620" y="653989"/>
                  <a:pt x="2050742" y="656948"/>
                </a:cubicBezTo>
                <a:cubicBezTo>
                  <a:pt x="1991557" y="651029"/>
                  <a:pt x="1931788" y="649383"/>
                  <a:pt x="1873188" y="639192"/>
                </a:cubicBezTo>
                <a:cubicBezTo>
                  <a:pt x="1782360" y="623396"/>
                  <a:pt x="1930048" y="604738"/>
                  <a:pt x="1802167" y="630315"/>
                </a:cubicBezTo>
                <a:cubicBezTo>
                  <a:pt x="1793289" y="636233"/>
                  <a:pt x="1783509" y="640982"/>
                  <a:pt x="1775534" y="648070"/>
                </a:cubicBezTo>
                <a:cubicBezTo>
                  <a:pt x="1756767" y="664752"/>
                  <a:pt x="1722268" y="701336"/>
                  <a:pt x="1722268" y="701336"/>
                </a:cubicBezTo>
                <a:cubicBezTo>
                  <a:pt x="1719309" y="710214"/>
                  <a:pt x="1717935" y="719789"/>
                  <a:pt x="1713390" y="727969"/>
                </a:cubicBezTo>
                <a:cubicBezTo>
                  <a:pt x="1703027" y="746623"/>
                  <a:pt x="1677880" y="781235"/>
                  <a:pt x="1677880" y="781235"/>
                </a:cubicBezTo>
                <a:cubicBezTo>
                  <a:pt x="1674921" y="793072"/>
                  <a:pt x="1672508" y="805059"/>
                  <a:pt x="1669002" y="816746"/>
                </a:cubicBezTo>
                <a:cubicBezTo>
                  <a:pt x="1663624" y="834672"/>
                  <a:pt x="1654918" y="851660"/>
                  <a:pt x="1651247" y="870012"/>
                </a:cubicBezTo>
                <a:cubicBezTo>
                  <a:pt x="1638698" y="932752"/>
                  <a:pt x="1647140" y="900085"/>
                  <a:pt x="1624614" y="967666"/>
                </a:cubicBezTo>
                <a:cubicBezTo>
                  <a:pt x="1619320" y="983547"/>
                  <a:pt x="1600940" y="991340"/>
                  <a:pt x="1589103" y="1003177"/>
                </a:cubicBezTo>
                <a:cubicBezTo>
                  <a:pt x="1555853" y="1036427"/>
                  <a:pt x="1574381" y="1025840"/>
                  <a:pt x="1535837" y="1038687"/>
                </a:cubicBezTo>
                <a:lnTo>
                  <a:pt x="1500326" y="1091953"/>
                </a:lnTo>
                <a:cubicBezTo>
                  <a:pt x="1474011" y="1131425"/>
                  <a:pt x="1495388" y="1186720"/>
                  <a:pt x="1491448" y="1233996"/>
                </a:cubicBezTo>
                <a:cubicBezTo>
                  <a:pt x="1489467" y="1257771"/>
                  <a:pt x="1487570" y="1281689"/>
                  <a:pt x="1482571" y="1305017"/>
                </a:cubicBezTo>
                <a:cubicBezTo>
                  <a:pt x="1478649" y="1323317"/>
                  <a:pt x="1470733" y="1340528"/>
                  <a:pt x="1464815" y="1358283"/>
                </a:cubicBezTo>
                <a:lnTo>
                  <a:pt x="1455938" y="1384917"/>
                </a:lnTo>
                <a:cubicBezTo>
                  <a:pt x="1424050" y="1480592"/>
                  <a:pt x="1469644" y="1404306"/>
                  <a:pt x="1429305" y="1464816"/>
                </a:cubicBezTo>
                <a:cubicBezTo>
                  <a:pt x="1426346" y="1476653"/>
                  <a:pt x="1420427" y="1488125"/>
                  <a:pt x="1420427" y="1500326"/>
                </a:cubicBezTo>
                <a:cubicBezTo>
                  <a:pt x="1420427" y="1531306"/>
                  <a:pt x="1429655" y="1634191"/>
                  <a:pt x="1447060" y="1669002"/>
                </a:cubicBezTo>
                <a:lnTo>
                  <a:pt x="1464815" y="1704513"/>
                </a:lnTo>
                <a:cubicBezTo>
                  <a:pt x="1467774" y="1722268"/>
                  <a:pt x="1473693" y="1739779"/>
                  <a:pt x="1473693" y="1757779"/>
                </a:cubicBezTo>
                <a:cubicBezTo>
                  <a:pt x="1473693" y="1880773"/>
                  <a:pt x="1477949" y="1860415"/>
                  <a:pt x="1455938" y="1926454"/>
                </a:cubicBezTo>
                <a:cubicBezTo>
                  <a:pt x="1458897" y="1970842"/>
                  <a:pt x="1460597" y="2015333"/>
                  <a:pt x="1464815" y="2059619"/>
                </a:cubicBezTo>
                <a:cubicBezTo>
                  <a:pt x="1466522" y="2077538"/>
                  <a:pt x="1473693" y="2094885"/>
                  <a:pt x="1473693" y="2112885"/>
                </a:cubicBezTo>
                <a:cubicBezTo>
                  <a:pt x="1473693" y="2257917"/>
                  <a:pt x="1470389" y="2402966"/>
                  <a:pt x="1464815" y="2547891"/>
                </a:cubicBezTo>
                <a:cubicBezTo>
                  <a:pt x="1464455" y="2557242"/>
                  <a:pt x="1460123" y="2566154"/>
                  <a:pt x="1455938" y="2574524"/>
                </a:cubicBezTo>
                <a:cubicBezTo>
                  <a:pt x="1451166" y="2584067"/>
                  <a:pt x="1444101" y="2592279"/>
                  <a:pt x="1438182" y="2601157"/>
                </a:cubicBezTo>
                <a:cubicBezTo>
                  <a:pt x="1428805" y="2629290"/>
                  <a:pt x="1431219" y="2629835"/>
                  <a:pt x="1411549" y="2654423"/>
                </a:cubicBezTo>
                <a:cubicBezTo>
                  <a:pt x="1406320" y="2660959"/>
                  <a:pt x="1399023" y="2665643"/>
                  <a:pt x="1393794" y="2672179"/>
                </a:cubicBezTo>
                <a:cubicBezTo>
                  <a:pt x="1349009" y="2728163"/>
                  <a:pt x="1401146" y="2673706"/>
                  <a:pt x="1358283" y="2716567"/>
                </a:cubicBezTo>
                <a:cubicBezTo>
                  <a:pt x="1352365" y="2728404"/>
                  <a:pt x="1348795" y="2741744"/>
                  <a:pt x="1340528" y="2752078"/>
                </a:cubicBezTo>
                <a:cubicBezTo>
                  <a:pt x="1324842" y="2771686"/>
                  <a:pt x="1305017" y="2787589"/>
                  <a:pt x="1287262" y="2805344"/>
                </a:cubicBezTo>
                <a:cubicBezTo>
                  <a:pt x="1253084" y="2839522"/>
                  <a:pt x="1271075" y="2825013"/>
                  <a:pt x="1233996" y="2849732"/>
                </a:cubicBezTo>
                <a:cubicBezTo>
                  <a:pt x="1225118" y="2861569"/>
                  <a:pt x="1215963" y="2873203"/>
                  <a:pt x="1207363" y="2885243"/>
                </a:cubicBezTo>
                <a:cubicBezTo>
                  <a:pt x="1201161" y="2893925"/>
                  <a:pt x="1196273" y="2903545"/>
                  <a:pt x="1189608" y="2911876"/>
                </a:cubicBezTo>
                <a:cubicBezTo>
                  <a:pt x="1184379" y="2918412"/>
                  <a:pt x="1177771" y="2923713"/>
                  <a:pt x="1171852" y="2929631"/>
                </a:cubicBezTo>
                <a:cubicBezTo>
                  <a:pt x="1133309" y="3006719"/>
                  <a:pt x="1177850" y="2926994"/>
                  <a:pt x="1127464" y="2991775"/>
                </a:cubicBezTo>
                <a:cubicBezTo>
                  <a:pt x="1077605" y="3055879"/>
                  <a:pt x="1116213" y="3036955"/>
                  <a:pt x="1065320" y="3053918"/>
                </a:cubicBezTo>
                <a:lnTo>
                  <a:pt x="958788" y="3124940"/>
                </a:lnTo>
                <a:cubicBezTo>
                  <a:pt x="951002" y="3130131"/>
                  <a:pt x="941033" y="3130858"/>
                  <a:pt x="932155" y="3133817"/>
                </a:cubicBezTo>
                <a:cubicBezTo>
                  <a:pt x="835217" y="3198445"/>
                  <a:pt x="984659" y="3103127"/>
                  <a:pt x="870012" y="3160450"/>
                </a:cubicBezTo>
                <a:cubicBezTo>
                  <a:pt x="862525" y="3164193"/>
                  <a:pt x="858792" y="3172977"/>
                  <a:pt x="852256" y="3178206"/>
                </a:cubicBezTo>
                <a:cubicBezTo>
                  <a:pt x="843924" y="3184871"/>
                  <a:pt x="835166" y="3191189"/>
                  <a:pt x="825623" y="3195961"/>
                </a:cubicBezTo>
                <a:cubicBezTo>
                  <a:pt x="817253" y="3200146"/>
                  <a:pt x="807170" y="3200294"/>
                  <a:pt x="798990" y="3204839"/>
                </a:cubicBezTo>
                <a:cubicBezTo>
                  <a:pt x="780336" y="3215202"/>
                  <a:pt x="763479" y="3228513"/>
                  <a:pt x="745724" y="3240350"/>
                </a:cubicBezTo>
                <a:cubicBezTo>
                  <a:pt x="730152" y="3250732"/>
                  <a:pt x="710213" y="3252187"/>
                  <a:pt x="692458" y="3258105"/>
                </a:cubicBezTo>
                <a:lnTo>
                  <a:pt x="612559" y="3284738"/>
                </a:lnTo>
                <a:cubicBezTo>
                  <a:pt x="598244" y="3289510"/>
                  <a:pt x="582967" y="3290657"/>
                  <a:pt x="568171" y="3293616"/>
                </a:cubicBezTo>
                <a:cubicBezTo>
                  <a:pt x="500109" y="3290657"/>
                  <a:pt x="431910" y="3289963"/>
                  <a:pt x="363984" y="3284738"/>
                </a:cubicBezTo>
                <a:cubicBezTo>
                  <a:pt x="354654" y="3284020"/>
                  <a:pt x="345721" y="3280045"/>
                  <a:pt x="337351" y="3275860"/>
                </a:cubicBezTo>
                <a:cubicBezTo>
                  <a:pt x="327808" y="3271088"/>
                  <a:pt x="318693" y="3265193"/>
                  <a:pt x="310718" y="3258105"/>
                </a:cubicBezTo>
                <a:cubicBezTo>
                  <a:pt x="310674" y="3258066"/>
                  <a:pt x="255493" y="3202880"/>
                  <a:pt x="239697" y="3187083"/>
                </a:cubicBezTo>
                <a:cubicBezTo>
                  <a:pt x="230819" y="3178205"/>
                  <a:pt x="220028" y="3170896"/>
                  <a:pt x="213064" y="3160450"/>
                </a:cubicBezTo>
                <a:lnTo>
                  <a:pt x="177553" y="3107184"/>
                </a:lnTo>
                <a:cubicBezTo>
                  <a:pt x="174594" y="3098306"/>
                  <a:pt x="171247" y="3089549"/>
                  <a:pt x="168676" y="3080551"/>
                </a:cubicBezTo>
                <a:cubicBezTo>
                  <a:pt x="165324" y="3068819"/>
                  <a:pt x="165254" y="3055954"/>
                  <a:pt x="159798" y="3045041"/>
                </a:cubicBezTo>
                <a:cubicBezTo>
                  <a:pt x="156055" y="3037555"/>
                  <a:pt x="147961" y="3033204"/>
                  <a:pt x="142043" y="3027285"/>
                </a:cubicBezTo>
                <a:cubicBezTo>
                  <a:pt x="139632" y="3015232"/>
                  <a:pt x="129660" y="2961714"/>
                  <a:pt x="124287" y="2947386"/>
                </a:cubicBezTo>
                <a:cubicBezTo>
                  <a:pt x="119640" y="2934995"/>
                  <a:pt x="110717" y="2924431"/>
                  <a:pt x="106532" y="2911876"/>
                </a:cubicBezTo>
                <a:cubicBezTo>
                  <a:pt x="98815" y="2888726"/>
                  <a:pt x="94695" y="2864528"/>
                  <a:pt x="88777" y="2840854"/>
                </a:cubicBezTo>
                <a:cubicBezTo>
                  <a:pt x="84238" y="2822697"/>
                  <a:pt x="76940" y="2805343"/>
                  <a:pt x="71021" y="2787588"/>
                </a:cubicBezTo>
                <a:cubicBezTo>
                  <a:pt x="68062" y="2766874"/>
                  <a:pt x="64909" y="2746186"/>
                  <a:pt x="62144" y="2725445"/>
                </a:cubicBezTo>
                <a:cubicBezTo>
                  <a:pt x="58991" y="2701796"/>
                  <a:pt x="58631" y="2677670"/>
                  <a:pt x="53266" y="2654423"/>
                </a:cubicBezTo>
                <a:cubicBezTo>
                  <a:pt x="49683" y="2638895"/>
                  <a:pt x="41429" y="2624831"/>
                  <a:pt x="35511" y="2610035"/>
                </a:cubicBezTo>
                <a:cubicBezTo>
                  <a:pt x="31989" y="2574812"/>
                  <a:pt x="25606" y="2498370"/>
                  <a:pt x="17755" y="2459115"/>
                </a:cubicBezTo>
                <a:cubicBezTo>
                  <a:pt x="12969" y="2435186"/>
                  <a:pt x="5918" y="2411767"/>
                  <a:pt x="0" y="2388093"/>
                </a:cubicBezTo>
                <a:cubicBezTo>
                  <a:pt x="2959" y="2299316"/>
                  <a:pt x="3811" y="2210444"/>
                  <a:pt x="8878" y="2121763"/>
                </a:cubicBezTo>
                <a:cubicBezTo>
                  <a:pt x="9739" y="2106699"/>
                  <a:pt x="15992" y="2092361"/>
                  <a:pt x="17755" y="2077375"/>
                </a:cubicBezTo>
                <a:cubicBezTo>
                  <a:pt x="21918" y="2041985"/>
                  <a:pt x="23674" y="2006354"/>
                  <a:pt x="26633" y="1970843"/>
                </a:cubicBezTo>
                <a:cubicBezTo>
                  <a:pt x="29592" y="1840637"/>
                  <a:pt x="30306" y="1710361"/>
                  <a:pt x="35511" y="1580225"/>
                </a:cubicBezTo>
                <a:cubicBezTo>
                  <a:pt x="37374" y="1533648"/>
                  <a:pt x="43142" y="1535759"/>
                  <a:pt x="53266" y="1500326"/>
                </a:cubicBezTo>
                <a:cubicBezTo>
                  <a:pt x="56618" y="1488594"/>
                  <a:pt x="58792" y="1476548"/>
                  <a:pt x="62144" y="1464816"/>
                </a:cubicBezTo>
                <a:cubicBezTo>
                  <a:pt x="64715" y="1455818"/>
                  <a:pt x="68450" y="1447181"/>
                  <a:pt x="71021" y="1438183"/>
                </a:cubicBezTo>
                <a:cubicBezTo>
                  <a:pt x="74373" y="1426451"/>
                  <a:pt x="76393" y="1414359"/>
                  <a:pt x="79899" y="1402672"/>
                </a:cubicBezTo>
                <a:cubicBezTo>
                  <a:pt x="85277" y="1384746"/>
                  <a:pt x="91736" y="1367161"/>
                  <a:pt x="97654" y="1349406"/>
                </a:cubicBezTo>
                <a:cubicBezTo>
                  <a:pt x="100613" y="1340528"/>
                  <a:pt x="104262" y="1331851"/>
                  <a:pt x="106532" y="1322773"/>
                </a:cubicBezTo>
                <a:cubicBezTo>
                  <a:pt x="134286" y="1211758"/>
                  <a:pt x="98815" y="1349782"/>
                  <a:pt x="124287" y="1260629"/>
                </a:cubicBezTo>
                <a:cubicBezTo>
                  <a:pt x="153802" y="1157324"/>
                  <a:pt x="107155" y="1311406"/>
                  <a:pt x="142043" y="1171852"/>
                </a:cubicBezTo>
                <a:cubicBezTo>
                  <a:pt x="146582" y="1153695"/>
                  <a:pt x="153880" y="1136341"/>
                  <a:pt x="159798" y="1118586"/>
                </a:cubicBezTo>
                <a:cubicBezTo>
                  <a:pt x="163172" y="1108464"/>
                  <a:pt x="171635" y="1100831"/>
                  <a:pt x="177553" y="1091953"/>
                </a:cubicBezTo>
                <a:cubicBezTo>
                  <a:pt x="179060" y="1075380"/>
                  <a:pt x="186014" y="972015"/>
                  <a:pt x="195309" y="941033"/>
                </a:cubicBezTo>
                <a:cubicBezTo>
                  <a:pt x="199112" y="928357"/>
                  <a:pt x="207689" y="917616"/>
                  <a:pt x="213064" y="905522"/>
                </a:cubicBezTo>
                <a:cubicBezTo>
                  <a:pt x="238100" y="849191"/>
                  <a:pt x="217359" y="874593"/>
                  <a:pt x="248575" y="843379"/>
                </a:cubicBezTo>
                <a:cubicBezTo>
                  <a:pt x="251534" y="834501"/>
                  <a:pt x="252637" y="824770"/>
                  <a:pt x="257452" y="816746"/>
                </a:cubicBezTo>
                <a:cubicBezTo>
                  <a:pt x="261758" y="809569"/>
                  <a:pt x="269979" y="805526"/>
                  <a:pt x="275208" y="798990"/>
                </a:cubicBezTo>
                <a:cubicBezTo>
                  <a:pt x="281873" y="790658"/>
                  <a:pt x="286133" y="780554"/>
                  <a:pt x="292963" y="772357"/>
                </a:cubicBezTo>
                <a:cubicBezTo>
                  <a:pt x="301000" y="762712"/>
                  <a:pt x="311425" y="755256"/>
                  <a:pt x="319596" y="745724"/>
                </a:cubicBezTo>
                <a:cubicBezTo>
                  <a:pt x="329225" y="734490"/>
                  <a:pt x="346229" y="710214"/>
                  <a:pt x="346229" y="71021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42448"/>
              </p:ext>
            </p:extLst>
          </p:nvPr>
        </p:nvGraphicFramePr>
        <p:xfrm>
          <a:off x="685800" y="506094"/>
          <a:ext cx="8153399" cy="4378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4999"/>
                <a:gridCol w="4105765"/>
                <a:gridCol w="2142635"/>
              </a:tblGrid>
              <a:tr h="135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Measurement*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Research Institution*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Ground Sites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77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Spaceport Sheboygan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Remote sensing of </a:t>
                      </a:r>
                      <a:r>
                        <a:rPr lang="en-US" sz="1100" dirty="0" smtClean="0">
                          <a:effectLst/>
                        </a:rPr>
                        <a:t>meteorology (SPARC</a:t>
                      </a:r>
                      <a:r>
                        <a:rPr lang="en-US" sz="1100" baseline="0" dirty="0" smtClean="0">
                          <a:effectLst/>
                        </a:rPr>
                        <a:t> Trailer)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UW-Madison -SSEC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 situ measurements of pollutants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U.S. EPA ORD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6289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Zion, IL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Remote sensing of </a:t>
                      </a:r>
                      <a:r>
                        <a:rPr lang="en-US" sz="1100" dirty="0" smtClean="0">
                          <a:effectLst/>
                        </a:rPr>
                        <a:t>meteorology (</a:t>
                      </a:r>
                      <a:r>
                        <a:rPr lang="en-US" sz="1100" dirty="0" err="1" smtClean="0">
                          <a:effectLst/>
                        </a:rPr>
                        <a:t>Sodar</a:t>
                      </a:r>
                      <a:r>
                        <a:rPr lang="en-US" sz="1100" dirty="0" smtClean="0">
                          <a:effectLst/>
                        </a:rPr>
                        <a:t>/MW</a:t>
                      </a:r>
                      <a:r>
                        <a:rPr lang="en-US" sz="1100" baseline="0" dirty="0" smtClean="0">
                          <a:effectLst/>
                        </a:rPr>
                        <a:t> Radiometer)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Univ. Northern Iowa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71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Detailed in situ chemical </a:t>
                      </a:r>
                      <a:r>
                        <a:rPr lang="en-US" sz="1100" dirty="0" smtClean="0">
                          <a:effectLst/>
                        </a:rPr>
                        <a:t>and aerosol measurements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Univ. Iowa, UW-Madison, Univ. Minnesota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Routine measurements of ozone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Illinois EPA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715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Various</a:t>
                      </a:r>
                      <a:r>
                        <a:rPr lang="en-US" sz="1100" baseline="30000">
                          <a:effectLst/>
                        </a:rPr>
                        <a:t>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Remote sensing of pollutants and boundary layer </a:t>
                      </a:r>
                      <a:r>
                        <a:rPr lang="en-US" sz="1100" dirty="0" smtClean="0">
                          <a:effectLst/>
                        </a:rPr>
                        <a:t>height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(Pandora and Ceilometer)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U.S. EPA ORD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546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Sheboygan transect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 situ measurements of ozone at four locations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U.S. EPA ORD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Airborne Platforms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77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Lakeshore region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Airborne remote sensing of NO</a:t>
                      </a:r>
                      <a:r>
                        <a:rPr lang="en-US" sz="1100" baseline="-25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GeoTASO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71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Airborne remote sensing of clouds (</a:t>
                      </a:r>
                      <a:r>
                        <a:rPr lang="en-US" sz="1100" dirty="0" err="1">
                          <a:effectLst/>
                        </a:rPr>
                        <a:t>AirHARP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Univ. Maryland, Baltimore County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71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Airborne in situ profiling of pollutants and meteorology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Scientific </a:t>
                      </a:r>
                      <a:r>
                        <a:rPr lang="en-US" sz="1100" smtClean="0">
                          <a:effectLst/>
                        </a:rPr>
                        <a:t>Aviation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Shipboard Platform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55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Lake Michigan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 situ measurements of </a:t>
                      </a:r>
                      <a:r>
                        <a:rPr lang="en-US" sz="1100" dirty="0" smtClean="0">
                          <a:effectLst/>
                        </a:rPr>
                        <a:t>pollutants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U.S. EPA ORD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271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Remote sensing of pollutants and boundary </a:t>
                      </a:r>
                      <a:r>
                        <a:rPr lang="en-US" sz="1100" dirty="0" smtClean="0">
                          <a:effectLst/>
                        </a:rPr>
                        <a:t>layer height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(Pandora and Ceilometer)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U.S. EPA ORD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Mobile Platforms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7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Northeast IL and Southeast WI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 situ measurements of pollutants (GMAP)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U.S. EPA Region 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357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Grafton to Sheboygan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 situ measurements of ozone and meteorology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UW-Eau Claire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88096" y="-19050"/>
            <a:ext cx="7822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2017 measurements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s\users$\bpierce\Data\Documents\Great_Lakes_Ozone_Study\LADCO_Report\Draft_08\Chiwaukee-WT-Zion LMOS 2017 plot-lon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11730"/>
            <a:ext cx="594360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\\beans\users$\bpierce\Data\Documents\Great_Lakes_Ozone_Study\LADCO_Report\Draft_08\Sheboygan LMOS 2017 plot-lon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0"/>
            <a:ext cx="594360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0050"/>
            <a:ext cx="3124200" cy="43436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20648" y="9010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02, 2017 MDA8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8257" y="2592575"/>
            <a:ext cx="177452" cy="13716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754380"/>
            <a:ext cx="177452" cy="1357508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15853" y="2592575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June 02, 2018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05710" y="742351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June 02, 2018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3672" y="4793218"/>
            <a:ext cx="37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Angie Dickens (WDNR)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114300"/>
            <a:ext cx="5034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Lakeshore ozone during LMOS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40614" y="4781550"/>
            <a:ext cx="3703386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MDA8=Maximum Daily 8 hour Average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Documents\Attachments\FY2018\jun_04\namtraject.NEI2011.201706011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48" y="116586"/>
            <a:ext cx="5102352" cy="38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\\beans\users$\bpierce\Data\Documents\Attachments\sep_19\LMOS_Sheboygan_KA_20170602_WDN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6"/>
          <a:stretch/>
        </p:blipFill>
        <p:spPr bwMode="auto">
          <a:xfrm>
            <a:off x="0" y="1714500"/>
            <a:ext cx="2332224" cy="34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beans\users$\bpierce\Data\Documents\Attachments\sep_19\LMOS_Chiwaukee_20170602_WDN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/>
          <a:stretch/>
        </p:blipFill>
        <p:spPr bwMode="auto">
          <a:xfrm>
            <a:off x="2095489" y="1714500"/>
            <a:ext cx="23837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12530" y="2405030"/>
            <a:ext cx="1752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08294" y="2405030"/>
            <a:ext cx="1752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9236" y="4095750"/>
            <a:ext cx="4436165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(3km) NAM Nest June 02, 2017 trajectory forecasts showing transport of Milwaukee and Chicago NOx emissions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142" y="514350"/>
            <a:ext cx="4229259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Kohler-Andrea and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Chiwaukee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ozone and wind direction on June 02, 2017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0532" y="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Coastal Ozone Exceedance Day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H:\Documents\Attachments\FY2018\jun_04\model.namtraject_4km.201706011800.26_DAY0_NEI20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beans\users$\bpierce\Data\Documents\Attachments\sep_19\LMOS_Sheboygan_KA_20170602_WDN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6"/>
          <a:stretch/>
        </p:blipFill>
        <p:spPr bwMode="auto">
          <a:xfrm>
            <a:off x="0" y="1714500"/>
            <a:ext cx="2332224" cy="34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beans\users$\bpierce\Data\Documents\Attachments\sep_19\LMOS_Chiwaukee_20170602_WDN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/>
          <a:stretch/>
        </p:blipFill>
        <p:spPr bwMode="auto">
          <a:xfrm>
            <a:off x="2095489" y="1714500"/>
            <a:ext cx="23837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12530" y="2405030"/>
            <a:ext cx="1752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08294" y="2405030"/>
            <a:ext cx="1752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777824" y="2166971"/>
            <a:ext cx="76200" cy="57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00236" y="2072381"/>
            <a:ext cx="76200" cy="571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79236" y="4095750"/>
            <a:ext cx="4436165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(3km) NAM Nest June 02, 2017 trajectory forecasts showing transport of Milwaukee and Chicago NOx emissions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142" y="514350"/>
            <a:ext cx="4229259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Kohler-Andrea and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Chiwaukee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surface ozone and wind direction on June 02, 2017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0532" y="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Coastal Ozone Exceedance Day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s\users$\bpierce\Data\Documents\Great_Lakes_Ozone_Study\LADCO_Report\Draft_03\NAM-CMAQ\Figure_3.2.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5"/>
          <a:stretch/>
        </p:blipFill>
        <p:spPr bwMode="auto">
          <a:xfrm>
            <a:off x="3733800" y="1208494"/>
            <a:ext cx="4800600" cy="25062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4516219"/>
            <a:ext cx="9144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American Model (NAM) meteorology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Environmental Protection Agency’s (EPA)  Community  Multiscale  Air  Quality  Model (CMAQ)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Weather Service NAM-CMAQ ozone forecasts during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LMOS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http://airquality.weather.gov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819150"/>
            <a:ext cx="2686422" cy="262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82239" y="857250"/>
            <a:ext cx="2837123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22 through June 22, 2017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90950"/>
            <a:ext cx="8001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LMOS 2017 NAM-CMAQ underestimates the occurrence of high ozone (&gt;60ppbv) during Southerly and Southwesterly flow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Sheboygan, KA.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4000500" y="2768950"/>
            <a:ext cx="495300" cy="102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5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1152</Words>
  <Application>Microsoft Office PowerPoint</Application>
  <PresentationFormat>On-screen Show (16:9)</PresentationFormat>
  <Paragraphs>155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</dc:creator>
  <cp:lastModifiedBy>Brad</cp:lastModifiedBy>
  <cp:revision>9</cp:revision>
  <dcterms:created xsi:type="dcterms:W3CDTF">2006-08-16T00:00:00Z</dcterms:created>
  <dcterms:modified xsi:type="dcterms:W3CDTF">2018-12-10T02:43:47Z</dcterms:modified>
</cp:coreProperties>
</file>