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2" d="100"/>
          <a:sy n="122" d="100"/>
        </p:scale>
        <p:origin x="-1762" y="-77"/>
      </p:cViewPr>
      <p:guideLst>
        <p:guide orient="horz" pos="2160"/>
        <p:guide pos="2880"/>
      </p:guideLst>
    </p:cSldViewPr>
  </p:slideViewPr>
  <p:notesTextViewPr>
    <p:cViewPr>
      <p:scale>
        <a:sx n="100" d="100"/>
        <a:sy n="100" d="100"/>
      </p:scale>
      <p:origin x="0" y="298"/>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234275-81F8-4DC9-8A2C-6EAEC9AF89D1}" type="datetimeFigureOut">
              <a:rPr lang="en-US" smtClean="0"/>
              <a:t>12/6/2017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1E1643-8C17-4296-A2CF-44034564B5AD}" type="slidenum">
              <a:rPr lang="en-US" smtClean="0"/>
              <a:t>‹#›</a:t>
            </a:fld>
            <a:endParaRPr lang="en-US"/>
          </a:p>
        </p:txBody>
      </p:sp>
    </p:spTree>
    <p:extLst>
      <p:ext uri="{BB962C8B-B14F-4D97-AF65-F5344CB8AC3E}">
        <p14:creationId xmlns:p14="http://schemas.microsoft.com/office/powerpoint/2010/main" val="2449279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proposed unified chemical module is a “reduced” version of the NASA Langley Research Center (</a:t>
            </a:r>
            <a:r>
              <a:rPr lang="en-US" dirty="0" err="1" smtClean="0"/>
              <a:t>LaRC</a:t>
            </a:r>
            <a:r>
              <a:rPr lang="en-US" dirty="0" smtClean="0"/>
              <a:t>) chemical module which has been used for more than 2 decades within general circulation models</a:t>
            </a:r>
            <a:r>
              <a:rPr lang="en-US" baseline="0" dirty="0" smtClean="0"/>
              <a:t> </a:t>
            </a:r>
            <a:r>
              <a:rPr lang="en-US" dirty="0" smtClean="0"/>
              <a:t>and global chemical data assimilation/forecasting systems.</a:t>
            </a:r>
            <a:r>
              <a:rPr lang="en-US" baseline="0" dirty="0" smtClean="0"/>
              <a:t> </a:t>
            </a:r>
            <a:r>
              <a:rPr lang="en-US" dirty="0" smtClean="0"/>
              <a:t>The </a:t>
            </a:r>
            <a:r>
              <a:rPr lang="en-US" dirty="0" err="1" smtClean="0"/>
              <a:t>LaRC</a:t>
            </a:r>
            <a:r>
              <a:rPr lang="en-US" dirty="0" smtClean="0"/>
              <a:t> unified chemical module has been utilized, along with aerosol predictions from the  Goddard Chemistry Aerosol Radiation and Transport (GOCART) module, within the Real-time Air Quality Modeling System (RAQMS) for daily global trace gas and aerosol assimilation and forecasting since 2012. The primary simplifications of the reduced model are that 1) ozone tendencies resulting from the halogen cycles (</a:t>
            </a:r>
            <a:r>
              <a:rPr lang="en-US" dirty="0" err="1" smtClean="0"/>
              <a:t>ClOx</a:t>
            </a:r>
            <a:r>
              <a:rPr lang="en-US" dirty="0" smtClean="0"/>
              <a:t> and </a:t>
            </a:r>
            <a:r>
              <a:rPr lang="en-US" dirty="0" err="1" smtClean="0"/>
              <a:t>BrOx</a:t>
            </a:r>
            <a:r>
              <a:rPr lang="en-US" smtClean="0"/>
              <a:t>) are parameterized and 2) oxidation of Non Methane Hydrocarbons (NMHCs) are not considered. The </a:t>
            </a:r>
            <a:r>
              <a:rPr lang="en-US" dirty="0" smtClean="0"/>
              <a:t>animations</a:t>
            </a:r>
            <a:r>
              <a:rPr lang="en-US" baseline="0" dirty="0" smtClean="0"/>
              <a:t> show the results of a 6 year (2006-2011) chemical reanalysis using RAQMS in conjunction with the NOAA GSI analysis system to assimilate satellite ozone, carbon monoxide, NO2, and aerosol retrievals. </a:t>
            </a:r>
            <a:endParaRPr lang="en-US" dirty="0"/>
          </a:p>
        </p:txBody>
      </p:sp>
      <p:sp>
        <p:nvSpPr>
          <p:cNvPr id="4" name="Slide Number Placeholder 3"/>
          <p:cNvSpPr>
            <a:spLocks noGrp="1"/>
          </p:cNvSpPr>
          <p:nvPr>
            <p:ph type="sldNum" sz="quarter" idx="10"/>
          </p:nvPr>
        </p:nvSpPr>
        <p:spPr/>
        <p:txBody>
          <a:bodyPr/>
          <a:lstStyle/>
          <a:p>
            <a:fld id="{351E1643-8C17-4296-A2CF-44034564B5AD}" type="slidenum">
              <a:rPr lang="en-US" smtClean="0"/>
              <a:t>1</a:t>
            </a:fld>
            <a:endParaRPr lang="en-US"/>
          </a:p>
        </p:txBody>
      </p:sp>
    </p:spTree>
    <p:extLst>
      <p:ext uri="{BB962C8B-B14F-4D97-AF65-F5344CB8AC3E}">
        <p14:creationId xmlns:p14="http://schemas.microsoft.com/office/powerpoint/2010/main" val="2800166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0" y="0"/>
            <a:ext cx="9144000" cy="609599"/>
          </a:xfrm>
        </p:spPr>
        <p:txBody>
          <a:bodyPr>
            <a:normAutofit fontScale="90000"/>
          </a:bodyPr>
          <a:lstStyle/>
          <a:p>
            <a:r>
              <a:rPr lang="en-US" dirty="0" smtClean="0"/>
              <a:t/>
            </a:r>
            <a:br>
              <a:rPr lang="en-US" dirty="0" smtClean="0"/>
            </a:br>
            <a:r>
              <a:rPr lang="en-US" dirty="0"/>
              <a:t/>
            </a:r>
            <a:br>
              <a:rPr lang="en-US" dirty="0"/>
            </a:br>
            <a:r>
              <a:rPr lang="en-US" dirty="0" smtClean="0"/>
              <a:t>NGGPS Simplified Chemistry</a:t>
            </a:r>
            <a:r>
              <a:rPr lang="en-US" dirty="0"/>
              <a:t/>
            </a:r>
            <a:br>
              <a:rPr lang="en-US" dirty="0"/>
            </a:br>
            <a:r>
              <a:rPr lang="en-US" dirty="0"/>
              <a:t/>
            </a:r>
            <a:br>
              <a:rPr lang="en-US" dirty="0"/>
            </a:br>
            <a:endParaRPr lang="en-US" dirty="0"/>
          </a:p>
        </p:txBody>
      </p:sp>
      <p:sp>
        <p:nvSpPr>
          <p:cNvPr id="5" name="Subtitle 2"/>
          <p:cNvSpPr>
            <a:spLocks noGrp="1"/>
          </p:cNvSpPr>
          <p:nvPr>
            <p:ph type="subTitle" idx="1"/>
          </p:nvPr>
        </p:nvSpPr>
        <p:spPr>
          <a:xfrm>
            <a:off x="-7307" y="5867400"/>
            <a:ext cx="9144000" cy="9906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r>
              <a:rPr lang="en-US" sz="1400" b="1" dirty="0" smtClean="0">
                <a:solidFill>
                  <a:schemeClr val="tx1"/>
                </a:solidFill>
              </a:rPr>
              <a:t>The </a:t>
            </a:r>
            <a:r>
              <a:rPr lang="en-US" sz="1400" b="1" dirty="0" smtClean="0">
                <a:solidFill>
                  <a:schemeClr val="tx1"/>
                </a:solidFill>
              </a:rPr>
              <a:t>NGGPS reduced chemistry development is funded by the NOAA Research Transition </a:t>
            </a:r>
            <a:r>
              <a:rPr lang="en-US" sz="1400" b="1" dirty="0" err="1" smtClean="0">
                <a:solidFill>
                  <a:schemeClr val="tx1"/>
                </a:solidFill>
              </a:rPr>
              <a:t>Acceloration</a:t>
            </a:r>
            <a:r>
              <a:rPr lang="en-US" sz="1400" b="1" dirty="0" smtClean="0">
                <a:solidFill>
                  <a:schemeClr val="tx1"/>
                </a:solidFill>
              </a:rPr>
              <a:t> Program (RTAP) and led </a:t>
            </a:r>
            <a:r>
              <a:rPr lang="en-US" sz="1400" b="1" dirty="0">
                <a:solidFill>
                  <a:schemeClr val="tx1"/>
                </a:solidFill>
              </a:rPr>
              <a:t>by </a:t>
            </a:r>
            <a:r>
              <a:rPr lang="en-US" sz="1400" b="1" dirty="0" smtClean="0">
                <a:solidFill>
                  <a:schemeClr val="tx1"/>
                </a:solidFill>
              </a:rPr>
              <a:t>R</a:t>
            </a:r>
            <a:r>
              <a:rPr lang="en-US" sz="1400" b="1" dirty="0">
                <a:solidFill>
                  <a:schemeClr val="tx1"/>
                </a:solidFill>
              </a:rPr>
              <a:t>. Bradley Pierce (NOAA/NESDIS/STAR) </a:t>
            </a:r>
            <a:r>
              <a:rPr lang="en-US" sz="1400" b="1" dirty="0" smtClean="0">
                <a:solidFill>
                  <a:schemeClr val="tx1"/>
                </a:solidFill>
              </a:rPr>
              <a:t>in collaboration with Vijay </a:t>
            </a:r>
            <a:r>
              <a:rPr lang="en-US" sz="1400" b="1" dirty="0" err="1" smtClean="0">
                <a:solidFill>
                  <a:schemeClr val="tx1"/>
                </a:solidFill>
              </a:rPr>
              <a:t>Tallapragada</a:t>
            </a:r>
            <a:r>
              <a:rPr lang="en-US" sz="1400" b="1" dirty="0" smtClean="0">
                <a:solidFill>
                  <a:schemeClr val="tx1"/>
                </a:solidFill>
              </a:rPr>
              <a:t> (NOAA/EMC). The development </a:t>
            </a:r>
            <a:r>
              <a:rPr lang="en-US" sz="1400" b="1" dirty="0" smtClean="0">
                <a:solidFill>
                  <a:schemeClr val="tx1"/>
                </a:solidFill>
              </a:rPr>
              <a:t>follows path </a:t>
            </a:r>
            <a:r>
              <a:rPr lang="en-US" sz="1400" b="1" dirty="0" smtClean="0">
                <a:solidFill>
                  <a:schemeClr val="tx1"/>
                </a:solidFill>
              </a:rPr>
              <a:t>established </a:t>
            </a:r>
            <a:r>
              <a:rPr lang="en-US" sz="1400" b="1" dirty="0" smtClean="0">
                <a:solidFill>
                  <a:schemeClr val="tx1"/>
                </a:solidFill>
              </a:rPr>
              <a:t>by </a:t>
            </a:r>
            <a:r>
              <a:rPr lang="en-US" sz="1400" b="1" dirty="0">
                <a:solidFill>
                  <a:schemeClr val="tx1"/>
                </a:solidFill>
              </a:rPr>
              <a:t>European Monitoring Atmospheric Composition and Climate - Interim Implementation (MACC-II) project </a:t>
            </a:r>
            <a:r>
              <a:rPr lang="en-US" sz="1400" b="1" dirty="0" smtClean="0">
                <a:solidFill>
                  <a:schemeClr val="tx1"/>
                </a:solidFill>
              </a:rPr>
              <a:t>that </a:t>
            </a:r>
            <a:r>
              <a:rPr lang="en-US" sz="1400" b="1" dirty="0">
                <a:solidFill>
                  <a:schemeClr val="tx1"/>
                </a:solidFill>
              </a:rPr>
              <a:t>is now operational at ECMWF. </a:t>
            </a:r>
          </a:p>
        </p:txBody>
      </p:sp>
      <p:pic>
        <p:nvPicPr>
          <p:cNvPr id="7" name="Picture 22" descr="\\beans\users$\bpierce\Data\Documents\Attachments\nov_30\AuraReanalysis.V1.TCO.2006-201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739140"/>
            <a:ext cx="4419599" cy="24765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8" name="Picture 23" descr="\\beans\users$\bpierce\Data\Documents\Attachments\nov_30\AuraReanalysis.V1.COCOL.2006-201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1" y="3390900"/>
            <a:ext cx="4419599" cy="24765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9" name="Picture 24" descr="\\beans\users$\bpierce\Data\Documents\Attachments\nov_30\RAQMS_1x1_vs_wolfsy_CO_Aura_Reanalysis.V1.All.201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91" y="3150371"/>
            <a:ext cx="2082877" cy="27693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5" descr="\\beans\users$\bpierce\Data\Documents\Attachments\nov_30\RAQMS_1x1_vs_spackman_O3_Aura_Reanalysis.V1.2010.All.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519"/>
          <a:stretch/>
        </p:blipFill>
        <p:spPr bwMode="auto">
          <a:xfrm>
            <a:off x="0" y="583429"/>
            <a:ext cx="2209800" cy="27693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http://www.eol.ucar.edu/system/files/styles/large/private/hg3-track1_0.gif?itok=69fKa6e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7068" y="2709749"/>
            <a:ext cx="887261" cy="88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http://www.eol.ucar.edu/system/files/styles/large/private/hg3-track2.gif?itok=svsjRU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5980" y="3681930"/>
            <a:ext cx="890070" cy="89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hippologo3_11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72826" y="1779539"/>
            <a:ext cx="796378" cy="85883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00807" y="1505634"/>
            <a:ext cx="849913" cy="646331"/>
          </a:xfrm>
          <a:prstGeom prst="rect">
            <a:avLst/>
          </a:prstGeom>
          <a:noFill/>
        </p:spPr>
        <p:txBody>
          <a:bodyPr wrap="none" rtlCol="0">
            <a:spAutoFit/>
          </a:bodyPr>
          <a:lstStyle/>
          <a:p>
            <a:r>
              <a:rPr lang="en-US" sz="1200" b="1" dirty="0" smtClean="0">
                <a:solidFill>
                  <a:schemeClr val="bg1"/>
                </a:solidFill>
              </a:rPr>
              <a:t>2010 O3</a:t>
            </a:r>
          </a:p>
          <a:p>
            <a:r>
              <a:rPr lang="en-US" sz="1200" b="1" dirty="0" smtClean="0">
                <a:solidFill>
                  <a:schemeClr val="bg1"/>
                </a:solidFill>
              </a:rPr>
              <a:t>Validation</a:t>
            </a:r>
          </a:p>
          <a:p>
            <a:r>
              <a:rPr lang="en-US" sz="1200" b="1" dirty="0" smtClean="0">
                <a:solidFill>
                  <a:schemeClr val="bg1"/>
                </a:solidFill>
              </a:rPr>
              <a:t>w/ HIPPO</a:t>
            </a:r>
            <a:endParaRPr lang="en-US" sz="1200" b="1" dirty="0">
              <a:solidFill>
                <a:schemeClr val="bg1"/>
              </a:solidFill>
            </a:endParaRPr>
          </a:p>
        </p:txBody>
      </p:sp>
      <p:sp>
        <p:nvSpPr>
          <p:cNvPr id="15" name="TextBox 14"/>
          <p:cNvSpPr txBox="1"/>
          <p:nvPr/>
        </p:nvSpPr>
        <p:spPr>
          <a:xfrm>
            <a:off x="1069771" y="3500735"/>
            <a:ext cx="835229" cy="646331"/>
          </a:xfrm>
          <a:prstGeom prst="rect">
            <a:avLst/>
          </a:prstGeom>
          <a:noFill/>
        </p:spPr>
        <p:txBody>
          <a:bodyPr wrap="none" rtlCol="0">
            <a:spAutoFit/>
          </a:bodyPr>
          <a:lstStyle/>
          <a:p>
            <a:r>
              <a:rPr lang="en-US" sz="1200" b="1" dirty="0" smtClean="0">
                <a:solidFill>
                  <a:schemeClr val="bg1"/>
                </a:solidFill>
              </a:rPr>
              <a:t>2010 CO</a:t>
            </a:r>
          </a:p>
          <a:p>
            <a:r>
              <a:rPr lang="en-US" sz="1200" b="1" dirty="0" smtClean="0">
                <a:solidFill>
                  <a:schemeClr val="bg1"/>
                </a:solidFill>
              </a:rPr>
              <a:t>Validation</a:t>
            </a:r>
          </a:p>
          <a:p>
            <a:r>
              <a:rPr lang="en-US" sz="1200" b="1" dirty="0" smtClean="0">
                <a:solidFill>
                  <a:schemeClr val="bg1"/>
                </a:solidFill>
              </a:rPr>
              <a:t>w/ HIPPO</a:t>
            </a:r>
            <a:endParaRPr lang="en-US" sz="1200" b="1" dirty="0">
              <a:solidFill>
                <a:schemeClr val="bg1"/>
              </a:solidFill>
            </a:endParaRPr>
          </a:p>
        </p:txBody>
      </p:sp>
      <p:sp>
        <p:nvSpPr>
          <p:cNvPr id="16" name="Rectangle 15"/>
          <p:cNvSpPr/>
          <p:nvPr/>
        </p:nvSpPr>
        <p:spPr>
          <a:xfrm>
            <a:off x="6979085" y="914400"/>
            <a:ext cx="2057400" cy="4832092"/>
          </a:xfrm>
          <a:prstGeom prst="rect">
            <a:avLst/>
          </a:prstGeom>
        </p:spPr>
        <p:txBody>
          <a:bodyPr wrap="square">
            <a:spAutoFit/>
          </a:bodyPr>
          <a:lstStyle/>
          <a:p>
            <a:r>
              <a:rPr lang="en-US" sz="1400" b="1" dirty="0"/>
              <a:t>The NGGPS chemical module is based on the Real-time Air Quality Modeling System (RAQMS)</a:t>
            </a:r>
          </a:p>
          <a:p>
            <a:endParaRPr lang="en-US" sz="1400" b="1" dirty="0" smtClean="0"/>
          </a:p>
          <a:p>
            <a:r>
              <a:rPr lang="en-US" sz="1400" b="1" dirty="0" smtClean="0"/>
              <a:t>A 6 </a:t>
            </a:r>
            <a:r>
              <a:rPr lang="en-US" sz="1400" b="1" dirty="0"/>
              <a:t>year (2006-2011) </a:t>
            </a:r>
            <a:r>
              <a:rPr lang="en-US" sz="1400" b="1" dirty="0" smtClean="0"/>
              <a:t>Aura chemical </a:t>
            </a:r>
            <a:r>
              <a:rPr lang="en-US" sz="1400" b="1" dirty="0"/>
              <a:t>reanalysis </a:t>
            </a:r>
            <a:r>
              <a:rPr lang="en-US" sz="1400" b="1" dirty="0" smtClean="0"/>
              <a:t>funded by the NASA Applied Science Program demonstrates a proof of concept for the NGGPS chemistry</a:t>
            </a:r>
          </a:p>
          <a:p>
            <a:endParaRPr lang="en-US" sz="1400" b="1" dirty="0"/>
          </a:p>
          <a:p>
            <a:r>
              <a:rPr lang="en-US" sz="1400" b="1" dirty="0" smtClean="0"/>
              <a:t>Archived ozone tendencies from the Aura reanalysis will be used to parameterize stratospheric ozone loss due to polar halogen chemistry </a:t>
            </a:r>
            <a:r>
              <a:rPr lang="en-US" sz="1400" b="1" dirty="0" err="1" smtClean="0"/>
              <a:t>withing</a:t>
            </a:r>
            <a:r>
              <a:rPr lang="en-US" sz="1400" b="1" smtClean="0"/>
              <a:t> NGGPS</a:t>
            </a:r>
            <a:endParaRPr lang="en-US" sz="1400" b="1" dirty="0"/>
          </a:p>
        </p:txBody>
      </p:sp>
    </p:spTree>
    <p:extLst>
      <p:ext uri="{BB962C8B-B14F-4D97-AF65-F5344CB8AC3E}">
        <p14:creationId xmlns:p14="http://schemas.microsoft.com/office/powerpoint/2010/main" val="25464299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306</Words>
  <Application>Microsoft Office PowerPoint</Application>
  <PresentationFormat>On-screen Show (4:3)</PresentationFormat>
  <Paragraphs>15</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  NGGPS Simplified Chemistry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NGGPS  </dc:title>
  <dc:creator>Brad Pierce</dc:creator>
  <cp:lastModifiedBy>Brad Pierce</cp:lastModifiedBy>
  <cp:revision>5</cp:revision>
  <dcterms:created xsi:type="dcterms:W3CDTF">2006-08-16T00:00:00Z</dcterms:created>
  <dcterms:modified xsi:type="dcterms:W3CDTF">2017-12-06T15:21:44Z</dcterms:modified>
</cp:coreProperties>
</file>