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03" r:id="rId3"/>
    <p:sldId id="302" r:id="rId4"/>
    <p:sldId id="308" r:id="rId5"/>
    <p:sldId id="309" r:id="rId6"/>
    <p:sldId id="310" r:id="rId7"/>
    <p:sldId id="287" r:id="rId8"/>
    <p:sldId id="321" r:id="rId9"/>
    <p:sldId id="295" r:id="rId10"/>
    <p:sldId id="298" r:id="rId11"/>
    <p:sldId id="299" r:id="rId12"/>
    <p:sldId id="311" r:id="rId13"/>
    <p:sldId id="271" r:id="rId14"/>
    <p:sldId id="315" r:id="rId15"/>
    <p:sldId id="322" r:id="rId16"/>
    <p:sldId id="316" r:id="rId17"/>
    <p:sldId id="323" r:id="rId18"/>
    <p:sldId id="324" r:id="rId19"/>
    <p:sldId id="301" r:id="rId20"/>
    <p:sldId id="319" r:id="rId21"/>
    <p:sldId id="320" r:id="rId22"/>
    <p:sldId id="307" r:id="rId23"/>
    <p:sldId id="306" r:id="rId24"/>
  </p:sldIdLst>
  <p:sldSz cx="14630400" cy="8229600"/>
  <p:notesSz cx="6858000" cy="9144000"/>
  <p:defaultTextStyle>
    <a:defPPr>
      <a:defRPr lang="en-US"/>
    </a:defPPr>
    <a:lvl1pPr marL="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252" y="-72"/>
      </p:cViewPr>
      <p:guideLst>
        <p:guide orient="horz" pos="2592"/>
        <p:guide pos="46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5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0A5B8-F38E-441D-9163-48F59B053EAD}" type="datetimeFigureOut">
              <a:rPr lang="en-US" smtClean="0"/>
              <a:pPr/>
              <a:t>12/12/2016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70BB5-80EB-443E-B153-19D1D4085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531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70BB5-80EB-443E-B153-19D1D4085B7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0478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clouds on PM retrieval, therefore less NUCAPS</a:t>
            </a:r>
            <a:r>
              <a:rPr lang="en-US" baseline="0" dirty="0" smtClean="0"/>
              <a:t> yield.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45AE4-9EBF-514C-928E-1DF59A3D73F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1682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NUCAPS</a:t>
            </a:r>
            <a:r>
              <a:rPr lang="en-US" baseline="0" dirty="0" smtClean="0"/>
              <a:t> is coarser but provides and actual profile as opposed to AOD which provides one number.  Consistent transport patterns because low vertical shear in </a:t>
            </a:r>
            <a:r>
              <a:rPr lang="en-US" baseline="0" smtClean="0"/>
              <a:t>occluded system.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45AE4-9EBF-514C-928E-1DF59A3D73F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3953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 comparison between</a:t>
            </a:r>
            <a:r>
              <a:rPr lang="en-US" baseline="0" dirty="0" smtClean="0"/>
              <a:t> instantaneous retrieval and model value. </a:t>
            </a:r>
            <a:r>
              <a:rPr lang="en-US" dirty="0" smtClean="0"/>
              <a:t>RAQMS is a </a:t>
            </a:r>
            <a:r>
              <a:rPr lang="en-US" dirty="0" err="1" smtClean="0"/>
              <a:t>multiscale</a:t>
            </a:r>
            <a:r>
              <a:rPr lang="en-US" dirty="0" smtClean="0"/>
              <a:t> meteorological and chemical modeling system for predicting stratospheric and tropospheric chemistry.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45AE4-9EBF-514C-928E-1DF59A3D73F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6097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 the averaging </a:t>
            </a:r>
            <a:r>
              <a:rPr lang="en-US" dirty="0" err="1" smtClean="0"/>
              <a:t>kernals</a:t>
            </a:r>
            <a:r>
              <a:rPr lang="en-US" dirty="0" smtClean="0"/>
              <a:t> applied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45AE4-9EBF-514C-928E-1DF59A3D73F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9601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29566"/>
            <a:ext cx="3291840" cy="702183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29566"/>
            <a:ext cx="9631680" cy="702183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1722120"/>
            <a:ext cx="4813301" cy="5629276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46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30622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9833" indent="-489833" algn="l" defTabSz="130622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61304" indent="-408194" algn="l" defTabSz="130622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76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886" indent="-326555" algn="l" defTabSz="1306220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38996" indent="-326555" algn="l" defTabSz="1306220" rtl="0" eaLnBrk="1" latinLnBrk="0" hangingPunct="1">
        <a:spcBef>
          <a:spcPct val="20000"/>
        </a:spcBef>
        <a:buFont typeface="Arial" pitchFamily="34" charset="0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06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41971"/>
            <a:ext cx="14630400" cy="6241262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Resolution Trajectory-Based Smoke Forecasts </a:t>
            </a:r>
          </a:p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</a:t>
            </a:r>
          </a:p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VIIRS Aerosol Optical Depth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NUCAPS Carbon Monoxide Retrievals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Bradley 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Pierce</a:t>
            </a:r>
            <a:r>
              <a:rPr lang="en-US" sz="29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Nadia 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Smith</a:t>
            </a:r>
            <a:r>
              <a:rPr lang="en-US" sz="29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Barnet</a:t>
            </a:r>
            <a:r>
              <a:rPr lang="en-US" sz="29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Shobha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Kondragunta</a:t>
            </a:r>
            <a:r>
              <a:rPr lang="en-US" sz="29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James 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Davies</a:t>
            </a:r>
            <a:r>
              <a:rPr lang="en-US" sz="29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Kathy 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Strabala</a:t>
            </a:r>
            <a:r>
              <a:rPr lang="en-US" sz="29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endParaRPr lang="en-US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3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NOAA/NESDIS Center for Satellite Applications and Research (STAR)</a:t>
            </a:r>
            <a:endParaRPr lang="en-US" sz="23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3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Science and Technology Corporation (STC)</a:t>
            </a:r>
          </a:p>
          <a:p>
            <a:pPr algn="ctr"/>
            <a:r>
              <a:rPr lang="en-US" sz="23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UW-Madison Space Science and Engineering Center (SSEC) 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7786402"/>
            <a:ext cx="14630400" cy="532007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AGU Fall Meeting, December 14, 2016 San Francisco, CA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http://www.galvestonlab.sefsc.noaa.gov/stories/2013/ODD2013/images/noaa-logo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324600"/>
            <a:ext cx="1371600" cy="1371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T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6496945"/>
            <a:ext cx="2306428" cy="922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://www.ssec.wisc.edu/50th/img/ssec_logo_sm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0" y="6481981"/>
            <a:ext cx="1352550" cy="952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JPSS_EMBLEM_300px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6410642"/>
            <a:ext cx="1219200" cy="1219200"/>
          </a:xfrm>
          <a:prstGeom prst="rect">
            <a:avLst/>
          </a:prstGeom>
        </p:spPr>
      </p:pic>
      <p:pic>
        <p:nvPicPr>
          <p:cNvPr id="14" name="Picture 12" descr="http://upload.wikimedia.org/wikipedia/commons/b/b2/NPP_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382645"/>
            <a:ext cx="1329822" cy="1295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6019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beans\users$\bpierce\Data\Documents\FY16_Travel\3rd_NOAA_JPSS_Annual_Meeting\NUCAPS_vs_RAQMS_AK_Column_CO.May.09.2016.PM.qc.eq.0l.medium.ma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4000"/>
            <a:ext cx="7975600" cy="7975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"/>
            <a:ext cx="14630400" cy="655118"/>
          </a:xfrm>
          <a:prstGeom prst="rect">
            <a:avLst/>
          </a:prstGeom>
          <a:solidFill>
            <a:schemeClr val="bg1"/>
          </a:solidFill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en-US" sz="3400" b="1" dirty="0" smtClean="0">
                <a:latin typeface="Times New Roman" pitchFamily="18" charset="0"/>
                <a:cs typeface="Times New Roman" pitchFamily="18" charset="0"/>
              </a:rPr>
              <a:t>NUCAPS Total Column </a:t>
            </a:r>
            <a:r>
              <a:rPr lang="en-US" sz="3400" b="1" dirty="0" smtClean="0">
                <a:latin typeface="Times New Roman" pitchFamily="18" charset="0"/>
                <a:cs typeface="Times New Roman" pitchFamily="18" charset="0"/>
              </a:rPr>
              <a:t>CO PM Orbit May 9, 2016           </a:t>
            </a:r>
            <a:endParaRPr lang="en-US" sz="3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00621" y="3733800"/>
            <a:ext cx="1052779" cy="8278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292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beans\users$\bpierce\Data\Documents\Attachments\jul_28\May_09_2016.NUCAPS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8229600" cy="822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67600" y="5443969"/>
            <a:ext cx="2136103" cy="301175"/>
          </a:xfrm>
          <a:prstGeom prst="rect">
            <a:avLst/>
          </a:prstGeom>
          <a:solidFill>
            <a:schemeClr val="bg1"/>
          </a:solidFill>
        </p:spPr>
        <p:txBody>
          <a:bodyPr wrap="none" lIns="130622" tIns="65311" rIns="130622" bIns="65311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110 W (+ / -1 °) Cross Section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93463" y="5443969"/>
            <a:ext cx="2136103" cy="301175"/>
          </a:xfrm>
          <a:prstGeom prst="rect">
            <a:avLst/>
          </a:prstGeom>
          <a:solidFill>
            <a:schemeClr val="bg1"/>
          </a:solidFill>
        </p:spPr>
        <p:txBody>
          <a:bodyPr wrap="none" lIns="130622" tIns="65311" rIns="130622" bIns="65311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100 W (+ / -1 °) Cross Section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0720" y="0"/>
            <a:ext cx="8236299" cy="1332226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IDEA-I High resolution (NAM 4km) trajectory forecast 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Fort McMurray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Wildfire 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09,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788283"/>
            <a:ext cx="7010400" cy="6933760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marL="408194" indent="-408194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IDEA-I high resolution trajectories initialized at each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45km NUCAPS profile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(only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CO&gt;150ppbv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initialized) </a:t>
            </a:r>
          </a:p>
          <a:p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8194" indent="-408194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Upper panel shows NAM 600mb heights </a:t>
            </a:r>
          </a:p>
          <a:p>
            <a:pPr marL="408194" indent="-408194">
              <a:buFont typeface="Arial" panose="020B0604020202020204" pitchFamily="34" charset="0"/>
              <a:buChar char="•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8194" indent="-408194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Lower panels show longitude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sections at 110W (lower left) and 100W (lower right)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8194" indent="-408194">
              <a:buFont typeface="Arial" panose="020B0604020202020204" pitchFamily="34" charset="0"/>
              <a:buChar char="•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8194" indent="-408194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IDEA-I high resolution trajectory forecast colored by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initial CO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8194" indent="-408194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84712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84666"/>
            <a:ext cx="14630400" cy="839784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r>
              <a:rPr lang="en-US" sz="4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Soberanes</a:t>
            </a:r>
            <a:r>
              <a:rPr lang="en-US" sz="4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wildfire Case </a:t>
            </a:r>
            <a:r>
              <a:rPr lang="en-US" sz="4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study </a:t>
            </a:r>
            <a:endParaRPr lang="en-US" sz="4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990600"/>
            <a:ext cx="8236370" cy="290188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130622" tIns="65311" rIns="130622" bIns="65311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(July 22, 2016) 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Soberanes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fire was first reported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near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Soberanes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Creek in Monterey County, CA.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(July 26, 2016) -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Governor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California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declares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state of emergency in Monterey County due to heavy smoke and risk to lives and property.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July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30,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2016)  -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 spread to the Los Padres National Forest and was impacting air quality as far south as the Los Angeles Basin and as far east as Las Vegas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7786402"/>
            <a:ext cx="14630400" cy="532007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 by Associated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 (http://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media.nbcbayarea.com)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://inciweb.nwcg.gov/photos/CALPF/2016-07-25-1228-Soberanes-Fire/picts/2016_08_05-12.05.02.299-CDT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54429"/>
            <a:ext cx="5024967" cy="77696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media.nbcbayarea.com/images/1200*675/0727-2016-SoberanesFi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67162"/>
            <a:ext cx="6629400" cy="37290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8681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Brad\Documents\Work\AGU_2016\AGU\Talk\eidea_July_28_20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658" y="-1"/>
            <a:ext cx="10437542" cy="822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Brad\Documents\Work\AGU_2016\AGU\Talk\2016072819CA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3282"/>
          <a:stretch/>
        </p:blipFill>
        <p:spPr bwMode="auto">
          <a:xfrm>
            <a:off x="0" y="3562895"/>
            <a:ext cx="6309360" cy="4209505"/>
          </a:xfrm>
          <a:prstGeom prst="rect">
            <a:avLst/>
          </a:prstGeom>
          <a:solidFill>
            <a:schemeClr val="bg1"/>
          </a:solid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Brad\Documents\Work\AGU_2016\AGU\Talk\2016072719C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2754"/>
          <a:stretch/>
        </p:blipFill>
        <p:spPr bwMode="auto">
          <a:xfrm>
            <a:off x="0" y="7772400"/>
            <a:ext cx="6309360" cy="457200"/>
          </a:xfrm>
          <a:prstGeom prst="rect">
            <a:avLst/>
          </a:prstGeom>
          <a:solidFill>
            <a:schemeClr val="bg1"/>
          </a:solid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3571352"/>
            <a:ext cx="4099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Initial Conditions 19Z July 28, 2016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904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Brad\Documents\Work\AGU_2016\AGU\Talk\eidea_July_28_20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659" y="0"/>
            <a:ext cx="10437541" cy="822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Brad\Documents\Work\AGU_2016\AGU\Talk\2016072903CA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3282"/>
          <a:stretch/>
        </p:blipFill>
        <p:spPr bwMode="auto">
          <a:xfrm>
            <a:off x="0" y="3562895"/>
            <a:ext cx="6309360" cy="4209505"/>
          </a:xfrm>
          <a:prstGeom prst="rect">
            <a:avLst/>
          </a:prstGeom>
          <a:solidFill>
            <a:schemeClr val="bg1"/>
          </a:solid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Brad\Documents\Work\AGU_2016\AGU\Talk\2016072719C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2754"/>
          <a:stretch/>
        </p:blipFill>
        <p:spPr bwMode="auto">
          <a:xfrm>
            <a:off x="0" y="7772400"/>
            <a:ext cx="6309360" cy="457200"/>
          </a:xfrm>
          <a:prstGeom prst="rect">
            <a:avLst/>
          </a:prstGeom>
          <a:solidFill>
            <a:schemeClr val="bg1"/>
          </a:solid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3571352"/>
            <a:ext cx="3294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8 hour FX 03Z July 29, 2016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459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Brad\Documents\Work\AGU_2016\AGU\Talk\eidea_July_28_20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659" y="0"/>
            <a:ext cx="10437541" cy="822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Brad\Documents\Work\AGU_2016\AGU\Talk\2016072719CA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2754"/>
          <a:stretch/>
        </p:blipFill>
        <p:spPr bwMode="auto">
          <a:xfrm>
            <a:off x="0" y="7772400"/>
            <a:ext cx="6309360" cy="457200"/>
          </a:xfrm>
          <a:prstGeom prst="rect">
            <a:avLst/>
          </a:prstGeom>
          <a:solidFill>
            <a:schemeClr val="bg1"/>
          </a:solid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Brad\Documents\Work\AGU_2016\AGU\Talk\2016072909C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3075"/>
          <a:stretch/>
        </p:blipFill>
        <p:spPr bwMode="auto">
          <a:xfrm>
            <a:off x="0" y="3566160"/>
            <a:ext cx="6324600" cy="4206240"/>
          </a:xfrm>
          <a:prstGeom prst="rect">
            <a:avLst/>
          </a:prstGeom>
          <a:solidFill>
            <a:schemeClr val="bg1"/>
          </a:solid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3571352"/>
            <a:ext cx="3422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14 hour FX 09Z July 29, 2016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459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Brad\Documents\Work\AGU_2016\AGU\Talk\eidea_July_29_20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659" y="0"/>
            <a:ext cx="10437541" cy="822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C:\Users\Brad\Documents\Work\AGU_2016\AGU\Talk\2016072918CA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3696"/>
          <a:stretch/>
        </p:blipFill>
        <p:spPr bwMode="auto">
          <a:xfrm>
            <a:off x="1" y="3578915"/>
            <a:ext cx="6324600" cy="4193485"/>
          </a:xfrm>
          <a:prstGeom prst="rect">
            <a:avLst/>
          </a:prstGeom>
          <a:solidFill>
            <a:schemeClr val="bg1"/>
          </a:solid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Brad\Documents\Work\AGU_2016\AGU\Talk\2016072719C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2754"/>
          <a:stretch/>
        </p:blipFill>
        <p:spPr bwMode="auto">
          <a:xfrm>
            <a:off x="0" y="7772400"/>
            <a:ext cx="6309360" cy="457200"/>
          </a:xfrm>
          <a:prstGeom prst="rect">
            <a:avLst/>
          </a:prstGeom>
          <a:solidFill>
            <a:schemeClr val="bg1"/>
          </a:solid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3571352"/>
            <a:ext cx="3422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23 hour FX 18Z July 29, 2016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419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Brad\Documents\Work\AGU_2016\AGU\Talk\eidea_July_29_20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659" y="0"/>
            <a:ext cx="10437541" cy="822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Brad\Documents\Work\AGU_2016\AGU\Talk\2016072719CA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2754"/>
          <a:stretch/>
        </p:blipFill>
        <p:spPr bwMode="auto">
          <a:xfrm>
            <a:off x="0" y="7772400"/>
            <a:ext cx="6309360" cy="457200"/>
          </a:xfrm>
          <a:prstGeom prst="rect">
            <a:avLst/>
          </a:prstGeom>
          <a:solidFill>
            <a:schemeClr val="bg1"/>
          </a:solid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rad\Documents\Work\AGU_2016\AGU\Talk\2016073000C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4110"/>
          <a:stretch/>
        </p:blipFill>
        <p:spPr bwMode="auto">
          <a:xfrm>
            <a:off x="0" y="3595056"/>
            <a:ext cx="6324600" cy="4167296"/>
          </a:xfrm>
          <a:prstGeom prst="rect">
            <a:avLst/>
          </a:prstGeom>
          <a:solidFill>
            <a:schemeClr val="bg1"/>
          </a:solid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571352"/>
            <a:ext cx="3422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29 hour FX 18Z July 29, 2016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419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Brad\Documents\Work\AGU_2016\AGU\Talk\eidea_July_29_20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659" y="0"/>
            <a:ext cx="10437541" cy="822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Brad\Documents\Work\AGU_2016\AGU\Talk\2016072719CA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2754"/>
          <a:stretch/>
        </p:blipFill>
        <p:spPr bwMode="auto">
          <a:xfrm>
            <a:off x="0" y="7772400"/>
            <a:ext cx="6309360" cy="457200"/>
          </a:xfrm>
          <a:prstGeom prst="rect">
            <a:avLst/>
          </a:prstGeom>
          <a:solidFill>
            <a:schemeClr val="bg1"/>
          </a:solid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Brad\Documents\Work\AGU_2016\AGU\Talk\2016073006C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3696"/>
          <a:stretch/>
        </p:blipFill>
        <p:spPr bwMode="auto">
          <a:xfrm>
            <a:off x="1" y="3601496"/>
            <a:ext cx="6324600" cy="4193485"/>
          </a:xfrm>
          <a:prstGeom prst="rect">
            <a:avLst/>
          </a:prstGeom>
          <a:solidFill>
            <a:schemeClr val="bg1"/>
          </a:solid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3571352"/>
            <a:ext cx="3422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35 hour FX 18Z July 29, 2016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352800" y="6629400"/>
            <a:ext cx="8382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419600" y="5791200"/>
            <a:ext cx="8382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419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447799"/>
            <a:ext cx="7848599" cy="597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219" t="74406" r="38829" b="17529"/>
          <a:stretch/>
        </p:blipFill>
        <p:spPr bwMode="auto">
          <a:xfrm>
            <a:off x="8915400" y="7391400"/>
            <a:ext cx="4696075" cy="57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372600" y="7754039"/>
            <a:ext cx="36576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https://www.airnow.gov/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52525"/>
            <a:ext cx="5876094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81144"/>
            <a:ext cx="5845292" cy="364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0"/>
            <a:ext cx="1463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Observed (black) and RAQMS (red) surface PM2.5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at Las Vegas, NV (upper) and Riverside-San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Bernardino, CA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(lower)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905000" y="2743200"/>
            <a:ext cx="10210800" cy="2514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981200" y="5943600"/>
            <a:ext cx="96012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1277600" y="6172200"/>
            <a:ext cx="838200" cy="838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1811000" y="4876800"/>
            <a:ext cx="838200" cy="838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92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99626"/>
            <a:ext cx="14630400" cy="6410539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pPr marL="489833" lvl="1" indent="-489833">
              <a:buFont typeface="Wingdings" panose="05000000000000000000" pitchFamily="2" charset="2"/>
              <a:buChar char="q"/>
            </a:pPr>
            <a:r>
              <a:rPr lang="en-US" altLang="en-US" sz="3400" b="1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Goal: </a:t>
            </a:r>
            <a:r>
              <a:rPr lang="en-US" altLang="en-US" sz="3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Provide </a:t>
            </a:r>
            <a:r>
              <a:rPr lang="en-US" altLang="en-US" sz="34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low latency, web-based, high resolution forecasts of smoke dispersion for use by NWS Incident Meteorologists (IMET) to support on-site decision support services for fire incident management teams. </a:t>
            </a:r>
            <a:endParaRPr lang="en-US" altLang="en-US" sz="3400" dirty="0" smtClean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489833" lvl="1" indent="-489833">
              <a:buFont typeface="Wingdings" pitchFamily="2" charset="2"/>
              <a:buChar char="§"/>
            </a:pPr>
            <a:endParaRPr lang="en-US" altLang="en-US" sz="3400" dirty="0" smtClean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1142943" lvl="2" indent="-489833">
              <a:buFont typeface="Wingdings" pitchFamily="2" charset="2"/>
              <a:buChar char="§"/>
            </a:pPr>
            <a:r>
              <a:rPr lang="en-US" altLang="en-US" sz="34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Project utilizes VIIRS AOD </a:t>
            </a:r>
            <a:r>
              <a:rPr lang="en-US" altLang="en-US" sz="3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and </a:t>
            </a:r>
            <a:r>
              <a:rPr lang="en-US" altLang="en-US" sz="34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NOAA-Unique </a:t>
            </a:r>
            <a:r>
              <a:rPr lang="en-US" altLang="en-US" sz="34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CrIS</a:t>
            </a:r>
            <a:r>
              <a:rPr lang="en-US" altLang="en-US" sz="34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-ATMS Processing System (NUCAPS) </a:t>
            </a:r>
            <a:r>
              <a:rPr lang="en-US" altLang="en-US" sz="3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CO retrievals </a:t>
            </a:r>
            <a:r>
              <a:rPr lang="en-US" altLang="en-US" sz="34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to initialize trajectory-based, high spatial resolution </a:t>
            </a:r>
            <a:r>
              <a:rPr lang="en-US" altLang="en-US" sz="3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smoke </a:t>
            </a:r>
            <a:r>
              <a:rPr lang="en-US" altLang="en-US" sz="34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dispersion forecasts</a:t>
            </a:r>
            <a:r>
              <a:rPr lang="en-US" altLang="en-US" sz="3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.</a:t>
            </a:r>
          </a:p>
          <a:p>
            <a:pPr marL="653110" lvl="2"/>
            <a:r>
              <a:rPr lang="en-US" altLang="en-US" sz="3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</a:p>
          <a:p>
            <a:pPr marL="1142943" lvl="2" indent="-489833">
              <a:buFont typeface="Wingdings" pitchFamily="2" charset="2"/>
              <a:buChar char="§"/>
            </a:pPr>
            <a:r>
              <a:rPr lang="en-US" altLang="en-US" sz="3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NUCAPS trace </a:t>
            </a:r>
            <a:r>
              <a:rPr lang="en-US" altLang="en-US" sz="34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gas retrievals </a:t>
            </a:r>
            <a:r>
              <a:rPr lang="en-US" altLang="en-US" sz="3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use </a:t>
            </a:r>
            <a:r>
              <a:rPr lang="en-US" altLang="en-US" sz="3400" dirty="0" err="1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CrIS</a:t>
            </a:r>
            <a:r>
              <a:rPr lang="en-US" altLang="en-US" sz="34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full spectral </a:t>
            </a:r>
            <a:r>
              <a:rPr lang="en-US" altLang="en-US" sz="34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r</a:t>
            </a:r>
            <a:r>
              <a:rPr lang="en-US" altLang="en-US" sz="3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esolution radiances and provides information on the vertical </a:t>
            </a:r>
            <a:r>
              <a:rPr lang="en-US" altLang="en-US" sz="34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profile of </a:t>
            </a:r>
            <a:r>
              <a:rPr lang="en-US" altLang="en-US" sz="3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smoke even </a:t>
            </a:r>
            <a:r>
              <a:rPr lang="en-US" altLang="en-US" sz="34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in partly cloud FOVs.</a:t>
            </a:r>
          </a:p>
          <a:p>
            <a:pPr marL="653110" lvl="2"/>
            <a:endParaRPr lang="en-US" altLang="en-US" sz="3400" dirty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327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work addresses the need for low latency, web-based, high resolution forecasts of smoke dispersion for use by NWS Incident Meteorologists (IMET) to support on-site decision support services for fire incident management teams. 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studies illustrate how long range transport of wild fire smoke can adversely impact surface air quality thousands of kilometers downwind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(Fort McMurray) and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local topographic flow can lead to complex transport patterns near the wildfire source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region 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Soberanes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wildfire)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Although coarser, 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NUCAPS CO retrievals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complement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high resolution VIIRS AOD retrievals by providing retrievals in partially cloudy scenes and also providing information on the vertical distribution of the wildfire smoke.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7772400"/>
            <a:ext cx="14630400" cy="53200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130622" tIns="65311" rIns="130622" bIns="65311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Funding provided by the NOAA JPSS Proving Ground and Risk Reduction program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http://www.galvestonlab.sefsc.noaa.gov/stories/2013/ODD2013/images/noaa-logo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725" y="0"/>
            <a:ext cx="1971675" cy="19716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JPSS_EMBLEM_300px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532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86400" y="2981996"/>
            <a:ext cx="3227748" cy="839784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en-US" sz="4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Extra Slides</a:t>
            </a:r>
            <a:endParaRPr lang="en-US" sz="4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915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\\beans\users$\bpierce\Data\Documents\FY16_Travel\3rd_NOAA_JPSS_Annual_Meeting\SONGNEX_CO_RAQM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217" t="16116" r="17788" b="4281"/>
          <a:stretch/>
        </p:blipFill>
        <p:spPr bwMode="auto">
          <a:xfrm>
            <a:off x="76200" y="2271454"/>
            <a:ext cx="6400800" cy="5825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2743200"/>
            <a:ext cx="1813900" cy="1178338"/>
          </a:xfrm>
          <a:prstGeom prst="rect">
            <a:avLst/>
          </a:prstGeom>
          <a:solidFill>
            <a:schemeClr val="bg1"/>
          </a:solidFill>
        </p:spPr>
        <p:txBody>
          <a:bodyPr wrap="none" lIns="130622" tIns="65311" rIns="130622" bIns="65311" rtlCol="0">
            <a:spAutoFit/>
          </a:bodyPr>
          <a:lstStyle/>
          <a:p>
            <a:r>
              <a:rPr lang="en-US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r=0.681230</a:t>
            </a:r>
          </a:p>
          <a:p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ias= 22.0542 </a:t>
            </a:r>
          </a:p>
          <a:p>
            <a:r>
              <a:rPr lang="en-US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(RAQMS-</a:t>
            </a:r>
            <a:r>
              <a:rPr lang="en-US" sz="1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insitu</a:t>
            </a:r>
            <a:r>
              <a:rPr lang="en-US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28.9271</a:t>
            </a:r>
            <a:endParaRPr lang="en-US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50841" y="9034"/>
            <a:ext cx="6705602" cy="932117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SONGNEX 2015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Shale Oil and Natural Gas Nexus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71600" y="1859482"/>
            <a:ext cx="3548349" cy="655118"/>
          </a:xfrm>
          <a:prstGeom prst="rect">
            <a:avLst/>
          </a:prstGeom>
          <a:solidFill>
            <a:schemeClr val="bg1"/>
          </a:solidFill>
        </p:spPr>
        <p:txBody>
          <a:bodyPr wrap="none" lIns="130622" tIns="65311" rIns="130622" bIns="65311" rtlCol="0">
            <a:spAutoFit/>
          </a:bodyPr>
          <a:lstStyle/>
          <a:p>
            <a:pPr algn="ctr"/>
            <a:r>
              <a:rPr lang="en-US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RAQMS vs </a:t>
            </a:r>
            <a:r>
              <a:rPr lang="en-US" sz="1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Insitu</a:t>
            </a:r>
            <a:r>
              <a:rPr lang="en-US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SONGNEX 2015</a:t>
            </a:r>
          </a:p>
          <a:p>
            <a:pPr algn="ctr"/>
            <a:r>
              <a:rPr lang="en-US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(March 19-April 27, 2015)</a:t>
            </a:r>
            <a:endParaRPr lang="en-US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868091" y="4678092"/>
            <a:ext cx="2129691" cy="393508"/>
          </a:xfrm>
          <a:prstGeom prst="rect">
            <a:avLst/>
          </a:prstGeom>
          <a:solidFill>
            <a:schemeClr val="bg1"/>
          </a:solidFill>
        </p:spPr>
        <p:txBody>
          <a:bodyPr wrap="none" lIns="130622" tIns="65311" rIns="130622" bIns="65311" rtlCol="0">
            <a:spAutoFit/>
          </a:bodyPr>
          <a:lstStyle/>
          <a:p>
            <a:r>
              <a:rPr lang="en-US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RAQMS CO (</a:t>
            </a:r>
            <a:r>
              <a:rPr lang="en-US" sz="1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ppbv</a:t>
            </a:r>
            <a:r>
              <a:rPr lang="en-US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38400" y="7150292"/>
            <a:ext cx="1865196" cy="393508"/>
          </a:xfrm>
          <a:prstGeom prst="rect">
            <a:avLst/>
          </a:prstGeom>
          <a:solidFill>
            <a:schemeClr val="bg1"/>
          </a:solidFill>
        </p:spPr>
        <p:txBody>
          <a:bodyPr wrap="none" lIns="130622" tIns="65311" rIns="130622" bIns="65311" rtlCol="0">
            <a:spAutoFit/>
          </a:bodyPr>
          <a:lstStyle/>
          <a:p>
            <a:r>
              <a:rPr lang="en-US" sz="1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Insitu</a:t>
            </a:r>
            <a:r>
              <a:rPr lang="en-US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 (</a:t>
            </a:r>
            <a:r>
              <a:rPr lang="en-US" sz="1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ppbv</a:t>
            </a:r>
            <a:r>
              <a:rPr lang="en-US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53200" y="4038600"/>
            <a:ext cx="4038600" cy="213244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130622" tIns="65311" rIns="130622" bIns="65311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of RAQMS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insitu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 during NOAA/ESRL SONGNEX 2015 for indirect NUCAPS CO validation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\\beans\users$\bpierce\Data\Documents\JPSS_PGRR_FY15-FY16\SONGNEX_P3\flights.songne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914400"/>
            <a:ext cx="4767793" cy="27015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\\beans\users$\bpierce\Data\Documents\FY16_Travel\3rd_NOAA_JPSS_Annual_Meeting\RAQMS_vs_holloway_C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1" y="3454401"/>
            <a:ext cx="3581400" cy="477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raqms realtime air quality modeling syste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32955" cy="18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479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\\beans\users$\bpierce\Data\Documents\FY16_Travel\3rd_NOAA_JPSS_Annual_Meeting\Fort_McMurray_mid_tropospheric_CO_NUCAPS_RAQMS_AK.PM.all.points.fix.qua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26" t="13682" r="17154" b="3934"/>
          <a:stretch/>
        </p:blipFill>
        <p:spPr bwMode="auto">
          <a:xfrm>
            <a:off x="9628297" y="3740875"/>
            <a:ext cx="5002103" cy="4488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\\beans\users$\bpierce\Data\Documents\FY16_Travel\3rd_NOAA_JPSS_Annual_Meeting\Fort_McMurray_mid_tropospheric_CO_NUCAPS_RAQMS_AK.AM.all.points.fix.qu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290" t="16591" r="17154" b="3934"/>
          <a:stretch/>
        </p:blipFill>
        <p:spPr bwMode="auto">
          <a:xfrm>
            <a:off x="152400" y="3899418"/>
            <a:ext cx="4805475" cy="43301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\\beans\users$\bpierce\Data\Documents\FY16_Travel\3rd_NOAA_JPSS_Annual_Meeting\SONGNEX_CO_RAQMS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217" t="16116" r="17788" b="4281"/>
          <a:stretch/>
        </p:blipFill>
        <p:spPr bwMode="auto">
          <a:xfrm>
            <a:off x="4777798" y="152400"/>
            <a:ext cx="4899602" cy="44591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4680901" y="0"/>
            <a:ext cx="5225099" cy="4178557"/>
            <a:chOff x="2646493" y="-240100"/>
            <a:chExt cx="3265687" cy="3482131"/>
          </a:xfrm>
        </p:grpSpPr>
        <p:sp>
          <p:nvSpPr>
            <p:cNvPr id="9" name="TextBox 8"/>
            <p:cNvSpPr txBox="1"/>
            <p:nvPr/>
          </p:nvSpPr>
          <p:spPr>
            <a:xfrm rot="16200000">
              <a:off x="1902699" y="1705757"/>
              <a:ext cx="1708801" cy="22121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7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RAQMS CO (</a:t>
              </a:r>
              <a:r>
                <a:rPr lang="en-US" sz="17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ppbv</a:t>
              </a:r>
              <a:r>
                <a:rPr lang="en-US" sz="17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47826" y="2947078"/>
              <a:ext cx="1116291" cy="29495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7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Insitu</a:t>
              </a:r>
              <a:r>
                <a:rPr lang="en-US" sz="17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 (</a:t>
              </a:r>
              <a:r>
                <a:rPr lang="en-US" sz="17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ppbv</a:t>
              </a:r>
              <a:r>
                <a:rPr lang="en-US" sz="17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48543" y="-240100"/>
              <a:ext cx="3263637" cy="2949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RAQMS vs </a:t>
              </a:r>
              <a:r>
                <a:rPr lang="en-US" sz="17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Insitu</a:t>
              </a:r>
              <a:r>
                <a:rPr lang="en-US" sz="17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SONGNEX </a:t>
              </a:r>
              <a:r>
                <a:rPr lang="en-US" sz="17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2015</a:t>
              </a:r>
              <a:endParaRPr lang="en-US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4631" y="3443143"/>
            <a:ext cx="4218911" cy="4405458"/>
            <a:chOff x="27894" y="2869286"/>
            <a:chExt cx="2636820" cy="3671215"/>
          </a:xfrm>
        </p:grpSpPr>
        <p:sp>
          <p:nvSpPr>
            <p:cNvPr id="6" name="TextBox 5"/>
            <p:cNvSpPr txBox="1"/>
            <p:nvPr/>
          </p:nvSpPr>
          <p:spPr>
            <a:xfrm>
              <a:off x="333375" y="3492500"/>
              <a:ext cx="1031132" cy="74379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3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r=0.641294</a:t>
              </a:r>
            </a:p>
            <a:p>
              <a:r>
                <a:rPr lang="en-US" sz="13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bias=2.04874 </a:t>
              </a:r>
            </a:p>
            <a:p>
              <a:r>
                <a:rPr lang="en-US" sz="13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(RAQMS-NUCAPS)</a:t>
              </a:r>
            </a:p>
            <a:p>
              <a:r>
                <a:rPr lang="en-US" sz="13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rms</a:t>
              </a:r>
              <a:r>
                <a:rPr lang="en-US" sz="13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=22.7430</a:t>
              </a:r>
              <a:endPara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-715900" y="4778627"/>
              <a:ext cx="1708801" cy="22121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7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RAQMS CO (</a:t>
              </a:r>
              <a:r>
                <a:rPr lang="en-US" sz="17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ppbv</a:t>
              </a:r>
              <a:r>
                <a:rPr lang="en-US" sz="17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04875" y="6245549"/>
              <a:ext cx="1326686" cy="29495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7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NUCAPS CO (</a:t>
              </a:r>
              <a:r>
                <a:rPr lang="en-US" sz="17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ppbv</a:t>
              </a:r>
              <a:r>
                <a:rPr lang="en-US" sz="17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88332" y="2869286"/>
              <a:ext cx="1976382" cy="51296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RAQMS vs NUCAPS AM Orbit</a:t>
              </a:r>
            </a:p>
            <a:p>
              <a:pPr algn="ctr"/>
              <a:r>
                <a:rPr lang="en-US" sz="17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(May 1-16, 2016)</a:t>
              </a:r>
              <a:endPara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710407" y="3429000"/>
            <a:ext cx="4184014" cy="4419600"/>
            <a:chOff x="5389695" y="2683945"/>
            <a:chExt cx="2615009" cy="3683000"/>
          </a:xfrm>
        </p:grpSpPr>
        <p:sp>
          <p:nvSpPr>
            <p:cNvPr id="7" name="TextBox 6"/>
            <p:cNvSpPr txBox="1"/>
            <p:nvPr/>
          </p:nvSpPr>
          <p:spPr>
            <a:xfrm>
              <a:off x="5702441" y="3318945"/>
              <a:ext cx="1031132" cy="74379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3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r=0.526823</a:t>
              </a:r>
            </a:p>
            <a:p>
              <a:r>
                <a:rPr lang="en-US" sz="13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bias=-1.11434 </a:t>
              </a:r>
            </a:p>
            <a:p>
              <a:r>
                <a:rPr lang="en-US" sz="13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(RAQMS-NUCAPS)</a:t>
              </a:r>
            </a:p>
            <a:p>
              <a:r>
                <a:rPr lang="en-US" sz="13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rms</a:t>
              </a:r>
              <a:r>
                <a:rPr lang="en-US" sz="13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=36.3270</a:t>
              </a:r>
              <a:endPara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4645901" y="4829957"/>
              <a:ext cx="1708801" cy="22121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7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RAQMS CO (</a:t>
              </a:r>
              <a:r>
                <a:rPr lang="en-US" sz="17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ppbv</a:t>
              </a:r>
              <a:r>
                <a:rPr lang="en-US" sz="17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71255" y="6071992"/>
              <a:ext cx="1326686" cy="29495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7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NUCAPS CO (</a:t>
              </a:r>
              <a:r>
                <a:rPr lang="en-US" sz="17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ppbv</a:t>
              </a:r>
              <a:r>
                <a:rPr lang="en-US" sz="17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35816" y="2683945"/>
              <a:ext cx="1968888" cy="51296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RAQMS vs NUCAPS PM Orbit</a:t>
              </a:r>
            </a:p>
            <a:p>
              <a:pPr algn="ctr"/>
              <a:r>
                <a:rPr lang="en-US" sz="17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(May 1-16, 2016)</a:t>
              </a:r>
              <a:endPara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177779" y="439483"/>
            <a:ext cx="1451621" cy="932117"/>
          </a:xfrm>
          <a:prstGeom prst="rect">
            <a:avLst/>
          </a:prstGeom>
          <a:solidFill>
            <a:schemeClr val="bg1"/>
          </a:solidFill>
        </p:spPr>
        <p:txBody>
          <a:bodyPr wrap="none" lIns="130622" tIns="65311" rIns="130622" bIns="65311" rtlCol="0">
            <a:spAutoFit/>
          </a:bodyPr>
          <a:lstStyle/>
          <a:p>
            <a:r>
              <a:rPr lang="en-US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r=0.681230</a:t>
            </a:r>
          </a:p>
          <a:p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ias= 22.0542 </a:t>
            </a:r>
          </a:p>
          <a:p>
            <a:r>
              <a:rPr lang="en-US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(RAQMS-</a:t>
            </a:r>
            <a:r>
              <a:rPr lang="en-US" sz="1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insitu</a:t>
            </a:r>
            <a:r>
              <a:rPr lang="en-US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28.9271</a:t>
            </a:r>
            <a:endParaRPr lang="en-US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957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beans\users$\bpierce\Data\Documents\Attachments\may_25\firema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43736"/>
            <a:ext cx="5791200" cy="74948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84666"/>
            <a:ext cx="14630400" cy="839784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r>
              <a:rPr lang="en-US" sz="4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Fort </a:t>
            </a:r>
            <a:r>
              <a:rPr 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McMurray wildfire Case </a:t>
            </a:r>
            <a:r>
              <a:rPr lang="en-US" sz="4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study </a:t>
            </a:r>
            <a:endParaRPr lang="en-US" sz="4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1000" y="1066800"/>
            <a:ext cx="7266117" cy="290188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130622" tIns="65311" rIns="130622" bIns="65311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(May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1, 2016)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9:57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p.m., Mayor Blake has declared a State of Local Emergency in Fort McMurray localized to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Gregoire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(May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4, 2016)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–Mandatory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evacuation of Anzac,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Gregoire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Lake Estates and Fort McMurray First Nation.  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(May 16,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2016)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evacuation zone has increased north of the city of Fort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McMurray.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786402"/>
            <a:ext cx="14630400" cy="532007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 by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DarrenRD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(https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commons.wikimedia.org)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Landscape view of wildfire near Highway 63 in south Fort McMurray (cropped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38599"/>
            <a:ext cx="5791200" cy="38528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9192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\\beans\users$\bpierce\Data\Documents\FY16_Travel\3rd_NOAA_JPSS_Annual_Meeting\VIIRS_AOD_201605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-29222"/>
            <a:ext cx="10474604" cy="82588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AutoShape 2" descr="ftp://satepsanone.nesdis.noaa.gov/FIRE/HMS/GRAPHIC/hms20160506.jpg"/>
          <p:cNvSpPr>
            <a:spLocks noChangeAspect="1" noChangeArrowheads="1"/>
          </p:cNvSpPr>
          <p:nvPr/>
        </p:nvSpPr>
        <p:spPr bwMode="auto">
          <a:xfrm>
            <a:off x="248920" y="-3537586"/>
            <a:ext cx="12283440" cy="7372351"/>
          </a:xfrm>
          <a:prstGeom prst="rect">
            <a:avLst/>
          </a:prstGeom>
          <a:noFill/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52487" y="6934200"/>
            <a:ext cx="2885090" cy="932117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Canadian Wildfires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May 06, 2016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38400" y="7845027"/>
            <a:ext cx="7924800" cy="439674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http://www.star.nesdis.noaa.gov/smcd/spb/aq/eidea/index.php</a:t>
            </a:r>
          </a:p>
        </p:txBody>
      </p:sp>
    </p:spTree>
    <p:extLst>
      <p:ext uri="{BB962C8B-B14F-4D97-AF65-F5344CB8AC3E}">
        <p14:creationId xmlns:p14="http://schemas.microsoft.com/office/powerpoint/2010/main" xmlns="" val="171784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Brad Pierce\Documents\Attachments\may_09\may.06.12z.ru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0"/>
            <a:ext cx="8229600" cy="8229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50720" y="0"/>
            <a:ext cx="8236299" cy="1332226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IDEA-I High resolution (NAM 4km) trajectory forecast 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Fort McMurray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Wildfire 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 06, 2016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737360"/>
            <a:ext cx="6400800" cy="6841427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marL="408194" indent="-408194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IDEA-I high resolution trajectories initialized at each 6km VIIRS pixel (only AOD&gt;0.5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initialized) </a:t>
            </a:r>
          </a:p>
          <a:p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8194" indent="-408194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Upper panel shows NAM 600mb heights </a:t>
            </a:r>
          </a:p>
          <a:p>
            <a:pPr marL="408194" indent="-408194">
              <a:buFont typeface="Arial" panose="020B0604020202020204" pitchFamily="34" charset="0"/>
              <a:buChar char="•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8194" indent="-408194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Lower panels show longitude and latitude cross sections</a:t>
            </a:r>
          </a:p>
          <a:p>
            <a:pPr marL="408194" indent="-408194">
              <a:buFont typeface="Arial" panose="020B0604020202020204" pitchFamily="34" charset="0"/>
              <a:buChar char="•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8194" indent="-408194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IDEA-I high resolution trajectory forecast colored by initial AOD</a:t>
            </a:r>
          </a:p>
          <a:p>
            <a:pPr marL="408194" indent="-408194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08194" indent="-408194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4371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Brad Pierce\Documents\Attachments\may_09\2016050706.lar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838200"/>
            <a:ext cx="7391400" cy="7391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219200" y="3810000"/>
            <a:ext cx="5120640" cy="457200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219200"/>
            <a:ext cx="6339840" cy="731520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906000" y="152400"/>
            <a:ext cx="3871771" cy="532007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From Andy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Edman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/NWS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864302" y="4572000"/>
            <a:ext cx="243840" cy="1828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706880" y="7786402"/>
            <a:ext cx="3705699" cy="532007"/>
          </a:xfrm>
          <a:prstGeom prst="rect">
            <a:avLst/>
          </a:prstGeom>
        </p:spPr>
        <p:txBody>
          <a:bodyPr wrap="none" lIns="130622" tIns="65311" rIns="130622" bIns="65311">
            <a:spAutoFit/>
          </a:bodyPr>
          <a:lstStyle/>
          <a:p>
            <a:r>
              <a:rPr lang="en-US" dirty="0" smtClean="0"/>
              <a:t>https://www.airnow.gov/</a:t>
            </a:r>
            <a:endParaRPr lang="en-US" dirty="0"/>
          </a:p>
        </p:txBody>
      </p:sp>
      <p:pic>
        <p:nvPicPr>
          <p:cNvPr id="13" name="Picture 2" descr="Peak Particles PM&lt;sub&gt;2.5&lt;/sub&gt; (24-hour) - https://files.airnowtech.org/airnow/2016/20160507/peak_pm25_u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4648200"/>
            <a:ext cx="3905249" cy="2975428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 l="13750" t="63000" r="44375" b="31000"/>
          <a:stretch>
            <a:fillRect/>
          </a:stretch>
        </p:blipFill>
        <p:spPr bwMode="auto">
          <a:xfrm>
            <a:off x="1295400" y="7620000"/>
            <a:ext cx="4127488" cy="369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104299"/>
            <a:ext cx="14630400" cy="4317659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r>
              <a:rPr lang="en-US" sz="1700" dirty="0" smtClean="0"/>
              <a:t>652 </a:t>
            </a:r>
            <a:br>
              <a:rPr lang="en-US" sz="1700" dirty="0" smtClean="0"/>
            </a:br>
            <a:r>
              <a:rPr lang="en-US" sz="1700" dirty="0" smtClean="0"/>
              <a:t>WWUS83 KMPX 070627</a:t>
            </a:r>
            <a:br>
              <a:rPr lang="en-US" sz="1700" dirty="0" smtClean="0"/>
            </a:br>
            <a:r>
              <a:rPr lang="en-US" sz="1700" dirty="0" smtClean="0"/>
              <a:t>SPSMPX</a:t>
            </a:r>
            <a:br>
              <a:rPr lang="en-US" sz="1700" dirty="0" smtClean="0"/>
            </a:br>
            <a:r>
              <a:rPr lang="en-US" sz="1700" dirty="0" smtClean="0"/>
              <a:t/>
            </a:r>
            <a:br>
              <a:rPr lang="en-US" sz="1700" dirty="0" smtClean="0"/>
            </a:br>
            <a:r>
              <a:rPr lang="en-US" sz="1700" dirty="0" smtClean="0"/>
              <a:t>SPECIAL WEATHER STATEMENT</a:t>
            </a:r>
            <a:br>
              <a:rPr lang="en-US" sz="1700" dirty="0" smtClean="0"/>
            </a:br>
            <a:r>
              <a:rPr lang="en-US" sz="1700" dirty="0" smtClean="0"/>
              <a:t>NATIONAL WEATHER SERVICE TWIN CITIES/CHANHASSEN MN</a:t>
            </a:r>
            <a:br>
              <a:rPr lang="en-US" sz="1700" dirty="0" smtClean="0"/>
            </a:br>
            <a:r>
              <a:rPr lang="en-US" sz="1700" dirty="0" smtClean="0"/>
              <a:t>127 AM CDT SAT MAY 7 2016</a:t>
            </a:r>
            <a:br>
              <a:rPr lang="en-US" sz="1700" dirty="0" smtClean="0"/>
            </a:br>
            <a:r>
              <a:rPr lang="en-US" sz="1700" dirty="0" smtClean="0"/>
              <a:t/>
            </a:r>
            <a:br>
              <a:rPr lang="en-US" sz="1700" dirty="0" smtClean="0"/>
            </a:br>
            <a:r>
              <a:rPr lang="en-US" sz="1700" dirty="0" smtClean="0"/>
              <a:t>...SMOKY CONDITIONS TO PERSIST THROUGH THE OVERNIGHT HOURS...</a:t>
            </a:r>
            <a:br>
              <a:rPr lang="en-US" sz="1700" dirty="0" smtClean="0"/>
            </a:br>
            <a:r>
              <a:rPr lang="en-US" sz="1700" dirty="0" smtClean="0"/>
              <a:t/>
            </a:r>
            <a:br>
              <a:rPr lang="en-US" sz="1700" dirty="0" smtClean="0"/>
            </a:br>
            <a:r>
              <a:rPr lang="en-US" sz="1700" dirty="0" smtClean="0"/>
              <a:t>WIDESPREAD SMOKE FROM BOTH THE LARGE CANADIAN WILDFIRES AND A</a:t>
            </a:r>
            <a:br>
              <a:rPr lang="en-US" sz="1700" dirty="0" smtClean="0"/>
            </a:br>
            <a:r>
              <a:rPr lang="en-US" sz="1700" dirty="0" smtClean="0"/>
              <a:t>SMALLER WILDFIRE NEAR LAKE HATTIE IN HUBBARD COUNTY MINNESOTA HAS</a:t>
            </a:r>
            <a:br>
              <a:rPr lang="en-US" sz="1700" dirty="0" smtClean="0"/>
            </a:br>
            <a:r>
              <a:rPr lang="en-US" sz="1700" dirty="0" smtClean="0"/>
              <a:t>BLOWN INTO CENTRAL MINNESOTA...PARTICULARLY WITHIN AND NEAR THE</a:t>
            </a:r>
            <a:br>
              <a:rPr lang="en-US" sz="1700" dirty="0" smtClean="0"/>
            </a:br>
            <a:r>
              <a:rPr lang="en-US" sz="1700" dirty="0" smtClean="0"/>
              <a:t>TWIN CITIES METROPOLITAN AREA...DUE TO STRONG WINDS FROM THE</a:t>
            </a:r>
            <a:br>
              <a:rPr lang="en-US" sz="1700" dirty="0" smtClean="0"/>
            </a:br>
            <a:r>
              <a:rPr lang="en-US" sz="1700" dirty="0" smtClean="0"/>
              <a:t>NORTHWEST. VISIBILITIES HAVE BEEN REDUCED TO BETWEEN 1 AND 3</a:t>
            </a:r>
            <a:br>
              <a:rPr lang="en-US" sz="1700" dirty="0" smtClean="0"/>
            </a:br>
            <a:r>
              <a:rPr lang="en-US" sz="1700" dirty="0" smtClean="0"/>
              <a:t>MILES...AND AIR QUALITY HAS BEEN SIGNIFICANTLY IMPACTED. </a:t>
            </a:r>
          </a:p>
        </p:txBody>
      </p:sp>
    </p:spTree>
    <p:extLst>
      <p:ext uri="{BB962C8B-B14F-4D97-AF65-F5344CB8AC3E}">
        <p14:creationId xmlns:p14="http://schemas.microsoft.com/office/powerpoint/2010/main" xmlns="" val="211411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\\beans\users$\bpierce\Data\Documents\FY16_Travel\3rd_NOAA_JPSS_Annual_Meeting\VIIRS_AOD_201605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23"/>
            <a:ext cx="6415562" cy="50584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 descr="\\beans\users$\bpierce\Data\Documents\FY16_Travel\3rd_NOAA_JPSS_Annual_Meeting\NUCAPS_Column_CO.May.06.2016.AM.qc.eq.0l.medium.map.no.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752600"/>
            <a:ext cx="6477000" cy="6477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2667000" y="1752600"/>
            <a:ext cx="365760" cy="2743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6" idx="6"/>
          </p:cNvCxnSpPr>
          <p:nvPr/>
        </p:nvCxnSpPr>
        <p:spPr>
          <a:xfrm>
            <a:off x="3032760" y="1889760"/>
            <a:ext cx="7863840" cy="26822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400800" y="10654"/>
            <a:ext cx="8229600" cy="2624888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NUCAPS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Trace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Retrievals (EDR)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8194" indent="-408194">
              <a:buFont typeface="Wingdings" panose="05000000000000000000" pitchFamily="2" charset="2"/>
              <a:buChar char="q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Output files include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averaging kernel,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apriori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interpolation and inverse matrixes for applying to model (or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insitu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profiles for data assimilation (or validation) activities.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5181600"/>
            <a:ext cx="8488680" cy="2932664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pPr marL="408194" indent="-408194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 include surface parameters, degrees of freedom, and combined microwave and infrared quality flags.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8194" indent="-408194">
              <a:buFont typeface="Wingdings" panose="05000000000000000000" pitchFamily="2" charset="2"/>
              <a:buChar char="q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8194" indent="-408194">
              <a:buFont typeface="Wingdings" panose="05000000000000000000" pitchFamily="2" charset="2"/>
              <a:buChar char="q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used within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CSPP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IDEA-I NUCAPS smoke forecasts and also in collaboration with colleagues at NOAA/ESRL for NUCAPS CH4 and CO retrieval validation activities.   </a:t>
            </a:r>
          </a:p>
        </p:txBody>
      </p:sp>
    </p:spTree>
    <p:extLst>
      <p:ext uri="{BB962C8B-B14F-4D97-AF65-F5344CB8AC3E}">
        <p14:creationId xmlns:p14="http://schemas.microsoft.com/office/powerpoint/2010/main" xmlns="" val="405616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\\beans\users$\bpierce\Data\Documents\FY16_Travel\3rd_NOAA_JPSS_Annual_Meeting\NUCAPS_Column_CO.May.06.2016.AM.qc.eq.0l.medium.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755648"/>
            <a:ext cx="6473952" cy="64739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\\beans\users$\bpierce\Data\Documents\FY16_Travel\3rd_NOAA_JPSS_Annual_Meeting\VIIRS_AOD_201605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23"/>
            <a:ext cx="6415562" cy="50584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2667000" y="1752600"/>
            <a:ext cx="365760" cy="2743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6" idx="6"/>
          </p:cNvCxnSpPr>
          <p:nvPr/>
        </p:nvCxnSpPr>
        <p:spPr>
          <a:xfrm>
            <a:off x="3032760" y="1889760"/>
            <a:ext cx="7863840" cy="26822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400800" y="10654"/>
            <a:ext cx="8229600" cy="2624888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NUCAPS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Trace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Retrievals (EDR)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8194" indent="-408194">
              <a:buFont typeface="Wingdings" panose="05000000000000000000" pitchFamily="2" charset="2"/>
              <a:buChar char="q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Output files include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averaging kernel,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apriori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interpolation and inverse matrixes for applying to model (or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insitu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profiles for data assimilation (or validation) activities.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5181600"/>
            <a:ext cx="8488680" cy="2932664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pPr marL="408194" indent="-408194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 include surface parameters, degrees of freedom, and combined microwave and infrared quality flags.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8194" indent="-408194">
              <a:buFont typeface="Wingdings" panose="05000000000000000000" pitchFamily="2" charset="2"/>
              <a:buChar char="q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8194" indent="-408194">
              <a:buFont typeface="Wingdings" panose="05000000000000000000" pitchFamily="2" charset="2"/>
              <a:buChar char="q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used within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CSPP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IDEA-I NUCAPS smoke forecasts and also in collaboration with colleagues at NOAA/ESRL for NUCAPS CH4 and CO retrieval validation activities.   </a:t>
            </a:r>
          </a:p>
        </p:txBody>
      </p:sp>
      <p:pic>
        <p:nvPicPr>
          <p:cNvPr id="11" name="Picture 3" descr="\\beans\users$\bpierce\Data\Documents\FY16_Travel\3rd_NOAA_JPSS_Annual_Meeting\NUCAPS_CO_Profile_Fort_McMurray.May.06.2016.AM.qc.eq.0l.medium.ma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600200"/>
            <a:ext cx="6476999" cy="6476999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H="1">
            <a:off x="6172200" y="4419600"/>
            <a:ext cx="4191000" cy="5334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5616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beans\users$\bpierce\Data\Documents\Attachments\jul_28\eidea_AOD_May_09_20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226" y="0"/>
            <a:ext cx="10444974" cy="82354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345914" y="3126460"/>
            <a:ext cx="1340886" cy="12169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52487" y="6934200"/>
            <a:ext cx="2885090" cy="932117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Canadian Wildfires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May </a:t>
            </a:r>
            <a:r>
              <a:rPr lang="en-US" dirty="0" smtClean="0">
                <a:solidFill>
                  <a:schemeClr val="bg1"/>
                </a:solidFill>
              </a:rPr>
              <a:t>09, </a:t>
            </a:r>
            <a:r>
              <a:rPr lang="en-US" dirty="0" smtClean="0">
                <a:solidFill>
                  <a:schemeClr val="bg1"/>
                </a:solidFill>
              </a:rPr>
              <a:t>2016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38400" y="7845027"/>
            <a:ext cx="7924800" cy="439674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http://www.star.nesdis.noaa.gov/smcd/spb/aq/eidea/index.php</a:t>
            </a:r>
          </a:p>
        </p:txBody>
      </p:sp>
    </p:spTree>
    <p:extLst>
      <p:ext uri="{BB962C8B-B14F-4D97-AF65-F5344CB8AC3E}">
        <p14:creationId xmlns:p14="http://schemas.microsoft.com/office/powerpoint/2010/main" xmlns="" val="158496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1032</Words>
  <Application>Microsoft Office PowerPoint</Application>
  <PresentationFormat>Custom</PresentationFormat>
  <Paragraphs>136</Paragraphs>
  <Slides>23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Conclusions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</dc:creator>
  <cp:lastModifiedBy>Brad Pierce</cp:lastModifiedBy>
  <cp:revision>35</cp:revision>
  <dcterms:created xsi:type="dcterms:W3CDTF">2006-08-16T00:00:00Z</dcterms:created>
  <dcterms:modified xsi:type="dcterms:W3CDTF">2016-12-13T05:33:08Z</dcterms:modified>
</cp:coreProperties>
</file>