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4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ADA0-70AE-E149-BDB0-05D2CA248488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ACA-4828-8143-978B-DFCBF3F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8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ADA0-70AE-E149-BDB0-05D2CA248488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ACA-4828-8143-978B-DFCBF3F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6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ADA0-70AE-E149-BDB0-05D2CA248488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ACA-4828-8143-978B-DFCBF3F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ADA0-70AE-E149-BDB0-05D2CA248488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ACA-4828-8143-978B-DFCBF3F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1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ADA0-70AE-E149-BDB0-05D2CA248488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ACA-4828-8143-978B-DFCBF3F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9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ADA0-70AE-E149-BDB0-05D2CA248488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ACA-4828-8143-978B-DFCBF3F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0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ADA0-70AE-E149-BDB0-05D2CA248488}" type="datetimeFigureOut">
              <a:rPr lang="en-US" smtClean="0"/>
              <a:t>8/30/16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ACA-4828-8143-978B-DFCBF3F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4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ADA0-70AE-E149-BDB0-05D2CA248488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ACA-4828-8143-978B-DFCBF3F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ADA0-70AE-E149-BDB0-05D2CA248488}" type="datetimeFigureOut">
              <a:rPr lang="en-US" smtClean="0"/>
              <a:t>8/30/16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ACA-4828-8143-978B-DFCBF3F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9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ADA0-70AE-E149-BDB0-05D2CA248488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ACA-4828-8143-978B-DFCBF3F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7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ADA0-70AE-E149-BDB0-05D2CA248488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ACA-4828-8143-978B-DFCBF3F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5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8ADA0-70AE-E149-BDB0-05D2CA248488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ACA-4828-8143-978B-DFCBF3F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4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ProbSevere validation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30 August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1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64" y="1169444"/>
            <a:ext cx="6161372" cy="4506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347" y="6396489"/>
            <a:ext cx="189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*at 80%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3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64" y="1169444"/>
            <a:ext cx="6161372" cy="4506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347" y="6396489"/>
            <a:ext cx="189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*at 80%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3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11" y="1169444"/>
            <a:ext cx="6094277" cy="4506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347" y="6396489"/>
            <a:ext cx="189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*at 80%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7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47" y="1169444"/>
            <a:ext cx="6139006" cy="45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7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667" y="446814"/>
            <a:ext cx="8195941" cy="646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Dates: [20160511, 20160512, 20160513, 20160514, 20160515, 20160516, 20160517, 20160518, 20160519, 20160520, 20160521, 20160522, 20160523, 20160524, 20160525, 20160527, 20160528, 20160529, 20160530, 20160601, 20160602, 20160603, 20160604, 20160605, 20160606, 20160607, 20160608, 20160611, 20160612, 20160613, 20160614, 20160615, 20160616, 20160617, 20160618, 20160619, 20160620, 20160621, 20160622, 20160624, 20140507, 20140508, 20140515, 20140517, 20140518, 20140519, 20140520, 20140521, 20140604, 20140607, 20140617, 20140717, 20140718, 20140721, 20140722, 20140725, 20140726, 20140727]</a:t>
            </a:r>
          </a:p>
          <a:p>
            <a:r>
              <a:rPr lang="en-US" sz="1400" dirty="0">
                <a:solidFill>
                  <a:srgbClr val="FF0000"/>
                </a:solidFill>
              </a:rPr>
              <a:t>Number of dates: 58</a:t>
            </a:r>
          </a:p>
          <a:p>
            <a:r>
              <a:rPr lang="en-US" sz="1400" dirty="0"/>
              <a:t>Number of storms w/o IDs (a report only): 78</a:t>
            </a:r>
          </a:p>
          <a:p>
            <a:r>
              <a:rPr lang="en-US" sz="1400" dirty="0"/>
              <a:t>Number of storms that cant be found in stats </a:t>
            </a:r>
            <a:r>
              <a:rPr lang="en-US" sz="1400" dirty="0" err="1"/>
              <a:t>struct</a:t>
            </a:r>
            <a:r>
              <a:rPr lang="en-US" sz="1400" dirty="0"/>
              <a:t>: 87</a:t>
            </a:r>
          </a:p>
          <a:p>
            <a:r>
              <a:rPr lang="en-US" sz="1400" dirty="0">
                <a:solidFill>
                  <a:srgbClr val="FF0000"/>
                </a:solidFill>
              </a:rPr>
              <a:t>Number of severe storms: 2091</a:t>
            </a:r>
          </a:p>
          <a:p>
            <a:r>
              <a:rPr lang="en-US" sz="1400" dirty="0">
                <a:solidFill>
                  <a:srgbClr val="FF0000"/>
                </a:solidFill>
              </a:rPr>
              <a:t>Number of non-severe storms: 32281</a:t>
            </a:r>
          </a:p>
          <a:p>
            <a:r>
              <a:rPr lang="en-US" sz="1400" dirty="0"/>
              <a:t>thresholds: 0.0 0.1 0.2 0.3 0.4 0.5 0.6 0.7 0.8 0.9</a:t>
            </a:r>
          </a:p>
          <a:p>
            <a:r>
              <a:rPr lang="en-US" sz="1400" dirty="0">
                <a:solidFill>
                  <a:srgbClr val="008000"/>
                </a:solidFill>
              </a:rPr>
              <a:t>Time thresh of FAs: 30 </a:t>
            </a:r>
            <a:r>
              <a:rPr lang="en-US" sz="1400" dirty="0" err="1" smtClean="0">
                <a:solidFill>
                  <a:srgbClr val="008000"/>
                </a:solidFill>
              </a:rPr>
              <a:t>mins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b="1" dirty="0" smtClean="0">
                <a:solidFill>
                  <a:srgbClr val="008000"/>
                </a:solidFill>
              </a:rPr>
              <a:t>(*has typically been 60 </a:t>
            </a:r>
            <a:r>
              <a:rPr lang="en-US" sz="1400" b="1" dirty="0" err="1" smtClean="0">
                <a:solidFill>
                  <a:srgbClr val="008000"/>
                </a:solidFill>
              </a:rPr>
              <a:t>mins</a:t>
            </a:r>
            <a:r>
              <a:rPr lang="en-US" sz="1400" b="1" dirty="0" smtClean="0">
                <a:solidFill>
                  <a:srgbClr val="008000"/>
                </a:solidFill>
              </a:rPr>
              <a:t>, but I think 30 </a:t>
            </a:r>
            <a:r>
              <a:rPr lang="en-US" sz="1400" b="1" dirty="0" err="1" smtClean="0">
                <a:solidFill>
                  <a:srgbClr val="008000"/>
                </a:solidFill>
              </a:rPr>
              <a:t>mins</a:t>
            </a:r>
            <a:r>
              <a:rPr lang="en-US" sz="1400" b="1" dirty="0" smtClean="0">
                <a:solidFill>
                  <a:srgbClr val="008000"/>
                </a:solidFill>
              </a:rPr>
              <a:t> is more defensible. Also, ProbSevere skill is </a:t>
            </a:r>
            <a:r>
              <a:rPr lang="en-US" sz="1400" b="1" i="1" dirty="0" smtClean="0">
                <a:solidFill>
                  <a:srgbClr val="008000"/>
                </a:solidFill>
              </a:rPr>
              <a:t>greater than</a:t>
            </a:r>
            <a:r>
              <a:rPr lang="en-US" sz="1400" b="1" dirty="0" smtClean="0">
                <a:solidFill>
                  <a:srgbClr val="008000"/>
                </a:solidFill>
              </a:rPr>
              <a:t> NWS skill when 2016 data are included, using the 60 min threshold).</a:t>
            </a:r>
            <a:endParaRPr lang="en-US" sz="1400" b="1" dirty="0">
              <a:solidFill>
                <a:srgbClr val="008000"/>
              </a:solidFill>
            </a:endParaRPr>
          </a:p>
          <a:p>
            <a:r>
              <a:rPr lang="da-DK" sz="1400" dirty="0"/>
              <a:t>False alarms: 32281 12261 8444 6441 5089 4040 3211 2481 1758 1021</a:t>
            </a:r>
          </a:p>
          <a:p>
            <a:r>
              <a:rPr lang="da-DK" sz="1400" dirty="0"/>
              <a:t>Hits: 2011 1774 1662 1564 1495 1412 1318 1221 1082 904</a:t>
            </a:r>
          </a:p>
          <a:p>
            <a:r>
              <a:rPr lang="da-DK" sz="1400" dirty="0"/>
              <a:t>Misses: 80 317 429 527 596 679 773 870 1009 1187</a:t>
            </a:r>
          </a:p>
          <a:p>
            <a:r>
              <a:rPr lang="en-US" sz="1400" dirty="0"/>
              <a:t>Correct Nulls: 0 24916 29643 32119 33800 35117 36179 37122 38073 39092</a:t>
            </a:r>
          </a:p>
          <a:p>
            <a:r>
              <a:rPr lang="en-US" sz="1400" dirty="0">
                <a:solidFill>
                  <a:srgbClr val="FF0000"/>
                </a:solidFill>
              </a:rPr>
              <a:t>POD: 0.9617 0.8484 0.7948 0.7480 0.7150 0.6753 0.6303 0.5839 0.5175 0.4323</a:t>
            </a:r>
          </a:p>
          <a:p>
            <a:r>
              <a:rPr lang="en-US" sz="1400" dirty="0">
                <a:solidFill>
                  <a:srgbClr val="FF0000"/>
                </a:solidFill>
              </a:rPr>
              <a:t>FAR: 0.9414 0.8736 0.8355 0.8046 0.7729 0.7410 0.7090 0.6702 0.6190 0.5304</a:t>
            </a:r>
          </a:p>
          <a:p>
            <a:r>
              <a:rPr lang="en-US" sz="1400" dirty="0">
                <a:solidFill>
                  <a:srgbClr val="FF0000"/>
                </a:solidFill>
              </a:rPr>
              <a:t>CSI: 0.0585 0.1236 0.1578 0.1833 0.2082 0.2303 0.2486 0.2671 0.2811 0.2905</a:t>
            </a:r>
          </a:p>
          <a:p>
            <a:r>
              <a:rPr lang="en-US" sz="1400" dirty="0"/>
              <a:t>Observed counts: 40596 16092 8921 7153 6509 6234 6131 7157 9891 29061</a:t>
            </a:r>
          </a:p>
          <a:p>
            <a:r>
              <a:rPr lang="en-US" sz="1400" dirty="0"/>
              <a:t>Forecast counts: 794026 102865 46922 30166 23359 19493 17388 17623 20608 43077</a:t>
            </a:r>
          </a:p>
          <a:p>
            <a:r>
              <a:rPr lang="en-US" sz="1400" dirty="0"/>
              <a:t>Reliability: 0.0764 0.2212 0.2811 0.3467 0.4054 0.4637 0.5119 0.5759 0.6619 </a:t>
            </a:r>
            <a:r>
              <a:rPr lang="en-US" sz="1400" dirty="0" smtClean="0"/>
              <a:t>0.8547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Median </a:t>
            </a:r>
            <a:r>
              <a:rPr lang="en-US" sz="1400" dirty="0">
                <a:solidFill>
                  <a:srgbClr val="FF0000"/>
                </a:solidFill>
              </a:rPr>
              <a:t>lead-time: [69, 55, 49, 44, 41, 38, 37, 34, 33, 28]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NWS POD: 0.6171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NWS FAR: 0.5416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NWS CSI: 0.3569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NWS median lead-time: 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4765" y="48384"/>
            <a:ext cx="521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METADATA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495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el-nws_skil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939800"/>
            <a:ext cx="6819900" cy="496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347" y="6396489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*Higher overall CSI at 90%, but better leadtime at 80%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65" y="939800"/>
            <a:ext cx="6112569" cy="496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347" y="639648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*for first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9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60" y="939800"/>
            <a:ext cx="6359580" cy="496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347" y="6027157"/>
            <a:ext cx="876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*For every probability for ‘</a:t>
            </a:r>
            <a:r>
              <a:rPr lang="en-US" b="1" dirty="0" smtClean="0"/>
              <a:t>all reports</a:t>
            </a:r>
            <a:r>
              <a:rPr lang="en-US" dirty="0" smtClean="0"/>
              <a:t>’ (or every probability for each false alarm).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9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52" y="939800"/>
            <a:ext cx="6080196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8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64" y="939800"/>
            <a:ext cx="6161372" cy="496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347" y="639648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*for first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8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7768" y="1504056"/>
            <a:ext cx="8011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stats for each WFO include the aggregate for each adjacent WFO as well.</a:t>
            </a:r>
          </a:p>
          <a:p>
            <a:r>
              <a:rPr lang="en-US" sz="3200" dirty="0" smtClean="0"/>
              <a:t>Offices with less than 10 severe storms (</a:t>
            </a:r>
            <a:r>
              <a:rPr lang="en-US" sz="3200" i="1" dirty="0" smtClean="0"/>
              <a:t>not</a:t>
            </a:r>
            <a:r>
              <a:rPr lang="en-US" sz="3200" dirty="0" smtClean="0"/>
              <a:t> reports) are excluded.</a:t>
            </a:r>
          </a:p>
          <a:p>
            <a:r>
              <a:rPr lang="en-US" sz="3200" dirty="0" smtClean="0"/>
              <a:t>This analysis is for </a:t>
            </a:r>
            <a:r>
              <a:rPr lang="en-US" sz="3200" b="1" dirty="0" smtClean="0"/>
              <a:t>first report.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963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82" y="1152967"/>
            <a:ext cx="6161372" cy="4539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347" y="6396489"/>
            <a:ext cx="189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*at 80%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37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495</Words>
  <Application>Microsoft Macintosh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ProbSevere validation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SSEC/CIMSS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Cintineo</dc:creator>
  <cp:lastModifiedBy>John Cintineo</cp:lastModifiedBy>
  <cp:revision>9</cp:revision>
  <dcterms:created xsi:type="dcterms:W3CDTF">2016-08-30T16:39:40Z</dcterms:created>
  <dcterms:modified xsi:type="dcterms:W3CDTF">2016-08-30T19:26:08Z</dcterms:modified>
</cp:coreProperties>
</file>