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5" r:id="rId1"/>
  </p:sldMasterIdLst>
  <p:notesMasterIdLst>
    <p:notesMasterId r:id="rId22"/>
  </p:notesMasterIdLst>
  <p:handoutMasterIdLst>
    <p:handoutMasterId r:id="rId23"/>
  </p:handoutMasterIdLst>
  <p:sldIdLst>
    <p:sldId id="382" r:id="rId2"/>
    <p:sldId id="478" r:id="rId3"/>
    <p:sldId id="527" r:id="rId4"/>
    <p:sldId id="515" r:id="rId5"/>
    <p:sldId id="528" r:id="rId6"/>
    <p:sldId id="529" r:id="rId7"/>
    <p:sldId id="532" r:id="rId8"/>
    <p:sldId id="551" r:id="rId9"/>
    <p:sldId id="530" r:id="rId10"/>
    <p:sldId id="525" r:id="rId11"/>
    <p:sldId id="534" r:id="rId12"/>
    <p:sldId id="552" r:id="rId13"/>
    <p:sldId id="547" r:id="rId14"/>
    <p:sldId id="492" r:id="rId15"/>
    <p:sldId id="477" r:id="rId16"/>
    <p:sldId id="480" r:id="rId17"/>
    <p:sldId id="486" r:id="rId18"/>
    <p:sldId id="535" r:id="rId19"/>
    <p:sldId id="548" r:id="rId20"/>
    <p:sldId id="550" r:id="rId21"/>
  </p:sldIdLst>
  <p:sldSz cx="9144000" cy="5143500" type="screen16x9"/>
  <p:notesSz cx="6858000" cy="9144000"/>
  <p:defaultTextStyle>
    <a:defPPr>
      <a:defRPr lang="en-US"/>
    </a:defPPr>
    <a:lvl1pPr marL="0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53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06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31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59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85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11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3BFD05"/>
    <a:srgbClr val="FF00C5"/>
    <a:srgbClr val="00F9F6"/>
    <a:srgbClr val="E41A1B"/>
    <a:srgbClr val="1400FF"/>
    <a:srgbClr val="FFA601"/>
    <a:srgbClr val="EDB816"/>
    <a:srgbClr val="FD6D80"/>
    <a:srgbClr val="5DAC68"/>
    <a:srgbClr val="D4D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5" autoAdjust="0"/>
    <p:restoredTop sz="86491" autoAdjust="0"/>
  </p:normalViewPr>
  <p:slideViewPr>
    <p:cSldViewPr>
      <p:cViewPr varScale="1">
        <p:scale>
          <a:sx n="164" d="100"/>
          <a:sy n="164" d="100"/>
        </p:scale>
        <p:origin x="872" y="16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C4EE2-5257-A041-A9C4-05D11B5EDBA2}" type="datetimeFigureOut">
              <a:rPr lang="en-US" smtClean="0"/>
              <a:t>9/16/21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4D7A-3732-AB49-9E33-44D24206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95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D03FC-4B97-4C2A-9344-4966C8849585}" type="datetimeFigureOut">
              <a:rPr lang="en-US" smtClean="0"/>
              <a:t>9/16/21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CD1D6-30B8-4037-A7CF-A10C129E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53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06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31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59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85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11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424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78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399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370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846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077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14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962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05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Lightning is hazardous for aviation, mariners, and outdoor events and activities.</a:t>
            </a:r>
            <a:b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research we are trying to use geostationary satellite imager data to nowcast lightning occurrence in an accurate and timely manner.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Geostationary imagers cover large swaths of our planet and provide high-frequency updates.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data can provide observations of clouds prior to electrification, potentially increasing lead-time to lightning strikes.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317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58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90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68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example with variable lead-time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10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morning example with thick cloud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700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 example with some overlapping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911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 example with some overlapping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05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specific to point out here. Different regime and sat viewing angle.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6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" y="-425"/>
            <a:ext cx="9151557" cy="51435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51435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245" cy="5143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14300"/>
            <a:ext cx="4800600" cy="28575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2971800"/>
            <a:ext cx="4267200" cy="2057400"/>
          </a:xfrm>
        </p:spPr>
        <p:txBody>
          <a:bodyPr>
            <a:norm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D3262A1F-88C0-7E48-B579-56A6FD8A2F8A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5679EDF2-E8CA-C641-8BA2-05DE9CC8A425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1C927F88-8226-2745-85C4-A3C6EC456E2A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2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85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04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309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571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833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095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7415C331-15E4-F64E-A1FE-6E746BBACA5F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941513DF-5D1F-DB44-AF9B-4A83E0268AFD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0" indent="0">
              <a:buNone/>
              <a:defRPr sz="1500" b="1"/>
            </a:lvl2pPr>
            <a:lvl3pPr marL="685240" indent="0">
              <a:buNone/>
              <a:defRPr sz="1350" b="1"/>
            </a:lvl3pPr>
            <a:lvl4pPr marL="1027859" indent="0">
              <a:buNone/>
              <a:defRPr sz="1200" b="1"/>
            </a:lvl4pPr>
            <a:lvl5pPr marL="1370480" indent="0">
              <a:buNone/>
              <a:defRPr sz="1200" b="1"/>
            </a:lvl5pPr>
            <a:lvl6pPr marL="1713098" indent="0">
              <a:buNone/>
              <a:defRPr sz="1200" b="1"/>
            </a:lvl6pPr>
            <a:lvl7pPr marL="2055719" indent="0">
              <a:buNone/>
              <a:defRPr sz="1200" b="1"/>
            </a:lvl7pPr>
            <a:lvl8pPr marL="2398339" indent="0">
              <a:buNone/>
              <a:defRPr sz="1200" b="1"/>
            </a:lvl8pPr>
            <a:lvl9pPr marL="27409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0" indent="0">
              <a:buNone/>
              <a:defRPr sz="1500" b="1"/>
            </a:lvl2pPr>
            <a:lvl3pPr marL="685240" indent="0">
              <a:buNone/>
              <a:defRPr sz="1350" b="1"/>
            </a:lvl3pPr>
            <a:lvl4pPr marL="1027859" indent="0">
              <a:buNone/>
              <a:defRPr sz="1200" b="1"/>
            </a:lvl4pPr>
            <a:lvl5pPr marL="1370480" indent="0">
              <a:buNone/>
              <a:defRPr sz="1200" b="1"/>
            </a:lvl5pPr>
            <a:lvl6pPr marL="1713098" indent="0">
              <a:buNone/>
              <a:defRPr sz="1200" b="1"/>
            </a:lvl6pPr>
            <a:lvl7pPr marL="2055719" indent="0">
              <a:buNone/>
              <a:defRPr sz="1200" b="1"/>
            </a:lvl7pPr>
            <a:lvl8pPr marL="2398339" indent="0">
              <a:buNone/>
              <a:defRPr sz="1200" b="1"/>
            </a:lvl8pPr>
            <a:lvl9pPr marL="27409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A9A0B194-E9D6-2E40-9757-BFED225EB199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FD602E3B-0D4D-9340-A498-72F6202D6B23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CDB1096F-E81A-A846-BC9C-8DB8D4252CE5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20" indent="0">
              <a:buNone/>
              <a:defRPr sz="900"/>
            </a:lvl2pPr>
            <a:lvl3pPr marL="685240" indent="0">
              <a:buNone/>
              <a:defRPr sz="750"/>
            </a:lvl3pPr>
            <a:lvl4pPr marL="1027859" indent="0">
              <a:buNone/>
              <a:defRPr sz="675"/>
            </a:lvl4pPr>
            <a:lvl5pPr marL="1370480" indent="0">
              <a:buNone/>
              <a:defRPr sz="675"/>
            </a:lvl5pPr>
            <a:lvl6pPr marL="1713098" indent="0">
              <a:buNone/>
              <a:defRPr sz="675"/>
            </a:lvl6pPr>
            <a:lvl7pPr marL="2055719" indent="0">
              <a:buNone/>
              <a:defRPr sz="675"/>
            </a:lvl7pPr>
            <a:lvl8pPr marL="2398339" indent="0">
              <a:buNone/>
              <a:defRPr sz="675"/>
            </a:lvl8pPr>
            <a:lvl9pPr marL="274095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E0B8FA47-6762-6E4C-A1ED-294EEBA906D1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20" indent="0">
              <a:buNone/>
              <a:defRPr sz="2100"/>
            </a:lvl2pPr>
            <a:lvl3pPr marL="685240" indent="0">
              <a:buNone/>
              <a:defRPr sz="1800"/>
            </a:lvl3pPr>
            <a:lvl4pPr marL="1027859" indent="0">
              <a:buNone/>
              <a:defRPr sz="1500"/>
            </a:lvl4pPr>
            <a:lvl5pPr marL="1370480" indent="0">
              <a:buNone/>
              <a:defRPr sz="1500"/>
            </a:lvl5pPr>
            <a:lvl6pPr marL="1713098" indent="0">
              <a:buNone/>
              <a:defRPr sz="1500"/>
            </a:lvl6pPr>
            <a:lvl7pPr marL="2055719" indent="0">
              <a:buNone/>
              <a:defRPr sz="1500"/>
            </a:lvl7pPr>
            <a:lvl8pPr marL="2398339" indent="0">
              <a:buNone/>
              <a:defRPr sz="1500"/>
            </a:lvl8pPr>
            <a:lvl9pPr marL="274095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20" indent="0">
              <a:buNone/>
              <a:defRPr sz="900"/>
            </a:lvl2pPr>
            <a:lvl3pPr marL="685240" indent="0">
              <a:buNone/>
              <a:defRPr sz="750"/>
            </a:lvl3pPr>
            <a:lvl4pPr marL="1027859" indent="0">
              <a:buNone/>
              <a:defRPr sz="675"/>
            </a:lvl4pPr>
            <a:lvl5pPr marL="1370480" indent="0">
              <a:buNone/>
              <a:defRPr sz="675"/>
            </a:lvl5pPr>
            <a:lvl6pPr marL="1713098" indent="0">
              <a:buNone/>
              <a:defRPr sz="675"/>
            </a:lvl6pPr>
            <a:lvl7pPr marL="2055719" indent="0">
              <a:buNone/>
              <a:defRPr sz="675"/>
            </a:lvl7pPr>
            <a:lvl8pPr marL="2398339" indent="0">
              <a:buNone/>
              <a:defRPr sz="675"/>
            </a:lvl8pPr>
            <a:lvl9pPr marL="274095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6D01904D-EBB8-EC4E-BB24-8A5A923BFC58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9/16/21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51557" cy="51435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51435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4" tIns="34263" rIns="68524" bIns="34263"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51557" cy="10287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229600" cy="371475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869659"/>
            <a:ext cx="6553200" cy="273844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67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4869659"/>
            <a:ext cx="2133600" cy="273844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67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hdr="0" dt="0"/>
  <p:txStyles>
    <p:titleStyle>
      <a:lvl1pPr algn="l" defTabSz="685240" rtl="0" eaLnBrk="1" latinLnBrk="0" hangingPunct="1">
        <a:spcBef>
          <a:spcPct val="0"/>
        </a:spcBef>
        <a:buNone/>
        <a:defRPr sz="33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68524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6757" indent="-214137" algn="l" defTabSz="6852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6550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9916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1790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440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2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49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68" indent="-171311" algn="l" defTabSz="685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4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9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80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98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19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39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58" algn="l" defTabSz="68524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severe_conv/pltg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5000588" y="3824396"/>
            <a:ext cx="4114799" cy="1125140"/>
          </a:xfrm>
          <a:noFill/>
          <a:ln w="25400">
            <a:noFill/>
          </a:ln>
        </p:spPr>
        <p:txBody>
          <a:bodyPr>
            <a:normAutofit fontScale="85000" lnSpcReduction="10000"/>
          </a:bodyPr>
          <a:lstStyle/>
          <a:p>
            <a:pPr algn="r"/>
            <a:r>
              <a:rPr lang="en-US" sz="2175" b="1" dirty="0">
                <a:solidFill>
                  <a:schemeClr val="bg1"/>
                </a:solidFill>
              </a:rPr>
              <a:t>John Cintineo (UW-CIMSS)</a:t>
            </a:r>
            <a:endParaRPr lang="en-US" sz="2175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175" b="1" dirty="0">
                <a:solidFill>
                  <a:schemeClr val="bg1"/>
                </a:solidFill>
                <a:latin typeface="+mj-lt"/>
              </a:rPr>
              <a:t>Michael </a:t>
            </a:r>
            <a:r>
              <a:rPr lang="en-US" sz="2175" b="1" dirty="0" err="1">
                <a:solidFill>
                  <a:schemeClr val="bg1"/>
                </a:solidFill>
                <a:latin typeface="+mj-lt"/>
              </a:rPr>
              <a:t>Pavolonis</a:t>
            </a:r>
            <a:r>
              <a:rPr lang="en-US" sz="2175" b="1" dirty="0">
                <a:solidFill>
                  <a:schemeClr val="bg1"/>
                </a:solidFill>
                <a:latin typeface="+mj-lt"/>
              </a:rPr>
              <a:t> (NOAA/NESDIS)</a:t>
            </a:r>
          </a:p>
          <a:p>
            <a:pPr algn="r"/>
            <a:r>
              <a:rPr lang="en-US" sz="2175" b="1" dirty="0">
                <a:solidFill>
                  <a:schemeClr val="bg1"/>
                </a:solidFill>
                <a:latin typeface="+mj-lt"/>
              </a:rPr>
              <a:t>  Justin Sieglaff (UW-CIMSS)</a:t>
            </a:r>
          </a:p>
        </p:txBody>
      </p:sp>
      <p:pic>
        <p:nvPicPr>
          <p:cNvPr id="12" name="Picture 14" descr="NOAA-logo-for-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249" y="3771848"/>
            <a:ext cx="1113545" cy="111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3028950"/>
            <a:ext cx="18870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</a:rPr>
              <a:t>GLM Science Meeting</a:t>
            </a:r>
          </a:p>
          <a:p>
            <a:r>
              <a:rPr lang="en-US" sz="1350" dirty="0">
                <a:solidFill>
                  <a:srgbClr val="FFFFFF"/>
                </a:solidFill>
              </a:rPr>
              <a:t>21 September 2021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917" y="3714750"/>
            <a:ext cx="1697831" cy="1234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A2AA9C-F18E-7941-BDF5-E27CD7BD96C1}"/>
              </a:ext>
            </a:extLst>
          </p:cNvPr>
          <p:cNvSpPr txBox="1"/>
          <p:nvPr/>
        </p:nvSpPr>
        <p:spPr>
          <a:xfrm>
            <a:off x="3197831" y="4329138"/>
            <a:ext cx="1697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Acknowledgement: GOES-R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F2A76-6D8A-C344-BECF-F0F02D9B3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950"/>
            <a:ext cx="9140517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72142"/>
            <a:ext cx="8806351" cy="1466850"/>
          </a:xfrm>
        </p:spPr>
        <p:txBody>
          <a:bodyPr>
            <a:noAutofit/>
          </a:bodyPr>
          <a:lstStyle/>
          <a:p>
            <a:pPr algn="ctr"/>
            <a:r>
              <a:rPr lang="en-US" sz="3200" cap="small" dirty="0"/>
              <a:t>Using GLM to Train a Probabilistic Lightning Prediction Model</a:t>
            </a:r>
            <a:endParaRPr lang="en-US" sz="3200" b="1" cap="small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53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571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Validation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10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128016" y="51435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GOES-17 and GOES-16 PACUS/CONUS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 days of 5-min scans from each month of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8EF47-E536-934D-9A9C-4A2512CD3DEB}"/>
              </a:ext>
            </a:extLst>
          </p:cNvPr>
          <p:cNvSpPr txBox="1"/>
          <p:nvPr/>
        </p:nvSpPr>
        <p:spPr>
          <a:xfrm>
            <a:off x="81409" y="424815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G17 evaluation uses model trained with </a:t>
            </a:r>
            <a:r>
              <a:rPr lang="en-US" sz="1200" i="1" dirty="0">
                <a:solidFill>
                  <a:schemeClr val="bg1"/>
                </a:solidFill>
              </a:rPr>
              <a:t>G16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rgbClr val="00B050"/>
                </a:solidFill>
              </a:rPr>
              <a:t>CH02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rgbClr val="00B050"/>
                </a:solidFill>
              </a:rPr>
              <a:t>CH05</a:t>
            </a:r>
            <a:r>
              <a:rPr lang="en-US" sz="1200" dirty="0">
                <a:solidFill>
                  <a:schemeClr val="bg1"/>
                </a:solidFill>
              </a:rPr>
              <a:t>, and </a:t>
            </a:r>
            <a:r>
              <a:rPr lang="en-US" sz="1200" dirty="0">
                <a:solidFill>
                  <a:srgbClr val="00B050"/>
                </a:solidFill>
              </a:rPr>
              <a:t>CH13</a:t>
            </a:r>
            <a:r>
              <a:rPr lang="en-US" sz="1200" dirty="0">
                <a:solidFill>
                  <a:schemeClr val="bg1"/>
                </a:solidFill>
              </a:rPr>
              <a:t> only to mitigate LHP problem.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87F99-9212-BC44-9CBA-EB07B58F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352550"/>
            <a:ext cx="4470053" cy="2693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7C7992-915A-5648-8024-0E6E72F4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3" y="1352550"/>
            <a:ext cx="4470053" cy="26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44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11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15F58-EE61-0540-BE42-A4C51C8B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1492"/>
            <a:ext cx="4516499" cy="3382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C981D7-DB24-2347-A410-CAD3FDF8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238" y="941492"/>
            <a:ext cx="4516499" cy="338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3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12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15F58-EE61-0540-BE42-A4C51C8B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1492"/>
            <a:ext cx="4516499" cy="3382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7ADDB0-59BE-9648-9B1C-DE6D855CA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34" y="940523"/>
            <a:ext cx="4356100" cy="322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7CEF86E-2CD8-244B-958A-81AE9C18BCFF}"/>
              </a:ext>
            </a:extLst>
          </p:cNvPr>
          <p:cNvSpPr/>
          <p:nvPr/>
        </p:nvSpPr>
        <p:spPr>
          <a:xfrm rot="2124384">
            <a:off x="331391" y="994495"/>
            <a:ext cx="861168" cy="15877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8AB7DA-A52F-0743-9749-1254DB7BB4AE}"/>
              </a:ext>
            </a:extLst>
          </p:cNvPr>
          <p:cNvSpPr/>
          <p:nvPr/>
        </p:nvSpPr>
        <p:spPr>
          <a:xfrm rot="2099911">
            <a:off x="5549374" y="1194912"/>
            <a:ext cx="570647" cy="9197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GOES-17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13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489BC-7D55-714D-8706-16A3592D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2" y="1259497"/>
            <a:ext cx="4495798" cy="3374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C1882-5F03-FA48-9662-C731E8811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" y="1259498"/>
            <a:ext cx="4489870" cy="336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C3B34-F7E6-E541-B692-FC68E6B40420}"/>
              </a:ext>
            </a:extLst>
          </p:cNvPr>
          <p:cNvSpPr txBox="1"/>
          <p:nvPr/>
        </p:nvSpPr>
        <p:spPr>
          <a:xfrm>
            <a:off x="152400" y="769912"/>
            <a:ext cx="654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Trained on GOES-16 </a:t>
            </a:r>
            <a:r>
              <a:rPr lang="en-US" sz="1200" dirty="0">
                <a:solidFill>
                  <a:schemeClr val="bg1"/>
                </a:solidFill>
              </a:rPr>
              <a:t>(CH02 + CH05 + CH13);</a:t>
            </a:r>
            <a:r>
              <a:rPr lang="en-US" dirty="0">
                <a:solidFill>
                  <a:schemeClr val="bg1"/>
                </a:solidFill>
              </a:rPr>
              <a:t> evaluated on GOES-17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3206AA-6F32-2247-B03E-EF471E49C1B6}"/>
              </a:ext>
            </a:extLst>
          </p:cNvPr>
          <p:cNvSpPr/>
          <p:nvPr/>
        </p:nvSpPr>
        <p:spPr>
          <a:xfrm rot="5125734">
            <a:off x="194187" y="1435049"/>
            <a:ext cx="661635" cy="10341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5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2719"/>
            <a:ext cx="15633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Wrap up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14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CC8E0-345D-D346-A37E-1DCA26B9CF21}"/>
              </a:ext>
            </a:extLst>
          </p:cNvPr>
          <p:cNvSpPr txBox="1"/>
          <p:nvPr/>
        </p:nvSpPr>
        <p:spPr>
          <a:xfrm>
            <a:off x="82296" y="597277"/>
            <a:ext cx="898550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LightningCast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a CNN that predicts lightning (as observed by GLM) up to 60 min in the future</a:t>
            </a:r>
          </a:p>
          <a:p>
            <a:pPr marL="742576" lvl="1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Inputs: ABI CH02, CH05, CH13, CH15</a:t>
            </a:r>
          </a:p>
          <a:p>
            <a:pPr marL="1199403" lvl="2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Utilizes the highest spatial resolution (0.5 km for CH02; 1 km for CH05)</a:t>
            </a:r>
          </a:p>
          <a:p>
            <a:pPr marL="742576" lvl="1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Trained on GLM flash-extent density </a:t>
            </a:r>
            <a:r>
              <a:rPr lang="en-US" sz="1600" b="1" i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600" b="1" i="1" baseline="-25000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en-US" sz="1600" b="1" i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600" b="1" i="1" baseline="-25000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0+60 min</a:t>
            </a:r>
            <a:endParaRPr lang="en-US" sz="1600" b="1" i="1" dirty="0"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ABI alone can provide skillful short-term prediction for lightning (including LI), day and night, over land and sea. Very fast to compute (≤ 30 seconds for CONUS sector).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Lead-time for LI events often ranges between 10 and 30 minutes.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Near real-time output: 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hlinkClick r:id="rId3"/>
              </a:rPr>
              <a:t>https://cimss.ssec.wisc.edu/severe_conv/pltg.html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 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GOES-16 and GOES-17 CONUS and MESO sectors</a:t>
            </a: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In search of: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Mitigate problems in the truth dataset (e.g., low DE, Bermuda bars, etc.)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Database of frequent GLM artifacts?</a:t>
            </a:r>
          </a:p>
          <a:p>
            <a:pPr marL="799726" lvl="1" indent="-3429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GLM data quality flags?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7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15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FFE49B-1016-A249-BB80-0540C3C5FC2B}"/>
              </a:ext>
            </a:extLst>
          </p:cNvPr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6C635-6E24-CE49-8406-DB544E881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2" y="641181"/>
            <a:ext cx="6078516" cy="44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69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Training and validation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0" y="590550"/>
            <a:ext cx="8686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Training/validation domain: 5 patches from GOES-16 ABI CONUS sector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76,031 training samples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22,539 validation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576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E8045-AC2C-DD4C-ACF2-1888EE32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23974"/>
            <a:ext cx="4696379" cy="2828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936DF9-1177-9A47-934D-12FCA9C57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729308"/>
            <a:ext cx="3773905" cy="28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0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6A9A26-8FF3-9744-B7F9-1A30BC82067B}"/>
              </a:ext>
            </a:extLst>
          </p:cNvPr>
          <p:cNvGrpSpPr/>
          <p:nvPr/>
        </p:nvGrpSpPr>
        <p:grpSpPr>
          <a:xfrm>
            <a:off x="1219200" y="1396544"/>
            <a:ext cx="6540813" cy="3613606"/>
            <a:chOff x="63528" y="5095218"/>
            <a:chExt cx="3259927" cy="17143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550472-C5B3-5A4B-B6BD-29A2F37F4854}"/>
                </a:ext>
              </a:extLst>
            </p:cNvPr>
            <p:cNvGrpSpPr/>
            <p:nvPr/>
          </p:nvGrpSpPr>
          <p:grpSpPr>
            <a:xfrm>
              <a:off x="263734" y="5095218"/>
              <a:ext cx="3059721" cy="1714330"/>
              <a:chOff x="81373" y="4995790"/>
              <a:chExt cx="3283413" cy="179733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FFCD69-42FF-1345-B355-04B36B11B8DB}"/>
                  </a:ext>
                </a:extLst>
              </p:cNvPr>
              <p:cNvSpPr/>
              <p:nvPr/>
            </p:nvSpPr>
            <p:spPr>
              <a:xfrm>
                <a:off x="157573" y="5002140"/>
                <a:ext cx="45720" cy="14431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DA8814A-EC5F-9842-9D30-3D3443949AAA}"/>
                  </a:ext>
                </a:extLst>
              </p:cNvPr>
              <p:cNvSpPr/>
              <p:nvPr/>
            </p:nvSpPr>
            <p:spPr>
              <a:xfrm>
                <a:off x="239733" y="5002140"/>
                <a:ext cx="45720" cy="14431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F3E49B6-E5C1-4F45-A494-2C2F9B10ABED}"/>
                  </a:ext>
                </a:extLst>
              </p:cNvPr>
              <p:cNvSpPr/>
              <p:nvPr/>
            </p:nvSpPr>
            <p:spPr>
              <a:xfrm>
                <a:off x="392942" y="5168920"/>
                <a:ext cx="45720" cy="1193779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4CBBAC9-563B-1F47-949C-1AF3EA5F92F3}"/>
                  </a:ext>
                </a:extLst>
              </p:cNvPr>
              <p:cNvSpPr/>
              <p:nvPr/>
            </p:nvSpPr>
            <p:spPr>
              <a:xfrm>
                <a:off x="480350" y="5168920"/>
                <a:ext cx="45720" cy="11937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713765-8458-9643-B9B0-687BB2236A76}"/>
                  </a:ext>
                </a:extLst>
              </p:cNvPr>
              <p:cNvSpPr/>
              <p:nvPr/>
            </p:nvSpPr>
            <p:spPr>
              <a:xfrm>
                <a:off x="565991" y="5168919"/>
                <a:ext cx="45720" cy="119377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034145D-5CC6-904F-86ED-C15EA679EFF2}"/>
                  </a:ext>
                </a:extLst>
              </p:cNvPr>
              <p:cNvSpPr/>
              <p:nvPr/>
            </p:nvSpPr>
            <p:spPr>
              <a:xfrm>
                <a:off x="744676" y="5308608"/>
                <a:ext cx="45720" cy="91440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F2A45D2-170F-A44C-9480-BFE8D763F1BC}"/>
                  </a:ext>
                </a:extLst>
              </p:cNvPr>
              <p:cNvSpPr/>
              <p:nvPr/>
            </p:nvSpPr>
            <p:spPr>
              <a:xfrm>
                <a:off x="830653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ED98559-3E9B-C144-A4C2-48D41055ED65}"/>
                  </a:ext>
                </a:extLst>
              </p:cNvPr>
              <p:cNvSpPr/>
              <p:nvPr/>
            </p:nvSpPr>
            <p:spPr>
              <a:xfrm>
                <a:off x="922355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478118C-0ECA-D640-A919-F8D811CA00A2}"/>
                  </a:ext>
                </a:extLst>
              </p:cNvPr>
              <p:cNvSpPr/>
              <p:nvPr/>
            </p:nvSpPr>
            <p:spPr>
              <a:xfrm>
                <a:off x="1109818" y="5439597"/>
                <a:ext cx="45720" cy="59436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51F5373-1373-334C-AF0A-2B449F0DDB60}"/>
                  </a:ext>
                </a:extLst>
              </p:cNvPr>
              <p:cNvSpPr/>
              <p:nvPr/>
            </p:nvSpPr>
            <p:spPr>
              <a:xfrm>
                <a:off x="1195795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6D8DCEE-BBF2-2641-B3DD-F8713702FC19}"/>
                  </a:ext>
                </a:extLst>
              </p:cNvPr>
              <p:cNvSpPr/>
              <p:nvPr/>
            </p:nvSpPr>
            <p:spPr>
              <a:xfrm>
                <a:off x="1287497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1402C88-C722-FD49-A94F-B467306DB03F}"/>
                  </a:ext>
                </a:extLst>
              </p:cNvPr>
              <p:cNvSpPr/>
              <p:nvPr/>
            </p:nvSpPr>
            <p:spPr>
              <a:xfrm>
                <a:off x="1471735" y="5549704"/>
                <a:ext cx="45720" cy="320040"/>
              </a:xfrm>
              <a:prstGeom prst="rect">
                <a:avLst/>
              </a:prstGeom>
              <a:solidFill>
                <a:srgbClr val="FC6D7F"/>
              </a:solidFill>
              <a:ln>
                <a:solidFill>
                  <a:srgbClr val="FD6D8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56C3FA3-EFB3-1943-B6C7-95E0989FF52A}"/>
                  </a:ext>
                </a:extLst>
              </p:cNvPr>
              <p:cNvSpPr/>
              <p:nvPr/>
            </p:nvSpPr>
            <p:spPr>
              <a:xfrm>
                <a:off x="1557712" y="5549704"/>
                <a:ext cx="45720" cy="32004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171F84-8B1D-3748-AD58-D153AEBCE983}"/>
                  </a:ext>
                </a:extLst>
              </p:cNvPr>
              <p:cNvSpPr/>
              <p:nvPr/>
            </p:nvSpPr>
            <p:spPr>
              <a:xfrm>
                <a:off x="1649414" y="5549704"/>
                <a:ext cx="45720" cy="32004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0C80A3E-0F85-1445-8225-E1BC3B89FE47}"/>
                  </a:ext>
                </a:extLst>
              </p:cNvPr>
              <p:cNvSpPr/>
              <p:nvPr/>
            </p:nvSpPr>
            <p:spPr>
              <a:xfrm>
                <a:off x="1821844" y="5439597"/>
                <a:ext cx="45720" cy="59436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07DBDB-F3FC-5E4A-96AC-F3982DB9C962}"/>
                  </a:ext>
                </a:extLst>
              </p:cNvPr>
              <p:cNvSpPr/>
              <p:nvPr/>
            </p:nvSpPr>
            <p:spPr>
              <a:xfrm>
                <a:off x="1958621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21613B-8994-8940-937C-D6DD5CA76152}"/>
                  </a:ext>
                </a:extLst>
              </p:cNvPr>
              <p:cNvSpPr/>
              <p:nvPr/>
            </p:nvSpPr>
            <p:spPr>
              <a:xfrm>
                <a:off x="2043973" y="5439597"/>
                <a:ext cx="45720" cy="59436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60B70E-7ECF-E444-AFB4-FD16C5266006}"/>
                  </a:ext>
                </a:extLst>
              </p:cNvPr>
              <p:cNvSpPr/>
              <p:nvPr/>
            </p:nvSpPr>
            <p:spPr>
              <a:xfrm>
                <a:off x="1872644" y="5439597"/>
                <a:ext cx="45720" cy="59436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E1E32D-4EBF-6049-9987-23739C45861C}"/>
                  </a:ext>
                </a:extLst>
              </p:cNvPr>
              <p:cNvSpPr/>
              <p:nvPr/>
            </p:nvSpPr>
            <p:spPr>
              <a:xfrm>
                <a:off x="2244952" y="5308608"/>
                <a:ext cx="45720" cy="91440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941AF0D-C6FC-8444-8723-869FB6A0F2AC}"/>
                  </a:ext>
                </a:extLst>
              </p:cNvPr>
              <p:cNvSpPr/>
              <p:nvPr/>
            </p:nvSpPr>
            <p:spPr>
              <a:xfrm>
                <a:off x="2381729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5B5D072-5CA7-9444-9549-705249189B8E}"/>
                  </a:ext>
                </a:extLst>
              </p:cNvPr>
              <p:cNvSpPr/>
              <p:nvPr/>
            </p:nvSpPr>
            <p:spPr>
              <a:xfrm>
                <a:off x="2467081" y="5308608"/>
                <a:ext cx="45720" cy="9144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F713C88-ED9C-244F-BE10-5B150EC266BD}"/>
                  </a:ext>
                </a:extLst>
              </p:cNvPr>
              <p:cNvSpPr/>
              <p:nvPr/>
            </p:nvSpPr>
            <p:spPr>
              <a:xfrm>
                <a:off x="2309380" y="5308608"/>
                <a:ext cx="45720" cy="9144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B7BF026-D5A9-9B49-8930-C0540FD4A997}"/>
                  </a:ext>
                </a:extLst>
              </p:cNvPr>
              <p:cNvSpPr/>
              <p:nvPr/>
            </p:nvSpPr>
            <p:spPr>
              <a:xfrm>
                <a:off x="2635927" y="5168919"/>
                <a:ext cx="45720" cy="1197864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9148F3-62A7-F444-BB12-02A055267140}"/>
                  </a:ext>
                </a:extLst>
              </p:cNvPr>
              <p:cNvSpPr/>
              <p:nvPr/>
            </p:nvSpPr>
            <p:spPr>
              <a:xfrm>
                <a:off x="2772704" y="5168919"/>
                <a:ext cx="45720" cy="119786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E53D10-F56B-084A-9B3B-2E83B5B19445}"/>
                  </a:ext>
                </a:extLst>
              </p:cNvPr>
              <p:cNvSpPr/>
              <p:nvPr/>
            </p:nvSpPr>
            <p:spPr>
              <a:xfrm>
                <a:off x="2858056" y="5168919"/>
                <a:ext cx="45720" cy="119786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3D7E5B2-49FA-3C4C-B81B-CC87D1124C73}"/>
                  </a:ext>
                </a:extLst>
              </p:cNvPr>
              <p:cNvSpPr/>
              <p:nvPr/>
            </p:nvSpPr>
            <p:spPr>
              <a:xfrm>
                <a:off x="2700356" y="5168919"/>
                <a:ext cx="45720" cy="119786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E557CB4-B1A4-444C-8D25-14E440B16B9E}"/>
                  </a:ext>
                </a:extLst>
              </p:cNvPr>
              <p:cNvSpPr/>
              <p:nvPr/>
            </p:nvSpPr>
            <p:spPr>
              <a:xfrm>
                <a:off x="3009370" y="5002140"/>
                <a:ext cx="45720" cy="1444752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E2A4436-3EE9-C146-94A3-0F2F33933E64}"/>
                  </a:ext>
                </a:extLst>
              </p:cNvPr>
              <p:cNvSpPr/>
              <p:nvPr/>
            </p:nvSpPr>
            <p:spPr>
              <a:xfrm>
                <a:off x="3146147" y="5002140"/>
                <a:ext cx="45720" cy="144475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0E23C77-CCA9-4C4F-8ACA-8DCF50AD8383}"/>
                  </a:ext>
                </a:extLst>
              </p:cNvPr>
              <p:cNvSpPr/>
              <p:nvPr/>
            </p:nvSpPr>
            <p:spPr>
              <a:xfrm>
                <a:off x="3231499" y="5002140"/>
                <a:ext cx="45720" cy="144475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FDEE677-91A2-6B41-BAB7-17A252B02DA9}"/>
                  </a:ext>
                </a:extLst>
              </p:cNvPr>
              <p:cNvSpPr/>
              <p:nvPr/>
            </p:nvSpPr>
            <p:spPr>
              <a:xfrm>
                <a:off x="3073799" y="5002140"/>
                <a:ext cx="45720" cy="1444752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DAD90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F6DC510-7BBE-E542-8EFF-C79569A945F4}"/>
                  </a:ext>
                </a:extLst>
              </p:cNvPr>
              <p:cNvSpPr/>
              <p:nvPr/>
            </p:nvSpPr>
            <p:spPr>
              <a:xfrm>
                <a:off x="3309308" y="5002140"/>
                <a:ext cx="45720" cy="144475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F729F90-04BF-344B-99FF-1B32E2D226AF}"/>
                  </a:ext>
                </a:extLst>
              </p:cNvPr>
              <p:cNvSpPr/>
              <p:nvPr/>
            </p:nvSpPr>
            <p:spPr>
              <a:xfrm>
                <a:off x="81373" y="5002140"/>
                <a:ext cx="45720" cy="1443110"/>
              </a:xfrm>
              <a:prstGeom prst="rect">
                <a:avLst/>
              </a:prstGeom>
              <a:solidFill>
                <a:srgbClr val="BC00CA"/>
              </a:solidFill>
              <a:ln>
                <a:solidFill>
                  <a:srgbClr val="BC00CA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Elbow Connector 41">
                <a:extLst>
                  <a:ext uri="{FF2B5EF4-FFF2-40B4-BE49-F238E27FC236}">
                    <a16:creationId xmlns:a16="http://schemas.microsoft.com/office/drawing/2014/main" id="{1407D38E-3251-8B42-A8CF-B66CF64D6E20}"/>
                  </a:ext>
                </a:extLst>
              </p:cNvPr>
              <p:cNvCxnSpPr>
                <a:stCxn id="17" idx="0"/>
                <a:endCxn id="31" idx="0"/>
              </p:cNvCxnSpPr>
              <p:nvPr/>
            </p:nvCxnSpPr>
            <p:spPr>
              <a:xfrm rot="5400000" flipH="1" flipV="1">
                <a:off x="1638885" y="4615095"/>
                <a:ext cx="13315" cy="138702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3" name="Elbow Connector 42">
                <a:extLst>
                  <a:ext uri="{FF2B5EF4-FFF2-40B4-BE49-F238E27FC236}">
                    <a16:creationId xmlns:a16="http://schemas.microsoft.com/office/drawing/2014/main" id="{D1D4D035-C0AF-F545-B3EF-13E613593D26}"/>
                  </a:ext>
                </a:extLst>
              </p:cNvPr>
              <p:cNvCxnSpPr>
                <a:stCxn id="20" idx="0"/>
                <a:endCxn id="27" idx="0"/>
              </p:cNvCxnSpPr>
              <p:nvPr/>
            </p:nvCxnSpPr>
            <p:spPr>
              <a:xfrm rot="5400000" flipH="1" flipV="1">
                <a:off x="1602930" y="5147024"/>
                <a:ext cx="12700" cy="585147"/>
              </a:xfrm>
              <a:prstGeom prst="bentConnector3">
                <a:avLst>
                  <a:gd name="adj1" fmla="val 1199984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>
                <a:extLst>
                  <a:ext uri="{FF2B5EF4-FFF2-40B4-BE49-F238E27FC236}">
                    <a16:creationId xmlns:a16="http://schemas.microsoft.com/office/drawing/2014/main" id="{FFD8591A-A34E-1049-9D28-F7DBAD46F7D4}"/>
                  </a:ext>
                </a:extLst>
              </p:cNvPr>
              <p:cNvCxnSpPr>
                <a:stCxn id="14" idx="0"/>
                <a:endCxn id="35" idx="0"/>
              </p:cNvCxnSpPr>
              <p:nvPr/>
            </p:nvCxnSpPr>
            <p:spPr>
              <a:xfrm rot="5400000" flipH="1" flipV="1">
                <a:off x="1656183" y="4101737"/>
                <a:ext cx="12701" cy="213436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E55BDCCE-D8B6-6E4F-A432-9DAF82F6745C}"/>
                  </a:ext>
                </a:extLst>
              </p:cNvPr>
              <p:cNvCxnSpPr>
                <a:stCxn id="11" idx="0"/>
                <a:endCxn id="39" idx="0"/>
              </p:cNvCxnSpPr>
              <p:nvPr/>
            </p:nvCxnSpPr>
            <p:spPr>
              <a:xfrm rot="5400000" flipH="1" flipV="1">
                <a:off x="1679776" y="3585108"/>
                <a:ext cx="12701" cy="2834065"/>
              </a:xfrm>
              <a:prstGeom prst="bentConnector3">
                <a:avLst>
                  <a:gd name="adj1" fmla="val 1800000"/>
                </a:avLst>
              </a:prstGeom>
              <a:ln w="5715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46" name="Right Arrow 45">
                <a:extLst>
                  <a:ext uri="{FF2B5EF4-FFF2-40B4-BE49-F238E27FC236}">
                    <a16:creationId xmlns:a16="http://schemas.microsoft.com/office/drawing/2014/main" id="{F52CA837-14C5-4544-A025-36BFC06A64E2}"/>
                  </a:ext>
                </a:extLst>
              </p:cNvPr>
              <p:cNvSpPr/>
              <p:nvPr/>
            </p:nvSpPr>
            <p:spPr>
              <a:xfrm>
                <a:off x="304867" y="5675354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Arrow 46">
                <a:extLst>
                  <a:ext uri="{FF2B5EF4-FFF2-40B4-BE49-F238E27FC236}">
                    <a16:creationId xmlns:a16="http://schemas.microsoft.com/office/drawing/2014/main" id="{4BC0B313-92A6-DA47-A506-2D99D70996D0}"/>
                  </a:ext>
                </a:extLst>
              </p:cNvPr>
              <p:cNvSpPr/>
              <p:nvPr/>
            </p:nvSpPr>
            <p:spPr>
              <a:xfrm>
                <a:off x="641360" y="5675354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ight Arrow 47">
                <a:extLst>
                  <a:ext uri="{FF2B5EF4-FFF2-40B4-BE49-F238E27FC236}">
                    <a16:creationId xmlns:a16="http://schemas.microsoft.com/office/drawing/2014/main" id="{74934988-2295-974C-9300-1796BE988535}"/>
                  </a:ext>
                </a:extLst>
              </p:cNvPr>
              <p:cNvSpPr/>
              <p:nvPr/>
            </p:nvSpPr>
            <p:spPr>
              <a:xfrm>
                <a:off x="1008783" y="567117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1EFE65CB-4756-B645-9271-43F19510197D}"/>
                  </a:ext>
                </a:extLst>
              </p:cNvPr>
              <p:cNvSpPr/>
              <p:nvPr/>
            </p:nvSpPr>
            <p:spPr>
              <a:xfrm>
                <a:off x="1377616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BC0AB149-183D-734D-9F47-B1D83AB9C5E3}"/>
                  </a:ext>
                </a:extLst>
              </p:cNvPr>
              <p:cNvSpPr/>
              <p:nvPr/>
            </p:nvSpPr>
            <p:spPr>
              <a:xfrm>
                <a:off x="1725858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ight Arrow 50">
                <a:extLst>
                  <a:ext uri="{FF2B5EF4-FFF2-40B4-BE49-F238E27FC236}">
                    <a16:creationId xmlns:a16="http://schemas.microsoft.com/office/drawing/2014/main" id="{9835D460-FBE4-224E-B9A7-1FEFB4ED358E}"/>
                  </a:ext>
                </a:extLst>
              </p:cNvPr>
              <p:cNvSpPr/>
              <p:nvPr/>
            </p:nvSpPr>
            <p:spPr>
              <a:xfrm>
                <a:off x="2120716" y="567117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ight Arrow 51">
                <a:extLst>
                  <a:ext uri="{FF2B5EF4-FFF2-40B4-BE49-F238E27FC236}">
                    <a16:creationId xmlns:a16="http://schemas.microsoft.com/office/drawing/2014/main" id="{B2B12617-48DC-064E-AAAD-F35FB58D202F}"/>
                  </a:ext>
                </a:extLst>
              </p:cNvPr>
              <p:cNvSpPr/>
              <p:nvPr/>
            </p:nvSpPr>
            <p:spPr>
              <a:xfrm>
                <a:off x="2539257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Arrow 52">
                <a:extLst>
                  <a:ext uri="{FF2B5EF4-FFF2-40B4-BE49-F238E27FC236}">
                    <a16:creationId xmlns:a16="http://schemas.microsoft.com/office/drawing/2014/main" id="{26DAFF2B-30FB-274C-9519-C7BB9E212930}"/>
                  </a:ext>
                </a:extLst>
              </p:cNvPr>
              <p:cNvSpPr/>
              <p:nvPr/>
            </p:nvSpPr>
            <p:spPr>
              <a:xfrm>
                <a:off x="2919906" y="5678530"/>
                <a:ext cx="75857" cy="96681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243FA4F-08D7-7C42-B0DD-EDEC942B0EE7}"/>
                  </a:ext>
                </a:extLst>
              </p:cNvPr>
              <p:cNvSpPr txBox="1"/>
              <p:nvPr/>
            </p:nvSpPr>
            <p:spPr>
              <a:xfrm>
                <a:off x="536783" y="6471651"/>
                <a:ext cx="841224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highlight>
                      <a:srgbClr val="BC00CA"/>
                    </a:highlight>
                  </a:rPr>
                  <a:t>   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chemeClr val="bg1"/>
                    </a:solidFill>
                  </a:rPr>
                  <a:t>Input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4471C4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Conv 3x3 +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ReLU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C0973CA-CA73-264D-8AFA-2E35C7126194}"/>
                  </a:ext>
                </a:extLst>
              </p:cNvPr>
              <p:cNvSpPr txBox="1"/>
              <p:nvPr/>
            </p:nvSpPr>
            <p:spPr>
              <a:xfrm>
                <a:off x="1420076" y="6467957"/>
                <a:ext cx="637177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FC6D7F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Max-pooling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6FAD46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Upsampling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9E5F651-4C05-F249-8F1A-96A5E1D4DA88}"/>
                  </a:ext>
                </a:extLst>
              </p:cNvPr>
              <p:cNvSpPr txBox="1"/>
              <p:nvPr/>
            </p:nvSpPr>
            <p:spPr>
              <a:xfrm>
                <a:off x="2146766" y="6462268"/>
                <a:ext cx="927816" cy="321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highlight>
                      <a:srgbClr val="DAD901"/>
                    </a:highlight>
                  </a:rPr>
                  <a:t>   </a:t>
                </a:r>
                <a:r>
                  <a:rPr lang="en-US" sz="1200" dirty="0"/>
                  <a:t> </a:t>
                </a:r>
                <a:r>
                  <a:rPr lang="en-US" sz="1200" dirty="0">
                    <a:solidFill>
                      <a:schemeClr val="bg1"/>
                    </a:solidFill>
                  </a:rPr>
                  <a:t>Concatenation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ED7E2F"/>
                    </a:highlight>
                  </a:rPr>
                  <a:t>   </a:t>
                </a:r>
                <a:r>
                  <a:rPr lang="en-US" sz="1200" dirty="0">
                    <a:solidFill>
                      <a:schemeClr val="bg1"/>
                    </a:solidFill>
                  </a:rPr>
                  <a:t> Conv 1x1 + Sigmoid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CC0E0C2-974F-6E48-B538-8E943535DFE4}"/>
                  </a:ext>
                </a:extLst>
              </p:cNvPr>
              <p:cNvSpPr txBox="1"/>
              <p:nvPr/>
            </p:nvSpPr>
            <p:spPr>
              <a:xfrm>
                <a:off x="84032" y="6446479"/>
                <a:ext cx="45440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F23988-EE97-4141-867E-2FA904AC5BA1}"/>
                  </a:ext>
                </a:extLst>
              </p:cNvPr>
              <p:cNvSpPr txBox="1"/>
              <p:nvPr/>
            </p:nvSpPr>
            <p:spPr>
              <a:xfrm>
                <a:off x="184999" y="6451237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17AAFE5-4D97-1646-A58F-5C4815F2544D}"/>
                  </a:ext>
                </a:extLst>
              </p:cNvPr>
              <p:cNvSpPr txBox="1"/>
              <p:nvPr/>
            </p:nvSpPr>
            <p:spPr>
              <a:xfrm>
                <a:off x="511062" y="6375397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5864E4-F10F-094B-947D-6D1564C0CFB6}"/>
                  </a:ext>
                </a:extLst>
              </p:cNvPr>
              <p:cNvSpPr txBox="1"/>
              <p:nvPr/>
            </p:nvSpPr>
            <p:spPr>
              <a:xfrm>
                <a:off x="1189805" y="6054260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128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A60DEE0-ADF8-E544-96F9-DC4C1D39556B}"/>
                  </a:ext>
                </a:extLst>
              </p:cNvPr>
              <p:cNvSpPr txBox="1"/>
              <p:nvPr/>
            </p:nvSpPr>
            <p:spPr>
              <a:xfrm>
                <a:off x="823094" y="6239996"/>
                <a:ext cx="106310" cy="1071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64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30A22A-D062-954C-A549-EAA0DA1D0A4B}"/>
                  </a:ext>
                </a:extLst>
              </p:cNvPr>
              <p:cNvSpPr txBox="1"/>
              <p:nvPr/>
            </p:nvSpPr>
            <p:spPr>
              <a:xfrm>
                <a:off x="1553559" y="5883505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256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95919E5-6617-4742-B7AF-FBC4128D333B}"/>
                  </a:ext>
                </a:extLst>
              </p:cNvPr>
              <p:cNvSpPr txBox="1"/>
              <p:nvPr/>
            </p:nvSpPr>
            <p:spPr>
              <a:xfrm>
                <a:off x="1943254" y="6048408"/>
                <a:ext cx="13631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128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2364A37-4B70-FA4C-AAFD-38A0C518DC7F}"/>
                  </a:ext>
                </a:extLst>
              </p:cNvPr>
              <p:cNvSpPr txBox="1"/>
              <p:nvPr/>
            </p:nvSpPr>
            <p:spPr>
              <a:xfrm>
                <a:off x="2392816" y="6247410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64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F007033-9EFD-9143-818D-2A7BA507B525}"/>
                  </a:ext>
                </a:extLst>
              </p:cNvPr>
              <p:cNvSpPr txBox="1"/>
              <p:nvPr/>
            </p:nvSpPr>
            <p:spPr>
              <a:xfrm>
                <a:off x="2788975" y="6380485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DC057D4-EE6A-E649-8CCC-3864EBA163EF}"/>
                  </a:ext>
                </a:extLst>
              </p:cNvPr>
              <p:cNvSpPr txBox="1"/>
              <p:nvPr/>
            </p:nvSpPr>
            <p:spPr>
              <a:xfrm>
                <a:off x="3165357" y="6466888"/>
                <a:ext cx="90878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60DC9E8-72E8-0548-B7BE-8024B6183BF5}"/>
                  </a:ext>
                </a:extLst>
              </p:cNvPr>
              <p:cNvSpPr txBox="1"/>
              <p:nvPr/>
            </p:nvSpPr>
            <p:spPr>
              <a:xfrm>
                <a:off x="3319346" y="6471645"/>
                <a:ext cx="45440" cy="91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A08D79-A3B9-1B43-AE23-7AC65F43408E}"/>
                </a:ext>
              </a:extLst>
            </p:cNvPr>
            <p:cNvSpPr txBox="1"/>
            <p:nvPr/>
          </p:nvSpPr>
          <p:spPr>
            <a:xfrm rot="16200000">
              <a:off x="-341680" y="5731605"/>
              <a:ext cx="948471" cy="13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values indicate layer depth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5C0E4396-FC93-7E4F-BDB7-D8527EE3AFC1}"/>
              </a:ext>
            </a:extLst>
          </p:cNvPr>
          <p:cNvSpPr txBox="1"/>
          <p:nvPr/>
        </p:nvSpPr>
        <p:spPr>
          <a:xfrm>
            <a:off x="228600" y="158919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Model: Semantic segmentation, or “U-Net” </a:t>
            </a:r>
            <a:r>
              <a:rPr lang="en-US" sz="1400" b="1" dirty="0">
                <a:solidFill>
                  <a:srgbClr val="FFFF00"/>
                </a:solidFill>
              </a:rPr>
              <a:t>(</a:t>
            </a:r>
            <a:r>
              <a:rPr lang="en-US" sz="1400" b="1" dirty="0" err="1">
                <a:solidFill>
                  <a:srgbClr val="FFFF00"/>
                </a:solidFill>
              </a:rPr>
              <a:t>Ronneberger</a:t>
            </a:r>
            <a:r>
              <a:rPr lang="en-US" sz="1400" b="1" dirty="0">
                <a:solidFill>
                  <a:srgbClr val="FFFF00"/>
                </a:solidFill>
              </a:rPr>
              <a:t> et al. 2015)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287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GOES-16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18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249C7-153E-2C42-8735-9A4618B6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8" y="959338"/>
            <a:ext cx="4497448" cy="3368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9F3EC7-5860-1944-861D-A546AD159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131" y="960803"/>
            <a:ext cx="4490717" cy="33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01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GOES-17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19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C3B34-F7E6-E541-B692-FC68E6B40420}"/>
              </a:ext>
            </a:extLst>
          </p:cNvPr>
          <p:cNvSpPr txBox="1"/>
          <p:nvPr/>
        </p:nvSpPr>
        <p:spPr>
          <a:xfrm>
            <a:off x="152400" y="769912"/>
            <a:ext cx="654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Trained on GOES-16 </a:t>
            </a:r>
            <a:r>
              <a:rPr lang="en-US" sz="1200" dirty="0">
                <a:solidFill>
                  <a:schemeClr val="bg1"/>
                </a:solidFill>
              </a:rPr>
              <a:t>(CH02 + CH05 + CH13);</a:t>
            </a:r>
            <a:r>
              <a:rPr lang="en-US" dirty="0">
                <a:solidFill>
                  <a:schemeClr val="bg1"/>
                </a:solidFill>
              </a:rPr>
              <a:t> evaluated on GOES-17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AFBFF-F5F2-3542-A968-F9A838F6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116"/>
            <a:ext cx="4529020" cy="3399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C0BDD-07EE-C94F-9C64-4C13E52F0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564" y="1230116"/>
            <a:ext cx="4529020" cy="33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8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87138" y="48220"/>
            <a:ext cx="8475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Question: Can the ABI be used to predict where GLM will observe lightning in the future?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BB230-ED73-9245-B736-73AD92AD8D2F}"/>
              </a:ext>
            </a:extLst>
          </p:cNvPr>
          <p:cNvSpPr txBox="1"/>
          <p:nvPr/>
        </p:nvSpPr>
        <p:spPr>
          <a:xfrm>
            <a:off x="152400" y="1047750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Lightning is hazardous for aviation, mariners, and outdoor events and activities. </a:t>
            </a:r>
          </a:p>
          <a:p>
            <a:pPr marL="799726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Geostationary satellite data can provide observations of clouds prior to electrification (CI guidance).</a:t>
            </a:r>
          </a:p>
          <a:p>
            <a:pPr marL="799726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data can respond to changes in storm structure before radar (e.g., storm intensification or decay).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74FA4-370C-FF4A-8425-652B8F7A0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45679"/>
            <a:ext cx="4223022" cy="2360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2430C-C378-734F-86BC-BFFB3FD4CBD6}"/>
              </a:ext>
            </a:extLst>
          </p:cNvPr>
          <p:cNvSpPr txBox="1"/>
          <p:nvPr/>
        </p:nvSpPr>
        <p:spPr>
          <a:xfrm>
            <a:off x="4572000" y="4765173"/>
            <a:ext cx="958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Credit: NOAA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44696-1409-6D4F-A544-6D4358D24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5080" r="588" b="16310"/>
          <a:stretch/>
        </p:blipFill>
        <p:spPr>
          <a:xfrm>
            <a:off x="259062" y="2594415"/>
            <a:ext cx="4223022" cy="24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27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20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823DC-9C4D-F248-A1B8-E1D21641A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3" y="0"/>
            <a:ext cx="7805487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22B9A-EE53-C74D-B91D-3015F315737B}"/>
              </a:ext>
            </a:extLst>
          </p:cNvPr>
          <p:cNvSpPr txBox="1"/>
          <p:nvPr/>
        </p:nvSpPr>
        <p:spPr>
          <a:xfrm>
            <a:off x="76200" y="66675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21:46Z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2EEE9-3DC1-AA49-AA5F-F5A2C3BC094A}"/>
              </a:ext>
            </a:extLst>
          </p:cNvPr>
          <p:cNvSpPr txBox="1"/>
          <p:nvPr/>
        </p:nvSpPr>
        <p:spPr>
          <a:xfrm>
            <a:off x="141651" y="211455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21:56Z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2D23F-88CE-D848-B610-43D85D852A14}"/>
              </a:ext>
            </a:extLst>
          </p:cNvPr>
          <p:cNvSpPr txBox="1"/>
          <p:nvPr/>
        </p:nvSpPr>
        <p:spPr>
          <a:xfrm>
            <a:off x="174376" y="371475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22:01Z</a:t>
            </a:r>
          </a:p>
        </p:txBody>
      </p:sp>
    </p:spTree>
    <p:extLst>
      <p:ext uri="{BB962C8B-B14F-4D97-AF65-F5344CB8AC3E}">
        <p14:creationId xmlns:p14="http://schemas.microsoft.com/office/powerpoint/2010/main" val="396010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133350"/>
            <a:ext cx="861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Methods and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97B8EE2-1808-9543-A36F-3CCA3F94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3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6F6A1-0747-734A-A10B-4BA19A26E71C}"/>
              </a:ext>
            </a:extLst>
          </p:cNvPr>
          <p:cNvSpPr txBox="1"/>
          <p:nvPr/>
        </p:nvSpPr>
        <p:spPr>
          <a:xfrm>
            <a:off x="228600" y="590550"/>
            <a:ext cx="814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LightningCast</a:t>
            </a:r>
            <a:r>
              <a:rPr lang="en-US" b="1" dirty="0">
                <a:solidFill>
                  <a:schemeClr val="bg1"/>
                </a:solidFill>
              </a:rPr>
              <a:t> model: AI model </a:t>
            </a:r>
            <a:r>
              <a:rPr lang="en-US" sz="1400" b="1" dirty="0">
                <a:solidFill>
                  <a:schemeClr val="bg1"/>
                </a:solidFill>
              </a:rPr>
              <a:t>(convolutional neural network – CNN)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Learns salient spatial, multispectral features from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C34C8-70EB-F14E-A217-3B800FE1E4E7}"/>
              </a:ext>
            </a:extLst>
          </p:cNvPr>
          <p:cNvSpPr txBox="1"/>
          <p:nvPr/>
        </p:nvSpPr>
        <p:spPr>
          <a:xfrm>
            <a:off x="304800" y="1132181"/>
            <a:ext cx="390299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Predictor channels (GOES-16 ABI):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0.64-µm reflectance (CH02; 0.5 km)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1.6-µm reflectance (CH05; 1 km)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10.3-µm BT (CH13; 2 km)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12.2-µm BT (CH15; 2 km)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Still exploring other predictor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9D513-47D0-F24F-85BD-95EDB3ED489F}"/>
              </a:ext>
            </a:extLst>
          </p:cNvPr>
          <p:cNvSpPr txBox="1"/>
          <p:nvPr/>
        </p:nvSpPr>
        <p:spPr>
          <a:xfrm>
            <a:off x="4404569" y="1135269"/>
            <a:ext cx="38981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Target/truth: GLM flash-extent density</a:t>
            </a:r>
          </a:p>
          <a:p>
            <a:pPr marL="742576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Accumulated from </a:t>
            </a:r>
            <a:r>
              <a:rPr lang="en-US" sz="1400" b="1" i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400" b="1" i="1" baseline="-250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en-US" sz="1400" b="1" i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1400" b="1" i="1" baseline="-250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sz="1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+ 60 min </a:t>
            </a:r>
          </a:p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F9B515-5C4B-1C40-AB4B-877D792F67A3}"/>
              </a:ext>
            </a:extLst>
          </p:cNvPr>
          <p:cNvSpPr/>
          <p:nvPr/>
        </p:nvSpPr>
        <p:spPr>
          <a:xfrm>
            <a:off x="92581" y="590550"/>
            <a:ext cx="8213219" cy="1926626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857729D-928C-3B4C-B94B-64B952D64A71}"/>
              </a:ext>
            </a:extLst>
          </p:cNvPr>
          <p:cNvSpPr/>
          <p:nvPr/>
        </p:nvSpPr>
        <p:spPr>
          <a:xfrm rot="5400000">
            <a:off x="3956602" y="-1515888"/>
            <a:ext cx="485173" cy="8147303"/>
          </a:xfrm>
          <a:prstGeom prst="rightBrace">
            <a:avLst>
              <a:gd name="adj1" fmla="val 90354"/>
              <a:gd name="adj2" fmla="val 8342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AF6F6-26F0-C54B-857F-A4107268A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0" y="2899952"/>
            <a:ext cx="3717419" cy="21782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B4ED04C-ADF1-E349-A277-A5CB1BAC976D}"/>
              </a:ext>
            </a:extLst>
          </p:cNvPr>
          <p:cNvGrpSpPr/>
          <p:nvPr/>
        </p:nvGrpSpPr>
        <p:grpSpPr>
          <a:xfrm>
            <a:off x="4816980" y="2895928"/>
            <a:ext cx="3717420" cy="2178291"/>
            <a:chOff x="4160778" y="2895928"/>
            <a:chExt cx="3717420" cy="21782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C64BB3-6F53-4849-A0D8-428A08AF0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0778" y="2895928"/>
              <a:ext cx="3717420" cy="21782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7BAD0F-8D92-A84E-BA8B-AD7E1BBF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3864" y="4761797"/>
              <a:ext cx="1896536" cy="278107"/>
            </a:xfrm>
            <a:prstGeom prst="rect">
              <a:avLst/>
            </a:prstGeom>
          </p:spPr>
        </p:pic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F6E0F60-7A63-164F-971A-13CC73691F6F}"/>
              </a:ext>
            </a:extLst>
          </p:cNvPr>
          <p:cNvSpPr/>
          <p:nvPr/>
        </p:nvSpPr>
        <p:spPr>
          <a:xfrm>
            <a:off x="4038600" y="3790950"/>
            <a:ext cx="6477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89E35-E609-314B-9031-A886B9DFE7AC}"/>
              </a:ext>
            </a:extLst>
          </p:cNvPr>
          <p:cNvSpPr txBox="1"/>
          <p:nvPr/>
        </p:nvSpPr>
        <p:spPr>
          <a:xfrm>
            <a:off x="4753408" y="2477184"/>
            <a:ext cx="3929851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C5"/>
                </a:solidFill>
              </a:rPr>
              <a:t>Output: Pixel-by-pixel probability ≥ 1 GLM flash in the next 60 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F82B5-5A20-AB42-B3B7-A31DA8B2D4A4}"/>
              </a:ext>
            </a:extLst>
          </p:cNvPr>
          <p:cNvGrpSpPr/>
          <p:nvPr/>
        </p:nvGrpSpPr>
        <p:grpSpPr>
          <a:xfrm>
            <a:off x="761738" y="1375952"/>
            <a:ext cx="3810000" cy="685800"/>
            <a:chOff x="3865066" y="144757"/>
            <a:chExt cx="3810000" cy="6858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B99CD31-7ED3-334D-A618-0FD8FCB51D1A}"/>
                </a:ext>
              </a:extLst>
            </p:cNvPr>
            <p:cNvSpPr/>
            <p:nvPr/>
          </p:nvSpPr>
          <p:spPr>
            <a:xfrm>
              <a:off x="3865066" y="144757"/>
              <a:ext cx="3810000" cy="68580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875A1F-F008-E242-8712-657A350FABC0}"/>
                </a:ext>
              </a:extLst>
            </p:cNvPr>
            <p:cNvSpPr txBox="1"/>
            <p:nvPr/>
          </p:nvSpPr>
          <p:spPr>
            <a:xfrm>
              <a:off x="6518021" y="522780"/>
              <a:ext cx="1143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DCPD RGB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3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P spid="6" grpId="0"/>
      <p:bldP spid="9" grpId="0" animBg="1"/>
      <p:bldP spid="10" grpId="0" animBg="1"/>
      <p:bldP spid="1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4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21A98-1334-9B4D-B516-5FF1DE761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8150"/>
            <a:ext cx="4419600" cy="4191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F8A94-5FBE-8A4A-A998-AC210502D951}"/>
              </a:ext>
            </a:extLst>
          </p:cNvPr>
          <p:cNvSpPr txBox="1"/>
          <p:nvPr/>
        </p:nvSpPr>
        <p:spPr>
          <a:xfrm>
            <a:off x="5105400" y="361950"/>
            <a:ext cx="350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Capitalizes on the Day Cloud Phase Distinction (DCPD) RGB composite imagery (see </a:t>
            </a:r>
            <a:r>
              <a:rPr lang="en-US" dirty="0" err="1">
                <a:solidFill>
                  <a:schemeClr val="bg1"/>
                </a:solidFill>
              </a:rPr>
              <a:t>Elsenheimer</a:t>
            </a:r>
            <a:r>
              <a:rPr lang="en-US" dirty="0">
                <a:solidFill>
                  <a:schemeClr val="bg1"/>
                </a:solidFill>
              </a:rPr>
              <a:t> and Gravelle,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Mimics human interpretation of DCPD RGB, while doing so everywhere, all the time, and objectively.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Potential to learn new physical insights.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biased by radar coverage.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993C0-9987-3F44-9B33-93E62037819C}"/>
              </a:ext>
            </a:extLst>
          </p:cNvPr>
          <p:cNvSpPr txBox="1"/>
          <p:nvPr/>
        </p:nvSpPr>
        <p:spPr>
          <a:xfrm>
            <a:off x="152400" y="4689455"/>
            <a:ext cx="2733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From </a:t>
            </a:r>
            <a:r>
              <a:rPr lang="en-US" sz="1200" dirty="0" err="1">
                <a:solidFill>
                  <a:schemeClr val="bg1"/>
                </a:solidFill>
              </a:rPr>
              <a:t>Elsenheimer</a:t>
            </a:r>
            <a:r>
              <a:rPr lang="en-US" sz="1200" dirty="0">
                <a:solidFill>
                  <a:schemeClr val="bg1"/>
                </a:solidFill>
              </a:rPr>
              <a:t> and Gravelle 2019</a:t>
            </a:r>
          </a:p>
        </p:txBody>
      </p:sp>
    </p:spTree>
    <p:extLst>
      <p:ext uri="{BB962C8B-B14F-4D97-AF65-F5344CB8AC3E}">
        <p14:creationId xmlns:p14="http://schemas.microsoft.com/office/powerpoint/2010/main" val="385698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5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ltg_20200828.mp4" descr="pltg_20200828.mp4">
            <a:hlinkClick r:id="" action="ppaction://media"/>
            <a:extLst>
              <a:ext uri="{FF2B5EF4-FFF2-40B4-BE49-F238E27FC236}">
                <a16:creationId xmlns:a16="http://schemas.microsoft.com/office/drawing/2014/main" id="{33B8D493-4B4E-B341-9FA7-F92FD2E93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-19050"/>
            <a:ext cx="7089775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9DA66-0854-344A-B936-4DA7753EDF56}"/>
              </a:ext>
            </a:extLst>
          </p:cNvPr>
          <p:cNvSpPr txBox="1"/>
          <p:nvPr/>
        </p:nvSpPr>
        <p:spPr>
          <a:xfrm>
            <a:off x="4411480" y="2590800"/>
            <a:ext cx="245464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15 – 30 min lead-time prior to first flash (75%-25%)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8D2F2-EA6D-5A4B-8AEF-49F94E2188FD}"/>
              </a:ext>
            </a:extLst>
          </p:cNvPr>
          <p:cNvSpPr txBox="1"/>
          <p:nvPr/>
        </p:nvSpPr>
        <p:spPr>
          <a:xfrm>
            <a:off x="5638800" y="1911610"/>
            <a:ext cx="245464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15 – 25 min lead-time prior to first flash (75%-25%)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D6B06-DEB8-294F-A340-8C2F2D77CD83}"/>
              </a:ext>
            </a:extLst>
          </p:cNvPr>
          <p:cNvSpPr txBox="1"/>
          <p:nvPr/>
        </p:nvSpPr>
        <p:spPr>
          <a:xfrm>
            <a:off x="1752600" y="2952750"/>
            <a:ext cx="245464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30 – 70 min lead-time prior to first flash (75%-25%)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62AF9-CEBE-E145-84A1-1E5F01613879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1657350"/>
            <a:ext cx="922520" cy="2542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901C50-056F-E741-BA93-A142A4125C47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2017844"/>
            <a:ext cx="609600" cy="5729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5DF8FA-66DF-EB42-9B43-84496A025B65}"/>
              </a:ext>
            </a:extLst>
          </p:cNvPr>
          <p:cNvCxnSpPr>
            <a:cxnSpLocks/>
          </p:cNvCxnSpPr>
          <p:nvPr/>
        </p:nvCxnSpPr>
        <p:spPr>
          <a:xfrm flipH="1" flipV="1">
            <a:off x="2628900" y="2434830"/>
            <a:ext cx="571500" cy="51791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B31681-F023-BE48-B979-EA11256591A4}"/>
              </a:ext>
            </a:extLst>
          </p:cNvPr>
          <p:cNvSpPr txBox="1"/>
          <p:nvPr/>
        </p:nvSpPr>
        <p:spPr>
          <a:xfrm>
            <a:off x="4106680" y="279859"/>
            <a:ext cx="245464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 – 25 min lead-time prior to first flash (75%-25%)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339E1-D4C9-7744-82A1-CE8AF7FB2EF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334000" y="803079"/>
            <a:ext cx="1151120" cy="4531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7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4" name="GOMaine_20210609.mp4" descr="GOMaine_20210609.mp4">
            <a:hlinkClick r:id="" action="ppaction://media"/>
            <a:extLst>
              <a:ext uri="{FF2B5EF4-FFF2-40B4-BE49-F238E27FC236}">
                <a16:creationId xmlns:a16="http://schemas.microsoft.com/office/drawing/2014/main" id="{A2556D59-DB9A-0144-81CA-65F68529A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0"/>
            <a:ext cx="641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Iowa_20210714.mp4" descr="Iowa_20210714.mp4">
            <a:hlinkClick r:id="" action="ppaction://media"/>
            <a:extLst>
              <a:ext uri="{FF2B5EF4-FFF2-40B4-BE49-F238E27FC236}">
                <a16:creationId xmlns:a16="http://schemas.microsoft.com/office/drawing/2014/main" id="{5A76EF5B-BA95-1B46-9B6D-54310A56F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00" y="0"/>
            <a:ext cx="71866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8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20210914" descr="20210914">
            <a:hlinkClick r:id="" action="ppaction://media"/>
            <a:extLst>
              <a:ext uri="{FF2B5EF4-FFF2-40B4-BE49-F238E27FC236}">
                <a16:creationId xmlns:a16="http://schemas.microsoft.com/office/drawing/2014/main" id="{61DF1937-1EEB-E046-96FE-D940927AF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787" y="2906"/>
            <a:ext cx="7972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732" y="4869659"/>
            <a:ext cx="2133600" cy="273844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9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mnts_20210616.mp4" descr="mnts_20210616.mp4">
            <a:hlinkClick r:id="" action="ppaction://media"/>
            <a:extLst>
              <a:ext uri="{FF2B5EF4-FFF2-40B4-BE49-F238E27FC236}">
                <a16:creationId xmlns:a16="http://schemas.microsoft.com/office/drawing/2014/main" id="{4B440542-1C8C-9F4B-9802-21A6EFF34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25" y="0"/>
            <a:ext cx="6381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2_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9C1D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210456</TotalTime>
  <Words>772</Words>
  <Application>Microsoft Macintosh PowerPoint</Application>
  <PresentationFormat>On-screen Show (16:9)</PresentationFormat>
  <Paragraphs>143</Paragraphs>
  <Slides>20</Slides>
  <Notes>20</Notes>
  <HiddenSlides>8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 Black</vt:lpstr>
      <vt:lpstr>Calibri</vt:lpstr>
      <vt:lpstr>12_Office Theme</vt:lpstr>
      <vt:lpstr>Using GLM to Train a Probabilistic Lightning Prediction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Walker</dc:creator>
  <cp:lastModifiedBy>Microsoft Office User</cp:lastModifiedBy>
  <cp:revision>1174</cp:revision>
  <cp:lastPrinted>2014-06-21T21:52:15Z</cp:lastPrinted>
  <dcterms:created xsi:type="dcterms:W3CDTF">2014-04-07T15:54:44Z</dcterms:created>
  <dcterms:modified xsi:type="dcterms:W3CDTF">2021-09-20T13:46:22Z</dcterms:modified>
</cp:coreProperties>
</file>