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4" r:id="rId2"/>
    <p:sldId id="274" r:id="rId3"/>
    <p:sldId id="275" r:id="rId4"/>
    <p:sldId id="277" r:id="rId5"/>
    <p:sldId id="278" r:id="rId6"/>
    <p:sldId id="279" r:id="rId7"/>
    <p:sldId id="281" r:id="rId8"/>
    <p:sldId id="282" r:id="rId9"/>
    <p:sldId id="283" r:id="rId10"/>
    <p:sldId id="276" r:id="rId11"/>
    <p:sldId id="28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F5C"/>
    <a:srgbClr val="08FFFC"/>
    <a:srgbClr val="44B8DD"/>
    <a:srgbClr val="42ACCE"/>
    <a:srgbClr val="B4060C"/>
    <a:srgbClr val="A015BA"/>
    <a:srgbClr val="FFF5DE"/>
    <a:srgbClr val="01021E"/>
    <a:srgbClr val="0F1F52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8" autoAdjust="0"/>
    <p:restoredTop sz="84648" autoAdjust="0"/>
  </p:normalViewPr>
  <p:slideViewPr>
    <p:cSldViewPr>
      <p:cViewPr>
        <p:scale>
          <a:sx n="150" d="100"/>
          <a:sy n="150" d="100"/>
        </p:scale>
        <p:origin x="-22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429567-0DBF-48A3-A7CF-F81B7EF962D1}" type="datetimeFigureOut">
              <a:rPr lang="en-US"/>
              <a:pPr>
                <a:defRPr/>
              </a:pPr>
              <a:t>4/3/17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3E9-1C83-4CC3-80AE-466BD8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6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D9875D06-FA4D-4A99-B54C-AFA8D2B4AE6F}" type="datetimeFigureOut">
              <a:rPr lang="zh-CN" altLang="en-US"/>
              <a:pPr>
                <a:defRPr/>
              </a:pPr>
              <a:t>4/3/17</a:t>
            </a:fld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31039E60-BF2B-4BFB-A357-E946C274AA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347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12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12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12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12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12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12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124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12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9144" algn="ctr">
              <a:defRPr sz="40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3198168"/>
            <a:ext cx="7772400" cy="461665"/>
          </a:xfrm>
        </p:spPr>
        <p:txBody>
          <a:bodyPr lIns="10058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F2C31A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691F-9CED-4134-BEF2-4424A0C8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3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anchor="ctr"/>
          <a:lstStyle>
            <a:lvl1pPr algn="ctr">
              <a:buNone/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2514600" cy="52578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00400" y="1066800"/>
            <a:ext cx="54864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F725-5DD2-4AC8-9302-F060CA84D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687F-9EC4-4A2C-9D79-45716973B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774E-393D-4152-86DA-5285DCA31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0F4E-004E-4CE8-AABD-59BBC7FD6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5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F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flipV="1">
            <a:off x="0" y="-16934"/>
            <a:ext cx="9144000" cy="6484789"/>
          </a:xfrm>
          <a:prstGeom prst="rect">
            <a:avLst/>
          </a:prstGeom>
          <a:gradFill flip="none" rotWithShape="1">
            <a:gsLst>
              <a:gs pos="0">
                <a:srgbClr val="01021E">
                  <a:alpha val="85000"/>
                </a:srgbClr>
              </a:gs>
              <a:gs pos="5000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75000"/>
                  <a:alpha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8262" y="1066800"/>
            <a:ext cx="82285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1CE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fld id="{49C620E3-86D2-421C-B672-9D0292A848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38400" y="6528816"/>
            <a:ext cx="266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rgbClr val="F2C31A"/>
                </a:solidFill>
                <a:latin typeface="Corbel" pitchFamily="34" charset="0"/>
              </a:rPr>
              <a:t>Cooperative Institute for Meteorological Satellite Studies</a:t>
            </a:r>
          </a:p>
          <a:p>
            <a:pPr eaLnBrk="1" hangingPunct="1">
              <a:defRPr/>
            </a:pPr>
            <a:r>
              <a:rPr lang="en-US" sz="700" dirty="0" smtClean="0">
                <a:solidFill>
                  <a:srgbClr val="FFFFFF"/>
                </a:solidFill>
                <a:latin typeface="Corbel" pitchFamily="34" charset="0"/>
              </a:rPr>
              <a:t>University of Wisconsin - Madison</a:t>
            </a:r>
          </a:p>
        </p:txBody>
      </p:sp>
      <p:pic>
        <p:nvPicPr>
          <p:cNvPr id="13" name="Picture 12" descr="CIMSS_logo_web_multicolor_glow_PNG_138x1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6492830"/>
            <a:ext cx="457200" cy="3313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6477000"/>
            <a:ext cx="378550" cy="381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6528816"/>
            <a:ext cx="144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rgbClr val="F2C31A"/>
                </a:solidFill>
                <a:latin typeface="Corbel" pitchFamily="34" charset="0"/>
              </a:rPr>
              <a:t>National</a:t>
            </a:r>
            <a:r>
              <a:rPr lang="en-US" sz="700" baseline="0" dirty="0" smtClean="0">
                <a:solidFill>
                  <a:srgbClr val="F2C31A"/>
                </a:solidFill>
                <a:latin typeface="Corbel" pitchFamily="34" charset="0"/>
              </a:rPr>
              <a:t> Oceanic</a:t>
            </a:r>
            <a:r>
              <a:rPr lang="en-US" sz="700" dirty="0" smtClean="0">
                <a:solidFill>
                  <a:srgbClr val="F2C31A"/>
                </a:solidFill>
                <a:latin typeface="Corbel" pitchFamily="34" charset="0"/>
              </a:rPr>
              <a:t> &amp;</a:t>
            </a:r>
            <a:r>
              <a:rPr lang="en-US" sz="700" baseline="0" dirty="0" smtClean="0">
                <a:solidFill>
                  <a:srgbClr val="F2C31A"/>
                </a:solidFill>
                <a:latin typeface="Corbel" pitchFamily="34" charset="0"/>
              </a:rPr>
              <a:t> Atmospheric</a:t>
            </a:r>
            <a:endParaRPr lang="en-US" sz="700" dirty="0" smtClean="0">
              <a:solidFill>
                <a:srgbClr val="F2C31A"/>
              </a:solidFill>
              <a:latin typeface="Corbel" pitchFamily="34" charset="0"/>
            </a:endParaRPr>
          </a:p>
          <a:p>
            <a:pPr eaLnBrk="1" hangingPunct="1">
              <a:defRPr/>
            </a:pPr>
            <a:r>
              <a:rPr lang="en-US" sz="700" dirty="0" smtClean="0">
                <a:solidFill>
                  <a:srgbClr val="F2C31A"/>
                </a:solidFill>
                <a:latin typeface="Corbel" pitchFamily="34" charset="0"/>
              </a:rPr>
              <a:t>Administrat</a:t>
            </a:r>
            <a:r>
              <a:rPr lang="en-US" sz="700" baseline="0" dirty="0" smtClean="0">
                <a:solidFill>
                  <a:srgbClr val="F2C31A"/>
                </a:solidFill>
                <a:latin typeface="Corbel" pitchFamily="34" charset="0"/>
              </a:rPr>
              <a:t>ion</a:t>
            </a:r>
            <a:endParaRPr lang="en-US" sz="700" dirty="0" smtClean="0">
              <a:solidFill>
                <a:srgbClr val="F2C31A"/>
              </a:solidFill>
              <a:latin typeface="Corbe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0" y="6528816"/>
            <a:ext cx="762000" cy="290556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2600" y="6528816"/>
            <a:ext cx="266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rgbClr val="F2C31A"/>
                </a:solidFill>
                <a:latin typeface="Corbel" pitchFamily="34" charset="0"/>
              </a:rPr>
              <a:t>Cooperative Institute for Research in the Atmosphere</a:t>
            </a:r>
          </a:p>
          <a:p>
            <a:pPr eaLnBrk="1" hangingPunct="1">
              <a:defRPr/>
            </a:pPr>
            <a:r>
              <a:rPr lang="en-US" sz="700" dirty="0" smtClean="0">
                <a:solidFill>
                  <a:srgbClr val="FFFFFF"/>
                </a:solidFill>
                <a:latin typeface="Corbel" pitchFamily="34" charset="0"/>
              </a:rPr>
              <a:t>Colorado State University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49" r:id="rId2"/>
    <p:sldLayoutId id="2147483754" r:id="rId3"/>
    <p:sldLayoutId id="2147483751" r:id="rId4"/>
    <p:sldLayoutId id="2147483755" r:id="rId5"/>
    <p:sldLayoutId id="214748375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 pitchFamily="4" charset="0"/>
          <a:ea typeface="MS PGothic" pitchFamily="34" charset="-128"/>
          <a:cs typeface="ＭＳ Ｐゴシック" pitchFamily="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accent3">
            <a:lumMod val="75000"/>
          </a:schemeClr>
        </a:buClr>
        <a:buSzPct val="95000"/>
        <a:buFont typeface="Wingdings" pitchFamily="2" charset="2"/>
        <a:buChar char=""/>
        <a:defRPr sz="3000" kern="1200"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MS PGothic" pitchFamily="34" charset="-128"/>
          <a:cs typeface="ＭＳ Ｐゴシック" pitchFamily="4" charset="-128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"/>
        <a:defRPr sz="26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Font typeface="Wingdings 2" pitchFamily="18" charset="2"/>
        <a:buChar char=""/>
        <a:defRPr sz="24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80000"/>
        <a:buFont typeface="Arial" pitchFamily="34" charset="0"/>
        <a:buChar char="•"/>
        <a:defRPr sz="22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80000"/>
        <a:buFont typeface="Wingdings 2" pitchFamily="18" charset="2"/>
        <a:buChar char=""/>
        <a:defRPr sz="20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1749624"/>
            <a:ext cx="8228538" cy="990600"/>
          </a:xfrm>
        </p:spPr>
        <p:txBody>
          <a:bodyPr/>
          <a:lstStyle/>
          <a:p>
            <a:r>
              <a:rPr lang="en-US" sz="4400" b="1" dirty="0" smtClean="0">
                <a:ln w="18415" cmpd="sng">
                  <a:noFill/>
                  <a:prstDash val="solid"/>
                </a:ln>
                <a:solidFill>
                  <a:schemeClr val="accent3"/>
                </a:solidFill>
              </a:rPr>
              <a:t>NOAA/CIMSS ProbSevere</a:t>
            </a:r>
            <a:endParaRPr lang="en-US" sz="4400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2893" y="2721114"/>
            <a:ext cx="6001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– Processing and requirements overview –</a:t>
            </a:r>
          </a:p>
          <a:p>
            <a:pPr algn="ctr"/>
            <a:r>
              <a:rPr lang="en-US" sz="2000" dirty="0" smtClean="0"/>
              <a:t>April,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163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-228600"/>
            <a:ext cx="8228538" cy="990600"/>
          </a:xfrm>
        </p:spPr>
        <p:txBody>
          <a:bodyPr/>
          <a:lstStyle/>
          <a:p>
            <a:r>
              <a:rPr lang="en-US" dirty="0" smtClean="0"/>
              <a:t>WDSS-II version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10363"/>
            <a:ext cx="8809573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WDSS-II built using the </a:t>
            </a:r>
            <a:r>
              <a:rPr lang="en-US" sz="1000" dirty="0" err="1"/>
              <a:t>build_distribution.pl</a:t>
            </a:r>
            <a:r>
              <a:rPr lang="en-US" sz="1000" dirty="0"/>
              <a:t> script.</a:t>
            </a:r>
          </a:p>
          <a:p>
            <a:r>
              <a:rPr lang="en-US" sz="1000" dirty="0"/>
              <a:t>        date completed: Wed Aug 10 09:20:10 2016</a:t>
            </a:r>
          </a:p>
          <a:p>
            <a:r>
              <a:rPr lang="en-US" sz="1000" dirty="0"/>
              <a:t>        run by user: </a:t>
            </a:r>
            <a:r>
              <a:rPr lang="en-US" sz="1000" dirty="0" err="1"/>
              <a:t>wdssii</a:t>
            </a:r>
            <a:endParaRPr lang="en-US" sz="1000" dirty="0"/>
          </a:p>
          <a:p>
            <a:r>
              <a:rPr lang="en-US" sz="1000" dirty="0"/>
              <a:t>        Linux devlab6.protect.nssl 3.10.0-327.18.2.el7.x86_64 #1 SMP Fri Apr 8 05:09:53 EDT 2016 x86_64 x86_64 x86_64 GNU/Linux</a:t>
            </a:r>
          </a:p>
          <a:p>
            <a:endParaRPr lang="en-US" sz="1000" dirty="0"/>
          </a:p>
          <a:p>
            <a:r>
              <a:rPr lang="en-US" sz="1000" dirty="0"/>
              <a:t>        Red Hat Enterprise Linux Workstation release 7.2 (</a:t>
            </a:r>
            <a:r>
              <a:rPr lang="en-US" sz="1000" dirty="0" err="1"/>
              <a:t>Maipo</a:t>
            </a:r>
            <a:r>
              <a:rPr lang="en-US" sz="1000" dirty="0"/>
              <a:t>)</a:t>
            </a:r>
          </a:p>
          <a:p>
            <a:endParaRPr lang="en-US" sz="1000" dirty="0"/>
          </a:p>
          <a:p>
            <a:r>
              <a:rPr lang="en-US" sz="1000" dirty="0"/>
              <a:t>options:</a:t>
            </a:r>
          </a:p>
          <a:p>
            <a:r>
              <a:rPr lang="en-US" sz="1000" dirty="0"/>
              <a:t> user (</a:t>
            </a:r>
            <a:r>
              <a:rPr lang="en-US" sz="1000" dirty="0" err="1"/>
              <a:t>wdssii</a:t>
            </a:r>
            <a:r>
              <a:rPr lang="en-US" sz="1000" dirty="0"/>
              <a:t>) -- username on tensor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loc</a:t>
            </a:r>
            <a:r>
              <a:rPr lang="en-US" sz="1000" dirty="0"/>
              <a:t>  -&gt; [/home/</a:t>
            </a:r>
            <a:r>
              <a:rPr lang="en-US" sz="1000" dirty="0" err="1"/>
              <a:t>wdssii</a:t>
            </a:r>
            <a:r>
              <a:rPr lang="en-US" sz="1000" dirty="0"/>
              <a:t>/WDSS2] -- location of build</a:t>
            </a:r>
          </a:p>
          <a:p>
            <a:r>
              <a:rPr lang="en-US" sz="1000" dirty="0"/>
              <a:t> branch () -- empty indicates latest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asof</a:t>
            </a:r>
            <a:r>
              <a:rPr lang="en-US" sz="1000" dirty="0"/>
              <a:t> () -- empty indicates latest, (any format that -D can accept, including 20031012 or yesterday)</a:t>
            </a:r>
          </a:p>
          <a:p>
            <a:r>
              <a:rPr lang="en-US" sz="1000" dirty="0"/>
              <a:t> expire (no) -- stop working year from now?</a:t>
            </a:r>
          </a:p>
          <a:p>
            <a:r>
              <a:rPr lang="en-US" sz="1000" dirty="0"/>
              <a:t> static  -&gt; [no] -- or shared libraries</a:t>
            </a:r>
          </a:p>
          <a:p>
            <a:r>
              <a:rPr lang="en-US" sz="1000" dirty="0"/>
              <a:t> extras  -&gt; [--enable-</a:t>
            </a:r>
            <a:r>
              <a:rPr lang="en-US" sz="1000" dirty="0" err="1"/>
              <a:t>nexrad</a:t>
            </a:r>
            <a:r>
              <a:rPr lang="en-US" sz="1000" dirty="0"/>
              <a:t> --with-</a:t>
            </a:r>
            <a:r>
              <a:rPr lang="en-US" sz="1000" dirty="0" err="1"/>
              <a:t>fam</a:t>
            </a:r>
            <a:r>
              <a:rPr lang="en-US" sz="1000" dirty="0"/>
              <a:t>=yes] -- empty indicates default</a:t>
            </a:r>
          </a:p>
          <a:p>
            <a:r>
              <a:rPr lang="en-US" sz="1000" dirty="0"/>
              <a:t> packages (</a:t>
            </a:r>
            <a:r>
              <a:rPr lang="en-US" sz="1000" dirty="0" err="1"/>
              <a:t>gdal</a:t>
            </a:r>
            <a:r>
              <a:rPr lang="en-US" sz="1000" dirty="0"/>
              <a:t> g2clib </a:t>
            </a:r>
            <a:r>
              <a:rPr lang="en-US" sz="1000" dirty="0" err="1"/>
              <a:t>netcdf</a:t>
            </a:r>
            <a:r>
              <a:rPr lang="en-US" sz="1000" dirty="0"/>
              <a:t> </a:t>
            </a:r>
            <a:r>
              <a:rPr lang="en-US" sz="1000" dirty="0" err="1"/>
              <a:t>config</a:t>
            </a:r>
            <a:r>
              <a:rPr lang="en-US" sz="1000" dirty="0"/>
              <a:t> </a:t>
            </a:r>
            <a:r>
              <a:rPr lang="en-US" sz="1000" dirty="0" err="1"/>
              <a:t>orpginfr</a:t>
            </a:r>
            <a:r>
              <a:rPr lang="en-US" sz="1000" dirty="0"/>
              <a:t> </a:t>
            </a:r>
            <a:r>
              <a:rPr lang="en-US" sz="1000" dirty="0" err="1"/>
              <a:t>dualpol</a:t>
            </a:r>
            <a:r>
              <a:rPr lang="en-US" sz="1000" dirty="0"/>
              <a:t> </a:t>
            </a:r>
            <a:r>
              <a:rPr lang="en-US" sz="1000" dirty="0" err="1"/>
              <a:t>dualpol</a:t>
            </a:r>
            <a:r>
              <a:rPr lang="en-US" sz="1000" dirty="0"/>
              <a:t>-QPE </a:t>
            </a:r>
            <a:r>
              <a:rPr lang="en-US" sz="1000" dirty="0" err="1"/>
              <a:t>udunits</a:t>
            </a:r>
            <a:r>
              <a:rPr lang="en-US" sz="1000" dirty="0"/>
              <a:t> w2 w2ext w2algs w2tools </a:t>
            </a:r>
            <a:r>
              <a:rPr lang="en-US" sz="1000" dirty="0" err="1"/>
              <a:t>wdssiijava</a:t>
            </a:r>
            <a:r>
              <a:rPr lang="en-US" sz="1000" dirty="0"/>
              <a:t>)</a:t>
            </a:r>
          </a:p>
          <a:p>
            <a:r>
              <a:rPr lang="en-US" sz="1000" dirty="0"/>
              <a:t> java  -&gt; [no] -- build Java packages?</a:t>
            </a:r>
          </a:p>
          <a:p>
            <a:r>
              <a:rPr lang="en-US" sz="1000" dirty="0"/>
              <a:t> optimized  -&gt; [yes] -- uses 02 for </a:t>
            </a:r>
            <a:r>
              <a:rPr lang="en-US" sz="1000" dirty="0" err="1"/>
              <a:t>gcc</a:t>
            </a:r>
            <a:r>
              <a:rPr lang="en-US" sz="1000" dirty="0"/>
              <a:t>, 03 for </a:t>
            </a:r>
            <a:r>
              <a:rPr lang="en-US" sz="1000" dirty="0" err="1"/>
              <a:t>icc</a:t>
            </a:r>
            <a:endParaRPr lang="en-US" sz="1000" dirty="0"/>
          </a:p>
          <a:p>
            <a:r>
              <a:rPr lang="en-US" sz="1000" dirty="0"/>
              <a:t> </a:t>
            </a:r>
            <a:r>
              <a:rPr lang="en-US" sz="1000" dirty="0" err="1"/>
              <a:t>PGOpass</a:t>
            </a:r>
            <a:r>
              <a:rPr lang="en-US" sz="1000" dirty="0"/>
              <a:t> (0) -- pass number for profile-guided optimization. Use </a:t>
            </a:r>
            <a:r>
              <a:rPr lang="en-US" sz="1000" dirty="0" err="1"/>
              <a:t>PGOpass</a:t>
            </a:r>
            <a:r>
              <a:rPr lang="en-US" sz="1000" dirty="0"/>
              <a:t>=1, compile, run your </a:t>
            </a:r>
            <a:r>
              <a:rPr lang="en-US" sz="1000" dirty="0" err="1"/>
              <a:t>executables</a:t>
            </a:r>
            <a:r>
              <a:rPr lang="en-US" sz="1000" dirty="0"/>
              <a:t>, then use </a:t>
            </a:r>
            <a:r>
              <a:rPr lang="en-US" sz="1000" dirty="0" err="1"/>
              <a:t>PGOpass</a:t>
            </a:r>
            <a:r>
              <a:rPr lang="en-US" sz="1000" dirty="0"/>
              <a:t>=2 and compile again.</a:t>
            </a:r>
          </a:p>
          <a:p>
            <a:r>
              <a:rPr lang="en-US" sz="1000" dirty="0"/>
              <a:t> debug (yes) -- debug flag (-g) to compiler and -NDEBUG not on?</a:t>
            </a:r>
          </a:p>
          <a:p>
            <a:r>
              <a:rPr lang="en-US" sz="1000" dirty="0"/>
              <a:t> legacy (yes) -- Building on pre </a:t>
            </a:r>
            <a:r>
              <a:rPr lang="en-US" sz="1000" dirty="0" err="1"/>
              <a:t>RedHat</a:t>
            </a:r>
            <a:r>
              <a:rPr lang="en-US" sz="1000" dirty="0"/>
              <a:t> 7 systems</a:t>
            </a:r>
          </a:p>
          <a:p>
            <a:r>
              <a:rPr lang="en-US" sz="1000" dirty="0"/>
              <a:t> doc (no) -- build the documentation?</a:t>
            </a:r>
          </a:p>
          <a:p>
            <a:r>
              <a:rPr lang="en-US" sz="1000" dirty="0"/>
              <a:t> tar  -&gt; [yes] -- make distribution tar file?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icc</a:t>
            </a:r>
            <a:r>
              <a:rPr lang="en-US" sz="1000" dirty="0"/>
              <a:t> (no) -- Use the </a:t>
            </a:r>
            <a:r>
              <a:rPr lang="en-US" sz="1000" dirty="0" err="1"/>
              <a:t>intel</a:t>
            </a:r>
            <a:r>
              <a:rPr lang="en-US" sz="1000" dirty="0"/>
              <a:t> compiler?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iccdir</a:t>
            </a:r>
            <a:r>
              <a:rPr lang="en-US" sz="1000" dirty="0"/>
              <a:t> (/opt/</a:t>
            </a:r>
            <a:r>
              <a:rPr lang="en-US" sz="1000" dirty="0" err="1"/>
              <a:t>intel</a:t>
            </a:r>
            <a:r>
              <a:rPr lang="en-US" sz="1000" dirty="0"/>
              <a:t>/compiler70/ia32) -- Intel compiler </a:t>
            </a:r>
            <a:r>
              <a:rPr lang="en-US" sz="1000" dirty="0" err="1"/>
              <a:t>dir</a:t>
            </a:r>
            <a:endParaRPr lang="en-US" sz="1000" dirty="0"/>
          </a:p>
          <a:p>
            <a:r>
              <a:rPr lang="en-US" sz="1000" dirty="0"/>
              <a:t> </a:t>
            </a:r>
            <a:r>
              <a:rPr lang="en-US" sz="1000" dirty="0" err="1"/>
              <a:t>cxxflags</a:t>
            </a:r>
            <a:r>
              <a:rPr lang="en-US" sz="1000" dirty="0"/>
              <a:t>  -&gt; [ -m64] -- additional compile flags</a:t>
            </a:r>
          </a:p>
          <a:p>
            <a:r>
              <a:rPr lang="en-US" sz="1000" dirty="0"/>
              <a:t> checkout_3rd  -&gt; [no] -- check out 3rd party also?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checkout_dp</a:t>
            </a:r>
            <a:r>
              <a:rPr lang="en-US" sz="1000" dirty="0"/>
              <a:t>  -&gt; [no] -- check out </a:t>
            </a:r>
            <a:r>
              <a:rPr lang="en-US" sz="1000" dirty="0" err="1"/>
              <a:t>dualpol</a:t>
            </a:r>
            <a:r>
              <a:rPr lang="en-US" sz="1000" dirty="0"/>
              <a:t> also?</a:t>
            </a:r>
          </a:p>
          <a:p>
            <a:r>
              <a:rPr lang="en-US" sz="1000" dirty="0"/>
              <a:t> checkout  -&gt; [no] -- check out or just build?</a:t>
            </a:r>
          </a:p>
          <a:p>
            <a:r>
              <a:rPr lang="en-US" sz="1000" dirty="0"/>
              <a:t> export (no) -- disable 128-bit encryption.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keyfile</a:t>
            </a:r>
            <a:r>
              <a:rPr lang="en-US" sz="1000" dirty="0"/>
              <a:t>  -&gt; [/home/</a:t>
            </a:r>
            <a:r>
              <a:rPr lang="en-US" sz="1000" dirty="0" err="1"/>
              <a:t>wdssii</a:t>
            </a:r>
            <a:r>
              <a:rPr lang="en-US" sz="1000" dirty="0"/>
              <a:t>/WDSS2/</a:t>
            </a:r>
            <a:r>
              <a:rPr lang="en-US" sz="1000" dirty="0" err="1"/>
              <a:t>src</a:t>
            </a:r>
            <a:r>
              <a:rPr lang="en-US" sz="1000" dirty="0"/>
              <a:t>/w2/w2config/</a:t>
            </a:r>
            <a:r>
              <a:rPr lang="en-US" sz="1000" dirty="0" err="1"/>
              <a:t>auth</a:t>
            </a:r>
            <a:r>
              <a:rPr lang="en-US" sz="1000" dirty="0"/>
              <a:t>/research/key] -- location of key file -- "no" indicates no authorization required or binary.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researchonly</a:t>
            </a:r>
            <a:r>
              <a:rPr lang="en-US" sz="1000" dirty="0"/>
              <a:t>  -&gt; [yes] -- if turned on, this build is created without </a:t>
            </a:r>
            <a:r>
              <a:rPr lang="en-US" sz="1000" dirty="0" err="1"/>
              <a:t>realtime</a:t>
            </a:r>
            <a:r>
              <a:rPr lang="en-US" sz="1000" dirty="0"/>
              <a:t> support, for research users only.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gdal</a:t>
            </a:r>
            <a:r>
              <a:rPr lang="en-US" sz="1000" dirty="0"/>
              <a:t> (yes) -- build applications that rely on </a:t>
            </a:r>
            <a:r>
              <a:rPr lang="en-US" sz="1000" dirty="0" err="1"/>
              <a:t>gdal</a:t>
            </a:r>
            <a:endParaRPr lang="en-US" sz="1000" dirty="0"/>
          </a:p>
          <a:p>
            <a:r>
              <a:rPr lang="en-US" sz="1000" dirty="0"/>
              <a:t> </a:t>
            </a:r>
            <a:r>
              <a:rPr lang="en-US" sz="1000" dirty="0" err="1"/>
              <a:t>gtkdisplay</a:t>
            </a:r>
            <a:r>
              <a:rPr lang="en-US" sz="1000" dirty="0"/>
              <a:t>  -&gt; [yes] -- build the </a:t>
            </a:r>
            <a:r>
              <a:rPr lang="en-US" sz="1000" dirty="0" err="1"/>
              <a:t>wg</a:t>
            </a:r>
            <a:r>
              <a:rPr lang="en-US" sz="1000" dirty="0"/>
              <a:t> display program.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rssd</a:t>
            </a:r>
            <a:r>
              <a:rPr lang="en-US" sz="1000" dirty="0"/>
              <a:t> (</a:t>
            </a:r>
            <a:r>
              <a:rPr lang="en-US" sz="1000" dirty="0" err="1"/>
              <a:t>libinfr</a:t>
            </a:r>
            <a:r>
              <a:rPr lang="en-US" sz="1000" dirty="0"/>
              <a:t>) -- </a:t>
            </a:r>
            <a:r>
              <a:rPr lang="en-US" sz="1000" dirty="0" err="1"/>
              <a:t>rssd</a:t>
            </a:r>
            <a:r>
              <a:rPr lang="en-US" sz="1000" dirty="0"/>
              <a:t> type to use: </a:t>
            </a:r>
            <a:r>
              <a:rPr lang="en-US" sz="1000" dirty="0" err="1"/>
              <a:t>libinfr</a:t>
            </a:r>
            <a:r>
              <a:rPr lang="en-US" sz="1000" dirty="0"/>
              <a:t> (push) or glib (pull).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numcpus</a:t>
            </a:r>
            <a:r>
              <a:rPr lang="en-US" sz="1000" dirty="0"/>
              <a:t> (32) -- number of CPUS your machine has.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distclean</a:t>
            </a:r>
            <a:r>
              <a:rPr lang="en-US" sz="1000" dirty="0"/>
              <a:t>  -&gt; [yes] -- do a 'make </a:t>
            </a:r>
            <a:r>
              <a:rPr lang="en-US" sz="1000" dirty="0" err="1"/>
              <a:t>distclean</a:t>
            </a:r>
            <a:r>
              <a:rPr lang="en-US" sz="1000" dirty="0"/>
              <a:t>' in the directory to remove detritus from earlier builds.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fam</a:t>
            </a:r>
            <a:r>
              <a:rPr lang="en-US" sz="1000" dirty="0"/>
              <a:t> (yes) -- with </a:t>
            </a:r>
            <a:r>
              <a:rPr lang="en-US" sz="1000" dirty="0" err="1"/>
              <a:t>Fam</a:t>
            </a:r>
            <a:r>
              <a:rPr lang="en-US" sz="1000" dirty="0"/>
              <a:t> support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553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381000"/>
            <a:ext cx="8228538" cy="990600"/>
          </a:xfrm>
        </p:spPr>
        <p:txBody>
          <a:bodyPr/>
          <a:lstStyle/>
          <a:p>
            <a:r>
              <a:rPr lang="en-US" dirty="0" smtClean="0"/>
              <a:t>Python 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5795" y="1712655"/>
            <a:ext cx="19800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numpy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p</a:t>
            </a:r>
            <a:r>
              <a:rPr lang="en-US" sz="1600" dirty="0" err="1" smtClean="0"/>
              <a:t>ygrib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a</a:t>
            </a:r>
            <a:r>
              <a:rPr lang="en-US" sz="1600" dirty="0" err="1" smtClean="0"/>
              <a:t>rgparse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netCDF4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s</a:t>
            </a:r>
            <a:r>
              <a:rPr lang="en-US" sz="1600" dirty="0" err="1" smtClean="0"/>
              <a:t>cipy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p</a:t>
            </a:r>
            <a:r>
              <a:rPr lang="en-US" sz="1600" dirty="0" err="1" smtClean="0"/>
              <a:t>yresample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m</a:t>
            </a:r>
            <a:r>
              <a:rPr lang="en-US" sz="1600" dirty="0" err="1" smtClean="0"/>
              <a:t>atplotlib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pyhdf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c</a:t>
            </a:r>
            <a:r>
              <a:rPr lang="en-US" sz="1600" dirty="0" err="1" smtClean="0"/>
              <a:t>ython</a:t>
            </a:r>
            <a:r>
              <a:rPr lang="en-US" sz="1600" dirty="0" smtClean="0"/>
              <a:t> capability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906595" y="1676400"/>
            <a:ext cx="16466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libs: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os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sys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errno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datetime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calendar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subprocess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glob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pickle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0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adObjMES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0" t="-778" r="705" b="11298"/>
          <a:stretch/>
        </p:blipFill>
        <p:spPr>
          <a:xfrm>
            <a:off x="8001000" y="304800"/>
            <a:ext cx="1066800" cy="973667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2507080" y="3276600"/>
            <a:ext cx="2293520" cy="685800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SATELLITE PRODUCTS</a:t>
            </a:r>
          </a:p>
          <a:p>
            <a:pPr algn="ctr"/>
            <a:r>
              <a:rPr lang="en-US" sz="1200" dirty="0" smtClean="0"/>
              <a:t>(e.g., top-of-troposphere emissivity, cloud-top phase)</a:t>
            </a:r>
            <a:endParaRPr lang="en-US" sz="1200" dirty="0"/>
          </a:p>
        </p:txBody>
      </p:sp>
      <p:sp>
        <p:nvSpPr>
          <p:cNvPr id="92" name="Rounded Rectangle 91"/>
          <p:cNvSpPr/>
          <p:nvPr/>
        </p:nvSpPr>
        <p:spPr>
          <a:xfrm>
            <a:off x="7391400" y="2514600"/>
            <a:ext cx="1676400" cy="609600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RADAR</a:t>
            </a:r>
          </a:p>
          <a:p>
            <a:pPr algn="ctr"/>
            <a:r>
              <a:rPr lang="en-US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PRODUCTS</a:t>
            </a:r>
            <a:endParaRPr lang="en-US" sz="1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8" name="Notched Right Arrow 97"/>
          <p:cNvSpPr/>
          <p:nvPr/>
        </p:nvSpPr>
        <p:spPr>
          <a:xfrm rot="5400000">
            <a:off x="2721766" y="2223718"/>
            <a:ext cx="1600195" cy="505568"/>
          </a:xfrm>
          <a:prstGeom prst="notchedRightArrow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381000"/>
            <a:ext cx="2032000" cy="15172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6" name="Notched Right Arrow 95"/>
          <p:cNvSpPr/>
          <p:nvPr/>
        </p:nvSpPr>
        <p:spPr>
          <a:xfrm rot="5400000">
            <a:off x="92747" y="2726654"/>
            <a:ext cx="2209805" cy="414098"/>
          </a:xfrm>
          <a:prstGeom prst="notchedRightArrow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76200" y="347990"/>
            <a:ext cx="2172640" cy="1785610"/>
            <a:chOff x="-152400" y="228600"/>
            <a:chExt cx="2172640" cy="178561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228600"/>
              <a:ext cx="1258240" cy="10668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81000"/>
              <a:ext cx="1258240" cy="10668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533400"/>
              <a:ext cx="1258240" cy="10668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685800"/>
              <a:ext cx="1258240" cy="10668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838200"/>
              <a:ext cx="1258240" cy="1066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1295400"/>
              <a:ext cx="4277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F00</a:t>
              </a:r>
              <a:endParaRPr lang="en-US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4800" y="1447800"/>
              <a:ext cx="4277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F01</a:t>
              </a:r>
              <a:endParaRPr 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7200" y="1600200"/>
              <a:ext cx="4277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F02</a:t>
              </a:r>
              <a:endParaRPr lang="en-US" sz="11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00" y="1752600"/>
              <a:ext cx="4277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F03</a:t>
              </a:r>
              <a:endParaRPr 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52400" y="1143000"/>
              <a:ext cx="5531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-1F00</a:t>
              </a:r>
              <a:endParaRPr lang="en-US" sz="1100" dirty="0"/>
            </a:p>
          </p:txBody>
        </p:sp>
      </p:grpSp>
      <p:pic>
        <p:nvPicPr>
          <p:cNvPr id="14" name="Picture 13" descr="RadObjMES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2" b="13194"/>
          <a:stretch/>
        </p:blipFill>
        <p:spPr>
          <a:xfrm>
            <a:off x="7239000" y="440267"/>
            <a:ext cx="1066800" cy="931333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152400" y="4114800"/>
            <a:ext cx="2057400" cy="68580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NWP PRODUCTS </a:t>
            </a:r>
            <a:r>
              <a:rPr lang="en-US" sz="1200" dirty="0" smtClean="0"/>
              <a:t>(e.g., MUCAPE, effective bulk shear)</a:t>
            </a:r>
            <a:endParaRPr lang="en-US" sz="1200" dirty="0"/>
          </a:p>
        </p:txBody>
      </p:sp>
      <p:sp>
        <p:nvSpPr>
          <p:cNvPr id="58" name="Rounded Rectangle 57"/>
          <p:cNvSpPr/>
          <p:nvPr/>
        </p:nvSpPr>
        <p:spPr>
          <a:xfrm>
            <a:off x="3040480" y="4800600"/>
            <a:ext cx="1066800" cy="609600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Satellite objects</a:t>
            </a:r>
            <a:endParaRPr lang="en-US" sz="1400" dirty="0"/>
          </a:p>
        </p:txBody>
      </p:sp>
      <p:sp>
        <p:nvSpPr>
          <p:cNvPr id="59" name="Rounded Rectangle 58"/>
          <p:cNvSpPr/>
          <p:nvPr/>
        </p:nvSpPr>
        <p:spPr>
          <a:xfrm>
            <a:off x="7696200" y="4191000"/>
            <a:ext cx="1066800" cy="609600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Radar objects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590800" y="2057400"/>
            <a:ext cx="198864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GEOCAT 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(fortran90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1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3154780" y="4229100"/>
            <a:ext cx="914400" cy="381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507080" y="4110335"/>
            <a:ext cx="214112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Identification and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tracking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(WDSS-II + python)</a:t>
            </a:r>
            <a:endParaRPr lang="en-US" sz="1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5" name="Right Arrow 64"/>
          <p:cNvSpPr/>
          <p:nvPr/>
        </p:nvSpPr>
        <p:spPr>
          <a:xfrm rot="5400000">
            <a:off x="7734300" y="3390900"/>
            <a:ext cx="1066800" cy="533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391400" y="3276600"/>
            <a:ext cx="1752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Identification and tracking (WDSS-II)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2514600"/>
            <a:ext cx="2362200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Compute, remap, composite, and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smooth fields (python + WDSS-II)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1668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1. </a:t>
            </a:r>
            <a:r>
              <a:rPr lang="en-US" sz="1600" dirty="0" smtClean="0"/>
              <a:t>NWP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2286000" y="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2. </a:t>
            </a:r>
            <a:r>
              <a:rPr lang="en-US" sz="1600" dirty="0" smtClean="0"/>
              <a:t>Satellite</a:t>
            </a:r>
            <a:endParaRPr lang="en-US" sz="16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362200" y="0"/>
            <a:ext cx="0" cy="525780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76800" y="0"/>
            <a:ext cx="0" cy="525780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934200" y="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  <a:r>
              <a:rPr lang="en-US" sz="1600" dirty="0" smtClean="0"/>
              <a:t>. MRMS</a:t>
            </a:r>
            <a:endParaRPr lang="en-US" sz="1600" dirty="0"/>
          </a:p>
        </p:txBody>
      </p:sp>
      <p:sp>
        <p:nvSpPr>
          <p:cNvPr id="80" name="Right Arrow 79"/>
          <p:cNvSpPr/>
          <p:nvPr/>
        </p:nvSpPr>
        <p:spPr>
          <a:xfrm rot="5400000">
            <a:off x="7734300" y="1714500"/>
            <a:ext cx="1066800" cy="533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315200" y="1626513"/>
            <a:ext cx="1828800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Convert grib2 to </a:t>
            </a:r>
            <a:r>
              <a:rPr lang="en-US" sz="11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netCDF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(wgrib2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python)</a:t>
            </a:r>
            <a:endParaRPr lang="en-US" sz="11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Right Brace 46"/>
          <p:cNvSpPr/>
          <p:nvPr/>
        </p:nvSpPr>
        <p:spPr>
          <a:xfrm rot="5400000">
            <a:off x="3390900" y="4229100"/>
            <a:ext cx="457200" cy="2514600"/>
          </a:xfrm>
          <a:prstGeom prst="rightBrace">
            <a:avLst>
              <a:gd name="adj1" fmla="val 83333"/>
              <a:gd name="adj2" fmla="val 50000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Brace 94"/>
          <p:cNvSpPr/>
          <p:nvPr/>
        </p:nvSpPr>
        <p:spPr>
          <a:xfrm rot="5400000">
            <a:off x="876300" y="4610100"/>
            <a:ext cx="609600" cy="2362200"/>
          </a:xfrm>
          <a:prstGeom prst="rightBrace">
            <a:avLst>
              <a:gd name="adj1" fmla="val 83333"/>
              <a:gd name="adj2" fmla="val 50000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>
            <a:endCxn id="95" idx="0"/>
          </p:cNvCxnSpPr>
          <p:nvPr/>
        </p:nvCxnSpPr>
        <p:spPr>
          <a:xfrm>
            <a:off x="2362200" y="4953000"/>
            <a:ext cx="0" cy="53340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ight Brace 99"/>
          <p:cNvSpPr/>
          <p:nvPr/>
        </p:nvSpPr>
        <p:spPr>
          <a:xfrm rot="5400000">
            <a:off x="7772400" y="4191000"/>
            <a:ext cx="609600" cy="2133600"/>
          </a:xfrm>
          <a:prstGeom prst="rightBrace">
            <a:avLst>
              <a:gd name="adj1" fmla="val 83333"/>
              <a:gd name="adj2" fmla="val 4658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066800" y="6096000"/>
            <a:ext cx="5410200" cy="381000"/>
            <a:chOff x="914400" y="6041136"/>
            <a:chExt cx="5791200" cy="381000"/>
          </a:xfrm>
        </p:grpSpPr>
        <p:sp>
          <p:nvSpPr>
            <p:cNvPr id="103" name="TextBox 102"/>
            <p:cNvSpPr txBox="1"/>
            <p:nvPr/>
          </p:nvSpPr>
          <p:spPr>
            <a:xfrm>
              <a:off x="914400" y="6096000"/>
              <a:ext cx="5562600" cy="276999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Use </a:t>
              </a:r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latest NWP products</a:t>
              </a:r>
              <a:endParaRPr lang="en-US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5400000">
              <a:off x="6400800" y="6117336"/>
              <a:ext cx="381000" cy="228600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209800" y="5791200"/>
            <a:ext cx="4267200" cy="381000"/>
            <a:chOff x="2286004" y="5730240"/>
            <a:chExt cx="4419596" cy="381000"/>
          </a:xfrm>
        </p:grpSpPr>
        <p:sp>
          <p:nvSpPr>
            <p:cNvPr id="102" name="TextBox 101"/>
            <p:cNvSpPr txBox="1"/>
            <p:nvPr/>
          </p:nvSpPr>
          <p:spPr>
            <a:xfrm>
              <a:off x="2286004" y="5791200"/>
              <a:ext cx="4191002" cy="276999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Use </a:t>
              </a:r>
              <a:r>
                <a:rPr lang="en-US" sz="12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latest satellite products and objects</a:t>
              </a:r>
              <a:endParaRPr 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4" name="Isosceles Triangle 103"/>
            <p:cNvSpPr/>
            <p:nvPr/>
          </p:nvSpPr>
          <p:spPr>
            <a:xfrm rot="5400000">
              <a:off x="6400800" y="5806440"/>
              <a:ext cx="381000" cy="228600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109" name="Rounded Rectangle 108"/>
          <p:cNvSpPr/>
          <p:nvPr/>
        </p:nvSpPr>
        <p:spPr>
          <a:xfrm>
            <a:off x="6553200" y="5638800"/>
            <a:ext cx="2514600" cy="762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ProbSevere (python)</a:t>
            </a:r>
            <a:endParaRPr lang="en-US" sz="1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1000" dirty="0" smtClean="0"/>
              <a:t>-Always listening for new data</a:t>
            </a:r>
            <a:endParaRPr lang="en-US" sz="1000" dirty="0" smtClean="0"/>
          </a:p>
          <a:p>
            <a:r>
              <a:rPr lang="en-US" sz="1000" dirty="0" smtClean="0"/>
              <a:t>-New iteration with new radar objects</a:t>
            </a:r>
            <a:endParaRPr lang="en-US" sz="1000" dirty="0" smtClean="0"/>
          </a:p>
          <a:p>
            <a:r>
              <a:rPr lang="en-US" sz="1000" dirty="0" smtClean="0"/>
              <a:t>-Creates ASCII </a:t>
            </a:r>
            <a:r>
              <a:rPr lang="en-US" sz="1000" dirty="0" smtClean="0"/>
              <a:t>output for AWIPS2</a:t>
            </a:r>
            <a:endParaRPr lang="en-US" sz="1000" dirty="0" smtClean="0"/>
          </a:p>
        </p:txBody>
      </p:sp>
      <p:sp>
        <p:nvSpPr>
          <p:cNvPr id="118" name="TextBox 117"/>
          <p:cNvSpPr txBox="1"/>
          <p:nvPr/>
        </p:nvSpPr>
        <p:spPr>
          <a:xfrm>
            <a:off x="2674520" y="2542401"/>
            <a:ext cx="166888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Remap (C + python)</a:t>
            </a:r>
            <a:endParaRPr lang="en-US" sz="1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010400" y="0"/>
            <a:ext cx="0" cy="495300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29200" y="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3. Lightning</a:t>
            </a:r>
            <a:endParaRPr lang="en-US" sz="1600" dirty="0"/>
          </a:p>
        </p:txBody>
      </p:sp>
      <p:sp>
        <p:nvSpPr>
          <p:cNvPr id="56" name="Right Arrow 55"/>
          <p:cNvSpPr/>
          <p:nvPr/>
        </p:nvSpPr>
        <p:spPr>
          <a:xfrm rot="5400000">
            <a:off x="5143500" y="2400300"/>
            <a:ext cx="1676400" cy="533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NI_LightningDensity_20140714-205800_T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8362"/>
            <a:ext cx="1480908" cy="142963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105400" y="2133600"/>
            <a:ext cx="1828800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Convert </a:t>
            </a:r>
            <a:r>
              <a:rPr lang="en-US" sz="11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csv</a:t>
            </a:r>
            <a:r>
              <a:rPr lang="en-US" sz="11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xml, then to </a:t>
            </a:r>
            <a:r>
              <a:rPr lang="en-US" sz="11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netCDF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(python + WDSS-II)</a:t>
            </a:r>
            <a:endParaRPr lang="en-US" sz="11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4467" y="2785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410200" y="3581400"/>
            <a:ext cx="12192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Lightning products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0" name="Right Brace 69"/>
          <p:cNvSpPr/>
          <p:nvPr/>
        </p:nvSpPr>
        <p:spPr>
          <a:xfrm rot="5400000">
            <a:off x="5638800" y="4191000"/>
            <a:ext cx="609600" cy="2133600"/>
          </a:xfrm>
          <a:prstGeom prst="rightBrace">
            <a:avLst>
              <a:gd name="adj1" fmla="val 83333"/>
              <a:gd name="adj2" fmla="val 4658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038600" y="5486400"/>
            <a:ext cx="24384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55142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 latest lightning products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95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6" name="Notched Right Arrow 95"/>
          <p:cNvSpPr/>
          <p:nvPr/>
        </p:nvSpPr>
        <p:spPr>
          <a:xfrm rot="5400000">
            <a:off x="92747" y="2726654"/>
            <a:ext cx="2209805" cy="414098"/>
          </a:xfrm>
          <a:prstGeom prst="notchedRightArrow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76200" y="347990"/>
            <a:ext cx="2172640" cy="1785610"/>
            <a:chOff x="-152400" y="228600"/>
            <a:chExt cx="2172640" cy="178561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228600"/>
              <a:ext cx="1258240" cy="10668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81000"/>
              <a:ext cx="1258240" cy="10668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533400"/>
              <a:ext cx="1258240" cy="10668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685800"/>
              <a:ext cx="1258240" cy="10668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838200"/>
              <a:ext cx="1258240" cy="1066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1295400"/>
              <a:ext cx="4277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F00</a:t>
              </a:r>
              <a:endParaRPr lang="en-US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4800" y="1447800"/>
              <a:ext cx="4277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F01</a:t>
              </a:r>
              <a:endParaRPr 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7200" y="1600200"/>
              <a:ext cx="4277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F02</a:t>
              </a:r>
              <a:endParaRPr lang="en-US" sz="11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00" y="1752600"/>
              <a:ext cx="4277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F03</a:t>
              </a:r>
              <a:endParaRPr 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52400" y="1143000"/>
              <a:ext cx="5531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-1F00</a:t>
              </a:r>
              <a:endParaRPr lang="en-US" sz="1100" dirty="0"/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52400" y="4114800"/>
            <a:ext cx="2057400" cy="68580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NWP PRODUCTS 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76200" y="2514600"/>
            <a:ext cx="2209800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Compute, remap, composite, and merge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fields (python)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1668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1. </a:t>
            </a:r>
            <a:r>
              <a:rPr lang="en-US" sz="1600" dirty="0" smtClean="0"/>
              <a:t>NWP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124677" y="304800"/>
            <a:ext cx="4826962" cy="372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Rapid Refresh NWP (RAP)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Source: NOAA/NCEP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Native data format: grib2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Update </a:t>
            </a:r>
            <a:r>
              <a:rPr lang="en-US" dirty="0"/>
              <a:t>f</a:t>
            </a:r>
            <a:r>
              <a:rPr lang="en-US" dirty="0" smtClean="0"/>
              <a:t>requency: 60 min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Spatial resolution: ~13km</a:t>
            </a:r>
          </a:p>
          <a:p>
            <a:r>
              <a:rPr lang="en-US" dirty="0" smtClean="0"/>
              <a:t>Processing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Memory requirement: 2GB (once per hour)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Disk requirement: ~8GB per day</a:t>
            </a:r>
          </a:p>
          <a:p>
            <a:r>
              <a:rPr lang="en-US" dirty="0" smtClean="0"/>
              <a:t>Software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netCDF</a:t>
            </a:r>
            <a:r>
              <a:rPr lang="en-US" dirty="0" smtClean="0"/>
              <a:t> Operator utilities (NCO)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Python3.5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WDSS-II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w2smooth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5003" y="304800"/>
            <a:ext cx="2069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Inputs: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</a:t>
            </a:r>
            <a:r>
              <a:rPr lang="en-US" sz="1200" dirty="0" smtClean="0"/>
              <a:t>revious cycle analysis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Current cycle analysis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Current cycle F01H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Current cycle F02H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Current cycle F03H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228600" y="48768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Intermediate outputs: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 smtClean="0">
                <a:solidFill>
                  <a:srgbClr val="FFFF00"/>
                </a:solidFill>
              </a:rPr>
              <a:t>netCDFs</a:t>
            </a:r>
            <a:r>
              <a:rPr lang="en-US" sz="1200" dirty="0" smtClean="0"/>
              <a:t>: Eff. Bulk Shear, </a:t>
            </a:r>
            <a:r>
              <a:rPr lang="en-US" sz="1200" dirty="0" err="1" smtClean="0"/>
              <a:t>SRHelicity</a:t>
            </a:r>
            <a:r>
              <a:rPr lang="en-US" sz="1200" dirty="0" smtClean="0"/>
              <a:t>, MUCAPE, MLCAPE, MLCIN,</a:t>
            </a:r>
          </a:p>
          <a:p>
            <a:r>
              <a:rPr lang="en-US" sz="1200" dirty="0" smtClean="0"/>
              <a:t>    MeanWind_700-900mb, RH_450-700mb, </a:t>
            </a:r>
            <a:r>
              <a:rPr lang="en-US" sz="1200" dirty="0" err="1" smtClean="0"/>
              <a:t>Wetbulb</a:t>
            </a:r>
            <a:r>
              <a:rPr lang="en-US" sz="1200" dirty="0" smtClean="0"/>
              <a:t> 0C height,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dirty="0" err="1" smtClean="0"/>
              <a:t>LapseRate</a:t>
            </a:r>
            <a:r>
              <a:rPr lang="en-US" sz="1200" dirty="0" smtClean="0"/>
              <a:t> 700-500mb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Hourly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0.04deg horizontal resolution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CONUS domain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0" y="2514600"/>
            <a:ext cx="2362200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Compute, remap, composite, and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smooth fields (python + WDSS-II)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1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221080" y="3276600"/>
            <a:ext cx="2293520" cy="685800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SATELLITE PRODUCTS</a:t>
            </a:r>
          </a:p>
          <a:p>
            <a:pPr algn="ctr"/>
            <a:r>
              <a:rPr lang="en-US" sz="1200" dirty="0" smtClean="0"/>
              <a:t>(top</a:t>
            </a:r>
            <a:r>
              <a:rPr lang="en-US" sz="1200" dirty="0" smtClean="0"/>
              <a:t>-of-troposphere emissivity, cloud-top phase)</a:t>
            </a:r>
            <a:endParaRPr lang="en-US" sz="1200" dirty="0"/>
          </a:p>
        </p:txBody>
      </p:sp>
      <p:sp>
        <p:nvSpPr>
          <p:cNvPr id="98" name="Notched Right Arrow 97"/>
          <p:cNvSpPr/>
          <p:nvPr/>
        </p:nvSpPr>
        <p:spPr>
          <a:xfrm rot="5400000">
            <a:off x="435766" y="2223718"/>
            <a:ext cx="1600195" cy="505568"/>
          </a:xfrm>
          <a:prstGeom prst="notchedRightArrow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81000"/>
            <a:ext cx="2032000" cy="15172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54480" y="4800600"/>
            <a:ext cx="1066800" cy="609600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Satellite objects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2069068"/>
            <a:ext cx="203989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GEOCAT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(fortran90)</a:t>
            </a:r>
            <a:endParaRPr lang="en-US" sz="1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868780" y="4229100"/>
            <a:ext cx="914400" cy="381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21080" y="4110335"/>
            <a:ext cx="214112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Identification and tracking (WDSS-II +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python)</a:t>
            </a:r>
            <a:endParaRPr lang="en-US" sz="1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2400" y="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2. </a:t>
            </a:r>
            <a:r>
              <a:rPr lang="en-US" sz="1600" dirty="0" smtClean="0"/>
              <a:t>Satellite</a:t>
            </a:r>
            <a:endParaRPr 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40920" y="2542401"/>
            <a:ext cx="144028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Remap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(python)</a:t>
            </a:r>
            <a:endParaRPr lang="en-US" sz="1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4467" y="2785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023573" y="304800"/>
            <a:ext cx="4737194" cy="4924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GOES 1[3-5] imager data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Source: NOAA/NESDIS/OSPO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Native data format: GVAR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Update </a:t>
            </a:r>
            <a:r>
              <a:rPr lang="en-US" sz="1400" dirty="0"/>
              <a:t>f</a:t>
            </a:r>
            <a:r>
              <a:rPr lang="en-US" sz="1400" dirty="0" smtClean="0"/>
              <a:t>requency: 5-30 min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Spatial resolution: ~4km (using IR channels)</a:t>
            </a:r>
          </a:p>
          <a:p>
            <a:r>
              <a:rPr lang="en-US" sz="1400" dirty="0" smtClean="0"/>
              <a:t>Processing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Memory requirement: 4GB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Disk requirement: 300MB per day for derived fields</a:t>
            </a:r>
          </a:p>
          <a:p>
            <a:r>
              <a:rPr lang="en-US" sz="1400" dirty="0" smtClean="0"/>
              <a:t>Ancillary Data: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6-hourly GFS 12-hour forecast data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grib2 converted to </a:t>
            </a:r>
            <a:r>
              <a:rPr lang="en-US" sz="1200" dirty="0" err="1" smtClean="0"/>
              <a:t>hdf</a:t>
            </a:r>
            <a:r>
              <a:rPr lang="en-US" sz="1200" dirty="0" smtClean="0"/>
              <a:t> (using FORTRAN90 executable)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Surface emissivity/albedo, instrument data (~16GB)</a:t>
            </a:r>
          </a:p>
          <a:p>
            <a:r>
              <a:rPr lang="en-US" sz="1400" dirty="0" smtClean="0"/>
              <a:t>Software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/>
              <a:t>McIDAS</a:t>
            </a:r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Converts GVAR to area files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Geostationary Cloud Algorithm </a:t>
            </a:r>
            <a:r>
              <a:rPr lang="en-US" sz="1400" dirty="0" err="1" smtClean="0"/>
              <a:t>Testbed</a:t>
            </a:r>
            <a:r>
              <a:rPr lang="en-US" sz="1400" dirty="0" smtClean="0"/>
              <a:t> (GEOCAT)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Accepts area files (GOES-1[3-5]) or </a:t>
            </a:r>
            <a:r>
              <a:rPr lang="en-US" sz="1200" dirty="0" err="1" smtClean="0"/>
              <a:t>netCDF</a:t>
            </a:r>
            <a:r>
              <a:rPr lang="en-US" sz="1200" dirty="0" smtClean="0"/>
              <a:t> (GOES-16)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Creates derived satellite fields: 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 smtClean="0">
                <a:solidFill>
                  <a:srgbClr val="FFFF00"/>
                </a:solidFill>
              </a:rPr>
              <a:t>11-</a:t>
            </a:r>
            <a:r>
              <a:rPr lang="en-US" sz="1200" dirty="0" smtClean="0">
                <a:solidFill>
                  <a:srgbClr val="FFFF00"/>
                </a:solidFill>
              </a:rPr>
              <a:t>µm top-of-troposphere emissivity (ε</a:t>
            </a:r>
            <a:r>
              <a:rPr lang="en-US" sz="1200" baseline="-25000" dirty="0" smtClean="0">
                <a:solidFill>
                  <a:srgbClr val="FFFF00"/>
                </a:solidFill>
              </a:rPr>
              <a:t>tot</a:t>
            </a:r>
            <a:r>
              <a:rPr lang="en-US" sz="1200" dirty="0" smtClean="0">
                <a:solidFill>
                  <a:srgbClr val="FFFF00"/>
                </a:solidFill>
              </a:rPr>
              <a:t>)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 smtClean="0">
                <a:solidFill>
                  <a:srgbClr val="FFFF00"/>
                </a:solidFill>
              </a:rPr>
              <a:t>Cloud-top phase</a:t>
            </a:r>
            <a:endParaRPr lang="en-US" sz="1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Python3.5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WDSS-II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w2segmotionll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2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Intermediate outputs: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~4-8 ε</a:t>
            </a:r>
            <a:r>
              <a:rPr lang="en-US" sz="1200" baseline="-25000" dirty="0" smtClean="0"/>
              <a:t>tot</a:t>
            </a:r>
            <a:r>
              <a:rPr lang="en-US" sz="1200" dirty="0" smtClean="0"/>
              <a:t>, cloud phase, object files per hour (</a:t>
            </a:r>
            <a:r>
              <a:rPr lang="en-US" sz="1200" dirty="0" err="1" smtClean="0">
                <a:solidFill>
                  <a:srgbClr val="FFFF00"/>
                </a:solidFill>
              </a:rPr>
              <a:t>netCDF</a:t>
            </a:r>
            <a:r>
              <a:rPr lang="en-US" sz="12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0.04deg horizontal resolution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CONUS domain</a:t>
            </a:r>
            <a:endParaRPr lang="en-US" sz="12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295400"/>
            <a:ext cx="724840" cy="614556"/>
          </a:xfrm>
          <a:prstGeom prst="rect">
            <a:avLst/>
          </a:prstGeom>
        </p:spPr>
      </p:pic>
      <p:sp>
        <p:nvSpPr>
          <p:cNvPr id="75" name="Right Arrow 74"/>
          <p:cNvSpPr/>
          <p:nvPr/>
        </p:nvSpPr>
        <p:spPr>
          <a:xfrm rot="8951915">
            <a:off x="2203820" y="1969827"/>
            <a:ext cx="659848" cy="15840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369720" y="1018401"/>
            <a:ext cx="98308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GFS ingest</a:t>
            </a:r>
            <a:endParaRPr lang="en-US" sz="1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81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221080" y="3276600"/>
            <a:ext cx="2293520" cy="685800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SATELLITE PRODUCTS</a:t>
            </a:r>
          </a:p>
          <a:p>
            <a:pPr algn="ctr"/>
            <a:r>
              <a:rPr lang="en-US" sz="1200" dirty="0" smtClean="0"/>
              <a:t>(top</a:t>
            </a:r>
            <a:r>
              <a:rPr lang="en-US" sz="1200" dirty="0" smtClean="0"/>
              <a:t>-of-troposphere emissivity, cloud-top phase)</a:t>
            </a:r>
            <a:endParaRPr lang="en-US" sz="1200" dirty="0"/>
          </a:p>
        </p:txBody>
      </p:sp>
      <p:sp>
        <p:nvSpPr>
          <p:cNvPr id="98" name="Notched Right Arrow 97"/>
          <p:cNvSpPr/>
          <p:nvPr/>
        </p:nvSpPr>
        <p:spPr>
          <a:xfrm rot="5400000">
            <a:off x="435766" y="2223718"/>
            <a:ext cx="1600195" cy="505568"/>
          </a:xfrm>
          <a:prstGeom prst="notchedRightArrow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81000"/>
            <a:ext cx="2032000" cy="15172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54480" y="4800600"/>
            <a:ext cx="1066800" cy="609600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Satellite objects</a:t>
            </a:r>
            <a:endParaRPr lang="en-US" sz="1400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868780" y="4229100"/>
            <a:ext cx="914400" cy="381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21080" y="4110335"/>
            <a:ext cx="214112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Identification and tracking (WDSS-II +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python)</a:t>
            </a:r>
            <a:endParaRPr lang="en-US" sz="1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2400" y="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2. </a:t>
            </a:r>
            <a:r>
              <a:rPr lang="en-US" sz="1600" dirty="0" smtClean="0"/>
              <a:t>Satellite</a:t>
            </a:r>
            <a:endParaRPr 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40920" y="2542401"/>
            <a:ext cx="144028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Remap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(python)</a:t>
            </a:r>
            <a:endParaRPr lang="en-US" sz="1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4467" y="2785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033421" y="304800"/>
            <a:ext cx="47371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GOES 16+ imager data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Source: NOAA/NESDIS/OSPO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Native data format: </a:t>
            </a:r>
            <a:r>
              <a:rPr lang="en-US" sz="1400" dirty="0" err="1" smtClean="0">
                <a:solidFill>
                  <a:srgbClr val="08FFFC"/>
                </a:solidFill>
              </a:rPr>
              <a:t>netCDF</a:t>
            </a:r>
            <a:endParaRPr lang="en-US" sz="1400" dirty="0" smtClean="0">
              <a:solidFill>
                <a:srgbClr val="08FFF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Update </a:t>
            </a:r>
            <a:r>
              <a:rPr lang="en-US" sz="1400" dirty="0"/>
              <a:t>f</a:t>
            </a:r>
            <a:r>
              <a:rPr lang="en-US" sz="1400" dirty="0" smtClean="0"/>
              <a:t>requency: </a:t>
            </a:r>
            <a:r>
              <a:rPr lang="en-US" sz="1400" dirty="0" smtClean="0">
                <a:solidFill>
                  <a:srgbClr val="08FFFC"/>
                </a:solidFill>
              </a:rPr>
              <a:t>5 min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Spatial resolution: </a:t>
            </a:r>
            <a:r>
              <a:rPr lang="en-US" sz="1400" dirty="0" smtClean="0">
                <a:solidFill>
                  <a:srgbClr val="08FFFC"/>
                </a:solidFill>
              </a:rPr>
              <a:t>~2km </a:t>
            </a:r>
            <a:r>
              <a:rPr lang="en-US" sz="1400" dirty="0" smtClean="0"/>
              <a:t>(using IR channels)</a:t>
            </a:r>
          </a:p>
          <a:p>
            <a:r>
              <a:rPr lang="en-US" sz="1400" dirty="0" smtClean="0"/>
              <a:t>Processing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8FFFC"/>
                </a:solidFill>
              </a:rPr>
              <a:t>Memory requirement: 8GB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8FFFC"/>
                </a:solidFill>
              </a:rPr>
              <a:t>Disk requirement: 4GB</a:t>
            </a:r>
          </a:p>
          <a:p>
            <a:r>
              <a:rPr lang="en-US" sz="1400" dirty="0" smtClean="0"/>
              <a:t>Ancillary Data: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6-hourly GFS 12-hour forecast data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grib2 converted to </a:t>
            </a:r>
            <a:r>
              <a:rPr lang="en-US" sz="1200" dirty="0" err="1" smtClean="0"/>
              <a:t>hdf</a:t>
            </a:r>
            <a:r>
              <a:rPr lang="en-US" sz="1200" dirty="0" smtClean="0"/>
              <a:t> (using FORTRAN90 executable)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Surface emissivity/albedo, instrument data (~16GB)</a:t>
            </a:r>
          </a:p>
          <a:p>
            <a:r>
              <a:rPr lang="en-US" sz="1400" dirty="0" smtClean="0"/>
              <a:t>Software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Geostationary Cloud Algorithm </a:t>
            </a:r>
            <a:r>
              <a:rPr lang="en-US" sz="1400" dirty="0" err="1" smtClean="0"/>
              <a:t>Testbed</a:t>
            </a:r>
            <a:r>
              <a:rPr lang="en-US" sz="1400" dirty="0" smtClean="0"/>
              <a:t> (GEOCAT)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Accepts area files (GOES-1[3-5]) or </a:t>
            </a:r>
            <a:r>
              <a:rPr lang="en-US" sz="1200" dirty="0" err="1" smtClean="0"/>
              <a:t>netCDF</a:t>
            </a:r>
            <a:r>
              <a:rPr lang="en-US" sz="1200" dirty="0" smtClean="0"/>
              <a:t> (GOES-16)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Creates derived satellite fields: 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 smtClean="0">
                <a:solidFill>
                  <a:srgbClr val="FFFF00"/>
                </a:solidFill>
              </a:rPr>
              <a:t>11-</a:t>
            </a:r>
            <a:r>
              <a:rPr lang="en-US" sz="1200" dirty="0" smtClean="0">
                <a:solidFill>
                  <a:srgbClr val="FFFF00"/>
                </a:solidFill>
              </a:rPr>
              <a:t>µm top-of-troposphere emissivity </a:t>
            </a:r>
            <a:r>
              <a:rPr lang="en-US" sz="1200" dirty="0" smtClean="0">
                <a:solidFill>
                  <a:srgbClr val="FFFF00"/>
                </a:solidFill>
              </a:rPr>
              <a:t>(ε</a:t>
            </a:r>
            <a:r>
              <a:rPr lang="en-US" sz="1200" baseline="-25000" dirty="0" smtClean="0">
                <a:solidFill>
                  <a:srgbClr val="FFFF00"/>
                </a:solidFill>
              </a:rPr>
              <a:t>tot</a:t>
            </a:r>
            <a:r>
              <a:rPr lang="en-US" sz="1200" dirty="0" smtClean="0">
                <a:solidFill>
                  <a:srgbClr val="FFFF00"/>
                </a:solidFill>
              </a:rPr>
              <a:t>)</a:t>
            </a:r>
            <a:endParaRPr lang="en-US" sz="1200" dirty="0" smtClean="0">
              <a:solidFill>
                <a:srgbClr val="FFFF00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200" dirty="0" smtClean="0">
                <a:solidFill>
                  <a:srgbClr val="FFFF00"/>
                </a:solidFill>
              </a:rPr>
              <a:t>Cloud-top phase</a:t>
            </a:r>
            <a:endParaRPr lang="en-US" sz="1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Python3.5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WDSS-II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w2segmotionll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541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Intermediate outputs: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8FFFC"/>
                </a:solidFill>
              </a:rPr>
              <a:t>12 ε</a:t>
            </a:r>
            <a:r>
              <a:rPr lang="en-US" sz="1200" baseline="-25000" dirty="0" smtClean="0">
                <a:solidFill>
                  <a:srgbClr val="08FFFC"/>
                </a:solidFill>
              </a:rPr>
              <a:t>tot</a:t>
            </a:r>
            <a:r>
              <a:rPr lang="en-US" sz="1200" dirty="0" smtClean="0">
                <a:solidFill>
                  <a:srgbClr val="08FFFC"/>
                </a:solidFill>
              </a:rPr>
              <a:t>, cloud phase, object files per hour (</a:t>
            </a:r>
            <a:r>
              <a:rPr lang="en-US" sz="1200" dirty="0" err="1" smtClean="0">
                <a:solidFill>
                  <a:srgbClr val="FFFF00"/>
                </a:solidFill>
              </a:rPr>
              <a:t>netCDF</a:t>
            </a:r>
            <a:r>
              <a:rPr lang="en-US" sz="1200" dirty="0" smtClean="0">
                <a:solidFill>
                  <a:srgbClr val="08FFFC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8FFFC"/>
                </a:solidFill>
              </a:rPr>
              <a:t>0.02deg horizontal resolution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CONUS domain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2069068"/>
            <a:ext cx="203989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GEOCAT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(fortran90)</a:t>
            </a:r>
            <a:endParaRPr lang="en-US" sz="1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295400"/>
            <a:ext cx="724840" cy="61455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8951915">
            <a:off x="2203820" y="1969827"/>
            <a:ext cx="659848" cy="15840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9720" y="1018401"/>
            <a:ext cx="98308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GFS ingest</a:t>
            </a:r>
            <a:endParaRPr lang="en-US" sz="1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9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33400" y="4572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3. Lightning</a:t>
            </a:r>
            <a:endParaRPr lang="en-US" sz="1600" dirty="0"/>
          </a:p>
        </p:txBody>
      </p:sp>
      <p:sp>
        <p:nvSpPr>
          <p:cNvPr id="56" name="Right Arrow 55"/>
          <p:cNvSpPr/>
          <p:nvPr/>
        </p:nvSpPr>
        <p:spPr>
          <a:xfrm rot="5400000">
            <a:off x="647700" y="2857500"/>
            <a:ext cx="1676400" cy="533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NI_LightningDensity_20140714-205800_T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5562"/>
            <a:ext cx="1480908" cy="142963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09600" y="2590800"/>
            <a:ext cx="1828800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Convert </a:t>
            </a:r>
            <a:r>
              <a:rPr lang="en-US" sz="11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csv</a:t>
            </a:r>
            <a:r>
              <a:rPr lang="en-US" sz="11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xml, then to </a:t>
            </a:r>
            <a:r>
              <a:rPr lang="en-US" sz="11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netCDF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(python + WDSS-II)</a:t>
            </a:r>
            <a:endParaRPr lang="en-US" sz="11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8667" y="3242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914400" y="4038600"/>
            <a:ext cx="12192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Lightning products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24200" y="390703"/>
            <a:ext cx="6056127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Total Lightning Data</a:t>
            </a:r>
          </a:p>
          <a:p>
            <a:r>
              <a:rPr lang="en-US" dirty="0" smtClean="0"/>
              <a:t>Source: Earth Networks Total Lightning Network (ENTLN)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Native data format: </a:t>
            </a:r>
            <a:r>
              <a:rPr lang="en-US" dirty="0" err="1" smtClean="0"/>
              <a:t>csv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Update </a:t>
            </a:r>
            <a:r>
              <a:rPr lang="en-US" dirty="0"/>
              <a:t>f</a:t>
            </a:r>
            <a:r>
              <a:rPr lang="en-US" dirty="0" smtClean="0"/>
              <a:t>requency: 1 min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Spatial resolution: flash point data</a:t>
            </a:r>
          </a:p>
          <a:p>
            <a:r>
              <a:rPr lang="en-US" dirty="0" smtClean="0"/>
              <a:t>Processing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Memory requirement: 200MB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Disk requirement: ~200MB per day</a:t>
            </a:r>
          </a:p>
          <a:p>
            <a:r>
              <a:rPr lang="en-US" dirty="0" smtClean="0"/>
              <a:t>Software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Python3.5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WDSS-II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w2ltg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2400" y="4648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Intermediate outputs: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g</a:t>
            </a:r>
            <a:r>
              <a:rPr lang="en-US" sz="1200" dirty="0" smtClean="0"/>
              <a:t>ridded Lightning </a:t>
            </a:r>
            <a:r>
              <a:rPr lang="en-US" sz="1200" dirty="0"/>
              <a:t>D</a:t>
            </a:r>
            <a:r>
              <a:rPr lang="en-US" sz="1200" dirty="0" smtClean="0"/>
              <a:t>ensity field (</a:t>
            </a:r>
            <a:r>
              <a:rPr lang="en-US" sz="1200" dirty="0" err="1" smtClean="0">
                <a:solidFill>
                  <a:srgbClr val="FFFF00"/>
                </a:solidFill>
              </a:rPr>
              <a:t>netCDF</a:t>
            </a:r>
            <a:r>
              <a:rPr lang="en-US" sz="12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30 grids per hour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0.01deg horizontal resolution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CONUS domain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118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adObjMES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0" t="-778" r="705" b="11298"/>
          <a:stretch/>
        </p:blipFill>
        <p:spPr>
          <a:xfrm>
            <a:off x="1295400" y="381000"/>
            <a:ext cx="1066800" cy="973667"/>
          </a:xfrm>
          <a:prstGeom prst="rect">
            <a:avLst/>
          </a:prstGeom>
        </p:spPr>
      </p:pic>
      <p:sp>
        <p:nvSpPr>
          <p:cNvPr id="92" name="Rounded Rectangle 91"/>
          <p:cNvSpPr/>
          <p:nvPr/>
        </p:nvSpPr>
        <p:spPr>
          <a:xfrm>
            <a:off x="685800" y="2590800"/>
            <a:ext cx="1676400" cy="609600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RADAR</a:t>
            </a:r>
          </a:p>
          <a:p>
            <a:pPr algn="ctr"/>
            <a:r>
              <a:rPr lang="en-US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PRODUCTS</a:t>
            </a:r>
            <a:endParaRPr lang="en-US" sz="1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4" name="Picture 13" descr="RadObjMES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2" b="13194"/>
          <a:stretch/>
        </p:blipFill>
        <p:spPr>
          <a:xfrm>
            <a:off x="533400" y="516467"/>
            <a:ext cx="1066800" cy="931333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>
          <a:xfrm>
            <a:off x="990600" y="4267200"/>
            <a:ext cx="1066800" cy="609600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Radar objects</a:t>
            </a:r>
            <a:endParaRPr lang="en-US" sz="1400" dirty="0"/>
          </a:p>
        </p:txBody>
      </p:sp>
      <p:sp>
        <p:nvSpPr>
          <p:cNvPr id="65" name="Right Arrow 64"/>
          <p:cNvSpPr/>
          <p:nvPr/>
        </p:nvSpPr>
        <p:spPr>
          <a:xfrm rot="5400000">
            <a:off x="1028700" y="3467100"/>
            <a:ext cx="1066800" cy="533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85800" y="3352800"/>
            <a:ext cx="1752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Identification and tracking (WDSS-II)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8600" y="762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  <a:r>
              <a:rPr lang="en-US" sz="1600" dirty="0" smtClean="0"/>
              <a:t>. MRMS</a:t>
            </a:r>
            <a:endParaRPr lang="en-US" sz="1600" dirty="0"/>
          </a:p>
        </p:txBody>
      </p:sp>
      <p:sp>
        <p:nvSpPr>
          <p:cNvPr id="80" name="Right Arrow 79"/>
          <p:cNvSpPr/>
          <p:nvPr/>
        </p:nvSpPr>
        <p:spPr>
          <a:xfrm rot="5400000">
            <a:off x="1028700" y="1790700"/>
            <a:ext cx="1066800" cy="533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09600" y="1676400"/>
            <a:ext cx="1905000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Convert grib2 to </a:t>
            </a:r>
            <a:r>
              <a:rPr lang="en-US" sz="11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netCDF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remap 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(wgrib2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python)</a:t>
            </a:r>
            <a:endParaRPr lang="en-US" sz="11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24200" y="390703"/>
            <a:ext cx="4031873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Multi-Radar Multi-Sensor Data</a:t>
            </a:r>
          </a:p>
          <a:p>
            <a:r>
              <a:rPr lang="en-US" dirty="0" smtClean="0"/>
              <a:t>Source: NOAA/NCEP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Native data format: grib2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Update </a:t>
            </a:r>
            <a:r>
              <a:rPr lang="en-US" dirty="0"/>
              <a:t>f</a:t>
            </a:r>
            <a:r>
              <a:rPr lang="en-US" dirty="0" smtClean="0"/>
              <a:t>requency: 2 min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Spatial resolution: 0.01deg</a:t>
            </a:r>
          </a:p>
          <a:p>
            <a:r>
              <a:rPr lang="en-US" dirty="0" smtClean="0"/>
              <a:t>Processing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Memory requirement: 17GB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Disk requirement: ~25GB per day</a:t>
            </a:r>
          </a:p>
          <a:p>
            <a:r>
              <a:rPr lang="en-US" dirty="0" smtClean="0"/>
              <a:t>Software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Python3.5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WDSS-II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2segmotionll (7GB RAM)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2400" y="4927937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Intermediate outputs: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 smtClean="0">
                <a:solidFill>
                  <a:srgbClr val="FFFF00"/>
                </a:solidFill>
              </a:rPr>
              <a:t>netCDFs</a:t>
            </a:r>
            <a:r>
              <a:rPr lang="en-US" sz="1200" dirty="0" smtClean="0"/>
              <a:t>: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/>
              <a:t>MergedReflectivityQCComposite</a:t>
            </a:r>
            <a:r>
              <a:rPr lang="en-US" sz="1200" dirty="0" smtClean="0"/>
              <a:t>, MESH, </a:t>
            </a:r>
            <a:r>
              <a:rPr lang="en-US" sz="1200" dirty="0" err="1" smtClean="0"/>
              <a:t>VIL_Density</a:t>
            </a:r>
            <a:r>
              <a:rPr lang="en-US" sz="1200" dirty="0" smtClean="0"/>
              <a:t>,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MergedAzShear_0-2kmAGL, MergedAzShear_3-6kmAGL,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</a:t>
            </a:r>
            <a:r>
              <a:rPr lang="en-US" sz="1200" dirty="0" err="1" smtClean="0"/>
              <a:t>ClusterID</a:t>
            </a:r>
            <a:r>
              <a:rPr lang="en-US" sz="1200" dirty="0"/>
              <a:t> </a:t>
            </a:r>
            <a:r>
              <a:rPr lang="en-US" sz="1200" dirty="0" smtClean="0"/>
              <a:t>(3 scales), </a:t>
            </a:r>
            <a:r>
              <a:rPr lang="en-US" sz="1200" dirty="0" err="1" smtClean="0"/>
              <a:t>merged_rad_objects</a:t>
            </a:r>
            <a:r>
              <a:rPr lang="en-US" sz="1200" dirty="0" smtClean="0"/>
              <a:t>, </a:t>
            </a:r>
            <a:r>
              <a:rPr lang="en-US" sz="1200" dirty="0" err="1" smtClean="0"/>
              <a:t>Motion_East</a:t>
            </a:r>
            <a:r>
              <a:rPr lang="en-US" sz="1200" dirty="0" smtClean="0"/>
              <a:t>, </a:t>
            </a:r>
            <a:r>
              <a:rPr lang="en-US" sz="1200" dirty="0" err="1" smtClean="0"/>
              <a:t>Motion_South</a:t>
            </a: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30 grids each per hour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0.01deg horizontal resolution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CONUS domain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286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57400" y="838200"/>
            <a:ext cx="5257800" cy="4267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ProbSevere algorithm </a:t>
            </a:r>
          </a:p>
          <a:p>
            <a:pPr algn="ctr"/>
            <a:endParaRPr lang="en-US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Python3.5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Always listening for new data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New iteration with new radar objects (every 2 min)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computes new probabilities for every radar object over CONUS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Creates </a:t>
            </a:r>
            <a:r>
              <a:rPr lang="en-US" sz="1600" dirty="0" smtClean="0"/>
              <a:t>ASCII </a:t>
            </a:r>
            <a:r>
              <a:rPr lang="en-US" sz="1600" dirty="0" smtClean="0"/>
              <a:t>output for AWIPS2 </a:t>
            </a:r>
            <a:r>
              <a:rPr lang="en-US" sz="1600" b="1" dirty="0" smtClean="0"/>
              <a:t>[final output]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Every 2 min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~50-400kB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Optionally creates python ‘pickle’ files for radar and satellite objects time series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Memory requirement: 3GB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Disk requirement: 200MB – 1.5GB /day 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Depending on optional object output 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406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92881"/>
              </p:ext>
            </p:extLst>
          </p:nvPr>
        </p:nvGraphicFramePr>
        <p:xfrm>
          <a:off x="228602" y="1397000"/>
          <a:ext cx="8534398" cy="3317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6920"/>
                <a:gridCol w="1097278"/>
                <a:gridCol w="1600200"/>
                <a:gridCol w="1143000"/>
                <a:gridCol w="12954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Disk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Input format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format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NWP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netCDF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GOES (legacy)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GVAR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netCDF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GOES-16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netCDF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netCDF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Lightning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csv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netCDF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netCDF</a:t>
                      </a:r>
                      <a:endParaRPr lang="en-US" dirty="0"/>
                    </a:p>
                  </a:txBody>
                  <a:tcPr/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ProbSevere alg.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0.2-1.5GB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ascii</a:t>
                      </a:r>
                      <a:endParaRPr lang="en-US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 (legacy):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30.2GB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34-36GB/day*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34.2GB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38-40GB/day*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41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*This is the amount of data for derived products. Adding software packages and ancillary data, the total disk space needed is approximately </a:t>
            </a:r>
            <a:r>
              <a:rPr lang="en-US" b="1" dirty="0" smtClean="0">
                <a:solidFill>
                  <a:srgbClr val="FFFF00"/>
                </a:solidFill>
              </a:rPr>
              <a:t>55-60GB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3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MSS_Template_2013Log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CIMSS_Template_2013Logo</Template>
  <TotalTime>75225</TotalTime>
  <Words>1744</Words>
  <Application>Microsoft Macintosh PowerPoint</Application>
  <PresentationFormat>On-screen Show (4:3)</PresentationFormat>
  <Paragraphs>325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CIMSS_Template_2013Logo</vt:lpstr>
      <vt:lpstr>NOAA/CIMSS ProbSevere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WDSS-II version information</vt:lpstr>
      <vt:lpstr>Python packages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Phillips</dc:creator>
  <cp:lastModifiedBy>John Cintineo</cp:lastModifiedBy>
  <cp:revision>557</cp:revision>
  <dcterms:created xsi:type="dcterms:W3CDTF">2014-03-09T19:18:36Z</dcterms:created>
  <dcterms:modified xsi:type="dcterms:W3CDTF">2017-04-07T19:27:58Z</dcterms:modified>
</cp:coreProperties>
</file>