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2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53093-C5F0-CE48-AA51-C1C7DE9556BF}" type="datetimeFigureOut">
              <a:rPr lang="en-US" smtClean="0"/>
              <a:t>3/24/17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9A7A3-59CD-7A42-94C3-04861BBB6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5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vs. all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A7A3-59CD-7A42-94C3-04861BBB65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6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vs. all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A7A3-59CD-7A42-94C3-04861BBB65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vs. all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A7A3-59CD-7A42-94C3-04861BBB65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1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05EC-8D49-074C-96F3-6542BE8CE22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5D7-773D-944B-8990-049BC46F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8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05EC-8D49-074C-96F3-6542BE8CE22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5D7-773D-944B-8990-049BC46F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1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05EC-8D49-074C-96F3-6542BE8CE22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5D7-773D-944B-8990-049BC46F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7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05EC-8D49-074C-96F3-6542BE8CE22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5D7-773D-944B-8990-049BC46F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05EC-8D49-074C-96F3-6542BE8CE22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5D7-773D-944B-8990-049BC46F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3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05EC-8D49-074C-96F3-6542BE8CE22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5D7-773D-944B-8990-049BC46F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5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05EC-8D49-074C-96F3-6542BE8CE22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5D7-773D-944B-8990-049BC46F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3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05EC-8D49-074C-96F3-6542BE8CE22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5D7-773D-944B-8990-049BC46F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0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05EC-8D49-074C-96F3-6542BE8CE22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5D7-773D-944B-8990-049BC46F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4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05EC-8D49-074C-96F3-6542BE8CE22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5D7-773D-944B-8990-049BC46F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5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05EC-8D49-074C-96F3-6542BE8CE22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5D7-773D-944B-8990-049BC46F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05EC-8D49-074C-96F3-6542BE8CE224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515D7-773D-944B-8990-049BC46F7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ProbSevere – wind, hail, tornado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23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9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9144000" cy="35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1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8300"/>
            <a:ext cx="9143998" cy="35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8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8300"/>
            <a:ext cx="9143998" cy="35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38300"/>
            <a:ext cx="9143995" cy="35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6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38300"/>
            <a:ext cx="9143995" cy="356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4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Severe60-nws_skil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5" y="1712148"/>
            <a:ext cx="4496210" cy="3273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98" y="1723440"/>
            <a:ext cx="4496210" cy="3273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444" y="451556"/>
            <a:ext cx="345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Max(</a:t>
            </a:r>
            <a:r>
              <a:rPr lang="en-US" dirty="0" err="1" smtClean="0"/>
              <a:t>ProbHail</a:t>
            </a:r>
            <a:r>
              <a:rPr lang="en-US" dirty="0" smtClean="0"/>
              <a:t>, </a:t>
            </a:r>
            <a:r>
              <a:rPr lang="en-US" dirty="0" err="1" smtClean="0"/>
              <a:t>ProbWind</a:t>
            </a:r>
            <a:r>
              <a:rPr lang="en-US" dirty="0" smtClean="0"/>
              <a:t>, </a:t>
            </a:r>
            <a:r>
              <a:rPr lang="en-US" dirty="0" err="1" smtClean="0"/>
              <a:t>ProbTor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5072" y="464739"/>
            <a:ext cx="276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ProbSevere (control, 2016)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94667" y="5842000"/>
            <a:ext cx="124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8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5" y="1712148"/>
            <a:ext cx="4496210" cy="327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99" y="1723440"/>
            <a:ext cx="4496208" cy="3273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444" y="451556"/>
            <a:ext cx="345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Max(</a:t>
            </a:r>
            <a:r>
              <a:rPr lang="en-US" dirty="0" err="1" smtClean="0"/>
              <a:t>ProbHail</a:t>
            </a:r>
            <a:r>
              <a:rPr lang="en-US" dirty="0" smtClean="0"/>
              <a:t>, </a:t>
            </a:r>
            <a:r>
              <a:rPr lang="en-US" dirty="0" err="1" smtClean="0"/>
              <a:t>ProbWind</a:t>
            </a:r>
            <a:r>
              <a:rPr lang="en-US" dirty="0" smtClean="0"/>
              <a:t>, </a:t>
            </a:r>
            <a:r>
              <a:rPr lang="en-US" dirty="0" err="1" smtClean="0"/>
              <a:t>ProbTor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5072" y="464739"/>
            <a:ext cx="276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ProbSevere (control, 2016)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94667" y="5842000"/>
            <a:ext cx="124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6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5556" y="413926"/>
            <a:ext cx="5840060" cy="6463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ProbTornado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Max </a:t>
            </a:r>
            <a:r>
              <a:rPr lang="en-US" dirty="0" err="1" smtClean="0"/>
              <a:t>LLAzShear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98% </a:t>
            </a:r>
            <a:r>
              <a:rPr lang="en-US" dirty="0" err="1" smtClean="0"/>
              <a:t>LLAzShear</a:t>
            </a:r>
            <a:r>
              <a:rPr lang="en-US" dirty="0" smtClean="0"/>
              <a:t> vs. SRH 0-1km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98% </a:t>
            </a:r>
            <a:r>
              <a:rPr lang="en-US" dirty="0" err="1" smtClean="0"/>
              <a:t>MLAzShear</a:t>
            </a:r>
            <a:r>
              <a:rPr lang="en-US" dirty="0" smtClean="0"/>
              <a:t> vs. max flash density in 30 min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MeanWind</a:t>
            </a:r>
            <a:r>
              <a:rPr lang="en-US" dirty="0" smtClean="0"/>
              <a:t> 700-900mb vs. </a:t>
            </a:r>
            <a:r>
              <a:rPr lang="en-US" dirty="0" err="1" smtClean="0"/>
              <a:t>EBShear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MLCAPE and MLCIN as negative </a:t>
            </a:r>
            <a:r>
              <a:rPr lang="en-US" i="1" dirty="0" smtClean="0"/>
              <a:t>a priori </a:t>
            </a:r>
            <a:r>
              <a:rPr lang="en-US" dirty="0" smtClean="0"/>
              <a:t>modifiers</a:t>
            </a:r>
          </a:p>
          <a:p>
            <a:r>
              <a:rPr lang="en-US" dirty="0" err="1" smtClean="0"/>
              <a:t>ProbWind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	</a:t>
            </a:r>
            <a:r>
              <a:rPr lang="en-US" dirty="0" smtClean="0"/>
              <a:t>Bayesian between current ProbSevere and ‘type2’ wind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Type2 wind model: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err="1" smtClean="0"/>
              <a:t>MeanWind</a:t>
            </a:r>
            <a:r>
              <a:rPr lang="en-US" dirty="0" smtClean="0"/>
              <a:t> 700-900mb vs. MLCAPE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VIL Density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Flash rate vs. 98% </a:t>
            </a:r>
            <a:r>
              <a:rPr lang="en-US" dirty="0" err="1" smtClean="0"/>
              <a:t>MLAzShear</a:t>
            </a:r>
            <a:endParaRPr lang="en-US" dirty="0" smtClean="0"/>
          </a:p>
          <a:p>
            <a:pPr marL="1200150" lvl="2" indent="-285750">
              <a:buFont typeface="Arial"/>
              <a:buChar char="•"/>
            </a:pPr>
            <a:r>
              <a:rPr lang="en-US" dirty="0" err="1" smtClean="0"/>
              <a:t>MeanWind</a:t>
            </a:r>
            <a:r>
              <a:rPr lang="en-US" dirty="0" smtClean="0"/>
              <a:t> 700-900mb vs. 98% </a:t>
            </a:r>
            <a:r>
              <a:rPr lang="en-US" dirty="0" err="1" smtClean="0"/>
              <a:t>LLAzShear</a:t>
            </a:r>
            <a:endParaRPr lang="en-US" dirty="0" smtClean="0"/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Norm. Sat. Growth Rate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Glaciation Rate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ProbHail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MUCAPE vs. </a:t>
            </a:r>
            <a:r>
              <a:rPr lang="en-US" dirty="0" err="1" smtClean="0"/>
              <a:t>EBShear</a:t>
            </a:r>
            <a:r>
              <a:rPr lang="en-US" dirty="0" smtClean="0"/>
              <a:t> (control </a:t>
            </a:r>
            <a:r>
              <a:rPr lang="en-US" i="1" dirty="0" smtClean="0"/>
              <a:t>a priori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MESH vs. </a:t>
            </a:r>
            <a:r>
              <a:rPr lang="en-US" dirty="0" err="1" smtClean="0"/>
              <a:t>wetbulb</a:t>
            </a:r>
            <a:r>
              <a:rPr lang="en-US" dirty="0" smtClean="0"/>
              <a:t> 0C hgt.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Flash rate vs. </a:t>
            </a:r>
            <a:r>
              <a:rPr lang="en-US" dirty="0" err="1" smtClean="0"/>
              <a:t>EBShear</a:t>
            </a:r>
            <a:r>
              <a:rPr lang="en-US" dirty="0" smtClean="0"/>
              <a:t> (control predictor)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LapseRate</a:t>
            </a:r>
            <a:r>
              <a:rPr lang="en-US" dirty="0" smtClean="0"/>
              <a:t> 700-500mb vs. </a:t>
            </a:r>
            <a:r>
              <a:rPr lang="en-US" dirty="0" err="1" smtClean="0"/>
              <a:t>minAvgRH</a:t>
            </a:r>
            <a:r>
              <a:rPr lang="en-US" dirty="0" smtClean="0"/>
              <a:t> 700-450mb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Norm. Sat. Growth Rate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Glaciation Rate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3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3" y="517827"/>
            <a:ext cx="8015112" cy="60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7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2" y="389330"/>
            <a:ext cx="4078110" cy="3312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2" y="3590569"/>
            <a:ext cx="4078110" cy="3184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03" y="389330"/>
            <a:ext cx="4078110" cy="3312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03" y="3590569"/>
            <a:ext cx="4078110" cy="3184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512" y="47041"/>
            <a:ext cx="17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vs. Wind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0313" y="67743"/>
            <a:ext cx="198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ProbWind</a:t>
            </a:r>
            <a:r>
              <a:rPr lang="en-US" dirty="0" smtClean="0"/>
              <a:t> vs. 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9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ill_scor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2" y="389330"/>
            <a:ext cx="4078111" cy="3312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2" y="3590569"/>
            <a:ext cx="4078111" cy="3184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03" y="389330"/>
            <a:ext cx="4078110" cy="3312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03" y="3590569"/>
            <a:ext cx="4078111" cy="3184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512" y="47041"/>
            <a:ext cx="160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vs. Hail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0313" y="67743"/>
            <a:ext cx="170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ProbHail</a:t>
            </a:r>
            <a:r>
              <a:rPr lang="en-US" dirty="0" smtClean="0"/>
              <a:t> vs. Hail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3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2" y="389330"/>
            <a:ext cx="4078110" cy="3312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2" y="3590569"/>
            <a:ext cx="4078110" cy="3184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03" y="389330"/>
            <a:ext cx="4078110" cy="3312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03" y="3590569"/>
            <a:ext cx="4078110" cy="3184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1919" y="56452"/>
            <a:ext cx="30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vs. Severe (H, W, or 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6766" y="47041"/>
            <a:ext cx="444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Max(</a:t>
            </a:r>
            <a:r>
              <a:rPr lang="en-US" dirty="0" err="1" smtClean="0"/>
              <a:t>ProbHail</a:t>
            </a:r>
            <a:r>
              <a:rPr lang="en-US" dirty="0" smtClean="0"/>
              <a:t>, </a:t>
            </a:r>
            <a:r>
              <a:rPr lang="en-US" dirty="0" err="1" smtClean="0"/>
              <a:t>ProbWind</a:t>
            </a:r>
            <a:r>
              <a:rPr lang="en-US" dirty="0" smtClean="0"/>
              <a:t>, </a:t>
            </a:r>
            <a:r>
              <a:rPr lang="en-US" dirty="0" err="1" smtClean="0"/>
              <a:t>ProbTor</a:t>
            </a:r>
            <a:r>
              <a:rPr lang="en-US" dirty="0"/>
              <a:t>)</a:t>
            </a:r>
            <a:r>
              <a:rPr lang="en-US" dirty="0" smtClean="0"/>
              <a:t> vs. Severe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9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941" y="112894"/>
            <a:ext cx="840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Started with multiple tornado bins, but found &gt;&gt; of observations with </a:t>
            </a:r>
            <a:r>
              <a:rPr lang="en-US" dirty="0" err="1" smtClean="0"/>
              <a:t>ProbTor</a:t>
            </a:r>
            <a:r>
              <a:rPr lang="en-US" dirty="0" smtClean="0"/>
              <a:t> &lt; 0.01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Condensed into 2D </a:t>
            </a:r>
            <a:endParaRPr lang="en-US" dirty="0"/>
          </a:p>
        </p:txBody>
      </p:sp>
      <p:pic>
        <p:nvPicPr>
          <p:cNvPr id="6" name="Picture 5" descr="final_severe_probx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9" y="878649"/>
            <a:ext cx="608076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0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2" y="389330"/>
            <a:ext cx="4078110" cy="3312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2" y="3590569"/>
            <a:ext cx="4078110" cy="3184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03" y="389330"/>
            <a:ext cx="4078109" cy="3312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03" y="3590569"/>
            <a:ext cx="4078110" cy="3184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1919" y="56452"/>
            <a:ext cx="31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Bayesian vs. Severe (H, W, or 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6766" y="47041"/>
            <a:ext cx="444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Max(</a:t>
            </a:r>
            <a:r>
              <a:rPr lang="en-US" dirty="0" err="1" smtClean="0"/>
              <a:t>ProbHail</a:t>
            </a:r>
            <a:r>
              <a:rPr lang="en-US" dirty="0" smtClean="0"/>
              <a:t>, </a:t>
            </a:r>
            <a:r>
              <a:rPr lang="en-US" dirty="0" err="1" smtClean="0"/>
              <a:t>ProbWind</a:t>
            </a:r>
            <a:r>
              <a:rPr lang="en-US" dirty="0" smtClean="0"/>
              <a:t>, </a:t>
            </a:r>
            <a:r>
              <a:rPr lang="en-US" dirty="0" err="1" smtClean="0"/>
              <a:t>ProbTor</a:t>
            </a:r>
            <a:r>
              <a:rPr lang="en-US" dirty="0"/>
              <a:t>)</a:t>
            </a:r>
            <a:r>
              <a:rPr lang="en-US" dirty="0" smtClean="0"/>
              <a:t> vs. Severe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2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kill_timeseries_severe_controlSev_4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9144000" cy="35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16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186</Words>
  <Application>Microsoft Macintosh PowerPoint</Application>
  <PresentationFormat>On-screen Show (4:3)</PresentationFormat>
  <Paragraphs>46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ProbSevere – wind, hail, tornado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SSEC/CIMSS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ProbSevere – wind, hail, tornado update</dc:title>
  <dc:creator>John Cintineo</dc:creator>
  <cp:lastModifiedBy>John Cintineo</cp:lastModifiedBy>
  <cp:revision>5</cp:revision>
  <dcterms:created xsi:type="dcterms:W3CDTF">2017-03-23T18:03:53Z</dcterms:created>
  <dcterms:modified xsi:type="dcterms:W3CDTF">2017-03-24T19:04:53Z</dcterms:modified>
</cp:coreProperties>
</file>