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tags/tag1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7"/>
  </p:notesMasterIdLst>
  <p:sldIdLst>
    <p:sldId id="256" r:id="rId3"/>
    <p:sldId id="258" r:id="rId4"/>
    <p:sldId id="284" r:id="rId5"/>
    <p:sldId id="285" r:id="rId6"/>
    <p:sldId id="327" r:id="rId7"/>
    <p:sldId id="260" r:id="rId8"/>
    <p:sldId id="286" r:id="rId9"/>
    <p:sldId id="289" r:id="rId10"/>
    <p:sldId id="287" r:id="rId11"/>
    <p:sldId id="288" r:id="rId12"/>
    <p:sldId id="326" r:id="rId13"/>
    <p:sldId id="305" r:id="rId14"/>
    <p:sldId id="328" r:id="rId15"/>
    <p:sldId id="329" r:id="rId16"/>
    <p:sldId id="330" r:id="rId17"/>
    <p:sldId id="331" r:id="rId18"/>
    <p:sldId id="334" r:id="rId19"/>
    <p:sldId id="335" r:id="rId20"/>
    <p:sldId id="338" r:id="rId21"/>
    <p:sldId id="339" r:id="rId22"/>
    <p:sldId id="325" r:id="rId23"/>
    <p:sldId id="344" r:id="rId24"/>
    <p:sldId id="345" r:id="rId25"/>
    <p:sldId id="346" r:id="rId26"/>
    <p:sldId id="347" r:id="rId27"/>
    <p:sldId id="348" r:id="rId28"/>
    <p:sldId id="336" r:id="rId29"/>
    <p:sldId id="293" r:id="rId30"/>
    <p:sldId id="295" r:id="rId31"/>
    <p:sldId id="303" r:id="rId32"/>
    <p:sldId id="299" r:id="rId33"/>
    <p:sldId id="304" r:id="rId34"/>
    <p:sldId id="262" r:id="rId35"/>
    <p:sldId id="265" r:id="rId36"/>
    <p:sldId id="296" r:id="rId37"/>
    <p:sldId id="294" r:id="rId38"/>
    <p:sldId id="266" r:id="rId39"/>
    <p:sldId id="268" r:id="rId40"/>
    <p:sldId id="343" r:id="rId41"/>
    <p:sldId id="298" r:id="rId42"/>
    <p:sldId id="340" r:id="rId43"/>
    <p:sldId id="350" r:id="rId44"/>
    <p:sldId id="341" r:id="rId45"/>
    <p:sldId id="34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93" autoAdjust="0"/>
  </p:normalViewPr>
  <p:slideViewPr>
    <p:cSldViewPr snapToGrid="0" snapToObjects="1">
      <p:cViewPr varScale="1">
        <p:scale>
          <a:sx n="177" d="100"/>
          <a:sy n="177" d="100"/>
        </p:scale>
        <p:origin x="-191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3418B8-CF1A-FD40-8DBE-18AE6AE106C0}" type="datetimeFigureOut">
              <a:rPr lang="en-US" smtClean="0"/>
              <a:t>4/13/18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E618A-6217-E64B-BA09-005557F6CE31}" type="slidenum">
              <a:rPr lang="en-US" smtClean="0"/>
              <a:t>‹#›</a:t>
            </a:fld>
            <a:endParaRPr lang="en-US"/>
          </a:p>
        </p:txBody>
      </p:sp>
    </p:spTree>
    <p:extLst>
      <p:ext uri="{BB962C8B-B14F-4D97-AF65-F5344CB8AC3E}">
        <p14:creationId xmlns:p14="http://schemas.microsoft.com/office/powerpoint/2010/main" val="34070778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notesMaster" Target="../notesMasters/notesMaster1.xml"/><Relationship Id="rId3"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notesMaster" Target="../notesMasters/notesMaster1.xml"/><Relationship Id="rId3"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notesMaster" Target="../notesMasters/notesMaster1.xml"/><Relationship Id="rId3"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notesMaster" Target="../notesMasters/notesMaster1.xml"/><Relationship Id="rId3"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is a short training module for users of th</a:t>
            </a:r>
            <a:r>
              <a:rPr lang="en-US" sz="1200" kern="1200" baseline="0" dirty="0" smtClean="0">
                <a:solidFill>
                  <a:schemeClr val="tx1"/>
                </a:solidFill>
                <a:effectLst/>
                <a:latin typeface="Calibri" pitchFamily="34" charset="0"/>
                <a:ea typeface="+mn-ea"/>
                <a:cs typeface="+mn-cs"/>
              </a:rPr>
              <a:t>e NOAA/CIMSS ProbSevere Model.</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ProbSevere All Hazards is an improvement to the NOAA/CIMSS ProbSevere model.  ProbSevere All Hazards generates probabilities for the 3 severe storm hazards--severe hail, severe straight-line winds, and tornadoes.  This training module is designed for users that are already familiar with the legacy NOAA/CIMSS ProbSevere model and provides only information very specific to the ProbSevere All Hazards model—including data used, examples, validation statistics, and best practices for ProbSevere All Hazards usage by operational forecasters.</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If you are not familiar with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it is recommended you first complete the 2016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training module available at:  http://cimss.ssec.wisc.edu/severe_conv/training/training.html</a:t>
            </a:r>
          </a:p>
          <a:p>
            <a:endParaRPr lang="en-US"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1</a:t>
            </a:fld>
            <a:endParaRPr lang="en-US" altLang="zh-CN">
              <a:solidFill>
                <a:prstClr val="black"/>
              </a:solidFill>
              <a:ea typeface="宋体"/>
            </a:endParaRPr>
          </a:p>
        </p:txBody>
      </p:sp>
    </p:spTree>
    <p:extLst>
      <p:ext uri="{BB962C8B-B14F-4D97-AF65-F5344CB8AC3E}">
        <p14:creationId xmlns:p14="http://schemas.microsoft.com/office/powerpoint/2010/main" val="166505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15</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ProbHail was a little higher (~5%) in this case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16</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17</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ProbHail was higher during the hail report</a:t>
            </a:r>
            <a:r>
              <a:rPr lang="en-US" sz="1200" kern="1200" baseline="0" dirty="0" smtClean="0">
                <a:solidFill>
                  <a:schemeClr val="tx1"/>
                </a:solidFill>
                <a:effectLst/>
                <a:latin typeface="Calibri" pitchFamily="34" charset="0"/>
                <a:ea typeface="+mn-ea"/>
                <a:cs typeface="+mn-cs"/>
              </a:rPr>
              <a:t> and ProbWind was higher during the wind report. But we want to emphasize that this is often not the case. “ProbSevere” (i.e., max of all three) is probably still the best way to go for severe thunderstorm warnings.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18</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ProbHail and ProbWind were about the same at</a:t>
            </a:r>
            <a:r>
              <a:rPr lang="en-US" baseline="0" dirty="0" smtClean="0"/>
              <a:t> first</a:t>
            </a:r>
            <a:r>
              <a:rPr lang="en-US" dirty="0" smtClean="0"/>
              <a:t> report time (92%).</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19</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20</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ProbSevere follows the same radar</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object</a:t>
            </a:r>
            <a:r>
              <a:rPr lang="en-US" sz="1200" kern="1200" baseline="0" dirty="0" smtClean="0">
                <a:solidFill>
                  <a:schemeClr val="tx1"/>
                </a:solidFill>
                <a:effectLst/>
                <a:latin typeface="Calibri" pitchFamily="34" charset="0"/>
                <a:ea typeface="+mn-ea"/>
                <a:cs typeface="+mn-cs"/>
              </a:rPr>
              <a:t>-based naïve Bayesian statistical framework as the legacy NOAA/CIMSS ProbSevere model and also follows the same display concepts.  ProbSevere is the probability a storm will produce severe weather in the next 60 minutes.  Users have an option of what to display—the maximum of the three hazard predictions—severe hail, severe wind, and tornado or any individual hazard prediction.</a:t>
            </a:r>
          </a:p>
          <a:p>
            <a:endParaRPr lang="en-US" sz="1200" kern="1200" baseline="0" dirty="0" smtClean="0">
              <a:solidFill>
                <a:schemeClr val="tx1"/>
              </a:solidFill>
              <a:effectLst/>
              <a:latin typeface="Calibri" pitchFamily="34" charset="0"/>
              <a:ea typeface="+mn-ea"/>
              <a:cs typeface="+mn-cs"/>
            </a:endParaRPr>
          </a:p>
          <a:p>
            <a:r>
              <a:rPr lang="en-US" sz="1200" dirty="0" smtClean="0"/>
              <a:t>ProbSevere is a statistical model designed to increase forecaster confidence and/or increase lead-time in</a:t>
            </a:r>
            <a:r>
              <a:rPr lang="en-US" sz="1200" baseline="0" dirty="0" smtClean="0"/>
              <a:t> severe thunderstorm/</a:t>
            </a:r>
            <a:r>
              <a:rPr lang="en-US" sz="1200" dirty="0" smtClean="0"/>
              <a:t>tornado warning issuance.</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ProbSevere (All-Hazards) preliminary</a:t>
            </a:r>
            <a:r>
              <a:rPr lang="en-US" baseline="0" dirty="0" smtClean="0"/>
              <a:t> verification shown on this slide includes 2,250 severe storms and 42,000 non-severe storms during 2016.  ProbSevere verification uses the maximum probability from ProbHail, ProbWind and ProbTor predictions.</a:t>
            </a:r>
            <a:endParaRPr lang="en-US" dirty="0" smtClean="0"/>
          </a:p>
          <a:p>
            <a:endParaRPr lang="en-US" dirty="0" smtClean="0"/>
          </a:p>
          <a:p>
            <a:r>
              <a:rPr lang="en-US" dirty="0" err="1" smtClean="0"/>
              <a:t>ProbSevere</a:t>
            </a:r>
            <a:r>
              <a:rPr lang="en-US" dirty="0" smtClean="0"/>
              <a:t> is fairly well calibrated and users</a:t>
            </a:r>
            <a:r>
              <a:rPr lang="en-US" baseline="0" dirty="0" smtClean="0"/>
              <a:t> should expect verification at the approximate rate as the probability (e.g., a storm achieving a 40% probability will produce severe weather 4 in 10 times, a storm achieving a 80% probability will produce severe weather about 8 in 10 times, and so on).</a:t>
            </a:r>
          </a:p>
          <a:p>
            <a:endParaRPr lang="en-US" baseline="0" dirty="0" smtClean="0"/>
          </a:p>
          <a:p>
            <a:r>
              <a:rPr lang="en-US" baseline="0" dirty="0" smtClean="0"/>
              <a:t>The skill and lead-time analysis demonstrates that </a:t>
            </a:r>
            <a:r>
              <a:rPr lang="en-US" baseline="0" dirty="0" err="1" smtClean="0"/>
              <a:t>ProbSevere</a:t>
            </a:r>
            <a:r>
              <a:rPr lang="en-US" baseline="0" dirty="0" smtClean="0"/>
              <a:t> is not as skilled experienced NWS forecasters, yet is comparable. The increased lead-time and well-calibrated probabilities can offer the forecaster 1) increased confidence in their decision making and 2) increased lead-time in making warning decisions.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28</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ProbHail preliminary</a:t>
            </a:r>
            <a:r>
              <a:rPr lang="en-US" baseline="0" dirty="0" smtClean="0"/>
              <a:t> verification for hail events shown on this slide includes 800 severe hail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ProbSevere—</a:t>
            </a:r>
            <a:r>
              <a:rPr lang="en-US" baseline="0" dirty="0" err="1" smtClean="0"/>
              <a:t>ProbHail</a:t>
            </a:r>
            <a:r>
              <a:rPr lang="en-US" baseline="0" dirty="0" smtClean="0"/>
              <a:t> incorporates more physically relevant NWP information than the original version of ProbSevere.  As such this figure shows the ProbSevere--ProbHail (red) has higher CSI for most probability thresholds than legacy ProbSevere (orange) when scoring for hail events events (and is also very well calibrated (more reliable), see Additional Info slides at end of presentation).</a:t>
            </a: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29</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reliability diagram for ProbHail (red) </a:t>
            </a:r>
            <a:r>
              <a:rPr lang="en-US" baseline="0" dirty="0" err="1" smtClean="0"/>
              <a:t>vs</a:t>
            </a:r>
            <a:r>
              <a:rPr lang="en-US" baseline="0" dirty="0" smtClean="0"/>
              <a:t> ProbSevere legacy (orange) for severe hail reports.  The reliability diagram is for the same validation sample on the previous slide (800 severe hail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ProbHail</a:t>
            </a:r>
            <a:r>
              <a:rPr lang="en-US" baseline="0" dirty="0" smtClean="0"/>
              <a:t> users should utilize the good reliability of the probabilities, for example a storm with 60% ProbHail will produce severe hail a bit less than 6 in 10 times; a storm with 80% ProbHail will produce severe hail a bit less than 8 in 10 times.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For severe hail producing storms, ProbHail exhibits much better reliability than legacy ProbSevere.  As such, users may note, compared to legacy ProbSevere, fewer severe hail producing storms will reach the ProbHail 80% and 90% thresholds.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30</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ProbWind preliminary</a:t>
            </a:r>
            <a:r>
              <a:rPr lang="en-US" baseline="0" dirty="0" smtClean="0"/>
              <a:t> verification for wind events shown on this slide includes 1,650 severe wind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ProbSevere—</a:t>
            </a:r>
            <a:r>
              <a:rPr lang="en-US" baseline="0" dirty="0" err="1" smtClean="0"/>
              <a:t>ProbWind</a:t>
            </a:r>
            <a:r>
              <a:rPr lang="en-US" baseline="0" dirty="0" smtClean="0"/>
              <a:t> incorporates more physically relevant NWP predictors and more direct measurements of thunderstorm wind velocity than the original version of ProbSevere.  As such this figure shows the ProbSevere--ProbWind (red) has higher CSI for most probability thresholds than legacy ProbSevere (orange) when scoring for wind events (and is also very well calibrated, see Additional Info slides at end of presentation).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31</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reliability diagram for ProbWind (red) </a:t>
            </a:r>
            <a:r>
              <a:rPr lang="en-US" baseline="0" dirty="0" err="1" smtClean="0"/>
              <a:t>vs</a:t>
            </a:r>
            <a:r>
              <a:rPr lang="en-US" baseline="0" dirty="0" smtClean="0"/>
              <a:t> ProbSevere legacy (orange) for severe wind reports.  The reliability diagram is for the same validation sample on the previous slide (1650 severe wind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ProbWind</a:t>
            </a:r>
            <a:r>
              <a:rPr lang="en-US" baseline="0" dirty="0" smtClean="0"/>
              <a:t> users should utilize the good reliability of the probabilities, for example a storm with 40% ProbWind will produce severe wind a bit less than 4 in 10 times; a storm with 80% ProbWind will produce severe wind a bit less than 3 in 4 times.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For severe wind producing storms, ProbWind exhibits much better reliability than legacy ProbSevere—both a result of a lower false alarm rate and increase in probability of detection for many linear severe wind events.</a:t>
            </a:r>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32</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POD/FAR/CSI/reliability</a:t>
            </a:r>
            <a:r>
              <a:rPr lang="en-US" baseline="0" dirty="0" smtClean="0"/>
              <a:t> statistics are  for ALL tornadoes in validation database.  (60 days in 2016; 325 tornadic storms; 45,586 non-tornadic storms)</a:t>
            </a:r>
          </a:p>
          <a:p>
            <a:r>
              <a:rPr lang="en-US" baseline="0" dirty="0" smtClean="0"/>
              <a:t>The lead-time statistics are measured to the FIRST tornado report associated with tornadic storms.</a:t>
            </a:r>
          </a:p>
          <a:p>
            <a:endParaRPr lang="en-US" baseline="0" dirty="0" smtClean="0"/>
          </a:p>
          <a:p>
            <a:r>
              <a:rPr lang="en-US" baseline="0" dirty="0" smtClean="0"/>
              <a:t>ProbTor skill (as expected) is poorer than experienced NWS forecasters, yet still comparable (CSI: ProbTor: 0.18 </a:t>
            </a:r>
            <a:r>
              <a:rPr lang="en-US" baseline="0" dirty="0" err="1" smtClean="0"/>
              <a:t>vs</a:t>
            </a:r>
            <a:r>
              <a:rPr lang="en-US" baseline="0" dirty="0" smtClean="0"/>
              <a:t> NWS: 0.23).  However, ProbTor, in the median, provides 10-minutes greater lead-time than traditional techniques (ProbTor: 35 min </a:t>
            </a:r>
            <a:r>
              <a:rPr lang="en-US" baseline="0" dirty="0" err="1" smtClean="0"/>
              <a:t>vs</a:t>
            </a:r>
            <a:r>
              <a:rPr lang="en-US" baseline="0" dirty="0" smtClean="0"/>
              <a:t> NWS: 25 min)**.</a:t>
            </a:r>
          </a:p>
          <a:p>
            <a:endParaRPr lang="en-US" baseline="0" dirty="0" smtClean="0"/>
          </a:p>
          <a:p>
            <a:r>
              <a:rPr lang="en-US" dirty="0" smtClean="0"/>
              <a:t>ProbTor</a:t>
            </a:r>
            <a:r>
              <a:rPr lang="en-US" baseline="0" dirty="0" smtClean="0"/>
              <a:t> users should utilize the good reliability of the probabilities, for example a storm with 33% ProbTor will produce a tornado a bit more than 1 in 3 times; a storm with 50% ProbTor will produce a tornado a bit more than 1 in 2 times.</a:t>
            </a:r>
          </a:p>
          <a:p>
            <a:endParaRPr lang="en-US" baseline="0" dirty="0" smtClean="0"/>
          </a:p>
          <a:p>
            <a:r>
              <a:rPr lang="en-US" baseline="0" dirty="0" smtClean="0"/>
              <a:t>**Note the NWS lead-time values are larger than published statistics.  This is due to the validation methodology, since ProbTor can count as a hit up to 90 minutes in the future, we do not penalize the NWS for the first TOR report occurring AFTER (spatially ‘down wind’ of) the initial warning, which acts to inflate total lead-time.  The difference between the two lead-times is what is significant.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33</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It is best to use ProbTor in a relative sense—how does a storm’s ProbTor value compare to its neighbors opposed to using a fixed ProbTor threshold.</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ProbTor is well-calibrated</a:t>
            </a:r>
            <a:r>
              <a:rPr lang="en-US" sz="1200" kern="1200" baseline="0" dirty="0" smtClean="0">
                <a:solidFill>
                  <a:schemeClr val="tx1"/>
                </a:solidFill>
                <a:effectLst/>
                <a:latin typeface="Calibri" pitchFamily="34" charset="0"/>
                <a:ea typeface="+mn-ea"/>
                <a:cs typeface="+mn-cs"/>
              </a:rPr>
              <a:t> and</a:t>
            </a:r>
            <a:r>
              <a:rPr lang="en-US" sz="1200" kern="1200" dirty="0" smtClean="0">
                <a:solidFill>
                  <a:schemeClr val="tx1"/>
                </a:solidFill>
                <a:effectLst/>
                <a:latin typeface="Calibri" pitchFamily="34" charset="0"/>
                <a:ea typeface="+mn-ea"/>
                <a:cs typeface="+mn-cs"/>
              </a:rPr>
              <a:t> responds</a:t>
            </a:r>
            <a:r>
              <a:rPr lang="en-US" sz="1200" kern="1200" baseline="0" dirty="0" smtClean="0">
                <a:solidFill>
                  <a:schemeClr val="tx1"/>
                </a:solidFill>
                <a:effectLst/>
                <a:latin typeface="Calibri" pitchFamily="34" charset="0"/>
                <a:ea typeface="+mn-ea"/>
                <a:cs typeface="+mn-cs"/>
              </a:rPr>
              <a:t> to storm observations (total lightning and MRMS AzShear), but the kinematic environment also plays a significant role in formulating the probabilities.  A day with more marginal kinematics will in general have lower probabilities than a day with more favorable kinematics—however the storms that pose the highest threat will still stand-out relative to its neighbors.  Therefore forecasters are encouraged not to use a fixed ProbTor threshold, but must also consider the kinematic environment and temporal trends.</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34</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During</a:t>
            </a:r>
            <a:r>
              <a:rPr lang="en-US" baseline="0" dirty="0" smtClean="0"/>
              <a:t> the 2017 convective season, both GOES-16 (ABI) and GOES-13 (NOP) both took measurements over CONUS, allowing for comparisons of the same storms, observed by the two different satellites.</a:t>
            </a:r>
          </a:p>
          <a:p>
            <a:r>
              <a:rPr lang="en-US" baseline="0" dirty="0" smtClean="0"/>
              <a:t>During April-July 2017, </a:t>
            </a:r>
            <a:r>
              <a:rPr lang="en-US" b="1" baseline="0" dirty="0" smtClean="0"/>
              <a:t>for storms </a:t>
            </a:r>
            <a:r>
              <a:rPr lang="en-US" sz="1200" b="1" dirty="0" smtClean="0"/>
              <a:t>which GOES best observed cumulus to cumulonimbus growth </a:t>
            </a:r>
            <a:r>
              <a:rPr lang="en-US" b="1" baseline="0" dirty="0" smtClean="0"/>
              <a:t>, the use of GOES -16 ABI increases ProbSevere lead-time by 4 minutes in the median </a:t>
            </a:r>
            <a:r>
              <a:rPr lang="en-US" baseline="0" dirty="0" smtClean="0"/>
              <a:t>(with nearly identical skill) </a:t>
            </a:r>
            <a:r>
              <a:rPr lang="en-US" b="1" baseline="0" dirty="0" smtClean="0"/>
              <a:t>compared to using the heritage GOES-NOP series imager</a:t>
            </a:r>
            <a:r>
              <a:rPr lang="en-US" baseline="0" dirty="0" smtClean="0"/>
              <a:t>.  469 severe storms and 2736 non-severe storms.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35</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36</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Starting in 2018 ProbSevere (both the ProbSevere hazard models and legacy ProbSevere) uses GOES-16 ABI data for the entire CONUS, GOES-15 is no longer used.  GOES-17 will be incorporated after it becomes operational.</a:t>
            </a:r>
            <a:endParaRPr lang="en-US" sz="1200" b="1"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timeline above shows the development history of ProbSevere and its evaluation within</a:t>
            </a:r>
            <a:r>
              <a:rPr lang="en-US" sz="1200" kern="1200" baseline="0" dirty="0" smtClean="0">
                <a:solidFill>
                  <a:schemeClr val="tx1"/>
                </a:solidFill>
                <a:effectLst/>
                <a:latin typeface="Calibri" pitchFamily="34" charset="0"/>
                <a:ea typeface="+mn-ea"/>
                <a:cs typeface="+mn-cs"/>
              </a:rPr>
              <a:t> the Hazardous Weather </a:t>
            </a:r>
            <a:r>
              <a:rPr lang="en-US" sz="1200" kern="1200" baseline="0" dirty="0" err="1" smtClean="0">
                <a:solidFill>
                  <a:schemeClr val="tx1"/>
                </a:solidFill>
                <a:effectLst/>
                <a:latin typeface="Calibri" pitchFamily="34" charset="0"/>
                <a:ea typeface="+mn-ea"/>
                <a:cs typeface="+mn-cs"/>
              </a:rPr>
              <a:t>Testbed</a:t>
            </a:r>
            <a:r>
              <a:rPr lang="en-US" sz="1200" kern="1200" baseline="0" dirty="0" smtClean="0">
                <a:solidFill>
                  <a:schemeClr val="tx1"/>
                </a:solidFill>
                <a:effectLst/>
                <a:latin typeface="Calibri" pitchFamily="34" charset="0"/>
                <a:ea typeface="+mn-ea"/>
                <a:cs typeface="+mn-cs"/>
              </a:rPr>
              <a:t>, including the transition from “legacy” ProbSevere to “All Hazards” ProbSevere in 2017 and transition to use of only GOES-16 ABI data in 2018.</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37</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38</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39</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Please contact the statistical model researchers with questions, suggestions, etc. at the email addresses provided.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40</a:t>
            </a:fld>
            <a:endParaRPr lang="en-US" altLang="zh-CN"/>
          </a:p>
        </p:txBody>
      </p:sp>
    </p:spTree>
    <p:extLst>
      <p:ext uri="{BB962C8B-B14F-4D97-AF65-F5344CB8AC3E}">
        <p14:creationId xmlns:p14="http://schemas.microsoft.com/office/powerpoint/2010/main" val="6390509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ProbWind a little higher in this case (5-10%), compared to ProbHail</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Calibri" pitchFamily="34" charset="0"/>
                <a:ea typeface="+mn-ea"/>
                <a:cs typeface="+mn-cs"/>
              </a:rPr>
              <a:t>For ProbSevere </a:t>
            </a:r>
            <a:r>
              <a:rPr lang="en-US" sz="1200" b="1" kern="1200" baseline="0" dirty="0" smtClean="0">
                <a:solidFill>
                  <a:schemeClr val="tx1"/>
                </a:solidFill>
                <a:effectLst/>
                <a:latin typeface="Calibri" pitchFamily="34" charset="0"/>
                <a:ea typeface="+mn-ea"/>
                <a:cs typeface="+mn-cs"/>
              </a:rPr>
              <a:t>the most pertinent environmental and observational datasets are utilized for the targeted hazard. </a:t>
            </a:r>
          </a:p>
          <a:p>
            <a:endParaRPr lang="en-US" sz="1200" kern="1200" baseline="0" dirty="0" smtClean="0">
              <a:solidFill>
                <a:schemeClr val="tx1"/>
              </a:solidFill>
              <a:effectLst/>
              <a:latin typeface="Calibri" pitchFamily="34" charset="0"/>
              <a:ea typeface="+mn-ea"/>
              <a:cs typeface="+mn-cs"/>
            </a:endParaRP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For ProbHail:</a:t>
            </a:r>
          </a:p>
          <a:p>
            <a:r>
              <a:rPr lang="en-US" sz="1200" i="1" kern="1200" baseline="0" dirty="0" smtClean="0">
                <a:solidFill>
                  <a:schemeClr val="tx1"/>
                </a:solidFill>
                <a:effectLst/>
                <a:latin typeface="Calibri" pitchFamily="34" charset="0"/>
                <a:ea typeface="+mn-ea"/>
                <a:cs typeface="+mn-cs"/>
              </a:rPr>
              <a:t>a priori:</a:t>
            </a:r>
            <a:r>
              <a:rPr lang="en-US" sz="1200" kern="1200" baseline="0" dirty="0" smtClean="0">
                <a:solidFill>
                  <a:schemeClr val="tx1"/>
                </a:solidFill>
                <a:effectLst/>
                <a:latin typeface="Calibri" pitchFamily="34" charset="0"/>
                <a:ea typeface="+mn-ea"/>
                <a:cs typeface="+mn-cs"/>
              </a:rPr>
              <a:t>  </a:t>
            </a:r>
            <a:r>
              <a:rPr lang="en-US" sz="1200" b="0" kern="1200" baseline="0" dirty="0" smtClean="0">
                <a:solidFill>
                  <a:schemeClr val="tx1"/>
                </a:solidFill>
                <a:effectLst/>
                <a:latin typeface="Calibri" pitchFamily="34" charset="0"/>
                <a:ea typeface="+mn-ea"/>
                <a:cs typeface="+mn-cs"/>
              </a:rPr>
              <a:t>climatology of severe hail producing thunderstorms from database</a:t>
            </a:r>
          </a:p>
          <a:p>
            <a:r>
              <a:rPr lang="en-US" sz="1200" b="1" kern="1200" baseline="0" dirty="0" smtClean="0">
                <a:solidFill>
                  <a:schemeClr val="tx1"/>
                </a:solidFill>
                <a:effectLst/>
                <a:latin typeface="Calibri" pitchFamily="34" charset="0"/>
                <a:ea typeface="+mn-ea"/>
                <a:cs typeface="+mn-cs"/>
              </a:rPr>
              <a:t>Maximum Expected Size of Hail (MESH)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the height of the wet bulb 0C</a:t>
            </a:r>
            <a:r>
              <a:rPr lang="en-US" sz="1200" kern="1200" baseline="0" dirty="0" smtClean="0">
                <a:solidFill>
                  <a:schemeClr val="tx1"/>
                </a:solidFill>
                <a:effectLst/>
                <a:latin typeface="Calibri" pitchFamily="34" charset="0"/>
                <a:ea typeface="+mn-ea"/>
                <a:cs typeface="+mn-cs"/>
              </a:rPr>
              <a:t>--inclusion of the wet bulb 0C paired with MESH better accounts for lack of melting in low-topped hail storms and increased melting in many southeastern US summertime storms.</a:t>
            </a:r>
          </a:p>
          <a:p>
            <a:r>
              <a:rPr lang="en-US" sz="1200" b="1" kern="1200" dirty="0" smtClean="0">
                <a:solidFill>
                  <a:schemeClr val="tx1"/>
                </a:solidFill>
                <a:effectLst/>
                <a:latin typeface="Calibri" pitchFamily="34" charset="0"/>
                <a:ea typeface="+mn-ea"/>
                <a:cs typeface="+mn-cs"/>
              </a:rPr>
              <a:t>Flash Rate (Earth Networks</a:t>
            </a:r>
            <a:r>
              <a:rPr lang="en-US" sz="1200" b="1" kern="1200" baseline="0" dirty="0" smtClean="0">
                <a:solidFill>
                  <a:schemeClr val="tx1"/>
                </a:solidFill>
                <a:effectLst/>
                <a:latin typeface="Calibri" pitchFamily="34" charset="0"/>
                <a:ea typeface="+mn-ea"/>
                <a:cs typeface="+mn-cs"/>
              </a:rPr>
              <a:t> Total Lightning)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Effective Bulk Shear</a:t>
            </a:r>
            <a:r>
              <a:rPr lang="en-US" sz="1200" kern="1200" baseline="0" dirty="0" smtClean="0">
                <a:solidFill>
                  <a:schemeClr val="tx1"/>
                </a:solidFill>
                <a:effectLst/>
                <a:latin typeface="Calibri" pitchFamily="34" charset="0"/>
                <a:ea typeface="+mn-ea"/>
                <a:cs typeface="+mn-cs"/>
              </a:rPr>
              <a:t>—measure of updraft strength and potential storm organization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CAPE in -</a:t>
            </a:r>
            <a:r>
              <a:rPr lang="en-US" b="1" dirty="0" smtClean="0"/>
              <a:t>10°C</a:t>
            </a:r>
            <a:r>
              <a:rPr lang="en-US" sz="1200" b="1" kern="1200" baseline="0" dirty="0" smtClean="0">
                <a:solidFill>
                  <a:schemeClr val="tx1"/>
                </a:solidFill>
                <a:effectLst/>
                <a:latin typeface="Calibri" pitchFamily="34" charset="0"/>
                <a:ea typeface="+mn-ea"/>
                <a:cs typeface="+mn-cs"/>
              </a:rPr>
              <a:t> to -30</a:t>
            </a:r>
            <a:r>
              <a:rPr lang="en-US" b="1" dirty="0" smtClean="0"/>
              <a:t>°C</a:t>
            </a:r>
            <a:r>
              <a:rPr lang="en-US" sz="1200" b="1" kern="1200" baseline="0" dirty="0" smtClean="0">
                <a:solidFill>
                  <a:schemeClr val="tx1"/>
                </a:solidFill>
                <a:effectLst/>
                <a:latin typeface="Calibri" pitchFamily="34" charset="0"/>
                <a:ea typeface="+mn-ea"/>
                <a:cs typeface="+mn-cs"/>
              </a:rPr>
              <a:t> layer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Precipitable Water</a:t>
            </a:r>
            <a:r>
              <a:rPr lang="en-US" sz="1200" kern="1200" baseline="0" dirty="0" smtClean="0">
                <a:solidFill>
                  <a:schemeClr val="tx1"/>
                </a:solidFill>
                <a:effectLst/>
                <a:latin typeface="Calibri" pitchFamily="34" charset="0"/>
                <a:ea typeface="+mn-ea"/>
                <a:cs typeface="+mn-cs"/>
              </a:rPr>
              <a:t>—Combination of larger CAPE in hail growth zone and lower precipitable water is more favorable for severe hail</a:t>
            </a:r>
          </a:p>
          <a:p>
            <a:r>
              <a:rPr lang="en-US" sz="1200" b="1" kern="1200" baseline="0" dirty="0" smtClean="0">
                <a:solidFill>
                  <a:schemeClr val="tx1"/>
                </a:solidFill>
                <a:effectLst/>
                <a:latin typeface="Calibri" pitchFamily="34" charset="0"/>
                <a:ea typeface="+mn-ea"/>
                <a:cs typeface="+mn-cs"/>
              </a:rPr>
              <a:t>Satellite growth rate</a:t>
            </a:r>
            <a:r>
              <a:rPr lang="en-US" sz="1200" kern="1200" baseline="0" dirty="0" smtClean="0">
                <a:solidFill>
                  <a:schemeClr val="tx1"/>
                </a:solidFill>
                <a:effectLst/>
                <a:latin typeface="Calibri" pitchFamily="34" charset="0"/>
                <a:ea typeface="+mn-ea"/>
                <a:cs typeface="+mn-cs"/>
              </a:rPr>
              <a:t>—Measure of initial updraft intensity</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For ProbWind:</a:t>
            </a:r>
          </a:p>
          <a:p>
            <a:r>
              <a:rPr lang="en-US" sz="1200" i="1" kern="1200" dirty="0" smtClean="0">
                <a:solidFill>
                  <a:schemeClr val="tx1"/>
                </a:solidFill>
                <a:effectLst/>
                <a:latin typeface="Calibri" pitchFamily="34" charset="0"/>
                <a:ea typeface="+mn-ea"/>
                <a:cs typeface="+mn-cs"/>
              </a:rPr>
              <a:t>a priori:  </a:t>
            </a:r>
            <a:r>
              <a:rPr lang="en-US" sz="1200" b="1" i="0" kern="1200" dirty="0" smtClean="0">
                <a:solidFill>
                  <a:schemeClr val="tx1"/>
                </a:solidFill>
                <a:effectLst/>
                <a:latin typeface="Calibri" pitchFamily="34" charset="0"/>
                <a:ea typeface="+mn-ea"/>
                <a:cs typeface="+mn-cs"/>
              </a:rPr>
              <a:t>Mean wind (</a:t>
            </a:r>
            <a:r>
              <a:rPr lang="en-US" sz="1200" b="1" i="0" kern="1200" baseline="0" dirty="0" smtClean="0">
                <a:solidFill>
                  <a:schemeClr val="tx1"/>
                </a:solidFill>
                <a:effectLst/>
                <a:latin typeface="Calibri" pitchFamily="34" charset="0"/>
                <a:ea typeface="+mn-ea"/>
                <a:cs typeface="+mn-cs"/>
              </a:rPr>
              <a:t>1-3 km AGL)/MLCAPE</a:t>
            </a:r>
            <a:r>
              <a:rPr lang="en-US" sz="1200" b="0" i="0" kern="1200" baseline="0" dirty="0" smtClean="0">
                <a:solidFill>
                  <a:schemeClr val="tx1"/>
                </a:solidFill>
                <a:effectLst/>
                <a:latin typeface="Calibri" pitchFamily="34" charset="0"/>
                <a:ea typeface="+mn-ea"/>
                <a:cs typeface="+mn-cs"/>
              </a:rPr>
              <a:t>—measure of environmental momentum to potentially transfer to the surface and potential updraft intensity for mixed-layer parcels (mixed-layer parcels are better for wind, while most unstable parcels are better for hail).</a:t>
            </a:r>
          </a:p>
          <a:p>
            <a:r>
              <a:rPr lang="en-US" sz="1200" b="1" i="0" kern="1200" baseline="0" dirty="0" smtClean="0">
                <a:solidFill>
                  <a:schemeClr val="tx1"/>
                </a:solidFill>
                <a:effectLst/>
                <a:latin typeface="Calibri" pitchFamily="34" charset="0"/>
                <a:ea typeface="+mn-ea"/>
                <a:cs typeface="+mn-cs"/>
              </a:rPr>
              <a:t>VIL Density</a:t>
            </a:r>
            <a:r>
              <a:rPr lang="en-US" sz="1200" b="0" i="0" kern="1200" baseline="0" dirty="0" smtClean="0">
                <a:solidFill>
                  <a:schemeClr val="tx1"/>
                </a:solidFill>
                <a:effectLst/>
                <a:latin typeface="Calibri" pitchFamily="34" charset="0"/>
                <a:ea typeface="+mn-ea"/>
                <a:cs typeface="+mn-cs"/>
              </a:rPr>
              <a:t>—Measure of precipitation core intensity</a:t>
            </a:r>
          </a:p>
          <a:p>
            <a:r>
              <a:rPr lang="en-US" sz="1200" b="1" i="0" kern="1200" baseline="0" dirty="0" smtClean="0">
                <a:solidFill>
                  <a:schemeClr val="tx1"/>
                </a:solidFill>
                <a:effectLst/>
                <a:latin typeface="Calibri" pitchFamily="34" charset="0"/>
                <a:ea typeface="+mn-ea"/>
                <a:cs typeface="+mn-cs"/>
              </a:rPr>
              <a:t>Flash Rate </a:t>
            </a:r>
            <a:r>
              <a:rPr lang="en-US" sz="1200" b="1" i="0" kern="1200" baseline="0" dirty="0" err="1" smtClean="0">
                <a:solidFill>
                  <a:schemeClr val="tx1"/>
                </a:solidFill>
                <a:effectLst/>
                <a:latin typeface="Calibri" pitchFamily="34" charset="0"/>
                <a:ea typeface="+mn-ea"/>
                <a:cs typeface="+mn-cs"/>
              </a:rPr>
              <a:t>vs</a:t>
            </a:r>
            <a:r>
              <a:rPr lang="en-US" sz="1200" b="1" i="0" kern="1200" baseline="0" dirty="0" smtClean="0">
                <a:solidFill>
                  <a:schemeClr val="tx1"/>
                </a:solidFill>
                <a:effectLst/>
                <a:latin typeface="Calibri" pitchFamily="34" charset="0"/>
                <a:ea typeface="+mn-ea"/>
                <a:cs typeface="+mn-cs"/>
              </a:rPr>
              <a:t> 3-6 km AzShear</a:t>
            </a:r>
            <a:r>
              <a:rPr lang="en-US" sz="1200" b="0" i="0" kern="1200" baseline="0" dirty="0" smtClean="0">
                <a:solidFill>
                  <a:schemeClr val="tx1"/>
                </a:solidFill>
                <a:effectLst/>
                <a:latin typeface="Calibri" pitchFamily="34" charset="0"/>
                <a:ea typeface="+mn-ea"/>
                <a:cs typeface="+mn-cs"/>
              </a:rPr>
              <a:t>—measure of updraft intensity and proxy for strength of mid-level storm winds</a:t>
            </a:r>
          </a:p>
          <a:p>
            <a:r>
              <a:rPr lang="en-US" sz="1200" b="1" i="0" kern="1200" baseline="0" dirty="0" smtClean="0">
                <a:solidFill>
                  <a:schemeClr val="tx1"/>
                </a:solidFill>
                <a:effectLst/>
                <a:latin typeface="Calibri" pitchFamily="34" charset="0"/>
                <a:ea typeface="+mn-ea"/>
                <a:cs typeface="+mn-cs"/>
              </a:rPr>
              <a:t>Mean wind (1-3 km AGL) </a:t>
            </a:r>
            <a:r>
              <a:rPr lang="en-US" sz="1200" b="1" i="0" kern="1200" baseline="0" dirty="0" err="1" smtClean="0">
                <a:solidFill>
                  <a:schemeClr val="tx1"/>
                </a:solidFill>
                <a:effectLst/>
                <a:latin typeface="Calibri" pitchFamily="34" charset="0"/>
                <a:ea typeface="+mn-ea"/>
                <a:cs typeface="+mn-cs"/>
              </a:rPr>
              <a:t>vs</a:t>
            </a:r>
            <a:r>
              <a:rPr lang="en-US" sz="1200" b="1" i="0" kern="1200" baseline="0" dirty="0" smtClean="0">
                <a:solidFill>
                  <a:schemeClr val="tx1"/>
                </a:solidFill>
                <a:effectLst/>
                <a:latin typeface="Calibri" pitchFamily="34" charset="0"/>
                <a:ea typeface="+mn-ea"/>
                <a:cs typeface="+mn-cs"/>
              </a:rPr>
              <a:t> 0-2 km AzShear</a:t>
            </a:r>
            <a:r>
              <a:rPr lang="en-US" sz="1200" b="0" i="0" kern="1200" baseline="0" dirty="0" smtClean="0">
                <a:solidFill>
                  <a:schemeClr val="tx1"/>
                </a:solidFill>
                <a:effectLst/>
                <a:latin typeface="Calibri" pitchFamily="34" charset="0"/>
                <a:ea typeface="+mn-ea"/>
                <a:cs typeface="+mn-cs"/>
              </a:rPr>
              <a:t>—measure of environmental momentum to potentially transfer to the surface and proxy for strength of low-level storm winds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Satellite growth rate</a:t>
            </a:r>
            <a:r>
              <a:rPr lang="en-US" sz="1200" kern="1200" baseline="0" dirty="0" smtClean="0">
                <a:solidFill>
                  <a:schemeClr val="tx1"/>
                </a:solidFill>
                <a:effectLst/>
                <a:latin typeface="Calibri" pitchFamily="34" charset="0"/>
                <a:ea typeface="+mn-ea"/>
                <a:cs typeface="+mn-cs"/>
              </a:rPr>
              <a:t>—Measure of initial updraft intensity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Calibri" pitchFamily="34" charset="0"/>
                <a:ea typeface="+mn-ea"/>
                <a:cs typeface="+mn-cs"/>
              </a:rPr>
              <a:t>For ProbTor: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effectLst/>
                <a:latin typeface="Calibri" pitchFamily="34" charset="0"/>
                <a:ea typeface="+mn-ea"/>
                <a:cs typeface="+mn-cs"/>
              </a:rPr>
              <a:t>a priori: </a:t>
            </a:r>
            <a:r>
              <a:rPr lang="en-US" sz="1200" b="0" kern="1200" baseline="0" dirty="0" smtClean="0">
                <a:solidFill>
                  <a:schemeClr val="tx1"/>
                </a:solidFill>
                <a:effectLst/>
                <a:latin typeface="Calibri" pitchFamily="34" charset="0"/>
                <a:ea typeface="+mn-ea"/>
                <a:cs typeface="+mn-cs"/>
              </a:rPr>
              <a:t>climatology of tornado producing severe thunderstorms in training database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Maximum 0-2km AzShear:  </a:t>
            </a:r>
            <a:r>
              <a:rPr lang="en-US" sz="1200" b="0" kern="1200" baseline="0" dirty="0" smtClean="0">
                <a:solidFill>
                  <a:schemeClr val="tx1"/>
                </a:solidFill>
                <a:effectLst/>
                <a:latin typeface="Calibri" pitchFamily="34" charset="0"/>
                <a:ea typeface="+mn-ea"/>
                <a:cs typeface="+mn-cs"/>
              </a:rPr>
              <a:t>Maximum depiction of updraft rotation in lower troposphere</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98</a:t>
            </a:r>
            <a:r>
              <a:rPr lang="en-US" sz="1200" b="1" kern="1200" baseline="30000" dirty="0" smtClean="0">
                <a:solidFill>
                  <a:schemeClr val="tx1"/>
                </a:solidFill>
                <a:effectLst/>
                <a:latin typeface="Calibri" pitchFamily="34" charset="0"/>
                <a:ea typeface="+mn-ea"/>
                <a:cs typeface="+mn-cs"/>
              </a:rPr>
              <a:t>th</a:t>
            </a:r>
            <a:r>
              <a:rPr lang="en-US" sz="1200" b="1" kern="1200" baseline="0" dirty="0" smtClean="0">
                <a:solidFill>
                  <a:schemeClr val="tx1"/>
                </a:solidFill>
                <a:effectLst/>
                <a:latin typeface="Calibri" pitchFamily="34" charset="0"/>
                <a:ea typeface="+mn-ea"/>
                <a:cs typeface="+mn-cs"/>
              </a:rPr>
              <a:t> percentile 0-2km AzShear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0-1 km Storm Relative Helicity: </a:t>
            </a:r>
            <a:r>
              <a:rPr lang="en-US" sz="1200" b="0" kern="1200" baseline="0" dirty="0" smtClean="0">
                <a:solidFill>
                  <a:schemeClr val="tx1"/>
                </a:solidFill>
                <a:effectLst/>
                <a:latin typeface="Calibri" pitchFamily="34" charset="0"/>
                <a:ea typeface="+mn-ea"/>
                <a:cs typeface="+mn-cs"/>
              </a:rPr>
              <a:t>Lower tropospheric updraft rotation intensity </a:t>
            </a:r>
            <a:r>
              <a:rPr lang="en-US" sz="1200" b="0" kern="1200" baseline="0" dirty="0" err="1" smtClean="0">
                <a:solidFill>
                  <a:schemeClr val="tx1"/>
                </a:solidFill>
                <a:effectLst/>
                <a:latin typeface="Calibri" pitchFamily="34" charset="0"/>
                <a:ea typeface="+mn-ea"/>
                <a:cs typeface="+mn-cs"/>
              </a:rPr>
              <a:t>vs</a:t>
            </a:r>
            <a:r>
              <a:rPr lang="en-US" sz="1200" b="0" kern="1200" baseline="0" dirty="0" smtClean="0">
                <a:solidFill>
                  <a:schemeClr val="tx1"/>
                </a:solidFill>
                <a:effectLst/>
                <a:latin typeface="Calibri" pitchFamily="34" charset="0"/>
                <a:ea typeface="+mn-ea"/>
                <a:cs typeface="+mn-cs"/>
              </a:rPr>
              <a:t> near surface storm relative helicity</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98</a:t>
            </a:r>
            <a:r>
              <a:rPr lang="en-US" sz="1200" b="1" kern="1200" baseline="30000" dirty="0" smtClean="0">
                <a:solidFill>
                  <a:schemeClr val="tx1"/>
                </a:solidFill>
                <a:effectLst/>
                <a:latin typeface="Calibri" pitchFamily="34" charset="0"/>
                <a:ea typeface="+mn-ea"/>
                <a:cs typeface="+mn-cs"/>
              </a:rPr>
              <a:t>th</a:t>
            </a:r>
            <a:r>
              <a:rPr lang="en-US" sz="1200" b="1" kern="1200" baseline="0" dirty="0" smtClean="0">
                <a:solidFill>
                  <a:schemeClr val="tx1"/>
                </a:solidFill>
                <a:effectLst/>
                <a:latin typeface="Calibri" pitchFamily="34" charset="0"/>
                <a:ea typeface="+mn-ea"/>
                <a:cs typeface="+mn-cs"/>
              </a:rPr>
              <a:t> percentile 3-6km AzShear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maximum total lightning flash density: </a:t>
            </a:r>
            <a:r>
              <a:rPr lang="en-US" sz="1200" b="0" kern="1200" baseline="0" dirty="0" smtClean="0">
                <a:solidFill>
                  <a:schemeClr val="tx1"/>
                </a:solidFill>
                <a:effectLst/>
                <a:latin typeface="Calibri" pitchFamily="34" charset="0"/>
                <a:ea typeface="+mn-ea"/>
                <a:cs typeface="+mn-cs"/>
              </a:rPr>
              <a:t>Middle tropospheric updraft rotation </a:t>
            </a:r>
            <a:r>
              <a:rPr lang="en-US" sz="1200" b="0" kern="1200" baseline="0" dirty="0" err="1" smtClean="0">
                <a:solidFill>
                  <a:schemeClr val="tx1"/>
                </a:solidFill>
                <a:effectLst/>
                <a:latin typeface="Calibri" pitchFamily="34" charset="0"/>
                <a:ea typeface="+mn-ea"/>
                <a:cs typeface="+mn-cs"/>
              </a:rPr>
              <a:t>vs</a:t>
            </a:r>
            <a:r>
              <a:rPr lang="en-US" sz="1200" b="0" kern="1200" baseline="0" dirty="0" smtClean="0">
                <a:solidFill>
                  <a:schemeClr val="tx1"/>
                </a:solidFill>
                <a:effectLst/>
                <a:latin typeface="Calibri" pitchFamily="34" charset="0"/>
                <a:ea typeface="+mn-ea"/>
                <a:cs typeface="+mn-cs"/>
              </a:rPr>
              <a:t> measure of updraft intensity</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Effective Bulk Shear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Mean Wind 1-3 km above ground level:  </a:t>
            </a:r>
            <a:r>
              <a:rPr lang="en-US" sz="1200" b="0" kern="1200" baseline="0" dirty="0" smtClean="0">
                <a:solidFill>
                  <a:schemeClr val="tx1"/>
                </a:solidFill>
                <a:effectLst/>
                <a:latin typeface="Calibri" pitchFamily="34" charset="0"/>
                <a:ea typeface="+mn-ea"/>
                <a:cs typeface="+mn-cs"/>
              </a:rPr>
              <a:t>Storm organization </a:t>
            </a:r>
            <a:r>
              <a:rPr lang="en-US" sz="1200" b="0" kern="1200" baseline="0" dirty="0" err="1" smtClean="0">
                <a:solidFill>
                  <a:schemeClr val="tx1"/>
                </a:solidFill>
                <a:effectLst/>
                <a:latin typeface="Calibri" pitchFamily="34" charset="0"/>
                <a:ea typeface="+mn-ea"/>
                <a:cs typeface="+mn-cs"/>
              </a:rPr>
              <a:t>vs</a:t>
            </a:r>
            <a:r>
              <a:rPr lang="en-US" sz="1200" b="0" kern="1200" baseline="0" dirty="0" smtClean="0">
                <a:solidFill>
                  <a:schemeClr val="tx1"/>
                </a:solidFill>
                <a:effectLst/>
                <a:latin typeface="Calibri" pitchFamily="34" charset="0"/>
                <a:ea typeface="+mn-ea"/>
                <a:cs typeface="+mn-cs"/>
              </a:rPr>
              <a:t> momentum present in lower troposphere</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MLCAPE and MLCIN: </a:t>
            </a:r>
            <a:r>
              <a:rPr lang="en-US" sz="1200" b="0" kern="1200" baseline="0" dirty="0" smtClean="0">
                <a:solidFill>
                  <a:schemeClr val="tx1"/>
                </a:solidFill>
                <a:effectLst/>
                <a:latin typeface="Calibri" pitchFamily="34" charset="0"/>
                <a:ea typeface="+mn-ea"/>
                <a:cs typeface="+mn-cs"/>
              </a:rPr>
              <a:t>Penalty functions only—too little mixed layer instability or too great mixed layer inhibition reduces likelihood of tornado</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ProbSevere All Hazards visualization in AWIPS-2 is shown.  A contour around an identified radar object is color-coded based on the ProbSevere (or individual hazard) value.</a:t>
            </a:r>
          </a:p>
          <a:p>
            <a:r>
              <a:rPr lang="en-US" baseline="0" dirty="0" smtClean="0"/>
              <a:t>Users have options to load the fully integrated ProbSevere All Hazards (displayed here, where the maximum of ProbHail, ProbWind and ProbTor is the colored contour) or any combination of individual hazard models (shown on the following slide and in examples).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users may prefer to load each hazard model individually, here ProbHail (green readout), ProbTor (yellow readout) and ProbWind (white readout) are all loaded.  The colored contour is the top product in the AWIPS-2 menu (in this case ProbHail).</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of AWIPS-2 ProbHail readout.  All predictors used by the ProbHail model are included in the read-out, like MESH, CAPE in hail growth region, etc.</a:t>
            </a:r>
          </a:p>
          <a:p>
            <a:r>
              <a:rPr lang="en-US" baseline="0" dirty="0" smtClean="0"/>
              <a:t>See slide 4 for a full description of predictors used.</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Example of AWIPS-2 ProbWind readout. All predictors used by the ProbWind model are included in the read-out, like VIL Density, MRMS AzShear, 1-3km AGL mean wind speed, etc. At request of users, we have added statistically-based descriptors for the MRMS AzShear fields (weak, moderate, and strong).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See slide 4 for a full description of predictors used.</a:t>
            </a:r>
          </a:p>
          <a:p>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Example of AWIPS-2 ProbTor readout. All predictors used by the ProbTor model are included in the read-out, like MRMS AzShear, 0-1km storm relative helicity, etc.  At request of users, we have added statistically-based descriptors for the MRMS AzShear fields (weak, moderate, and strong).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See slide 4 for a full description of predictors used.</a:t>
            </a:r>
          </a:p>
          <a:p>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90DF99-C88F-EF4D-B247-BB2D24710E39}"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1870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0DF99-C88F-EF4D-B247-BB2D24710E39}"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461933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0DF99-C88F-EF4D-B247-BB2D24710E39}"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4101800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078055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433608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3591424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2212441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895611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235167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0DF99-C88F-EF4D-B247-BB2D24710E39}"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89781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0DF99-C88F-EF4D-B247-BB2D24710E39}" type="datetimeFigureOut">
              <a:rPr lang="en-US" smtClean="0"/>
              <a:t>4/13/18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34788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90DF99-C88F-EF4D-B247-BB2D24710E39}"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15577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90DF99-C88F-EF4D-B247-BB2D24710E39}" type="datetimeFigureOut">
              <a:rPr lang="en-US" smtClean="0"/>
              <a:t>4/13/18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03027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90DF99-C88F-EF4D-B247-BB2D24710E39}" type="datetimeFigureOut">
              <a:rPr lang="en-US" smtClean="0"/>
              <a:t>4/13/18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60897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0DF99-C88F-EF4D-B247-BB2D24710E39}" type="datetimeFigureOut">
              <a:rPr lang="en-US" smtClean="0"/>
              <a:t>4/13/18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933968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0DF99-C88F-EF4D-B247-BB2D24710E39}"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231353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0DF99-C88F-EF4D-B247-BB2D24710E39}" type="datetimeFigureOut">
              <a:rPr lang="en-US" smtClean="0"/>
              <a:t>4/13/18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845786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0DF99-C88F-EF4D-B247-BB2D24710E39}" type="datetimeFigureOut">
              <a:rPr lang="en-US" smtClean="0"/>
              <a:t>4/13/18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EBEB1-2E77-FF49-B5C9-EC8C955A0519}" type="slidenum">
              <a:rPr lang="en-US" smtClean="0"/>
              <a:t>‹#›</a:t>
            </a:fld>
            <a:endParaRPr lang="en-US"/>
          </a:p>
        </p:txBody>
      </p:sp>
    </p:spTree>
    <p:extLst>
      <p:ext uri="{BB962C8B-B14F-4D97-AF65-F5344CB8AC3E}">
        <p14:creationId xmlns:p14="http://schemas.microsoft.com/office/powerpoint/2010/main" val="2067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defTabSz="914400">
              <a:defRPr/>
            </a:pPr>
            <a:fld id="{49C620E3-86D2-421C-B672-9D0292A84894}" type="slidenum">
              <a:rPr lang="en-US" smtClean="0"/>
              <a:pPr defTabSz="914400">
                <a:defRPr/>
              </a:pPr>
              <a:t>‹#›</a:t>
            </a:fld>
            <a:endParaRPr lang="en-US" dirty="0"/>
          </a:p>
        </p:txBody>
      </p:sp>
      <p:sp>
        <p:nvSpPr>
          <p:cNvPr id="10" name="TextBox 9"/>
          <p:cNvSpPr txBox="1">
            <a:spLocks noChangeArrowheads="1"/>
          </p:cNvSpPr>
          <p:nvPr/>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defTabSz="914400"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defTabSz="914400"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defTabSz="914400"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extLst>
      <p:ext uri="{BB962C8B-B14F-4D97-AF65-F5344CB8AC3E}">
        <p14:creationId xmlns:p14="http://schemas.microsoft.com/office/powerpoint/2010/main" val="33962880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5.gif"/></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4"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gif"/><Relationship Id="rId4"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26.emf"/><Relationship Id="rId5" Type="http://schemas.openxmlformats.org/officeDocument/2006/relationships/image" Target="../media/image27.tiff"/><Relationship Id="rId1" Type="http://schemas.openxmlformats.org/officeDocument/2006/relationships/tags" Target="../tags/tag1.xml"/><Relationship Id="rId2"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28.emf"/><Relationship Id="rId1" Type="http://schemas.openxmlformats.org/officeDocument/2006/relationships/tags" Target="../tags/tag3.xml"/><Relationship Id="rId2"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29.emf"/><Relationship Id="rId1" Type="http://schemas.openxmlformats.org/officeDocument/2006/relationships/tags" Target="../tags/tag5.xml"/><Relationship Id="rId2"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30.emf"/><Relationship Id="rId1" Type="http://schemas.openxmlformats.org/officeDocument/2006/relationships/tags" Target="../tags/tag7.xml"/><Relationship Id="rId2"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image" Target="../media/image31.emf"/><Relationship Id="rId1" Type="http://schemas.openxmlformats.org/officeDocument/2006/relationships/tags" Target="../tags/tag9.xml"/><Relationship Id="rId2"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2.emf"/><Relationship Id="rId5" Type="http://schemas.openxmlformats.org/officeDocument/2006/relationships/image" Target="../media/image33.tiff"/><Relationship Id="rId1" Type="http://schemas.openxmlformats.org/officeDocument/2006/relationships/tags" Target="../tags/tag11.xml"/><Relationship Id="rId2"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34.emf"/><Relationship Id="rId1" Type="http://schemas.openxmlformats.org/officeDocument/2006/relationships/tags" Target="../tags/tag13.xml"/><Relationship Id="rId2"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mailto:michael.pavolonis@noaa.gov" TargetMode="External"/><Relationship Id="rId4" Type="http://schemas.openxmlformats.org/officeDocument/2006/relationships/hyperlink" Target="mailto:john.cintineo@ssec.wisc.edu" TargetMode="External"/><Relationship Id="rId5" Type="http://schemas.openxmlformats.org/officeDocument/2006/relationships/hyperlink" Target="mailto:justin.sieglaff@ssec.wisc.edu" TargetMode="External"/><Relationship Id="rId6" Type="http://schemas.openxmlformats.org/officeDocument/2006/relationships/hyperlink" Target="mailto:dan.lindsey@noaa.gov" TargetMode="External"/><Relationship Id="rId7" Type="http://schemas.openxmlformats.org/officeDocument/2006/relationships/hyperlink" Target="http://cimss.ssec.wisc.edu/severe_conv/training/training.html" TargetMode="External"/><Relationship Id="rId8" Type="http://schemas.openxmlformats.org/officeDocument/2006/relationships/hyperlink" Target="http://cimss.ssec.wisc.edu/severe_conv/probsevtest.html" TargetMode="External"/><Relationship Id="rId9" Type="http://schemas.openxmlformats.org/officeDocument/2006/relationships/hyperlink" Target="http://cimss.ssec.wisc.edu/severe_conv/probtor.html" TargetMode="External"/><Relationship Id="rId10" Type="http://schemas.openxmlformats.org/officeDocument/2006/relationships/hyperlink" Target="https://journals.ametsoc.org/doi/full/10.1175/WAF-D-17-0099.1" TargetMode="External"/><Relationship Id="rId11" Type="http://schemas.openxmlformats.org/officeDocument/2006/relationships/hyperlink" Target="https://journals.ametsoc.org/doi/full/10.1175/WAF-D-13-00113.1" TargetMode="External"/><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6.gif"/></Relationships>
</file>

<file path=ppt/slides/_rels/slide44.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37.png"/><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NOAA/CIMSS ProbSevere Model</a:t>
            </a:r>
            <a:br>
              <a:rPr lang="en-US" dirty="0" smtClean="0"/>
            </a:br>
            <a:r>
              <a:rPr lang="en-US" dirty="0" smtClean="0"/>
              <a:t>(All Hazards)</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a:t>
            </a:fld>
            <a:endParaRPr lang="en-US"/>
          </a:p>
        </p:txBody>
      </p:sp>
      <p:sp>
        <p:nvSpPr>
          <p:cNvPr id="3" name="Subtitle 2"/>
          <p:cNvSpPr>
            <a:spLocks noGrp="1"/>
          </p:cNvSpPr>
          <p:nvPr>
            <p:ph type="subTitle" idx="1"/>
          </p:nvPr>
        </p:nvSpPr>
        <p:spPr>
          <a:xfrm>
            <a:off x="685800" y="3034606"/>
            <a:ext cx="7772400" cy="1569660"/>
          </a:xfrm>
        </p:spPr>
        <p:txBody>
          <a:bodyPr/>
          <a:lstStyle/>
          <a:p>
            <a:r>
              <a:rPr lang="en-US" dirty="0" smtClean="0"/>
              <a:t> –  Training Module –</a:t>
            </a:r>
          </a:p>
          <a:p>
            <a:r>
              <a:rPr lang="en-US" dirty="0" smtClean="0"/>
              <a:t>Spring 2018</a:t>
            </a:r>
          </a:p>
          <a:p>
            <a:endParaRPr lang="en-US" dirty="0"/>
          </a:p>
          <a:p>
            <a:r>
              <a:rPr lang="en-US" dirty="0" smtClean="0"/>
              <a:t>NWS Milwaukee/Sullivan</a:t>
            </a:r>
          </a:p>
        </p:txBody>
      </p:sp>
    </p:spTree>
    <p:extLst>
      <p:ext uri="{BB962C8B-B14F-4D97-AF65-F5344CB8AC3E}">
        <p14:creationId xmlns:p14="http://schemas.microsoft.com/office/powerpoint/2010/main" val="1318347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a:t>
            </a:fld>
            <a:endParaRPr lang="en-US"/>
          </a:p>
        </p:txBody>
      </p:sp>
      <p:sp>
        <p:nvSpPr>
          <p:cNvPr id="2" name="TextBox 1"/>
          <p:cNvSpPr txBox="1"/>
          <p:nvPr/>
        </p:nvSpPr>
        <p:spPr>
          <a:xfrm>
            <a:off x="1066800" y="0"/>
            <a:ext cx="6778719" cy="646331"/>
          </a:xfrm>
          <a:prstGeom prst="rect">
            <a:avLst/>
          </a:prstGeom>
          <a:noFill/>
        </p:spPr>
        <p:txBody>
          <a:bodyPr wrap="none" rtlCol="0">
            <a:spAutoFit/>
          </a:bodyPr>
          <a:lstStyle/>
          <a:p>
            <a:r>
              <a:rPr lang="en-US" sz="3600" b="1" u="sng" dirty="0" smtClean="0"/>
              <a:t>ProbTor Model AWIPS-II Readout</a:t>
            </a:r>
            <a:endParaRPr lang="en-US" sz="3600" b="1" u="sng" dirty="0"/>
          </a:p>
        </p:txBody>
      </p:sp>
      <p:pic>
        <p:nvPicPr>
          <p:cNvPr id="3" name="Picture 2"/>
          <p:cNvPicPr>
            <a:picLocks noChangeAspect="1"/>
          </p:cNvPicPr>
          <p:nvPr/>
        </p:nvPicPr>
        <p:blipFill>
          <a:blip r:embed="rId3"/>
          <a:stretch>
            <a:fillRect/>
          </a:stretch>
        </p:blipFill>
        <p:spPr>
          <a:xfrm>
            <a:off x="0" y="1320800"/>
            <a:ext cx="9144000" cy="4193702"/>
          </a:xfrm>
          <a:prstGeom prst="rect">
            <a:avLst/>
          </a:prstGeom>
        </p:spPr>
      </p:pic>
    </p:spTree>
    <p:extLst>
      <p:ext uri="{BB962C8B-B14F-4D97-AF65-F5344CB8AC3E}">
        <p14:creationId xmlns:p14="http://schemas.microsoft.com/office/powerpoint/2010/main" val="5313561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spTree>
    <p:extLst>
      <p:ext uri="{BB962C8B-B14F-4D97-AF65-F5344CB8AC3E}">
        <p14:creationId xmlns:p14="http://schemas.microsoft.com/office/powerpoint/2010/main" val="204567615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a:t>
            </a:fld>
            <a:endParaRPr lang="en-US"/>
          </a:p>
        </p:txBody>
      </p:sp>
      <p:sp>
        <p:nvSpPr>
          <p:cNvPr id="2" name="TextBox 1"/>
          <p:cNvSpPr txBox="1"/>
          <p:nvPr/>
        </p:nvSpPr>
        <p:spPr>
          <a:xfrm>
            <a:off x="1555832" y="85372"/>
            <a:ext cx="6598306" cy="553998"/>
          </a:xfrm>
          <a:prstGeom prst="rect">
            <a:avLst/>
          </a:prstGeom>
          <a:noFill/>
        </p:spPr>
        <p:txBody>
          <a:bodyPr wrap="none" rtlCol="0">
            <a:spAutoFit/>
          </a:bodyPr>
          <a:lstStyle/>
          <a:p>
            <a:r>
              <a:rPr lang="en-US" sz="3000" dirty="0" smtClean="0"/>
              <a:t>ProbHail and ProbWind - 10 August 2017</a:t>
            </a:r>
          </a:p>
        </p:txBody>
      </p:sp>
      <p:grpSp>
        <p:nvGrpSpPr>
          <p:cNvPr id="10" name="Group 9"/>
          <p:cNvGrpSpPr/>
          <p:nvPr/>
        </p:nvGrpSpPr>
        <p:grpSpPr>
          <a:xfrm>
            <a:off x="738101" y="885104"/>
            <a:ext cx="7768077" cy="5289918"/>
            <a:chOff x="738101" y="885104"/>
            <a:chExt cx="7768077" cy="5289918"/>
          </a:xfrm>
        </p:grpSpPr>
        <p:pic>
          <p:nvPicPr>
            <p:cNvPr id="3" name="Picture 2"/>
            <p:cNvPicPr>
              <a:picLocks noChangeAspect="1"/>
            </p:cNvPicPr>
            <p:nvPr/>
          </p:nvPicPr>
          <p:blipFill>
            <a:blip r:embed="rId3"/>
            <a:stretch>
              <a:fillRect/>
            </a:stretch>
          </p:blipFill>
          <p:spPr>
            <a:xfrm>
              <a:off x="738101" y="885104"/>
              <a:ext cx="7768077" cy="5289918"/>
            </a:xfrm>
            <a:prstGeom prst="rect">
              <a:avLst/>
            </a:prstGeom>
          </p:spPr>
        </p:pic>
        <p:sp>
          <p:nvSpPr>
            <p:cNvPr id="6" name="Rectangle 5"/>
            <p:cNvSpPr/>
            <p:nvPr/>
          </p:nvSpPr>
          <p:spPr>
            <a:xfrm>
              <a:off x="5300278" y="2218153"/>
              <a:ext cx="826498" cy="68116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512872" y="1075820"/>
              <a:ext cx="2293517" cy="1815882"/>
            </a:xfrm>
            <a:prstGeom prst="rect">
              <a:avLst/>
            </a:prstGeom>
            <a:solidFill>
              <a:schemeClr val="tx1">
                <a:lumMod val="95000"/>
              </a:schemeClr>
            </a:solidFill>
          </p:spPr>
          <p:txBody>
            <a:bodyPr wrap="none" rtlCol="0">
              <a:spAutoFit/>
            </a:bodyPr>
            <a:lstStyle/>
            <a:p>
              <a:r>
                <a:rPr lang="en-US" sz="2800" dirty="0" smtClean="0">
                  <a:solidFill>
                    <a:schemeClr val="bg1"/>
                  </a:solidFill>
                </a:rPr>
                <a:t>1300Z outlook</a:t>
              </a:r>
            </a:p>
            <a:p>
              <a:pPr marL="457200" indent="-457200">
                <a:buFont typeface="Arial"/>
                <a:buChar char="•"/>
              </a:pPr>
              <a:r>
                <a:rPr lang="en-US" sz="2800" dirty="0" smtClean="0">
                  <a:solidFill>
                    <a:schemeClr val="bg1"/>
                  </a:solidFill>
                </a:rPr>
                <a:t>5% Hail</a:t>
              </a:r>
            </a:p>
            <a:p>
              <a:pPr marL="457200" indent="-457200">
                <a:buFont typeface="Arial"/>
                <a:buChar char="•"/>
              </a:pPr>
              <a:r>
                <a:rPr lang="en-US" sz="2800" dirty="0" smtClean="0">
                  <a:solidFill>
                    <a:schemeClr val="bg1"/>
                  </a:solidFill>
                </a:rPr>
                <a:t>5% Wind</a:t>
              </a:r>
            </a:p>
            <a:p>
              <a:pPr marL="457200" indent="-457200">
                <a:buFont typeface="Arial"/>
                <a:buChar char="•"/>
              </a:pPr>
              <a:r>
                <a:rPr lang="en-US" sz="2800" dirty="0" smtClean="0">
                  <a:solidFill>
                    <a:schemeClr val="bg1"/>
                  </a:solidFill>
                </a:rPr>
                <a:t>2% Tor</a:t>
              </a:r>
              <a:endParaRPr lang="en-US" sz="2800" dirty="0">
                <a:solidFill>
                  <a:schemeClr val="bg1"/>
                </a:solidFill>
              </a:endParaRPr>
            </a:p>
          </p:txBody>
        </p:sp>
      </p:grpSp>
      <p:grpSp>
        <p:nvGrpSpPr>
          <p:cNvPr id="14" name="Group 13"/>
          <p:cNvGrpSpPr/>
          <p:nvPr/>
        </p:nvGrpSpPr>
        <p:grpSpPr>
          <a:xfrm>
            <a:off x="738102" y="885104"/>
            <a:ext cx="7768076" cy="5289917"/>
            <a:chOff x="-2728676" y="2891702"/>
            <a:chExt cx="7768076" cy="5289917"/>
          </a:xfrm>
        </p:grpSpPr>
        <p:pic>
          <p:nvPicPr>
            <p:cNvPr id="11" name="Picture 10"/>
            <p:cNvPicPr>
              <a:picLocks noChangeAspect="1"/>
            </p:cNvPicPr>
            <p:nvPr/>
          </p:nvPicPr>
          <p:blipFill>
            <a:blip r:embed="rId4"/>
            <a:stretch>
              <a:fillRect/>
            </a:stretch>
          </p:blipFill>
          <p:spPr>
            <a:xfrm>
              <a:off x="-2728676" y="2891702"/>
              <a:ext cx="7768076" cy="5289917"/>
            </a:xfrm>
            <a:prstGeom prst="rect">
              <a:avLst/>
            </a:prstGeom>
          </p:spPr>
        </p:pic>
        <p:sp>
          <p:nvSpPr>
            <p:cNvPr id="12" name="TextBox 11"/>
            <p:cNvSpPr txBox="1"/>
            <p:nvPr/>
          </p:nvSpPr>
          <p:spPr>
            <a:xfrm>
              <a:off x="-958462" y="3089137"/>
              <a:ext cx="2327881" cy="1815882"/>
            </a:xfrm>
            <a:prstGeom prst="rect">
              <a:avLst/>
            </a:prstGeom>
            <a:solidFill>
              <a:schemeClr val="tx1">
                <a:lumMod val="95000"/>
              </a:schemeClr>
            </a:solidFill>
          </p:spPr>
          <p:txBody>
            <a:bodyPr wrap="none" rtlCol="0">
              <a:spAutoFit/>
            </a:bodyPr>
            <a:lstStyle/>
            <a:p>
              <a:r>
                <a:rPr lang="en-US" sz="2800" dirty="0" smtClean="0">
                  <a:solidFill>
                    <a:schemeClr val="bg1"/>
                  </a:solidFill>
                </a:rPr>
                <a:t>1630Z outlook</a:t>
              </a:r>
            </a:p>
            <a:p>
              <a:pPr marL="457200" indent="-457200">
                <a:buFont typeface="Arial"/>
                <a:buChar char="•"/>
              </a:pPr>
              <a:r>
                <a:rPr lang="en-US" sz="2800" dirty="0" smtClean="0">
                  <a:solidFill>
                    <a:schemeClr val="bg1"/>
                  </a:solidFill>
                </a:rPr>
                <a:t>15% Hail</a:t>
              </a:r>
            </a:p>
            <a:p>
              <a:pPr marL="457200" indent="-457200">
                <a:buFont typeface="Arial"/>
                <a:buChar char="•"/>
              </a:pPr>
              <a:r>
                <a:rPr lang="en-US" sz="2800" dirty="0" smtClean="0">
                  <a:solidFill>
                    <a:schemeClr val="bg1"/>
                  </a:solidFill>
                </a:rPr>
                <a:t>15% Wind</a:t>
              </a:r>
            </a:p>
            <a:p>
              <a:pPr marL="457200" indent="-457200">
                <a:buFont typeface="Arial"/>
                <a:buChar char="•"/>
              </a:pPr>
              <a:r>
                <a:rPr lang="en-US" sz="2800" dirty="0" smtClean="0">
                  <a:solidFill>
                    <a:schemeClr val="bg1"/>
                  </a:solidFill>
                </a:rPr>
                <a:t>2% Tor</a:t>
              </a:r>
              <a:endParaRPr lang="en-US" sz="2800" dirty="0">
                <a:solidFill>
                  <a:schemeClr val="bg1"/>
                </a:solidFill>
              </a:endParaRPr>
            </a:p>
          </p:txBody>
        </p:sp>
        <p:sp>
          <p:nvSpPr>
            <p:cNvPr id="13" name="Rectangle 12"/>
            <p:cNvSpPr/>
            <p:nvPr/>
          </p:nvSpPr>
          <p:spPr>
            <a:xfrm>
              <a:off x="1830038" y="4227572"/>
              <a:ext cx="826498" cy="68116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79097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13</a:t>
            </a:fld>
            <a:endParaRPr lang="en-US"/>
          </a:p>
        </p:txBody>
      </p:sp>
      <p:sp>
        <p:nvSpPr>
          <p:cNvPr id="2" name="TextBox 1"/>
          <p:cNvSpPr txBox="1"/>
          <p:nvPr/>
        </p:nvSpPr>
        <p:spPr>
          <a:xfrm>
            <a:off x="1555832" y="85372"/>
            <a:ext cx="6598306" cy="553998"/>
          </a:xfrm>
          <a:prstGeom prst="rect">
            <a:avLst/>
          </a:prstGeom>
          <a:noFill/>
        </p:spPr>
        <p:txBody>
          <a:bodyPr wrap="none" rtlCol="0">
            <a:spAutoFit/>
          </a:bodyPr>
          <a:lstStyle/>
          <a:p>
            <a:r>
              <a:rPr lang="en-US" sz="3000" dirty="0" smtClean="0"/>
              <a:t>ProbHail and ProbWind - 10 August 2017</a:t>
            </a:r>
          </a:p>
        </p:txBody>
      </p:sp>
      <p:pic>
        <p:nvPicPr>
          <p:cNvPr id="5" name="Picture 4"/>
          <p:cNvPicPr>
            <a:picLocks noChangeAspect="1"/>
          </p:cNvPicPr>
          <p:nvPr/>
        </p:nvPicPr>
        <p:blipFill>
          <a:blip r:embed="rId3"/>
          <a:stretch>
            <a:fillRect/>
          </a:stretch>
        </p:blipFill>
        <p:spPr>
          <a:xfrm>
            <a:off x="705551" y="639370"/>
            <a:ext cx="7718778" cy="5783938"/>
          </a:xfrm>
          <a:prstGeom prst="rect">
            <a:avLst/>
          </a:prstGeom>
        </p:spPr>
      </p:pic>
      <p:sp>
        <p:nvSpPr>
          <p:cNvPr id="8" name="TextBox 7"/>
          <p:cNvSpPr txBox="1"/>
          <p:nvPr/>
        </p:nvSpPr>
        <p:spPr>
          <a:xfrm>
            <a:off x="3033891" y="5362222"/>
            <a:ext cx="3500828" cy="523220"/>
          </a:xfrm>
          <a:prstGeom prst="rect">
            <a:avLst/>
          </a:prstGeom>
          <a:solidFill>
            <a:schemeClr val="tx1">
              <a:lumMod val="95000"/>
            </a:schemeClr>
          </a:solidFill>
        </p:spPr>
        <p:txBody>
          <a:bodyPr wrap="none" rtlCol="0">
            <a:spAutoFit/>
          </a:bodyPr>
          <a:lstStyle/>
          <a:p>
            <a:r>
              <a:rPr lang="en-US" sz="2800" dirty="0" smtClean="0">
                <a:solidFill>
                  <a:srgbClr val="000000"/>
                </a:solidFill>
              </a:rPr>
              <a:t>1800Z surface analysis</a:t>
            </a:r>
            <a:endParaRPr lang="en-US" sz="2800" dirty="0">
              <a:solidFill>
                <a:srgbClr val="000000"/>
              </a:solidFill>
            </a:endParaRPr>
          </a:p>
        </p:txBody>
      </p:sp>
    </p:spTree>
    <p:extLst>
      <p:ext uri="{BB962C8B-B14F-4D97-AF65-F5344CB8AC3E}">
        <p14:creationId xmlns:p14="http://schemas.microsoft.com/office/powerpoint/2010/main" val="18323538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14</a:t>
            </a:fld>
            <a:endParaRPr lang="en-US"/>
          </a:p>
        </p:txBody>
      </p:sp>
      <p:sp>
        <p:nvSpPr>
          <p:cNvPr id="2" name="TextBox 1"/>
          <p:cNvSpPr txBox="1"/>
          <p:nvPr/>
        </p:nvSpPr>
        <p:spPr>
          <a:xfrm>
            <a:off x="1555832" y="85372"/>
            <a:ext cx="6598306" cy="553998"/>
          </a:xfrm>
          <a:prstGeom prst="rect">
            <a:avLst/>
          </a:prstGeom>
          <a:noFill/>
        </p:spPr>
        <p:txBody>
          <a:bodyPr wrap="none" rtlCol="0">
            <a:spAutoFit/>
          </a:bodyPr>
          <a:lstStyle/>
          <a:p>
            <a:r>
              <a:rPr lang="en-US" sz="3000" dirty="0" smtClean="0"/>
              <a:t>ProbHail and ProbWind - 10 August 2017</a:t>
            </a:r>
          </a:p>
        </p:txBody>
      </p:sp>
      <p:pic>
        <p:nvPicPr>
          <p:cNvPr id="3" name="Picture 2"/>
          <p:cNvPicPr>
            <a:picLocks noChangeAspect="1"/>
          </p:cNvPicPr>
          <p:nvPr/>
        </p:nvPicPr>
        <p:blipFill>
          <a:blip r:embed="rId3"/>
          <a:stretch>
            <a:fillRect/>
          </a:stretch>
        </p:blipFill>
        <p:spPr>
          <a:xfrm>
            <a:off x="342897" y="-76200"/>
            <a:ext cx="8572500" cy="6858000"/>
          </a:xfrm>
          <a:prstGeom prst="rect">
            <a:avLst/>
          </a:prstGeom>
        </p:spPr>
      </p:pic>
      <p:sp>
        <p:nvSpPr>
          <p:cNvPr id="8" name="TextBox 7"/>
          <p:cNvSpPr txBox="1"/>
          <p:nvPr/>
        </p:nvSpPr>
        <p:spPr>
          <a:xfrm>
            <a:off x="3203221" y="-76200"/>
            <a:ext cx="2533366" cy="523220"/>
          </a:xfrm>
          <a:prstGeom prst="rect">
            <a:avLst/>
          </a:prstGeom>
          <a:solidFill>
            <a:schemeClr val="tx1">
              <a:lumMod val="95000"/>
            </a:schemeClr>
          </a:solidFill>
        </p:spPr>
        <p:txBody>
          <a:bodyPr wrap="none" rtlCol="0">
            <a:spAutoFit/>
          </a:bodyPr>
          <a:lstStyle/>
          <a:p>
            <a:r>
              <a:rPr lang="en-US" sz="2800" dirty="0" smtClean="0">
                <a:solidFill>
                  <a:srgbClr val="000000"/>
                </a:solidFill>
              </a:rPr>
              <a:t>1200Z s0unding</a:t>
            </a:r>
            <a:endParaRPr lang="en-US" sz="2800" dirty="0">
              <a:solidFill>
                <a:srgbClr val="000000"/>
              </a:solidFill>
            </a:endParaRPr>
          </a:p>
        </p:txBody>
      </p:sp>
    </p:spTree>
    <p:extLst>
      <p:ext uri="{BB962C8B-B14F-4D97-AF65-F5344CB8AC3E}">
        <p14:creationId xmlns:p14="http://schemas.microsoft.com/office/powerpoint/2010/main" val="356970666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sp>
        <p:nvSpPr>
          <p:cNvPr id="2" name="TextBox 1"/>
          <p:cNvSpPr txBox="1"/>
          <p:nvPr/>
        </p:nvSpPr>
        <p:spPr>
          <a:xfrm>
            <a:off x="1555832" y="85372"/>
            <a:ext cx="6105946" cy="553998"/>
          </a:xfrm>
          <a:prstGeom prst="rect">
            <a:avLst/>
          </a:prstGeom>
          <a:noFill/>
        </p:spPr>
        <p:txBody>
          <a:bodyPr wrap="none" rtlCol="0">
            <a:spAutoFit/>
          </a:bodyPr>
          <a:lstStyle/>
          <a:p>
            <a:r>
              <a:rPr lang="en-US" sz="3000" dirty="0" smtClean="0"/>
              <a:t>Southern Wisconsin – 1830Z to 2030Z</a:t>
            </a:r>
          </a:p>
        </p:txBody>
      </p:sp>
      <p:pic>
        <p:nvPicPr>
          <p:cNvPr id="5" name="Picture 4" descr="southWI.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55" y="639370"/>
            <a:ext cx="7944556" cy="5946321"/>
          </a:xfrm>
          <a:prstGeom prst="rect">
            <a:avLst/>
          </a:prstGeom>
        </p:spPr>
      </p:pic>
    </p:spTree>
    <p:extLst>
      <p:ext uri="{BB962C8B-B14F-4D97-AF65-F5344CB8AC3E}">
        <p14:creationId xmlns:p14="http://schemas.microsoft.com/office/powerpoint/2010/main" val="254464865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pic>
        <p:nvPicPr>
          <p:cNvPr id="5" name="Picture 4" descr="southWI.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899" y="0"/>
            <a:ext cx="3595101" cy="2690852"/>
          </a:xfrm>
          <a:prstGeom prst="rect">
            <a:avLst/>
          </a:prstGeom>
        </p:spPr>
      </p:pic>
      <p:pic>
        <p:nvPicPr>
          <p:cNvPr id="3" name="Picture 2" descr="PS_timeseries_ID36540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56497"/>
            <a:ext cx="9144000" cy="4596703"/>
          </a:xfrm>
          <a:prstGeom prst="rect">
            <a:avLst/>
          </a:prstGeom>
        </p:spPr>
      </p:pic>
      <p:sp>
        <p:nvSpPr>
          <p:cNvPr id="6" name="TextBox 5"/>
          <p:cNvSpPr txBox="1"/>
          <p:nvPr/>
        </p:nvSpPr>
        <p:spPr>
          <a:xfrm>
            <a:off x="1457054" y="424038"/>
            <a:ext cx="3327428" cy="1015663"/>
          </a:xfrm>
          <a:prstGeom prst="rect">
            <a:avLst/>
          </a:prstGeom>
          <a:noFill/>
        </p:spPr>
        <p:txBody>
          <a:bodyPr wrap="none" rtlCol="0">
            <a:spAutoFit/>
          </a:bodyPr>
          <a:lstStyle/>
          <a:p>
            <a:pPr algn="ctr"/>
            <a:r>
              <a:rPr lang="en-US" sz="3000" dirty="0" smtClean="0"/>
              <a:t>Southern Wisconsin</a:t>
            </a:r>
          </a:p>
          <a:p>
            <a:pPr algn="ctr"/>
            <a:r>
              <a:rPr lang="en-US" sz="3000" dirty="0" smtClean="0"/>
              <a:t>  1830Z to 2030Z</a:t>
            </a:r>
          </a:p>
        </p:txBody>
      </p:sp>
    </p:spTree>
    <p:extLst>
      <p:ext uri="{BB962C8B-B14F-4D97-AF65-F5344CB8AC3E}">
        <p14:creationId xmlns:p14="http://schemas.microsoft.com/office/powerpoint/2010/main" val="34011290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849143" cy="5946321"/>
          </a:xfrm>
          <a:prstGeom prst="rect">
            <a:avLst/>
          </a:prstGeom>
        </p:spPr>
      </p:pic>
      <p:sp>
        <p:nvSpPr>
          <p:cNvPr id="3" name="TextBox 2"/>
          <p:cNvSpPr txBox="1"/>
          <p:nvPr/>
        </p:nvSpPr>
        <p:spPr>
          <a:xfrm>
            <a:off x="4103963" y="3750161"/>
            <a:ext cx="5040037" cy="3108544"/>
          </a:xfrm>
          <a:prstGeom prst="rect">
            <a:avLst/>
          </a:prstGeom>
          <a:solidFill>
            <a:schemeClr val="bg1"/>
          </a:solidFill>
        </p:spPr>
        <p:txBody>
          <a:bodyPr wrap="none" rtlCol="0">
            <a:spAutoFit/>
          </a:bodyPr>
          <a:lstStyle/>
          <a:p>
            <a:r>
              <a:rPr lang="en-US" sz="2800" dirty="0" smtClean="0"/>
              <a:t>MUCAPE: 1500 J/kg</a:t>
            </a:r>
          </a:p>
          <a:p>
            <a:r>
              <a:rPr lang="en-US" sz="2800" dirty="0" err="1" smtClean="0"/>
              <a:t>EBShear</a:t>
            </a:r>
            <a:r>
              <a:rPr lang="en-US" sz="2800" dirty="0" smtClean="0"/>
              <a:t>: 40 </a:t>
            </a:r>
            <a:r>
              <a:rPr lang="en-US" sz="2800" dirty="0" err="1" smtClean="0"/>
              <a:t>kts</a:t>
            </a:r>
            <a:endParaRPr lang="en-US" sz="2800" dirty="0" smtClean="0"/>
          </a:p>
          <a:p>
            <a:r>
              <a:rPr lang="en-US" sz="2800" dirty="0" err="1" smtClean="0"/>
              <a:t>Hailcape</a:t>
            </a:r>
            <a:r>
              <a:rPr lang="en-US" sz="2800" dirty="0" smtClean="0"/>
              <a:t>: 530 J/kg</a:t>
            </a:r>
          </a:p>
          <a:p>
            <a:r>
              <a:rPr lang="en-US" sz="2800" dirty="0" smtClean="0"/>
              <a:t>MESH: 0.04</a:t>
            </a:r>
            <a:r>
              <a:rPr lang="en-US" sz="2800" dirty="0" smtClean="0">
                <a:sym typeface="Wingdings"/>
              </a:rPr>
              <a:t>1.10” in 10 min</a:t>
            </a:r>
          </a:p>
          <a:p>
            <a:r>
              <a:rPr lang="en-US" sz="2800" dirty="0" err="1" smtClean="0">
                <a:sym typeface="Wingdings"/>
              </a:rPr>
              <a:t>FlashRate</a:t>
            </a:r>
            <a:r>
              <a:rPr lang="en-US" sz="2800" dirty="0" smtClean="0">
                <a:sym typeface="Wingdings"/>
              </a:rPr>
              <a:t>: 234 </a:t>
            </a:r>
            <a:r>
              <a:rPr lang="en-US" sz="2800" dirty="0" err="1" smtClean="0">
                <a:sym typeface="Wingdings"/>
              </a:rPr>
              <a:t>fl</a:t>
            </a:r>
            <a:r>
              <a:rPr lang="en-US" sz="2800" dirty="0" smtClean="0">
                <a:sym typeface="Wingdings"/>
              </a:rPr>
              <a:t>/min in 10 min</a:t>
            </a:r>
          </a:p>
          <a:p>
            <a:r>
              <a:rPr lang="en-US" sz="2800" dirty="0" err="1" smtClean="0">
                <a:sym typeface="Wingdings"/>
              </a:rPr>
              <a:t>SatGrowth</a:t>
            </a:r>
            <a:r>
              <a:rPr lang="en-US" sz="2800" dirty="0" smtClean="0">
                <a:sym typeface="Wingdings"/>
              </a:rPr>
              <a:t>: moderate/strong</a:t>
            </a:r>
          </a:p>
          <a:p>
            <a:r>
              <a:rPr lang="en-US" sz="2800" b="1" dirty="0" smtClean="0">
                <a:solidFill>
                  <a:srgbClr val="FF6600"/>
                </a:solidFill>
                <a:sym typeface="Wingdings"/>
              </a:rPr>
              <a:t>ProbHail: 281% in 10 min</a:t>
            </a:r>
            <a:endParaRPr lang="en-US" sz="2800" b="1" dirty="0">
              <a:solidFill>
                <a:srgbClr val="FF6600"/>
              </a:solidFill>
            </a:endParaRPr>
          </a:p>
        </p:txBody>
      </p:sp>
      <p:sp>
        <p:nvSpPr>
          <p:cNvPr id="2" name="TextBox 1"/>
          <p:cNvSpPr txBox="1"/>
          <p:nvPr/>
        </p:nvSpPr>
        <p:spPr>
          <a:xfrm>
            <a:off x="3905387" y="0"/>
            <a:ext cx="4917783" cy="553998"/>
          </a:xfrm>
          <a:prstGeom prst="rect">
            <a:avLst/>
          </a:prstGeom>
          <a:solidFill>
            <a:schemeClr val="bg1"/>
          </a:solidFill>
        </p:spPr>
        <p:txBody>
          <a:bodyPr wrap="none" rtlCol="0">
            <a:spAutoFit/>
          </a:bodyPr>
          <a:lstStyle/>
          <a:p>
            <a:r>
              <a:rPr lang="en-US" sz="3000" dirty="0" smtClean="0"/>
              <a:t>Fond du Lac – 2052Z to 2120Z</a:t>
            </a:r>
          </a:p>
        </p:txBody>
      </p:sp>
    </p:spTree>
    <p:extLst>
      <p:ext uri="{BB962C8B-B14F-4D97-AF65-F5344CB8AC3E}">
        <p14:creationId xmlns:p14="http://schemas.microsoft.com/office/powerpoint/2010/main" val="40220029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487" y="0"/>
            <a:ext cx="3551924" cy="26908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1" y="1956497"/>
            <a:ext cx="9092618" cy="4596702"/>
          </a:xfrm>
          <a:prstGeom prst="rect">
            <a:avLst/>
          </a:prstGeom>
        </p:spPr>
      </p:pic>
      <p:sp>
        <p:nvSpPr>
          <p:cNvPr id="6" name="TextBox 5"/>
          <p:cNvSpPr txBox="1"/>
          <p:nvPr/>
        </p:nvSpPr>
        <p:spPr>
          <a:xfrm>
            <a:off x="1718168" y="424038"/>
            <a:ext cx="2805200" cy="1015663"/>
          </a:xfrm>
          <a:prstGeom prst="rect">
            <a:avLst/>
          </a:prstGeom>
          <a:noFill/>
        </p:spPr>
        <p:txBody>
          <a:bodyPr wrap="none" rtlCol="0">
            <a:spAutoFit/>
          </a:bodyPr>
          <a:lstStyle/>
          <a:p>
            <a:pPr algn="ctr"/>
            <a:r>
              <a:rPr lang="en-US" sz="3000" dirty="0" smtClean="0"/>
              <a:t>Fond du Lac</a:t>
            </a:r>
          </a:p>
          <a:p>
            <a:pPr algn="ctr"/>
            <a:r>
              <a:rPr lang="en-US" sz="3000" dirty="0" smtClean="0"/>
              <a:t>  2052Z to 2120Z</a:t>
            </a:r>
          </a:p>
        </p:txBody>
      </p:sp>
      <p:sp>
        <p:nvSpPr>
          <p:cNvPr id="8" name="Rectangle 7"/>
          <p:cNvSpPr/>
          <p:nvPr/>
        </p:nvSpPr>
        <p:spPr>
          <a:xfrm>
            <a:off x="239889" y="2441222"/>
            <a:ext cx="1820333" cy="493889"/>
          </a:xfrm>
          <a:prstGeom prst="rect">
            <a:avLst/>
          </a:prstGeom>
          <a:gradFill flip="none" rotWithShape="1">
            <a:gsLst>
              <a:gs pos="0">
                <a:schemeClr val="accent1">
                  <a:tint val="48000"/>
                  <a:satMod val="138000"/>
                  <a:alpha val="81000"/>
                </a:schemeClr>
              </a:gs>
              <a:gs pos="25000">
                <a:schemeClr val="accent1">
                  <a:tint val="85000"/>
                  <a:alpha val="81000"/>
                </a:schemeClr>
              </a:gs>
              <a:gs pos="40000">
                <a:schemeClr val="accent1">
                  <a:tint val="92000"/>
                  <a:alpha val="81000"/>
                </a:schemeClr>
              </a:gs>
              <a:gs pos="50000">
                <a:schemeClr val="accent1">
                  <a:tint val="93000"/>
                  <a:alpha val="81000"/>
                </a:schemeClr>
              </a:gs>
              <a:gs pos="60000">
                <a:schemeClr val="accent1">
                  <a:tint val="92000"/>
                  <a:alpha val="81000"/>
                </a:schemeClr>
              </a:gs>
              <a:gs pos="75000">
                <a:schemeClr val="accent1">
                  <a:tint val="83000"/>
                  <a:satMod val="108000"/>
                  <a:alpha val="81000"/>
                </a:schemeClr>
              </a:gs>
              <a:gs pos="100000">
                <a:schemeClr val="accent1">
                  <a:tint val="48000"/>
                  <a:satMod val="150000"/>
                  <a:alpha val="81000"/>
                </a:schemeClr>
              </a:gs>
            </a:gsLst>
            <a:lin ang="54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ProbHail higher</a:t>
            </a:r>
            <a:endParaRPr lang="en-US" b="1" dirty="0"/>
          </a:p>
        </p:txBody>
      </p:sp>
      <p:sp>
        <p:nvSpPr>
          <p:cNvPr id="9" name="Rectangle 8"/>
          <p:cNvSpPr/>
          <p:nvPr/>
        </p:nvSpPr>
        <p:spPr>
          <a:xfrm>
            <a:off x="2102554" y="2443907"/>
            <a:ext cx="4191001" cy="493889"/>
          </a:xfrm>
          <a:prstGeom prst="rect">
            <a:avLst/>
          </a:prstGeom>
          <a:gradFill flip="none" rotWithShape="1">
            <a:gsLst>
              <a:gs pos="0">
                <a:schemeClr val="tx2">
                  <a:lumMod val="90000"/>
                  <a:alpha val="80000"/>
                </a:schemeClr>
              </a:gs>
              <a:gs pos="25000">
                <a:schemeClr val="tx2">
                  <a:lumMod val="75000"/>
                  <a:alpha val="80000"/>
                </a:schemeClr>
              </a:gs>
              <a:gs pos="40000">
                <a:schemeClr val="tx2">
                  <a:lumMod val="75000"/>
                  <a:alpha val="80000"/>
                </a:schemeClr>
              </a:gs>
              <a:gs pos="50000">
                <a:schemeClr val="tx2">
                  <a:lumMod val="75000"/>
                  <a:alpha val="80000"/>
                </a:schemeClr>
              </a:gs>
              <a:gs pos="60000">
                <a:schemeClr val="tx2">
                  <a:lumMod val="75000"/>
                  <a:alpha val="80000"/>
                </a:schemeClr>
              </a:gs>
              <a:gs pos="75000">
                <a:schemeClr val="tx2">
                  <a:lumMod val="75000"/>
                  <a:alpha val="80000"/>
                </a:schemeClr>
              </a:gs>
              <a:gs pos="100000">
                <a:schemeClr val="tx2">
                  <a:lumMod val="90000"/>
                  <a:alpha val="80000"/>
                </a:schemeClr>
              </a:gs>
            </a:gsLst>
            <a:lin ang="5400000" scaled="0"/>
            <a:tileRect/>
          </a:gra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ProbWind higher</a:t>
            </a:r>
            <a:endParaRPr lang="en-US" b="1" dirty="0"/>
          </a:p>
        </p:txBody>
      </p:sp>
    </p:spTree>
    <p:extLst>
      <p:ext uri="{BB962C8B-B14F-4D97-AF65-F5344CB8AC3E}">
        <p14:creationId xmlns:p14="http://schemas.microsoft.com/office/powerpoint/2010/main" val="370256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790" y="402596"/>
            <a:ext cx="7849143" cy="5874906"/>
          </a:xfrm>
          <a:prstGeom prst="rect">
            <a:avLst/>
          </a:prstGeom>
        </p:spPr>
      </p:pic>
      <p:sp>
        <p:nvSpPr>
          <p:cNvPr id="2" name="TextBox 1"/>
          <p:cNvSpPr txBox="1"/>
          <p:nvPr/>
        </p:nvSpPr>
        <p:spPr>
          <a:xfrm>
            <a:off x="3905387" y="0"/>
            <a:ext cx="4624546" cy="553998"/>
          </a:xfrm>
          <a:prstGeom prst="rect">
            <a:avLst/>
          </a:prstGeom>
          <a:solidFill>
            <a:schemeClr val="bg1"/>
          </a:solidFill>
        </p:spPr>
        <p:txBody>
          <a:bodyPr wrap="none" rtlCol="0">
            <a:spAutoFit/>
          </a:bodyPr>
          <a:lstStyle/>
          <a:p>
            <a:r>
              <a:rPr lang="en-US" sz="3000" dirty="0" smtClean="0"/>
              <a:t>West Bend– 1900Z to 2030Z</a:t>
            </a:r>
          </a:p>
        </p:txBody>
      </p:sp>
    </p:spTree>
    <p:extLst>
      <p:ext uri="{BB962C8B-B14F-4D97-AF65-F5344CB8AC3E}">
        <p14:creationId xmlns:p14="http://schemas.microsoft.com/office/powerpoint/2010/main" val="151843293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
        <p:nvSpPr>
          <p:cNvPr id="5" name="TextBox 4"/>
          <p:cNvSpPr txBox="1"/>
          <p:nvPr/>
        </p:nvSpPr>
        <p:spPr>
          <a:xfrm>
            <a:off x="381000" y="177224"/>
            <a:ext cx="8305800" cy="646331"/>
          </a:xfrm>
          <a:prstGeom prst="rect">
            <a:avLst/>
          </a:prstGeom>
          <a:noFill/>
        </p:spPr>
        <p:txBody>
          <a:bodyPr wrap="square" rtlCol="0">
            <a:spAutoFit/>
          </a:bodyPr>
          <a:lstStyle/>
          <a:p>
            <a:r>
              <a:rPr lang="en-US" sz="3600" b="1" u="sng" dirty="0" smtClean="0">
                <a:effectLst>
                  <a:outerShdw blurRad="50800" dist="38100" dir="2700000" algn="tl" rotWithShape="0">
                    <a:prstClr val="black">
                      <a:alpha val="40000"/>
                    </a:prstClr>
                  </a:outerShdw>
                </a:effectLst>
              </a:rPr>
              <a:t>NOAA/CIMSS ProbSevere Model Goals</a:t>
            </a:r>
            <a:endParaRPr lang="en-US" sz="3600" b="1" u="sng" dirty="0">
              <a:effectLst>
                <a:outerShdw blurRad="50800" dist="38100" dir="2700000" algn="tl" rotWithShape="0">
                  <a:prstClr val="black">
                    <a:alpha val="40000"/>
                  </a:prstClr>
                </a:outerShdw>
              </a:effectLst>
            </a:endParaRPr>
          </a:p>
        </p:txBody>
      </p:sp>
      <p:sp>
        <p:nvSpPr>
          <p:cNvPr id="6" name="Rectangle 5"/>
          <p:cNvSpPr/>
          <p:nvPr/>
        </p:nvSpPr>
        <p:spPr>
          <a:xfrm>
            <a:off x="228600" y="4929451"/>
            <a:ext cx="8458200" cy="707886"/>
          </a:xfrm>
          <a:prstGeom prst="rect">
            <a:avLst/>
          </a:prstGeom>
        </p:spPr>
        <p:txBody>
          <a:bodyPr wrap="square">
            <a:spAutoFit/>
          </a:bodyPr>
          <a:lstStyle/>
          <a:p>
            <a:r>
              <a:rPr lang="en-US" sz="2000" dirty="0" smtClean="0"/>
              <a:t>This </a:t>
            </a:r>
            <a:r>
              <a:rPr lang="en-US" sz="2000" b="1" dirty="0"/>
              <a:t>statistical model</a:t>
            </a:r>
            <a:r>
              <a:rPr lang="en-US" sz="2000" dirty="0"/>
              <a:t> predicts the </a:t>
            </a:r>
            <a:r>
              <a:rPr lang="en-US" sz="2000" dirty="0">
                <a:solidFill>
                  <a:srgbClr val="F2C31A"/>
                </a:solidFill>
              </a:rPr>
              <a:t>probability</a:t>
            </a:r>
            <a:r>
              <a:rPr lang="en-US" sz="2000" dirty="0"/>
              <a:t> </a:t>
            </a:r>
            <a:r>
              <a:rPr lang="en-US" sz="2000" dirty="0">
                <a:solidFill>
                  <a:srgbClr val="F2C31A"/>
                </a:solidFill>
              </a:rPr>
              <a:t>that a storm will </a:t>
            </a:r>
            <a:r>
              <a:rPr lang="en-US" sz="2000" dirty="0" smtClean="0">
                <a:solidFill>
                  <a:srgbClr val="F2C31A"/>
                </a:solidFill>
              </a:rPr>
              <a:t>produce a </a:t>
            </a:r>
            <a:r>
              <a:rPr lang="en-US" sz="2000" b="1" dirty="0" smtClean="0">
                <a:solidFill>
                  <a:srgbClr val="F2C31A"/>
                </a:solidFill>
              </a:rPr>
              <a:t>severe hail, severe wind or a tornado</a:t>
            </a:r>
            <a:r>
              <a:rPr lang="en-US" sz="2000" dirty="0" smtClean="0">
                <a:solidFill>
                  <a:srgbClr val="F2C31A"/>
                </a:solidFill>
              </a:rPr>
              <a:t> in </a:t>
            </a:r>
            <a:r>
              <a:rPr lang="en-US" sz="2000" dirty="0">
                <a:solidFill>
                  <a:srgbClr val="F2C31A"/>
                </a:solidFill>
              </a:rPr>
              <a:t>the near-term </a:t>
            </a:r>
            <a:r>
              <a:rPr lang="en-US" sz="2000" dirty="0"/>
              <a:t>(in the next </a:t>
            </a:r>
            <a:r>
              <a:rPr lang="en-US" sz="2000" dirty="0" smtClean="0"/>
              <a:t>0-60 </a:t>
            </a:r>
            <a:r>
              <a:rPr lang="en-US" sz="2000" dirty="0"/>
              <a:t>min</a:t>
            </a:r>
            <a:r>
              <a:rPr lang="en-US" sz="2000" dirty="0" smtClean="0"/>
              <a:t>)</a:t>
            </a:r>
            <a:r>
              <a:rPr lang="en-US" sz="2000" dirty="0"/>
              <a:t>.</a:t>
            </a:r>
            <a:endParaRPr lang="en-US" sz="2000" dirty="0" smtClean="0"/>
          </a:p>
        </p:txBody>
      </p:sp>
      <p:sp>
        <p:nvSpPr>
          <p:cNvPr id="10" name="Rectangle 9"/>
          <p:cNvSpPr/>
          <p:nvPr/>
        </p:nvSpPr>
        <p:spPr>
          <a:xfrm>
            <a:off x="228600" y="5589176"/>
            <a:ext cx="8458200" cy="707886"/>
          </a:xfrm>
          <a:prstGeom prst="rect">
            <a:avLst/>
          </a:prstGeom>
        </p:spPr>
        <p:txBody>
          <a:bodyPr wrap="square">
            <a:spAutoFit/>
          </a:bodyPr>
          <a:lstStyle/>
          <a:p>
            <a:r>
              <a:rPr lang="en-US" sz="2000" dirty="0" smtClean="0"/>
              <a:t>ProbSevere can be used as a ‘pre-polygon’ product as well as an aid for warning reissuance.</a:t>
            </a:r>
            <a:endParaRPr lang="en-US" sz="2000" dirty="0"/>
          </a:p>
        </p:txBody>
      </p:sp>
      <p:sp>
        <p:nvSpPr>
          <p:cNvPr id="9" name="Rectangle 8"/>
          <p:cNvSpPr/>
          <p:nvPr/>
        </p:nvSpPr>
        <p:spPr>
          <a:xfrm>
            <a:off x="228600" y="4221565"/>
            <a:ext cx="8458200" cy="707886"/>
          </a:xfrm>
          <a:prstGeom prst="rect">
            <a:avLst/>
          </a:prstGeom>
        </p:spPr>
        <p:txBody>
          <a:bodyPr wrap="square">
            <a:spAutoFit/>
          </a:bodyPr>
          <a:lstStyle/>
          <a:p>
            <a:r>
              <a:rPr lang="en-US" sz="2000" dirty="0" smtClean="0"/>
              <a:t>ProbSevere is a statistical model designed to increase forecaster confidence and/or increase lead-time in severe thunderstorm/tornado warning issuance.</a:t>
            </a:r>
            <a:endParaRPr lang="en-US" sz="2000" dirty="0" smtClean="0">
              <a:effectLst>
                <a:outerShdw blurRad="50800" dist="38100" dir="2700000" algn="tl" rotWithShape="0">
                  <a:prstClr val="black">
                    <a:alpha val="40000"/>
                  </a:prstClr>
                </a:outerShdw>
              </a:effectLst>
            </a:endParaRPr>
          </a:p>
        </p:txBody>
      </p:sp>
      <p:pic>
        <p:nvPicPr>
          <p:cNvPr id="2" name="Picture 1" descr="20160525-0048.png"/>
          <p:cNvPicPr>
            <a:picLocks noChangeAspect="1"/>
          </p:cNvPicPr>
          <p:nvPr/>
        </p:nvPicPr>
        <p:blipFill rotWithShape="1">
          <a:blip r:embed="rId3">
            <a:extLst>
              <a:ext uri="{28A0092B-C50C-407E-A947-70E740481C1C}">
                <a14:useLocalDpi xmlns:a14="http://schemas.microsoft.com/office/drawing/2010/main" val="0"/>
              </a:ext>
            </a:extLst>
          </a:blip>
          <a:srcRect l="19999" r="826" b="31673"/>
          <a:stretch/>
        </p:blipFill>
        <p:spPr>
          <a:xfrm>
            <a:off x="1407653" y="774196"/>
            <a:ext cx="5409446" cy="3447369"/>
          </a:xfrm>
          <a:prstGeom prst="rect">
            <a:avLst/>
          </a:prstGeom>
        </p:spPr>
      </p:pic>
    </p:spTree>
    <p:extLst>
      <p:ext uri="{BB962C8B-B14F-4D97-AF65-F5344CB8AC3E}">
        <p14:creationId xmlns:p14="http://schemas.microsoft.com/office/powerpoint/2010/main" val="12996238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0487" y="16158"/>
            <a:ext cx="3551924" cy="265853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2" y="1956497"/>
            <a:ext cx="9092616" cy="4596702"/>
          </a:xfrm>
          <a:prstGeom prst="rect">
            <a:avLst/>
          </a:prstGeom>
        </p:spPr>
      </p:pic>
      <p:sp>
        <p:nvSpPr>
          <p:cNvPr id="6" name="TextBox 5"/>
          <p:cNvSpPr txBox="1"/>
          <p:nvPr/>
        </p:nvSpPr>
        <p:spPr>
          <a:xfrm>
            <a:off x="25692" y="0"/>
            <a:ext cx="4315254" cy="553998"/>
          </a:xfrm>
          <a:prstGeom prst="rect">
            <a:avLst/>
          </a:prstGeom>
          <a:noFill/>
        </p:spPr>
        <p:txBody>
          <a:bodyPr wrap="square" rtlCol="0">
            <a:spAutoFit/>
          </a:bodyPr>
          <a:lstStyle/>
          <a:p>
            <a:pPr algn="ctr"/>
            <a:r>
              <a:rPr lang="en-US" sz="3000" dirty="0" smtClean="0"/>
              <a:t>West Bend 1900Z-2030Z</a:t>
            </a:r>
          </a:p>
        </p:txBody>
      </p:sp>
      <p:sp>
        <p:nvSpPr>
          <p:cNvPr id="9" name="Rectangle 8"/>
          <p:cNvSpPr/>
          <p:nvPr/>
        </p:nvSpPr>
        <p:spPr>
          <a:xfrm>
            <a:off x="3838221" y="2466622"/>
            <a:ext cx="2963335" cy="3597696"/>
          </a:xfrm>
          <a:prstGeom prst="rect">
            <a:avLst/>
          </a:prstGeom>
          <a:gradFill flip="none" rotWithShape="1">
            <a:gsLst>
              <a:gs pos="0">
                <a:schemeClr val="tx2">
                  <a:lumMod val="90000"/>
                  <a:alpha val="70000"/>
                </a:schemeClr>
              </a:gs>
              <a:gs pos="25000">
                <a:schemeClr val="tx2">
                  <a:lumMod val="75000"/>
                  <a:alpha val="70000"/>
                </a:schemeClr>
              </a:gs>
              <a:gs pos="40000">
                <a:schemeClr val="tx2">
                  <a:lumMod val="75000"/>
                  <a:alpha val="70000"/>
                </a:schemeClr>
              </a:gs>
              <a:gs pos="50000">
                <a:schemeClr val="tx2">
                  <a:lumMod val="75000"/>
                  <a:alpha val="70000"/>
                </a:schemeClr>
              </a:gs>
              <a:gs pos="60000">
                <a:schemeClr val="tx2">
                  <a:lumMod val="75000"/>
                  <a:alpha val="70000"/>
                </a:schemeClr>
              </a:gs>
              <a:gs pos="75000">
                <a:schemeClr val="tx2">
                  <a:lumMod val="75000"/>
                  <a:alpha val="70000"/>
                </a:schemeClr>
              </a:gs>
              <a:gs pos="100000">
                <a:schemeClr val="tx2">
                  <a:lumMod val="90000"/>
                  <a:alpha val="70000"/>
                </a:schemeClr>
              </a:gs>
            </a:gsLst>
            <a:lin ang="5400000" scaled="0"/>
            <a:tileRect/>
          </a:gra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t>Over Lake Michigan</a:t>
            </a:r>
            <a:endParaRPr lang="en-US" sz="3600" b="1" dirty="0"/>
          </a:p>
        </p:txBody>
      </p:sp>
      <p:sp>
        <p:nvSpPr>
          <p:cNvPr id="18" name="Rectangle 17"/>
          <p:cNvSpPr/>
          <p:nvPr/>
        </p:nvSpPr>
        <p:spPr>
          <a:xfrm>
            <a:off x="2471580" y="2466622"/>
            <a:ext cx="3510120" cy="493889"/>
          </a:xfrm>
          <a:prstGeom prst="rect">
            <a:avLst/>
          </a:prstGeom>
          <a:gradFill flip="none" rotWithShape="1">
            <a:gsLst>
              <a:gs pos="0">
                <a:schemeClr val="accent1">
                  <a:tint val="48000"/>
                  <a:satMod val="138000"/>
                  <a:alpha val="80000"/>
                </a:schemeClr>
              </a:gs>
              <a:gs pos="25000">
                <a:schemeClr val="accent1">
                  <a:tint val="85000"/>
                  <a:alpha val="80000"/>
                </a:schemeClr>
              </a:gs>
              <a:gs pos="40000">
                <a:schemeClr val="accent1">
                  <a:tint val="92000"/>
                  <a:alpha val="80000"/>
                </a:schemeClr>
              </a:gs>
              <a:gs pos="50000">
                <a:schemeClr val="accent1">
                  <a:tint val="93000"/>
                  <a:alpha val="80000"/>
                </a:schemeClr>
              </a:gs>
              <a:gs pos="60000">
                <a:schemeClr val="accent1">
                  <a:tint val="92000"/>
                  <a:alpha val="80000"/>
                </a:schemeClr>
              </a:gs>
              <a:gs pos="75000">
                <a:schemeClr val="accent1">
                  <a:tint val="83000"/>
                  <a:satMod val="108000"/>
                  <a:alpha val="80000"/>
                </a:schemeClr>
              </a:gs>
              <a:gs pos="100000">
                <a:schemeClr val="accent1">
                  <a:tint val="48000"/>
                  <a:satMod val="150000"/>
                  <a:alpha val="80000"/>
                </a:schemeClr>
              </a:gs>
            </a:gsLst>
            <a:lin ang="5400000" scaled="0"/>
            <a:tileRec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ProbHail higher</a:t>
            </a:r>
            <a:endParaRPr lang="en-US" b="1" dirty="0"/>
          </a:p>
        </p:txBody>
      </p:sp>
      <p:grpSp>
        <p:nvGrpSpPr>
          <p:cNvPr id="28" name="Group 27"/>
          <p:cNvGrpSpPr/>
          <p:nvPr/>
        </p:nvGrpSpPr>
        <p:grpSpPr>
          <a:xfrm>
            <a:off x="25692" y="871537"/>
            <a:ext cx="2331588" cy="5192781"/>
            <a:chOff x="25692" y="871537"/>
            <a:chExt cx="2331588" cy="5192781"/>
          </a:xfrm>
        </p:grpSpPr>
        <p:sp>
          <p:nvSpPr>
            <p:cNvPr id="12" name="Rectangle 11"/>
            <p:cNvSpPr/>
            <p:nvPr/>
          </p:nvSpPr>
          <p:spPr>
            <a:xfrm>
              <a:off x="631987" y="2466622"/>
              <a:ext cx="314001" cy="3597696"/>
            </a:xfrm>
            <a:prstGeom prst="rect">
              <a:avLst/>
            </a:prstGeom>
            <a:gradFill flip="none" rotWithShape="1">
              <a:gsLst>
                <a:gs pos="0">
                  <a:schemeClr val="accent3">
                    <a:lumMod val="20000"/>
                    <a:lumOff val="80000"/>
                    <a:alpha val="70000"/>
                  </a:schemeClr>
                </a:gs>
                <a:gs pos="26000">
                  <a:schemeClr val="accent3">
                    <a:lumMod val="40000"/>
                    <a:lumOff val="60000"/>
                    <a:alpha val="70000"/>
                  </a:schemeClr>
                </a:gs>
                <a:gs pos="40000">
                  <a:schemeClr val="accent3">
                    <a:lumMod val="60000"/>
                    <a:lumOff val="40000"/>
                    <a:alpha val="70000"/>
                  </a:schemeClr>
                </a:gs>
                <a:gs pos="50000">
                  <a:schemeClr val="accent3">
                    <a:lumMod val="60000"/>
                    <a:lumOff val="40000"/>
                    <a:alpha val="70000"/>
                  </a:schemeClr>
                </a:gs>
                <a:gs pos="60000">
                  <a:schemeClr val="accent3">
                    <a:lumMod val="60000"/>
                    <a:lumOff val="40000"/>
                    <a:alpha val="70000"/>
                  </a:schemeClr>
                </a:gs>
                <a:gs pos="75000">
                  <a:schemeClr val="accent3">
                    <a:lumMod val="40000"/>
                    <a:lumOff val="60000"/>
                    <a:alpha val="70000"/>
                  </a:schemeClr>
                </a:gs>
                <a:gs pos="100000">
                  <a:schemeClr val="accent3">
                    <a:lumMod val="20000"/>
                    <a:lumOff val="80000"/>
                    <a:alpha val="70000"/>
                  </a:schemeClr>
                </a:gs>
              </a:gsLst>
              <a:lin ang="5400000" scaled="0"/>
              <a:tileRect/>
            </a:gra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p>
          </p:txBody>
        </p:sp>
        <p:sp>
          <p:nvSpPr>
            <p:cNvPr id="16" name="TextBox 15"/>
            <p:cNvSpPr txBox="1"/>
            <p:nvPr/>
          </p:nvSpPr>
          <p:spPr>
            <a:xfrm>
              <a:off x="25692" y="871537"/>
              <a:ext cx="2331588" cy="923330"/>
            </a:xfrm>
            <a:prstGeom prst="rect">
              <a:avLst/>
            </a:prstGeom>
            <a:noFill/>
            <a:ln>
              <a:solidFill>
                <a:srgbClr val="FFFFFF"/>
              </a:solidFill>
            </a:ln>
          </p:spPr>
          <p:txBody>
            <a:bodyPr wrap="none" rtlCol="0">
              <a:spAutoFit/>
            </a:bodyPr>
            <a:lstStyle/>
            <a:p>
              <a:r>
                <a:rPr lang="en-US" dirty="0" smtClean="0"/>
                <a:t>Flash rate: 2 - 25 </a:t>
              </a:r>
              <a:r>
                <a:rPr lang="en-US" dirty="0" err="1" smtClean="0"/>
                <a:t>fl</a:t>
              </a:r>
              <a:r>
                <a:rPr lang="en-US" dirty="0" smtClean="0"/>
                <a:t>/min</a:t>
              </a:r>
            </a:p>
            <a:p>
              <a:r>
                <a:rPr lang="en-US" dirty="0" err="1" smtClean="0"/>
                <a:t>SatGrowth</a:t>
              </a:r>
              <a:r>
                <a:rPr lang="en-US" dirty="0" smtClean="0"/>
                <a:t>: strong</a:t>
              </a:r>
            </a:p>
            <a:p>
              <a:r>
                <a:rPr lang="en-US" dirty="0" smtClean="0"/>
                <a:t>ProbWind:  5 </a:t>
              </a:r>
              <a:r>
                <a:rPr lang="en-US" dirty="0" smtClean="0">
                  <a:sym typeface="Wingdings"/>
                </a:rPr>
                <a:t></a:t>
              </a:r>
              <a:r>
                <a:rPr lang="en-US" dirty="0" smtClean="0"/>
                <a:t> 40 %</a:t>
              </a:r>
              <a:endParaRPr lang="en-US" dirty="0"/>
            </a:p>
          </p:txBody>
        </p:sp>
        <p:cxnSp>
          <p:nvCxnSpPr>
            <p:cNvPr id="24" name="Straight Connector 23"/>
            <p:cNvCxnSpPr>
              <a:stCxn id="16" idx="2"/>
              <a:endCxn id="12" idx="0"/>
            </p:cNvCxnSpPr>
            <p:nvPr/>
          </p:nvCxnSpPr>
          <p:spPr>
            <a:xfrm flipH="1">
              <a:off x="788988" y="1794867"/>
              <a:ext cx="402498" cy="671755"/>
            </a:xfrm>
            <a:prstGeom prst="line">
              <a:avLst/>
            </a:prstGeom>
            <a:ln w="50800">
              <a:solidFill>
                <a:schemeClr val="accent3"/>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1199066" y="863521"/>
            <a:ext cx="3768802" cy="5200797"/>
            <a:chOff x="1199066" y="863521"/>
            <a:chExt cx="3768802" cy="5200797"/>
          </a:xfrm>
        </p:grpSpPr>
        <p:sp>
          <p:nvSpPr>
            <p:cNvPr id="13" name="Rectangle 12"/>
            <p:cNvSpPr/>
            <p:nvPr/>
          </p:nvSpPr>
          <p:spPr>
            <a:xfrm>
              <a:off x="1199066" y="2466622"/>
              <a:ext cx="213435" cy="3597696"/>
            </a:xfrm>
            <a:prstGeom prst="rect">
              <a:avLst/>
            </a:prstGeom>
            <a:gradFill flip="none" rotWithShape="1">
              <a:gsLst>
                <a:gs pos="0">
                  <a:schemeClr val="accent3">
                    <a:lumMod val="20000"/>
                    <a:lumOff val="80000"/>
                    <a:alpha val="70000"/>
                  </a:schemeClr>
                </a:gs>
                <a:gs pos="26000">
                  <a:schemeClr val="accent3">
                    <a:lumMod val="40000"/>
                    <a:lumOff val="60000"/>
                    <a:alpha val="70000"/>
                  </a:schemeClr>
                </a:gs>
                <a:gs pos="40000">
                  <a:schemeClr val="accent3">
                    <a:lumMod val="60000"/>
                    <a:lumOff val="40000"/>
                    <a:alpha val="70000"/>
                  </a:schemeClr>
                </a:gs>
                <a:gs pos="50000">
                  <a:schemeClr val="accent3">
                    <a:lumMod val="60000"/>
                    <a:lumOff val="40000"/>
                    <a:alpha val="70000"/>
                  </a:schemeClr>
                </a:gs>
                <a:gs pos="60000">
                  <a:schemeClr val="accent3">
                    <a:lumMod val="60000"/>
                    <a:lumOff val="40000"/>
                    <a:alpha val="70000"/>
                  </a:schemeClr>
                </a:gs>
                <a:gs pos="75000">
                  <a:schemeClr val="accent3">
                    <a:lumMod val="40000"/>
                    <a:lumOff val="60000"/>
                    <a:alpha val="70000"/>
                  </a:schemeClr>
                </a:gs>
                <a:gs pos="100000">
                  <a:schemeClr val="accent3">
                    <a:lumMod val="20000"/>
                    <a:lumOff val="80000"/>
                    <a:alpha val="70000"/>
                  </a:schemeClr>
                </a:gs>
              </a:gsLst>
              <a:lin ang="5400000" scaled="0"/>
              <a:tileRect/>
            </a:gra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p>
          </p:txBody>
        </p:sp>
        <p:sp>
          <p:nvSpPr>
            <p:cNvPr id="17" name="TextBox 16"/>
            <p:cNvSpPr txBox="1"/>
            <p:nvPr/>
          </p:nvSpPr>
          <p:spPr>
            <a:xfrm>
              <a:off x="2516919" y="863521"/>
              <a:ext cx="2450949" cy="923330"/>
            </a:xfrm>
            <a:prstGeom prst="rect">
              <a:avLst/>
            </a:prstGeom>
            <a:noFill/>
            <a:ln>
              <a:solidFill>
                <a:schemeClr val="tx1"/>
              </a:solidFill>
            </a:ln>
          </p:spPr>
          <p:txBody>
            <a:bodyPr wrap="none" rtlCol="0">
              <a:spAutoFit/>
            </a:bodyPr>
            <a:lstStyle/>
            <a:p>
              <a:r>
                <a:rPr lang="en-US" dirty="0" smtClean="0"/>
                <a:t>Flash rate: 12 - 40 </a:t>
              </a:r>
              <a:r>
                <a:rPr lang="en-US" dirty="0" err="1" smtClean="0"/>
                <a:t>fl</a:t>
              </a:r>
              <a:r>
                <a:rPr lang="en-US" dirty="0" smtClean="0"/>
                <a:t>/min</a:t>
              </a:r>
            </a:p>
            <a:p>
              <a:r>
                <a:rPr lang="en-US" dirty="0" smtClean="0"/>
                <a:t>MESH: 0.5 - 0.75”</a:t>
              </a:r>
            </a:p>
            <a:p>
              <a:r>
                <a:rPr lang="en-US" dirty="0" smtClean="0"/>
                <a:t>ProbWind:  55 </a:t>
              </a:r>
              <a:r>
                <a:rPr lang="en-US" dirty="0" smtClean="0">
                  <a:sym typeface="Wingdings"/>
                </a:rPr>
                <a:t></a:t>
              </a:r>
              <a:r>
                <a:rPr lang="en-US" dirty="0" smtClean="0"/>
                <a:t> 80 %</a:t>
              </a:r>
              <a:endParaRPr lang="en-US" dirty="0"/>
            </a:p>
          </p:txBody>
        </p:sp>
        <p:cxnSp>
          <p:nvCxnSpPr>
            <p:cNvPr id="25" name="Straight Connector 24"/>
            <p:cNvCxnSpPr>
              <a:stCxn id="17" idx="2"/>
            </p:cNvCxnSpPr>
            <p:nvPr/>
          </p:nvCxnSpPr>
          <p:spPr>
            <a:xfrm flipH="1">
              <a:off x="1320800" y="1786851"/>
              <a:ext cx="2421594" cy="679771"/>
            </a:xfrm>
            <a:prstGeom prst="line">
              <a:avLst/>
            </a:prstGeom>
            <a:ln w="50800">
              <a:solidFill>
                <a:schemeClr val="accent3"/>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9415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dissolv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21</a:t>
            </a:fld>
            <a:endParaRPr lang="en-US"/>
          </a:p>
        </p:txBody>
      </p:sp>
      <p:sp>
        <p:nvSpPr>
          <p:cNvPr id="3" name="Title 2"/>
          <p:cNvSpPr>
            <a:spLocks noGrp="1"/>
          </p:cNvSpPr>
          <p:nvPr>
            <p:ph type="title"/>
          </p:nvPr>
        </p:nvSpPr>
        <p:spPr>
          <a:xfrm>
            <a:off x="445562" y="2540000"/>
            <a:ext cx="8228538" cy="990600"/>
          </a:xfrm>
        </p:spPr>
        <p:txBody>
          <a:bodyPr/>
          <a:lstStyle/>
          <a:p>
            <a:r>
              <a:rPr lang="en-US" dirty="0" smtClean="0"/>
              <a:t>ProbTor GR demo</a:t>
            </a:r>
            <a:br>
              <a:rPr lang="en-US" dirty="0" smtClean="0"/>
            </a:br>
            <a:r>
              <a:rPr lang="en-US" dirty="0" smtClean="0"/>
              <a:t>28 June 2017</a:t>
            </a:r>
            <a:endParaRPr lang="en-US" dirty="0"/>
          </a:p>
        </p:txBody>
      </p:sp>
    </p:spTree>
    <p:extLst>
      <p:ext uri="{BB962C8B-B14F-4D97-AF65-F5344CB8AC3E}">
        <p14:creationId xmlns:p14="http://schemas.microsoft.com/office/powerpoint/2010/main" val="40577232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sp>
        <p:nvSpPr>
          <p:cNvPr id="2" name="TextBox 1"/>
          <p:cNvSpPr txBox="1"/>
          <p:nvPr/>
        </p:nvSpPr>
        <p:spPr>
          <a:xfrm>
            <a:off x="2717833" y="116704"/>
            <a:ext cx="3803821" cy="553998"/>
          </a:xfrm>
          <a:prstGeom prst="rect">
            <a:avLst/>
          </a:prstGeom>
          <a:noFill/>
        </p:spPr>
        <p:txBody>
          <a:bodyPr wrap="none" rtlCol="0">
            <a:spAutoFit/>
          </a:bodyPr>
          <a:lstStyle/>
          <a:p>
            <a:r>
              <a:rPr lang="en-US" sz="3000" dirty="0" smtClean="0"/>
              <a:t>ProbTor – 28 June 2017</a:t>
            </a:r>
          </a:p>
        </p:txBody>
      </p:sp>
      <p:pic>
        <p:nvPicPr>
          <p:cNvPr id="5" name="Picture 4"/>
          <p:cNvPicPr>
            <a:picLocks noChangeAspect="1"/>
          </p:cNvPicPr>
          <p:nvPr/>
        </p:nvPicPr>
        <p:blipFill>
          <a:blip r:embed="rId3"/>
          <a:stretch>
            <a:fillRect/>
          </a:stretch>
        </p:blipFill>
        <p:spPr>
          <a:xfrm>
            <a:off x="581000" y="1056548"/>
            <a:ext cx="7444912" cy="5069848"/>
          </a:xfrm>
          <a:prstGeom prst="rect">
            <a:avLst/>
          </a:prstGeom>
        </p:spPr>
      </p:pic>
      <p:sp>
        <p:nvSpPr>
          <p:cNvPr id="15" name="TextBox 14"/>
          <p:cNvSpPr txBox="1"/>
          <p:nvPr/>
        </p:nvSpPr>
        <p:spPr>
          <a:xfrm>
            <a:off x="1344375" y="1134069"/>
            <a:ext cx="2327881" cy="1815882"/>
          </a:xfrm>
          <a:prstGeom prst="rect">
            <a:avLst/>
          </a:prstGeom>
          <a:solidFill>
            <a:schemeClr val="tx1">
              <a:lumMod val="95000"/>
            </a:schemeClr>
          </a:solidFill>
        </p:spPr>
        <p:txBody>
          <a:bodyPr wrap="none" rtlCol="0">
            <a:spAutoFit/>
          </a:bodyPr>
          <a:lstStyle/>
          <a:p>
            <a:r>
              <a:rPr lang="en-US" sz="2800" dirty="0" smtClean="0">
                <a:solidFill>
                  <a:schemeClr val="bg1"/>
                </a:solidFill>
              </a:rPr>
              <a:t>1630Z outlook</a:t>
            </a:r>
          </a:p>
          <a:p>
            <a:pPr marL="457200" indent="-457200">
              <a:buFont typeface="Arial"/>
              <a:buChar char="•"/>
            </a:pPr>
            <a:r>
              <a:rPr lang="en-US" sz="2800" dirty="0" smtClean="0">
                <a:solidFill>
                  <a:schemeClr val="bg1"/>
                </a:solidFill>
              </a:rPr>
              <a:t>5% Hail</a:t>
            </a:r>
          </a:p>
          <a:p>
            <a:pPr marL="457200" indent="-457200">
              <a:buFont typeface="Arial"/>
              <a:buChar char="•"/>
            </a:pPr>
            <a:r>
              <a:rPr lang="en-US" sz="2800" dirty="0" smtClean="0">
                <a:solidFill>
                  <a:schemeClr val="bg1"/>
                </a:solidFill>
              </a:rPr>
              <a:t>5% Wind</a:t>
            </a:r>
          </a:p>
          <a:p>
            <a:pPr marL="457200" indent="-457200">
              <a:buFont typeface="Arial"/>
              <a:buChar char="•"/>
            </a:pPr>
            <a:r>
              <a:rPr lang="en-US" sz="2800" dirty="0" smtClean="0">
                <a:solidFill>
                  <a:schemeClr val="bg1"/>
                </a:solidFill>
              </a:rPr>
              <a:t>&lt;2% Tor</a:t>
            </a:r>
            <a:endParaRPr lang="en-US" sz="2800" dirty="0">
              <a:solidFill>
                <a:schemeClr val="bg1"/>
              </a:solidFill>
            </a:endParaRPr>
          </a:p>
        </p:txBody>
      </p:sp>
      <p:sp>
        <p:nvSpPr>
          <p:cNvPr id="16" name="Rectangle 15"/>
          <p:cNvSpPr/>
          <p:nvPr/>
        </p:nvSpPr>
        <p:spPr>
          <a:xfrm>
            <a:off x="4729312" y="2220974"/>
            <a:ext cx="351048" cy="440491"/>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0138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23</a:t>
            </a:fld>
            <a:endParaRPr lang="en-US"/>
          </a:p>
        </p:txBody>
      </p:sp>
      <p:sp>
        <p:nvSpPr>
          <p:cNvPr id="2" name="TextBox 1"/>
          <p:cNvSpPr txBox="1"/>
          <p:nvPr/>
        </p:nvSpPr>
        <p:spPr>
          <a:xfrm>
            <a:off x="2717833" y="116704"/>
            <a:ext cx="3803821" cy="553998"/>
          </a:xfrm>
          <a:prstGeom prst="rect">
            <a:avLst/>
          </a:prstGeom>
          <a:noFill/>
        </p:spPr>
        <p:txBody>
          <a:bodyPr wrap="none" rtlCol="0">
            <a:spAutoFit/>
          </a:bodyPr>
          <a:lstStyle/>
          <a:p>
            <a:r>
              <a:rPr lang="en-US" sz="3000" dirty="0" smtClean="0"/>
              <a:t>ProbTor – 28 June 2017</a:t>
            </a:r>
          </a:p>
        </p:txBody>
      </p:sp>
      <p:pic>
        <p:nvPicPr>
          <p:cNvPr id="3" name="Picture 2"/>
          <p:cNvPicPr>
            <a:picLocks noChangeAspect="1"/>
          </p:cNvPicPr>
          <p:nvPr/>
        </p:nvPicPr>
        <p:blipFill>
          <a:blip r:embed="rId3"/>
          <a:stretch>
            <a:fillRect/>
          </a:stretch>
        </p:blipFill>
        <p:spPr>
          <a:xfrm>
            <a:off x="905280" y="670702"/>
            <a:ext cx="7080098" cy="5664078"/>
          </a:xfrm>
          <a:prstGeom prst="rect">
            <a:avLst/>
          </a:prstGeom>
        </p:spPr>
      </p:pic>
    </p:spTree>
    <p:extLst>
      <p:ext uri="{BB962C8B-B14F-4D97-AF65-F5344CB8AC3E}">
        <p14:creationId xmlns:p14="http://schemas.microsoft.com/office/powerpoint/2010/main" val="31711101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24</a:t>
            </a:fld>
            <a:endParaRPr lang="en-US"/>
          </a:p>
        </p:txBody>
      </p:sp>
      <p:pic>
        <p:nvPicPr>
          <p:cNvPr id="5" name="Picture 4"/>
          <p:cNvPicPr>
            <a:picLocks noChangeAspect="1"/>
          </p:cNvPicPr>
          <p:nvPr/>
        </p:nvPicPr>
        <p:blipFill>
          <a:blip r:embed="rId2"/>
          <a:stretch>
            <a:fillRect/>
          </a:stretch>
        </p:blipFill>
        <p:spPr>
          <a:xfrm>
            <a:off x="687519" y="662756"/>
            <a:ext cx="7770767" cy="5822894"/>
          </a:xfrm>
          <a:prstGeom prst="rect">
            <a:avLst/>
          </a:prstGeom>
        </p:spPr>
      </p:pic>
    </p:spTree>
    <p:extLst>
      <p:ext uri="{BB962C8B-B14F-4D97-AF65-F5344CB8AC3E}">
        <p14:creationId xmlns:p14="http://schemas.microsoft.com/office/powerpoint/2010/main" val="227686327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pic>
        <p:nvPicPr>
          <p:cNvPr id="2" name="Picture 1" descr="PT_timeseries_ID1762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6000"/>
            <a:ext cx="9144000" cy="4821796"/>
          </a:xfrm>
          <a:prstGeom prst="rect">
            <a:avLst/>
          </a:prstGeom>
        </p:spPr>
      </p:pic>
      <p:sp>
        <p:nvSpPr>
          <p:cNvPr id="6" name="TextBox 5"/>
          <p:cNvSpPr txBox="1"/>
          <p:nvPr/>
        </p:nvSpPr>
        <p:spPr>
          <a:xfrm>
            <a:off x="254637" y="211571"/>
            <a:ext cx="8867131" cy="584776"/>
          </a:xfrm>
          <a:prstGeom prst="rect">
            <a:avLst/>
          </a:prstGeom>
          <a:noFill/>
        </p:spPr>
        <p:txBody>
          <a:bodyPr wrap="none" rtlCol="0">
            <a:spAutoFit/>
          </a:bodyPr>
          <a:lstStyle/>
          <a:p>
            <a:r>
              <a:rPr lang="en-US" sz="3200" dirty="0" smtClean="0"/>
              <a:t>28 June 2017: western Wisconsin tornadoes (all EF1)</a:t>
            </a:r>
            <a:endParaRPr lang="en-US" sz="3200" dirty="0"/>
          </a:p>
        </p:txBody>
      </p:sp>
    </p:spTree>
    <p:extLst>
      <p:ext uri="{BB962C8B-B14F-4D97-AF65-F5344CB8AC3E}">
        <p14:creationId xmlns:p14="http://schemas.microsoft.com/office/powerpoint/2010/main" val="44920580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26</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8264"/>
            <a:ext cx="9143999" cy="4821796"/>
          </a:xfrm>
          <a:prstGeom prst="rect">
            <a:avLst/>
          </a:prstGeom>
        </p:spPr>
      </p:pic>
      <p:sp>
        <p:nvSpPr>
          <p:cNvPr id="5" name="TextBox 4"/>
          <p:cNvSpPr txBox="1"/>
          <p:nvPr/>
        </p:nvSpPr>
        <p:spPr>
          <a:xfrm>
            <a:off x="96787" y="-3709"/>
            <a:ext cx="9010875" cy="523220"/>
          </a:xfrm>
          <a:prstGeom prst="rect">
            <a:avLst/>
          </a:prstGeom>
          <a:noFill/>
        </p:spPr>
        <p:txBody>
          <a:bodyPr wrap="none" rtlCol="0">
            <a:spAutoFit/>
          </a:bodyPr>
          <a:lstStyle/>
          <a:p>
            <a:r>
              <a:rPr lang="en-US" sz="2800" dirty="0" smtClean="0"/>
              <a:t>28 June 2017: southeastern Minnesota tornadoes (both EF0)</a:t>
            </a:r>
            <a:endParaRPr lang="en-US" sz="2800" dirty="0"/>
          </a:p>
        </p:txBody>
      </p:sp>
      <p:grpSp>
        <p:nvGrpSpPr>
          <p:cNvPr id="15" name="Group 14"/>
          <p:cNvGrpSpPr/>
          <p:nvPr/>
        </p:nvGrpSpPr>
        <p:grpSpPr>
          <a:xfrm>
            <a:off x="1722862" y="1105030"/>
            <a:ext cx="5194110" cy="5313655"/>
            <a:chOff x="1722862" y="1105030"/>
            <a:chExt cx="5194110" cy="5313655"/>
          </a:xfrm>
        </p:grpSpPr>
        <p:sp>
          <p:nvSpPr>
            <p:cNvPr id="7" name="Rectangle 6"/>
            <p:cNvSpPr/>
            <p:nvPr/>
          </p:nvSpPr>
          <p:spPr>
            <a:xfrm>
              <a:off x="1722862" y="1105030"/>
              <a:ext cx="213435" cy="3336615"/>
            </a:xfrm>
            <a:prstGeom prst="rect">
              <a:avLst/>
            </a:prstGeom>
            <a:gradFill flip="none" rotWithShape="1">
              <a:gsLst>
                <a:gs pos="0">
                  <a:schemeClr val="accent3">
                    <a:lumMod val="20000"/>
                    <a:lumOff val="80000"/>
                    <a:alpha val="70000"/>
                  </a:schemeClr>
                </a:gs>
                <a:gs pos="26000">
                  <a:schemeClr val="accent3">
                    <a:lumMod val="40000"/>
                    <a:lumOff val="60000"/>
                    <a:alpha val="70000"/>
                  </a:schemeClr>
                </a:gs>
                <a:gs pos="40000">
                  <a:schemeClr val="accent3">
                    <a:lumMod val="60000"/>
                    <a:lumOff val="40000"/>
                    <a:alpha val="70000"/>
                  </a:schemeClr>
                </a:gs>
                <a:gs pos="50000">
                  <a:schemeClr val="accent3">
                    <a:lumMod val="60000"/>
                    <a:lumOff val="40000"/>
                    <a:alpha val="70000"/>
                  </a:schemeClr>
                </a:gs>
                <a:gs pos="60000">
                  <a:schemeClr val="accent3">
                    <a:lumMod val="60000"/>
                    <a:lumOff val="40000"/>
                    <a:alpha val="70000"/>
                  </a:schemeClr>
                </a:gs>
                <a:gs pos="75000">
                  <a:schemeClr val="accent3">
                    <a:lumMod val="40000"/>
                    <a:lumOff val="60000"/>
                    <a:alpha val="70000"/>
                  </a:schemeClr>
                </a:gs>
                <a:gs pos="100000">
                  <a:schemeClr val="accent3">
                    <a:lumMod val="20000"/>
                    <a:lumOff val="80000"/>
                    <a:alpha val="70000"/>
                  </a:schemeClr>
                </a:gs>
              </a:gsLst>
              <a:lin ang="5400000" scaled="0"/>
              <a:tileRect/>
            </a:gra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b="1" dirty="0"/>
            </a:p>
          </p:txBody>
        </p:sp>
        <p:sp>
          <p:nvSpPr>
            <p:cNvPr id="8" name="TextBox 7"/>
            <p:cNvSpPr txBox="1"/>
            <p:nvPr/>
          </p:nvSpPr>
          <p:spPr>
            <a:xfrm>
              <a:off x="2911559" y="5495355"/>
              <a:ext cx="4005413" cy="923330"/>
            </a:xfrm>
            <a:prstGeom prst="rect">
              <a:avLst/>
            </a:prstGeom>
            <a:noFill/>
            <a:ln>
              <a:solidFill>
                <a:schemeClr val="tx1"/>
              </a:solidFill>
            </a:ln>
          </p:spPr>
          <p:txBody>
            <a:bodyPr wrap="square" rtlCol="0">
              <a:spAutoFit/>
            </a:bodyPr>
            <a:lstStyle/>
            <a:p>
              <a:r>
                <a:rPr lang="en-US" dirty="0" smtClean="0"/>
                <a:t>Flash </a:t>
              </a:r>
              <a:r>
                <a:rPr lang="en-US" dirty="0" smtClean="0"/>
                <a:t>density: 0.15 – 0.75 </a:t>
              </a:r>
              <a:r>
                <a:rPr lang="en-US" dirty="0" err="1" smtClean="0"/>
                <a:t>fl</a:t>
              </a:r>
              <a:r>
                <a:rPr lang="en-US" dirty="0" smtClean="0"/>
                <a:t>/min/km</a:t>
              </a:r>
              <a:r>
                <a:rPr lang="en-US" baseline="30000" dirty="0" smtClean="0"/>
                <a:t>2</a:t>
              </a:r>
              <a:endParaRPr lang="en-US" baseline="30000" dirty="0" smtClean="0"/>
            </a:p>
            <a:p>
              <a:r>
                <a:rPr lang="en-US" dirty="0" smtClean="0"/>
                <a:t>Max 0-2km </a:t>
              </a:r>
              <a:r>
                <a:rPr lang="en-US" dirty="0" err="1" smtClean="0"/>
                <a:t>AzShear</a:t>
              </a:r>
              <a:r>
                <a:rPr lang="en-US" dirty="0" smtClean="0"/>
                <a:t>: 8.5 – 12.5 </a:t>
              </a:r>
              <a:r>
                <a:rPr lang="en-US" sz="1200" dirty="0" smtClean="0"/>
                <a:t>x 0.001 </a:t>
              </a:r>
              <a:r>
                <a:rPr lang="en-US" dirty="0" smtClean="0"/>
                <a:t>s</a:t>
              </a:r>
              <a:r>
                <a:rPr lang="en-US" baseline="30000" dirty="0" smtClean="0"/>
                <a:t>-1</a:t>
              </a:r>
              <a:endParaRPr lang="en-US" dirty="0" smtClean="0"/>
            </a:p>
            <a:p>
              <a:r>
                <a:rPr lang="en-US" dirty="0" err="1" smtClean="0"/>
                <a:t>ProbTor</a:t>
              </a:r>
              <a:r>
                <a:rPr lang="en-US" dirty="0" smtClean="0"/>
                <a:t>:  10 </a:t>
              </a:r>
              <a:r>
                <a:rPr lang="en-US" dirty="0" smtClean="0">
                  <a:sym typeface="Wingdings"/>
                </a:rPr>
                <a:t></a:t>
              </a:r>
              <a:r>
                <a:rPr lang="en-US" dirty="0" smtClean="0"/>
                <a:t> </a:t>
              </a:r>
              <a:r>
                <a:rPr lang="en-US" dirty="0" smtClean="0"/>
                <a:t>42</a:t>
              </a:r>
              <a:r>
                <a:rPr lang="en-US" dirty="0" smtClean="0"/>
                <a:t>%</a:t>
              </a:r>
              <a:endParaRPr lang="en-US" dirty="0"/>
            </a:p>
          </p:txBody>
        </p:sp>
        <p:cxnSp>
          <p:nvCxnSpPr>
            <p:cNvPr id="9" name="Straight Connector 8"/>
            <p:cNvCxnSpPr>
              <a:stCxn id="8" idx="1"/>
              <a:endCxn id="7" idx="2"/>
            </p:cNvCxnSpPr>
            <p:nvPr/>
          </p:nvCxnSpPr>
          <p:spPr>
            <a:xfrm flipH="1" flipV="1">
              <a:off x="1829580" y="4441645"/>
              <a:ext cx="1081979" cy="1515375"/>
            </a:xfrm>
            <a:prstGeom prst="line">
              <a:avLst/>
            </a:prstGeom>
            <a:ln w="50800">
              <a:solidFill>
                <a:schemeClr val="accent3"/>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544473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smtClean="0"/>
              <a:t>Validation</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Tree>
    <p:extLst>
      <p:ext uri="{BB962C8B-B14F-4D97-AF65-F5344CB8AC3E}">
        <p14:creationId xmlns:p14="http://schemas.microsoft.com/office/powerpoint/2010/main" val="12013645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28</a:t>
            </a:fld>
            <a:endParaRPr lang="en-US"/>
          </a:p>
        </p:txBody>
      </p:sp>
      <p:sp>
        <p:nvSpPr>
          <p:cNvPr id="3" name="Title 1"/>
          <p:cNvSpPr>
            <a:spLocks noGrp="1"/>
          </p:cNvSpPr>
          <p:nvPr>
            <p:ph type="title"/>
          </p:nvPr>
        </p:nvSpPr>
        <p:spPr>
          <a:xfrm>
            <a:off x="458262" y="0"/>
            <a:ext cx="8228538" cy="680320"/>
          </a:xfrm>
        </p:spPr>
        <p:txBody>
          <a:bodyPr/>
          <a:lstStyle/>
          <a:p>
            <a:r>
              <a:rPr lang="en-US" sz="3200" b="1" u="sng" dirty="0" smtClean="0">
                <a:latin typeface="+mn-lt"/>
              </a:rPr>
              <a:t>ProbSevere Model Performance</a:t>
            </a:r>
            <a:endParaRPr lang="en-US" sz="3200" b="1" u="sng" dirty="0">
              <a:latin typeface="+mn-lt"/>
            </a:endParaRPr>
          </a:p>
        </p:txBody>
      </p:sp>
      <p:sp>
        <p:nvSpPr>
          <p:cNvPr id="7" name="TextBox 6"/>
          <p:cNvSpPr txBox="1"/>
          <p:nvPr/>
        </p:nvSpPr>
        <p:spPr>
          <a:xfrm>
            <a:off x="360279" y="4124111"/>
            <a:ext cx="3581400" cy="369332"/>
          </a:xfrm>
          <a:prstGeom prst="rect">
            <a:avLst/>
          </a:prstGeom>
          <a:noFill/>
        </p:spPr>
        <p:txBody>
          <a:bodyPr wrap="square" rtlCol="0">
            <a:spAutoFit/>
          </a:bodyPr>
          <a:lstStyle/>
          <a:p>
            <a:pPr algn="ctr"/>
            <a:r>
              <a:rPr lang="en-US" dirty="0" smtClean="0"/>
              <a:t>POD/FAR/CSI</a:t>
            </a:r>
            <a:endParaRPr lang="en-US" dirty="0"/>
          </a:p>
        </p:txBody>
      </p:sp>
      <p:sp>
        <p:nvSpPr>
          <p:cNvPr id="8" name="TextBox 7"/>
          <p:cNvSpPr txBox="1"/>
          <p:nvPr/>
        </p:nvSpPr>
        <p:spPr>
          <a:xfrm>
            <a:off x="5029200" y="4118661"/>
            <a:ext cx="3657600" cy="369332"/>
          </a:xfrm>
          <a:prstGeom prst="rect">
            <a:avLst/>
          </a:prstGeom>
          <a:noFill/>
        </p:spPr>
        <p:txBody>
          <a:bodyPr wrap="square" rtlCol="0">
            <a:spAutoFit/>
          </a:bodyPr>
          <a:lstStyle/>
          <a:p>
            <a:pPr algn="ctr"/>
            <a:r>
              <a:rPr lang="en-US" dirty="0" smtClean="0"/>
              <a:t>Reliability</a:t>
            </a:r>
            <a:endParaRPr lang="en-US" dirty="0"/>
          </a:p>
        </p:txBody>
      </p:sp>
      <p:sp>
        <p:nvSpPr>
          <p:cNvPr id="10" name="TextBox 9"/>
          <p:cNvSpPr txBox="1"/>
          <p:nvPr/>
        </p:nvSpPr>
        <p:spPr>
          <a:xfrm>
            <a:off x="13911" y="4491223"/>
            <a:ext cx="9130089" cy="2554545"/>
          </a:xfrm>
          <a:prstGeom prst="rect">
            <a:avLst/>
          </a:prstGeom>
          <a:noFill/>
        </p:spPr>
        <p:txBody>
          <a:bodyPr wrap="square" rtlCol="0">
            <a:spAutoFit/>
          </a:bodyPr>
          <a:lstStyle/>
          <a:p>
            <a:pPr marL="285750" indent="-285750">
              <a:buFont typeface="Arial"/>
              <a:buChar char="•"/>
            </a:pPr>
            <a:r>
              <a:rPr lang="en-US" sz="2000" dirty="0" smtClean="0"/>
              <a:t>Preliminary ProbSevere (All-Hazards) validation uses the maximum probability from ProbHail, ProbWind, and ProbTor</a:t>
            </a:r>
            <a:r>
              <a:rPr lang="en-US" sz="2000" dirty="0"/>
              <a:t>.</a:t>
            </a:r>
            <a:endParaRPr lang="en-US" sz="2000" dirty="0" smtClean="0"/>
          </a:p>
          <a:p>
            <a:pPr marL="285750" indent="-285750">
              <a:buFont typeface="Arial"/>
              <a:buChar char="•"/>
            </a:pPr>
            <a:r>
              <a:rPr lang="en-US" sz="2000" dirty="0" smtClean="0"/>
              <a:t>Skill plots show ProbSevere is less skillful than experienced </a:t>
            </a:r>
            <a:r>
              <a:rPr lang="en-US" sz="2000" dirty="0"/>
              <a:t>forecasters (as expected) , </a:t>
            </a:r>
            <a:r>
              <a:rPr lang="en-US" sz="2000" dirty="0" smtClean="0"/>
              <a:t>but is comparable and offers increased lead-time.</a:t>
            </a:r>
          </a:p>
          <a:p>
            <a:pPr marL="285750" indent="-285750">
              <a:buFont typeface="Arial"/>
              <a:buChar char="•"/>
            </a:pPr>
            <a:r>
              <a:rPr lang="en-US" sz="2000" dirty="0" smtClean="0"/>
              <a:t>Reliability diagram shows slight over forecast bias for most probability thresholds, but “all hazards” </a:t>
            </a:r>
            <a:r>
              <a:rPr lang="en-US" sz="2000" dirty="0" err="1" smtClean="0"/>
              <a:t>ProbSevere</a:t>
            </a:r>
            <a:r>
              <a:rPr lang="en-US" sz="2000" dirty="0" smtClean="0"/>
              <a:t> is well calibrated overall</a:t>
            </a:r>
          </a:p>
          <a:p>
            <a:pPr marL="285750" indent="-285750">
              <a:buFont typeface="Arial"/>
              <a:buChar char="•"/>
            </a:pPr>
            <a:endParaRPr lang="en-US" sz="2000" dirty="0" smtClean="0"/>
          </a:p>
          <a:p>
            <a:endParaRPr lang="en-US" sz="2000" dirty="0" smtClean="0"/>
          </a:p>
        </p:txBody>
      </p:sp>
      <p:pic>
        <p:nvPicPr>
          <p:cNvPr id="2" name="Picture 1" descr="ProbSevere80-nws_skil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1" y="680320"/>
            <a:ext cx="4734706" cy="3447430"/>
          </a:xfrm>
          <a:prstGeom prst="rect">
            <a:avLst/>
          </a:prstGeom>
        </p:spPr>
      </p:pic>
      <p:pic>
        <p:nvPicPr>
          <p:cNvPr id="6" name="Picture 5" descr="severe_reliabilit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617" y="680320"/>
            <a:ext cx="4402401" cy="3438341"/>
          </a:xfrm>
          <a:prstGeom prst="rect">
            <a:avLst/>
          </a:prstGeom>
        </p:spPr>
      </p:pic>
      <p:sp>
        <p:nvSpPr>
          <p:cNvPr id="5" name="TextBox 4"/>
          <p:cNvSpPr txBox="1"/>
          <p:nvPr/>
        </p:nvSpPr>
        <p:spPr>
          <a:xfrm>
            <a:off x="5497260" y="968431"/>
            <a:ext cx="1938245" cy="369332"/>
          </a:xfrm>
          <a:prstGeom prst="rect">
            <a:avLst/>
          </a:prstGeom>
          <a:noFill/>
        </p:spPr>
        <p:txBody>
          <a:bodyPr wrap="square" rtlCol="0">
            <a:spAutoFit/>
          </a:bodyPr>
          <a:lstStyle/>
          <a:p>
            <a:r>
              <a:rPr lang="en-US" dirty="0" smtClean="0">
                <a:solidFill>
                  <a:schemeClr val="bg1"/>
                </a:solidFill>
              </a:rPr>
              <a:t>Under forecast</a:t>
            </a:r>
            <a:endParaRPr lang="en-US" dirty="0">
              <a:solidFill>
                <a:schemeClr val="bg1"/>
              </a:solidFill>
            </a:endParaRPr>
          </a:p>
        </p:txBody>
      </p:sp>
      <p:sp>
        <p:nvSpPr>
          <p:cNvPr id="11" name="TextBox 10"/>
          <p:cNvSpPr txBox="1"/>
          <p:nvPr/>
        </p:nvSpPr>
        <p:spPr>
          <a:xfrm>
            <a:off x="7053355" y="3142928"/>
            <a:ext cx="1938245" cy="369332"/>
          </a:xfrm>
          <a:prstGeom prst="rect">
            <a:avLst/>
          </a:prstGeom>
          <a:noFill/>
        </p:spPr>
        <p:txBody>
          <a:bodyPr wrap="square" rtlCol="0">
            <a:spAutoFit/>
          </a:bodyPr>
          <a:lstStyle/>
          <a:p>
            <a:r>
              <a:rPr lang="en-US" dirty="0" smtClean="0">
                <a:solidFill>
                  <a:schemeClr val="bg1"/>
                </a:solidFill>
              </a:rPr>
              <a:t>Over forecast</a:t>
            </a:r>
            <a:endParaRPr lang="en-US" dirty="0">
              <a:solidFill>
                <a:schemeClr val="bg1"/>
              </a:solidFill>
            </a:endParaRPr>
          </a:p>
        </p:txBody>
      </p:sp>
    </p:spTree>
    <p:custDataLst>
      <p:tags r:id="rId1"/>
    </p:custDataLst>
    <p:extLst>
      <p:ext uri="{BB962C8B-B14F-4D97-AF65-F5344CB8AC3E}">
        <p14:creationId xmlns:p14="http://schemas.microsoft.com/office/powerpoint/2010/main" val="307302663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
        <p:nvSpPr>
          <p:cNvPr id="3" name="Title 1"/>
          <p:cNvSpPr>
            <a:spLocks noGrp="1"/>
          </p:cNvSpPr>
          <p:nvPr>
            <p:ph type="title"/>
          </p:nvPr>
        </p:nvSpPr>
        <p:spPr>
          <a:xfrm>
            <a:off x="458262" y="0"/>
            <a:ext cx="8228538" cy="680320"/>
          </a:xfrm>
        </p:spPr>
        <p:txBody>
          <a:bodyPr/>
          <a:lstStyle/>
          <a:p>
            <a:r>
              <a:rPr lang="en-US" sz="3200" b="1" u="sng" dirty="0" smtClean="0">
                <a:latin typeface="+mn-lt"/>
              </a:rPr>
              <a:t>ProbSevere – Hail Improvement</a:t>
            </a:r>
            <a:endParaRPr lang="en-US" sz="3200" b="1" u="sng" dirty="0">
              <a:latin typeface="+mn-lt"/>
            </a:endParaRPr>
          </a:p>
        </p:txBody>
      </p:sp>
      <p:sp>
        <p:nvSpPr>
          <p:cNvPr id="10" name="TextBox 9"/>
          <p:cNvSpPr txBox="1"/>
          <p:nvPr/>
        </p:nvSpPr>
        <p:spPr>
          <a:xfrm>
            <a:off x="-3488" y="5194413"/>
            <a:ext cx="9130089" cy="1631216"/>
          </a:xfrm>
          <a:prstGeom prst="rect">
            <a:avLst/>
          </a:prstGeom>
          <a:noFill/>
        </p:spPr>
        <p:txBody>
          <a:bodyPr wrap="square" rtlCol="0">
            <a:spAutoFit/>
          </a:bodyPr>
          <a:lstStyle/>
          <a:p>
            <a:pPr marL="285750" indent="-285750">
              <a:buFont typeface="Arial"/>
              <a:buChar char="•"/>
            </a:pPr>
            <a:r>
              <a:rPr lang="en-US" sz="2000" dirty="0" smtClean="0"/>
              <a:t>Skill plots show that the ProbHail component of “all hazards” ProbSevere significantly improves upon the severe probability from the legacy version of ProbSevere. </a:t>
            </a:r>
          </a:p>
          <a:p>
            <a:pPr marL="285750" indent="-285750">
              <a:buFont typeface="Arial"/>
              <a:buChar char="•"/>
            </a:pPr>
            <a:r>
              <a:rPr lang="en-US" sz="2000" dirty="0" smtClean="0"/>
              <a:t>ProbHail Max CSI: 0.43 </a:t>
            </a:r>
            <a:r>
              <a:rPr lang="en-US" sz="2000" dirty="0" err="1" smtClean="0"/>
              <a:t>vs</a:t>
            </a:r>
            <a:r>
              <a:rPr lang="en-US" sz="2000" dirty="0" smtClean="0"/>
              <a:t> ProbSevere Legacy Max CSI (for hail): 0.40</a:t>
            </a:r>
          </a:p>
          <a:p>
            <a:endParaRPr lang="en-US" sz="2000"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0320"/>
            <a:ext cx="9144000" cy="4462359"/>
          </a:xfrm>
          <a:prstGeom prst="rect">
            <a:avLst/>
          </a:prstGeom>
        </p:spPr>
      </p:pic>
    </p:spTree>
    <p:custDataLst>
      <p:tags r:id="rId1"/>
    </p:custDataLst>
    <p:extLst>
      <p:ext uri="{BB962C8B-B14F-4D97-AF65-F5344CB8AC3E}">
        <p14:creationId xmlns:p14="http://schemas.microsoft.com/office/powerpoint/2010/main" val="11086159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a:t>
            </a:fld>
            <a:endParaRPr lang="en-US"/>
          </a:p>
        </p:txBody>
      </p:sp>
      <p:sp>
        <p:nvSpPr>
          <p:cNvPr id="5" name="TextBox 4"/>
          <p:cNvSpPr txBox="1"/>
          <p:nvPr/>
        </p:nvSpPr>
        <p:spPr>
          <a:xfrm>
            <a:off x="381000" y="177224"/>
            <a:ext cx="8305800" cy="523220"/>
          </a:xfrm>
          <a:prstGeom prst="rect">
            <a:avLst/>
          </a:prstGeom>
          <a:noFill/>
        </p:spPr>
        <p:txBody>
          <a:bodyPr wrap="square" rtlCol="0">
            <a:spAutoFit/>
          </a:bodyPr>
          <a:lstStyle/>
          <a:p>
            <a:pPr algn="ctr"/>
            <a:r>
              <a:rPr lang="en-US" sz="2800" b="1" u="sng" dirty="0" smtClean="0">
                <a:effectLst>
                  <a:outerShdw blurRad="50800" dist="38100" dir="2700000" algn="tl" rotWithShape="0">
                    <a:prstClr val="black">
                      <a:alpha val="40000"/>
                    </a:prstClr>
                  </a:outerShdw>
                </a:effectLst>
              </a:rPr>
              <a:t>NOAA/CIMSS </a:t>
            </a:r>
            <a:r>
              <a:rPr lang="en-US" sz="2800" b="1" u="sng" dirty="0" err="1" smtClean="0">
                <a:effectLst>
                  <a:outerShdw blurRad="50800" dist="38100" dir="2700000" algn="tl" rotWithShape="0">
                    <a:prstClr val="black">
                      <a:alpha val="40000"/>
                    </a:prstClr>
                  </a:outerShdw>
                </a:effectLst>
              </a:rPr>
              <a:t>ProbSevere</a:t>
            </a:r>
            <a:r>
              <a:rPr lang="en-US" sz="2800" b="1" u="sng" dirty="0" smtClean="0">
                <a:effectLst>
                  <a:outerShdw blurRad="50800" dist="38100" dir="2700000" algn="tl" rotWithShape="0">
                    <a:prstClr val="black">
                      <a:alpha val="40000"/>
                    </a:prstClr>
                  </a:outerShdw>
                </a:effectLst>
              </a:rPr>
              <a:t> Timeline</a:t>
            </a:r>
            <a:endParaRPr lang="en-US" sz="2800" b="1" u="sng" dirty="0">
              <a:effectLst>
                <a:outerShdw blurRad="50800" dist="38100" dir="2700000" algn="tl" rotWithShape="0">
                  <a:prstClr val="black">
                    <a:alpha val="40000"/>
                  </a:prstClr>
                </a:outerShdw>
              </a:effectLst>
            </a:endParaRPr>
          </a:p>
        </p:txBody>
      </p:sp>
      <p:grpSp>
        <p:nvGrpSpPr>
          <p:cNvPr id="17" name="Group 16"/>
          <p:cNvGrpSpPr/>
          <p:nvPr/>
        </p:nvGrpSpPr>
        <p:grpSpPr>
          <a:xfrm>
            <a:off x="297877" y="3088941"/>
            <a:ext cx="8467313" cy="987836"/>
            <a:chOff x="219487" y="3308461"/>
            <a:chExt cx="8467313" cy="987836"/>
          </a:xfrm>
        </p:grpSpPr>
        <p:cxnSp>
          <p:nvCxnSpPr>
            <p:cNvPr id="7" name="Straight Arrow Connector 6"/>
            <p:cNvCxnSpPr/>
            <p:nvPr/>
          </p:nvCxnSpPr>
          <p:spPr>
            <a:xfrm>
              <a:off x="219487" y="3637739"/>
              <a:ext cx="8467313" cy="0"/>
            </a:xfrm>
            <a:prstGeom prst="straightConnector1">
              <a:avLst/>
            </a:prstGeom>
            <a:ln w="889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17363" y="3308461"/>
              <a:ext cx="0" cy="98783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13794" y="3308461"/>
              <a:ext cx="0" cy="64287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683247" y="3308461"/>
              <a:ext cx="0" cy="98783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627210" y="3370016"/>
              <a:ext cx="0" cy="589161"/>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41099" y="4076777"/>
            <a:ext cx="3057145" cy="2123658"/>
          </a:xfrm>
          <a:prstGeom prst="rect">
            <a:avLst/>
          </a:prstGeom>
          <a:noFill/>
          <a:ln w="19050">
            <a:solidFill>
              <a:schemeClr val="tx1"/>
            </a:solidFill>
          </a:ln>
        </p:spPr>
        <p:txBody>
          <a:bodyPr wrap="square" rtlCol="0">
            <a:spAutoFit/>
          </a:bodyPr>
          <a:lstStyle/>
          <a:p>
            <a:r>
              <a:rPr lang="en-US" sz="2200" b="1" dirty="0" smtClean="0">
                <a:solidFill>
                  <a:srgbClr val="FEB80A"/>
                </a:solidFill>
              </a:rPr>
              <a:t>2014:</a:t>
            </a:r>
          </a:p>
          <a:p>
            <a:r>
              <a:rPr lang="en-US" sz="2200" dirty="0" err="1" smtClean="0"/>
              <a:t>ProbSevere</a:t>
            </a:r>
            <a:r>
              <a:rPr lang="en-US" sz="2200" dirty="0" smtClean="0"/>
              <a:t> Introduced</a:t>
            </a:r>
          </a:p>
          <a:p>
            <a:r>
              <a:rPr lang="en-US" sz="2200" dirty="0" smtClean="0"/>
              <a:t>Derived from:</a:t>
            </a:r>
          </a:p>
          <a:p>
            <a:r>
              <a:rPr lang="en-US" sz="2200" dirty="0" smtClean="0"/>
              <a:t>NWP</a:t>
            </a:r>
          </a:p>
          <a:p>
            <a:r>
              <a:rPr lang="en-US" sz="2200" dirty="0" smtClean="0"/>
              <a:t>GOES-13</a:t>
            </a:r>
          </a:p>
          <a:p>
            <a:r>
              <a:rPr lang="en-US" sz="2200" dirty="0" smtClean="0"/>
              <a:t>NEXRAD (MRMS)</a:t>
            </a:r>
          </a:p>
        </p:txBody>
      </p:sp>
      <p:sp>
        <p:nvSpPr>
          <p:cNvPr id="20" name="TextBox 19"/>
          <p:cNvSpPr txBox="1"/>
          <p:nvPr/>
        </p:nvSpPr>
        <p:spPr>
          <a:xfrm>
            <a:off x="1163611" y="700444"/>
            <a:ext cx="3057145" cy="2400657"/>
          </a:xfrm>
          <a:prstGeom prst="rect">
            <a:avLst/>
          </a:prstGeom>
          <a:noFill/>
          <a:ln w="19050">
            <a:solidFill>
              <a:schemeClr val="tx1"/>
            </a:solidFill>
          </a:ln>
        </p:spPr>
        <p:txBody>
          <a:bodyPr wrap="square" rtlCol="0">
            <a:spAutoFit/>
          </a:bodyPr>
          <a:lstStyle/>
          <a:p>
            <a:r>
              <a:rPr lang="en-US" sz="2200" b="1" dirty="0" smtClean="0">
                <a:solidFill>
                  <a:srgbClr val="FEB80A"/>
                </a:solidFill>
              </a:rPr>
              <a:t>2015:</a:t>
            </a:r>
          </a:p>
          <a:p>
            <a:r>
              <a:rPr lang="en-US" sz="2200" dirty="0" err="1" smtClean="0"/>
              <a:t>ProbSevere</a:t>
            </a:r>
            <a:r>
              <a:rPr lang="en-US" sz="2200" dirty="0" smtClean="0"/>
              <a:t> Improved</a:t>
            </a:r>
          </a:p>
          <a:p>
            <a:r>
              <a:rPr lang="en-US" sz="2200" dirty="0" smtClean="0"/>
              <a:t>Derived from:</a:t>
            </a:r>
          </a:p>
          <a:p>
            <a:r>
              <a:rPr lang="en-US" sz="2200" dirty="0"/>
              <a:t>NWP</a:t>
            </a:r>
          </a:p>
          <a:p>
            <a:r>
              <a:rPr lang="en-US" sz="2200" dirty="0"/>
              <a:t>GOES</a:t>
            </a:r>
            <a:r>
              <a:rPr lang="en-US" sz="2200" dirty="0" smtClean="0"/>
              <a:t>-13/15</a:t>
            </a:r>
            <a:endParaRPr lang="en-US" sz="2200" dirty="0"/>
          </a:p>
          <a:p>
            <a:r>
              <a:rPr lang="en-US" sz="2200" dirty="0"/>
              <a:t>NEXRAD (MRMS)</a:t>
            </a:r>
          </a:p>
          <a:p>
            <a:endParaRPr lang="en-US" dirty="0"/>
          </a:p>
        </p:txBody>
      </p:sp>
      <p:sp>
        <p:nvSpPr>
          <p:cNvPr id="21" name="TextBox 20"/>
          <p:cNvSpPr txBox="1"/>
          <p:nvPr/>
        </p:nvSpPr>
        <p:spPr>
          <a:xfrm>
            <a:off x="3352800" y="4076777"/>
            <a:ext cx="3057145" cy="1446550"/>
          </a:xfrm>
          <a:prstGeom prst="rect">
            <a:avLst/>
          </a:prstGeom>
          <a:noFill/>
          <a:ln w="19050">
            <a:solidFill>
              <a:schemeClr val="tx1"/>
            </a:solidFill>
          </a:ln>
        </p:spPr>
        <p:txBody>
          <a:bodyPr wrap="square" rtlCol="0">
            <a:spAutoFit/>
          </a:bodyPr>
          <a:lstStyle/>
          <a:p>
            <a:r>
              <a:rPr lang="en-US" sz="2200" b="1" dirty="0" smtClean="0">
                <a:solidFill>
                  <a:schemeClr val="accent3"/>
                </a:solidFill>
              </a:rPr>
              <a:t>2016:</a:t>
            </a:r>
          </a:p>
          <a:p>
            <a:r>
              <a:rPr lang="en-US" sz="2200" dirty="0" smtClean="0"/>
              <a:t>Earth Networks Total</a:t>
            </a:r>
          </a:p>
          <a:p>
            <a:r>
              <a:rPr lang="en-US" sz="2200" dirty="0" smtClean="0"/>
              <a:t>Lightning incorporated into </a:t>
            </a:r>
            <a:r>
              <a:rPr lang="en-US" sz="2200" dirty="0" err="1" smtClean="0"/>
              <a:t>ProbSevere</a:t>
            </a:r>
            <a:endParaRPr lang="en-US" sz="2200" dirty="0" smtClean="0"/>
          </a:p>
        </p:txBody>
      </p:sp>
      <p:sp>
        <p:nvSpPr>
          <p:cNvPr id="23" name="TextBox 22"/>
          <p:cNvSpPr txBox="1"/>
          <p:nvPr/>
        </p:nvSpPr>
        <p:spPr>
          <a:xfrm>
            <a:off x="4876800" y="688284"/>
            <a:ext cx="3888390" cy="2462212"/>
          </a:xfrm>
          <a:prstGeom prst="rect">
            <a:avLst/>
          </a:prstGeom>
          <a:noFill/>
          <a:ln w="19050">
            <a:solidFill>
              <a:schemeClr val="tx1"/>
            </a:solidFill>
          </a:ln>
        </p:spPr>
        <p:txBody>
          <a:bodyPr wrap="square" rtlCol="0">
            <a:spAutoFit/>
          </a:bodyPr>
          <a:lstStyle/>
          <a:p>
            <a:r>
              <a:rPr lang="en-US" sz="2200" b="1" dirty="0" smtClean="0">
                <a:solidFill>
                  <a:srgbClr val="FEB80A"/>
                </a:solidFill>
              </a:rPr>
              <a:t>2017:</a:t>
            </a:r>
          </a:p>
          <a:p>
            <a:r>
              <a:rPr lang="en-US" sz="2200" dirty="0" smtClean="0"/>
              <a:t>“All Hazards” </a:t>
            </a:r>
            <a:r>
              <a:rPr lang="en-US" sz="2200" dirty="0" err="1" smtClean="0"/>
              <a:t>ProbSevere</a:t>
            </a:r>
            <a:endParaRPr lang="en-US" sz="2200" dirty="0" smtClean="0"/>
          </a:p>
          <a:p>
            <a:r>
              <a:rPr lang="en-US" sz="2200" dirty="0" smtClean="0"/>
              <a:t>Including:</a:t>
            </a:r>
          </a:p>
          <a:p>
            <a:r>
              <a:rPr lang="en-US" sz="2200" dirty="0" smtClean="0">
                <a:solidFill>
                  <a:srgbClr val="FEB80A"/>
                </a:solidFill>
              </a:rPr>
              <a:t>ProbHail, ProbWind, ProbTor</a:t>
            </a:r>
          </a:p>
          <a:p>
            <a:r>
              <a:rPr lang="en-US" sz="2200" dirty="0" smtClean="0"/>
              <a:t>More physically relevant NWP and observational predictors for each hazard </a:t>
            </a:r>
            <a:endParaRPr lang="en-US" sz="2200" dirty="0"/>
          </a:p>
        </p:txBody>
      </p:sp>
      <p:cxnSp>
        <p:nvCxnSpPr>
          <p:cNvPr id="19" name="Straight Connector 18"/>
          <p:cNvCxnSpPr/>
          <p:nvPr/>
        </p:nvCxnSpPr>
        <p:spPr>
          <a:xfrm>
            <a:off x="8077200" y="3276600"/>
            <a:ext cx="0" cy="91440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544055" y="4192250"/>
            <a:ext cx="2599945" cy="2123658"/>
          </a:xfrm>
          <a:prstGeom prst="rect">
            <a:avLst/>
          </a:prstGeom>
          <a:noFill/>
          <a:ln w="19050">
            <a:solidFill>
              <a:schemeClr val="tx1"/>
            </a:solidFill>
          </a:ln>
        </p:spPr>
        <p:txBody>
          <a:bodyPr wrap="square" rtlCol="0">
            <a:spAutoFit/>
          </a:bodyPr>
          <a:lstStyle/>
          <a:p>
            <a:r>
              <a:rPr lang="en-US" sz="2200" b="1" dirty="0" smtClean="0">
                <a:solidFill>
                  <a:schemeClr val="accent3"/>
                </a:solidFill>
              </a:rPr>
              <a:t>2018:</a:t>
            </a:r>
          </a:p>
          <a:p>
            <a:r>
              <a:rPr lang="en-US" sz="2200" dirty="0" smtClean="0"/>
              <a:t>GOES-16 ABI incorporated.</a:t>
            </a:r>
          </a:p>
          <a:p>
            <a:r>
              <a:rPr lang="en-US" sz="2200" dirty="0" smtClean="0"/>
              <a:t>Refinements to ProbHail, ProbWind, and ProbTor</a:t>
            </a:r>
          </a:p>
        </p:txBody>
      </p:sp>
    </p:spTree>
    <p:extLst>
      <p:ext uri="{BB962C8B-B14F-4D97-AF65-F5344CB8AC3E}">
        <p14:creationId xmlns:p14="http://schemas.microsoft.com/office/powerpoint/2010/main" val="24589425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sp>
        <p:nvSpPr>
          <p:cNvPr id="3" name="Title 1"/>
          <p:cNvSpPr>
            <a:spLocks noGrp="1"/>
          </p:cNvSpPr>
          <p:nvPr>
            <p:ph type="title"/>
          </p:nvPr>
        </p:nvSpPr>
        <p:spPr>
          <a:xfrm>
            <a:off x="458262" y="0"/>
            <a:ext cx="8228538" cy="680320"/>
          </a:xfrm>
        </p:spPr>
        <p:txBody>
          <a:bodyPr/>
          <a:lstStyle/>
          <a:p>
            <a:r>
              <a:rPr lang="en-US" sz="3200" b="1" u="sng" dirty="0" smtClean="0">
                <a:latin typeface="+mn-lt"/>
              </a:rPr>
              <a:t>ProbHail Reliability</a:t>
            </a:r>
            <a:endParaRPr lang="en-US" sz="3200" b="1" u="sng" dirty="0">
              <a:latin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671744"/>
            <a:ext cx="6489700" cy="5067300"/>
          </a:xfrm>
          <a:prstGeom prst="rect">
            <a:avLst/>
          </a:prstGeom>
        </p:spPr>
      </p:pic>
      <p:sp>
        <p:nvSpPr>
          <p:cNvPr id="5" name="Rectangle 4"/>
          <p:cNvSpPr/>
          <p:nvPr/>
        </p:nvSpPr>
        <p:spPr>
          <a:xfrm>
            <a:off x="0" y="5739044"/>
            <a:ext cx="9144000" cy="646331"/>
          </a:xfrm>
          <a:prstGeom prst="rect">
            <a:avLst/>
          </a:prstGeom>
        </p:spPr>
        <p:txBody>
          <a:bodyPr wrap="square">
            <a:spAutoFit/>
          </a:bodyPr>
          <a:lstStyle/>
          <a:p>
            <a:pPr marL="285750" indent="-285750">
              <a:buFont typeface="Arial"/>
              <a:buChar char="•"/>
            </a:pPr>
            <a:r>
              <a:rPr lang="en-US" dirty="0"/>
              <a:t>Reliability analysis shows </a:t>
            </a:r>
            <a:r>
              <a:rPr lang="en-US" dirty="0" smtClean="0"/>
              <a:t>ProbHail is well calibrated, with a small over forecast bias for probabilities </a:t>
            </a:r>
            <a:r>
              <a:rPr lang="en-US" dirty="0"/>
              <a:t>≥</a:t>
            </a:r>
            <a:r>
              <a:rPr lang="en-US" dirty="0" smtClean="0"/>
              <a:t> 40% and is significantly more reliable than ProbSevere Legacy.</a:t>
            </a:r>
            <a:endParaRPr lang="en-US" dirty="0"/>
          </a:p>
        </p:txBody>
      </p:sp>
      <p:sp>
        <p:nvSpPr>
          <p:cNvPr id="6" name="TextBox 5"/>
          <p:cNvSpPr txBox="1"/>
          <p:nvPr/>
        </p:nvSpPr>
        <p:spPr>
          <a:xfrm>
            <a:off x="2406095" y="1589282"/>
            <a:ext cx="1938245" cy="369332"/>
          </a:xfrm>
          <a:prstGeom prst="rect">
            <a:avLst/>
          </a:prstGeom>
          <a:noFill/>
        </p:spPr>
        <p:txBody>
          <a:bodyPr wrap="square" rtlCol="0">
            <a:spAutoFit/>
          </a:bodyPr>
          <a:lstStyle/>
          <a:p>
            <a:r>
              <a:rPr lang="en-US" dirty="0" smtClean="0">
                <a:solidFill>
                  <a:schemeClr val="bg1"/>
                </a:solidFill>
              </a:rPr>
              <a:t>Under forecast</a:t>
            </a:r>
            <a:endParaRPr lang="en-US" dirty="0">
              <a:solidFill>
                <a:schemeClr val="bg1"/>
              </a:solidFill>
            </a:endParaRPr>
          </a:p>
        </p:txBody>
      </p:sp>
      <p:sp>
        <p:nvSpPr>
          <p:cNvPr id="7" name="TextBox 6"/>
          <p:cNvSpPr txBox="1"/>
          <p:nvPr/>
        </p:nvSpPr>
        <p:spPr>
          <a:xfrm>
            <a:off x="5497260" y="4346159"/>
            <a:ext cx="1938245" cy="369332"/>
          </a:xfrm>
          <a:prstGeom prst="rect">
            <a:avLst/>
          </a:prstGeom>
          <a:noFill/>
        </p:spPr>
        <p:txBody>
          <a:bodyPr wrap="square" rtlCol="0">
            <a:spAutoFit/>
          </a:bodyPr>
          <a:lstStyle/>
          <a:p>
            <a:r>
              <a:rPr lang="en-US" dirty="0" smtClean="0">
                <a:solidFill>
                  <a:schemeClr val="bg1"/>
                </a:solidFill>
              </a:rPr>
              <a:t>Over forecast</a:t>
            </a:r>
            <a:endParaRPr lang="en-US" dirty="0">
              <a:solidFill>
                <a:schemeClr val="bg1"/>
              </a:solidFill>
            </a:endParaRPr>
          </a:p>
        </p:txBody>
      </p:sp>
    </p:spTree>
    <p:custDataLst>
      <p:tags r:id="rId1"/>
    </p:custDataLst>
    <p:extLst>
      <p:ext uri="{BB962C8B-B14F-4D97-AF65-F5344CB8AC3E}">
        <p14:creationId xmlns:p14="http://schemas.microsoft.com/office/powerpoint/2010/main" val="39198184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
        <p:nvSpPr>
          <p:cNvPr id="3" name="Title 1"/>
          <p:cNvSpPr>
            <a:spLocks noGrp="1"/>
          </p:cNvSpPr>
          <p:nvPr>
            <p:ph type="title"/>
          </p:nvPr>
        </p:nvSpPr>
        <p:spPr>
          <a:xfrm>
            <a:off x="458262" y="0"/>
            <a:ext cx="8228538" cy="680320"/>
          </a:xfrm>
        </p:spPr>
        <p:txBody>
          <a:bodyPr/>
          <a:lstStyle/>
          <a:p>
            <a:r>
              <a:rPr lang="en-US" sz="3200" b="1" u="sng" dirty="0" smtClean="0">
                <a:latin typeface="+mn-lt"/>
              </a:rPr>
              <a:t>ProbSevere – Wind Improvement</a:t>
            </a:r>
            <a:endParaRPr lang="en-US" sz="3200" b="1" u="sng" dirty="0">
              <a:latin typeface="+mn-lt"/>
            </a:endParaRPr>
          </a:p>
        </p:txBody>
      </p:sp>
      <p:sp>
        <p:nvSpPr>
          <p:cNvPr id="10" name="TextBox 9"/>
          <p:cNvSpPr txBox="1"/>
          <p:nvPr/>
        </p:nvSpPr>
        <p:spPr>
          <a:xfrm>
            <a:off x="0" y="5196337"/>
            <a:ext cx="9130089" cy="1938992"/>
          </a:xfrm>
          <a:prstGeom prst="rect">
            <a:avLst/>
          </a:prstGeom>
          <a:noFill/>
        </p:spPr>
        <p:txBody>
          <a:bodyPr wrap="square" rtlCol="0">
            <a:spAutoFit/>
          </a:bodyPr>
          <a:lstStyle/>
          <a:p>
            <a:pPr marL="285750" indent="-285750">
              <a:buFont typeface="Arial"/>
              <a:buChar char="•"/>
            </a:pPr>
            <a:r>
              <a:rPr lang="en-US" sz="2000" dirty="0" smtClean="0"/>
              <a:t>Skill plot show that the ProbWind component of “all hazards” ProbSevere significantly improves upon the severe probability from the legacy version of ProbSevere.</a:t>
            </a:r>
          </a:p>
          <a:p>
            <a:pPr marL="285750" indent="-285750">
              <a:buFont typeface="Arial"/>
              <a:buChar char="•"/>
            </a:pPr>
            <a:r>
              <a:rPr lang="en-US" sz="2000" dirty="0" smtClean="0"/>
              <a:t>ProbWind </a:t>
            </a:r>
            <a:r>
              <a:rPr lang="en-US" sz="2000" dirty="0"/>
              <a:t>Max CSI: </a:t>
            </a:r>
            <a:r>
              <a:rPr lang="en-US" sz="2000" dirty="0" smtClean="0"/>
              <a:t>0.31 </a:t>
            </a:r>
            <a:r>
              <a:rPr lang="en-US" sz="2000" dirty="0" err="1"/>
              <a:t>vs</a:t>
            </a:r>
            <a:r>
              <a:rPr lang="en-US" sz="2000" dirty="0"/>
              <a:t> ProbSevere Legacy Max </a:t>
            </a:r>
            <a:r>
              <a:rPr lang="en-US" sz="2000" dirty="0" smtClean="0"/>
              <a:t>CSI (for wind): 0.26</a:t>
            </a:r>
            <a:endParaRPr lang="en-US" sz="2000" dirty="0"/>
          </a:p>
          <a:p>
            <a:pPr marL="285750" indent="-285750">
              <a:buFont typeface="Arial"/>
              <a:buChar char="•"/>
            </a:pPr>
            <a:endParaRPr lang="en-US" sz="2000" dirty="0" smtClean="0"/>
          </a:p>
          <a:p>
            <a:endParaRPr lang="en-US" sz="2000" dirty="0" smtClean="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0320"/>
            <a:ext cx="9144000" cy="4462359"/>
          </a:xfrm>
          <a:prstGeom prst="rect">
            <a:avLst/>
          </a:prstGeom>
        </p:spPr>
      </p:pic>
    </p:spTree>
    <p:custDataLst>
      <p:tags r:id="rId1"/>
    </p:custDataLst>
    <p:extLst>
      <p:ext uri="{BB962C8B-B14F-4D97-AF65-F5344CB8AC3E}">
        <p14:creationId xmlns:p14="http://schemas.microsoft.com/office/powerpoint/2010/main" val="36826218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32</a:t>
            </a:fld>
            <a:endParaRPr lang="en-US"/>
          </a:p>
        </p:txBody>
      </p:sp>
      <p:sp>
        <p:nvSpPr>
          <p:cNvPr id="3" name="Title 1"/>
          <p:cNvSpPr>
            <a:spLocks noGrp="1"/>
          </p:cNvSpPr>
          <p:nvPr>
            <p:ph type="title"/>
          </p:nvPr>
        </p:nvSpPr>
        <p:spPr>
          <a:xfrm>
            <a:off x="458262" y="0"/>
            <a:ext cx="8228538" cy="680320"/>
          </a:xfrm>
        </p:spPr>
        <p:txBody>
          <a:bodyPr/>
          <a:lstStyle/>
          <a:p>
            <a:r>
              <a:rPr lang="en-US" sz="3200" b="1" u="sng" dirty="0" smtClean="0">
                <a:latin typeface="+mn-lt"/>
              </a:rPr>
              <a:t>ProbWind Reliability</a:t>
            </a:r>
            <a:endParaRPr lang="en-US" sz="3200" b="1" u="sng" dirty="0">
              <a:latin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671744"/>
            <a:ext cx="6489700" cy="5067300"/>
          </a:xfrm>
          <a:prstGeom prst="rect">
            <a:avLst/>
          </a:prstGeom>
        </p:spPr>
      </p:pic>
      <p:sp>
        <p:nvSpPr>
          <p:cNvPr id="5" name="Rectangle 4"/>
          <p:cNvSpPr/>
          <p:nvPr/>
        </p:nvSpPr>
        <p:spPr>
          <a:xfrm>
            <a:off x="0" y="5739044"/>
            <a:ext cx="9144000" cy="646331"/>
          </a:xfrm>
          <a:prstGeom prst="rect">
            <a:avLst/>
          </a:prstGeom>
        </p:spPr>
        <p:txBody>
          <a:bodyPr wrap="square">
            <a:spAutoFit/>
          </a:bodyPr>
          <a:lstStyle/>
          <a:p>
            <a:pPr marL="285750" indent="-285750">
              <a:buFont typeface="Arial"/>
              <a:buChar char="•"/>
            </a:pPr>
            <a:r>
              <a:rPr lang="en-US" dirty="0"/>
              <a:t>Reliability analysis shows </a:t>
            </a:r>
            <a:r>
              <a:rPr lang="en-US" dirty="0" smtClean="0"/>
              <a:t>ProbWind is well calibrated, with a small over </a:t>
            </a:r>
            <a:r>
              <a:rPr lang="en-US" dirty="0"/>
              <a:t>forecast </a:t>
            </a:r>
            <a:r>
              <a:rPr lang="en-US" dirty="0" smtClean="0"/>
              <a:t>bias for probabilities </a:t>
            </a:r>
            <a:r>
              <a:rPr lang="en-US" dirty="0"/>
              <a:t>≥</a:t>
            </a:r>
            <a:r>
              <a:rPr lang="en-US" dirty="0" smtClean="0"/>
              <a:t> </a:t>
            </a:r>
            <a:r>
              <a:rPr lang="en-US" dirty="0"/>
              <a:t>40% and is significantly more reliable than ProbSevere Legacy</a:t>
            </a:r>
            <a:r>
              <a:rPr lang="en-US" dirty="0" smtClean="0"/>
              <a:t>.</a:t>
            </a:r>
            <a:endParaRPr lang="en-US" dirty="0"/>
          </a:p>
        </p:txBody>
      </p:sp>
      <p:sp>
        <p:nvSpPr>
          <p:cNvPr id="6" name="TextBox 5"/>
          <p:cNvSpPr txBox="1"/>
          <p:nvPr/>
        </p:nvSpPr>
        <p:spPr>
          <a:xfrm>
            <a:off x="2406095" y="1589282"/>
            <a:ext cx="1938245" cy="369332"/>
          </a:xfrm>
          <a:prstGeom prst="rect">
            <a:avLst/>
          </a:prstGeom>
          <a:noFill/>
        </p:spPr>
        <p:txBody>
          <a:bodyPr wrap="square" rtlCol="0">
            <a:spAutoFit/>
          </a:bodyPr>
          <a:lstStyle/>
          <a:p>
            <a:r>
              <a:rPr lang="en-US" dirty="0" smtClean="0">
                <a:solidFill>
                  <a:schemeClr val="bg1"/>
                </a:solidFill>
              </a:rPr>
              <a:t>Under forecast</a:t>
            </a:r>
            <a:endParaRPr lang="en-US" dirty="0">
              <a:solidFill>
                <a:schemeClr val="bg1"/>
              </a:solidFill>
            </a:endParaRPr>
          </a:p>
        </p:txBody>
      </p:sp>
      <p:sp>
        <p:nvSpPr>
          <p:cNvPr id="7" name="TextBox 6"/>
          <p:cNvSpPr txBox="1"/>
          <p:nvPr/>
        </p:nvSpPr>
        <p:spPr>
          <a:xfrm>
            <a:off x="5497260" y="4346159"/>
            <a:ext cx="1938245" cy="369332"/>
          </a:xfrm>
          <a:prstGeom prst="rect">
            <a:avLst/>
          </a:prstGeom>
          <a:noFill/>
        </p:spPr>
        <p:txBody>
          <a:bodyPr wrap="square" rtlCol="0">
            <a:spAutoFit/>
          </a:bodyPr>
          <a:lstStyle/>
          <a:p>
            <a:r>
              <a:rPr lang="en-US" dirty="0" smtClean="0">
                <a:solidFill>
                  <a:schemeClr val="bg1"/>
                </a:solidFill>
              </a:rPr>
              <a:t>Over forecast</a:t>
            </a:r>
            <a:endParaRPr lang="en-US" dirty="0">
              <a:solidFill>
                <a:schemeClr val="bg1"/>
              </a:solidFill>
            </a:endParaRPr>
          </a:p>
        </p:txBody>
      </p:sp>
    </p:spTree>
    <p:custDataLst>
      <p:tags r:id="rId1"/>
    </p:custDataLst>
    <p:extLst>
      <p:ext uri="{BB962C8B-B14F-4D97-AF65-F5344CB8AC3E}">
        <p14:creationId xmlns:p14="http://schemas.microsoft.com/office/powerpoint/2010/main" val="4282284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33</a:t>
            </a:fld>
            <a:endParaRPr lang="en-US"/>
          </a:p>
        </p:txBody>
      </p:sp>
      <p:sp>
        <p:nvSpPr>
          <p:cNvPr id="3" name="Title 1"/>
          <p:cNvSpPr>
            <a:spLocks noGrp="1"/>
          </p:cNvSpPr>
          <p:nvPr>
            <p:ph type="title"/>
          </p:nvPr>
        </p:nvSpPr>
        <p:spPr>
          <a:xfrm>
            <a:off x="458262" y="0"/>
            <a:ext cx="8228538" cy="680320"/>
          </a:xfrm>
        </p:spPr>
        <p:txBody>
          <a:bodyPr/>
          <a:lstStyle/>
          <a:p>
            <a:r>
              <a:rPr lang="en-US" sz="3600" b="1" u="sng" dirty="0" smtClean="0">
                <a:latin typeface="+mn-lt"/>
              </a:rPr>
              <a:t>ProbTor Model Performance</a:t>
            </a:r>
            <a:endParaRPr lang="en-US" sz="3600" b="1" u="sng" dirty="0">
              <a:latin typeface="+mn-lt"/>
            </a:endParaRPr>
          </a:p>
        </p:txBody>
      </p:sp>
      <p:sp>
        <p:nvSpPr>
          <p:cNvPr id="7" name="TextBox 6"/>
          <p:cNvSpPr txBox="1"/>
          <p:nvPr/>
        </p:nvSpPr>
        <p:spPr>
          <a:xfrm>
            <a:off x="360279" y="4470935"/>
            <a:ext cx="3581400" cy="369332"/>
          </a:xfrm>
          <a:prstGeom prst="rect">
            <a:avLst/>
          </a:prstGeom>
          <a:noFill/>
        </p:spPr>
        <p:txBody>
          <a:bodyPr wrap="square" rtlCol="0">
            <a:spAutoFit/>
          </a:bodyPr>
          <a:lstStyle/>
          <a:p>
            <a:pPr algn="ctr"/>
            <a:r>
              <a:rPr lang="en-US" dirty="0" smtClean="0"/>
              <a:t>POD/FAR/CSI</a:t>
            </a:r>
            <a:endParaRPr lang="en-US" dirty="0"/>
          </a:p>
        </p:txBody>
      </p:sp>
      <p:sp>
        <p:nvSpPr>
          <p:cNvPr id="8" name="TextBox 7"/>
          <p:cNvSpPr txBox="1"/>
          <p:nvPr/>
        </p:nvSpPr>
        <p:spPr>
          <a:xfrm>
            <a:off x="5105400" y="4432061"/>
            <a:ext cx="3657600" cy="369332"/>
          </a:xfrm>
          <a:prstGeom prst="rect">
            <a:avLst/>
          </a:prstGeom>
          <a:noFill/>
        </p:spPr>
        <p:txBody>
          <a:bodyPr wrap="square" rtlCol="0">
            <a:spAutoFit/>
          </a:bodyPr>
          <a:lstStyle/>
          <a:p>
            <a:pPr algn="ctr"/>
            <a:r>
              <a:rPr lang="en-US" dirty="0" smtClean="0"/>
              <a:t>Reliability</a:t>
            </a:r>
            <a:endParaRPr lang="en-US" dirty="0"/>
          </a:p>
        </p:txBody>
      </p:sp>
      <p:sp>
        <p:nvSpPr>
          <p:cNvPr id="10" name="TextBox 9"/>
          <p:cNvSpPr txBox="1"/>
          <p:nvPr/>
        </p:nvSpPr>
        <p:spPr>
          <a:xfrm>
            <a:off x="13911" y="4781719"/>
            <a:ext cx="9130089" cy="1938992"/>
          </a:xfrm>
          <a:prstGeom prst="rect">
            <a:avLst/>
          </a:prstGeom>
          <a:noFill/>
        </p:spPr>
        <p:txBody>
          <a:bodyPr wrap="square" rtlCol="0">
            <a:spAutoFit/>
          </a:bodyPr>
          <a:lstStyle/>
          <a:p>
            <a:pPr marL="285750" indent="-285750">
              <a:buFont typeface="Arial"/>
              <a:buChar char="•"/>
            </a:pPr>
            <a:r>
              <a:rPr lang="en-US" sz="2000" dirty="0" smtClean="0"/>
              <a:t>Verification against LSR’s shows that ProbTor is less skillful than experienced </a:t>
            </a:r>
            <a:r>
              <a:rPr lang="en-US" sz="2000" dirty="0"/>
              <a:t>forecasters (as expected), </a:t>
            </a:r>
            <a:r>
              <a:rPr lang="en-US" sz="2000" dirty="0" smtClean="0"/>
              <a:t>but offers increased lead-time</a:t>
            </a:r>
            <a:endParaRPr lang="en-US" sz="2000" dirty="0"/>
          </a:p>
          <a:p>
            <a:pPr marL="285750" indent="-285750">
              <a:buFont typeface="Arial"/>
              <a:buChar char="•"/>
            </a:pPr>
            <a:r>
              <a:rPr lang="en-US" sz="2000" dirty="0" smtClean="0"/>
              <a:t>Reliability analysis shows ProbTor tends to slightly under forecast when probability is ≤ 60% and slightly over forecast when the probability is ≥ 70%</a:t>
            </a:r>
          </a:p>
          <a:p>
            <a:pPr marL="285750" indent="-285750">
              <a:buFont typeface="Arial"/>
              <a:buChar char="•"/>
            </a:pPr>
            <a:r>
              <a:rPr lang="en-US" sz="2000" dirty="0" smtClean="0"/>
              <a:t>Overall, ProbTor is well-calibrated</a:t>
            </a:r>
          </a:p>
          <a:p>
            <a:endParaRPr lang="en-US" sz="2000" dirty="0" smtClean="0"/>
          </a:p>
        </p:txBody>
      </p:sp>
      <p:pic>
        <p:nvPicPr>
          <p:cNvPr id="11" name="Picture 10" descr="ProbTornado60-nws_skill_1stLSR-L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3393"/>
            <a:ext cx="4431324" cy="3617870"/>
          </a:xfrm>
          <a:prstGeom prst="rect">
            <a:avLst/>
          </a:prstGeom>
        </p:spPr>
      </p:pic>
      <p:pic>
        <p:nvPicPr>
          <p:cNvPr id="2" name="Picture 1" descr="reliability_probt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899" y="803392"/>
            <a:ext cx="4632268" cy="3617871"/>
          </a:xfrm>
          <a:prstGeom prst="rect">
            <a:avLst/>
          </a:prstGeom>
        </p:spPr>
      </p:pic>
      <p:sp>
        <p:nvSpPr>
          <p:cNvPr id="9" name="TextBox 8"/>
          <p:cNvSpPr txBox="1"/>
          <p:nvPr/>
        </p:nvSpPr>
        <p:spPr>
          <a:xfrm>
            <a:off x="5105400" y="1153097"/>
            <a:ext cx="1938245" cy="369332"/>
          </a:xfrm>
          <a:prstGeom prst="rect">
            <a:avLst/>
          </a:prstGeom>
          <a:noFill/>
        </p:spPr>
        <p:txBody>
          <a:bodyPr wrap="square" rtlCol="0">
            <a:spAutoFit/>
          </a:bodyPr>
          <a:lstStyle/>
          <a:p>
            <a:r>
              <a:rPr lang="en-US" dirty="0" smtClean="0">
                <a:solidFill>
                  <a:schemeClr val="bg1"/>
                </a:solidFill>
              </a:rPr>
              <a:t>Under forecast</a:t>
            </a:r>
            <a:endParaRPr lang="en-US" dirty="0">
              <a:solidFill>
                <a:schemeClr val="bg1"/>
              </a:solidFill>
            </a:endParaRPr>
          </a:p>
        </p:txBody>
      </p:sp>
      <p:sp>
        <p:nvSpPr>
          <p:cNvPr id="12" name="TextBox 11"/>
          <p:cNvSpPr txBox="1"/>
          <p:nvPr/>
        </p:nvSpPr>
        <p:spPr>
          <a:xfrm>
            <a:off x="7053355" y="3498384"/>
            <a:ext cx="1938245" cy="369332"/>
          </a:xfrm>
          <a:prstGeom prst="rect">
            <a:avLst/>
          </a:prstGeom>
          <a:noFill/>
        </p:spPr>
        <p:txBody>
          <a:bodyPr wrap="square" rtlCol="0">
            <a:spAutoFit/>
          </a:bodyPr>
          <a:lstStyle/>
          <a:p>
            <a:r>
              <a:rPr lang="en-US" dirty="0" smtClean="0">
                <a:solidFill>
                  <a:schemeClr val="bg1"/>
                </a:solidFill>
              </a:rPr>
              <a:t>Over forecast</a:t>
            </a:r>
            <a:endParaRPr lang="en-US" dirty="0">
              <a:solidFill>
                <a:schemeClr val="bg1"/>
              </a:solidFill>
            </a:endParaRPr>
          </a:p>
        </p:txBody>
      </p:sp>
    </p:spTree>
    <p:custDataLst>
      <p:tags r:id="rId1"/>
    </p:custDataLst>
    <p:extLst>
      <p:ext uri="{BB962C8B-B14F-4D97-AF65-F5344CB8AC3E}">
        <p14:creationId xmlns:p14="http://schemas.microsoft.com/office/powerpoint/2010/main" val="42087233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34</a:t>
            </a:fld>
            <a:endParaRPr lang="en-US"/>
          </a:p>
        </p:txBody>
      </p:sp>
      <p:sp>
        <p:nvSpPr>
          <p:cNvPr id="6" name="TextBox 5"/>
          <p:cNvSpPr txBox="1"/>
          <p:nvPr/>
        </p:nvSpPr>
        <p:spPr>
          <a:xfrm>
            <a:off x="181439" y="146988"/>
            <a:ext cx="8807762" cy="646331"/>
          </a:xfrm>
          <a:prstGeom prst="rect">
            <a:avLst/>
          </a:prstGeom>
          <a:noFill/>
        </p:spPr>
        <p:txBody>
          <a:bodyPr wrap="square" rtlCol="0">
            <a:spAutoFit/>
          </a:bodyPr>
          <a:lstStyle/>
          <a:p>
            <a:r>
              <a:rPr lang="en-US" sz="3600" b="1" u="sng" dirty="0" smtClean="0">
                <a:effectLst>
                  <a:outerShdw blurRad="50800" dist="38100" dir="2700000" algn="tl" rotWithShape="0">
                    <a:prstClr val="black">
                      <a:alpha val="40000"/>
                    </a:prstClr>
                  </a:outerShdw>
                </a:effectLst>
              </a:rPr>
              <a:t>ProbTor:  Kinematic Environment Matters!</a:t>
            </a:r>
            <a:endParaRPr lang="en-US" sz="3600" b="1" u="sng" dirty="0">
              <a:effectLst>
                <a:outerShdw blurRad="50800" dist="38100" dir="2700000" algn="tl" rotWithShape="0">
                  <a:prstClr val="black">
                    <a:alpha val="40000"/>
                  </a:prstClr>
                </a:outerShdw>
              </a:effectLst>
            </a:endParaRPr>
          </a:p>
        </p:txBody>
      </p:sp>
      <p:sp>
        <p:nvSpPr>
          <p:cNvPr id="2" name="Rectangle 1"/>
          <p:cNvSpPr/>
          <p:nvPr/>
        </p:nvSpPr>
        <p:spPr>
          <a:xfrm>
            <a:off x="381000" y="1152275"/>
            <a:ext cx="3546976" cy="3103286"/>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55307" y="2300231"/>
            <a:ext cx="693942" cy="584776"/>
          </a:xfrm>
          <a:prstGeom prst="rect">
            <a:avLst/>
          </a:prstGeom>
          <a:noFill/>
        </p:spPr>
        <p:txBody>
          <a:bodyPr wrap="square" rtlCol="0">
            <a:spAutoFit/>
          </a:bodyPr>
          <a:lstStyle/>
          <a:p>
            <a:r>
              <a:rPr lang="en-US" sz="3200" dirty="0" smtClean="0"/>
              <a:t>Vs.</a:t>
            </a:r>
            <a:endParaRPr lang="en-US" sz="3200" dirty="0"/>
          </a:p>
        </p:txBody>
      </p:sp>
      <p:grpSp>
        <p:nvGrpSpPr>
          <p:cNvPr id="23" name="Group 22"/>
          <p:cNvGrpSpPr/>
          <p:nvPr/>
        </p:nvGrpSpPr>
        <p:grpSpPr>
          <a:xfrm>
            <a:off x="523730" y="1417794"/>
            <a:ext cx="2910358" cy="2602075"/>
            <a:chOff x="523730" y="1417794"/>
            <a:chExt cx="2910358" cy="2602075"/>
          </a:xfrm>
        </p:grpSpPr>
        <p:sp>
          <p:nvSpPr>
            <p:cNvPr id="19" name="Freeform 18"/>
            <p:cNvSpPr/>
            <p:nvPr/>
          </p:nvSpPr>
          <p:spPr>
            <a:xfrm>
              <a:off x="523730" y="3260415"/>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1566472" y="2404575"/>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2661586" y="1417794"/>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614F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07037" y="3430637"/>
              <a:ext cx="549916" cy="369332"/>
            </a:xfrm>
            <a:prstGeom prst="rect">
              <a:avLst/>
            </a:prstGeom>
            <a:noFill/>
          </p:spPr>
          <p:txBody>
            <a:bodyPr wrap="square" rtlCol="0">
              <a:spAutoFit/>
            </a:bodyPr>
            <a:lstStyle/>
            <a:p>
              <a:r>
                <a:rPr lang="en-US" dirty="0" smtClean="0"/>
                <a:t>0%</a:t>
              </a:r>
              <a:endParaRPr lang="en-US" dirty="0"/>
            </a:p>
          </p:txBody>
        </p:sp>
        <p:sp>
          <p:nvSpPr>
            <p:cNvPr id="24" name="TextBox 23"/>
            <p:cNvSpPr txBox="1"/>
            <p:nvPr/>
          </p:nvSpPr>
          <p:spPr>
            <a:xfrm>
              <a:off x="2884172" y="1671308"/>
              <a:ext cx="549916" cy="369332"/>
            </a:xfrm>
            <a:prstGeom prst="rect">
              <a:avLst/>
            </a:prstGeom>
            <a:noFill/>
          </p:spPr>
          <p:txBody>
            <a:bodyPr wrap="square" rtlCol="0">
              <a:spAutoFit/>
            </a:bodyPr>
            <a:lstStyle/>
            <a:p>
              <a:r>
                <a:rPr lang="en-US" dirty="0" smtClean="0"/>
                <a:t>3%</a:t>
              </a:r>
              <a:endParaRPr lang="en-US" dirty="0"/>
            </a:p>
          </p:txBody>
        </p:sp>
        <p:sp>
          <p:nvSpPr>
            <p:cNvPr id="25" name="TextBox 24"/>
            <p:cNvSpPr txBox="1"/>
            <p:nvPr/>
          </p:nvSpPr>
          <p:spPr>
            <a:xfrm>
              <a:off x="1671218" y="2563596"/>
              <a:ext cx="667756" cy="369332"/>
            </a:xfrm>
            <a:prstGeom prst="rect">
              <a:avLst/>
            </a:prstGeom>
            <a:noFill/>
          </p:spPr>
          <p:txBody>
            <a:bodyPr wrap="square" rtlCol="0">
              <a:spAutoFit/>
            </a:bodyPr>
            <a:lstStyle/>
            <a:p>
              <a:r>
                <a:rPr lang="en-US" dirty="0" smtClean="0"/>
                <a:t>30%</a:t>
              </a:r>
              <a:endParaRPr lang="en-US" dirty="0"/>
            </a:p>
          </p:txBody>
        </p:sp>
      </p:grpSp>
      <p:sp>
        <p:nvSpPr>
          <p:cNvPr id="27" name="Rectangle 26"/>
          <p:cNvSpPr/>
          <p:nvPr/>
        </p:nvSpPr>
        <p:spPr>
          <a:xfrm>
            <a:off x="5082732" y="1164353"/>
            <a:ext cx="3546976" cy="3103286"/>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5225462" y="3272493"/>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003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6268204" y="2416653"/>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7363318" y="1429872"/>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0703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408769" y="3442715"/>
            <a:ext cx="549916" cy="369332"/>
          </a:xfrm>
          <a:prstGeom prst="rect">
            <a:avLst/>
          </a:prstGeom>
          <a:noFill/>
        </p:spPr>
        <p:txBody>
          <a:bodyPr wrap="square" rtlCol="0">
            <a:spAutoFit/>
          </a:bodyPr>
          <a:lstStyle/>
          <a:p>
            <a:r>
              <a:rPr lang="en-US" dirty="0" smtClean="0"/>
              <a:t>6%</a:t>
            </a:r>
            <a:endParaRPr lang="en-US" dirty="0"/>
          </a:p>
        </p:txBody>
      </p:sp>
      <p:sp>
        <p:nvSpPr>
          <p:cNvPr id="33" name="TextBox 32"/>
          <p:cNvSpPr txBox="1"/>
          <p:nvPr/>
        </p:nvSpPr>
        <p:spPr>
          <a:xfrm>
            <a:off x="7428783" y="1591728"/>
            <a:ext cx="772502" cy="369332"/>
          </a:xfrm>
          <a:prstGeom prst="rect">
            <a:avLst/>
          </a:prstGeom>
          <a:noFill/>
        </p:spPr>
        <p:txBody>
          <a:bodyPr wrap="square" rtlCol="0">
            <a:spAutoFit/>
          </a:bodyPr>
          <a:lstStyle/>
          <a:p>
            <a:r>
              <a:rPr lang="en-US" dirty="0" smtClean="0"/>
              <a:t>10%</a:t>
            </a:r>
            <a:endParaRPr lang="en-US" dirty="0"/>
          </a:p>
        </p:txBody>
      </p:sp>
      <p:sp>
        <p:nvSpPr>
          <p:cNvPr id="35" name="TextBox 34"/>
          <p:cNvSpPr txBox="1"/>
          <p:nvPr/>
        </p:nvSpPr>
        <p:spPr>
          <a:xfrm>
            <a:off x="6372950" y="2575674"/>
            <a:ext cx="667756" cy="369332"/>
          </a:xfrm>
          <a:prstGeom prst="rect">
            <a:avLst/>
          </a:prstGeom>
          <a:noFill/>
        </p:spPr>
        <p:txBody>
          <a:bodyPr wrap="square" rtlCol="0">
            <a:spAutoFit/>
          </a:bodyPr>
          <a:lstStyle/>
          <a:p>
            <a:r>
              <a:rPr lang="en-US" dirty="0"/>
              <a:t>6</a:t>
            </a:r>
            <a:r>
              <a:rPr lang="en-US" dirty="0" smtClean="0"/>
              <a:t>0%</a:t>
            </a:r>
            <a:endParaRPr lang="en-US" dirty="0"/>
          </a:p>
        </p:txBody>
      </p:sp>
      <p:sp>
        <p:nvSpPr>
          <p:cNvPr id="26" name="TextBox 25"/>
          <p:cNvSpPr txBox="1"/>
          <p:nvPr/>
        </p:nvSpPr>
        <p:spPr>
          <a:xfrm>
            <a:off x="707037" y="4319681"/>
            <a:ext cx="2801957" cy="1200329"/>
          </a:xfrm>
          <a:prstGeom prst="rect">
            <a:avLst/>
          </a:prstGeom>
          <a:noFill/>
        </p:spPr>
        <p:txBody>
          <a:bodyPr wrap="square" rtlCol="0">
            <a:spAutoFit/>
          </a:bodyPr>
          <a:lstStyle/>
          <a:p>
            <a:r>
              <a:rPr lang="en-US" u="sng" dirty="0" smtClean="0"/>
              <a:t>Marginal Kinematics (e.g.)</a:t>
            </a:r>
          </a:p>
          <a:p>
            <a:r>
              <a:rPr lang="en-US" dirty="0" smtClean="0"/>
              <a:t>0-1 km SRH: 100 m</a:t>
            </a:r>
            <a:r>
              <a:rPr lang="en-US" baseline="30000" dirty="0" smtClean="0"/>
              <a:t>2 </a:t>
            </a:r>
            <a:r>
              <a:rPr lang="en-US" dirty="0" smtClean="0"/>
              <a:t>s</a:t>
            </a:r>
            <a:r>
              <a:rPr lang="en-US" baseline="30000" dirty="0" smtClean="0"/>
              <a:t>-2</a:t>
            </a:r>
          </a:p>
          <a:p>
            <a:r>
              <a:rPr lang="en-US" dirty="0" smtClean="0"/>
              <a:t>Eff. Bulk Shear:  30 </a:t>
            </a:r>
            <a:r>
              <a:rPr lang="en-US" dirty="0" err="1" smtClean="0"/>
              <a:t>kts</a:t>
            </a:r>
            <a:endParaRPr lang="en-US" dirty="0" smtClean="0"/>
          </a:p>
          <a:p>
            <a:r>
              <a:rPr lang="en-US" smtClean="0"/>
              <a:t>1-3 km AGL MW</a:t>
            </a:r>
            <a:r>
              <a:rPr lang="en-US" dirty="0" smtClean="0"/>
              <a:t>:  20 </a:t>
            </a:r>
            <a:r>
              <a:rPr lang="en-US" dirty="0" err="1" smtClean="0"/>
              <a:t>kts</a:t>
            </a:r>
            <a:endParaRPr lang="en-US" dirty="0" smtClean="0"/>
          </a:p>
        </p:txBody>
      </p:sp>
      <p:sp>
        <p:nvSpPr>
          <p:cNvPr id="36" name="TextBox 35"/>
          <p:cNvSpPr txBox="1"/>
          <p:nvPr/>
        </p:nvSpPr>
        <p:spPr>
          <a:xfrm>
            <a:off x="5408769" y="4319681"/>
            <a:ext cx="2839980" cy="1200329"/>
          </a:xfrm>
          <a:prstGeom prst="rect">
            <a:avLst/>
          </a:prstGeom>
          <a:noFill/>
        </p:spPr>
        <p:txBody>
          <a:bodyPr wrap="square" rtlCol="0">
            <a:spAutoFit/>
          </a:bodyPr>
          <a:lstStyle/>
          <a:p>
            <a:r>
              <a:rPr lang="en-US" u="sng" dirty="0" smtClean="0"/>
              <a:t>Favorable Kinematics (e.g.)</a:t>
            </a:r>
          </a:p>
          <a:p>
            <a:r>
              <a:rPr lang="en-US" dirty="0" smtClean="0"/>
              <a:t>0-1 km SRH: 200 m</a:t>
            </a:r>
            <a:r>
              <a:rPr lang="en-US" baseline="30000" dirty="0" smtClean="0"/>
              <a:t>2 </a:t>
            </a:r>
            <a:r>
              <a:rPr lang="en-US" dirty="0" smtClean="0"/>
              <a:t>s</a:t>
            </a:r>
            <a:r>
              <a:rPr lang="en-US" baseline="30000" dirty="0" smtClean="0"/>
              <a:t>-2</a:t>
            </a:r>
          </a:p>
          <a:p>
            <a:r>
              <a:rPr lang="en-US" dirty="0" smtClean="0"/>
              <a:t>Eff. Bulk Shear:  50 </a:t>
            </a:r>
            <a:r>
              <a:rPr lang="en-US" dirty="0" err="1" smtClean="0"/>
              <a:t>kts</a:t>
            </a:r>
            <a:endParaRPr lang="en-US" dirty="0" smtClean="0"/>
          </a:p>
          <a:p>
            <a:r>
              <a:rPr lang="en-US" dirty="0" smtClean="0"/>
              <a:t>1-3 km AGL MW:  40 </a:t>
            </a:r>
            <a:r>
              <a:rPr lang="en-US" dirty="0" err="1" smtClean="0"/>
              <a:t>kts</a:t>
            </a:r>
            <a:endParaRPr lang="en-US" dirty="0" smtClean="0"/>
          </a:p>
        </p:txBody>
      </p:sp>
      <p:sp>
        <p:nvSpPr>
          <p:cNvPr id="28" name="TextBox 27"/>
          <p:cNvSpPr txBox="1"/>
          <p:nvPr/>
        </p:nvSpPr>
        <p:spPr>
          <a:xfrm>
            <a:off x="-1" y="5520010"/>
            <a:ext cx="8989201" cy="923330"/>
          </a:xfrm>
          <a:prstGeom prst="rect">
            <a:avLst/>
          </a:prstGeom>
          <a:noFill/>
        </p:spPr>
        <p:txBody>
          <a:bodyPr wrap="square" rtlCol="0">
            <a:spAutoFit/>
          </a:bodyPr>
          <a:lstStyle/>
          <a:p>
            <a:r>
              <a:rPr lang="en-US" b="1" dirty="0" smtClean="0">
                <a:solidFill>
                  <a:srgbClr val="FFFF00"/>
                </a:solidFill>
              </a:rPr>
              <a:t>Do not expect the same ProbTor probability value to give the same results from event to event—the kinematic fields impact ProbTor! </a:t>
            </a:r>
          </a:p>
          <a:p>
            <a:r>
              <a:rPr lang="en-US" dirty="0" smtClean="0"/>
              <a:t>It is best to </a:t>
            </a:r>
            <a:r>
              <a:rPr lang="en-US" dirty="0" smtClean="0">
                <a:solidFill>
                  <a:srgbClr val="FFFF00"/>
                </a:solidFill>
              </a:rPr>
              <a:t>use ProbTor in a relative fashion</a:t>
            </a:r>
            <a:r>
              <a:rPr lang="en-US" dirty="0" smtClean="0"/>
              <a:t>—like in the example above.</a:t>
            </a:r>
          </a:p>
        </p:txBody>
      </p:sp>
    </p:spTree>
    <p:extLst>
      <p:ext uri="{BB962C8B-B14F-4D97-AF65-F5344CB8AC3E}">
        <p14:creationId xmlns:p14="http://schemas.microsoft.com/office/powerpoint/2010/main" val="10285189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35</a:t>
            </a:fld>
            <a:endParaRPr lang="en-US"/>
          </a:p>
        </p:txBody>
      </p:sp>
      <p:sp>
        <p:nvSpPr>
          <p:cNvPr id="3" name="Title 1"/>
          <p:cNvSpPr>
            <a:spLocks noGrp="1"/>
          </p:cNvSpPr>
          <p:nvPr>
            <p:ph type="title"/>
          </p:nvPr>
        </p:nvSpPr>
        <p:spPr>
          <a:xfrm>
            <a:off x="0" y="0"/>
            <a:ext cx="8686800" cy="680320"/>
          </a:xfrm>
        </p:spPr>
        <p:txBody>
          <a:bodyPr/>
          <a:lstStyle/>
          <a:p>
            <a:r>
              <a:rPr lang="en-US" sz="3200" b="1" u="sng" dirty="0" smtClean="0">
                <a:latin typeface="+mn-lt"/>
              </a:rPr>
              <a:t>Impact of GOES-16 ABI on ProbSevere</a:t>
            </a:r>
            <a:endParaRPr lang="en-US" sz="3200" b="1" u="sng" dirty="0">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96" y="630184"/>
            <a:ext cx="6819900" cy="4965700"/>
          </a:xfrm>
          <a:prstGeom prst="rect">
            <a:avLst/>
          </a:prstGeom>
        </p:spPr>
      </p:pic>
      <p:sp>
        <p:nvSpPr>
          <p:cNvPr id="12" name="Rectangle 11"/>
          <p:cNvSpPr/>
          <p:nvPr/>
        </p:nvSpPr>
        <p:spPr>
          <a:xfrm>
            <a:off x="5907024" y="1592076"/>
            <a:ext cx="704088" cy="4053944"/>
          </a:xfrm>
          <a:prstGeom prst="rect">
            <a:avLst/>
          </a:prstGeom>
          <a:noFill/>
          <a:ln w="1016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5595884"/>
            <a:ext cx="9144000" cy="830997"/>
          </a:xfrm>
          <a:prstGeom prst="rect">
            <a:avLst/>
          </a:prstGeom>
          <a:noFill/>
        </p:spPr>
        <p:txBody>
          <a:bodyPr wrap="square" rtlCol="0">
            <a:spAutoFit/>
          </a:bodyPr>
          <a:lstStyle/>
          <a:p>
            <a:r>
              <a:rPr lang="en-US" sz="1600" dirty="0" smtClean="0"/>
              <a:t>Using the </a:t>
            </a:r>
            <a:r>
              <a:rPr lang="en-US" sz="1600" b="1" dirty="0" smtClean="0"/>
              <a:t>subset of storms for which GOES best observed cumulus to cumulonimbus growth </a:t>
            </a:r>
            <a:r>
              <a:rPr lang="en-US" sz="1600" dirty="0" smtClean="0"/>
              <a:t>during April – July 2017, the </a:t>
            </a:r>
            <a:r>
              <a:rPr lang="en-US" sz="1600" b="1" dirty="0" smtClean="0">
                <a:solidFill>
                  <a:srgbClr val="FFFF00"/>
                </a:solidFill>
              </a:rPr>
              <a:t>GOES-16 ABI increases ProbSevere </a:t>
            </a:r>
            <a:r>
              <a:rPr lang="en-US" sz="1600" b="1" dirty="0">
                <a:solidFill>
                  <a:srgbClr val="FFFF00"/>
                </a:solidFill>
              </a:rPr>
              <a:t>lead-time by 4 minutes in the median </a:t>
            </a:r>
            <a:r>
              <a:rPr lang="en-US" sz="1600" dirty="0"/>
              <a:t>(with nearly identical skill) </a:t>
            </a:r>
            <a:r>
              <a:rPr lang="en-US" sz="1600" b="1" dirty="0">
                <a:solidFill>
                  <a:srgbClr val="FFFF00"/>
                </a:solidFill>
              </a:rPr>
              <a:t>compared to using the heritage GOES-NOP series </a:t>
            </a:r>
            <a:r>
              <a:rPr lang="en-US" sz="1600" b="1" dirty="0" smtClean="0">
                <a:solidFill>
                  <a:srgbClr val="FFFF00"/>
                </a:solidFill>
              </a:rPr>
              <a:t>imager.</a:t>
            </a:r>
            <a:endParaRPr lang="en-US" sz="1600" dirty="0">
              <a:solidFill>
                <a:srgbClr val="FFFF00"/>
              </a:solidFill>
            </a:endParaRPr>
          </a:p>
        </p:txBody>
      </p:sp>
    </p:spTree>
    <p:custDataLst>
      <p:tags r:id="rId1"/>
    </p:custDataLst>
    <p:extLst>
      <p:ext uri="{BB962C8B-B14F-4D97-AF65-F5344CB8AC3E}">
        <p14:creationId xmlns:p14="http://schemas.microsoft.com/office/powerpoint/2010/main" val="354452538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36</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u="sng" dirty="0" err="1" smtClean="0">
                <a:effectLst>
                  <a:outerShdw blurRad="50800" dist="38100" dir="2700000" algn="tl" rotWithShape="0">
                    <a:prstClr val="black">
                      <a:alpha val="40000"/>
                    </a:prstClr>
                  </a:outerShdw>
                </a:effectLst>
              </a:rPr>
              <a:t>ProbSevere</a:t>
            </a:r>
            <a:r>
              <a:rPr lang="en-US" sz="3600" b="1" u="sng" dirty="0" smtClean="0">
                <a:effectLst>
                  <a:outerShdw blurRad="50800" dist="38100" dir="2700000" algn="tl" rotWithShape="0">
                    <a:prstClr val="black">
                      <a:alpha val="40000"/>
                    </a:prstClr>
                  </a:outerShdw>
                </a:effectLst>
              </a:rPr>
              <a:t>:  Known Caveats</a:t>
            </a:r>
            <a:endParaRPr lang="en-US" sz="3600" b="1" u="sng" dirty="0">
              <a:effectLst>
                <a:outerShdw blurRad="50800" dist="38100" dir="2700000" algn="tl" rotWithShape="0">
                  <a:prstClr val="black">
                    <a:alpha val="40000"/>
                  </a:prstClr>
                </a:outerShdw>
              </a:effectLst>
            </a:endParaRPr>
          </a:p>
        </p:txBody>
      </p:sp>
      <p:sp>
        <p:nvSpPr>
          <p:cNvPr id="28" name="TextBox 27"/>
          <p:cNvSpPr txBox="1"/>
          <p:nvPr/>
        </p:nvSpPr>
        <p:spPr>
          <a:xfrm>
            <a:off x="13911" y="772408"/>
            <a:ext cx="9130089" cy="5647699"/>
          </a:xfrm>
          <a:prstGeom prst="rect">
            <a:avLst/>
          </a:prstGeom>
          <a:noFill/>
        </p:spPr>
        <p:txBody>
          <a:bodyPr wrap="square" rtlCol="0">
            <a:spAutoFit/>
          </a:bodyPr>
          <a:lstStyle/>
          <a:p>
            <a:pPr marL="285750" indent="-285750">
              <a:buFont typeface="Arial"/>
              <a:buChar char="•"/>
            </a:pPr>
            <a:r>
              <a:rPr lang="en-US" sz="1900" dirty="0" err="1" smtClean="0"/>
              <a:t>ProbSevere</a:t>
            </a:r>
            <a:r>
              <a:rPr lang="en-US" sz="1900" dirty="0" smtClean="0"/>
              <a:t> will </a:t>
            </a:r>
            <a:r>
              <a:rPr lang="en-US" sz="1900" dirty="0"/>
              <a:t>not provide lead time to </a:t>
            </a:r>
            <a:r>
              <a:rPr lang="en-US" sz="1900" b="1" u="sng" dirty="0"/>
              <a:t>every</a:t>
            </a:r>
            <a:r>
              <a:rPr lang="en-US" sz="1900" dirty="0"/>
              <a:t> storm </a:t>
            </a:r>
          </a:p>
          <a:p>
            <a:pPr marL="285750" indent="-285750">
              <a:buFont typeface="Arial"/>
              <a:buChar char="•"/>
            </a:pPr>
            <a:endParaRPr lang="en-US" sz="1900" dirty="0" smtClean="0"/>
          </a:p>
          <a:p>
            <a:pPr marL="285750" indent="-285750">
              <a:buFont typeface="Arial"/>
              <a:buChar char="•"/>
            </a:pPr>
            <a:r>
              <a:rPr lang="en-US" sz="1900" dirty="0" err="1" smtClean="0"/>
              <a:t>ProbSevere</a:t>
            </a:r>
            <a:r>
              <a:rPr lang="en-US" sz="1900" dirty="0"/>
              <a:t> </a:t>
            </a:r>
            <a:r>
              <a:rPr lang="en-US" sz="1900" dirty="0" smtClean="0"/>
              <a:t>requires an identifiable object in radar reflectivity</a:t>
            </a:r>
          </a:p>
          <a:p>
            <a:pPr marL="742950" lvl="1" indent="-285750">
              <a:buFont typeface="Arial"/>
              <a:buChar char="•"/>
            </a:pPr>
            <a:r>
              <a:rPr lang="en-US" sz="1900" dirty="0" smtClean="0"/>
              <a:t>Most often in linear modes, object identification can become more difficult—the absence of an object (and hence </a:t>
            </a:r>
            <a:r>
              <a:rPr lang="en-US" sz="1900" dirty="0" err="1" smtClean="0"/>
              <a:t>ProbSevere</a:t>
            </a:r>
            <a:r>
              <a:rPr lang="en-US" sz="1900" dirty="0" smtClean="0"/>
              <a:t> value) does not mean there is no severe weather threat</a:t>
            </a:r>
          </a:p>
          <a:p>
            <a:pPr marL="742950" lvl="1" indent="-285750">
              <a:buFont typeface="Arial"/>
              <a:buChar char="•"/>
            </a:pPr>
            <a:endParaRPr lang="en-US" sz="1900" dirty="0" smtClean="0"/>
          </a:p>
          <a:p>
            <a:pPr marL="342900" indent="-342900">
              <a:buFont typeface="Arial"/>
              <a:buChar char="•"/>
            </a:pPr>
            <a:r>
              <a:rPr lang="en-US" sz="1900" dirty="0" err="1" smtClean="0"/>
              <a:t>ProbSevere</a:t>
            </a:r>
            <a:r>
              <a:rPr lang="en-US" sz="1900" dirty="0" smtClean="0"/>
              <a:t> is impacted by radar beam blockage and increasing beam height away from radar just as reflectivity and base/SRM velocity interrogation</a:t>
            </a:r>
          </a:p>
          <a:p>
            <a:pPr marL="342900" indent="-342900">
              <a:buFont typeface="Arial"/>
              <a:buChar char="•"/>
            </a:pPr>
            <a:endParaRPr lang="en-US" sz="1900" dirty="0" smtClean="0"/>
          </a:p>
          <a:p>
            <a:pPr marL="342900" indent="-342900">
              <a:buFont typeface="Arial"/>
              <a:buChar char="•"/>
            </a:pPr>
            <a:r>
              <a:rPr lang="en-US" sz="1900" dirty="0" smtClean="0"/>
              <a:t>For storms within ~10 miles of NEXRAD sites, use ProbSevere with caution as AzShear values may be artificially high due t0 non-meteorological targets (AzShear is used within ProbWind and ProbTor)</a:t>
            </a:r>
          </a:p>
          <a:p>
            <a:pPr marL="342900" indent="-342900">
              <a:buFont typeface="Arial"/>
              <a:buChar char="•"/>
            </a:pPr>
            <a:endParaRPr lang="en-US" sz="1900" dirty="0"/>
          </a:p>
          <a:p>
            <a:pPr marL="342900" indent="-342900">
              <a:buFont typeface="Arial"/>
              <a:buChar char="•"/>
            </a:pPr>
            <a:r>
              <a:rPr lang="en-US" sz="1900" dirty="0" smtClean="0"/>
              <a:t>For storms with strong winds located outside the reflectivity core (i.e., ProbWind object) the ProbWind probabilities will be under forecast</a:t>
            </a:r>
          </a:p>
          <a:p>
            <a:pPr marL="342900" indent="-342900">
              <a:buFont typeface="Arial"/>
              <a:buChar char="•"/>
            </a:pPr>
            <a:endParaRPr lang="en-US" sz="1900" dirty="0"/>
          </a:p>
          <a:p>
            <a:pPr marL="342900" indent="-342900">
              <a:buFont typeface="Arial"/>
              <a:buChar char="•"/>
            </a:pPr>
            <a:r>
              <a:rPr lang="en-US" sz="1900" dirty="0" smtClean="0">
                <a:solidFill>
                  <a:srgbClr val="FFFF00"/>
                </a:solidFill>
              </a:rPr>
              <a:t>Lead-time will be greatest when the satellite can observe the development of the storm from immature cumulus to cumulonimbus</a:t>
            </a:r>
          </a:p>
        </p:txBody>
      </p:sp>
    </p:spTree>
    <p:extLst>
      <p:ext uri="{BB962C8B-B14F-4D97-AF65-F5344CB8AC3E}">
        <p14:creationId xmlns:p14="http://schemas.microsoft.com/office/powerpoint/2010/main" val="116759453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37</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u="sng" dirty="0" smtClean="0">
                <a:effectLst>
                  <a:outerShdw blurRad="50800" dist="38100" dir="2700000" algn="tl" rotWithShape="0">
                    <a:prstClr val="black">
                      <a:alpha val="40000"/>
                    </a:prstClr>
                  </a:outerShdw>
                </a:effectLst>
              </a:rPr>
              <a:t>ProbTor:  Known Caveats</a:t>
            </a:r>
            <a:endParaRPr lang="en-US" sz="3600" b="1" u="sng" dirty="0">
              <a:effectLst>
                <a:outerShdw blurRad="50800" dist="38100" dir="2700000" algn="tl" rotWithShape="0">
                  <a:prstClr val="black">
                    <a:alpha val="40000"/>
                  </a:prstClr>
                </a:outerShdw>
              </a:effectLst>
            </a:endParaRPr>
          </a:p>
        </p:txBody>
      </p:sp>
      <p:sp>
        <p:nvSpPr>
          <p:cNvPr id="28" name="TextBox 27"/>
          <p:cNvSpPr txBox="1"/>
          <p:nvPr/>
        </p:nvSpPr>
        <p:spPr>
          <a:xfrm>
            <a:off x="13911" y="857073"/>
            <a:ext cx="9130089" cy="5663089"/>
          </a:xfrm>
          <a:prstGeom prst="rect">
            <a:avLst/>
          </a:prstGeom>
          <a:noFill/>
        </p:spPr>
        <p:txBody>
          <a:bodyPr wrap="square" rtlCol="0">
            <a:spAutoFit/>
          </a:bodyPr>
          <a:lstStyle/>
          <a:p>
            <a:pPr marL="285750" indent="-285750">
              <a:buFont typeface="Arial"/>
              <a:buChar char="•"/>
            </a:pPr>
            <a:r>
              <a:rPr lang="en-US" sz="2000" dirty="0" smtClean="0"/>
              <a:t>ProbTor requires an identifiable object in radar reflectivity</a:t>
            </a:r>
          </a:p>
          <a:p>
            <a:pPr marL="742950" lvl="1" indent="-285750">
              <a:buFont typeface="Arial"/>
              <a:buChar char="•"/>
            </a:pPr>
            <a:r>
              <a:rPr lang="en-US" dirty="0" smtClean="0"/>
              <a:t>Most often in linear modes, object identification can become more difficult—the absence of an object (and hence ProbTor value) does not mean there is no tornadic threat</a:t>
            </a:r>
          </a:p>
          <a:p>
            <a:pPr marL="342900" indent="-342900">
              <a:buFont typeface="Arial"/>
              <a:buChar char="•"/>
            </a:pPr>
            <a:r>
              <a:rPr lang="en-US" sz="2000" dirty="0"/>
              <a:t>ProbTor interpretation can be more difficult in long convective lines</a:t>
            </a:r>
          </a:p>
          <a:p>
            <a:pPr marL="800100" lvl="1" indent="-342900">
              <a:buFont typeface="Arial"/>
              <a:buChar char="•"/>
            </a:pPr>
            <a:r>
              <a:rPr lang="en-US" dirty="0">
                <a:solidFill>
                  <a:srgbClr val="FFFF00"/>
                </a:solidFill>
              </a:rPr>
              <a:t>Pinpointing the portion of a long convective line posing the highest tornadic threats can become difficult since the entire line is identified as single object (we are working toward improving this)</a:t>
            </a:r>
          </a:p>
          <a:p>
            <a:pPr marL="800100" lvl="1" indent="-342900">
              <a:buFont typeface="Arial"/>
              <a:buChar char="•"/>
            </a:pPr>
            <a:r>
              <a:rPr lang="en-US" dirty="0">
                <a:solidFill>
                  <a:srgbClr val="FFFF00"/>
                </a:solidFill>
              </a:rPr>
              <a:t>ProbTor can over forecast in strong convective lines in favorable kinematic </a:t>
            </a:r>
            <a:r>
              <a:rPr lang="en-US" dirty="0" smtClean="0">
                <a:solidFill>
                  <a:srgbClr val="FFFF00"/>
                </a:solidFill>
              </a:rPr>
              <a:t>environments</a:t>
            </a:r>
            <a:endParaRPr lang="en-US" sz="2000" dirty="0" smtClean="0"/>
          </a:p>
          <a:p>
            <a:pPr marL="342900" indent="-342900">
              <a:buFont typeface="Arial"/>
              <a:buChar char="•"/>
            </a:pPr>
            <a:endParaRPr lang="en-US" sz="2000" dirty="0"/>
          </a:p>
          <a:p>
            <a:pPr marL="342900" indent="-342900">
              <a:buFont typeface="Arial"/>
              <a:buChar char="•"/>
            </a:pPr>
            <a:r>
              <a:rPr lang="en-US" sz="2000" dirty="0" smtClean="0"/>
              <a:t>ProbTor is impacted by radar beam blockage and increasing beam height away from radar just as base/SRM velocity interrogation</a:t>
            </a:r>
          </a:p>
          <a:p>
            <a:pPr lvl="1"/>
            <a:endParaRPr lang="en-US" dirty="0" smtClean="0">
              <a:solidFill>
                <a:srgbClr val="FFFF00"/>
              </a:solidFill>
            </a:endParaRPr>
          </a:p>
          <a:p>
            <a:pPr marL="342900" indent="-342900">
              <a:buFont typeface="Arial"/>
              <a:buChar char="•"/>
            </a:pPr>
            <a:r>
              <a:rPr lang="en-US" sz="2000" dirty="0" smtClean="0"/>
              <a:t>ProbTor will typically have </a:t>
            </a:r>
            <a:r>
              <a:rPr lang="en-US" sz="2000" b="1" u="sng" dirty="0" smtClean="0"/>
              <a:t>very low</a:t>
            </a:r>
            <a:r>
              <a:rPr lang="en-US" sz="2000" b="1" dirty="0" smtClean="0"/>
              <a:t> </a:t>
            </a:r>
            <a:r>
              <a:rPr lang="en-US" sz="2000" dirty="0" smtClean="0"/>
              <a:t>probabilities with ‘land spout’ tornadoes</a:t>
            </a:r>
          </a:p>
          <a:p>
            <a:pPr marL="342900" indent="-342900">
              <a:buFont typeface="Arial"/>
              <a:buChar char="•"/>
            </a:pPr>
            <a:r>
              <a:rPr lang="en-US" sz="2000" dirty="0"/>
              <a:t>For storms within ~10 miles of NEXRAD sites use </a:t>
            </a:r>
            <a:r>
              <a:rPr lang="en-US" sz="2000" dirty="0" smtClean="0"/>
              <a:t>ProbTor with </a:t>
            </a:r>
            <a:r>
              <a:rPr lang="en-US" sz="2000" dirty="0"/>
              <a:t>caution as AzShear values may be artificially high due t0 non-meteorological </a:t>
            </a:r>
            <a:r>
              <a:rPr lang="en-US" sz="2000" dirty="0" smtClean="0"/>
              <a:t>targets</a:t>
            </a:r>
          </a:p>
          <a:p>
            <a:pPr marL="342900" indent="-342900">
              <a:buFont typeface="Arial"/>
              <a:buChar char="•"/>
            </a:pPr>
            <a:r>
              <a:rPr lang="en-US" sz="2000" dirty="0" smtClean="0"/>
              <a:t>ProbTor will under forecast tornado probabilities when input  RAP 0-1km SRH values are too low (compared to truth)</a:t>
            </a:r>
          </a:p>
        </p:txBody>
      </p:sp>
    </p:spTree>
    <p:extLst>
      <p:ext uri="{BB962C8B-B14F-4D97-AF65-F5344CB8AC3E}">
        <p14:creationId xmlns:p14="http://schemas.microsoft.com/office/powerpoint/2010/main" val="307308550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38</a:t>
            </a:fld>
            <a:endParaRPr lang="en-US"/>
          </a:p>
        </p:txBody>
      </p:sp>
      <p:sp>
        <p:nvSpPr>
          <p:cNvPr id="6" name="TextBox 5"/>
          <p:cNvSpPr txBox="1"/>
          <p:nvPr/>
        </p:nvSpPr>
        <p:spPr>
          <a:xfrm>
            <a:off x="381000" y="146988"/>
            <a:ext cx="8305800" cy="646331"/>
          </a:xfrm>
          <a:prstGeom prst="rect">
            <a:avLst/>
          </a:prstGeom>
          <a:noFill/>
        </p:spPr>
        <p:txBody>
          <a:bodyPr wrap="square" rtlCol="0">
            <a:spAutoFit/>
          </a:bodyPr>
          <a:lstStyle/>
          <a:p>
            <a:r>
              <a:rPr lang="en-US" sz="3600" b="1" u="sng" dirty="0" smtClean="0">
                <a:effectLst>
                  <a:outerShdw blurRad="50800" dist="38100" dir="2700000" algn="tl" rotWithShape="0">
                    <a:prstClr val="black">
                      <a:alpha val="40000"/>
                    </a:prstClr>
                  </a:outerShdw>
                </a:effectLst>
              </a:rPr>
              <a:t>ProbSevere:  Summary</a:t>
            </a:r>
            <a:endParaRPr lang="en-US" sz="3600" b="1" u="sng" dirty="0">
              <a:effectLst>
                <a:outerShdw blurRad="50800" dist="38100" dir="2700000" algn="tl" rotWithShape="0">
                  <a:prstClr val="black">
                    <a:alpha val="40000"/>
                  </a:prstClr>
                </a:outerShdw>
              </a:effectLst>
            </a:endParaRPr>
          </a:p>
        </p:txBody>
      </p:sp>
      <p:sp>
        <p:nvSpPr>
          <p:cNvPr id="5" name="TextBox 4"/>
          <p:cNvSpPr txBox="1"/>
          <p:nvPr/>
        </p:nvSpPr>
        <p:spPr>
          <a:xfrm>
            <a:off x="13911" y="790225"/>
            <a:ext cx="9130089" cy="6186310"/>
          </a:xfrm>
          <a:prstGeom prst="rect">
            <a:avLst/>
          </a:prstGeom>
          <a:noFill/>
        </p:spPr>
        <p:txBody>
          <a:bodyPr wrap="square" rtlCol="0">
            <a:spAutoFit/>
          </a:bodyPr>
          <a:lstStyle/>
          <a:p>
            <a:pPr marL="285750" indent="-285750">
              <a:buFont typeface="Arial"/>
              <a:buChar char="•"/>
            </a:pPr>
            <a:r>
              <a:rPr lang="en-US" dirty="0" smtClean="0"/>
              <a:t>ProbSevere is a </a:t>
            </a:r>
            <a:r>
              <a:rPr lang="en-US" u="sng" dirty="0" smtClean="0"/>
              <a:t>statistical model</a:t>
            </a:r>
            <a:r>
              <a:rPr lang="en-US" dirty="0" smtClean="0"/>
              <a:t> that incorporates NWP fields, radar observations, and total lightning observations to </a:t>
            </a:r>
            <a:r>
              <a:rPr lang="en-US" u="sng" dirty="0" smtClean="0"/>
              <a:t>predict the probability a storm will produce a severe weather (or a specific hazard if using the hazard models)</a:t>
            </a:r>
            <a:r>
              <a:rPr lang="en-US" dirty="0" smtClean="0"/>
              <a:t> in the next 0-60 minutes.</a:t>
            </a:r>
          </a:p>
          <a:p>
            <a:pPr marL="285750" indent="-285750">
              <a:buFont typeface="Arial"/>
              <a:buChar char="•"/>
            </a:pPr>
            <a:endParaRPr lang="en-US" dirty="0" smtClean="0"/>
          </a:p>
          <a:p>
            <a:pPr marL="285750" indent="-285750">
              <a:buFont typeface="Arial"/>
              <a:buChar char="•"/>
            </a:pPr>
            <a:r>
              <a:rPr lang="en-US" dirty="0" smtClean="0">
                <a:solidFill>
                  <a:srgbClr val="FFFF00"/>
                </a:solidFill>
              </a:rPr>
              <a:t>All ProbSevere hazard models should be used in combination with existing radar interrogation techniques and is designed to increase forecaster confidence and increase lead-time</a:t>
            </a:r>
          </a:p>
          <a:p>
            <a:pPr marL="285750" indent="-285750">
              <a:buFont typeface="Arial"/>
              <a:buChar char="•"/>
            </a:pPr>
            <a:endParaRPr lang="en-US" dirty="0" smtClean="0"/>
          </a:p>
          <a:p>
            <a:pPr marL="285750" indent="-285750">
              <a:buFont typeface="Arial"/>
              <a:buChar char="•"/>
            </a:pPr>
            <a:r>
              <a:rPr lang="en-US" dirty="0" smtClean="0"/>
              <a:t>ProbTor is best used in a relative sense—how a storm’s values compare to neighbors since the kinematic environment will impact probabilities in addition to observations (the ‘best’ probability threshold will change based on the environment). </a:t>
            </a:r>
          </a:p>
          <a:p>
            <a:pPr marL="285750" indent="-285750">
              <a:buFont typeface="Arial"/>
              <a:buChar char="•"/>
            </a:pPr>
            <a:endParaRPr lang="en-US" dirty="0"/>
          </a:p>
          <a:p>
            <a:pPr marL="285750" indent="-285750">
              <a:buFont typeface="Arial"/>
              <a:buChar char="•"/>
            </a:pPr>
            <a:r>
              <a:rPr lang="en-US" dirty="0" smtClean="0"/>
              <a:t>ProbTor is fairly well-calibrated; so a storm with a 33% probability will produce a tornado about 1 in 3 times and so on.</a:t>
            </a:r>
          </a:p>
          <a:p>
            <a:pPr marL="285750" indent="-285750">
              <a:buFont typeface="Arial"/>
              <a:buChar char="•"/>
            </a:pPr>
            <a:endParaRPr lang="en-US" dirty="0"/>
          </a:p>
          <a:p>
            <a:pPr marL="285750" indent="-285750">
              <a:buFont typeface="Arial"/>
              <a:buChar char="•"/>
            </a:pPr>
            <a:r>
              <a:rPr lang="en-US" dirty="0" smtClean="0"/>
              <a:t>ProbTor values will fluctuate in response to changes in strength of storm rotation and storm updraft.</a:t>
            </a:r>
          </a:p>
          <a:p>
            <a:pPr marL="285750" indent="-285750">
              <a:buFont typeface="Arial"/>
              <a:buChar char="•"/>
            </a:pPr>
            <a:endParaRPr lang="en-US" dirty="0"/>
          </a:p>
          <a:p>
            <a:pPr marL="285750" indent="-285750">
              <a:buFont typeface="Arial"/>
              <a:buChar char="•"/>
            </a:pPr>
            <a:r>
              <a:rPr lang="en-US" dirty="0" smtClean="0"/>
              <a:t>GOES-R GLM is not yet incorporated in ProbSevere—but work continues toward including GLM</a:t>
            </a:r>
          </a:p>
          <a:p>
            <a:pPr marL="285750" indent="-285750">
              <a:buFont typeface="Arial"/>
              <a:buChar char="•"/>
            </a:pPr>
            <a:endParaRPr lang="en-US" dirty="0" smtClean="0"/>
          </a:p>
          <a:p>
            <a:pPr marL="285750" indent="-285750">
              <a:buFont typeface="Arial"/>
              <a:buChar char="•"/>
            </a:pPr>
            <a:endParaRPr lang="en-US" dirty="0" smtClean="0"/>
          </a:p>
        </p:txBody>
      </p:sp>
    </p:spTree>
    <p:extLst>
      <p:ext uri="{BB962C8B-B14F-4D97-AF65-F5344CB8AC3E}">
        <p14:creationId xmlns:p14="http://schemas.microsoft.com/office/powerpoint/2010/main" val="12811911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39</a:t>
            </a:fld>
            <a:endParaRPr lang="en-US"/>
          </a:p>
        </p:txBody>
      </p:sp>
      <p:sp>
        <p:nvSpPr>
          <p:cNvPr id="6" name="TextBox 5"/>
          <p:cNvSpPr txBox="1"/>
          <p:nvPr/>
        </p:nvSpPr>
        <p:spPr>
          <a:xfrm>
            <a:off x="381000" y="146988"/>
            <a:ext cx="8305800" cy="615553"/>
          </a:xfrm>
          <a:prstGeom prst="rect">
            <a:avLst/>
          </a:prstGeom>
          <a:noFill/>
        </p:spPr>
        <p:txBody>
          <a:bodyPr wrap="square" rtlCol="0">
            <a:spAutoFit/>
          </a:bodyPr>
          <a:lstStyle/>
          <a:p>
            <a:r>
              <a:rPr lang="en-US" sz="3400" b="1" u="sng" dirty="0" smtClean="0">
                <a:effectLst>
                  <a:outerShdw blurRad="50800" dist="38100" dir="2700000" algn="tl" rotWithShape="0">
                    <a:prstClr val="black">
                      <a:alpha val="40000"/>
                    </a:prstClr>
                  </a:outerShdw>
                </a:effectLst>
              </a:rPr>
              <a:t>2018 NOAA/CIMSS &amp; NWS MKX Feedback</a:t>
            </a:r>
            <a:endParaRPr lang="en-US" sz="3400" b="1" u="sng" dirty="0">
              <a:effectLst>
                <a:outerShdw blurRad="50800" dist="38100" dir="2700000" algn="tl" rotWithShape="0">
                  <a:prstClr val="black">
                    <a:alpha val="40000"/>
                  </a:prstClr>
                </a:outerShdw>
              </a:effectLst>
            </a:endParaRPr>
          </a:p>
        </p:txBody>
      </p:sp>
      <p:sp>
        <p:nvSpPr>
          <p:cNvPr id="5" name="TextBox 4"/>
          <p:cNvSpPr txBox="1"/>
          <p:nvPr/>
        </p:nvSpPr>
        <p:spPr>
          <a:xfrm>
            <a:off x="13911" y="790225"/>
            <a:ext cx="9130089" cy="3416320"/>
          </a:xfrm>
          <a:prstGeom prst="rect">
            <a:avLst/>
          </a:prstGeom>
          <a:noFill/>
        </p:spPr>
        <p:txBody>
          <a:bodyPr wrap="square" rtlCol="0">
            <a:spAutoFit/>
          </a:bodyPr>
          <a:lstStyle/>
          <a:p>
            <a:pPr marL="285750" indent="-285750">
              <a:buFont typeface="Arial"/>
              <a:buChar char="•"/>
            </a:pPr>
            <a:r>
              <a:rPr lang="en-US" sz="2400" dirty="0" smtClean="0"/>
              <a:t>We will create two sets of online surveys for feedback</a:t>
            </a:r>
          </a:p>
          <a:p>
            <a:pPr marL="742950" lvl="1" indent="-285750">
              <a:buFont typeface="Arial"/>
              <a:buChar char="•"/>
            </a:pPr>
            <a:r>
              <a:rPr lang="en-US" sz="2400" dirty="0" smtClean="0"/>
              <a:t>Brief post-event survey</a:t>
            </a:r>
          </a:p>
          <a:p>
            <a:pPr marL="742950" lvl="1" indent="-285750">
              <a:buFont typeface="Arial"/>
              <a:buChar char="•"/>
            </a:pPr>
            <a:r>
              <a:rPr lang="en-US" sz="2400" dirty="0" smtClean="0"/>
              <a:t>End of season (~late September) survey</a:t>
            </a:r>
          </a:p>
          <a:p>
            <a:pPr marL="742950" lvl="1" indent="-285750">
              <a:buFont typeface="Arial"/>
              <a:buChar char="•"/>
            </a:pPr>
            <a:endParaRPr lang="en-US" sz="2400" dirty="0"/>
          </a:p>
          <a:p>
            <a:pPr marL="285750" indent="-285750">
              <a:buFont typeface="Arial"/>
              <a:buChar char="•"/>
            </a:pPr>
            <a:r>
              <a:rPr lang="en-US" sz="2400" dirty="0" smtClean="0"/>
              <a:t>John </a:t>
            </a:r>
            <a:r>
              <a:rPr lang="en-US" sz="2400" dirty="0" err="1" smtClean="0"/>
              <a:t>Gagan</a:t>
            </a:r>
            <a:r>
              <a:rPr lang="en-US" sz="2400" dirty="0" smtClean="0"/>
              <a:t> will distribute and solicit replies via email</a:t>
            </a:r>
          </a:p>
          <a:p>
            <a:pPr marL="285750" indent="-285750">
              <a:buFont typeface="Arial"/>
              <a:buChar char="•"/>
            </a:pPr>
            <a:endParaRPr lang="en-US" sz="2400" dirty="0" smtClean="0"/>
          </a:p>
          <a:p>
            <a:pPr marL="285750" indent="-285750">
              <a:buFont typeface="Arial"/>
              <a:buChar char="•"/>
            </a:pPr>
            <a:r>
              <a:rPr lang="en-US" sz="2400" dirty="0" smtClean="0"/>
              <a:t>We welcome email with questions/comments/observations throughout the convective season</a:t>
            </a:r>
          </a:p>
          <a:p>
            <a:pPr marL="285750" indent="-285750">
              <a:buFont typeface="Arial"/>
              <a:buChar char="•"/>
            </a:pPr>
            <a:endParaRPr lang="en-US" sz="2400" dirty="0" smtClean="0"/>
          </a:p>
        </p:txBody>
      </p:sp>
    </p:spTree>
    <p:extLst>
      <p:ext uri="{BB962C8B-B14F-4D97-AF65-F5344CB8AC3E}">
        <p14:creationId xmlns:p14="http://schemas.microsoft.com/office/powerpoint/2010/main" val="82034788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cs typeface="Corbel (Body)"/>
              </a:rPr>
              <a:t>NOAA/CIMSS </a:t>
            </a:r>
            <a:r>
              <a:rPr lang="en-US" sz="3600" b="1" dirty="0" err="1" smtClean="0">
                <a:latin typeface="+mn-lt"/>
                <a:cs typeface="Corbel (Body)"/>
              </a:rPr>
              <a:t>ProbSevere</a:t>
            </a:r>
            <a:r>
              <a:rPr lang="en-US" sz="3600" b="1" dirty="0" smtClean="0">
                <a:latin typeface="+mn-lt"/>
                <a:cs typeface="Corbel (Body)"/>
              </a:rPr>
              <a:t> Model</a:t>
            </a:r>
            <a:endParaRPr lang="en-US" sz="3600" b="1" dirty="0">
              <a:latin typeface="+mn-lt"/>
              <a:cs typeface="Corbel (Body)"/>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
        <p:nvSpPr>
          <p:cNvPr id="3" name="TextBox 2"/>
          <p:cNvSpPr txBox="1"/>
          <p:nvPr/>
        </p:nvSpPr>
        <p:spPr>
          <a:xfrm>
            <a:off x="-1" y="991150"/>
            <a:ext cx="8991600" cy="769441"/>
          </a:xfrm>
          <a:prstGeom prst="rect">
            <a:avLst/>
          </a:prstGeom>
          <a:noFill/>
        </p:spPr>
        <p:txBody>
          <a:bodyPr wrap="square" rtlCol="0">
            <a:spAutoFit/>
          </a:bodyPr>
          <a:lstStyle/>
          <a:p>
            <a:r>
              <a:rPr lang="en-US" sz="2200" b="1" dirty="0" smtClean="0">
                <a:latin typeface="Calibri"/>
                <a:cs typeface="Calibri"/>
              </a:rPr>
              <a:t>Probabilities are a function of the dynamic and thermodynamic environment and observations</a:t>
            </a:r>
            <a:endParaRPr lang="en-US" sz="2200" b="1" dirty="0">
              <a:latin typeface="Calibri"/>
              <a:cs typeface="Calibri"/>
            </a:endParaRPr>
          </a:p>
        </p:txBody>
      </p:sp>
      <p:sp>
        <p:nvSpPr>
          <p:cNvPr id="5" name="TextBox 4"/>
          <p:cNvSpPr txBox="1"/>
          <p:nvPr/>
        </p:nvSpPr>
        <p:spPr>
          <a:xfrm>
            <a:off x="237066" y="1879600"/>
            <a:ext cx="4334934" cy="2031325"/>
          </a:xfrm>
          <a:prstGeom prst="rect">
            <a:avLst/>
          </a:prstGeom>
          <a:noFill/>
          <a:ln>
            <a:solidFill>
              <a:schemeClr val="accent3">
                <a:lumMod val="60000"/>
                <a:lumOff val="40000"/>
              </a:schemeClr>
            </a:solidFill>
          </a:ln>
        </p:spPr>
        <p:txBody>
          <a:bodyPr wrap="square" rtlCol="0">
            <a:spAutoFit/>
          </a:bodyPr>
          <a:lstStyle/>
          <a:p>
            <a:r>
              <a:rPr lang="en-US" b="1" u="sng" dirty="0" smtClean="0"/>
              <a:t>ProbHail:</a:t>
            </a:r>
          </a:p>
          <a:p>
            <a:pPr marL="285750" indent="-285750">
              <a:buFont typeface="Arial"/>
              <a:buChar char="•"/>
            </a:pPr>
            <a:r>
              <a:rPr lang="en-US" i="1" dirty="0" smtClean="0"/>
              <a:t>a priori:  0.03</a:t>
            </a:r>
          </a:p>
          <a:p>
            <a:pPr marL="285750" indent="-285750">
              <a:buFont typeface="Arial"/>
              <a:buChar char="•"/>
            </a:pPr>
            <a:r>
              <a:rPr lang="en-US" dirty="0" smtClean="0"/>
              <a:t>MESH vs. Wet Bulb 0°C</a:t>
            </a:r>
            <a:r>
              <a:rPr lang="en-US" baseline="30000" dirty="0" smtClean="0"/>
              <a:t> </a:t>
            </a:r>
            <a:r>
              <a:rPr lang="en-US" dirty="0" smtClean="0"/>
              <a:t>Height</a:t>
            </a:r>
          </a:p>
          <a:p>
            <a:pPr marL="285750" indent="-285750">
              <a:buFont typeface="Arial"/>
              <a:buChar char="•"/>
            </a:pPr>
            <a:r>
              <a:rPr lang="en-US" dirty="0" smtClean="0"/>
              <a:t>Flash Rate vs. EBS</a:t>
            </a:r>
          </a:p>
          <a:p>
            <a:pPr marL="285750" indent="-285750">
              <a:buFont typeface="Arial"/>
              <a:buChar char="•"/>
            </a:pPr>
            <a:r>
              <a:rPr lang="en-US" dirty="0" smtClean="0"/>
              <a:t>CAPE in </a:t>
            </a:r>
            <a:r>
              <a:rPr lang="en-US" dirty="0"/>
              <a:t>-10°C </a:t>
            </a:r>
            <a:r>
              <a:rPr lang="en-US" dirty="0" smtClean="0"/>
              <a:t>to </a:t>
            </a:r>
            <a:r>
              <a:rPr lang="en-US" dirty="0"/>
              <a:t>-30°C </a:t>
            </a:r>
            <a:r>
              <a:rPr lang="en-US" dirty="0" smtClean="0"/>
              <a:t>layer </a:t>
            </a:r>
            <a:r>
              <a:rPr lang="en-US" dirty="0" err="1" smtClean="0"/>
              <a:t>vs</a:t>
            </a:r>
            <a:r>
              <a:rPr lang="en-US" dirty="0" smtClean="0"/>
              <a:t> Precipitable Water</a:t>
            </a:r>
          </a:p>
          <a:p>
            <a:pPr marL="285750" indent="-285750">
              <a:buFont typeface="Arial"/>
              <a:buChar char="•"/>
            </a:pPr>
            <a:r>
              <a:rPr lang="en-US" dirty="0" smtClean="0"/>
              <a:t>Satellite Growth Rate</a:t>
            </a:r>
          </a:p>
        </p:txBody>
      </p:sp>
      <p:sp>
        <p:nvSpPr>
          <p:cNvPr id="19" name="TextBox 18"/>
          <p:cNvSpPr txBox="1"/>
          <p:nvPr/>
        </p:nvSpPr>
        <p:spPr>
          <a:xfrm>
            <a:off x="4893733" y="1600200"/>
            <a:ext cx="3793067" cy="2308324"/>
          </a:xfrm>
          <a:prstGeom prst="rect">
            <a:avLst/>
          </a:prstGeom>
          <a:noFill/>
          <a:ln>
            <a:solidFill>
              <a:schemeClr val="accent3">
                <a:lumMod val="60000"/>
                <a:lumOff val="40000"/>
              </a:schemeClr>
            </a:solidFill>
          </a:ln>
        </p:spPr>
        <p:txBody>
          <a:bodyPr wrap="square" rtlCol="0">
            <a:spAutoFit/>
          </a:bodyPr>
          <a:lstStyle/>
          <a:p>
            <a:r>
              <a:rPr lang="en-US" b="1" u="sng" dirty="0" smtClean="0"/>
              <a:t>ProbWind:</a:t>
            </a:r>
          </a:p>
          <a:p>
            <a:pPr marL="285750" indent="-285750">
              <a:buFont typeface="Arial"/>
              <a:buChar char="•"/>
            </a:pPr>
            <a:r>
              <a:rPr lang="en-US" i="1" dirty="0" smtClean="0"/>
              <a:t>a priori:  f(</a:t>
            </a:r>
            <a:r>
              <a:rPr lang="en-US" dirty="0" err="1" smtClean="0"/>
              <a:t>MeanWind</a:t>
            </a:r>
            <a:r>
              <a:rPr lang="en-US" dirty="0"/>
              <a:t> </a:t>
            </a:r>
            <a:r>
              <a:rPr lang="en-US" dirty="0" smtClean="0"/>
              <a:t>1-3 km AGL/ MLCAPE</a:t>
            </a:r>
            <a:r>
              <a:rPr lang="en-US" i="1" dirty="0" smtClean="0"/>
              <a:t>)</a:t>
            </a:r>
          </a:p>
          <a:p>
            <a:pPr marL="285750" indent="-285750">
              <a:buFont typeface="Arial"/>
              <a:buChar char="•"/>
            </a:pPr>
            <a:r>
              <a:rPr lang="en-US" dirty="0" smtClean="0"/>
              <a:t>VIL Density</a:t>
            </a:r>
          </a:p>
          <a:p>
            <a:pPr marL="285750" indent="-285750">
              <a:buFont typeface="Arial"/>
              <a:buChar char="•"/>
            </a:pPr>
            <a:r>
              <a:rPr lang="en-US" dirty="0" smtClean="0"/>
              <a:t>Flash Rate </a:t>
            </a:r>
            <a:r>
              <a:rPr lang="en-US" dirty="0" err="1" smtClean="0"/>
              <a:t>vs</a:t>
            </a:r>
            <a:r>
              <a:rPr lang="en-US" dirty="0" smtClean="0"/>
              <a:t> 3-6 km AzShear</a:t>
            </a:r>
          </a:p>
          <a:p>
            <a:pPr marL="285750" indent="-285750">
              <a:buFont typeface="Arial"/>
              <a:buChar char="•"/>
            </a:pPr>
            <a:r>
              <a:rPr lang="en-US" dirty="0" err="1" smtClean="0"/>
              <a:t>MeanWind</a:t>
            </a:r>
            <a:r>
              <a:rPr lang="en-US" dirty="0" smtClean="0"/>
              <a:t> 1-3 km AGL vs. 0-2 km AzShear</a:t>
            </a:r>
          </a:p>
          <a:p>
            <a:pPr marL="285750" indent="-285750">
              <a:buFont typeface="Arial"/>
              <a:buChar char="•"/>
            </a:pPr>
            <a:r>
              <a:rPr lang="en-US" dirty="0" smtClean="0"/>
              <a:t>Satellite Growth Rate</a:t>
            </a:r>
          </a:p>
        </p:txBody>
      </p:sp>
      <p:sp>
        <p:nvSpPr>
          <p:cNvPr id="8" name="TextBox 7"/>
          <p:cNvSpPr txBox="1"/>
          <p:nvPr/>
        </p:nvSpPr>
        <p:spPr>
          <a:xfrm>
            <a:off x="2057400" y="4343400"/>
            <a:ext cx="5334000" cy="2031325"/>
          </a:xfrm>
          <a:prstGeom prst="rect">
            <a:avLst/>
          </a:prstGeom>
          <a:noFill/>
          <a:ln>
            <a:solidFill>
              <a:schemeClr val="accent3">
                <a:lumMod val="60000"/>
                <a:lumOff val="40000"/>
              </a:schemeClr>
            </a:solidFill>
          </a:ln>
        </p:spPr>
        <p:txBody>
          <a:bodyPr wrap="square" rtlCol="0">
            <a:spAutoFit/>
          </a:bodyPr>
          <a:lstStyle/>
          <a:p>
            <a:r>
              <a:rPr lang="en-US" b="1" dirty="0" smtClean="0"/>
              <a:t>ProbTor:</a:t>
            </a:r>
          </a:p>
          <a:p>
            <a:pPr marL="285750" indent="-285750">
              <a:buFont typeface="Arial"/>
              <a:buChar char="•"/>
            </a:pPr>
            <a:r>
              <a:rPr lang="en-US" i="1" dirty="0" smtClean="0"/>
              <a:t>a priori: </a:t>
            </a:r>
            <a:r>
              <a:rPr lang="en-US" dirty="0" smtClean="0"/>
              <a:t>0.01</a:t>
            </a:r>
            <a:endParaRPr lang="en-US" i="1" dirty="0" smtClean="0"/>
          </a:p>
          <a:p>
            <a:pPr marL="285750" indent="-285750">
              <a:buFont typeface="Arial"/>
              <a:buChar char="•"/>
            </a:pPr>
            <a:r>
              <a:rPr lang="en-US" dirty="0" smtClean="0"/>
              <a:t>Max 0-2km </a:t>
            </a:r>
            <a:r>
              <a:rPr lang="en-US" dirty="0" err="1" smtClean="0"/>
              <a:t>AzShear</a:t>
            </a:r>
            <a:endParaRPr lang="en-US" dirty="0" smtClean="0"/>
          </a:p>
          <a:p>
            <a:pPr marL="285750" indent="-285750">
              <a:buFont typeface="Arial"/>
              <a:buChar char="•"/>
            </a:pPr>
            <a:r>
              <a:rPr lang="en-US" dirty="0" smtClean="0"/>
              <a:t>98</a:t>
            </a:r>
            <a:r>
              <a:rPr lang="en-US" baseline="30000" dirty="0" smtClean="0"/>
              <a:t>th</a:t>
            </a:r>
            <a:r>
              <a:rPr lang="en-US" dirty="0" smtClean="0"/>
              <a:t> %</a:t>
            </a:r>
            <a:r>
              <a:rPr lang="en-US" dirty="0" err="1" smtClean="0"/>
              <a:t>ile</a:t>
            </a:r>
            <a:r>
              <a:rPr lang="en-US" dirty="0" smtClean="0"/>
              <a:t> 0-2km </a:t>
            </a:r>
            <a:r>
              <a:rPr lang="en-US" dirty="0" err="1" smtClean="0"/>
              <a:t>AzShear</a:t>
            </a:r>
            <a:r>
              <a:rPr lang="en-US" dirty="0" smtClean="0"/>
              <a:t> vs. 0-1km SRH</a:t>
            </a:r>
          </a:p>
          <a:p>
            <a:pPr marL="285750" indent="-285750">
              <a:buFont typeface="Arial"/>
              <a:buChar char="•"/>
            </a:pPr>
            <a:r>
              <a:rPr lang="en-US" dirty="0" smtClean="0"/>
              <a:t>98</a:t>
            </a:r>
            <a:r>
              <a:rPr lang="en-US" baseline="30000" dirty="0" smtClean="0"/>
              <a:t>th</a:t>
            </a:r>
            <a:r>
              <a:rPr lang="en-US" dirty="0" smtClean="0"/>
              <a:t> %</a:t>
            </a:r>
            <a:r>
              <a:rPr lang="en-US" dirty="0" err="1" smtClean="0"/>
              <a:t>ile</a:t>
            </a:r>
            <a:r>
              <a:rPr lang="en-US" dirty="0" smtClean="0"/>
              <a:t> 3-6km </a:t>
            </a:r>
            <a:r>
              <a:rPr lang="en-US" dirty="0" err="1" smtClean="0"/>
              <a:t>AzShear</a:t>
            </a:r>
            <a:r>
              <a:rPr lang="en-US" dirty="0" smtClean="0"/>
              <a:t> vs. max flash density</a:t>
            </a:r>
          </a:p>
          <a:p>
            <a:pPr marL="285750" indent="-285750">
              <a:buFont typeface="Arial"/>
              <a:buChar char="•"/>
            </a:pPr>
            <a:r>
              <a:rPr lang="en-US" dirty="0" smtClean="0"/>
              <a:t>EBS vs. </a:t>
            </a:r>
            <a:r>
              <a:rPr lang="en-US" dirty="0" err="1" smtClean="0"/>
              <a:t>MeanWind</a:t>
            </a:r>
            <a:r>
              <a:rPr lang="en-US" dirty="0" smtClean="0"/>
              <a:t> 1-3 km AGL</a:t>
            </a:r>
          </a:p>
          <a:p>
            <a:pPr marL="285750" indent="-285750">
              <a:buFont typeface="Arial"/>
              <a:buChar char="•"/>
            </a:pPr>
            <a:r>
              <a:rPr lang="en-US" dirty="0" smtClean="0"/>
              <a:t>MLCAPE; MLCIN</a:t>
            </a:r>
            <a:endParaRPr lang="en-US" dirty="0"/>
          </a:p>
        </p:txBody>
      </p:sp>
    </p:spTree>
    <p:extLst>
      <p:ext uri="{BB962C8B-B14F-4D97-AF65-F5344CB8AC3E}">
        <p14:creationId xmlns:p14="http://schemas.microsoft.com/office/powerpoint/2010/main" val="3211762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40</a:t>
            </a:fld>
            <a:endParaRPr lang="en-US"/>
          </a:p>
        </p:txBody>
      </p:sp>
      <p:sp>
        <p:nvSpPr>
          <p:cNvPr id="3" name="Title 1"/>
          <p:cNvSpPr>
            <a:spLocks noGrp="1"/>
          </p:cNvSpPr>
          <p:nvPr>
            <p:ph type="title"/>
          </p:nvPr>
        </p:nvSpPr>
        <p:spPr>
          <a:xfrm>
            <a:off x="457200" y="152400"/>
            <a:ext cx="8534400" cy="990600"/>
          </a:xfrm>
        </p:spPr>
        <p:txBody>
          <a:bodyPr/>
          <a:lstStyle/>
          <a:p>
            <a:pPr algn="l"/>
            <a:r>
              <a:rPr lang="en-US" sz="3600" dirty="0" smtClean="0">
                <a:latin typeface="+mn-lt"/>
              </a:rPr>
              <a:t>Contact and References</a:t>
            </a:r>
            <a:endParaRPr lang="en-US" sz="3600" dirty="0">
              <a:latin typeface="+mn-lt"/>
            </a:endParaRPr>
          </a:p>
        </p:txBody>
      </p:sp>
      <p:sp>
        <p:nvSpPr>
          <p:cNvPr id="2" name="TextBox 1"/>
          <p:cNvSpPr txBox="1"/>
          <p:nvPr/>
        </p:nvSpPr>
        <p:spPr>
          <a:xfrm>
            <a:off x="76200" y="1228666"/>
            <a:ext cx="8991600" cy="5509201"/>
          </a:xfrm>
          <a:prstGeom prst="rect">
            <a:avLst/>
          </a:prstGeom>
          <a:noFill/>
        </p:spPr>
        <p:txBody>
          <a:bodyPr wrap="square" rtlCol="0">
            <a:spAutoFit/>
          </a:bodyPr>
          <a:lstStyle/>
          <a:p>
            <a:pPr marL="285750" indent="-285750">
              <a:buFont typeface="Arial"/>
              <a:buChar char="•"/>
            </a:pPr>
            <a:r>
              <a:rPr lang="en-US" sz="1600" dirty="0" smtClean="0">
                <a:solidFill>
                  <a:srgbClr val="F2C31A"/>
                </a:solidFill>
              </a:rPr>
              <a:t>Mike Pavolonis (</a:t>
            </a:r>
            <a:r>
              <a:rPr lang="en-US" sz="1600" dirty="0" smtClean="0">
                <a:solidFill>
                  <a:srgbClr val="F2C31A"/>
                </a:solidFill>
                <a:hlinkClick r:id="rId3"/>
              </a:rPr>
              <a:t>michael.pavolonis@noaa.gov</a:t>
            </a:r>
            <a:r>
              <a:rPr lang="en-US" sz="1600" dirty="0" smtClean="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smtClean="0">
                <a:solidFill>
                  <a:srgbClr val="F2C31A"/>
                </a:solidFill>
              </a:rPr>
              <a:t>John Cintineo (</a:t>
            </a:r>
            <a:r>
              <a:rPr lang="en-US" sz="1600" dirty="0" smtClean="0">
                <a:solidFill>
                  <a:srgbClr val="F2C31A"/>
                </a:solidFill>
                <a:hlinkClick r:id="rId4"/>
              </a:rPr>
              <a:t>john.cintineo@ssec.wisc.edu</a:t>
            </a:r>
            <a:r>
              <a:rPr lang="en-US" sz="1600" dirty="0" smtClean="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smtClean="0">
                <a:solidFill>
                  <a:srgbClr val="F2C31A"/>
                </a:solidFill>
              </a:rPr>
              <a:t>Justin Sieglaff (</a:t>
            </a:r>
            <a:r>
              <a:rPr lang="en-US" sz="1600" dirty="0" smtClean="0">
                <a:solidFill>
                  <a:srgbClr val="F2C31A"/>
                </a:solidFill>
                <a:hlinkClick r:id="rId5"/>
              </a:rPr>
              <a:t>justin.sieglaff@ssec.wisc.edu</a:t>
            </a:r>
            <a:r>
              <a:rPr lang="en-US" sz="1600" dirty="0" smtClean="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smtClean="0">
                <a:solidFill>
                  <a:srgbClr val="F2C31A"/>
                </a:solidFill>
              </a:rPr>
              <a:t>Dan Lindsey (</a:t>
            </a:r>
            <a:r>
              <a:rPr lang="en-US" sz="1600" dirty="0" smtClean="0">
                <a:solidFill>
                  <a:srgbClr val="F2C31A"/>
                </a:solidFill>
                <a:hlinkClick r:id="rId6"/>
              </a:rPr>
              <a:t>dan.lindsey@noaa.gov</a:t>
            </a:r>
            <a:r>
              <a:rPr lang="en-US" sz="1600" dirty="0" smtClean="0">
                <a:solidFill>
                  <a:srgbClr val="F2C31A"/>
                </a:solidFill>
              </a:rPr>
              <a:t>)</a:t>
            </a:r>
            <a:endParaRPr lang="en-US" sz="1600" dirty="0">
              <a:solidFill>
                <a:srgbClr val="F2C31A"/>
              </a:solidFill>
            </a:endParaRPr>
          </a:p>
          <a:p>
            <a:endParaRPr lang="en-US" sz="1600" dirty="0" smtClean="0">
              <a:solidFill>
                <a:srgbClr val="F2C31A"/>
              </a:solidFill>
            </a:endParaRPr>
          </a:p>
          <a:p>
            <a:r>
              <a:rPr lang="en-US" sz="1600" dirty="0" smtClean="0">
                <a:solidFill>
                  <a:srgbClr val="F2C31A"/>
                </a:solidFill>
              </a:rPr>
              <a:t>To access this training online and access supplement training please see:</a:t>
            </a:r>
          </a:p>
          <a:p>
            <a:endParaRPr lang="en-US" sz="1600" dirty="0">
              <a:solidFill>
                <a:srgbClr val="F2C31A"/>
              </a:solidFill>
            </a:endParaRPr>
          </a:p>
          <a:p>
            <a:r>
              <a:rPr lang="en-US" sz="1600" dirty="0">
                <a:solidFill>
                  <a:srgbClr val="F2C31A"/>
                </a:solidFill>
                <a:hlinkClick r:id="rId7"/>
              </a:rPr>
              <a:t>http://cimss.ssec.wisc.edu/severe_conv/training/</a:t>
            </a:r>
            <a:r>
              <a:rPr lang="en-US" sz="1600" dirty="0" smtClean="0">
                <a:solidFill>
                  <a:srgbClr val="F2C31A"/>
                </a:solidFill>
                <a:hlinkClick r:id="rId7"/>
              </a:rPr>
              <a:t>training.html</a:t>
            </a:r>
            <a:endParaRPr lang="en-US" sz="1600" dirty="0" smtClean="0">
              <a:solidFill>
                <a:srgbClr val="F2C31A"/>
              </a:solidFill>
            </a:endParaRPr>
          </a:p>
          <a:p>
            <a:endParaRPr lang="en-US" sz="1600" dirty="0">
              <a:solidFill>
                <a:srgbClr val="F2C31A"/>
              </a:solidFill>
            </a:endParaRPr>
          </a:p>
          <a:p>
            <a:r>
              <a:rPr lang="en-US" sz="1600" dirty="0">
                <a:solidFill>
                  <a:srgbClr val="F2C31A"/>
                </a:solidFill>
              </a:rPr>
              <a:t>ProbSevere All Hazards is also available  on the web in real-time:</a:t>
            </a:r>
          </a:p>
          <a:p>
            <a:r>
              <a:rPr lang="en-US" sz="1600" dirty="0">
                <a:solidFill>
                  <a:srgbClr val="F2C31A"/>
                </a:solidFill>
                <a:hlinkClick r:id="rId8"/>
              </a:rPr>
              <a:t>http://cimss.ssec.wisc.edu/severe_conv/</a:t>
            </a:r>
            <a:r>
              <a:rPr lang="en-US" sz="1600" dirty="0" smtClean="0">
                <a:solidFill>
                  <a:srgbClr val="F2C31A"/>
                </a:solidFill>
                <a:hlinkClick r:id="rId8"/>
              </a:rPr>
              <a:t>probsevtest.html</a:t>
            </a:r>
            <a:endParaRPr lang="en-US" sz="1600" dirty="0" smtClean="0">
              <a:solidFill>
                <a:srgbClr val="F2C31A"/>
              </a:solidFill>
            </a:endParaRPr>
          </a:p>
          <a:p>
            <a:endParaRPr lang="en-US" sz="1600" dirty="0">
              <a:solidFill>
                <a:srgbClr val="F2C31A"/>
              </a:solidFill>
            </a:endParaRPr>
          </a:p>
          <a:p>
            <a:r>
              <a:rPr lang="en-US" sz="1600" dirty="0" smtClean="0">
                <a:solidFill>
                  <a:srgbClr val="F2C31A"/>
                </a:solidFill>
              </a:rPr>
              <a:t>ProbTor is also available  on the web in real-time:</a:t>
            </a:r>
          </a:p>
          <a:p>
            <a:r>
              <a:rPr lang="en-US" sz="1600" dirty="0" smtClean="0">
                <a:solidFill>
                  <a:srgbClr val="F2C31A"/>
                </a:solidFill>
                <a:hlinkClick r:id="rId9"/>
              </a:rPr>
              <a:t>http://cimss.ssec.wisc.edu/severe_conv/probtor.html</a:t>
            </a:r>
            <a:endParaRPr lang="en-US" sz="1600" dirty="0" smtClean="0">
              <a:solidFill>
                <a:srgbClr val="F2C31A"/>
              </a:solidFill>
            </a:endParaRPr>
          </a:p>
          <a:p>
            <a:endParaRPr lang="en-US" sz="1600" dirty="0">
              <a:solidFill>
                <a:srgbClr val="F2C31A"/>
              </a:solidFill>
            </a:endParaRPr>
          </a:p>
          <a:p>
            <a:r>
              <a:rPr lang="en-US" sz="1600" dirty="0" smtClean="0">
                <a:solidFill>
                  <a:srgbClr val="F2C31A"/>
                </a:solidFill>
              </a:rPr>
              <a:t>Key References:</a:t>
            </a:r>
          </a:p>
          <a:p>
            <a:r>
              <a:rPr lang="en-US" sz="1600" dirty="0">
                <a:solidFill>
                  <a:srgbClr val="F2C31A"/>
                </a:solidFill>
                <a:hlinkClick r:id="rId10"/>
              </a:rPr>
              <a:t>https://journals.ametsoc.org/doi/full/10.1175/WAF-D-17-</a:t>
            </a:r>
            <a:r>
              <a:rPr lang="en-US" sz="1600" dirty="0" smtClean="0">
                <a:solidFill>
                  <a:srgbClr val="F2C31A"/>
                </a:solidFill>
                <a:hlinkClick r:id="rId10"/>
              </a:rPr>
              <a:t>0099.1</a:t>
            </a:r>
            <a:endParaRPr lang="en-US" sz="1600" dirty="0" smtClean="0">
              <a:solidFill>
                <a:srgbClr val="F2C31A"/>
              </a:solidFill>
            </a:endParaRPr>
          </a:p>
          <a:p>
            <a:r>
              <a:rPr lang="en-US" sz="1600" dirty="0">
                <a:solidFill>
                  <a:srgbClr val="F2C31A"/>
                </a:solidFill>
                <a:hlinkClick r:id="rId11"/>
              </a:rPr>
              <a:t>https://</a:t>
            </a:r>
            <a:r>
              <a:rPr lang="en-US" sz="1600" dirty="0" err="1">
                <a:solidFill>
                  <a:srgbClr val="F2C31A"/>
                </a:solidFill>
                <a:hlinkClick r:id="rId11"/>
              </a:rPr>
              <a:t>journals.ametsoc.org</a:t>
            </a:r>
            <a:r>
              <a:rPr lang="en-US" sz="1600" dirty="0">
                <a:solidFill>
                  <a:srgbClr val="F2C31A"/>
                </a:solidFill>
                <a:hlinkClick r:id="rId11"/>
              </a:rPr>
              <a:t>/</a:t>
            </a:r>
            <a:r>
              <a:rPr lang="en-US" sz="1600" dirty="0" err="1">
                <a:solidFill>
                  <a:srgbClr val="F2C31A"/>
                </a:solidFill>
                <a:hlinkClick r:id="rId11"/>
              </a:rPr>
              <a:t>doi</a:t>
            </a:r>
            <a:r>
              <a:rPr lang="en-US" sz="1600" dirty="0">
                <a:solidFill>
                  <a:srgbClr val="F2C31A"/>
                </a:solidFill>
                <a:hlinkClick r:id="rId11"/>
              </a:rPr>
              <a:t>/full/10.1175/WAF-D-13-00113.1</a:t>
            </a:r>
            <a:endParaRPr lang="en-US" sz="1600" dirty="0">
              <a:solidFill>
                <a:srgbClr val="F2C31A"/>
              </a:solidFill>
            </a:endParaRPr>
          </a:p>
          <a:p>
            <a:endParaRPr lang="en-US" sz="1600" dirty="0">
              <a:solidFill>
                <a:srgbClr val="F2C31A"/>
              </a:solidFill>
            </a:endParaRPr>
          </a:p>
        </p:txBody>
      </p:sp>
    </p:spTree>
    <p:extLst>
      <p:ext uri="{BB962C8B-B14F-4D97-AF65-F5344CB8AC3E}">
        <p14:creationId xmlns:p14="http://schemas.microsoft.com/office/powerpoint/2010/main" val="195142123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647955"/>
            <a:ext cx="8228538" cy="990600"/>
          </a:xfrm>
        </p:spPr>
        <p:txBody>
          <a:bodyPr/>
          <a:lstStyle/>
          <a:p>
            <a:r>
              <a:rPr lang="en-US" dirty="0" smtClean="0"/>
              <a:t>Additional Slides</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41</a:t>
            </a:fld>
            <a:endParaRPr lang="en-US"/>
          </a:p>
        </p:txBody>
      </p:sp>
    </p:spTree>
    <p:extLst>
      <p:ext uri="{BB962C8B-B14F-4D97-AF65-F5344CB8AC3E}">
        <p14:creationId xmlns:p14="http://schemas.microsoft.com/office/powerpoint/2010/main" val="277506075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42</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5559"/>
            <a:ext cx="9144000" cy="4622678"/>
          </a:xfrm>
          <a:prstGeom prst="rect">
            <a:avLst/>
          </a:prstGeom>
        </p:spPr>
      </p:pic>
      <p:sp>
        <p:nvSpPr>
          <p:cNvPr id="3" name="TextBox 2"/>
          <p:cNvSpPr txBox="1"/>
          <p:nvPr/>
        </p:nvSpPr>
        <p:spPr>
          <a:xfrm>
            <a:off x="943437" y="211571"/>
            <a:ext cx="7401185" cy="584776"/>
          </a:xfrm>
          <a:prstGeom prst="rect">
            <a:avLst/>
          </a:prstGeom>
          <a:noFill/>
        </p:spPr>
        <p:txBody>
          <a:bodyPr wrap="none" rtlCol="0">
            <a:spAutoFit/>
          </a:bodyPr>
          <a:lstStyle/>
          <a:p>
            <a:r>
              <a:rPr lang="en-US" sz="3200" dirty="0" smtClean="0"/>
              <a:t>13 April 2018: Iowa and southern Wisconsin</a:t>
            </a:r>
            <a:endParaRPr lang="en-US" sz="3200" dirty="0"/>
          </a:p>
        </p:txBody>
      </p:sp>
    </p:spTree>
    <p:extLst>
      <p:ext uri="{BB962C8B-B14F-4D97-AF65-F5344CB8AC3E}">
        <p14:creationId xmlns:p14="http://schemas.microsoft.com/office/powerpoint/2010/main" val="188140916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43</a:t>
            </a:fld>
            <a:endParaRPr lang="en-US"/>
          </a:p>
        </p:txBody>
      </p:sp>
      <p:sp>
        <p:nvSpPr>
          <p:cNvPr id="2" name="TextBox 1"/>
          <p:cNvSpPr txBox="1"/>
          <p:nvPr/>
        </p:nvSpPr>
        <p:spPr>
          <a:xfrm>
            <a:off x="1555832" y="85372"/>
            <a:ext cx="6136941" cy="553998"/>
          </a:xfrm>
          <a:prstGeom prst="rect">
            <a:avLst/>
          </a:prstGeom>
          <a:noFill/>
        </p:spPr>
        <p:txBody>
          <a:bodyPr wrap="none" rtlCol="0">
            <a:spAutoFit/>
          </a:bodyPr>
          <a:lstStyle/>
          <a:p>
            <a:r>
              <a:rPr lang="en-US" sz="3000" dirty="0" smtClean="0"/>
              <a:t>Portage to Kingston – 2030Z to 2116Z</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55" y="639370"/>
            <a:ext cx="7944555" cy="5946321"/>
          </a:xfrm>
          <a:prstGeom prst="rect">
            <a:avLst/>
          </a:prstGeom>
        </p:spPr>
      </p:pic>
    </p:spTree>
    <p:extLst>
      <p:ext uri="{BB962C8B-B14F-4D97-AF65-F5344CB8AC3E}">
        <p14:creationId xmlns:p14="http://schemas.microsoft.com/office/powerpoint/2010/main" val="428509407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8899" y="0"/>
            <a:ext cx="3595100" cy="269085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91" y="1956497"/>
            <a:ext cx="9092618" cy="4596703"/>
          </a:xfrm>
          <a:prstGeom prst="rect">
            <a:avLst/>
          </a:prstGeom>
        </p:spPr>
      </p:pic>
      <p:sp>
        <p:nvSpPr>
          <p:cNvPr id="6" name="TextBox 5"/>
          <p:cNvSpPr txBox="1"/>
          <p:nvPr/>
        </p:nvSpPr>
        <p:spPr>
          <a:xfrm>
            <a:off x="1441932" y="424038"/>
            <a:ext cx="3357672" cy="1015663"/>
          </a:xfrm>
          <a:prstGeom prst="rect">
            <a:avLst/>
          </a:prstGeom>
          <a:noFill/>
        </p:spPr>
        <p:txBody>
          <a:bodyPr wrap="none" rtlCol="0">
            <a:spAutoFit/>
          </a:bodyPr>
          <a:lstStyle/>
          <a:p>
            <a:pPr algn="ctr"/>
            <a:r>
              <a:rPr lang="en-US" sz="3000" dirty="0" smtClean="0"/>
              <a:t>Portage to Kingston</a:t>
            </a:r>
          </a:p>
          <a:p>
            <a:pPr algn="ctr"/>
            <a:r>
              <a:rPr lang="en-US" sz="3000" dirty="0" smtClean="0"/>
              <a:t>  2030Z to 2116Z</a:t>
            </a:r>
          </a:p>
        </p:txBody>
      </p:sp>
    </p:spTree>
    <p:extLst>
      <p:ext uri="{BB962C8B-B14F-4D97-AF65-F5344CB8AC3E}">
        <p14:creationId xmlns:p14="http://schemas.microsoft.com/office/powerpoint/2010/main" val="32129279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smtClean="0"/>
              <a:t>AWIPS-II Display</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spTree>
    <p:extLst>
      <p:ext uri="{BB962C8B-B14F-4D97-AF65-F5344CB8AC3E}">
        <p14:creationId xmlns:p14="http://schemas.microsoft.com/office/powerpoint/2010/main" val="20456761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bsevere.png"/>
          <p:cNvPicPr>
            <a:picLocks noChangeAspect="1"/>
          </p:cNvPicPr>
          <p:nvPr/>
        </p:nvPicPr>
        <p:blipFill rotWithShape="1">
          <a:blip r:embed="rId3">
            <a:extLst>
              <a:ext uri="{28A0092B-C50C-407E-A947-70E740481C1C}">
                <a14:useLocalDpi xmlns:a14="http://schemas.microsoft.com/office/drawing/2010/main" val="0"/>
              </a:ext>
            </a:extLst>
          </a:blip>
          <a:srcRect l="20000"/>
          <a:stretch/>
        </p:blipFill>
        <p:spPr>
          <a:xfrm>
            <a:off x="3368430" y="802154"/>
            <a:ext cx="5775570" cy="5326115"/>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
        <p:nvSpPr>
          <p:cNvPr id="2" name="TextBox 1"/>
          <p:cNvSpPr txBox="1"/>
          <p:nvPr/>
        </p:nvSpPr>
        <p:spPr>
          <a:xfrm>
            <a:off x="1066800" y="0"/>
            <a:ext cx="7276351" cy="646331"/>
          </a:xfrm>
          <a:prstGeom prst="rect">
            <a:avLst/>
          </a:prstGeom>
          <a:noFill/>
        </p:spPr>
        <p:txBody>
          <a:bodyPr wrap="none" rtlCol="0">
            <a:spAutoFit/>
          </a:bodyPr>
          <a:lstStyle/>
          <a:p>
            <a:r>
              <a:rPr lang="en-US" sz="3600" b="1" u="sng" dirty="0" smtClean="0"/>
              <a:t>ProbSevere Model AWIPS-II Display</a:t>
            </a:r>
            <a:endParaRPr lang="en-US" sz="3600" b="1" u="sng" dirty="0"/>
          </a:p>
        </p:txBody>
      </p:sp>
      <p:sp>
        <p:nvSpPr>
          <p:cNvPr id="7" name="TextBox 6"/>
          <p:cNvSpPr txBox="1"/>
          <p:nvPr/>
        </p:nvSpPr>
        <p:spPr>
          <a:xfrm>
            <a:off x="0" y="2143978"/>
            <a:ext cx="3909906" cy="3139321"/>
          </a:xfrm>
          <a:prstGeom prst="rect">
            <a:avLst/>
          </a:prstGeom>
          <a:solidFill>
            <a:schemeClr val="bg1"/>
          </a:solidFill>
        </p:spPr>
        <p:txBody>
          <a:bodyPr wrap="square" rtlCol="0">
            <a:spAutoFit/>
          </a:bodyPr>
          <a:lstStyle/>
          <a:p>
            <a:r>
              <a:rPr lang="en-US" dirty="0" smtClean="0">
                <a:solidFill>
                  <a:srgbClr val="08FFFC"/>
                </a:solidFill>
              </a:rPr>
              <a:t>Model output are shapefiles contoured around radar storm cells.</a:t>
            </a:r>
          </a:p>
          <a:p>
            <a:endParaRPr lang="en-US" dirty="0">
              <a:solidFill>
                <a:srgbClr val="08FFFC"/>
              </a:solidFill>
            </a:endParaRPr>
          </a:p>
          <a:p>
            <a:r>
              <a:rPr lang="en-US" dirty="0" smtClean="0">
                <a:solidFill>
                  <a:srgbClr val="08FFFC"/>
                </a:solidFill>
              </a:rPr>
              <a:t>Enhancement designed for overlay atop radar reflectivity—but can be overlaid on any field (satellite, radar velocity, etc.).</a:t>
            </a:r>
          </a:p>
          <a:p>
            <a:endParaRPr lang="en-US" dirty="0">
              <a:solidFill>
                <a:srgbClr val="08FFFC"/>
              </a:solidFill>
            </a:endParaRPr>
          </a:p>
          <a:p>
            <a:r>
              <a:rPr lang="en-US" dirty="0" smtClean="0">
                <a:solidFill>
                  <a:srgbClr val="08FFFC"/>
                </a:solidFill>
              </a:rPr>
              <a:t>Sampling offers readout of model probability as well as each model predictor.</a:t>
            </a:r>
            <a:endParaRPr lang="en-US" dirty="0">
              <a:solidFill>
                <a:srgbClr val="08FFFC"/>
              </a:solidFill>
            </a:endParaRPr>
          </a:p>
        </p:txBody>
      </p:sp>
      <p:sp>
        <p:nvSpPr>
          <p:cNvPr id="6" name="Rectangle 5"/>
          <p:cNvSpPr/>
          <p:nvPr/>
        </p:nvSpPr>
        <p:spPr>
          <a:xfrm>
            <a:off x="4327631" y="2307003"/>
            <a:ext cx="3274964" cy="13716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233047" y="1621197"/>
            <a:ext cx="3900956" cy="646331"/>
          </a:xfrm>
          <a:prstGeom prst="rect">
            <a:avLst/>
          </a:prstGeom>
          <a:solidFill>
            <a:schemeClr val="bg1"/>
          </a:solidFill>
        </p:spPr>
        <p:txBody>
          <a:bodyPr wrap="square" rtlCol="0">
            <a:spAutoFit/>
          </a:bodyPr>
          <a:lstStyle/>
          <a:p>
            <a:pPr algn="ctr"/>
            <a:r>
              <a:rPr lang="en-US" dirty="0" smtClean="0">
                <a:solidFill>
                  <a:srgbClr val="FF0000"/>
                </a:solidFill>
              </a:rPr>
              <a:t>ProbSevere =</a:t>
            </a:r>
          </a:p>
          <a:p>
            <a:pPr algn="ctr"/>
            <a:r>
              <a:rPr lang="en-US" dirty="0" smtClean="0">
                <a:solidFill>
                  <a:srgbClr val="FF0000"/>
                </a:solidFill>
              </a:rPr>
              <a:t> MAX(ProbHail, ProbWind, ProbTor)</a:t>
            </a:r>
            <a:endParaRPr lang="en-US" dirty="0">
              <a:solidFill>
                <a:srgbClr val="FF0000"/>
              </a:solidFill>
            </a:endParaRPr>
          </a:p>
        </p:txBody>
      </p:sp>
    </p:spTree>
    <p:extLst>
      <p:ext uri="{BB962C8B-B14F-4D97-AF65-F5344CB8AC3E}">
        <p14:creationId xmlns:p14="http://schemas.microsoft.com/office/powerpoint/2010/main" val="295267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par>
                                <p:cTn id="7" presetID="6" presetClass="emph" presetSubtype="0" fill="hold" grpId="1" nodeType="withEffect">
                                  <p:stCondLst>
                                    <p:cond delay="0"/>
                                  </p:stCondLst>
                                  <p:childTnLst>
                                    <p:animScale>
                                      <p:cBhvr>
                                        <p:cTn id="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bhazards.png"/>
          <p:cNvPicPr>
            <a:picLocks noChangeAspect="1"/>
          </p:cNvPicPr>
          <p:nvPr/>
        </p:nvPicPr>
        <p:blipFill rotWithShape="1">
          <a:blip r:embed="rId3">
            <a:extLst>
              <a:ext uri="{28A0092B-C50C-407E-A947-70E740481C1C}">
                <a14:useLocalDpi xmlns:a14="http://schemas.microsoft.com/office/drawing/2010/main" val="0"/>
              </a:ext>
            </a:extLst>
          </a:blip>
          <a:srcRect l="20000" t="7380" b="-2262"/>
          <a:stretch/>
        </p:blipFill>
        <p:spPr>
          <a:xfrm>
            <a:off x="1336719" y="730636"/>
            <a:ext cx="6654359" cy="582256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sp>
        <p:nvSpPr>
          <p:cNvPr id="2" name="TextBox 1"/>
          <p:cNvSpPr txBox="1"/>
          <p:nvPr/>
        </p:nvSpPr>
        <p:spPr>
          <a:xfrm>
            <a:off x="1066800" y="0"/>
            <a:ext cx="7276351" cy="646331"/>
          </a:xfrm>
          <a:prstGeom prst="rect">
            <a:avLst/>
          </a:prstGeom>
          <a:noFill/>
        </p:spPr>
        <p:txBody>
          <a:bodyPr wrap="none" rtlCol="0">
            <a:spAutoFit/>
          </a:bodyPr>
          <a:lstStyle/>
          <a:p>
            <a:r>
              <a:rPr lang="en-US" sz="3600" b="1" u="sng" dirty="0" smtClean="0"/>
              <a:t>ProbSevere Model AWIPS-II Display</a:t>
            </a:r>
            <a:endParaRPr lang="en-US" sz="3600" b="1" u="sng" dirty="0"/>
          </a:p>
        </p:txBody>
      </p:sp>
    </p:spTree>
    <p:extLst>
      <p:ext uri="{BB962C8B-B14F-4D97-AF65-F5344CB8AC3E}">
        <p14:creationId xmlns:p14="http://schemas.microsoft.com/office/powerpoint/2010/main" val="22303575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a:t>
            </a:fld>
            <a:endParaRPr lang="en-US"/>
          </a:p>
        </p:txBody>
      </p:sp>
      <p:sp>
        <p:nvSpPr>
          <p:cNvPr id="2" name="TextBox 1"/>
          <p:cNvSpPr txBox="1"/>
          <p:nvPr/>
        </p:nvSpPr>
        <p:spPr>
          <a:xfrm>
            <a:off x="1066800" y="0"/>
            <a:ext cx="6918931" cy="646331"/>
          </a:xfrm>
          <a:prstGeom prst="rect">
            <a:avLst/>
          </a:prstGeom>
          <a:noFill/>
        </p:spPr>
        <p:txBody>
          <a:bodyPr wrap="none" rtlCol="0">
            <a:spAutoFit/>
          </a:bodyPr>
          <a:lstStyle/>
          <a:p>
            <a:r>
              <a:rPr lang="en-US" sz="3600" b="1" u="sng" dirty="0" smtClean="0"/>
              <a:t>ProbHail Model AWIPS-II Readout</a:t>
            </a:r>
            <a:endParaRPr lang="en-US" sz="3600" b="1" u="sng" dirty="0"/>
          </a:p>
        </p:txBody>
      </p:sp>
      <p:pic>
        <p:nvPicPr>
          <p:cNvPr id="5" name="Picture 4"/>
          <p:cNvPicPr>
            <a:picLocks noChangeAspect="1"/>
          </p:cNvPicPr>
          <p:nvPr/>
        </p:nvPicPr>
        <p:blipFill>
          <a:blip r:embed="rId3"/>
          <a:stretch>
            <a:fillRect/>
          </a:stretch>
        </p:blipFill>
        <p:spPr>
          <a:xfrm>
            <a:off x="0" y="1993900"/>
            <a:ext cx="9144000" cy="2867487"/>
          </a:xfrm>
          <a:prstGeom prst="rect">
            <a:avLst/>
          </a:prstGeom>
        </p:spPr>
      </p:pic>
    </p:spTree>
    <p:extLst>
      <p:ext uri="{BB962C8B-B14F-4D97-AF65-F5344CB8AC3E}">
        <p14:creationId xmlns:p14="http://schemas.microsoft.com/office/powerpoint/2010/main" val="5313561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a:t>
            </a:fld>
            <a:endParaRPr lang="en-US"/>
          </a:p>
        </p:txBody>
      </p:sp>
      <p:sp>
        <p:nvSpPr>
          <p:cNvPr id="2" name="TextBox 1"/>
          <p:cNvSpPr txBox="1"/>
          <p:nvPr/>
        </p:nvSpPr>
        <p:spPr>
          <a:xfrm>
            <a:off x="1066800" y="0"/>
            <a:ext cx="7176138" cy="646331"/>
          </a:xfrm>
          <a:prstGeom prst="rect">
            <a:avLst/>
          </a:prstGeom>
          <a:noFill/>
        </p:spPr>
        <p:txBody>
          <a:bodyPr wrap="none" rtlCol="0">
            <a:spAutoFit/>
          </a:bodyPr>
          <a:lstStyle/>
          <a:p>
            <a:r>
              <a:rPr lang="en-US" sz="3600" b="1" u="sng" dirty="0" smtClean="0"/>
              <a:t>ProbWind Model AWIPS-II Readout</a:t>
            </a:r>
            <a:endParaRPr lang="en-US" sz="3600" b="1" u="sng" dirty="0"/>
          </a:p>
        </p:txBody>
      </p:sp>
      <p:pic>
        <p:nvPicPr>
          <p:cNvPr id="3" name="Picture 2"/>
          <p:cNvPicPr>
            <a:picLocks noChangeAspect="1"/>
          </p:cNvPicPr>
          <p:nvPr/>
        </p:nvPicPr>
        <p:blipFill>
          <a:blip r:embed="rId3"/>
          <a:stretch>
            <a:fillRect/>
          </a:stretch>
        </p:blipFill>
        <p:spPr>
          <a:xfrm>
            <a:off x="0" y="1066800"/>
            <a:ext cx="9144000" cy="4704697"/>
          </a:xfrm>
          <a:prstGeom prst="rect">
            <a:avLst/>
          </a:prstGeom>
        </p:spPr>
      </p:pic>
    </p:spTree>
    <p:extLst>
      <p:ext uri="{BB962C8B-B14F-4D97-AF65-F5344CB8AC3E}">
        <p14:creationId xmlns:p14="http://schemas.microsoft.com/office/powerpoint/2010/main" val="53135611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7473</TotalTime>
  <Words>4280</Words>
  <Application>Microsoft Macintosh PowerPoint</Application>
  <PresentationFormat>On-screen Show (4:3)</PresentationFormat>
  <Paragraphs>399</Paragraphs>
  <Slides>44</Slides>
  <Notes>35</Notes>
  <HiddenSlides>0</HiddenSlides>
  <MMClips>0</MMClips>
  <ScaleCrop>false</ScaleCrop>
  <HeadingPairs>
    <vt:vector size="4" baseType="variant">
      <vt:variant>
        <vt:lpstr>Theme</vt:lpstr>
      </vt:variant>
      <vt:variant>
        <vt:i4>2</vt:i4>
      </vt:variant>
      <vt:variant>
        <vt:lpstr>Slide Titles</vt:lpstr>
      </vt:variant>
      <vt:variant>
        <vt:i4>44</vt:i4>
      </vt:variant>
    </vt:vector>
  </HeadingPairs>
  <TitlesOfParts>
    <vt:vector size="46" baseType="lpstr">
      <vt:lpstr>Office Theme</vt:lpstr>
      <vt:lpstr>CIMSS_Template_2013Logo</vt:lpstr>
      <vt:lpstr>NOAA/CIMSS ProbSevere Model (All Hazards)</vt:lpstr>
      <vt:lpstr>PowerPoint Presentation</vt:lpstr>
      <vt:lpstr>PowerPoint Presentation</vt:lpstr>
      <vt:lpstr>NOAA/CIMSS ProbSevere Model</vt:lpstr>
      <vt:lpstr>AWIPS-II Display</vt:lpstr>
      <vt:lpstr>PowerPoint Presentation</vt:lpstr>
      <vt:lpstr>PowerPoint Presentation</vt:lpstr>
      <vt:lpstr>PowerPoint Presentation</vt:lpstr>
      <vt:lpstr>PowerPoint Presentation</vt:lpstr>
      <vt:lpstr>PowerPoint Presentation</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ProbTor GR demo 28 June 2017</vt:lpstr>
      <vt:lpstr>PowerPoint Presentation</vt:lpstr>
      <vt:lpstr>PowerPoint Presentation</vt:lpstr>
      <vt:lpstr>PowerPoint Presentation</vt:lpstr>
      <vt:lpstr>PowerPoint Presentation</vt:lpstr>
      <vt:lpstr>PowerPoint Presentation</vt:lpstr>
      <vt:lpstr>Validation</vt:lpstr>
      <vt:lpstr>ProbSevere Model Performance</vt:lpstr>
      <vt:lpstr>ProbSevere – Hail Improvement</vt:lpstr>
      <vt:lpstr>ProbHail Reliability</vt:lpstr>
      <vt:lpstr>ProbSevere – Wind Improvement</vt:lpstr>
      <vt:lpstr>ProbWind Reliability</vt:lpstr>
      <vt:lpstr>ProbTor Model Performance</vt:lpstr>
      <vt:lpstr>PowerPoint Presentation</vt:lpstr>
      <vt:lpstr>Impact of GOES-16 ABI on ProbSevere</vt:lpstr>
      <vt:lpstr>PowerPoint Presentation</vt:lpstr>
      <vt:lpstr>PowerPoint Presentation</vt:lpstr>
      <vt:lpstr>PowerPoint Presentation</vt:lpstr>
      <vt:lpstr>PowerPoint Presentation</vt:lpstr>
      <vt:lpstr>Contact and References</vt:lpstr>
      <vt:lpstr>Additional Slides</vt:lpstr>
      <vt:lpstr>PowerPoint Presentation</vt:lpstr>
      <vt:lpstr>PowerPoint Presentation</vt:lpstr>
      <vt:lpstr>PowerPoint Presentation</vt:lpstr>
    </vt:vector>
  </TitlesOfParts>
  <Company>SSEC at the University of Wisconsin-Madison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NOAA/CIMSS ProbTor Model</dc:title>
  <dc:creator>Justin Sieglaff</dc:creator>
  <cp:lastModifiedBy>John Cintineo</cp:lastModifiedBy>
  <cp:revision>248</cp:revision>
  <dcterms:created xsi:type="dcterms:W3CDTF">2017-03-24T14:06:45Z</dcterms:created>
  <dcterms:modified xsi:type="dcterms:W3CDTF">2018-04-13T19:48:20Z</dcterms:modified>
</cp:coreProperties>
</file>