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05" r:id="rId2"/>
    <p:sldMasterId id="2147483825" r:id="rId3"/>
  </p:sldMasterIdLst>
  <p:notesMasterIdLst>
    <p:notesMasterId r:id="rId25"/>
  </p:notesMasterIdLst>
  <p:handoutMasterIdLst>
    <p:handoutMasterId r:id="rId26"/>
  </p:handoutMasterIdLst>
  <p:sldIdLst>
    <p:sldId id="263" r:id="rId4"/>
    <p:sldId id="399" r:id="rId5"/>
    <p:sldId id="495" r:id="rId6"/>
    <p:sldId id="496" r:id="rId7"/>
    <p:sldId id="500" r:id="rId8"/>
    <p:sldId id="497" r:id="rId9"/>
    <p:sldId id="412" r:id="rId10"/>
    <p:sldId id="501" r:id="rId11"/>
    <p:sldId id="502" r:id="rId12"/>
    <p:sldId id="498" r:id="rId13"/>
    <p:sldId id="415" r:id="rId14"/>
    <p:sldId id="405" r:id="rId15"/>
    <p:sldId id="503" r:id="rId16"/>
    <p:sldId id="433" r:id="rId17"/>
    <p:sldId id="432" r:id="rId18"/>
    <p:sldId id="499" r:id="rId19"/>
    <p:sldId id="492" r:id="rId20"/>
    <p:sldId id="484" r:id="rId21"/>
    <p:sldId id="444" r:id="rId22"/>
    <p:sldId id="504" r:id="rId23"/>
    <p:sldId id="477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26" autoAdjust="0"/>
    <p:restoredTop sz="94660"/>
  </p:normalViewPr>
  <p:slideViewPr>
    <p:cSldViewPr snapToGrid="0" snapToObjects="1">
      <p:cViewPr>
        <p:scale>
          <a:sx n="125" d="100"/>
          <a:sy n="125" d="100"/>
        </p:scale>
        <p:origin x="-2040" y="-7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58558D-15B3-3F46-A9FF-C9B75DBB7427}" type="datetimeFigureOut">
              <a:rPr lang="en-US" smtClean="0"/>
              <a:t>9/28/17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FF4048-A5F2-184D-B94D-2EF02DE97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3720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7D2268-961B-A74C-8E4B-2611989B980F}" type="datetimeFigureOut">
              <a:rPr lang="en-US" smtClean="0"/>
              <a:t>9/28/17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8BD24D-C9E1-0840-90B2-5F11D8954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4355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-Value of spectral (improved detection and characterization)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-Value of spatial (plume detection)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-Value of temporal (early detection)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-Value of multi-sensor (SO2)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37117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Nabro</a:t>
            </a:r>
            <a:r>
              <a:rPr lang="en-US" dirty="0" smtClean="0"/>
              <a:t> went undetected for over 7 hours as the multispectral signature</a:t>
            </a:r>
            <a:r>
              <a:rPr lang="en-US" baseline="0" dirty="0" smtClean="0"/>
              <a:t> was indistinguishable from </a:t>
            </a:r>
            <a:r>
              <a:rPr lang="en-US" baseline="0" dirty="0" err="1" smtClean="0"/>
              <a:t>meteo</a:t>
            </a:r>
            <a:r>
              <a:rPr lang="en-US" baseline="0" dirty="0" smtClean="0"/>
              <a:t> convection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BD24D-C9E1-0840-90B2-5F11D8954AF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0722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-Mount Etna (Sicily) on December 3, 2015</a:t>
            </a:r>
          </a:p>
          <a:p>
            <a:r>
              <a:rPr lang="en-US" dirty="0" smtClean="0"/>
              <a:t>-Temporal</a:t>
            </a:r>
            <a:r>
              <a:rPr lang="en-US" baseline="0" dirty="0" smtClean="0"/>
              <a:t> information is not only used for initial eruption detection, but also to track the cloud in time and improve its characterization</a:t>
            </a:r>
            <a:endParaRPr lang="en-US" dirty="0" smtClean="0"/>
          </a:p>
          <a:p>
            <a:r>
              <a:rPr lang="en-US" dirty="0" smtClean="0"/>
              <a:t>-Several other explosive</a:t>
            </a:r>
            <a:r>
              <a:rPr lang="en-US" baseline="0" dirty="0" smtClean="0"/>
              <a:t> events from 2013 and 2015 were also detectable using this methodology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BD24D-C9E1-0840-90B2-5F11D8954AF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728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-Use of feature</a:t>
            </a:r>
            <a:r>
              <a:rPr lang="en-US" baseline="0" dirty="0" smtClean="0"/>
              <a:t> tracking allows for auto-generation of volcanic cloud time series, which are useful for deriving the eruption source parameters needed by dispersion models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BD24D-C9E1-0840-90B2-5F11D8954AF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1702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BD24D-C9E1-0840-90B2-5F11D8954AF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7112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sng" dirty="0" smtClean="0"/>
              <a:t>Globally</a:t>
            </a:r>
            <a:r>
              <a:rPr lang="en-US" dirty="0" smtClean="0"/>
              <a:t>, the CGA algorithm processes over 3 million cloud objects near volcanoes </a:t>
            </a:r>
            <a:r>
              <a:rPr lang="en-US" u="sng" dirty="0" smtClean="0"/>
              <a:t>each day</a:t>
            </a:r>
            <a:r>
              <a:rPr lang="en-US" dirty="0" smtClean="0"/>
              <a:t>, out of which about 1 million exhibit vertical growth between two consecutive image times.  When assessed globally, there are about 2 false alerts each day on average.  Thus, less than 1 out of every million objects processed results in a false alert.  While some modest improvements are possible, decreasing the global false alert rate to zero is impossible.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BD24D-C9E1-0840-90B2-5F11D8954AF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5609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VOLCAT utilizes a large number of LEO and GEO sensors, including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NextGen</a:t>
            </a:r>
            <a:r>
              <a:rPr lang="en-US" baseline="0" dirty="0" smtClean="0"/>
              <a:t> satellite such as GOES-16 and </a:t>
            </a:r>
            <a:r>
              <a:rPr lang="en-US" baseline="0" dirty="0" err="1" smtClean="0"/>
              <a:t>Suomi</a:t>
            </a:r>
            <a:r>
              <a:rPr lang="en-US" baseline="0" dirty="0" smtClean="0"/>
              <a:t>-NPP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BD24D-C9E1-0840-90B2-5F11D8954AF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489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-No two volcanic clouds are alike and the background</a:t>
            </a:r>
            <a:r>
              <a:rPr lang="en-US" baseline="0" dirty="0" smtClean="0"/>
              <a:t> environment in which the clouds reside can also be complicated.  Thus, full utilization of spectral, spatial, temporal, and multi-sensor capabilities is needed to adequately detect and characterize the full spectrum of volcanic clouds.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BD24D-C9E1-0840-90B2-5F11D8954AF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86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Key</a:t>
            </a:r>
            <a:r>
              <a:rPr lang="en-US" b="1" baseline="0" dirty="0" smtClean="0"/>
              <a:t> science:</a:t>
            </a:r>
            <a:r>
              <a:rPr lang="en-US" baseline="0" dirty="0" smtClean="0"/>
              <a:t> derive spectral metrics that account for background conditions, where possible</a:t>
            </a:r>
          </a:p>
          <a:p>
            <a:r>
              <a:rPr lang="en-US" b="1" baseline="0" dirty="0" smtClean="0"/>
              <a:t>Impact of </a:t>
            </a:r>
            <a:r>
              <a:rPr lang="en-US" b="1" baseline="0" dirty="0" err="1" smtClean="0"/>
              <a:t>nextgen</a:t>
            </a:r>
            <a:r>
              <a:rPr lang="en-US" b="1" baseline="0" dirty="0" smtClean="0"/>
              <a:t> satellites:</a:t>
            </a:r>
            <a:r>
              <a:rPr lang="en-US" baseline="0" dirty="0" smtClean="0"/>
              <a:t> More volcanic cloud relevant spectral channels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BD24D-C9E1-0840-90B2-5F11D8954AF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995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Key</a:t>
            </a:r>
            <a:r>
              <a:rPr lang="en-US" b="1" baseline="0" dirty="0" smtClean="0"/>
              <a:t> science:</a:t>
            </a:r>
            <a:r>
              <a:rPr lang="en-US" baseline="0" dirty="0" smtClean="0"/>
              <a:t> derive spectral metrics that account for background conditions, where possible</a:t>
            </a:r>
          </a:p>
          <a:p>
            <a:r>
              <a:rPr lang="en-US" b="1" baseline="0" dirty="0" smtClean="0"/>
              <a:t>Impact of </a:t>
            </a:r>
            <a:r>
              <a:rPr lang="en-US" b="1" baseline="0" dirty="0" err="1" smtClean="0"/>
              <a:t>nextgen</a:t>
            </a:r>
            <a:r>
              <a:rPr lang="en-US" b="1" baseline="0" dirty="0" smtClean="0"/>
              <a:t> satellites:</a:t>
            </a:r>
            <a:r>
              <a:rPr lang="en-US" baseline="0" dirty="0" smtClean="0"/>
              <a:t> More volcanic cloud relevant spectral channels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BD24D-C9E1-0840-90B2-5F11D8954AF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753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Key</a:t>
            </a:r>
            <a:r>
              <a:rPr lang="en-US" b="1" baseline="0" dirty="0" smtClean="0"/>
              <a:t> science: </a:t>
            </a:r>
            <a:r>
              <a:rPr lang="en-US" b="0" baseline="0" dirty="0" smtClean="0"/>
              <a:t>humans rely heavily on spatial pattern recognition to identify volcanic clouds in satellite imagery, so should automated algorithms</a:t>
            </a:r>
          </a:p>
          <a:p>
            <a:r>
              <a:rPr lang="en-US" b="1" baseline="0" dirty="0" smtClean="0"/>
              <a:t>Impact of </a:t>
            </a:r>
            <a:r>
              <a:rPr lang="en-US" b="1" baseline="0" dirty="0" err="1" smtClean="0"/>
              <a:t>nextgen</a:t>
            </a:r>
            <a:r>
              <a:rPr lang="en-US" b="1" baseline="0" dirty="0" smtClean="0"/>
              <a:t> satellites:</a:t>
            </a:r>
            <a:r>
              <a:rPr lang="en-US" baseline="0" dirty="0" smtClean="0"/>
              <a:t> Higher spatial resolution improves pattern recognition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BD24D-C9E1-0840-90B2-5F11D8954AF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877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BD24D-C9E1-0840-90B2-5F11D8954AF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4866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-given</a:t>
            </a:r>
            <a:r>
              <a:rPr lang="en-US" baseline="0" dirty="0" smtClean="0"/>
              <a:t> the proximity to Mexico City, </a:t>
            </a:r>
            <a:r>
              <a:rPr lang="en-US" dirty="0" smtClean="0"/>
              <a:t>even small eruptions have an impact</a:t>
            </a:r>
            <a:r>
              <a:rPr lang="en-US" baseline="0" dirty="0" smtClean="0"/>
              <a:t> on air traffic</a:t>
            </a:r>
          </a:p>
          <a:p>
            <a:r>
              <a:rPr lang="en-US" baseline="0" dirty="0" smtClean="0"/>
              <a:t>-GOES-16 allows for very early detection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BD24D-C9E1-0840-90B2-5F11D8954AF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7012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Key</a:t>
            </a:r>
            <a:r>
              <a:rPr lang="en-US" b="1" baseline="0" dirty="0" smtClean="0"/>
              <a:t> science: </a:t>
            </a:r>
            <a:r>
              <a:rPr lang="en-US" b="0" baseline="0" dirty="0" smtClean="0"/>
              <a:t>Volcanic clouds generally emerge from volcanic vents in a sudden manner</a:t>
            </a:r>
          </a:p>
          <a:p>
            <a:r>
              <a:rPr lang="en-US" b="1" baseline="0" dirty="0" smtClean="0"/>
              <a:t>Impact of </a:t>
            </a:r>
            <a:r>
              <a:rPr lang="en-US" b="1" baseline="0" dirty="0" err="1" smtClean="0"/>
              <a:t>nextgen</a:t>
            </a:r>
            <a:r>
              <a:rPr lang="en-US" b="1" baseline="0" dirty="0" smtClean="0"/>
              <a:t> satellites: </a:t>
            </a:r>
            <a:r>
              <a:rPr lang="en-US" b="0" baseline="0" dirty="0" smtClean="0"/>
              <a:t>More frequent images allows for better characterization of developing clouds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BD24D-C9E1-0840-90B2-5F11D8954AF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668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12" y="-566"/>
            <a:ext cx="9151557" cy="6858000"/>
          </a:xfrm>
          <a:prstGeom prst="rect">
            <a:avLst/>
          </a:prstGeom>
          <a:pattFill prst="wdUpDiag">
            <a:fgClr>
              <a:schemeClr val="tx1">
                <a:lumMod val="65000"/>
                <a:lumOff val="3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84" rIns="91365" bIns="45684" rtlCol="0" anchor="ctr"/>
          <a:lstStyle/>
          <a:p>
            <a:pPr algn="ctr" defTabSz="913653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9151556" cy="6858000"/>
          </a:xfrm>
          <a:prstGeom prst="rect">
            <a:avLst/>
          </a:prstGeom>
          <a:solidFill>
            <a:schemeClr val="tx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84" rIns="91365" bIns="45684" rtlCol="0" anchor="ctr"/>
          <a:lstStyle/>
          <a:p>
            <a:pPr algn="ctr" defTabSz="913653"/>
            <a:endParaRPr lang="en-US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026" name="Picture 2" descr="T:\NOAA Science Days\5_Disasters&amp;Resilience_June 2014\Advertising &amp; Invitations\pptTemplate\assets\main-06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" y="0"/>
            <a:ext cx="9143245" cy="68574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152400"/>
            <a:ext cx="4800600" cy="3810000"/>
          </a:xfrm>
        </p:spPr>
        <p:txBody>
          <a:bodyPr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48200" y="3962400"/>
            <a:ext cx="4267200" cy="2743200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68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820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77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pPr defTabSz="913653"/>
            <a:r>
              <a:rPr lang="en-US" smtClean="0">
                <a:solidFill>
                  <a:prstClr val="black"/>
                </a:solidFill>
                <a:latin typeface="Arial"/>
              </a:rPr>
              <a:t>3/5/17</a:t>
            </a: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9829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5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5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77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pPr defTabSz="913653"/>
            <a:r>
              <a:rPr lang="en-US" smtClean="0">
                <a:solidFill>
                  <a:prstClr val="black"/>
                </a:solidFill>
                <a:latin typeface="Arial"/>
              </a:rPr>
              <a:t>3/5/17</a:t>
            </a: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39259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33" y="-566"/>
            <a:ext cx="9151557" cy="6858000"/>
          </a:xfrm>
          <a:prstGeom prst="rect">
            <a:avLst/>
          </a:prstGeom>
          <a:pattFill prst="wdUpDiag">
            <a:fgClr>
              <a:schemeClr val="tx1">
                <a:lumMod val="65000"/>
                <a:lumOff val="3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84" rIns="91365" bIns="45684" rtlCol="0" anchor="ctr"/>
          <a:lstStyle/>
          <a:p>
            <a:pPr algn="ctr" defTabSz="913653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9151556" cy="6858000"/>
          </a:xfrm>
          <a:prstGeom prst="rect">
            <a:avLst/>
          </a:prstGeom>
          <a:solidFill>
            <a:schemeClr val="tx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84" rIns="91365" bIns="45684" rtlCol="0" anchor="ctr"/>
          <a:lstStyle/>
          <a:p>
            <a:pPr algn="ctr" defTabSz="913653"/>
            <a:endParaRPr lang="en-US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026" name="Picture 2" descr="T:\NOAA Science Days\5_Disasters&amp;Resilience_June 2014\Advertising &amp; Invitations\pptTemplate\assets\main-06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" y="0"/>
            <a:ext cx="9143245" cy="68574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152400"/>
            <a:ext cx="4800600" cy="3810000"/>
          </a:xfrm>
        </p:spPr>
        <p:txBody>
          <a:bodyPr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48200" y="3962400"/>
            <a:ext cx="4267200" cy="2743200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68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820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19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pPr defTabSz="913653"/>
            <a:r>
              <a:rPr lang="en-US" smtClean="0">
                <a:solidFill>
                  <a:prstClr val="black"/>
                </a:solidFill>
                <a:latin typeface="Arial"/>
              </a:rPr>
              <a:t>3/5/17</a:t>
            </a: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645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6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3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9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7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6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19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pPr defTabSz="913653"/>
            <a:r>
              <a:rPr lang="en-US" smtClean="0">
                <a:solidFill>
                  <a:prstClr val="black"/>
                </a:solidFill>
                <a:latin typeface="Arial"/>
              </a:rPr>
              <a:t>3/5/17</a:t>
            </a: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53481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419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pPr defTabSz="913653"/>
            <a:r>
              <a:rPr lang="en-US" smtClean="0">
                <a:solidFill>
                  <a:prstClr val="black"/>
                </a:solidFill>
                <a:latin typeface="Arial"/>
              </a:rPr>
              <a:t>3/5/17</a:t>
            </a: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50188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26" indent="0">
              <a:buNone/>
              <a:defRPr sz="2000" b="1"/>
            </a:lvl2pPr>
            <a:lvl3pPr marL="913653" indent="0">
              <a:buNone/>
              <a:defRPr sz="1800" b="1"/>
            </a:lvl3pPr>
            <a:lvl4pPr marL="1370478" indent="0">
              <a:buNone/>
              <a:defRPr sz="1600" b="1"/>
            </a:lvl4pPr>
            <a:lvl5pPr marL="1827306" indent="0">
              <a:buNone/>
              <a:defRPr sz="1600" b="1"/>
            </a:lvl5pPr>
            <a:lvl6pPr marL="2284131" indent="0">
              <a:buNone/>
              <a:defRPr sz="1600" b="1"/>
            </a:lvl6pPr>
            <a:lvl7pPr marL="2740959" indent="0">
              <a:buNone/>
              <a:defRPr sz="1600" b="1"/>
            </a:lvl7pPr>
            <a:lvl8pPr marL="3197785" indent="0">
              <a:buNone/>
              <a:defRPr sz="1600" b="1"/>
            </a:lvl8pPr>
            <a:lvl9pPr marL="365461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26" indent="0">
              <a:buNone/>
              <a:defRPr sz="2000" b="1"/>
            </a:lvl2pPr>
            <a:lvl3pPr marL="913653" indent="0">
              <a:buNone/>
              <a:defRPr sz="1800" b="1"/>
            </a:lvl3pPr>
            <a:lvl4pPr marL="1370478" indent="0">
              <a:buNone/>
              <a:defRPr sz="1600" b="1"/>
            </a:lvl4pPr>
            <a:lvl5pPr marL="1827306" indent="0">
              <a:buNone/>
              <a:defRPr sz="1600" b="1"/>
            </a:lvl5pPr>
            <a:lvl6pPr marL="2284131" indent="0">
              <a:buNone/>
              <a:defRPr sz="1600" b="1"/>
            </a:lvl6pPr>
            <a:lvl7pPr marL="2740959" indent="0">
              <a:buNone/>
              <a:defRPr sz="1600" b="1"/>
            </a:lvl7pPr>
            <a:lvl8pPr marL="3197785" indent="0">
              <a:buNone/>
              <a:defRPr sz="1600" b="1"/>
            </a:lvl8pPr>
            <a:lvl9pPr marL="365461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419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pPr defTabSz="913653"/>
            <a:r>
              <a:rPr lang="en-US" smtClean="0">
                <a:solidFill>
                  <a:prstClr val="black"/>
                </a:solidFill>
                <a:latin typeface="Arial"/>
              </a:rPr>
              <a:t>3/5/17</a:t>
            </a: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01315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419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pPr defTabSz="913653"/>
            <a:r>
              <a:rPr lang="en-US" smtClean="0">
                <a:solidFill>
                  <a:prstClr val="black"/>
                </a:solidFill>
                <a:latin typeface="Arial"/>
              </a:rPr>
              <a:t>3/5/17</a:t>
            </a: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92559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419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pPr defTabSz="913653"/>
            <a:r>
              <a:rPr lang="en-US" smtClean="0">
                <a:solidFill>
                  <a:prstClr val="black"/>
                </a:solidFill>
                <a:latin typeface="Arial"/>
              </a:rPr>
              <a:t>3/5/17</a:t>
            </a: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49224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11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26" indent="0">
              <a:buNone/>
              <a:defRPr sz="1200"/>
            </a:lvl2pPr>
            <a:lvl3pPr marL="913653" indent="0">
              <a:buNone/>
              <a:defRPr sz="1000"/>
            </a:lvl3pPr>
            <a:lvl4pPr marL="1370478" indent="0">
              <a:buNone/>
              <a:defRPr sz="900"/>
            </a:lvl4pPr>
            <a:lvl5pPr marL="1827306" indent="0">
              <a:buNone/>
              <a:defRPr sz="900"/>
            </a:lvl5pPr>
            <a:lvl6pPr marL="2284131" indent="0">
              <a:buNone/>
              <a:defRPr sz="900"/>
            </a:lvl6pPr>
            <a:lvl7pPr marL="2740959" indent="0">
              <a:buNone/>
              <a:defRPr sz="900"/>
            </a:lvl7pPr>
            <a:lvl8pPr marL="3197785" indent="0">
              <a:buNone/>
              <a:defRPr sz="900"/>
            </a:lvl8pPr>
            <a:lvl9pPr marL="365461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419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pPr defTabSz="913653"/>
            <a:r>
              <a:rPr lang="en-US" smtClean="0">
                <a:solidFill>
                  <a:prstClr val="black"/>
                </a:solidFill>
                <a:latin typeface="Arial"/>
              </a:rPr>
              <a:t>3/5/17</a:t>
            </a: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4066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77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pPr defTabSz="913653"/>
            <a:r>
              <a:rPr lang="en-US" smtClean="0">
                <a:solidFill>
                  <a:prstClr val="black"/>
                </a:solidFill>
                <a:latin typeface="Arial"/>
              </a:rPr>
              <a:t>3/5/17</a:t>
            </a: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645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26" indent="0">
              <a:buNone/>
              <a:defRPr sz="2800"/>
            </a:lvl2pPr>
            <a:lvl3pPr marL="913653" indent="0">
              <a:buNone/>
              <a:defRPr sz="2400"/>
            </a:lvl3pPr>
            <a:lvl4pPr marL="1370478" indent="0">
              <a:buNone/>
              <a:defRPr sz="2000"/>
            </a:lvl4pPr>
            <a:lvl5pPr marL="1827306" indent="0">
              <a:buNone/>
              <a:defRPr sz="2000"/>
            </a:lvl5pPr>
            <a:lvl6pPr marL="2284131" indent="0">
              <a:buNone/>
              <a:defRPr sz="2000"/>
            </a:lvl6pPr>
            <a:lvl7pPr marL="2740959" indent="0">
              <a:buNone/>
              <a:defRPr sz="2000"/>
            </a:lvl7pPr>
            <a:lvl8pPr marL="3197785" indent="0">
              <a:buNone/>
              <a:defRPr sz="2000"/>
            </a:lvl8pPr>
            <a:lvl9pPr marL="365461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26" indent="0">
              <a:buNone/>
              <a:defRPr sz="1200"/>
            </a:lvl2pPr>
            <a:lvl3pPr marL="913653" indent="0">
              <a:buNone/>
              <a:defRPr sz="1000"/>
            </a:lvl3pPr>
            <a:lvl4pPr marL="1370478" indent="0">
              <a:buNone/>
              <a:defRPr sz="900"/>
            </a:lvl4pPr>
            <a:lvl5pPr marL="1827306" indent="0">
              <a:buNone/>
              <a:defRPr sz="900"/>
            </a:lvl5pPr>
            <a:lvl6pPr marL="2284131" indent="0">
              <a:buNone/>
              <a:defRPr sz="900"/>
            </a:lvl6pPr>
            <a:lvl7pPr marL="2740959" indent="0">
              <a:buNone/>
              <a:defRPr sz="900"/>
            </a:lvl7pPr>
            <a:lvl8pPr marL="3197785" indent="0">
              <a:buNone/>
              <a:defRPr sz="900"/>
            </a:lvl8pPr>
            <a:lvl9pPr marL="365461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419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pPr defTabSz="913653"/>
            <a:r>
              <a:rPr lang="en-US" smtClean="0">
                <a:solidFill>
                  <a:prstClr val="black"/>
                </a:solidFill>
                <a:latin typeface="Arial"/>
              </a:rPr>
              <a:t>3/5/17</a:t>
            </a: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1849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19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pPr defTabSz="913653"/>
            <a:r>
              <a:rPr lang="en-US" smtClean="0">
                <a:solidFill>
                  <a:prstClr val="black"/>
                </a:solidFill>
                <a:latin typeface="Arial"/>
              </a:rPr>
              <a:t>3/5/17</a:t>
            </a: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98296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07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07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19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pPr defTabSz="913653"/>
            <a:r>
              <a:rPr lang="en-US" smtClean="0">
                <a:solidFill>
                  <a:prstClr val="black"/>
                </a:solidFill>
                <a:latin typeface="Arial"/>
              </a:rPr>
              <a:t>3/5/17</a:t>
            </a: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39259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-566"/>
            <a:ext cx="9151557" cy="6858000"/>
          </a:xfrm>
          <a:prstGeom prst="rect">
            <a:avLst/>
          </a:prstGeom>
          <a:pattFill prst="wdUpDiag">
            <a:fgClr>
              <a:schemeClr val="tx1">
                <a:lumMod val="65000"/>
                <a:lumOff val="3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84" rIns="91365" bIns="45684" rtlCol="0" anchor="ctr"/>
          <a:lstStyle/>
          <a:p>
            <a:pPr algn="ctr" defTabSz="913653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9151556" cy="6858000"/>
          </a:xfrm>
          <a:prstGeom prst="rect">
            <a:avLst/>
          </a:prstGeom>
          <a:solidFill>
            <a:schemeClr val="tx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84" rIns="91365" bIns="45684" rtlCol="0" anchor="ctr"/>
          <a:lstStyle/>
          <a:p>
            <a:pPr algn="ctr" defTabSz="913653"/>
            <a:endParaRPr lang="en-US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026" name="Picture 2" descr="T:\NOAA Science Days\5_Disasters&amp;Resilience_June 2014\Advertising &amp; Invitations\pptTemplate\assets\main-06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245" cy="68574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152400"/>
            <a:ext cx="4800600" cy="3810000"/>
          </a:xfrm>
        </p:spPr>
        <p:txBody>
          <a:bodyPr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48200" y="3962400"/>
            <a:ext cx="4267200" cy="2743200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68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8201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pPr defTabSz="913653"/>
            <a:r>
              <a:rPr lang="en-US" smtClean="0">
                <a:solidFill>
                  <a:prstClr val="black"/>
                </a:solidFill>
                <a:latin typeface="Arial"/>
              </a:rPr>
              <a:t>3/5/17</a:t>
            </a: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645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3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9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7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6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pPr defTabSz="913653"/>
            <a:r>
              <a:rPr lang="en-US" smtClean="0">
                <a:solidFill>
                  <a:prstClr val="black"/>
                </a:solidFill>
                <a:latin typeface="Arial"/>
              </a:rPr>
              <a:t>3/5/17</a:t>
            </a: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53481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pPr defTabSz="913653"/>
            <a:r>
              <a:rPr lang="en-US" smtClean="0">
                <a:solidFill>
                  <a:prstClr val="black"/>
                </a:solidFill>
                <a:latin typeface="Arial"/>
              </a:rPr>
              <a:t>3/5/17</a:t>
            </a: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50188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26" indent="0">
              <a:buNone/>
              <a:defRPr sz="2000" b="1"/>
            </a:lvl2pPr>
            <a:lvl3pPr marL="913653" indent="0">
              <a:buNone/>
              <a:defRPr sz="1800" b="1"/>
            </a:lvl3pPr>
            <a:lvl4pPr marL="1370478" indent="0">
              <a:buNone/>
              <a:defRPr sz="1600" b="1"/>
            </a:lvl4pPr>
            <a:lvl5pPr marL="1827306" indent="0">
              <a:buNone/>
              <a:defRPr sz="1600" b="1"/>
            </a:lvl5pPr>
            <a:lvl6pPr marL="2284131" indent="0">
              <a:buNone/>
              <a:defRPr sz="1600" b="1"/>
            </a:lvl6pPr>
            <a:lvl7pPr marL="2740959" indent="0">
              <a:buNone/>
              <a:defRPr sz="1600" b="1"/>
            </a:lvl7pPr>
            <a:lvl8pPr marL="3197785" indent="0">
              <a:buNone/>
              <a:defRPr sz="1600" b="1"/>
            </a:lvl8pPr>
            <a:lvl9pPr marL="365461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26" indent="0">
              <a:buNone/>
              <a:defRPr sz="2000" b="1"/>
            </a:lvl2pPr>
            <a:lvl3pPr marL="913653" indent="0">
              <a:buNone/>
              <a:defRPr sz="1800" b="1"/>
            </a:lvl3pPr>
            <a:lvl4pPr marL="1370478" indent="0">
              <a:buNone/>
              <a:defRPr sz="1600" b="1"/>
            </a:lvl4pPr>
            <a:lvl5pPr marL="1827306" indent="0">
              <a:buNone/>
              <a:defRPr sz="1600" b="1"/>
            </a:lvl5pPr>
            <a:lvl6pPr marL="2284131" indent="0">
              <a:buNone/>
              <a:defRPr sz="1600" b="1"/>
            </a:lvl6pPr>
            <a:lvl7pPr marL="2740959" indent="0">
              <a:buNone/>
              <a:defRPr sz="1600" b="1"/>
            </a:lvl7pPr>
            <a:lvl8pPr marL="3197785" indent="0">
              <a:buNone/>
              <a:defRPr sz="1600" b="1"/>
            </a:lvl8pPr>
            <a:lvl9pPr marL="365461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pPr defTabSz="913653"/>
            <a:r>
              <a:rPr lang="en-US" smtClean="0">
                <a:solidFill>
                  <a:prstClr val="black"/>
                </a:solidFill>
                <a:latin typeface="Arial"/>
              </a:rPr>
              <a:t>3/5/17</a:t>
            </a: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01315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pPr defTabSz="913653"/>
            <a:r>
              <a:rPr lang="en-US" smtClean="0">
                <a:solidFill>
                  <a:prstClr val="black"/>
                </a:solidFill>
                <a:latin typeface="Arial"/>
              </a:rPr>
              <a:t>3/5/17</a:t>
            </a: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92559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pPr defTabSz="913653"/>
            <a:r>
              <a:rPr lang="en-US" smtClean="0">
                <a:solidFill>
                  <a:prstClr val="black"/>
                </a:solidFill>
                <a:latin typeface="Arial"/>
              </a:rPr>
              <a:t>3/5/17</a:t>
            </a: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4922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3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9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7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6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77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pPr defTabSz="913653"/>
            <a:r>
              <a:rPr lang="en-US" smtClean="0">
                <a:solidFill>
                  <a:prstClr val="black"/>
                </a:solidFill>
                <a:latin typeface="Arial"/>
              </a:rPr>
              <a:t>3/5/17</a:t>
            </a: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53481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26" indent="0">
              <a:buNone/>
              <a:defRPr sz="1200"/>
            </a:lvl2pPr>
            <a:lvl3pPr marL="913653" indent="0">
              <a:buNone/>
              <a:defRPr sz="1000"/>
            </a:lvl3pPr>
            <a:lvl4pPr marL="1370478" indent="0">
              <a:buNone/>
              <a:defRPr sz="900"/>
            </a:lvl4pPr>
            <a:lvl5pPr marL="1827306" indent="0">
              <a:buNone/>
              <a:defRPr sz="900"/>
            </a:lvl5pPr>
            <a:lvl6pPr marL="2284131" indent="0">
              <a:buNone/>
              <a:defRPr sz="900"/>
            </a:lvl6pPr>
            <a:lvl7pPr marL="2740959" indent="0">
              <a:buNone/>
              <a:defRPr sz="900"/>
            </a:lvl7pPr>
            <a:lvl8pPr marL="3197785" indent="0">
              <a:buNone/>
              <a:defRPr sz="900"/>
            </a:lvl8pPr>
            <a:lvl9pPr marL="365461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pPr defTabSz="913653"/>
            <a:r>
              <a:rPr lang="en-US" smtClean="0">
                <a:solidFill>
                  <a:prstClr val="black"/>
                </a:solidFill>
                <a:latin typeface="Arial"/>
              </a:rPr>
              <a:t>3/5/17</a:t>
            </a: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40663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26" indent="0">
              <a:buNone/>
              <a:defRPr sz="2800"/>
            </a:lvl2pPr>
            <a:lvl3pPr marL="913653" indent="0">
              <a:buNone/>
              <a:defRPr sz="2400"/>
            </a:lvl3pPr>
            <a:lvl4pPr marL="1370478" indent="0">
              <a:buNone/>
              <a:defRPr sz="2000"/>
            </a:lvl4pPr>
            <a:lvl5pPr marL="1827306" indent="0">
              <a:buNone/>
              <a:defRPr sz="2000"/>
            </a:lvl5pPr>
            <a:lvl6pPr marL="2284131" indent="0">
              <a:buNone/>
              <a:defRPr sz="2000"/>
            </a:lvl6pPr>
            <a:lvl7pPr marL="2740959" indent="0">
              <a:buNone/>
              <a:defRPr sz="2000"/>
            </a:lvl7pPr>
            <a:lvl8pPr marL="3197785" indent="0">
              <a:buNone/>
              <a:defRPr sz="2000"/>
            </a:lvl8pPr>
            <a:lvl9pPr marL="365461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26" indent="0">
              <a:buNone/>
              <a:defRPr sz="1200"/>
            </a:lvl2pPr>
            <a:lvl3pPr marL="913653" indent="0">
              <a:buNone/>
              <a:defRPr sz="1000"/>
            </a:lvl3pPr>
            <a:lvl4pPr marL="1370478" indent="0">
              <a:buNone/>
              <a:defRPr sz="900"/>
            </a:lvl4pPr>
            <a:lvl5pPr marL="1827306" indent="0">
              <a:buNone/>
              <a:defRPr sz="900"/>
            </a:lvl5pPr>
            <a:lvl6pPr marL="2284131" indent="0">
              <a:buNone/>
              <a:defRPr sz="900"/>
            </a:lvl6pPr>
            <a:lvl7pPr marL="2740959" indent="0">
              <a:buNone/>
              <a:defRPr sz="900"/>
            </a:lvl7pPr>
            <a:lvl8pPr marL="3197785" indent="0">
              <a:buNone/>
              <a:defRPr sz="900"/>
            </a:lvl8pPr>
            <a:lvl9pPr marL="365461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pPr defTabSz="913653"/>
            <a:r>
              <a:rPr lang="en-US" smtClean="0">
                <a:solidFill>
                  <a:prstClr val="black"/>
                </a:solidFill>
                <a:latin typeface="Arial"/>
              </a:rPr>
              <a:t>3/5/17</a:t>
            </a: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1849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pPr defTabSz="913653"/>
            <a:r>
              <a:rPr lang="en-US" smtClean="0">
                <a:solidFill>
                  <a:prstClr val="black"/>
                </a:solidFill>
                <a:latin typeface="Arial"/>
              </a:rPr>
              <a:t>3/5/17</a:t>
            </a: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98296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pPr defTabSz="913653"/>
            <a:r>
              <a:rPr lang="en-US" smtClean="0">
                <a:solidFill>
                  <a:prstClr val="black"/>
                </a:solidFill>
                <a:latin typeface="Arial"/>
              </a:rPr>
              <a:t>3/5/17</a:t>
            </a: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3925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77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pPr defTabSz="913653"/>
            <a:r>
              <a:rPr lang="en-US" smtClean="0">
                <a:solidFill>
                  <a:prstClr val="black"/>
                </a:solidFill>
                <a:latin typeface="Arial"/>
              </a:rPr>
              <a:t>3/5/17</a:t>
            </a: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5018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26" indent="0">
              <a:buNone/>
              <a:defRPr sz="2000" b="1"/>
            </a:lvl2pPr>
            <a:lvl3pPr marL="913653" indent="0">
              <a:buNone/>
              <a:defRPr sz="1800" b="1"/>
            </a:lvl3pPr>
            <a:lvl4pPr marL="1370478" indent="0">
              <a:buNone/>
              <a:defRPr sz="1600" b="1"/>
            </a:lvl4pPr>
            <a:lvl5pPr marL="1827306" indent="0">
              <a:buNone/>
              <a:defRPr sz="1600" b="1"/>
            </a:lvl5pPr>
            <a:lvl6pPr marL="2284131" indent="0">
              <a:buNone/>
              <a:defRPr sz="1600" b="1"/>
            </a:lvl6pPr>
            <a:lvl7pPr marL="2740959" indent="0">
              <a:buNone/>
              <a:defRPr sz="1600" b="1"/>
            </a:lvl7pPr>
            <a:lvl8pPr marL="3197785" indent="0">
              <a:buNone/>
              <a:defRPr sz="1600" b="1"/>
            </a:lvl8pPr>
            <a:lvl9pPr marL="365461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26" indent="0">
              <a:buNone/>
              <a:defRPr sz="2000" b="1"/>
            </a:lvl2pPr>
            <a:lvl3pPr marL="913653" indent="0">
              <a:buNone/>
              <a:defRPr sz="1800" b="1"/>
            </a:lvl3pPr>
            <a:lvl4pPr marL="1370478" indent="0">
              <a:buNone/>
              <a:defRPr sz="1600" b="1"/>
            </a:lvl4pPr>
            <a:lvl5pPr marL="1827306" indent="0">
              <a:buNone/>
              <a:defRPr sz="1600" b="1"/>
            </a:lvl5pPr>
            <a:lvl6pPr marL="2284131" indent="0">
              <a:buNone/>
              <a:defRPr sz="1600" b="1"/>
            </a:lvl6pPr>
            <a:lvl7pPr marL="2740959" indent="0">
              <a:buNone/>
              <a:defRPr sz="1600" b="1"/>
            </a:lvl7pPr>
            <a:lvl8pPr marL="3197785" indent="0">
              <a:buNone/>
              <a:defRPr sz="1600" b="1"/>
            </a:lvl8pPr>
            <a:lvl9pPr marL="365461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77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pPr defTabSz="913653"/>
            <a:r>
              <a:rPr lang="en-US" smtClean="0">
                <a:solidFill>
                  <a:prstClr val="black"/>
                </a:solidFill>
                <a:latin typeface="Arial"/>
              </a:rPr>
              <a:t>3/5/17</a:t>
            </a: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0131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77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pPr defTabSz="913653"/>
            <a:r>
              <a:rPr lang="en-US" smtClean="0">
                <a:solidFill>
                  <a:prstClr val="black"/>
                </a:solidFill>
                <a:latin typeface="Arial"/>
              </a:rPr>
              <a:t>3/5/17</a:t>
            </a: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9255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77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pPr defTabSz="913653"/>
            <a:r>
              <a:rPr lang="en-US" smtClean="0">
                <a:solidFill>
                  <a:prstClr val="black"/>
                </a:solidFill>
                <a:latin typeface="Arial"/>
              </a:rPr>
              <a:t>3/5/17</a:t>
            </a: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4922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7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26" indent="0">
              <a:buNone/>
              <a:defRPr sz="1200"/>
            </a:lvl2pPr>
            <a:lvl3pPr marL="913653" indent="0">
              <a:buNone/>
              <a:defRPr sz="1000"/>
            </a:lvl3pPr>
            <a:lvl4pPr marL="1370478" indent="0">
              <a:buNone/>
              <a:defRPr sz="900"/>
            </a:lvl4pPr>
            <a:lvl5pPr marL="1827306" indent="0">
              <a:buNone/>
              <a:defRPr sz="900"/>
            </a:lvl5pPr>
            <a:lvl6pPr marL="2284131" indent="0">
              <a:buNone/>
              <a:defRPr sz="900"/>
            </a:lvl6pPr>
            <a:lvl7pPr marL="2740959" indent="0">
              <a:buNone/>
              <a:defRPr sz="900"/>
            </a:lvl7pPr>
            <a:lvl8pPr marL="3197785" indent="0">
              <a:buNone/>
              <a:defRPr sz="900"/>
            </a:lvl8pPr>
            <a:lvl9pPr marL="365461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77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pPr defTabSz="913653"/>
            <a:r>
              <a:rPr lang="en-US" smtClean="0">
                <a:solidFill>
                  <a:prstClr val="black"/>
                </a:solidFill>
                <a:latin typeface="Arial"/>
              </a:rPr>
              <a:t>3/5/17</a:t>
            </a: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4066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26" indent="0">
              <a:buNone/>
              <a:defRPr sz="2800"/>
            </a:lvl2pPr>
            <a:lvl3pPr marL="913653" indent="0">
              <a:buNone/>
              <a:defRPr sz="2400"/>
            </a:lvl3pPr>
            <a:lvl4pPr marL="1370478" indent="0">
              <a:buNone/>
              <a:defRPr sz="2000"/>
            </a:lvl4pPr>
            <a:lvl5pPr marL="1827306" indent="0">
              <a:buNone/>
              <a:defRPr sz="2000"/>
            </a:lvl5pPr>
            <a:lvl6pPr marL="2284131" indent="0">
              <a:buNone/>
              <a:defRPr sz="2000"/>
            </a:lvl6pPr>
            <a:lvl7pPr marL="2740959" indent="0">
              <a:buNone/>
              <a:defRPr sz="2000"/>
            </a:lvl7pPr>
            <a:lvl8pPr marL="3197785" indent="0">
              <a:buNone/>
              <a:defRPr sz="2000"/>
            </a:lvl8pPr>
            <a:lvl9pPr marL="365461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26" indent="0">
              <a:buNone/>
              <a:defRPr sz="1200"/>
            </a:lvl2pPr>
            <a:lvl3pPr marL="913653" indent="0">
              <a:buNone/>
              <a:defRPr sz="1000"/>
            </a:lvl3pPr>
            <a:lvl4pPr marL="1370478" indent="0">
              <a:buNone/>
              <a:defRPr sz="900"/>
            </a:lvl4pPr>
            <a:lvl5pPr marL="1827306" indent="0">
              <a:buNone/>
              <a:defRPr sz="900"/>
            </a:lvl5pPr>
            <a:lvl6pPr marL="2284131" indent="0">
              <a:buNone/>
              <a:defRPr sz="900"/>
            </a:lvl6pPr>
            <a:lvl7pPr marL="2740959" indent="0">
              <a:buNone/>
              <a:defRPr sz="900"/>
            </a:lvl7pPr>
            <a:lvl8pPr marL="3197785" indent="0">
              <a:buNone/>
              <a:defRPr sz="900"/>
            </a:lvl8pPr>
            <a:lvl9pPr marL="365461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77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pPr defTabSz="913653"/>
            <a:r>
              <a:rPr lang="en-US" smtClean="0">
                <a:solidFill>
                  <a:prstClr val="black"/>
                </a:solidFill>
                <a:latin typeface="Arial"/>
              </a:rPr>
              <a:t>3/5/17</a:t>
            </a: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184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2" y="0"/>
            <a:ext cx="9151557" cy="6858000"/>
          </a:xfrm>
          <a:prstGeom prst="rect">
            <a:avLst/>
          </a:prstGeom>
          <a:pattFill prst="wdUpDiag">
            <a:fgClr>
              <a:schemeClr val="tx1">
                <a:lumMod val="65000"/>
                <a:lumOff val="3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84" rIns="91365" bIns="45684" rtlCol="0" anchor="ctr"/>
          <a:lstStyle/>
          <a:p>
            <a:pPr algn="ctr" defTabSz="913653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51556" cy="6858000"/>
          </a:xfrm>
          <a:prstGeom prst="rect">
            <a:avLst/>
          </a:prstGeom>
          <a:gradFill flip="none" rotWithShape="1">
            <a:gsLst>
              <a:gs pos="42000">
                <a:schemeClr val="tx2">
                  <a:lumMod val="50000"/>
                </a:schemeClr>
              </a:gs>
              <a:gs pos="73000">
                <a:schemeClr val="tx2">
                  <a:lumMod val="75000"/>
                  <a:alpha val="82000"/>
                </a:schemeClr>
              </a:gs>
              <a:gs pos="100000">
                <a:schemeClr val="tx2">
                  <a:lumMod val="20000"/>
                  <a:lumOff val="80000"/>
                  <a:alpha val="89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84" rIns="91365" bIns="45684" rtlCol="0" anchor="ctr"/>
          <a:lstStyle/>
          <a:p>
            <a:pPr algn="ctr" defTabSz="913653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" y="0"/>
            <a:ext cx="9151557" cy="1371600"/>
          </a:xfrm>
          <a:prstGeom prst="rect">
            <a:avLst/>
          </a:prstGeom>
        </p:spPr>
        <p:txBody>
          <a:bodyPr vert="horz" lIns="91365" tIns="45684" rIns="91365" bIns="45684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524000"/>
            <a:ext cx="8229600" cy="4953000"/>
          </a:xfrm>
          <a:prstGeom prst="rect">
            <a:avLst/>
          </a:prstGeom>
        </p:spPr>
        <p:txBody>
          <a:bodyPr vert="horz" lIns="91365" tIns="45684" rIns="91365" bIns="45684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92902"/>
            <a:ext cx="6553200" cy="365125"/>
          </a:xfrm>
          <a:prstGeom prst="rect">
            <a:avLst/>
          </a:prstGeom>
        </p:spPr>
        <p:txBody>
          <a:bodyPr vert="horz" lIns="91365" tIns="45684" rIns="91365" bIns="45684" rtlCol="0" anchor="b" anchorCtr="0"/>
          <a:lstStyle>
            <a:lvl1pPr algn="l"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defTabSz="913653"/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4732" y="6492902"/>
            <a:ext cx="2133600" cy="365125"/>
          </a:xfrm>
          <a:prstGeom prst="rect">
            <a:avLst/>
          </a:prstGeom>
        </p:spPr>
        <p:txBody>
          <a:bodyPr vert="horz" lIns="91365" tIns="45684" rIns="91365" bIns="45684" rtlCol="0" anchor="b" anchorCtr="0"/>
          <a:lstStyle>
            <a:lvl1pPr algn="r"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defTabSz="913653"/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 defTabSz="913653"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6397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3653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Arial Black" panose="020B0A04020102020204" pitchFamily="34" charset="0"/>
          <a:ea typeface="+mj-ea"/>
          <a:cs typeface="+mj-cs"/>
        </a:defRPr>
      </a:lvl1pPr>
    </p:titleStyle>
    <p:bodyStyle>
      <a:lvl1pPr marL="0" indent="0" algn="l" defTabSz="913653" rtl="0" eaLnBrk="1" latinLnBrk="0" hangingPunct="1">
        <a:spcBef>
          <a:spcPct val="20000"/>
        </a:spcBef>
        <a:buFont typeface="Arial" panose="020B0604020202020204" pitchFamily="34" charset="0"/>
        <a:buNone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343" indent="-285516" algn="l" defTabSz="91365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2066" indent="-228414" algn="l" defTabSz="9136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598892" indent="-228414" algn="l" defTabSz="913653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5720" indent="-228414" algn="l" defTabSz="913653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2545" indent="-228414" algn="l" defTabSz="9136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372" indent="-228414" algn="l" defTabSz="9136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198" indent="-228414" algn="l" defTabSz="9136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024" indent="-228414" algn="l" defTabSz="9136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26" algn="l" defTabSz="913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53" algn="l" defTabSz="913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78" algn="l" defTabSz="913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06" algn="l" defTabSz="913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31" algn="l" defTabSz="913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59" algn="l" defTabSz="913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85" algn="l" defTabSz="913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611" algn="l" defTabSz="913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3" y="0"/>
            <a:ext cx="9151557" cy="6858000"/>
          </a:xfrm>
          <a:prstGeom prst="rect">
            <a:avLst/>
          </a:prstGeom>
          <a:pattFill prst="wdUpDiag">
            <a:fgClr>
              <a:schemeClr val="tx1">
                <a:lumMod val="65000"/>
                <a:lumOff val="3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84" rIns="91365" bIns="45684" rtlCol="0" anchor="ctr"/>
          <a:lstStyle/>
          <a:p>
            <a:pPr algn="ctr" defTabSz="913653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51556" cy="6858000"/>
          </a:xfrm>
          <a:prstGeom prst="rect">
            <a:avLst/>
          </a:prstGeom>
          <a:gradFill flip="none" rotWithShape="1">
            <a:gsLst>
              <a:gs pos="42000">
                <a:schemeClr val="tx2">
                  <a:lumMod val="50000"/>
                </a:schemeClr>
              </a:gs>
              <a:gs pos="73000">
                <a:schemeClr val="tx2">
                  <a:lumMod val="75000"/>
                  <a:alpha val="82000"/>
                </a:schemeClr>
              </a:gs>
              <a:gs pos="100000">
                <a:schemeClr val="tx2">
                  <a:lumMod val="20000"/>
                  <a:lumOff val="80000"/>
                  <a:alpha val="89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84" rIns="91365" bIns="45684" rtlCol="0" anchor="ctr"/>
          <a:lstStyle/>
          <a:p>
            <a:pPr algn="ctr" defTabSz="913653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" y="0"/>
            <a:ext cx="9151557" cy="1371600"/>
          </a:xfrm>
          <a:prstGeom prst="rect">
            <a:avLst/>
          </a:prstGeom>
        </p:spPr>
        <p:txBody>
          <a:bodyPr vert="horz" lIns="91365" tIns="45684" rIns="91365" bIns="45684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524000"/>
            <a:ext cx="8229600" cy="4953000"/>
          </a:xfrm>
          <a:prstGeom prst="rect">
            <a:avLst/>
          </a:prstGeom>
        </p:spPr>
        <p:txBody>
          <a:bodyPr vert="horz" lIns="91365" tIns="45684" rIns="91365" bIns="45684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92944"/>
            <a:ext cx="6553200" cy="365125"/>
          </a:xfrm>
          <a:prstGeom prst="rect">
            <a:avLst/>
          </a:prstGeom>
        </p:spPr>
        <p:txBody>
          <a:bodyPr vert="horz" lIns="91365" tIns="45684" rIns="91365" bIns="45684" rtlCol="0" anchor="b" anchorCtr="0"/>
          <a:lstStyle>
            <a:lvl1pPr algn="l"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defTabSz="913653"/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4732" y="6492944"/>
            <a:ext cx="2133600" cy="365125"/>
          </a:xfrm>
          <a:prstGeom prst="rect">
            <a:avLst/>
          </a:prstGeom>
        </p:spPr>
        <p:txBody>
          <a:bodyPr vert="horz" lIns="91365" tIns="45684" rIns="91365" bIns="45684" rtlCol="0" anchor="b" anchorCtr="0"/>
          <a:lstStyle>
            <a:lvl1pPr algn="r"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defTabSz="913653"/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 defTabSz="913653"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6397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hf hdr="0" dt="0"/>
  <p:txStyles>
    <p:titleStyle>
      <a:lvl1pPr algn="l" defTabSz="913653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Arial Black" panose="020B0A04020102020204" pitchFamily="34" charset="0"/>
          <a:ea typeface="+mj-ea"/>
          <a:cs typeface="+mj-cs"/>
        </a:defRPr>
      </a:lvl1pPr>
    </p:titleStyle>
    <p:bodyStyle>
      <a:lvl1pPr marL="0" indent="0" algn="l" defTabSz="913653" rtl="0" eaLnBrk="1" latinLnBrk="0" hangingPunct="1">
        <a:spcBef>
          <a:spcPct val="20000"/>
        </a:spcBef>
        <a:buFont typeface="Arial" panose="020B0604020202020204" pitchFamily="34" charset="0"/>
        <a:buNone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343" indent="-285516" algn="l" defTabSz="91365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2066" indent="-228414" algn="l" defTabSz="9136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598892" indent="-228414" algn="l" defTabSz="913653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5720" indent="-228414" algn="l" defTabSz="913653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2545" indent="-228414" algn="l" defTabSz="9136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372" indent="-228414" algn="l" defTabSz="9136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198" indent="-228414" algn="l" defTabSz="9136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024" indent="-228414" algn="l" defTabSz="9136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26" algn="l" defTabSz="913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53" algn="l" defTabSz="913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78" algn="l" defTabSz="913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06" algn="l" defTabSz="913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31" algn="l" defTabSz="913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59" algn="l" defTabSz="913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85" algn="l" defTabSz="913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611" algn="l" defTabSz="913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51557" cy="6858000"/>
          </a:xfrm>
          <a:prstGeom prst="rect">
            <a:avLst/>
          </a:prstGeom>
          <a:pattFill prst="wdUpDiag">
            <a:fgClr>
              <a:schemeClr val="tx1">
                <a:lumMod val="65000"/>
                <a:lumOff val="3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84" rIns="91365" bIns="45684" rtlCol="0" anchor="ctr"/>
          <a:lstStyle/>
          <a:p>
            <a:pPr algn="ctr" defTabSz="913653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51556" cy="6858000"/>
          </a:xfrm>
          <a:prstGeom prst="rect">
            <a:avLst/>
          </a:prstGeom>
          <a:gradFill flip="none" rotWithShape="1">
            <a:gsLst>
              <a:gs pos="42000">
                <a:schemeClr val="tx2">
                  <a:lumMod val="50000"/>
                </a:schemeClr>
              </a:gs>
              <a:gs pos="73000">
                <a:schemeClr val="tx2">
                  <a:lumMod val="75000"/>
                  <a:alpha val="82000"/>
                </a:schemeClr>
              </a:gs>
              <a:gs pos="100000">
                <a:schemeClr val="tx2">
                  <a:lumMod val="20000"/>
                  <a:lumOff val="80000"/>
                  <a:alpha val="89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84" rIns="91365" bIns="45684" rtlCol="0" anchor="ctr"/>
          <a:lstStyle/>
          <a:p>
            <a:pPr algn="ctr" defTabSz="913653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-1" y="0"/>
            <a:ext cx="9151557" cy="1371600"/>
          </a:xfrm>
          <a:prstGeom prst="rect">
            <a:avLst/>
          </a:prstGeom>
        </p:spPr>
        <p:txBody>
          <a:bodyPr vert="horz" lIns="91365" tIns="45684" rIns="91365" bIns="45684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524000"/>
            <a:ext cx="8229600" cy="4953000"/>
          </a:xfrm>
          <a:prstGeom prst="rect">
            <a:avLst/>
          </a:prstGeom>
        </p:spPr>
        <p:txBody>
          <a:bodyPr vert="horz" lIns="91365" tIns="45684" rIns="91365" bIns="45684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92878"/>
            <a:ext cx="6553200" cy="365125"/>
          </a:xfrm>
          <a:prstGeom prst="rect">
            <a:avLst/>
          </a:prstGeom>
        </p:spPr>
        <p:txBody>
          <a:bodyPr vert="horz" lIns="91365" tIns="45684" rIns="91365" bIns="45684" rtlCol="0" anchor="b" anchorCtr="0"/>
          <a:lstStyle>
            <a:lvl1pPr algn="l"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defTabSz="913653"/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4732" y="6492878"/>
            <a:ext cx="2133600" cy="365125"/>
          </a:xfrm>
          <a:prstGeom prst="rect">
            <a:avLst/>
          </a:prstGeom>
        </p:spPr>
        <p:txBody>
          <a:bodyPr vert="horz" lIns="91365" tIns="45684" rIns="91365" bIns="45684" rtlCol="0" anchor="b" anchorCtr="0"/>
          <a:lstStyle>
            <a:lvl1pPr algn="r"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defTabSz="913653"/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 defTabSz="913653"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6397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hf hdr="0" dt="0"/>
  <p:txStyles>
    <p:titleStyle>
      <a:lvl1pPr algn="l" defTabSz="913653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Arial Black" panose="020B0A04020102020204" pitchFamily="34" charset="0"/>
          <a:ea typeface="+mj-ea"/>
          <a:cs typeface="+mj-cs"/>
        </a:defRPr>
      </a:lvl1pPr>
    </p:titleStyle>
    <p:bodyStyle>
      <a:lvl1pPr marL="0" indent="0" algn="l" defTabSz="913653" rtl="0" eaLnBrk="1" latinLnBrk="0" hangingPunct="1">
        <a:spcBef>
          <a:spcPct val="20000"/>
        </a:spcBef>
        <a:buFont typeface="Arial" panose="020B0604020202020204" pitchFamily="34" charset="0"/>
        <a:buNone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343" indent="-285516" algn="l" defTabSz="91365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2066" indent="-228414" algn="l" defTabSz="9136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598892" indent="-228414" algn="l" defTabSz="913653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5720" indent="-228414" algn="l" defTabSz="913653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2545" indent="-228414" algn="l" defTabSz="9136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372" indent="-228414" algn="l" defTabSz="9136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198" indent="-228414" algn="l" defTabSz="9136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024" indent="-228414" algn="l" defTabSz="9136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26" algn="l" defTabSz="913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53" algn="l" defTabSz="913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78" algn="l" defTabSz="913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06" algn="l" defTabSz="913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31" algn="l" defTabSz="913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59" algn="l" defTabSz="913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85" algn="l" defTabSz="913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611" algn="l" defTabSz="913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jpg"/><Relationship Id="rId7" Type="http://schemas.openxmlformats.org/officeDocument/2006/relationships/image" Target="../media/image6.jpeg"/><Relationship Id="rId8" Type="http://schemas.openxmlformats.org/officeDocument/2006/relationships/image" Target="../media/image7.jpg"/><Relationship Id="rId9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8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gif"/><Relationship Id="rId6" Type="http://schemas.openxmlformats.org/officeDocument/2006/relationships/image" Target="../media/image12.gif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4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5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9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4" Type="http://schemas.openxmlformats.org/officeDocument/2006/relationships/image" Target="../media/image21.tiff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730447"/>
            <a:ext cx="8686800" cy="2362200"/>
          </a:xfrm>
        </p:spPr>
        <p:txBody>
          <a:bodyPr>
            <a:noAutofit/>
          </a:bodyPr>
          <a:lstStyle/>
          <a:p>
            <a:r>
              <a:rPr lang="en-US" sz="3600" cap="small" dirty="0" smtClean="0"/>
              <a:t>Automated Volcanic Cloud Identification, Tracking, and Characterization Using Next Generation Meteorological Satellites</a:t>
            </a:r>
            <a:endParaRPr lang="en-US" sz="3600" b="1" cap="small" dirty="0">
              <a:solidFill>
                <a:schemeClr val="accent6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1362364" y="4701717"/>
            <a:ext cx="7772400" cy="1500187"/>
          </a:xfrm>
          <a:noFill/>
          <a:ln w="25400">
            <a:noFill/>
          </a:ln>
        </p:spPr>
        <p:txBody>
          <a:bodyPr>
            <a:normAutofit fontScale="70000" lnSpcReduction="20000"/>
          </a:bodyPr>
          <a:lstStyle/>
          <a:p>
            <a:pPr algn="r"/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Michael Pavolonis</a:t>
            </a:r>
          </a:p>
          <a:p>
            <a:pPr algn="r"/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NOAA/NESDIS/STAR</a:t>
            </a:r>
          </a:p>
          <a:p>
            <a:pPr algn="r"/>
            <a:r>
              <a:rPr lang="en-US" sz="3200" b="1" dirty="0" smtClean="0">
                <a:solidFill>
                  <a:srgbClr val="FFFF00"/>
                </a:solidFill>
                <a:latin typeface="+mj-lt"/>
              </a:rPr>
              <a:t>John </a:t>
            </a:r>
            <a:r>
              <a:rPr lang="en-US" sz="3200" b="1" dirty="0" err="1" smtClean="0">
                <a:solidFill>
                  <a:srgbClr val="FFFF00"/>
                </a:solidFill>
                <a:latin typeface="+mj-lt"/>
              </a:rPr>
              <a:t>Cintineo</a:t>
            </a:r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 and Justin </a:t>
            </a:r>
            <a:r>
              <a:rPr lang="en-US" sz="3200" b="1" dirty="0" err="1" smtClean="0">
                <a:solidFill>
                  <a:schemeClr val="bg1"/>
                </a:solidFill>
                <a:latin typeface="+mj-lt"/>
              </a:rPr>
              <a:t>Sieglaff</a:t>
            </a:r>
            <a:endParaRPr lang="en-US" sz="3200" b="1" dirty="0" smtClean="0">
              <a:solidFill>
                <a:schemeClr val="bg1"/>
              </a:solidFill>
              <a:latin typeface="+mj-lt"/>
            </a:endParaRPr>
          </a:p>
          <a:p>
            <a:pPr algn="r"/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UW-CIMSS</a:t>
            </a:r>
          </a:p>
        </p:txBody>
      </p:sp>
      <p:pic>
        <p:nvPicPr>
          <p:cNvPr id="12" name="Picture 14" descr="NOAA-logo-for-PP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096" y="5029131"/>
            <a:ext cx="1484726" cy="1486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351" y="4876800"/>
            <a:ext cx="1816100" cy="181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pic>
        <p:nvPicPr>
          <p:cNvPr id="11" name="Picture 10" descr="CIMSS_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338" y="5470236"/>
            <a:ext cx="1660775" cy="1217902"/>
          </a:xfrm>
          <a:prstGeom prst="rect">
            <a:avLst/>
          </a:prstGeom>
        </p:spPr>
      </p:pic>
      <p:pic>
        <p:nvPicPr>
          <p:cNvPr id="17" name="Picture 16" descr="Ash_1903437b.jp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2286000" cy="139903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1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pic>
        <p:nvPicPr>
          <p:cNvPr id="13" name="Picture 12" descr="31a4cd9d-9d86-50c9-94ce-e697216fed64.image.jpg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4581144" y="0"/>
            <a:ext cx="2286000" cy="1399032"/>
          </a:xfrm>
          <a:prstGeom prst="rect">
            <a:avLst/>
          </a:prstGeom>
        </p:spPr>
      </p:pic>
      <p:pic>
        <p:nvPicPr>
          <p:cNvPr id="15" name="Picture 14" descr="volcanic-ash-2-of-2-business-aviation.jpg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86000" cy="1399032"/>
          </a:xfrm>
          <a:prstGeom prst="rect">
            <a:avLst/>
          </a:prstGeom>
        </p:spPr>
      </p:pic>
      <p:pic>
        <p:nvPicPr>
          <p:cNvPr id="18" name="Picture 17" descr="article-1267599-09338A08000005DC-347_468x286.jpg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2286000" cy="139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35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Information Used by VOLCAT Algorithms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608667"/>
            <a:ext cx="8229600" cy="49530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600" b="1" dirty="0" smtClean="0">
                <a:solidFill>
                  <a:schemeClr val="bg1">
                    <a:alpha val="50000"/>
                  </a:schemeClr>
                </a:solidFill>
              </a:rPr>
              <a:t>Spectral</a:t>
            </a:r>
          </a:p>
          <a:p>
            <a:pPr marL="514350" indent="-514350">
              <a:buFont typeface="+mj-lt"/>
              <a:buAutoNum type="arabicPeriod"/>
            </a:pPr>
            <a:endParaRPr lang="en-US" sz="3600" b="1" dirty="0" smtClean="0">
              <a:solidFill>
                <a:schemeClr val="bg1">
                  <a:alpha val="50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600" b="1" dirty="0" smtClean="0">
                <a:solidFill>
                  <a:schemeClr val="bg1">
                    <a:alpha val="50000"/>
                  </a:schemeClr>
                </a:solidFill>
              </a:rPr>
              <a:t>Spatial</a:t>
            </a:r>
          </a:p>
          <a:p>
            <a:pPr marL="514350" indent="-514350">
              <a:buFont typeface="+mj-lt"/>
              <a:buAutoNum type="arabicPeriod"/>
            </a:pPr>
            <a:endParaRPr lang="en-US" sz="3600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3600" b="1" dirty="0" smtClean="0">
                <a:solidFill>
                  <a:srgbClr val="FFFF00"/>
                </a:solidFill>
              </a:rPr>
              <a:t>Temporal</a:t>
            </a:r>
          </a:p>
          <a:p>
            <a:pPr marL="514350" indent="-514350">
              <a:buFont typeface="+mj-lt"/>
              <a:buAutoNum type="arabicPeriod"/>
            </a:pPr>
            <a:endParaRPr lang="en-US" sz="3600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3600" b="1" dirty="0" smtClean="0">
                <a:solidFill>
                  <a:schemeClr val="bg1">
                    <a:alpha val="50000"/>
                  </a:schemeClr>
                </a:solidFill>
              </a:rPr>
              <a:t>Multi-sensor</a:t>
            </a:r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10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0426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11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8501" y="15240"/>
            <a:ext cx="7686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Temporal – Cloud Vertical Growth</a:t>
            </a:r>
            <a:endParaRPr lang="en-US" sz="3600" b="1" dirty="0"/>
          </a:p>
        </p:txBody>
      </p:sp>
      <p:pic>
        <p:nvPicPr>
          <p:cNvPr id="12" name="Picture 11" descr="MET-9.SEVIRI.2011-06-12.20-30-00.lat13.37.lon41.70.RGB1112um_8511um_11u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4600"/>
            <a:ext cx="4572000" cy="3753612"/>
          </a:xfrm>
          <a:prstGeom prst="rect">
            <a:avLst/>
          </a:prstGeom>
        </p:spPr>
      </p:pic>
      <p:pic>
        <p:nvPicPr>
          <p:cNvPr id="13" name="Picture 12" descr="MET-9.SEVIRI.2011-06-12.20-30-00.lat13.37.lon41.70.BT11u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4600"/>
            <a:ext cx="4572000" cy="3753612"/>
          </a:xfrm>
          <a:prstGeom prst="rect">
            <a:avLst/>
          </a:prstGeom>
        </p:spPr>
      </p:pic>
      <p:pic>
        <p:nvPicPr>
          <p:cNvPr id="14" name="Picture 13" descr="MET-9.SEVIRI.2011-06-12.20-45-00.lat13.37.lon41.70.RGB1112um_8511um_11u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4600"/>
            <a:ext cx="4572000" cy="3753612"/>
          </a:xfrm>
          <a:prstGeom prst="rect">
            <a:avLst/>
          </a:prstGeom>
        </p:spPr>
      </p:pic>
      <p:pic>
        <p:nvPicPr>
          <p:cNvPr id="15" name="Picture 14" descr="MET-9.SEVIRI.2011-06-12.20-45-00.lat13.37.lon41.70.BT11u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4600"/>
            <a:ext cx="4572000" cy="3753612"/>
          </a:xfrm>
          <a:prstGeom prst="rect">
            <a:avLst/>
          </a:prstGeom>
        </p:spPr>
      </p:pic>
      <p:pic>
        <p:nvPicPr>
          <p:cNvPr id="16" name="Picture 15" descr="MET-9.SEVIRI.2011-06-12.20-45-00.lat13.37.lon41.70.DBT_OBJEC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4600"/>
            <a:ext cx="4572000" cy="375361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6215879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Pavolonis et al.  (2017, in prep)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7454" y="575608"/>
            <a:ext cx="90408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Key Science Concept:</a:t>
            </a:r>
            <a:r>
              <a:rPr lang="en-US" sz="2400" b="1" dirty="0" smtClean="0">
                <a:solidFill>
                  <a:schemeClr val="bg1"/>
                </a:solidFill>
              </a:rPr>
              <a:t> Volcanic clouds generally emerge from volcanic vents in a sudden manner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rgbClr val="FFFF00"/>
                </a:solidFill>
              </a:rPr>
              <a:t>Impact of </a:t>
            </a:r>
            <a:r>
              <a:rPr lang="en-US" sz="2400" b="1" dirty="0" err="1" smtClean="0">
                <a:solidFill>
                  <a:srgbClr val="FFFF00"/>
                </a:solidFill>
              </a:rPr>
              <a:t>NextGen</a:t>
            </a:r>
            <a:r>
              <a:rPr lang="en-US" sz="2400" b="1" dirty="0" smtClean="0">
                <a:solidFill>
                  <a:srgbClr val="FFFF00"/>
                </a:solidFill>
              </a:rPr>
              <a:t> Satellites:</a:t>
            </a:r>
            <a:r>
              <a:rPr lang="en-US" sz="2400" b="1" dirty="0" smtClean="0">
                <a:solidFill>
                  <a:schemeClr val="bg1"/>
                </a:solidFill>
              </a:rPr>
              <a:t> More frequent images allows for better characterization of developing clouds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922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12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5600" y="335381"/>
            <a:ext cx="8442880" cy="1200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How anomalous is vertical growth of </a:t>
            </a:r>
            <a:r>
              <a:rPr lang="en-US" sz="2400" b="1" dirty="0" err="1" smtClean="0"/>
              <a:t>Nabro</a:t>
            </a:r>
            <a:r>
              <a:rPr lang="en-US" sz="2400" b="1" dirty="0" smtClean="0"/>
              <a:t> cloud given the pixel area, time interval between the images, and background cloudiness?</a:t>
            </a:r>
            <a:endParaRPr lang="en-US" sz="2400" b="1" dirty="0"/>
          </a:p>
        </p:txBody>
      </p:sp>
      <p:pic>
        <p:nvPicPr>
          <p:cNvPr id="8" name="Picture 7" descr="nabro_vol_conv_2011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7090" r="6037" b="1790"/>
          <a:stretch/>
        </p:blipFill>
        <p:spPr>
          <a:xfrm>
            <a:off x="722376" y="1973072"/>
            <a:ext cx="7863840" cy="468172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755900" y="3302675"/>
            <a:ext cx="2781300" cy="3352125"/>
            <a:chOff x="2755900" y="3302675"/>
            <a:chExt cx="2781300" cy="3352125"/>
          </a:xfrm>
        </p:grpSpPr>
        <p:cxnSp>
          <p:nvCxnSpPr>
            <p:cNvPr id="5" name="Straight Arrow Connector 4"/>
            <p:cNvCxnSpPr/>
            <p:nvPr/>
          </p:nvCxnSpPr>
          <p:spPr>
            <a:xfrm flipV="1">
              <a:off x="2755900" y="6146800"/>
              <a:ext cx="0" cy="5080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3035300" y="3302675"/>
              <a:ext cx="2501900" cy="92333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err="1" smtClean="0"/>
                <a:t>Nabro</a:t>
              </a:r>
              <a:r>
                <a:rPr lang="en-US" b="1" dirty="0" smtClean="0"/>
                <a:t> was an 8 standard deviation growth anomaly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266906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13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pic>
        <p:nvPicPr>
          <p:cNvPr id="4" name="Picture 3" descr="sabancaya_alert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9139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3840" y="5757068"/>
            <a:ext cx="8808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The more frequent the images, the better the detection capabilities (accuracy and timeliness)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9760" y="4913250"/>
            <a:ext cx="7894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Cloud growth based auto-detection of </a:t>
            </a:r>
            <a:r>
              <a:rPr lang="en-US" b="1" dirty="0" err="1" smtClean="0">
                <a:solidFill>
                  <a:srgbClr val="FFFF00"/>
                </a:solidFill>
              </a:rPr>
              <a:t>Sabancaya</a:t>
            </a:r>
            <a:r>
              <a:rPr lang="en-US" b="1" dirty="0" smtClean="0">
                <a:solidFill>
                  <a:srgbClr val="FFFF00"/>
                </a:solidFill>
              </a:rPr>
              <a:t> (Peru) eruption with 5 minute GOES-16 data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070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14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pic>
        <p:nvPicPr>
          <p:cNvPr id="5" name="Picture 4" descr="etn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0"/>
            <a:ext cx="834170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3700" y="377955"/>
            <a:ext cx="2147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~7 </a:t>
            </a:r>
            <a:r>
              <a:rPr lang="en-US" b="1" dirty="0" err="1" smtClean="0">
                <a:solidFill>
                  <a:schemeClr val="bg1"/>
                </a:solidFill>
              </a:rPr>
              <a:t>sdev</a:t>
            </a:r>
            <a:r>
              <a:rPr lang="en-US" b="1" dirty="0" smtClean="0">
                <a:solidFill>
                  <a:schemeClr val="bg1"/>
                </a:solidFill>
              </a:rPr>
              <a:t> anomaly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02480" y="276355"/>
            <a:ext cx="1493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Ash Height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360" y="3700275"/>
            <a:ext cx="1737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Ash Effective Radius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02480" y="3700275"/>
            <a:ext cx="1737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Ash Mass Loading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5400000">
            <a:off x="7056089" y="3210823"/>
            <a:ext cx="3697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Pavolonis et al. 2013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288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15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pic>
        <p:nvPicPr>
          <p:cNvPr id="5" name="Picture 4" descr="etna_time_series_area_ma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68" y="0"/>
            <a:ext cx="9144000" cy="52929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3040" y="5477215"/>
            <a:ext cx="8808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The time evolution of certain volcanic cloud properties (e.g. area) can be used to derive eruption source parameters required to constrain dispersion models</a:t>
            </a:r>
            <a:endParaRPr lang="en-US" sz="2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331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Information Used by VOLCAT Algorithms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608667"/>
            <a:ext cx="8229600" cy="49530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600" b="1" dirty="0" smtClean="0">
                <a:solidFill>
                  <a:schemeClr val="bg1">
                    <a:alpha val="50000"/>
                  </a:schemeClr>
                </a:solidFill>
              </a:rPr>
              <a:t>Spectral</a:t>
            </a:r>
          </a:p>
          <a:p>
            <a:pPr marL="514350" indent="-514350">
              <a:buFont typeface="+mj-lt"/>
              <a:buAutoNum type="arabicPeriod"/>
            </a:pPr>
            <a:endParaRPr lang="en-US" sz="3600" b="1" dirty="0" smtClean="0">
              <a:solidFill>
                <a:schemeClr val="bg1">
                  <a:alpha val="50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600" b="1" dirty="0" smtClean="0">
                <a:solidFill>
                  <a:schemeClr val="bg1">
                    <a:alpha val="50000"/>
                  </a:schemeClr>
                </a:solidFill>
              </a:rPr>
              <a:t>Spatial</a:t>
            </a:r>
          </a:p>
          <a:p>
            <a:pPr marL="514350" indent="-514350">
              <a:buFont typeface="+mj-lt"/>
              <a:buAutoNum type="arabicPeriod"/>
            </a:pPr>
            <a:endParaRPr lang="en-US" sz="3600" b="1" dirty="0" smtClean="0">
              <a:solidFill>
                <a:schemeClr val="bg1">
                  <a:alpha val="50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600" b="1" dirty="0" smtClean="0">
                <a:solidFill>
                  <a:schemeClr val="bg1">
                    <a:alpha val="50000"/>
                  </a:schemeClr>
                </a:solidFill>
              </a:rPr>
              <a:t>Temporal</a:t>
            </a:r>
          </a:p>
          <a:p>
            <a:pPr marL="514350" indent="-514350">
              <a:buFont typeface="+mj-lt"/>
              <a:buAutoNum type="arabicPeriod"/>
            </a:pPr>
            <a:endParaRPr lang="en-US" sz="3600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3600" b="1" dirty="0" smtClean="0">
                <a:solidFill>
                  <a:srgbClr val="FFFF00"/>
                </a:solidFill>
              </a:rPr>
              <a:t>Multi-sensor</a:t>
            </a:r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16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0426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17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pic>
        <p:nvPicPr>
          <p:cNvPr id="4" name="Picture 3" descr="SNPP.VIIRS.2014-09-03.13-49-02.rgb_1112_8511_11.ICELAND_1k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47" y="387405"/>
            <a:ext cx="3302000" cy="2710942"/>
          </a:xfrm>
          <a:prstGeom prst="rect">
            <a:avLst/>
          </a:prstGeom>
        </p:spPr>
      </p:pic>
      <p:pic>
        <p:nvPicPr>
          <p:cNvPr id="6" name="Picture 5" descr="iceland_ompsso2_trm_201409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48" y="4055841"/>
            <a:ext cx="3348644" cy="26725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91216" y="862865"/>
            <a:ext cx="4172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Improved SO</a:t>
            </a:r>
            <a:r>
              <a:rPr lang="en-US" b="1" baseline="-25000" dirty="0" smtClean="0">
                <a:solidFill>
                  <a:srgbClr val="FFFFFF"/>
                </a:solidFill>
              </a:rPr>
              <a:t>2</a:t>
            </a:r>
            <a:r>
              <a:rPr lang="en-US" b="1" dirty="0" smtClean="0">
                <a:solidFill>
                  <a:srgbClr val="FFFFFF"/>
                </a:solidFill>
              </a:rPr>
              <a:t> Products</a:t>
            </a:r>
          </a:p>
          <a:p>
            <a:pPr algn="ctr"/>
            <a:r>
              <a:rPr lang="en-US" b="1" dirty="0" smtClean="0">
                <a:solidFill>
                  <a:srgbClr val="FFFFFF"/>
                </a:solidFill>
              </a:rPr>
              <a:t>SO</a:t>
            </a:r>
            <a:r>
              <a:rPr lang="en-US" b="1" baseline="-25000" dirty="0" smtClean="0">
                <a:solidFill>
                  <a:srgbClr val="FFFFFF"/>
                </a:solidFill>
              </a:rPr>
              <a:t>2</a:t>
            </a:r>
            <a:r>
              <a:rPr lang="en-US" b="1" dirty="0" smtClean="0">
                <a:solidFill>
                  <a:srgbClr val="FFFFFF"/>
                </a:solidFill>
              </a:rPr>
              <a:t> Probability, Loading, and Height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5431" y="3094349"/>
            <a:ext cx="329151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</a:rPr>
              <a:t>+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5431" y="3679125"/>
            <a:ext cx="329151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UV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18073"/>
            <a:ext cx="4315255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Infrared (high spectral + high spatial)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88075" y="3090318"/>
            <a:ext cx="329151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</a:rPr>
              <a:t>=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33833" y="142538"/>
            <a:ext cx="491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Application to SO</a:t>
            </a:r>
            <a:r>
              <a:rPr lang="en-US" sz="3600" b="1" baseline="-25000" dirty="0" smtClean="0"/>
              <a:t>2</a:t>
            </a:r>
            <a:endParaRPr lang="en-US" sz="3600" b="1" dirty="0"/>
          </a:p>
        </p:txBody>
      </p:sp>
      <p:pic>
        <p:nvPicPr>
          <p:cNvPr id="17" name="Picture 16" descr="SNPP.VIIRS.2014-09-03.13-48-00.viirs_cris_so2_probability.ICELAND_1k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817" y="1509197"/>
            <a:ext cx="3782224" cy="31052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63883" y="4701426"/>
            <a:ext cx="53744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Key Science Concept:</a:t>
            </a:r>
            <a:r>
              <a:rPr lang="en-US" b="1" dirty="0" smtClean="0">
                <a:solidFill>
                  <a:schemeClr val="bg1"/>
                </a:solidFill>
              </a:rPr>
              <a:t> No single sensor is perfectly optimized to detect and characterize all types of volcanic clouds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Impact of </a:t>
            </a:r>
            <a:r>
              <a:rPr lang="en-US" b="1" dirty="0" err="1" smtClean="0">
                <a:solidFill>
                  <a:srgbClr val="FFFF00"/>
                </a:solidFill>
              </a:rPr>
              <a:t>NextGen</a:t>
            </a:r>
            <a:r>
              <a:rPr lang="en-US" b="1" dirty="0" smtClean="0">
                <a:solidFill>
                  <a:srgbClr val="FFFF00"/>
                </a:solidFill>
              </a:rPr>
              <a:t> Satellites: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Hyperspectral</a:t>
            </a:r>
            <a:r>
              <a:rPr lang="en-US" b="1" dirty="0" smtClean="0">
                <a:solidFill>
                  <a:schemeClr val="bg1"/>
                </a:solidFill>
              </a:rPr>
              <a:t> UV and IR greatly aid in volcanic cloud (including SO</a:t>
            </a:r>
            <a:r>
              <a:rPr lang="en-US" b="1" baseline="-25000" dirty="0" smtClean="0">
                <a:solidFill>
                  <a:schemeClr val="bg1"/>
                </a:solidFill>
              </a:rPr>
              <a:t>2</a:t>
            </a:r>
            <a:r>
              <a:rPr lang="en-US" b="1" dirty="0" smtClean="0">
                <a:solidFill>
                  <a:schemeClr val="bg1"/>
                </a:solidFill>
              </a:rPr>
              <a:t>) detection and characterization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240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342900" lvl="1" indent="-342900"/>
            <a:r>
              <a:rPr lang="en-US" sz="2400" dirty="0" smtClean="0"/>
              <a:t>VOLCAT utilizes spectral, spatial, and temporal information to detect and characterize volcanic clouds captured by LEO and GEO satellites</a:t>
            </a:r>
          </a:p>
          <a:p>
            <a:pPr marL="0" lvl="1" indent="0">
              <a:buNone/>
            </a:pPr>
            <a:endParaRPr lang="en-US" sz="2400" dirty="0" smtClean="0"/>
          </a:p>
          <a:p>
            <a:pPr marL="342900" lvl="1" indent="-342900"/>
            <a:r>
              <a:rPr lang="en-US" sz="2400" dirty="0" smtClean="0"/>
              <a:t>Much improved volcanic cloud detection and characterization is possible with next generation satellites </a:t>
            </a:r>
            <a:endParaRPr lang="en-US" sz="2400" dirty="0"/>
          </a:p>
          <a:p>
            <a:pPr marL="0" lvl="1" indent="0">
              <a:buNone/>
            </a:pPr>
            <a:endParaRPr lang="en-US" sz="2400" dirty="0"/>
          </a:p>
          <a:p>
            <a:pPr marL="342900" lvl="1" indent="-342900"/>
            <a:r>
              <a:rPr lang="en-US" sz="2400" dirty="0" smtClean="0"/>
              <a:t>Automated extraction of information is critical in this still evolving era of very large satellite data volumes</a:t>
            </a:r>
          </a:p>
          <a:p>
            <a:pPr marL="0" lvl="1" indent="0">
              <a:buNone/>
            </a:pPr>
            <a:endParaRPr lang="en-US" sz="2400" dirty="0" smtClean="0"/>
          </a:p>
          <a:p>
            <a:pPr marL="342900" lvl="1" indent="-342900"/>
            <a:r>
              <a:rPr lang="en-US" sz="2400" dirty="0" smtClean="0"/>
              <a:t>VOLCAT products are generated at the University of Wisconsin and are not currently part of the planned operational GOES-R product suite</a:t>
            </a:r>
            <a:endParaRPr lang="en-US" sz="2400" dirty="0"/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18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1403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>
                <a:latin typeface="Lucida Grande"/>
                <a:ea typeface="Lucida Grande"/>
                <a:cs typeface="Lucida Grande"/>
              </a:rPr>
              <a:t>Pavolonis, M. J., W. F. </a:t>
            </a:r>
            <a:r>
              <a:rPr lang="en-US" dirty="0" err="1">
                <a:latin typeface="Lucida Grande"/>
                <a:ea typeface="Lucida Grande"/>
                <a:cs typeface="Lucida Grande"/>
              </a:rPr>
              <a:t>Feltz</a:t>
            </a:r>
            <a:r>
              <a:rPr lang="en-US" dirty="0">
                <a:latin typeface="Lucida Grande"/>
                <a:ea typeface="Lucida Grande"/>
                <a:cs typeface="Lucida Grande"/>
              </a:rPr>
              <a:t>, A. K. </a:t>
            </a:r>
            <a:r>
              <a:rPr lang="en-US" dirty="0" err="1">
                <a:latin typeface="Lucida Grande"/>
                <a:ea typeface="Lucida Grande"/>
                <a:cs typeface="Lucida Grande"/>
              </a:rPr>
              <a:t>Heidinger</a:t>
            </a:r>
            <a:r>
              <a:rPr lang="en-US" dirty="0">
                <a:latin typeface="Lucida Grande"/>
                <a:ea typeface="Lucida Grande"/>
                <a:cs typeface="Lucida Grande"/>
              </a:rPr>
              <a:t>, and G. M. </a:t>
            </a:r>
            <a:r>
              <a:rPr lang="en-US" dirty="0" err="1">
                <a:latin typeface="Lucida Grande"/>
                <a:ea typeface="Lucida Grande"/>
                <a:cs typeface="Lucida Grande"/>
              </a:rPr>
              <a:t>Gallina</a:t>
            </a:r>
            <a:r>
              <a:rPr lang="en-US" dirty="0">
                <a:latin typeface="Lucida Grande"/>
                <a:ea typeface="Lucida Grande"/>
                <a:cs typeface="Lucida Grande"/>
              </a:rPr>
              <a:t>, 2006: A daytime complement to the reverse absorption technique for improved automated detection of volcanic ash. </a:t>
            </a:r>
            <a:r>
              <a:rPr lang="en-US" dirty="0" err="1">
                <a:latin typeface="Lucida Grande"/>
                <a:ea typeface="Lucida Grande"/>
                <a:cs typeface="Lucida Grande"/>
              </a:rPr>
              <a:t>J.Atmos.Ocean.Technol</a:t>
            </a:r>
            <a:r>
              <a:rPr lang="en-US" dirty="0">
                <a:latin typeface="Lucida Grande"/>
                <a:ea typeface="Lucida Grande"/>
                <a:cs typeface="Lucida Grande"/>
              </a:rPr>
              <a:t>., </a:t>
            </a:r>
            <a:r>
              <a:rPr lang="en-US" b="1" dirty="0">
                <a:latin typeface="Lucida Grande"/>
                <a:ea typeface="Lucida Grande"/>
                <a:cs typeface="Lucida Grande"/>
              </a:rPr>
              <a:t>23</a:t>
            </a:r>
            <a:r>
              <a:rPr lang="en-US" dirty="0">
                <a:latin typeface="Lucida Grande"/>
                <a:ea typeface="Lucida Grande"/>
                <a:cs typeface="Lucida Grande"/>
              </a:rPr>
              <a:t>, 1422-1444.</a:t>
            </a:r>
          </a:p>
          <a:p>
            <a:endParaRPr lang="en-US" dirty="0">
              <a:latin typeface="Lucida Grande"/>
              <a:ea typeface="Lucida Grande"/>
              <a:cs typeface="Lucida Grande"/>
            </a:endParaRPr>
          </a:p>
          <a:p>
            <a:r>
              <a:rPr lang="en-US" dirty="0">
                <a:latin typeface="Lucida Grande"/>
                <a:ea typeface="Lucida Grande"/>
                <a:cs typeface="Lucida Grande"/>
              </a:rPr>
              <a:t>Pavolonis, M. J., 2010: Advances in Extracting Cloud Composition Information from </a:t>
            </a:r>
            <a:r>
              <a:rPr lang="en-US" dirty="0" err="1">
                <a:latin typeface="Lucida Grande"/>
                <a:ea typeface="Lucida Grande"/>
                <a:cs typeface="Lucida Grande"/>
              </a:rPr>
              <a:t>Spaceborne</a:t>
            </a:r>
            <a:r>
              <a:rPr lang="en-US" dirty="0">
                <a:latin typeface="Lucida Grande"/>
                <a:ea typeface="Lucida Grande"/>
                <a:cs typeface="Lucida Grande"/>
              </a:rPr>
              <a:t> Infrared Radiances-A Robust Alternative to Brightness Temperatures. Part I: Theory. Journal of Applied Meteorology and Climatology, </a:t>
            </a:r>
            <a:r>
              <a:rPr lang="en-US" b="1" dirty="0">
                <a:latin typeface="Lucida Grande"/>
                <a:ea typeface="Lucida Grande"/>
                <a:cs typeface="Lucida Grande"/>
              </a:rPr>
              <a:t>49</a:t>
            </a:r>
            <a:r>
              <a:rPr lang="en-US" dirty="0">
                <a:latin typeface="Lucida Grande"/>
                <a:ea typeface="Lucida Grande"/>
                <a:cs typeface="Lucida Grande"/>
              </a:rPr>
              <a:t>, 1992-2012, doi:10.1175/2010JAMC2433.1 ER.</a:t>
            </a:r>
          </a:p>
          <a:p>
            <a:endParaRPr lang="en-US" dirty="0">
              <a:latin typeface="Lucida Grande"/>
              <a:ea typeface="Lucida Grande"/>
              <a:cs typeface="Lucida Grande"/>
            </a:endParaRPr>
          </a:p>
          <a:p>
            <a:r>
              <a:rPr lang="en-US" dirty="0">
                <a:latin typeface="Lucida Grande"/>
                <a:ea typeface="Lucida Grande"/>
                <a:cs typeface="Lucida Grande"/>
              </a:rPr>
              <a:t>Pavolonis, M., A. </a:t>
            </a:r>
            <a:r>
              <a:rPr lang="en-US" dirty="0" err="1">
                <a:latin typeface="Lucida Grande"/>
                <a:ea typeface="Lucida Grande"/>
                <a:cs typeface="Lucida Grande"/>
              </a:rPr>
              <a:t>Heidinger</a:t>
            </a:r>
            <a:r>
              <a:rPr lang="en-US" dirty="0">
                <a:latin typeface="Lucida Grande"/>
                <a:ea typeface="Lucida Grande"/>
                <a:cs typeface="Lucida Grande"/>
              </a:rPr>
              <a:t>, and J. </a:t>
            </a:r>
            <a:r>
              <a:rPr lang="en-US" dirty="0" err="1">
                <a:latin typeface="Lucida Grande"/>
                <a:ea typeface="Lucida Grande"/>
                <a:cs typeface="Lucida Grande"/>
              </a:rPr>
              <a:t>Sieglaff</a:t>
            </a:r>
            <a:r>
              <a:rPr lang="en-US" dirty="0">
                <a:latin typeface="Lucida Grande"/>
                <a:ea typeface="Lucida Grande"/>
                <a:cs typeface="Lucida Grande"/>
              </a:rPr>
              <a:t>, 2013: Automated retrievals of volcanic ash and dust cloud properties from upwelling infrared measurements, J. Geophysical Research, </a:t>
            </a:r>
            <a:r>
              <a:rPr lang="en-US" b="1" dirty="0">
                <a:latin typeface="Lucida Grande"/>
                <a:ea typeface="Lucida Grande"/>
                <a:cs typeface="Lucida Grande"/>
              </a:rPr>
              <a:t>118(3)</a:t>
            </a:r>
            <a:r>
              <a:rPr lang="en-US" dirty="0">
                <a:latin typeface="Lucida Grande"/>
                <a:ea typeface="Lucida Grande"/>
                <a:cs typeface="Lucida Grande"/>
              </a:rPr>
              <a:t>, 1436-1458.</a:t>
            </a:r>
          </a:p>
          <a:p>
            <a:endParaRPr lang="en-US" dirty="0">
              <a:latin typeface="Lucida Grande"/>
              <a:ea typeface="Lucida Grande"/>
              <a:cs typeface="Lucida Grande"/>
            </a:endParaRPr>
          </a:p>
          <a:p>
            <a:r>
              <a:rPr lang="en-US" dirty="0">
                <a:latin typeface="Lucida Grande"/>
                <a:ea typeface="Lucida Grande"/>
                <a:cs typeface="Lucida Grande"/>
              </a:rPr>
              <a:t>Pavolonis, M., J. </a:t>
            </a:r>
            <a:r>
              <a:rPr lang="en-US" dirty="0" err="1">
                <a:latin typeface="Lucida Grande"/>
                <a:ea typeface="Lucida Grande"/>
                <a:cs typeface="Lucida Grande"/>
              </a:rPr>
              <a:t>Sieglaff</a:t>
            </a:r>
            <a:r>
              <a:rPr lang="en-US" dirty="0">
                <a:latin typeface="Lucida Grande"/>
                <a:ea typeface="Lucida Grande"/>
                <a:cs typeface="Lucida Grande"/>
              </a:rPr>
              <a:t>, and J. </a:t>
            </a:r>
            <a:r>
              <a:rPr lang="en-US" dirty="0" err="1">
                <a:latin typeface="Lucida Grande"/>
                <a:ea typeface="Lucida Grande"/>
                <a:cs typeface="Lucida Grande"/>
              </a:rPr>
              <a:t>Cintineo</a:t>
            </a:r>
            <a:r>
              <a:rPr lang="en-US" dirty="0">
                <a:latin typeface="Lucida Grande"/>
                <a:ea typeface="Lucida Grande"/>
                <a:cs typeface="Lucida Grande"/>
              </a:rPr>
              <a:t> (2015a), Spectrally Enhanced Cloud Objects (SECO): A Generalized Framework for Automated Detection of Volcanic Ash and Dust Clouds using Passive Satellite Measurements, Part I: Multispectral Analysis, Journal Geophysical Research, </a:t>
            </a:r>
            <a:r>
              <a:rPr lang="en-US" b="1" dirty="0">
                <a:latin typeface="Lucida Grande"/>
                <a:ea typeface="Lucida Grande"/>
                <a:cs typeface="Lucida Grande"/>
              </a:rPr>
              <a:t>120</a:t>
            </a:r>
            <a:r>
              <a:rPr lang="en-US" dirty="0">
                <a:latin typeface="Lucida Grande"/>
                <a:ea typeface="Lucida Grande"/>
                <a:cs typeface="Lucida Grande"/>
              </a:rPr>
              <a:t>, 7813-7841.</a:t>
            </a:r>
          </a:p>
          <a:p>
            <a:endParaRPr lang="en-US" dirty="0">
              <a:latin typeface="Lucida Grande"/>
              <a:ea typeface="Lucida Grande"/>
              <a:cs typeface="Lucida Grande"/>
            </a:endParaRPr>
          </a:p>
          <a:p>
            <a:r>
              <a:rPr lang="en-US" dirty="0">
                <a:latin typeface="Lucida Grande"/>
                <a:ea typeface="Lucida Grande"/>
                <a:cs typeface="Lucida Grande"/>
              </a:rPr>
              <a:t>Pavolonis, M., J. </a:t>
            </a:r>
            <a:r>
              <a:rPr lang="en-US" dirty="0" err="1">
                <a:latin typeface="Lucida Grande"/>
                <a:ea typeface="Lucida Grande"/>
                <a:cs typeface="Lucida Grande"/>
              </a:rPr>
              <a:t>Sieglaff</a:t>
            </a:r>
            <a:r>
              <a:rPr lang="en-US" dirty="0">
                <a:latin typeface="Lucida Grande"/>
                <a:ea typeface="Lucida Grande"/>
                <a:cs typeface="Lucida Grande"/>
              </a:rPr>
              <a:t>, and J. </a:t>
            </a:r>
            <a:r>
              <a:rPr lang="en-US" dirty="0" err="1">
                <a:latin typeface="Lucida Grande"/>
                <a:ea typeface="Lucida Grande"/>
                <a:cs typeface="Lucida Grande"/>
              </a:rPr>
              <a:t>Cintineo</a:t>
            </a:r>
            <a:r>
              <a:rPr lang="en-US" dirty="0">
                <a:latin typeface="Lucida Grande"/>
                <a:ea typeface="Lucida Grande"/>
                <a:cs typeface="Lucida Grande"/>
              </a:rPr>
              <a:t> (2015b) Spectrally Enhanced Cloud Objects (SECO): A Generalized Framework for Automated Detection of Volcanic Ash and Dust Clouds using Passive Satellite Measurements, Part II: Cloud Object Analysis and Global Application, Journal Geophysical Research, </a:t>
            </a:r>
            <a:r>
              <a:rPr lang="en-US" b="1" dirty="0">
                <a:latin typeface="Lucida Grande"/>
                <a:ea typeface="Lucida Grande"/>
                <a:cs typeface="Lucida Grande"/>
              </a:rPr>
              <a:t>120</a:t>
            </a:r>
            <a:r>
              <a:rPr lang="en-US" dirty="0">
                <a:latin typeface="Lucida Grande"/>
                <a:ea typeface="Lucida Grande"/>
                <a:cs typeface="Lucida Grande"/>
              </a:rPr>
              <a:t>, 7842-7870.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19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6019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2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5474" y="25976"/>
            <a:ext cx="753978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200" b="1" dirty="0" err="1" smtClean="0">
                <a:solidFill>
                  <a:prstClr val="black"/>
                </a:solidFill>
                <a:latin typeface="Calibri"/>
              </a:rPr>
              <a:t>VOLcanic</a:t>
            </a:r>
            <a:r>
              <a:rPr lang="en-US" sz="3200" b="1" dirty="0" smtClean="0">
                <a:solidFill>
                  <a:prstClr val="black"/>
                </a:solidFill>
                <a:latin typeface="Calibri"/>
              </a:rPr>
              <a:t> Cloud Analysis Toolkit (VOLCAT)</a:t>
            </a:r>
            <a:endParaRPr lang="en-US" sz="3200" b="1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8408" y="658563"/>
            <a:ext cx="2908300" cy="3307128"/>
            <a:chOff x="58408" y="658563"/>
            <a:chExt cx="2908300" cy="3307128"/>
          </a:xfrm>
        </p:grpSpPr>
        <p:sp>
          <p:nvSpPr>
            <p:cNvPr id="21" name="TextBox 20"/>
            <p:cNvSpPr txBox="1"/>
            <p:nvPr/>
          </p:nvSpPr>
          <p:spPr>
            <a:xfrm>
              <a:off x="58408" y="658563"/>
              <a:ext cx="2908300" cy="369332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ln w="31750"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1). Unrest Alerts</a:t>
              </a:r>
            </a:p>
          </p:txBody>
        </p:sp>
        <p:pic>
          <p:nvPicPr>
            <p:cNvPr id="22" name="Picture 21" descr="SNPP.VIIRS.2014-11-30.20-29-00_cluster1_node1.RGB1112or13um_3911um_11um.zoomin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300" y="1128305"/>
              <a:ext cx="2476500" cy="2837386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3081530" y="658629"/>
            <a:ext cx="2844800" cy="3394563"/>
            <a:chOff x="3081528" y="658563"/>
            <a:chExt cx="2844800" cy="3394563"/>
          </a:xfrm>
        </p:grpSpPr>
        <p:sp>
          <p:nvSpPr>
            <p:cNvPr id="24" name="TextBox 23"/>
            <p:cNvSpPr txBox="1"/>
            <p:nvPr/>
          </p:nvSpPr>
          <p:spPr>
            <a:xfrm>
              <a:off x="3081528" y="658563"/>
              <a:ext cx="2844800" cy="369332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ln w="31750"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2). Eruption Alerts</a:t>
              </a:r>
              <a:endPara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pic>
          <p:nvPicPr>
            <p:cNvPr id="25" name="Picture 24" descr="photo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700" y="1062276"/>
              <a:ext cx="1993900" cy="2990850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6053361" y="658563"/>
            <a:ext cx="3090671" cy="2928492"/>
            <a:chOff x="6053328" y="658563"/>
            <a:chExt cx="3090671" cy="2928492"/>
          </a:xfrm>
        </p:grpSpPr>
        <p:sp>
          <p:nvSpPr>
            <p:cNvPr id="27" name="TextBox 26"/>
            <p:cNvSpPr txBox="1"/>
            <p:nvPr/>
          </p:nvSpPr>
          <p:spPr>
            <a:xfrm>
              <a:off x="6053328" y="658563"/>
              <a:ext cx="3048000" cy="369332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ln w="31750"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3</a:t>
              </a: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). Volcanic Cloud Tracking</a:t>
              </a:r>
            </a:p>
          </p:txBody>
        </p:sp>
        <p:pic>
          <p:nvPicPr>
            <p:cNvPr id="28" name="Picture 27" descr="sample_goes_modis.g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7038" y="1255305"/>
              <a:ext cx="3036961" cy="2331750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5096504" y="4204652"/>
            <a:ext cx="3060700" cy="2655796"/>
            <a:chOff x="5096504" y="4204652"/>
            <a:chExt cx="3060700" cy="2655796"/>
          </a:xfrm>
        </p:grpSpPr>
        <p:sp>
          <p:nvSpPr>
            <p:cNvPr id="30" name="TextBox 29"/>
            <p:cNvSpPr txBox="1"/>
            <p:nvPr/>
          </p:nvSpPr>
          <p:spPr>
            <a:xfrm>
              <a:off x="5096504" y="4204652"/>
              <a:ext cx="3060700" cy="369332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ln w="31750"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5). Dispersion Forecasting</a:t>
              </a:r>
              <a:endPara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pic>
          <p:nvPicPr>
            <p:cNvPr id="31" name="Picture 2" descr="ash_traj_fx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245100" y="4615220"/>
              <a:ext cx="2806700" cy="2245228"/>
            </a:xfrm>
            <a:prstGeom prst="rect">
              <a:avLst/>
            </a:prstGeom>
            <a:noFill/>
          </p:spPr>
        </p:pic>
      </p:grpSp>
      <p:grpSp>
        <p:nvGrpSpPr>
          <p:cNvPr id="32" name="Group 31"/>
          <p:cNvGrpSpPr/>
          <p:nvPr/>
        </p:nvGrpSpPr>
        <p:grpSpPr>
          <a:xfrm>
            <a:off x="835686" y="4204718"/>
            <a:ext cx="3644901" cy="2590461"/>
            <a:chOff x="835653" y="4204652"/>
            <a:chExt cx="3644901" cy="2590461"/>
          </a:xfrm>
        </p:grpSpPr>
        <p:sp>
          <p:nvSpPr>
            <p:cNvPr id="33" name="TextBox 32"/>
            <p:cNvSpPr txBox="1"/>
            <p:nvPr/>
          </p:nvSpPr>
          <p:spPr>
            <a:xfrm>
              <a:off x="835653" y="4204652"/>
              <a:ext cx="3644901" cy="369332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ln w="31750"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4</a:t>
              </a: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). Volcanic Cloud Characterization</a:t>
              </a:r>
              <a:endPara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pic>
          <p:nvPicPr>
            <p:cNvPr id="34" name="Picture 33" descr="Aqua.MODIS.2008-08-09.00-50-00_cluster1_node0.RGB1112um_8511um_11um_Ash_Retv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3434" y="4615220"/>
              <a:ext cx="2388731" cy="21798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0073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20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36513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21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6700" y="5410200"/>
            <a:ext cx="8496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>
                <a:solidFill>
                  <a:prstClr val="white"/>
                </a:solidFill>
                <a:latin typeface="Arial"/>
              </a:rPr>
              <a:t>Number of cloud objects processed per day: ~3 million</a:t>
            </a:r>
          </a:p>
          <a:p>
            <a:pPr algn="just"/>
            <a:r>
              <a:rPr lang="en-US" sz="2000" b="1" dirty="0" smtClean="0">
                <a:solidFill>
                  <a:prstClr val="white"/>
                </a:solidFill>
                <a:latin typeface="Arial"/>
              </a:rPr>
              <a:t>Number of growing cloud objects processed per day: 1 million</a:t>
            </a:r>
          </a:p>
          <a:p>
            <a:pPr algn="just"/>
            <a:r>
              <a:rPr lang="en-US" sz="2000" b="1" dirty="0" smtClean="0">
                <a:solidFill>
                  <a:prstClr val="white"/>
                </a:solidFill>
                <a:latin typeface="Arial"/>
              </a:rPr>
              <a:t>Average number of false alerts per day: 3-</a:t>
            </a:r>
            <a:r>
              <a:rPr lang="en-US" sz="2000" b="1" dirty="0">
                <a:solidFill>
                  <a:prstClr val="white"/>
                </a:solidFill>
                <a:latin typeface="Arial"/>
              </a:rPr>
              <a:t>4</a:t>
            </a:r>
          </a:p>
        </p:txBody>
      </p:sp>
      <p:pic>
        <p:nvPicPr>
          <p:cNvPr id="6" name="Picture 5" descr="WorldVolConv (1)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0" y="0"/>
            <a:ext cx="9140952" cy="529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419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Information Used by VOLCAT Algorithms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608667"/>
            <a:ext cx="8229600" cy="49530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600" b="1" dirty="0" smtClean="0"/>
              <a:t>Spectral</a:t>
            </a:r>
          </a:p>
          <a:p>
            <a:pPr marL="514350" indent="-514350">
              <a:buFont typeface="+mj-lt"/>
              <a:buAutoNum type="arabicPeriod"/>
            </a:pPr>
            <a:endParaRPr lang="en-US" sz="3600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3600" b="1" dirty="0" smtClean="0"/>
              <a:t>Spatial</a:t>
            </a:r>
          </a:p>
          <a:p>
            <a:pPr marL="514350" indent="-514350">
              <a:buFont typeface="+mj-lt"/>
              <a:buAutoNum type="arabicPeriod"/>
            </a:pPr>
            <a:endParaRPr lang="en-US" sz="3600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3600" b="1" dirty="0" smtClean="0"/>
              <a:t>Temporal</a:t>
            </a:r>
          </a:p>
          <a:p>
            <a:pPr marL="514350" indent="-514350">
              <a:buFont typeface="+mj-lt"/>
              <a:buAutoNum type="arabicPeriod"/>
            </a:pPr>
            <a:endParaRPr lang="en-US" sz="3600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3600" b="1" dirty="0" smtClean="0"/>
              <a:t>Multi-sensor</a:t>
            </a:r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3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0878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Information Used by VOLCAT Algorithms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608667"/>
            <a:ext cx="8229600" cy="49530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600" b="1" dirty="0" smtClean="0">
                <a:solidFill>
                  <a:srgbClr val="FFFF00"/>
                </a:solidFill>
              </a:rPr>
              <a:t>Spectral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3600" b="1" dirty="0" smtClean="0">
                <a:solidFill>
                  <a:schemeClr val="bg1">
                    <a:alpha val="50000"/>
                  </a:schemeClr>
                </a:solidFill>
              </a:rPr>
              <a:t>Spatial</a:t>
            </a:r>
          </a:p>
          <a:p>
            <a:pPr marL="514350" indent="-514350">
              <a:buFont typeface="+mj-lt"/>
              <a:buAutoNum type="arabicPeriod"/>
            </a:pPr>
            <a:endParaRPr lang="en-US" sz="3600" b="1" dirty="0" smtClean="0">
              <a:solidFill>
                <a:schemeClr val="bg1">
                  <a:alpha val="50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600" b="1" dirty="0" smtClean="0">
                <a:solidFill>
                  <a:schemeClr val="bg1">
                    <a:alpha val="50000"/>
                  </a:schemeClr>
                </a:solidFill>
              </a:rPr>
              <a:t>Temporal</a:t>
            </a:r>
          </a:p>
          <a:p>
            <a:pPr marL="514350" indent="-514350">
              <a:buFont typeface="+mj-lt"/>
              <a:buAutoNum type="arabicPeriod"/>
            </a:pPr>
            <a:endParaRPr lang="en-US" sz="3600" b="1" dirty="0" smtClean="0">
              <a:solidFill>
                <a:schemeClr val="bg1">
                  <a:alpha val="50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600" b="1" dirty="0" smtClean="0">
                <a:solidFill>
                  <a:schemeClr val="bg1">
                    <a:alpha val="50000"/>
                  </a:schemeClr>
                </a:solidFill>
              </a:rPr>
              <a:t>Multi-sensor</a:t>
            </a:r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4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9735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5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pic>
        <p:nvPicPr>
          <p:cNvPr id="6" name="Picture 5" descr="2014JD022968_apr2015-p05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025" y="3069381"/>
            <a:ext cx="4604350" cy="37886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5400000">
            <a:off x="7130625" y="4618132"/>
            <a:ext cx="36971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FF"/>
                </a:solidFill>
              </a:rPr>
              <a:t>Pavolonis et al. 2015a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454" y="273952"/>
            <a:ext cx="90408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Key Science Concept:</a:t>
            </a:r>
            <a:r>
              <a:rPr lang="en-US" sz="2400" b="1" dirty="0" smtClean="0">
                <a:solidFill>
                  <a:schemeClr val="bg1"/>
                </a:solidFill>
              </a:rPr>
              <a:t> Maximize the sensitivity to volcanic ash by utilizing multi-spectral metrics that account for background conditions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rgbClr val="FFFF00"/>
                </a:solidFill>
              </a:rPr>
              <a:t>Impact of </a:t>
            </a:r>
            <a:r>
              <a:rPr lang="en-US" sz="2400" b="1" dirty="0" err="1" smtClean="0">
                <a:solidFill>
                  <a:srgbClr val="FFFF00"/>
                </a:solidFill>
              </a:rPr>
              <a:t>NextGen</a:t>
            </a:r>
            <a:r>
              <a:rPr lang="en-US" sz="2400" b="1" dirty="0" smtClean="0">
                <a:solidFill>
                  <a:srgbClr val="FFFF00"/>
                </a:solidFill>
              </a:rPr>
              <a:t> Satellites:</a:t>
            </a:r>
            <a:r>
              <a:rPr lang="en-US" sz="2400" b="1" dirty="0" smtClean="0">
                <a:solidFill>
                  <a:schemeClr val="bg1"/>
                </a:solidFill>
              </a:rPr>
              <a:t> More volcanic cloud relevant spectral channels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1" name="Picture 10" descr="Terra.MODIS.2001-02-20.08-45-00.rgb_1112_8511_11_prob_obj1.CLEVELAND_1k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22"/>
          <a:stretch/>
        </p:blipFill>
        <p:spPr>
          <a:xfrm>
            <a:off x="0" y="3576322"/>
            <a:ext cx="2734276" cy="2245358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>
            <a:off x="2734276" y="4419600"/>
            <a:ext cx="1516749" cy="69088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2938819"/>
            <a:ext cx="2834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Measured BT’s, BTD’s and reflectance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67672" y="2700049"/>
            <a:ext cx="4771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Robust metrics such as β-ratios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629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Information Used by VOLCAT Algorithms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608667"/>
            <a:ext cx="8229600" cy="49530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600" b="1" dirty="0" smtClean="0">
                <a:solidFill>
                  <a:schemeClr val="bg1">
                    <a:alpha val="50000"/>
                  </a:schemeClr>
                </a:solidFill>
              </a:rPr>
              <a:t>Spectral</a:t>
            </a:r>
          </a:p>
          <a:p>
            <a:pPr marL="514350" indent="-514350">
              <a:buFont typeface="+mj-lt"/>
              <a:buAutoNum type="arabicPeriod"/>
            </a:pPr>
            <a:endParaRPr lang="en-US" sz="3600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3600" b="1" dirty="0" smtClean="0">
                <a:solidFill>
                  <a:srgbClr val="FFFF00"/>
                </a:solidFill>
              </a:rPr>
              <a:t>Spatial</a:t>
            </a:r>
          </a:p>
          <a:p>
            <a:pPr marL="514350" indent="-514350">
              <a:buFont typeface="+mj-lt"/>
              <a:buAutoNum type="arabicPeriod"/>
            </a:pPr>
            <a:endParaRPr lang="en-US" sz="3600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3600" b="1" dirty="0" smtClean="0">
                <a:solidFill>
                  <a:schemeClr val="bg1">
                    <a:alpha val="50000"/>
                  </a:schemeClr>
                </a:solidFill>
              </a:rPr>
              <a:t>Temporal</a:t>
            </a:r>
          </a:p>
          <a:p>
            <a:pPr marL="514350" indent="-514350">
              <a:buFont typeface="+mj-lt"/>
              <a:buAutoNum type="arabicPeriod"/>
            </a:pPr>
            <a:endParaRPr lang="en-US" sz="3600" b="1" dirty="0" smtClean="0">
              <a:solidFill>
                <a:schemeClr val="bg1">
                  <a:alpha val="50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600" b="1" dirty="0" smtClean="0">
                <a:solidFill>
                  <a:schemeClr val="bg1">
                    <a:alpha val="50000"/>
                  </a:schemeClr>
                </a:solidFill>
              </a:rPr>
              <a:t>Multi-sensor</a:t>
            </a:r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6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9826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rra.MODIS.2001-02-20.08-45-00.ash_probability_no_filter_2_7_10_11_14_15_obj1.CLEVELAND_1k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0" y="3000124"/>
            <a:ext cx="4699000" cy="3857879"/>
          </a:xfrm>
          <a:prstGeom prst="rect">
            <a:avLst/>
          </a:prstGeom>
        </p:spPr>
      </p:pic>
      <p:pic>
        <p:nvPicPr>
          <p:cNvPr id="29" name="Picture 28" descr="Terra.MODIS.2001-02-20.08-45-00.ash_object_median_prob_2_7_10_11_14_15_obj1.CLEVELAND_1k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974" y="3000121"/>
            <a:ext cx="4699000" cy="3857879"/>
          </a:xfrm>
          <a:prstGeom prst="rect">
            <a:avLst/>
          </a:prstGeom>
        </p:spPr>
      </p:pic>
      <p:pic>
        <p:nvPicPr>
          <p:cNvPr id="4" name="Picture 3" descr="Terra.MODIS.2001-02-20.08-45-00.rgb_1112_8511_11_prob_obj1.CLEVELAND_1k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60"/>
          <a:stretch/>
        </p:blipFill>
        <p:spPr>
          <a:xfrm>
            <a:off x="0" y="2"/>
            <a:ext cx="4699000" cy="3493008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7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36553" y="202287"/>
            <a:ext cx="4136357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Using a Naïve Bayesian classifier trained with manually analyzed volcanic clouds, spectral metrics are used to estimate ash probability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-102508" y="3857879"/>
            <a:ext cx="46228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Pavolonis et al. (2015a);Pavolonis et al.  (2015b)</a:t>
            </a:r>
            <a:endParaRPr lang="en-US" sz="1400" b="1" dirty="0">
              <a:solidFill>
                <a:schemeClr val="bg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-57725" y="407328"/>
            <a:ext cx="3333618" cy="3076955"/>
            <a:chOff x="-57725" y="407328"/>
            <a:chExt cx="3333618" cy="3076955"/>
          </a:xfrm>
        </p:grpSpPr>
        <p:cxnSp>
          <p:nvCxnSpPr>
            <p:cNvPr id="15" name="Straight Arrow Connector 14"/>
            <p:cNvCxnSpPr/>
            <p:nvPr/>
          </p:nvCxnSpPr>
          <p:spPr>
            <a:xfrm flipV="1">
              <a:off x="2727506" y="1565688"/>
              <a:ext cx="548387" cy="418478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1414262" y="1661000"/>
              <a:ext cx="14719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FFFF"/>
                  </a:solidFill>
                </a:rPr>
                <a:t>Strong Ash Signature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2301784" y="3161118"/>
              <a:ext cx="851443" cy="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772943" y="730494"/>
              <a:ext cx="851443" cy="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1255519" y="2837952"/>
              <a:ext cx="14719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FFFF"/>
                  </a:solidFill>
                </a:rPr>
                <a:t>Weak Ash Signature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-57725" y="407328"/>
              <a:ext cx="14719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FFFF"/>
                  </a:solidFill>
                </a:rPr>
                <a:t>Weak Ash Signature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4863331" y="259746"/>
            <a:ext cx="4188414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Spatial Analysis: Cloud Objects</a:t>
            </a:r>
            <a:endParaRPr lang="en-US" sz="3600" b="1" dirty="0"/>
          </a:p>
        </p:txBody>
      </p:sp>
      <p:pic>
        <p:nvPicPr>
          <p:cNvPr id="33" name="Picture 32" descr="Terra.MODIS.2001-02-20.08-45-00.ash_probability_2_7_10_11_14_15_obj1.CLEVELAND_1k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436" y="3000124"/>
            <a:ext cx="4699000" cy="385787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4398264" y="3415923"/>
            <a:ext cx="3333618" cy="3076955"/>
            <a:chOff x="-57725" y="407328"/>
            <a:chExt cx="3333618" cy="3076955"/>
          </a:xfrm>
        </p:grpSpPr>
        <p:cxnSp>
          <p:nvCxnSpPr>
            <p:cNvPr id="22" name="Straight Arrow Connector 21"/>
            <p:cNvCxnSpPr/>
            <p:nvPr/>
          </p:nvCxnSpPr>
          <p:spPr>
            <a:xfrm flipV="1">
              <a:off x="2727506" y="1565688"/>
              <a:ext cx="548387" cy="418478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1414262" y="1661000"/>
              <a:ext cx="14719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FFFF"/>
                  </a:solidFill>
                </a:rPr>
                <a:t>Strong Ash Signature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2305732" y="3161118"/>
              <a:ext cx="851443" cy="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737803" y="730494"/>
              <a:ext cx="851443" cy="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1255519" y="2837952"/>
              <a:ext cx="14719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FFFF"/>
                  </a:solidFill>
                </a:rPr>
                <a:t>Weak Ash Signature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-57725" y="407328"/>
              <a:ext cx="14719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FFFF"/>
                  </a:solidFill>
                </a:rPr>
                <a:t>Weak Ash Signature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0" y="4419232"/>
            <a:ext cx="43662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Key Science Concept:</a:t>
            </a:r>
            <a:r>
              <a:rPr lang="en-US" b="1" dirty="0" smtClean="0">
                <a:solidFill>
                  <a:schemeClr val="bg1"/>
                </a:solidFill>
              </a:rPr>
              <a:t> Humans rely heavily on spatial pattern recognition to identify volcanic clouds, so should automated algorithms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Impact of </a:t>
            </a:r>
            <a:r>
              <a:rPr lang="en-US" b="1" dirty="0" err="1" smtClean="0">
                <a:solidFill>
                  <a:srgbClr val="FFFF00"/>
                </a:solidFill>
              </a:rPr>
              <a:t>NextGen</a:t>
            </a:r>
            <a:r>
              <a:rPr lang="en-US" b="1" dirty="0" smtClean="0">
                <a:solidFill>
                  <a:srgbClr val="FFFF00"/>
                </a:solidFill>
              </a:rPr>
              <a:t> Satellites:</a:t>
            </a:r>
            <a:r>
              <a:rPr lang="en-US" b="1" dirty="0" smtClean="0">
                <a:solidFill>
                  <a:schemeClr val="bg1"/>
                </a:solidFill>
              </a:rPr>
              <a:t> Higher spatial resolution aids feature recognition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247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8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pic>
        <p:nvPicPr>
          <p:cNvPr id="4" name="Picture 3" descr="feugo_alert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68" y="0"/>
            <a:ext cx="9144000" cy="48931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920" y="5608151"/>
            <a:ext cx="8808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Cloud object based volcanic ash detection allows for reliable generation of eruption alerts, which is critical in an era with very large satellite data volumes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2320" y="4893190"/>
            <a:ext cx="7945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Auto-detected eruption of </a:t>
            </a:r>
            <a:r>
              <a:rPr lang="en-US" b="1" dirty="0" err="1" smtClean="0">
                <a:solidFill>
                  <a:srgbClr val="FFFF00"/>
                </a:solidFill>
              </a:rPr>
              <a:t>Fugeo</a:t>
            </a:r>
            <a:r>
              <a:rPr lang="en-US" b="1" dirty="0" smtClean="0">
                <a:solidFill>
                  <a:srgbClr val="FFFF00"/>
                </a:solidFill>
              </a:rPr>
              <a:t> (Guatemala) with GOES-16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796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EUMETSAT Conference - October 4, 2017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9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pic>
        <p:nvPicPr>
          <p:cNvPr id="4" name="Picture 3" descr="VOLCAT_popo_aler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744487"/>
            <a:ext cx="7693720" cy="4113540"/>
          </a:xfrm>
          <a:prstGeom prst="rect">
            <a:avLst/>
          </a:prstGeom>
        </p:spPr>
      </p:pic>
      <p:pic>
        <p:nvPicPr>
          <p:cNvPr id="5" name="Picture 4" descr="W-VAAC_alert_Popo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751" y="0"/>
            <a:ext cx="4074249" cy="41795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69751" y="2342508"/>
            <a:ext cx="3265114" cy="320554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Bent Arrow 6"/>
          <p:cNvSpPr/>
          <p:nvPr/>
        </p:nvSpPr>
        <p:spPr>
          <a:xfrm>
            <a:off x="3587937" y="1035635"/>
            <a:ext cx="1481814" cy="1708852"/>
          </a:xfrm>
          <a:prstGeom prst="bentArrow">
            <a:avLst/>
          </a:prstGeom>
          <a:gradFill flip="none" rotWithShape="1">
            <a:gsLst>
              <a:gs pos="38000">
                <a:schemeClr val="accent3"/>
              </a:gs>
              <a:gs pos="0">
                <a:srgbClr val="FFFFFF"/>
              </a:gs>
            </a:gsLst>
            <a:lin ang="252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7955" y="61645"/>
            <a:ext cx="49217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The </a:t>
            </a:r>
            <a:r>
              <a:rPr lang="en-US" sz="2800" b="1" dirty="0" err="1" smtClean="0"/>
              <a:t>VOLcanic</a:t>
            </a:r>
            <a:r>
              <a:rPr lang="en-US" sz="2800" b="1" dirty="0" smtClean="0"/>
              <a:t> Cloud Analysis Toolkit (VOLCAT)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47955" y="1499182"/>
            <a:ext cx="324270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Automated early detection of volcanic eruptions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499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36427</TotalTime>
  <Words>1512</Words>
  <Application>Microsoft Macintosh PowerPoint</Application>
  <PresentationFormat>On-screen Show (4:3)</PresentationFormat>
  <Paragraphs>198</Paragraphs>
  <Slides>21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12_Office Theme</vt:lpstr>
      <vt:lpstr>1_Office Theme</vt:lpstr>
      <vt:lpstr>14_Office Theme</vt:lpstr>
      <vt:lpstr>Automated Volcanic Cloud Identification, Tracking, and Characterization Using Next Generation Meteorological Satellites</vt:lpstr>
      <vt:lpstr>PowerPoint Presentation</vt:lpstr>
      <vt:lpstr>Information Used by VOLCAT Algorithms</vt:lpstr>
      <vt:lpstr>Information Used by VOLCAT Algorithms</vt:lpstr>
      <vt:lpstr>PowerPoint Presentation</vt:lpstr>
      <vt:lpstr>Information Used by VOLCAT Algorithms</vt:lpstr>
      <vt:lpstr>PowerPoint Presentation</vt:lpstr>
      <vt:lpstr>PowerPoint Presentation</vt:lpstr>
      <vt:lpstr>PowerPoint Presentation</vt:lpstr>
      <vt:lpstr>Information Used by VOLCAT Algorithms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Information Used by VOLCAT Algorithms</vt:lpstr>
      <vt:lpstr>PowerPoint Presentation</vt:lpstr>
      <vt:lpstr>Conclusions</vt:lpstr>
      <vt:lpstr>References</vt:lpstr>
      <vt:lpstr>Extra Slides</vt:lpstr>
      <vt:lpstr>PowerPoint Presentation</vt:lpstr>
    </vt:vector>
  </TitlesOfParts>
  <Company>NOAA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Pavolonis</dc:creator>
  <cp:lastModifiedBy>John Cintineo</cp:lastModifiedBy>
  <cp:revision>778</cp:revision>
  <dcterms:created xsi:type="dcterms:W3CDTF">2017-03-01T02:41:19Z</dcterms:created>
  <dcterms:modified xsi:type="dcterms:W3CDTF">2017-09-28T17:08:49Z</dcterms:modified>
</cp:coreProperties>
</file>