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5" r:id="rId2"/>
    <p:sldMasterId id="2147483825" r:id="rId3"/>
  </p:sldMasterIdLst>
  <p:notesMasterIdLst>
    <p:notesMasterId r:id="rId25"/>
  </p:notesMasterIdLst>
  <p:handoutMasterIdLst>
    <p:handoutMasterId r:id="rId26"/>
  </p:handoutMasterIdLst>
  <p:sldIdLst>
    <p:sldId id="263" r:id="rId4"/>
    <p:sldId id="399" r:id="rId5"/>
    <p:sldId id="495" r:id="rId6"/>
    <p:sldId id="496" r:id="rId7"/>
    <p:sldId id="500" r:id="rId8"/>
    <p:sldId id="497" r:id="rId9"/>
    <p:sldId id="412" r:id="rId10"/>
    <p:sldId id="501" r:id="rId11"/>
    <p:sldId id="502" r:id="rId12"/>
    <p:sldId id="498" r:id="rId13"/>
    <p:sldId id="415" r:id="rId14"/>
    <p:sldId id="405" r:id="rId15"/>
    <p:sldId id="503" r:id="rId16"/>
    <p:sldId id="433" r:id="rId17"/>
    <p:sldId id="432" r:id="rId18"/>
    <p:sldId id="499" r:id="rId19"/>
    <p:sldId id="492" r:id="rId20"/>
    <p:sldId id="484" r:id="rId21"/>
    <p:sldId id="444" r:id="rId22"/>
    <p:sldId id="504" r:id="rId23"/>
    <p:sldId id="47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6" autoAdjust="0"/>
    <p:restoredTop sz="94660"/>
  </p:normalViewPr>
  <p:slideViewPr>
    <p:cSldViewPr snapToGrid="0" snapToObjects="1">
      <p:cViewPr>
        <p:scale>
          <a:sx n="125" d="100"/>
          <a:sy n="125" d="100"/>
        </p:scale>
        <p:origin x="-1584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8558D-15B3-3F46-A9FF-C9B75DBB7427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F4048-A5F2-184D-B94D-2EF02DE97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72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D2268-961B-A74C-8E4B-2611989B980F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BD24D-C9E1-0840-90B2-5F11D8954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355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 of spectral (improved detection and characterization)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 of spatial (plume detection)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 of temporal (early detection)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 of multi-sensor (SO2)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71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Nabro</a:t>
            </a:r>
            <a:r>
              <a:rPr lang="en-US" dirty="0" smtClean="0"/>
              <a:t> went undetected for over 7 hours as the multispectral signature</a:t>
            </a:r>
            <a:r>
              <a:rPr lang="en-US" baseline="0" dirty="0" smtClean="0"/>
              <a:t> was indistinguishable from </a:t>
            </a:r>
            <a:r>
              <a:rPr lang="en-US" baseline="0" dirty="0" err="1" smtClean="0"/>
              <a:t>meteo</a:t>
            </a:r>
            <a:r>
              <a:rPr lang="en-US" baseline="0" dirty="0" smtClean="0"/>
              <a:t> convection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72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-Mount Etna (Sicily) on December 3, 2015</a:t>
            </a:r>
          </a:p>
          <a:p>
            <a:r>
              <a:rPr lang="en-US" dirty="0" smtClean="0"/>
              <a:t>-Temporal</a:t>
            </a:r>
            <a:r>
              <a:rPr lang="en-US" baseline="0" dirty="0" smtClean="0"/>
              <a:t> information is not only used for initial eruption detection, but also to track the cloud in time and improve its characterization</a:t>
            </a:r>
            <a:endParaRPr lang="en-US" dirty="0" smtClean="0"/>
          </a:p>
          <a:p>
            <a:r>
              <a:rPr lang="en-US" dirty="0" smtClean="0"/>
              <a:t>-Several </a:t>
            </a:r>
            <a:r>
              <a:rPr lang="en-US" dirty="0" smtClean="0"/>
              <a:t>other explosive</a:t>
            </a:r>
            <a:r>
              <a:rPr lang="en-US" baseline="0" dirty="0" smtClean="0"/>
              <a:t> events from 2013 and 2015 were also detectable using this 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2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-Use of feature</a:t>
            </a:r>
            <a:r>
              <a:rPr lang="en-US" baseline="0" dirty="0" smtClean="0"/>
              <a:t> tracking allows for auto-generation of volcanic cloud time series, which are useful for deriving the eruption source parameters needed by dispersion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0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11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/>
              <a:t>Globally</a:t>
            </a:r>
            <a:r>
              <a:rPr lang="en-US" dirty="0" smtClean="0"/>
              <a:t>, the CGA algorithm processes over 3 million cloud objects near volcanoes </a:t>
            </a:r>
            <a:r>
              <a:rPr lang="en-US" u="sng" dirty="0" smtClean="0"/>
              <a:t>each day</a:t>
            </a:r>
            <a:r>
              <a:rPr lang="en-US" dirty="0" smtClean="0"/>
              <a:t>, out of which about 1 million exhibit vertical growth between two consecutive image times.  When assessed globally, there are about 2 false alerts each day on average.  Thus, less than 1 out of every million objects processed results in a false alert.  While some modest improvements are possible, decreasing the global false alert rate to zero is impossible.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60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VOLCAT utilizes a large number of LEO and GEO sensors, including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NextGen</a:t>
            </a:r>
            <a:r>
              <a:rPr lang="en-US" baseline="0" dirty="0" smtClean="0"/>
              <a:t> satellite such as GOES-16 and </a:t>
            </a:r>
            <a:r>
              <a:rPr lang="en-US" baseline="0" dirty="0" err="1" smtClean="0"/>
              <a:t>Suomi</a:t>
            </a:r>
            <a:r>
              <a:rPr lang="en-US" baseline="0" dirty="0" smtClean="0"/>
              <a:t>-NPP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89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-No two volcanic clouds are alike and the background</a:t>
            </a:r>
            <a:r>
              <a:rPr lang="en-US" baseline="0" dirty="0" smtClean="0"/>
              <a:t> environment in which the clouds reside can also be complicated.  Thus, full utilization of spectral, spatial, temporal, and multi-sensor capabilities is needed to adequately detect and characterize the full spectrum of volcanic clouds.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8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Key</a:t>
            </a:r>
            <a:r>
              <a:rPr lang="en-US" b="1" baseline="0" dirty="0" smtClean="0"/>
              <a:t> science:</a:t>
            </a:r>
            <a:r>
              <a:rPr lang="en-US" baseline="0" dirty="0" smtClean="0"/>
              <a:t> derive spectral metrics that account for background conditions, where possible</a:t>
            </a:r>
          </a:p>
          <a:p>
            <a:r>
              <a:rPr lang="en-US" b="1" baseline="0" dirty="0" smtClean="0"/>
              <a:t>Impact of </a:t>
            </a:r>
            <a:r>
              <a:rPr lang="en-US" b="1" baseline="0" dirty="0" err="1" smtClean="0"/>
              <a:t>nextgen</a:t>
            </a:r>
            <a:r>
              <a:rPr lang="en-US" b="1" baseline="0" dirty="0" smtClean="0"/>
              <a:t> satellites:</a:t>
            </a:r>
            <a:r>
              <a:rPr lang="en-US" baseline="0" dirty="0" smtClean="0"/>
              <a:t> More volcanic cloud relevant spectral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99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Key</a:t>
            </a:r>
            <a:r>
              <a:rPr lang="en-US" b="1" baseline="0" dirty="0" smtClean="0"/>
              <a:t> science:</a:t>
            </a:r>
            <a:r>
              <a:rPr lang="en-US" baseline="0" dirty="0" smtClean="0"/>
              <a:t> derive spectral metrics that account for background conditions, where possible</a:t>
            </a:r>
          </a:p>
          <a:p>
            <a:r>
              <a:rPr lang="en-US" b="1" baseline="0" dirty="0" smtClean="0"/>
              <a:t>Impact of </a:t>
            </a:r>
            <a:r>
              <a:rPr lang="en-US" b="1" baseline="0" dirty="0" err="1" smtClean="0"/>
              <a:t>nextgen</a:t>
            </a:r>
            <a:r>
              <a:rPr lang="en-US" b="1" baseline="0" dirty="0" smtClean="0"/>
              <a:t> satellites:</a:t>
            </a:r>
            <a:r>
              <a:rPr lang="en-US" baseline="0" dirty="0" smtClean="0"/>
              <a:t> More volcanic cloud relevant spectral channels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53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Key</a:t>
            </a:r>
            <a:r>
              <a:rPr lang="en-US" b="1" baseline="0" dirty="0" smtClean="0"/>
              <a:t> science: </a:t>
            </a:r>
            <a:r>
              <a:rPr lang="en-US" b="0" baseline="0" dirty="0" smtClean="0"/>
              <a:t>humans rely heavily on spatial pattern recognition to identify volcanic clouds in satellite imagery, so should automated algorithms</a:t>
            </a:r>
          </a:p>
          <a:p>
            <a:r>
              <a:rPr lang="en-US" b="1" baseline="0" dirty="0" smtClean="0"/>
              <a:t>Impact of </a:t>
            </a:r>
            <a:r>
              <a:rPr lang="en-US" b="1" baseline="0" dirty="0" err="1" smtClean="0"/>
              <a:t>nextgen</a:t>
            </a:r>
            <a:r>
              <a:rPr lang="en-US" b="1" baseline="0" dirty="0" smtClean="0"/>
              <a:t> satellites:</a:t>
            </a:r>
            <a:r>
              <a:rPr lang="en-US" baseline="0" dirty="0" smtClean="0"/>
              <a:t> Higher spatial resolution improves pattern recognition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87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86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-given</a:t>
            </a:r>
            <a:r>
              <a:rPr lang="en-US" baseline="0" dirty="0" smtClean="0"/>
              <a:t> the proximity to Mexico City, </a:t>
            </a:r>
            <a:r>
              <a:rPr lang="en-US" dirty="0" smtClean="0"/>
              <a:t>even small eruptions have an impact</a:t>
            </a:r>
            <a:r>
              <a:rPr lang="en-US" baseline="0" dirty="0" smtClean="0"/>
              <a:t> on air traffic</a:t>
            </a:r>
          </a:p>
          <a:p>
            <a:r>
              <a:rPr lang="en-US" baseline="0" dirty="0" smtClean="0"/>
              <a:t>-GOES-16 allows for very early </a:t>
            </a:r>
            <a:r>
              <a:rPr lang="en-US" baseline="0" dirty="0" smtClean="0"/>
              <a:t>detection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01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Key</a:t>
            </a:r>
            <a:r>
              <a:rPr lang="en-US" b="1" baseline="0" dirty="0" smtClean="0"/>
              <a:t> science: </a:t>
            </a:r>
            <a:r>
              <a:rPr lang="en-US" b="0" baseline="0" dirty="0" smtClean="0"/>
              <a:t>Volcanic clouds generally emerge from volcanic vents in a sudden manner</a:t>
            </a:r>
          </a:p>
          <a:p>
            <a:r>
              <a:rPr lang="en-US" b="1" baseline="0" dirty="0" smtClean="0"/>
              <a:t>Impact of </a:t>
            </a:r>
            <a:r>
              <a:rPr lang="en-US" b="1" baseline="0" dirty="0" err="1" smtClean="0"/>
              <a:t>nextgen</a:t>
            </a:r>
            <a:r>
              <a:rPr lang="en-US" b="1" baseline="0" dirty="0" smtClean="0"/>
              <a:t> satellites: </a:t>
            </a:r>
            <a:r>
              <a:rPr lang="en-US" b="0" baseline="0" dirty="0" smtClean="0"/>
              <a:t>More frequent images allows for better characterization of developing clouds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12" y="-566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9143245" cy="6857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4800600" cy="3810000"/>
          </a:xfrm>
        </p:spPr>
        <p:txBody>
          <a:bodyPr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962400"/>
            <a:ext cx="4267200" cy="2743200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6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82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925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33" y="-566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9143245" cy="6857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4800600" cy="3810000"/>
          </a:xfrm>
        </p:spPr>
        <p:txBody>
          <a:bodyPr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962400"/>
            <a:ext cx="4267200" cy="2743200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6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0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4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18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131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55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922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1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06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4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6" indent="0">
              <a:buNone/>
              <a:defRPr sz="2800"/>
            </a:lvl2pPr>
            <a:lvl3pPr marL="913653" indent="0">
              <a:buNone/>
              <a:defRPr sz="2400"/>
            </a:lvl3pPr>
            <a:lvl4pPr marL="1370478" indent="0">
              <a:buNone/>
              <a:defRPr sz="2000"/>
            </a:lvl4pPr>
            <a:lvl5pPr marL="1827306" indent="0">
              <a:buNone/>
              <a:defRPr sz="2000"/>
            </a:lvl5pPr>
            <a:lvl6pPr marL="2284131" indent="0">
              <a:buNone/>
              <a:defRPr sz="2000"/>
            </a:lvl6pPr>
            <a:lvl7pPr marL="2740959" indent="0">
              <a:buNone/>
              <a:defRPr sz="2000"/>
            </a:lvl7pPr>
            <a:lvl8pPr marL="3197785" indent="0">
              <a:buNone/>
              <a:defRPr sz="2000"/>
            </a:lvl8pPr>
            <a:lvl9pPr marL="365461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4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829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925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-566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245" cy="6857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4800600" cy="3810000"/>
          </a:xfrm>
        </p:spPr>
        <p:txBody>
          <a:bodyPr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962400"/>
            <a:ext cx="4267200" cy="2743200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6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0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4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18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131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55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92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066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6" indent="0">
              <a:buNone/>
              <a:defRPr sz="2800"/>
            </a:lvl2pPr>
            <a:lvl3pPr marL="913653" indent="0">
              <a:buNone/>
              <a:defRPr sz="2400"/>
            </a:lvl3pPr>
            <a:lvl4pPr marL="1370478" indent="0">
              <a:buNone/>
              <a:defRPr sz="2000"/>
            </a:lvl4pPr>
            <a:lvl5pPr marL="1827306" indent="0">
              <a:buNone/>
              <a:defRPr sz="2000"/>
            </a:lvl5pPr>
            <a:lvl6pPr marL="2284131" indent="0">
              <a:buNone/>
              <a:defRPr sz="2000"/>
            </a:lvl6pPr>
            <a:lvl7pPr marL="2740959" indent="0">
              <a:buNone/>
              <a:defRPr sz="2000"/>
            </a:lvl7pPr>
            <a:lvl8pPr marL="3197785" indent="0">
              <a:buNone/>
              <a:defRPr sz="2000"/>
            </a:lvl8pPr>
            <a:lvl9pPr marL="365461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4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829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92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1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13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5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92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06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6" indent="0">
              <a:buNone/>
              <a:defRPr sz="2800"/>
            </a:lvl2pPr>
            <a:lvl3pPr marL="913653" indent="0">
              <a:buNone/>
              <a:defRPr sz="2400"/>
            </a:lvl3pPr>
            <a:lvl4pPr marL="1370478" indent="0">
              <a:buNone/>
              <a:defRPr sz="2000"/>
            </a:lvl4pPr>
            <a:lvl5pPr marL="1827306" indent="0">
              <a:buNone/>
              <a:defRPr sz="2000"/>
            </a:lvl5pPr>
            <a:lvl6pPr marL="2284131" indent="0">
              <a:buNone/>
              <a:defRPr sz="2000"/>
            </a:lvl6pPr>
            <a:lvl7pPr marL="2740959" indent="0">
              <a:buNone/>
              <a:defRPr sz="2000"/>
            </a:lvl7pPr>
            <a:lvl8pPr marL="3197785" indent="0">
              <a:buNone/>
              <a:defRPr sz="2000"/>
            </a:lvl8pPr>
            <a:lvl9pPr marL="365461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2" y="0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" y="0"/>
            <a:ext cx="9151557" cy="13716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8229600" cy="4953000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902"/>
            <a:ext cx="65532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6492902"/>
            <a:ext cx="21336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 defTabSz="913653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3653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36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343" indent="-285516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066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89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720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2545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8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4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3" y="0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" y="0"/>
            <a:ext cx="9151557" cy="13716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8229600" cy="4953000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944"/>
            <a:ext cx="65532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6492944"/>
            <a:ext cx="21336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 defTabSz="913653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dt="0"/>
  <p:txStyles>
    <p:titleStyle>
      <a:lvl1pPr algn="l" defTabSz="913653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36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343" indent="-285516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066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89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720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2545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8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4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9151557" cy="13716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8229600" cy="4953000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8"/>
            <a:ext cx="65532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6492878"/>
            <a:ext cx="21336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 defTabSz="913653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hdr="0" dt="0"/>
  <p:txStyles>
    <p:titleStyle>
      <a:lvl1pPr algn="l" defTabSz="913653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36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343" indent="-285516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066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89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720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2545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8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4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jpe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gif"/><Relationship Id="rId6" Type="http://schemas.openxmlformats.org/officeDocument/2006/relationships/image" Target="../media/image12.gif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30447"/>
            <a:ext cx="8686800" cy="2362200"/>
          </a:xfrm>
        </p:spPr>
        <p:txBody>
          <a:bodyPr>
            <a:noAutofit/>
          </a:bodyPr>
          <a:lstStyle/>
          <a:p>
            <a:r>
              <a:rPr lang="en-US" sz="3600" cap="small" dirty="0" smtClean="0"/>
              <a:t>Automated Volcanic Cloud Identification, Tracking, and Characterization Using </a:t>
            </a:r>
            <a:r>
              <a:rPr lang="en-US" sz="3600" cap="small" dirty="0" smtClean="0"/>
              <a:t>Next Generation Meteorological </a:t>
            </a:r>
            <a:r>
              <a:rPr lang="en-US" sz="3600" cap="small" dirty="0" smtClean="0"/>
              <a:t>Satellites</a:t>
            </a:r>
            <a:endParaRPr lang="en-US" sz="3600" b="1" cap="small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2364" y="4701717"/>
            <a:ext cx="7772400" cy="1500187"/>
          </a:xfrm>
          <a:noFill/>
          <a:ln w="25400">
            <a:noFill/>
          </a:ln>
        </p:spPr>
        <p:txBody>
          <a:bodyPr>
            <a:normAutofit fontScale="70000" lnSpcReduction="20000"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Michael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Pavolonis</a:t>
            </a: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NOAA/NESDIS/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STAR</a:t>
            </a:r>
          </a:p>
          <a:p>
            <a:pPr algn="r"/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John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</a:rPr>
              <a:t>Cintineo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 and Justin </a:t>
            </a:r>
            <a:r>
              <a:rPr lang="en-US" sz="3200" b="1" dirty="0" err="1" smtClean="0">
                <a:solidFill>
                  <a:schemeClr val="bg1"/>
                </a:solidFill>
                <a:latin typeface="+mj-lt"/>
              </a:rPr>
              <a:t>Sieglaff</a:t>
            </a: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UW-CIMSS</a:t>
            </a:r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4" descr="NOAA-logo-for-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96" y="5029131"/>
            <a:ext cx="1484726" cy="148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51" y="4876800"/>
            <a:ext cx="1816100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11" name="Picture 10" descr="CIMSS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38" y="5470236"/>
            <a:ext cx="1660775" cy="1217902"/>
          </a:xfrm>
          <a:prstGeom prst="rect">
            <a:avLst/>
          </a:prstGeom>
        </p:spPr>
      </p:pic>
      <p:pic>
        <p:nvPicPr>
          <p:cNvPr id="17" name="Picture 16" descr="Ash_1903437b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2286000" cy="13990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13" name="Picture 12" descr="31a4cd9d-9d86-50c9-94ce-e697216fed64.image.jp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581144" y="0"/>
            <a:ext cx="2286000" cy="1399032"/>
          </a:xfrm>
          <a:prstGeom prst="rect">
            <a:avLst/>
          </a:prstGeom>
        </p:spPr>
      </p:pic>
      <p:pic>
        <p:nvPicPr>
          <p:cNvPr id="15" name="Picture 14" descr="volcanic-ash-2-of-2-business-aviation.jp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1399032"/>
          </a:xfrm>
          <a:prstGeom prst="rect">
            <a:avLst/>
          </a:prstGeom>
        </p:spPr>
      </p:pic>
      <p:pic>
        <p:nvPicPr>
          <p:cNvPr id="18" name="Picture 17" descr="article-1267599-09338A08000005DC-347_468x286.jp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13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3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Used by VOLCAT Algorithms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8667"/>
            <a:ext cx="82296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Spectral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Spatial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Temporal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Multi-sensor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10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42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11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501" y="15240"/>
            <a:ext cx="768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Temporal – Cloud Vertical Growth</a:t>
            </a:r>
            <a:endParaRPr lang="en-US" sz="3600" b="1" dirty="0"/>
          </a:p>
        </p:txBody>
      </p:sp>
      <p:pic>
        <p:nvPicPr>
          <p:cNvPr id="12" name="Picture 11" descr="MET-9.SEVIRI.2011-06-12.20-30-00.lat13.37.lon41.70.RGB1112um_8511um_11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4572000" cy="3753612"/>
          </a:xfrm>
          <a:prstGeom prst="rect">
            <a:avLst/>
          </a:prstGeom>
        </p:spPr>
      </p:pic>
      <p:pic>
        <p:nvPicPr>
          <p:cNvPr id="13" name="Picture 12" descr="MET-9.SEVIRI.2011-06-12.20-30-00.lat13.37.lon41.70.BT11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4572000" cy="3753612"/>
          </a:xfrm>
          <a:prstGeom prst="rect">
            <a:avLst/>
          </a:prstGeom>
        </p:spPr>
      </p:pic>
      <p:pic>
        <p:nvPicPr>
          <p:cNvPr id="14" name="Picture 13" descr="MET-9.SEVIRI.2011-06-12.20-45-00.lat13.37.lon41.70.RGB1112um_8511um_11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4572000" cy="3753612"/>
          </a:xfrm>
          <a:prstGeom prst="rect">
            <a:avLst/>
          </a:prstGeom>
        </p:spPr>
      </p:pic>
      <p:pic>
        <p:nvPicPr>
          <p:cNvPr id="15" name="Picture 14" descr="MET-9.SEVIRI.2011-06-12.20-45-00.lat13.37.lon41.70.BT11u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4572000" cy="3753612"/>
          </a:xfrm>
          <a:prstGeom prst="rect">
            <a:avLst/>
          </a:prstGeom>
        </p:spPr>
      </p:pic>
      <p:pic>
        <p:nvPicPr>
          <p:cNvPr id="16" name="Picture 15" descr="MET-9.SEVIRI.2011-06-12.20-45-00.lat13.37.lon41.70.DBT_OBJEC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4572000" cy="37536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621587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Pavolonis et al.  (2017, in prep)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454" y="575608"/>
            <a:ext cx="9040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Key Science Concept:</a:t>
            </a:r>
            <a:r>
              <a:rPr lang="en-US" sz="2400" b="1" dirty="0" smtClean="0">
                <a:solidFill>
                  <a:schemeClr val="bg1"/>
                </a:solidFill>
              </a:rPr>
              <a:t> Volcanic clouds generally emerge from volcanic vents in a sudden manner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Impact of </a:t>
            </a:r>
            <a:r>
              <a:rPr lang="en-US" sz="2400" b="1" dirty="0" err="1" smtClean="0">
                <a:solidFill>
                  <a:srgbClr val="FFFF00"/>
                </a:solidFill>
              </a:rPr>
              <a:t>NextGen</a:t>
            </a:r>
            <a:r>
              <a:rPr lang="en-US" sz="2400" b="1" dirty="0" smtClean="0">
                <a:solidFill>
                  <a:srgbClr val="FFFF00"/>
                </a:solidFill>
              </a:rPr>
              <a:t> Satellites:</a:t>
            </a:r>
            <a:r>
              <a:rPr lang="en-US" sz="2400" b="1" dirty="0" smtClean="0">
                <a:solidFill>
                  <a:schemeClr val="bg1"/>
                </a:solidFill>
              </a:rPr>
              <a:t> More frequent images allows for better characterization of developing clouds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2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12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00" y="335381"/>
            <a:ext cx="8442880" cy="1200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How anomalous is vertical growth of </a:t>
            </a:r>
            <a:r>
              <a:rPr lang="en-US" sz="2400" b="1" dirty="0" err="1" smtClean="0"/>
              <a:t>Nabro</a:t>
            </a:r>
            <a:r>
              <a:rPr lang="en-US" sz="2400" b="1" dirty="0" smtClean="0"/>
              <a:t> cloud given the pixel area, time interval between the images, and background cloudiness?</a:t>
            </a:r>
            <a:endParaRPr lang="en-US" sz="2400" b="1" dirty="0"/>
          </a:p>
        </p:txBody>
      </p:sp>
      <p:pic>
        <p:nvPicPr>
          <p:cNvPr id="8" name="Picture 7" descr="nabro_vol_conv_2011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7090" r="6037" b="1790"/>
          <a:stretch/>
        </p:blipFill>
        <p:spPr>
          <a:xfrm>
            <a:off x="722376" y="1973072"/>
            <a:ext cx="7863840" cy="468172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55900" y="3302675"/>
            <a:ext cx="2781300" cy="3352125"/>
            <a:chOff x="2755900" y="3302675"/>
            <a:chExt cx="2781300" cy="335212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2755900" y="6146800"/>
              <a:ext cx="0" cy="508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035300" y="3302675"/>
              <a:ext cx="2501900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Nabro</a:t>
              </a:r>
              <a:r>
                <a:rPr lang="en-US" b="1" dirty="0" smtClean="0"/>
                <a:t> was an 8 standard deviation growth anomaly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6690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13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 descr="sabancaya_aler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13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" y="5757068"/>
            <a:ext cx="880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The more frequent the images, the better the detection capabilities (accuracy and timeliness)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760" y="4913250"/>
            <a:ext cx="789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Cloud growth based auto-detection of </a:t>
            </a:r>
            <a:r>
              <a:rPr lang="en-US" b="1" dirty="0" err="1" smtClean="0">
                <a:solidFill>
                  <a:srgbClr val="FFFF00"/>
                </a:solidFill>
              </a:rPr>
              <a:t>Sabancaya</a:t>
            </a:r>
            <a:r>
              <a:rPr lang="en-US" b="1" dirty="0" smtClean="0">
                <a:solidFill>
                  <a:srgbClr val="FFFF00"/>
                </a:solidFill>
              </a:rPr>
              <a:t> (Peru) eruption with 5 minute GOES-16 data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70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14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5" name="Picture 4" descr="etn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4170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700" y="377955"/>
            <a:ext cx="214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~7 </a:t>
            </a:r>
            <a:r>
              <a:rPr lang="en-US" b="1" dirty="0" err="1" smtClean="0">
                <a:solidFill>
                  <a:schemeClr val="bg1"/>
                </a:solidFill>
              </a:rPr>
              <a:t>sdev</a:t>
            </a:r>
            <a:r>
              <a:rPr lang="en-US" b="1" dirty="0" smtClean="0">
                <a:solidFill>
                  <a:schemeClr val="bg1"/>
                </a:solidFill>
              </a:rPr>
              <a:t> anomaly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2480" y="276355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Ash Height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360" y="3700275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Ash Effective Radius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2480" y="3700275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Ash Mass Loading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7056089" y="3210823"/>
            <a:ext cx="3697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Pavolonis et al. </a:t>
            </a:r>
            <a:r>
              <a:rPr lang="en-US" b="1" dirty="0" smtClean="0">
                <a:solidFill>
                  <a:srgbClr val="FFFFFF"/>
                </a:solidFill>
              </a:rPr>
              <a:t>2013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8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15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5" name="Picture 4" descr="etna_time_series_area_m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8" y="0"/>
            <a:ext cx="9144000" cy="5292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040" y="5477215"/>
            <a:ext cx="8808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The time evolution of certain volcanic cloud properties (e.g. area) can be used to derive eruption source parameters required to constrain dispersion models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3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Used by VOLCAT Algorithms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8667"/>
            <a:ext cx="82296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Spectral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Spatial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Temporal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Multi-sensor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16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42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17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 descr="SNPP.VIIRS.2014-09-03.13-49-02.rgb_1112_8511_11.ICELAND_1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7" y="387405"/>
            <a:ext cx="3302000" cy="2710942"/>
          </a:xfrm>
          <a:prstGeom prst="rect">
            <a:avLst/>
          </a:prstGeom>
        </p:spPr>
      </p:pic>
      <p:pic>
        <p:nvPicPr>
          <p:cNvPr id="6" name="Picture 5" descr="iceland_ompsso2_trm_201409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8" y="4055841"/>
            <a:ext cx="3348644" cy="2672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1216" y="862865"/>
            <a:ext cx="417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Improved SO</a:t>
            </a:r>
            <a:r>
              <a:rPr lang="en-US" b="1" baseline="-25000" dirty="0" smtClean="0">
                <a:solidFill>
                  <a:srgbClr val="FFFFFF"/>
                </a:solidFill>
              </a:rPr>
              <a:t>2</a:t>
            </a:r>
            <a:r>
              <a:rPr lang="en-US" b="1" dirty="0" smtClean="0">
                <a:solidFill>
                  <a:srgbClr val="FFFFFF"/>
                </a:solidFill>
              </a:rPr>
              <a:t> Products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SO</a:t>
            </a:r>
            <a:r>
              <a:rPr lang="en-US" b="1" baseline="-25000" dirty="0" smtClean="0">
                <a:solidFill>
                  <a:srgbClr val="FFFFFF"/>
                </a:solidFill>
              </a:rPr>
              <a:t>2</a:t>
            </a:r>
            <a:r>
              <a:rPr lang="en-US" b="1" dirty="0" smtClean="0">
                <a:solidFill>
                  <a:srgbClr val="FFFFFF"/>
                </a:solidFill>
              </a:rPr>
              <a:t> Probability, Loading, and Height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431" y="3094349"/>
            <a:ext cx="32915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431" y="3679125"/>
            <a:ext cx="32915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8073"/>
            <a:ext cx="431525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Infrared (high spectral + high spatial)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8075" y="3090318"/>
            <a:ext cx="32915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3833" y="142538"/>
            <a:ext cx="49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Application to SO</a:t>
            </a:r>
            <a:r>
              <a:rPr lang="en-US" sz="3600" b="1" baseline="-25000" dirty="0" smtClean="0"/>
              <a:t>2</a:t>
            </a:r>
            <a:endParaRPr lang="en-US" sz="3600" b="1" dirty="0"/>
          </a:p>
        </p:txBody>
      </p:sp>
      <p:pic>
        <p:nvPicPr>
          <p:cNvPr id="17" name="Picture 16" descr="SNPP.VIIRS.2014-09-03.13-48-00.viirs_cris_so2_probability.ICELAND_1k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17" y="1509197"/>
            <a:ext cx="3782224" cy="3105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63883" y="4701426"/>
            <a:ext cx="53744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Key Science Concept:</a:t>
            </a:r>
            <a:r>
              <a:rPr lang="en-US" b="1" dirty="0" smtClean="0">
                <a:solidFill>
                  <a:schemeClr val="bg1"/>
                </a:solidFill>
              </a:rPr>
              <a:t> No single sensor is perfectly optimized to detect and characterize all types of volcanic clouds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Impact of </a:t>
            </a:r>
            <a:r>
              <a:rPr lang="en-US" b="1" dirty="0" err="1" smtClean="0">
                <a:solidFill>
                  <a:srgbClr val="FFFF00"/>
                </a:solidFill>
              </a:rPr>
              <a:t>NextGen</a:t>
            </a:r>
            <a:r>
              <a:rPr lang="en-US" b="1" dirty="0" smtClean="0">
                <a:solidFill>
                  <a:srgbClr val="FFFF00"/>
                </a:solidFill>
              </a:rPr>
              <a:t> Satellites: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Hyperspectral</a:t>
            </a:r>
            <a:r>
              <a:rPr lang="en-US" b="1" dirty="0" smtClean="0">
                <a:solidFill>
                  <a:schemeClr val="bg1"/>
                </a:solidFill>
              </a:rPr>
              <a:t> UV and IR greatly aid in volcanic cloud (including SO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) detection and characterization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4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lvl="1" indent="-342900"/>
            <a:r>
              <a:rPr lang="en-US" sz="2400" dirty="0" smtClean="0"/>
              <a:t>VOLCAT utilizes spectral, spatial, and temporal information to detect and characterize volcanic clouds captured by LEO and GEO satellites</a:t>
            </a:r>
            <a:endParaRPr lang="en-US" sz="2400" dirty="0" smtClean="0"/>
          </a:p>
          <a:p>
            <a:pPr marL="0" lvl="1" indent="0">
              <a:buNone/>
            </a:pPr>
            <a:endParaRPr lang="en-US" sz="2400" dirty="0" smtClean="0"/>
          </a:p>
          <a:p>
            <a:pPr marL="342900" lvl="1" indent="-342900"/>
            <a:r>
              <a:rPr lang="en-US" sz="2400" dirty="0" smtClean="0"/>
              <a:t>Much improved volcanic cloud detection and characterization is possible with next generation satellites </a:t>
            </a: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342900" lvl="1" indent="-342900"/>
            <a:r>
              <a:rPr lang="en-US" sz="2400" dirty="0" smtClean="0"/>
              <a:t>Automated extraction of information is critical in this still evolving era of very large satellite data volumes</a:t>
            </a:r>
          </a:p>
          <a:p>
            <a:pPr marL="0" lvl="1" indent="0">
              <a:buNone/>
            </a:pPr>
            <a:endParaRPr lang="en-US" sz="2400" dirty="0" smtClean="0"/>
          </a:p>
          <a:p>
            <a:pPr marL="342900" lvl="1" indent="-342900"/>
            <a:r>
              <a:rPr lang="en-US" sz="2400" dirty="0" smtClean="0"/>
              <a:t>VOLCAT products are generated at the University of Wisconsin and are not currently part of the planned operational GOES-R product suite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18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40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>
                <a:latin typeface="Lucida Grande"/>
                <a:ea typeface="Lucida Grande"/>
                <a:cs typeface="Lucida Grande"/>
              </a:rPr>
              <a:t>Pavolonis, M. J., W. F.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Feltz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A. K.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Heidinger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and G. M.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Gallina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2006: A daytime complement to the reverse absorption technique for improved automated detection of volcanic ash.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J.Atmos.Ocean.Technol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., 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23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1422-1444.</a:t>
            </a:r>
          </a:p>
          <a:p>
            <a:endParaRPr lang="en-US" dirty="0">
              <a:latin typeface="Lucida Grande"/>
              <a:ea typeface="Lucida Grande"/>
              <a:cs typeface="Lucida Grande"/>
            </a:endParaRPr>
          </a:p>
          <a:p>
            <a:r>
              <a:rPr lang="en-US" dirty="0">
                <a:latin typeface="Lucida Grande"/>
                <a:ea typeface="Lucida Grande"/>
                <a:cs typeface="Lucida Grande"/>
              </a:rPr>
              <a:t>Pavolonis, M. J., 2010: Advances in Extracting Cloud Composition Information from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Spaceborne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 Infrared Radiances-A Robust Alternative to Brightness Temperatures. Part I: Theory. Journal of Applied Meteorology and Climatology, 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49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1992-2012, doi:10.1175/2010JAMC2433.1 ER.</a:t>
            </a:r>
          </a:p>
          <a:p>
            <a:endParaRPr lang="en-US" dirty="0">
              <a:latin typeface="Lucida Grande"/>
              <a:ea typeface="Lucida Grande"/>
              <a:cs typeface="Lucida Grande"/>
            </a:endParaRPr>
          </a:p>
          <a:p>
            <a:r>
              <a:rPr lang="en-US" dirty="0">
                <a:latin typeface="Lucida Grande"/>
                <a:ea typeface="Lucida Grande"/>
                <a:cs typeface="Lucida Grande"/>
              </a:rPr>
              <a:t>Pavolonis, M., A.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Heidinger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and J.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Sieglaff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2013: Automated retrievals of volcanic ash and dust cloud properties from upwelling infrared measurements, J. Geophysical Research, 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118(3)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1436-1458.</a:t>
            </a:r>
          </a:p>
          <a:p>
            <a:endParaRPr lang="en-US" dirty="0">
              <a:latin typeface="Lucida Grande"/>
              <a:ea typeface="Lucida Grande"/>
              <a:cs typeface="Lucida Grande"/>
            </a:endParaRPr>
          </a:p>
          <a:p>
            <a:r>
              <a:rPr lang="en-US" dirty="0">
                <a:latin typeface="Lucida Grande"/>
                <a:ea typeface="Lucida Grande"/>
                <a:cs typeface="Lucida Grande"/>
              </a:rPr>
              <a:t>Pavolonis, M., J.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Sieglaff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and J.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Cintineo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 (2015a), Spectrally Enhanced Cloud Objects (SECO): A Generalized Framework for Automated Detection of Volcanic Ash and Dust Clouds using Passive Satellite Measurements, Part I: Multispectral Analysis, Journal Geophysical Research, 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120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7813-7841.</a:t>
            </a:r>
          </a:p>
          <a:p>
            <a:endParaRPr lang="en-US" dirty="0">
              <a:latin typeface="Lucida Grande"/>
              <a:ea typeface="Lucida Grande"/>
              <a:cs typeface="Lucida Grande"/>
            </a:endParaRPr>
          </a:p>
          <a:p>
            <a:r>
              <a:rPr lang="en-US" dirty="0">
                <a:latin typeface="Lucida Grande"/>
                <a:ea typeface="Lucida Grande"/>
                <a:cs typeface="Lucida Grande"/>
              </a:rPr>
              <a:t>Pavolonis, M., J.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Sieglaff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and J.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Cintineo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 (2015b) Spectrally Enhanced Cloud Objects (SECO): A Generalized Framework for Automated Detection of Volcanic Ash and Dust Clouds using Passive Satellite Measurements, Part II: Cloud Object Analysis and Global Application, Journal Geophysical Research, 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120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7842-7870.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19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01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474" y="25976"/>
            <a:ext cx="75397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VOLcanic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Cloud Analysis Toolkit (VOLCAT)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8408" y="658563"/>
            <a:ext cx="2908300" cy="3307128"/>
            <a:chOff x="58408" y="658563"/>
            <a:chExt cx="2908300" cy="3307128"/>
          </a:xfrm>
        </p:grpSpPr>
        <p:sp>
          <p:nvSpPr>
            <p:cNvPr id="21" name="TextBox 20"/>
            <p:cNvSpPr txBox="1"/>
            <p:nvPr/>
          </p:nvSpPr>
          <p:spPr>
            <a:xfrm>
              <a:off x="58408" y="658563"/>
              <a:ext cx="2908300" cy="36933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1). Unrest Alerts</a:t>
              </a:r>
            </a:p>
          </p:txBody>
        </p:sp>
        <p:pic>
          <p:nvPicPr>
            <p:cNvPr id="22" name="Picture 21" descr="SNPP.VIIRS.2014-11-30.20-29-00_cluster1_node1.RGB1112or13um_3911um_11um.zoom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00" y="1128305"/>
              <a:ext cx="2476500" cy="283738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081530" y="658629"/>
            <a:ext cx="2844800" cy="3394563"/>
            <a:chOff x="3081528" y="658563"/>
            <a:chExt cx="2844800" cy="3394563"/>
          </a:xfrm>
        </p:grpSpPr>
        <p:sp>
          <p:nvSpPr>
            <p:cNvPr id="24" name="TextBox 23"/>
            <p:cNvSpPr txBox="1"/>
            <p:nvPr/>
          </p:nvSpPr>
          <p:spPr>
            <a:xfrm>
              <a:off x="3081528" y="658563"/>
              <a:ext cx="2844800" cy="36933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2). Eruption Alerts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25" name="Picture 24" descr="phot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700" y="1062276"/>
              <a:ext cx="1993900" cy="299085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053361" y="658563"/>
            <a:ext cx="3090671" cy="2928492"/>
            <a:chOff x="6053328" y="658563"/>
            <a:chExt cx="3090671" cy="2928492"/>
          </a:xfrm>
        </p:grpSpPr>
        <p:sp>
          <p:nvSpPr>
            <p:cNvPr id="27" name="TextBox 26"/>
            <p:cNvSpPr txBox="1"/>
            <p:nvPr/>
          </p:nvSpPr>
          <p:spPr>
            <a:xfrm>
              <a:off x="6053328" y="658563"/>
              <a:ext cx="3048000" cy="36933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). Volcanic Cloud Tracking</a:t>
              </a:r>
            </a:p>
          </p:txBody>
        </p:sp>
        <p:pic>
          <p:nvPicPr>
            <p:cNvPr id="28" name="Picture 27" descr="sample_goes_modis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038" y="1255305"/>
              <a:ext cx="3036961" cy="233175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096504" y="4204652"/>
            <a:ext cx="3060700" cy="2655796"/>
            <a:chOff x="5096504" y="4204652"/>
            <a:chExt cx="3060700" cy="2655796"/>
          </a:xfrm>
        </p:grpSpPr>
        <p:sp>
          <p:nvSpPr>
            <p:cNvPr id="30" name="TextBox 29"/>
            <p:cNvSpPr txBox="1"/>
            <p:nvPr/>
          </p:nvSpPr>
          <p:spPr>
            <a:xfrm>
              <a:off x="5096504" y="4204652"/>
              <a:ext cx="3060700" cy="36933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5). Dispersion Forecasting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31" name="Picture 2" descr="ash_traj_fx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45100" y="4615220"/>
              <a:ext cx="2806700" cy="2245228"/>
            </a:xfrm>
            <a:prstGeom prst="rect">
              <a:avLst/>
            </a:prstGeom>
            <a:noFill/>
          </p:spPr>
        </p:pic>
      </p:grpSp>
      <p:grpSp>
        <p:nvGrpSpPr>
          <p:cNvPr id="32" name="Group 31"/>
          <p:cNvGrpSpPr/>
          <p:nvPr/>
        </p:nvGrpSpPr>
        <p:grpSpPr>
          <a:xfrm>
            <a:off x="835686" y="4204718"/>
            <a:ext cx="3644901" cy="2590461"/>
            <a:chOff x="835653" y="4204652"/>
            <a:chExt cx="3644901" cy="2590461"/>
          </a:xfrm>
        </p:grpSpPr>
        <p:sp>
          <p:nvSpPr>
            <p:cNvPr id="33" name="TextBox 32"/>
            <p:cNvSpPr txBox="1"/>
            <p:nvPr/>
          </p:nvSpPr>
          <p:spPr>
            <a:xfrm>
              <a:off x="835653" y="4204652"/>
              <a:ext cx="3644901" cy="36933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). Volcanic Cloud Characterization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34" name="Picture 33" descr="Aqua.MODIS.2008-08-09.00-50-00_cluster1_node0.RGB1112um_8511um_11um_Ash_Retv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434" y="4615220"/>
              <a:ext cx="2388731" cy="2179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073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20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651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21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" y="5410200"/>
            <a:ext cx="849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Number of cloud objects processed per day: ~3 million</a:t>
            </a:r>
          </a:p>
          <a:p>
            <a:pPr algn="just"/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Number of growing cloud objects processed per day: 1 million</a:t>
            </a:r>
          </a:p>
          <a:p>
            <a:pPr algn="just"/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Average number of false alerts per day: 3-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4</a:t>
            </a:r>
          </a:p>
        </p:txBody>
      </p:sp>
      <p:pic>
        <p:nvPicPr>
          <p:cNvPr id="6" name="Picture 5" descr="WorldVolConv (1)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0" y="0"/>
            <a:ext cx="9140952" cy="52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1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Used by VOLCAT Algorithms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8667"/>
            <a:ext cx="82296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Spectral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Spatial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Temporal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Multi-sensor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3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878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Used by VOLCAT Algorithms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8667"/>
            <a:ext cx="82296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Spectral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Spatial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Temporal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Multi-sensor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4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73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5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6" name="Picture 5" descr="2014JD022968_apr2015-p0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25" y="3069381"/>
            <a:ext cx="4604350" cy="3788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7130625" y="4618132"/>
            <a:ext cx="3697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Pavolonis et al. 2015a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454" y="273952"/>
            <a:ext cx="9040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Key Science Concept:</a:t>
            </a:r>
            <a:r>
              <a:rPr lang="en-US" sz="2400" b="1" dirty="0" smtClean="0">
                <a:solidFill>
                  <a:schemeClr val="bg1"/>
                </a:solidFill>
              </a:rPr>
              <a:t> Maximize the sensitivity to volcanic ash by utilizing multi-spectral metrics that account for background conditions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Impact of </a:t>
            </a:r>
            <a:r>
              <a:rPr lang="en-US" sz="2400" b="1" dirty="0" err="1" smtClean="0">
                <a:solidFill>
                  <a:srgbClr val="FFFF00"/>
                </a:solidFill>
              </a:rPr>
              <a:t>NextGen</a:t>
            </a:r>
            <a:r>
              <a:rPr lang="en-US" sz="2400" b="1" dirty="0" smtClean="0">
                <a:solidFill>
                  <a:srgbClr val="FFFF00"/>
                </a:solidFill>
              </a:rPr>
              <a:t> Satellites:</a:t>
            </a:r>
            <a:r>
              <a:rPr lang="en-US" sz="2400" b="1" dirty="0" smtClean="0">
                <a:solidFill>
                  <a:schemeClr val="bg1"/>
                </a:solidFill>
              </a:rPr>
              <a:t> More volcanic cloud relevant spectral channels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Terra.MODIS.2001-02-20.08-45-00.rgb_1112_8511_11_prob_obj1.CLEVELAND_1k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2"/>
          <a:stretch/>
        </p:blipFill>
        <p:spPr>
          <a:xfrm>
            <a:off x="0" y="3576322"/>
            <a:ext cx="2734276" cy="2245358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2734276" y="4419600"/>
            <a:ext cx="1516749" cy="6908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2938819"/>
            <a:ext cx="283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Measured BT’s, BTD’s and reflectance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7672" y="2700049"/>
            <a:ext cx="477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Robust metrics such as β-ratios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2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Used by VOLCAT Algorithms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8667"/>
            <a:ext cx="82296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Spectral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Spatial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Temporal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Multi-sensor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6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82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rra.MODIS.2001-02-20.08-45-00.ash_probability_no_filter_2_7_10_11_14_15_obj1.CLEVELAND_1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3000124"/>
            <a:ext cx="4699000" cy="3857879"/>
          </a:xfrm>
          <a:prstGeom prst="rect">
            <a:avLst/>
          </a:prstGeom>
        </p:spPr>
      </p:pic>
      <p:pic>
        <p:nvPicPr>
          <p:cNvPr id="29" name="Picture 28" descr="Terra.MODIS.2001-02-20.08-45-00.ash_object_median_prob_2_7_10_11_14_15_obj1.CLEVELAND_1k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74" y="3000121"/>
            <a:ext cx="4699000" cy="3857879"/>
          </a:xfrm>
          <a:prstGeom prst="rect">
            <a:avLst/>
          </a:prstGeom>
        </p:spPr>
      </p:pic>
      <p:pic>
        <p:nvPicPr>
          <p:cNvPr id="4" name="Picture 3" descr="Terra.MODIS.2001-02-20.08-45-00.rgb_1112_8511_11_prob_obj1.CLEVELAND_1k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0" y="2"/>
            <a:ext cx="4699000" cy="349300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7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6553" y="202287"/>
            <a:ext cx="4136357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Using a Naïve Bayesian classifier trained with manually analyzed volcanic clouds, spectral metrics are used to estimate ash probability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-102508" y="3857879"/>
            <a:ext cx="4622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Pavolonis et al. (2015a)</a:t>
            </a:r>
            <a:r>
              <a:rPr lang="en-US" sz="1400" b="1" dirty="0" smtClean="0">
                <a:solidFill>
                  <a:schemeClr val="bg1"/>
                </a:solidFill>
              </a:rPr>
              <a:t>;Pavolonis </a:t>
            </a:r>
            <a:r>
              <a:rPr lang="en-US" sz="1400" b="1" dirty="0" smtClean="0">
                <a:solidFill>
                  <a:schemeClr val="bg1"/>
                </a:solidFill>
              </a:rPr>
              <a:t>et al.  (2015b)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57725" y="407328"/>
            <a:ext cx="3333618" cy="3076955"/>
            <a:chOff x="-57725" y="407328"/>
            <a:chExt cx="3333618" cy="3076955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727506" y="1565688"/>
              <a:ext cx="548387" cy="41847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14262" y="1661000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Strong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301784" y="3161118"/>
              <a:ext cx="851443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72943" y="730494"/>
              <a:ext cx="851443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255519" y="2837952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Weak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57725" y="407328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Weak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863331" y="259746"/>
            <a:ext cx="418841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Spatial Analysis: Cloud Objects</a:t>
            </a:r>
            <a:endParaRPr lang="en-US" sz="3600" b="1" dirty="0"/>
          </a:p>
        </p:txBody>
      </p:sp>
      <p:pic>
        <p:nvPicPr>
          <p:cNvPr id="33" name="Picture 32" descr="Terra.MODIS.2001-02-20.08-45-00.ash_probability_2_7_10_11_14_15_obj1.CLEVELAND_1k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436" y="3000124"/>
            <a:ext cx="4699000" cy="385787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398264" y="3415923"/>
            <a:ext cx="3333618" cy="3076955"/>
            <a:chOff x="-57725" y="407328"/>
            <a:chExt cx="3333618" cy="3076955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2727506" y="1565688"/>
              <a:ext cx="548387" cy="41847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414262" y="1661000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Strong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305732" y="3161118"/>
              <a:ext cx="851443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737803" y="730494"/>
              <a:ext cx="851443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255519" y="2837952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Weak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57725" y="407328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Weak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0" y="4419232"/>
            <a:ext cx="4366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Key Science Concept:</a:t>
            </a:r>
            <a:r>
              <a:rPr lang="en-US" b="1" dirty="0" smtClean="0">
                <a:solidFill>
                  <a:schemeClr val="bg1"/>
                </a:solidFill>
              </a:rPr>
              <a:t> Humans rely heavily on spatial pattern recognition to identify volcanic clouds, so should automated algorithms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Impact of </a:t>
            </a:r>
            <a:r>
              <a:rPr lang="en-US" b="1" dirty="0" err="1" smtClean="0">
                <a:solidFill>
                  <a:srgbClr val="FFFF00"/>
                </a:solidFill>
              </a:rPr>
              <a:t>NextGen</a:t>
            </a:r>
            <a:r>
              <a:rPr lang="en-US" b="1" dirty="0" smtClean="0">
                <a:solidFill>
                  <a:srgbClr val="FFFF00"/>
                </a:solidFill>
              </a:rPr>
              <a:t> Satellites:</a:t>
            </a:r>
            <a:r>
              <a:rPr lang="en-US" b="1" dirty="0" smtClean="0">
                <a:solidFill>
                  <a:schemeClr val="bg1"/>
                </a:solidFill>
              </a:rPr>
              <a:t> Higher spatial resolution aids feature recognition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4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8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 descr="feugo_aler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8" y="0"/>
            <a:ext cx="9144000" cy="4893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" y="5608151"/>
            <a:ext cx="8808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Cloud object based volcanic ash detection allows for reliable generation of eruption alerts, which is critical in an era with very large satellite data volumes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320" y="4893190"/>
            <a:ext cx="794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Auto-detected eruption of </a:t>
            </a:r>
            <a:r>
              <a:rPr lang="en-US" b="1" dirty="0" err="1" smtClean="0">
                <a:solidFill>
                  <a:srgbClr val="FFFF00"/>
                </a:solidFill>
              </a:rPr>
              <a:t>Fugeo</a:t>
            </a:r>
            <a:r>
              <a:rPr lang="en-US" b="1" dirty="0" smtClean="0">
                <a:solidFill>
                  <a:srgbClr val="FFFF00"/>
                </a:solidFill>
              </a:rPr>
              <a:t> (Guatemala) with GOES-16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9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9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 descr="VOLCAT_popo_aler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4487"/>
            <a:ext cx="7693720" cy="4113540"/>
          </a:xfrm>
          <a:prstGeom prst="rect">
            <a:avLst/>
          </a:prstGeom>
        </p:spPr>
      </p:pic>
      <p:pic>
        <p:nvPicPr>
          <p:cNvPr id="5" name="Picture 4" descr="W-VAAC_alert_Pop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51" y="0"/>
            <a:ext cx="4074249" cy="4179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9751" y="2342508"/>
            <a:ext cx="3265114" cy="3205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ent Arrow 6"/>
          <p:cNvSpPr/>
          <p:nvPr/>
        </p:nvSpPr>
        <p:spPr>
          <a:xfrm>
            <a:off x="3587937" y="1035635"/>
            <a:ext cx="1481814" cy="1708852"/>
          </a:xfrm>
          <a:prstGeom prst="bentArrow">
            <a:avLst/>
          </a:prstGeom>
          <a:gradFill flip="none" rotWithShape="1">
            <a:gsLst>
              <a:gs pos="38000">
                <a:schemeClr val="accent3"/>
              </a:gs>
              <a:gs pos="0">
                <a:srgbClr val="FFFFFF"/>
              </a:gs>
            </a:gsLst>
            <a:lin ang="25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955" y="61645"/>
            <a:ext cx="4921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</a:t>
            </a:r>
            <a:r>
              <a:rPr lang="en-US" sz="2800" b="1" dirty="0" err="1" smtClean="0"/>
              <a:t>VOLcanic</a:t>
            </a:r>
            <a:r>
              <a:rPr lang="en-US" sz="2800" b="1" dirty="0" smtClean="0"/>
              <a:t> Cloud Analysis Toolkit (VOLCAT)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955" y="1499182"/>
            <a:ext cx="324270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Automated early detection of volcanic eruptions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9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36427</TotalTime>
  <Words>1512</Words>
  <Application>Microsoft Macintosh PowerPoint</Application>
  <PresentationFormat>On-screen Show (4:3)</PresentationFormat>
  <Paragraphs>198</Paragraphs>
  <Slides>21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12_Office Theme</vt:lpstr>
      <vt:lpstr>1_Office Theme</vt:lpstr>
      <vt:lpstr>14_Office Theme</vt:lpstr>
      <vt:lpstr>Automated Volcanic Cloud Identification, Tracking, and Characterization Using Next Generation Meteorological Satellites</vt:lpstr>
      <vt:lpstr>PowerPoint Presentation</vt:lpstr>
      <vt:lpstr>Information Used by VOLCAT Algorithms</vt:lpstr>
      <vt:lpstr>Information Used by VOLCAT Algorithms</vt:lpstr>
      <vt:lpstr>PowerPoint Presentation</vt:lpstr>
      <vt:lpstr>Information Used by VOLCAT Algorithms</vt:lpstr>
      <vt:lpstr>PowerPoint Presentation</vt:lpstr>
      <vt:lpstr>PowerPoint Presentation</vt:lpstr>
      <vt:lpstr>PowerPoint Presentation</vt:lpstr>
      <vt:lpstr>Information Used by VOLCAT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Used by VOLCAT Algorithms</vt:lpstr>
      <vt:lpstr>PowerPoint Presentation</vt:lpstr>
      <vt:lpstr>Conclusions</vt:lpstr>
      <vt:lpstr>References</vt:lpstr>
      <vt:lpstr>Extra Slides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Pavolonis</dc:creator>
  <cp:lastModifiedBy>Mike Pavolonis</cp:lastModifiedBy>
  <cp:revision>778</cp:revision>
  <dcterms:created xsi:type="dcterms:W3CDTF">2017-03-01T02:41:19Z</dcterms:created>
  <dcterms:modified xsi:type="dcterms:W3CDTF">2017-09-27T20:28:41Z</dcterms:modified>
</cp:coreProperties>
</file>