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emf" ContentType="image/x-emf"/>
  <Default Extension="mp4" ContentType="video/unknown"/>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825" r:id="rId2"/>
  </p:sldMasterIdLst>
  <p:notesMasterIdLst>
    <p:notesMasterId r:id="rId30"/>
  </p:notesMasterIdLst>
  <p:handoutMasterIdLst>
    <p:handoutMasterId r:id="rId31"/>
  </p:handoutMasterIdLst>
  <p:sldIdLst>
    <p:sldId id="382" r:id="rId3"/>
    <p:sldId id="452" r:id="rId4"/>
    <p:sldId id="453" r:id="rId5"/>
    <p:sldId id="470" r:id="rId6"/>
    <p:sldId id="454" r:id="rId7"/>
    <p:sldId id="456" r:id="rId8"/>
    <p:sldId id="457" r:id="rId9"/>
    <p:sldId id="458" r:id="rId10"/>
    <p:sldId id="463" r:id="rId11"/>
    <p:sldId id="464" r:id="rId12"/>
    <p:sldId id="465" r:id="rId13"/>
    <p:sldId id="466" r:id="rId14"/>
    <p:sldId id="467" r:id="rId15"/>
    <p:sldId id="468" r:id="rId16"/>
    <p:sldId id="462" r:id="rId17"/>
    <p:sldId id="472" r:id="rId18"/>
    <p:sldId id="473" r:id="rId19"/>
    <p:sldId id="478" r:id="rId20"/>
    <p:sldId id="474" r:id="rId21"/>
    <p:sldId id="479" r:id="rId22"/>
    <p:sldId id="471" r:id="rId23"/>
    <p:sldId id="455" r:id="rId24"/>
    <p:sldId id="477" r:id="rId25"/>
    <p:sldId id="469" r:id="rId26"/>
    <p:sldId id="313" r:id="rId27"/>
    <p:sldId id="480" r:id="rId28"/>
    <p:sldId id="476" r:id="rId29"/>
  </p:sldIdLst>
  <p:sldSz cx="9144000" cy="6858000" type="screen4x3"/>
  <p:notesSz cx="6858000" cy="9144000"/>
  <p:defaultTextStyle>
    <a:defPPr>
      <a:defRPr lang="en-US"/>
    </a:defPPr>
    <a:lvl1pPr marL="0" algn="l" defTabSz="913653" rtl="0" eaLnBrk="1" latinLnBrk="0" hangingPunct="1">
      <a:defRPr sz="1800" kern="1200">
        <a:solidFill>
          <a:schemeClr val="tx1"/>
        </a:solidFill>
        <a:latin typeface="+mn-lt"/>
        <a:ea typeface="+mn-ea"/>
        <a:cs typeface="+mn-cs"/>
      </a:defRPr>
    </a:lvl1pPr>
    <a:lvl2pPr marL="456826" algn="l" defTabSz="913653" rtl="0" eaLnBrk="1" latinLnBrk="0" hangingPunct="1">
      <a:defRPr sz="1800" kern="1200">
        <a:solidFill>
          <a:schemeClr val="tx1"/>
        </a:solidFill>
        <a:latin typeface="+mn-lt"/>
        <a:ea typeface="+mn-ea"/>
        <a:cs typeface="+mn-cs"/>
      </a:defRPr>
    </a:lvl2pPr>
    <a:lvl3pPr marL="913653" algn="l" defTabSz="913653" rtl="0" eaLnBrk="1" latinLnBrk="0" hangingPunct="1">
      <a:defRPr sz="1800" kern="1200">
        <a:solidFill>
          <a:schemeClr val="tx1"/>
        </a:solidFill>
        <a:latin typeface="+mn-lt"/>
        <a:ea typeface="+mn-ea"/>
        <a:cs typeface="+mn-cs"/>
      </a:defRPr>
    </a:lvl3pPr>
    <a:lvl4pPr marL="1370478" algn="l" defTabSz="913653" rtl="0" eaLnBrk="1" latinLnBrk="0" hangingPunct="1">
      <a:defRPr sz="1800" kern="1200">
        <a:solidFill>
          <a:schemeClr val="tx1"/>
        </a:solidFill>
        <a:latin typeface="+mn-lt"/>
        <a:ea typeface="+mn-ea"/>
        <a:cs typeface="+mn-cs"/>
      </a:defRPr>
    </a:lvl4pPr>
    <a:lvl5pPr marL="1827306" algn="l" defTabSz="913653" rtl="0" eaLnBrk="1" latinLnBrk="0" hangingPunct="1">
      <a:defRPr sz="1800" kern="1200">
        <a:solidFill>
          <a:schemeClr val="tx1"/>
        </a:solidFill>
        <a:latin typeface="+mn-lt"/>
        <a:ea typeface="+mn-ea"/>
        <a:cs typeface="+mn-cs"/>
      </a:defRPr>
    </a:lvl5pPr>
    <a:lvl6pPr marL="2284131" algn="l" defTabSz="913653" rtl="0" eaLnBrk="1" latinLnBrk="0" hangingPunct="1">
      <a:defRPr sz="1800" kern="1200">
        <a:solidFill>
          <a:schemeClr val="tx1"/>
        </a:solidFill>
        <a:latin typeface="+mn-lt"/>
        <a:ea typeface="+mn-ea"/>
        <a:cs typeface="+mn-cs"/>
      </a:defRPr>
    </a:lvl6pPr>
    <a:lvl7pPr marL="2740959" algn="l" defTabSz="913653" rtl="0" eaLnBrk="1" latinLnBrk="0" hangingPunct="1">
      <a:defRPr sz="1800" kern="1200">
        <a:solidFill>
          <a:schemeClr val="tx1"/>
        </a:solidFill>
        <a:latin typeface="+mn-lt"/>
        <a:ea typeface="+mn-ea"/>
        <a:cs typeface="+mn-cs"/>
      </a:defRPr>
    </a:lvl7pPr>
    <a:lvl8pPr marL="3197785" algn="l" defTabSz="913653" rtl="0" eaLnBrk="1" latinLnBrk="0" hangingPunct="1">
      <a:defRPr sz="1800" kern="1200">
        <a:solidFill>
          <a:schemeClr val="tx1"/>
        </a:solidFill>
        <a:latin typeface="+mn-lt"/>
        <a:ea typeface="+mn-ea"/>
        <a:cs typeface="+mn-cs"/>
      </a:defRPr>
    </a:lvl8pPr>
    <a:lvl9pPr marL="3654611" algn="l" defTabSz="913653"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EDB816"/>
    <a:srgbClr val="3BFD05"/>
    <a:srgbClr val="D4D2CB"/>
    <a:srgbClr val="385D8A"/>
    <a:srgbClr val="1E1C11"/>
    <a:srgbClr val="FDEA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95" autoAdjust="0"/>
    <p:restoredTop sz="92182" autoAdjust="0"/>
  </p:normalViewPr>
  <p:slideViewPr>
    <p:cSldViewPr>
      <p:cViewPr>
        <p:scale>
          <a:sx n="150" d="100"/>
          <a:sy n="150" d="100"/>
        </p:scale>
        <p:origin x="-80" y="-80"/>
      </p:cViewPr>
      <p:guideLst>
        <p:guide orient="horz" pos="2400"/>
        <p:guide pos="2880"/>
      </p:guideLst>
    </p:cSldViewPr>
  </p:slideViewPr>
  <p:notesTextViewPr>
    <p:cViewPr>
      <p:scale>
        <a:sx n="1" d="1"/>
        <a:sy n="1" d="1"/>
      </p:scale>
      <p:origin x="0" y="24"/>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notesMaster" Target="notesMasters/notesMaster1.xml"/><Relationship Id="rId31" Type="http://schemas.openxmlformats.org/officeDocument/2006/relationships/handoutMaster" Target="handoutMasters/handoutMaster1.xml"/><Relationship Id="rId32" Type="http://schemas.openxmlformats.org/officeDocument/2006/relationships/printerSettings" Target="printerSettings/printerSettings1.bin"/><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70C4EE2-5257-A041-A9C4-05D11B5EDBA2}" type="datetimeFigureOut">
              <a:rPr lang="en-US" smtClean="0"/>
              <a:t>10/2/17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0124D7A-3732-AB49-9E33-44D24206AB7F}" type="slidenum">
              <a:rPr lang="en-US" smtClean="0"/>
              <a:t>‹#›</a:t>
            </a:fld>
            <a:endParaRPr lang="en-US"/>
          </a:p>
        </p:txBody>
      </p:sp>
    </p:spTree>
    <p:extLst>
      <p:ext uri="{BB962C8B-B14F-4D97-AF65-F5344CB8AC3E}">
        <p14:creationId xmlns:p14="http://schemas.microsoft.com/office/powerpoint/2010/main" val="145939553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64D03FC-4B97-4C2A-9344-4966C8849585}" type="datetimeFigureOut">
              <a:rPr lang="en-US" smtClean="0"/>
              <a:t>10/2/17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A2CD1D6-30B8-4037-A7CF-A10C129E0E9C}" type="slidenum">
              <a:rPr lang="en-US" smtClean="0"/>
              <a:t>‹#›</a:t>
            </a:fld>
            <a:endParaRPr lang="en-US"/>
          </a:p>
        </p:txBody>
      </p:sp>
    </p:spTree>
    <p:extLst>
      <p:ext uri="{BB962C8B-B14F-4D97-AF65-F5344CB8AC3E}">
        <p14:creationId xmlns:p14="http://schemas.microsoft.com/office/powerpoint/2010/main" val="1906421305"/>
      </p:ext>
    </p:extLst>
  </p:cSld>
  <p:clrMap bg1="lt1" tx1="dk1" bg2="lt2" tx2="dk2" accent1="accent1" accent2="accent2" accent3="accent3" accent4="accent4" accent5="accent5" accent6="accent6" hlink="hlink" folHlink="folHlink"/>
  <p:hf hdr="0" ftr="0" dt="0"/>
  <p:notesStyle>
    <a:lvl1pPr marL="0" algn="l" defTabSz="913653" rtl="0" eaLnBrk="1" latinLnBrk="0" hangingPunct="1">
      <a:defRPr sz="1200" kern="1200">
        <a:solidFill>
          <a:schemeClr val="tx1"/>
        </a:solidFill>
        <a:latin typeface="+mn-lt"/>
        <a:ea typeface="+mn-ea"/>
        <a:cs typeface="+mn-cs"/>
      </a:defRPr>
    </a:lvl1pPr>
    <a:lvl2pPr marL="456826" algn="l" defTabSz="913653" rtl="0" eaLnBrk="1" latinLnBrk="0" hangingPunct="1">
      <a:defRPr sz="1200" kern="1200">
        <a:solidFill>
          <a:schemeClr val="tx1"/>
        </a:solidFill>
        <a:latin typeface="+mn-lt"/>
        <a:ea typeface="+mn-ea"/>
        <a:cs typeface="+mn-cs"/>
      </a:defRPr>
    </a:lvl2pPr>
    <a:lvl3pPr marL="913653" algn="l" defTabSz="913653" rtl="0" eaLnBrk="1" latinLnBrk="0" hangingPunct="1">
      <a:defRPr sz="1200" kern="1200">
        <a:solidFill>
          <a:schemeClr val="tx1"/>
        </a:solidFill>
        <a:latin typeface="+mn-lt"/>
        <a:ea typeface="+mn-ea"/>
        <a:cs typeface="+mn-cs"/>
      </a:defRPr>
    </a:lvl3pPr>
    <a:lvl4pPr marL="1370478" algn="l" defTabSz="913653" rtl="0" eaLnBrk="1" latinLnBrk="0" hangingPunct="1">
      <a:defRPr sz="1200" kern="1200">
        <a:solidFill>
          <a:schemeClr val="tx1"/>
        </a:solidFill>
        <a:latin typeface="+mn-lt"/>
        <a:ea typeface="+mn-ea"/>
        <a:cs typeface="+mn-cs"/>
      </a:defRPr>
    </a:lvl4pPr>
    <a:lvl5pPr marL="1827306" algn="l" defTabSz="913653" rtl="0" eaLnBrk="1" latinLnBrk="0" hangingPunct="1">
      <a:defRPr sz="1200" kern="1200">
        <a:solidFill>
          <a:schemeClr val="tx1"/>
        </a:solidFill>
        <a:latin typeface="+mn-lt"/>
        <a:ea typeface="+mn-ea"/>
        <a:cs typeface="+mn-cs"/>
      </a:defRPr>
    </a:lvl5pPr>
    <a:lvl6pPr marL="2284131" algn="l" defTabSz="913653" rtl="0" eaLnBrk="1" latinLnBrk="0" hangingPunct="1">
      <a:defRPr sz="1200" kern="1200">
        <a:solidFill>
          <a:schemeClr val="tx1"/>
        </a:solidFill>
        <a:latin typeface="+mn-lt"/>
        <a:ea typeface="+mn-ea"/>
        <a:cs typeface="+mn-cs"/>
      </a:defRPr>
    </a:lvl6pPr>
    <a:lvl7pPr marL="2740959" algn="l" defTabSz="913653" rtl="0" eaLnBrk="1" latinLnBrk="0" hangingPunct="1">
      <a:defRPr sz="1200" kern="1200">
        <a:solidFill>
          <a:schemeClr val="tx1"/>
        </a:solidFill>
        <a:latin typeface="+mn-lt"/>
        <a:ea typeface="+mn-ea"/>
        <a:cs typeface="+mn-cs"/>
      </a:defRPr>
    </a:lvl7pPr>
    <a:lvl8pPr marL="3197785" algn="l" defTabSz="913653" rtl="0" eaLnBrk="1" latinLnBrk="0" hangingPunct="1">
      <a:defRPr sz="1200" kern="1200">
        <a:solidFill>
          <a:schemeClr val="tx1"/>
        </a:solidFill>
        <a:latin typeface="+mn-lt"/>
        <a:ea typeface="+mn-ea"/>
        <a:cs typeface="+mn-cs"/>
      </a:defRPr>
    </a:lvl8pPr>
    <a:lvl9pPr marL="3654611" algn="l" defTabSz="91365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200" i="1"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59940E8-9A65-CB4D-9576-F9E0ECA60F2C}"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30037117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59940E8-9A65-CB4D-9576-F9E0ECA60F2C}" type="slidenum">
              <a:rPr lang="en-US" smtClean="0">
                <a:solidFill>
                  <a:prstClr val="black"/>
                </a:solidFill>
                <a:latin typeface="Calibri"/>
              </a:rPr>
              <a:pPr/>
              <a:t>10</a:t>
            </a:fld>
            <a:endParaRPr lang="en-US">
              <a:solidFill>
                <a:prstClr val="black"/>
              </a:solidFill>
              <a:latin typeface="Calibri"/>
            </a:endParaRPr>
          </a:p>
        </p:txBody>
      </p:sp>
    </p:spTree>
    <p:extLst>
      <p:ext uri="{BB962C8B-B14F-4D97-AF65-F5344CB8AC3E}">
        <p14:creationId xmlns:p14="http://schemas.microsoft.com/office/powerpoint/2010/main" val="30037117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59940E8-9A65-CB4D-9576-F9E0ECA60F2C}" type="slidenum">
              <a:rPr lang="en-US" smtClean="0">
                <a:solidFill>
                  <a:prstClr val="black"/>
                </a:solidFill>
                <a:latin typeface="Calibri"/>
              </a:rPr>
              <a:pPr/>
              <a:t>11</a:t>
            </a:fld>
            <a:endParaRPr lang="en-US">
              <a:solidFill>
                <a:prstClr val="black"/>
              </a:solidFill>
              <a:latin typeface="Calibri"/>
            </a:endParaRPr>
          </a:p>
        </p:txBody>
      </p:sp>
    </p:spTree>
    <p:extLst>
      <p:ext uri="{BB962C8B-B14F-4D97-AF65-F5344CB8AC3E}">
        <p14:creationId xmlns:p14="http://schemas.microsoft.com/office/powerpoint/2010/main" val="30037117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59940E8-9A65-CB4D-9576-F9E0ECA60F2C}" type="slidenum">
              <a:rPr lang="en-US" smtClean="0">
                <a:solidFill>
                  <a:prstClr val="black"/>
                </a:solidFill>
                <a:latin typeface="Calibri"/>
              </a:rPr>
              <a:pPr/>
              <a:t>12</a:t>
            </a:fld>
            <a:endParaRPr lang="en-US">
              <a:solidFill>
                <a:prstClr val="black"/>
              </a:solidFill>
              <a:latin typeface="Calibri"/>
            </a:endParaRPr>
          </a:p>
        </p:txBody>
      </p:sp>
    </p:spTree>
    <p:extLst>
      <p:ext uri="{BB962C8B-B14F-4D97-AF65-F5344CB8AC3E}">
        <p14:creationId xmlns:p14="http://schemas.microsoft.com/office/powerpoint/2010/main" val="30037117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59940E8-9A65-CB4D-9576-F9E0ECA60F2C}" type="slidenum">
              <a:rPr lang="en-US" smtClean="0">
                <a:solidFill>
                  <a:prstClr val="black"/>
                </a:solidFill>
                <a:latin typeface="Calibri"/>
              </a:rPr>
              <a:pPr/>
              <a:t>13</a:t>
            </a:fld>
            <a:endParaRPr lang="en-US">
              <a:solidFill>
                <a:prstClr val="black"/>
              </a:solidFill>
              <a:latin typeface="Calibri"/>
            </a:endParaRPr>
          </a:p>
        </p:txBody>
      </p:sp>
    </p:spTree>
    <p:extLst>
      <p:ext uri="{BB962C8B-B14F-4D97-AF65-F5344CB8AC3E}">
        <p14:creationId xmlns:p14="http://schemas.microsoft.com/office/powerpoint/2010/main" val="30037117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59940E8-9A65-CB4D-9576-F9E0ECA60F2C}" type="slidenum">
              <a:rPr lang="en-US" smtClean="0">
                <a:solidFill>
                  <a:prstClr val="black"/>
                </a:solidFill>
                <a:latin typeface="Calibri"/>
              </a:rPr>
              <a:pPr/>
              <a:t>14</a:t>
            </a:fld>
            <a:endParaRPr lang="en-US">
              <a:solidFill>
                <a:prstClr val="black"/>
              </a:solidFill>
              <a:latin typeface="Calibri"/>
            </a:endParaRPr>
          </a:p>
        </p:txBody>
      </p:sp>
    </p:spTree>
    <p:extLst>
      <p:ext uri="{BB962C8B-B14F-4D97-AF65-F5344CB8AC3E}">
        <p14:creationId xmlns:p14="http://schemas.microsoft.com/office/powerpoint/2010/main" val="30037117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59940E8-9A65-CB4D-9576-F9E0ECA60F2C}" type="slidenum">
              <a:rPr lang="en-US" smtClean="0">
                <a:solidFill>
                  <a:prstClr val="black"/>
                </a:solidFill>
                <a:latin typeface="Calibri"/>
              </a:rPr>
              <a:pPr/>
              <a:t>15</a:t>
            </a:fld>
            <a:endParaRPr lang="en-US">
              <a:solidFill>
                <a:prstClr val="black"/>
              </a:solidFill>
              <a:latin typeface="Calibri"/>
            </a:endParaRPr>
          </a:p>
        </p:txBody>
      </p:sp>
    </p:spTree>
    <p:extLst>
      <p:ext uri="{BB962C8B-B14F-4D97-AF65-F5344CB8AC3E}">
        <p14:creationId xmlns:p14="http://schemas.microsoft.com/office/powerpoint/2010/main" val="30037117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59940E8-9A65-CB4D-9576-F9E0ECA60F2C}" type="slidenum">
              <a:rPr lang="en-US" smtClean="0">
                <a:solidFill>
                  <a:prstClr val="black"/>
                </a:solidFill>
                <a:latin typeface="Calibri"/>
              </a:rPr>
              <a:pPr/>
              <a:t>16</a:t>
            </a:fld>
            <a:endParaRPr lang="en-US">
              <a:solidFill>
                <a:prstClr val="black"/>
              </a:solidFill>
              <a:latin typeface="Calibri"/>
            </a:endParaRPr>
          </a:p>
        </p:txBody>
      </p:sp>
    </p:spTree>
    <p:extLst>
      <p:ext uri="{BB962C8B-B14F-4D97-AF65-F5344CB8AC3E}">
        <p14:creationId xmlns:p14="http://schemas.microsoft.com/office/powerpoint/2010/main" val="30037117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59940E8-9A65-CB4D-9576-F9E0ECA60F2C}" type="slidenum">
              <a:rPr lang="en-US" smtClean="0">
                <a:solidFill>
                  <a:prstClr val="black"/>
                </a:solidFill>
                <a:latin typeface="Calibri"/>
              </a:rPr>
              <a:pPr/>
              <a:t>17</a:t>
            </a:fld>
            <a:endParaRPr lang="en-US">
              <a:solidFill>
                <a:prstClr val="black"/>
              </a:solidFill>
              <a:latin typeface="Calibri"/>
            </a:endParaRPr>
          </a:p>
        </p:txBody>
      </p:sp>
    </p:spTree>
    <p:extLst>
      <p:ext uri="{BB962C8B-B14F-4D97-AF65-F5344CB8AC3E}">
        <p14:creationId xmlns:p14="http://schemas.microsoft.com/office/powerpoint/2010/main" val="30037117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59940E8-9A65-CB4D-9576-F9E0ECA60F2C}" type="slidenum">
              <a:rPr lang="en-US" smtClean="0">
                <a:solidFill>
                  <a:prstClr val="black"/>
                </a:solidFill>
                <a:latin typeface="Calibri"/>
              </a:rPr>
              <a:pPr/>
              <a:t>18</a:t>
            </a:fld>
            <a:endParaRPr lang="en-US">
              <a:solidFill>
                <a:prstClr val="black"/>
              </a:solidFill>
              <a:latin typeface="Calibri"/>
            </a:endParaRPr>
          </a:p>
        </p:txBody>
      </p:sp>
    </p:spTree>
    <p:extLst>
      <p:ext uri="{BB962C8B-B14F-4D97-AF65-F5344CB8AC3E}">
        <p14:creationId xmlns:p14="http://schemas.microsoft.com/office/powerpoint/2010/main" val="30037117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8km at nadir. Near-uniform detection efficiency across its FOV.</a:t>
            </a:r>
          </a:p>
        </p:txBody>
      </p:sp>
      <p:sp>
        <p:nvSpPr>
          <p:cNvPr id="4" name="Slide Number Placeholder 3"/>
          <p:cNvSpPr>
            <a:spLocks noGrp="1"/>
          </p:cNvSpPr>
          <p:nvPr>
            <p:ph type="sldNum" sz="quarter" idx="10"/>
          </p:nvPr>
        </p:nvSpPr>
        <p:spPr/>
        <p:txBody>
          <a:bodyPr/>
          <a:lstStyle/>
          <a:p>
            <a:fld id="{B59940E8-9A65-CB4D-9576-F9E0ECA60F2C}" type="slidenum">
              <a:rPr lang="en-US" smtClean="0">
                <a:solidFill>
                  <a:prstClr val="black"/>
                </a:solidFill>
                <a:latin typeface="Calibri"/>
              </a:rPr>
              <a:pPr/>
              <a:t>19</a:t>
            </a:fld>
            <a:endParaRPr lang="en-US">
              <a:solidFill>
                <a:prstClr val="black"/>
              </a:solidFill>
              <a:latin typeface="Calibri"/>
            </a:endParaRPr>
          </a:p>
        </p:txBody>
      </p:sp>
    </p:spTree>
    <p:extLst>
      <p:ext uri="{BB962C8B-B14F-4D97-AF65-F5344CB8AC3E}">
        <p14:creationId xmlns:p14="http://schemas.microsoft.com/office/powerpoint/2010/main" val="3003711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High-resolution streaming data from a variety of sources</a:t>
            </a:r>
          </a:p>
        </p:txBody>
      </p:sp>
      <p:sp>
        <p:nvSpPr>
          <p:cNvPr id="4" name="Slide Number Placeholder 3"/>
          <p:cNvSpPr>
            <a:spLocks noGrp="1"/>
          </p:cNvSpPr>
          <p:nvPr>
            <p:ph type="sldNum" sz="quarter" idx="10"/>
          </p:nvPr>
        </p:nvSpPr>
        <p:spPr/>
        <p:txBody>
          <a:bodyPr/>
          <a:lstStyle/>
          <a:p>
            <a:fld id="{B59940E8-9A65-CB4D-9576-F9E0ECA60F2C}" type="slidenum">
              <a:rPr lang="en-US" smtClean="0">
                <a:solidFill>
                  <a:prstClr val="black"/>
                </a:solidFill>
                <a:latin typeface="Calibri"/>
              </a:rPr>
              <a:pPr/>
              <a:t>2</a:t>
            </a:fld>
            <a:endParaRPr lang="en-US">
              <a:solidFill>
                <a:prstClr val="black"/>
              </a:solidFill>
              <a:latin typeface="Calibri"/>
            </a:endParaRPr>
          </a:p>
        </p:txBody>
      </p:sp>
    </p:spTree>
    <p:extLst>
      <p:ext uri="{BB962C8B-B14F-4D97-AF65-F5344CB8AC3E}">
        <p14:creationId xmlns:p14="http://schemas.microsoft.com/office/powerpoint/2010/main" val="30037117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3653"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We’re excited about the GLM and the near-uniform detection efficiency across its FOV. Working now on integration into ProbSevere. Expect excellent utility, in areas with or without radar coverage.</a:t>
            </a:r>
          </a:p>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59940E8-9A65-CB4D-9576-F9E0ECA60F2C}" type="slidenum">
              <a:rPr lang="en-US" smtClean="0">
                <a:solidFill>
                  <a:prstClr val="black"/>
                </a:solidFill>
                <a:latin typeface="Calibri"/>
              </a:rPr>
              <a:pPr/>
              <a:t>20</a:t>
            </a:fld>
            <a:endParaRPr lang="en-US">
              <a:solidFill>
                <a:prstClr val="black"/>
              </a:solidFill>
              <a:latin typeface="Calibri"/>
            </a:endParaRPr>
          </a:p>
        </p:txBody>
      </p:sp>
    </p:spTree>
    <p:extLst>
      <p:ext uri="{BB962C8B-B14F-4D97-AF65-F5344CB8AC3E}">
        <p14:creationId xmlns:p14="http://schemas.microsoft.com/office/powerpoint/2010/main" val="30037117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Skill measured to first large hail, strong wind, or tornado report. NWS = U.S. National Weather Service. POD = probability of detection. FAR = false alarm ration. CSI = critical success index. This is for nearly 2000 severe storms and 30,000 non-severe storms in the </a:t>
            </a:r>
            <a:r>
              <a:rPr lang="en-US" sz="1200" b="1" kern="1200" baseline="0" dirty="0" smtClean="0">
                <a:solidFill>
                  <a:schemeClr val="tx1"/>
                </a:solidFill>
                <a:effectLst/>
                <a:latin typeface="+mn-lt"/>
                <a:ea typeface="+mn-ea"/>
                <a:cs typeface="+mn-cs"/>
              </a:rPr>
              <a:t>warm seasons </a:t>
            </a:r>
            <a:r>
              <a:rPr lang="en-US" sz="1200" kern="1200" baseline="0" dirty="0" smtClean="0">
                <a:solidFill>
                  <a:schemeClr val="tx1"/>
                </a:solidFill>
                <a:effectLst/>
                <a:latin typeface="+mn-lt"/>
                <a:ea typeface="+mn-ea"/>
                <a:cs typeface="+mn-cs"/>
              </a:rPr>
              <a:t>of 2014 and 2016. We expect skill and lead time to increase with GOES-16 ABI and GLM instruments relative to a radar only model.</a:t>
            </a:r>
          </a:p>
        </p:txBody>
      </p:sp>
      <p:sp>
        <p:nvSpPr>
          <p:cNvPr id="4" name="Slide Number Placeholder 3"/>
          <p:cNvSpPr>
            <a:spLocks noGrp="1"/>
          </p:cNvSpPr>
          <p:nvPr>
            <p:ph type="sldNum" sz="quarter" idx="10"/>
          </p:nvPr>
        </p:nvSpPr>
        <p:spPr/>
        <p:txBody>
          <a:bodyPr/>
          <a:lstStyle/>
          <a:p>
            <a:fld id="{B59940E8-9A65-CB4D-9576-F9E0ECA60F2C}" type="slidenum">
              <a:rPr lang="en-US" smtClean="0">
                <a:solidFill>
                  <a:prstClr val="black"/>
                </a:solidFill>
                <a:latin typeface="Calibri"/>
              </a:rPr>
              <a:pPr/>
              <a:t>21</a:t>
            </a:fld>
            <a:endParaRPr lang="en-US">
              <a:solidFill>
                <a:prstClr val="black"/>
              </a:solidFill>
              <a:latin typeface="Calibri"/>
            </a:endParaRPr>
          </a:p>
        </p:txBody>
      </p:sp>
    </p:spTree>
    <p:extLst>
      <p:ext uri="{BB962C8B-B14F-4D97-AF65-F5344CB8AC3E}">
        <p14:creationId xmlns:p14="http://schemas.microsoft.com/office/powerpoint/2010/main" val="30037117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59940E8-9A65-CB4D-9576-F9E0ECA60F2C}" type="slidenum">
              <a:rPr lang="en-US" smtClean="0">
                <a:solidFill>
                  <a:prstClr val="black"/>
                </a:solidFill>
                <a:latin typeface="Calibri"/>
              </a:rPr>
              <a:pPr/>
              <a:t>22</a:t>
            </a:fld>
            <a:endParaRPr lang="en-US">
              <a:solidFill>
                <a:prstClr val="black"/>
              </a:solidFill>
              <a:latin typeface="Calibri"/>
            </a:endParaRPr>
          </a:p>
        </p:txBody>
      </p:sp>
    </p:spTree>
    <p:extLst>
      <p:ext uri="{BB962C8B-B14F-4D97-AF65-F5344CB8AC3E}">
        <p14:creationId xmlns:p14="http://schemas.microsoft.com/office/powerpoint/2010/main" val="30037117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59940E8-9A65-CB4D-9576-F9E0ECA60F2C}" type="slidenum">
              <a:rPr lang="en-US" smtClean="0">
                <a:solidFill>
                  <a:prstClr val="black"/>
                </a:solidFill>
                <a:latin typeface="Calibri"/>
              </a:rPr>
              <a:pPr/>
              <a:t>23</a:t>
            </a:fld>
            <a:endParaRPr lang="en-US">
              <a:solidFill>
                <a:prstClr val="black"/>
              </a:solidFill>
              <a:latin typeface="Calibri"/>
            </a:endParaRPr>
          </a:p>
        </p:txBody>
      </p:sp>
    </p:spTree>
    <p:extLst>
      <p:ext uri="{BB962C8B-B14F-4D97-AF65-F5344CB8AC3E}">
        <p14:creationId xmlns:p14="http://schemas.microsoft.com/office/powerpoint/2010/main" val="30037117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59940E8-9A65-CB4D-9576-F9E0ECA60F2C}" type="slidenum">
              <a:rPr lang="en-US" smtClean="0">
                <a:solidFill>
                  <a:prstClr val="black"/>
                </a:solidFill>
                <a:latin typeface="Calibri"/>
              </a:rPr>
              <a:pPr/>
              <a:t>24</a:t>
            </a:fld>
            <a:endParaRPr lang="en-US">
              <a:solidFill>
                <a:prstClr val="black"/>
              </a:solidFill>
              <a:latin typeface="Calibri"/>
            </a:endParaRPr>
          </a:p>
        </p:txBody>
      </p:sp>
    </p:spTree>
    <p:extLst>
      <p:ext uri="{BB962C8B-B14F-4D97-AF65-F5344CB8AC3E}">
        <p14:creationId xmlns:p14="http://schemas.microsoft.com/office/powerpoint/2010/main" val="30037117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EA2CD1D6-30B8-4037-A7CF-A10C129E0E9C}" type="slidenum">
              <a:rPr lang="en-US" smtClean="0"/>
              <a:t>25</a:t>
            </a:fld>
            <a:endParaRPr lang="en-US"/>
          </a:p>
        </p:txBody>
      </p:sp>
    </p:spTree>
    <p:extLst>
      <p:ext uri="{BB962C8B-B14F-4D97-AF65-F5344CB8AC3E}">
        <p14:creationId xmlns:p14="http://schemas.microsoft.com/office/powerpoint/2010/main" val="15296072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EA2CD1D6-30B8-4037-A7CF-A10C129E0E9C}" type="slidenum">
              <a:rPr lang="en-US" smtClean="0"/>
              <a:t>26</a:t>
            </a:fld>
            <a:endParaRPr lang="en-US"/>
          </a:p>
        </p:txBody>
      </p:sp>
    </p:spTree>
    <p:extLst>
      <p:ext uri="{BB962C8B-B14F-4D97-AF65-F5344CB8AC3E}">
        <p14:creationId xmlns:p14="http://schemas.microsoft.com/office/powerpoint/2010/main" val="15296072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59940E8-9A65-CB4D-9576-F9E0ECA60F2C}" type="slidenum">
              <a:rPr lang="en-US" smtClean="0">
                <a:solidFill>
                  <a:prstClr val="black"/>
                </a:solidFill>
                <a:latin typeface="Calibri"/>
              </a:rPr>
              <a:pPr/>
              <a:t>27</a:t>
            </a:fld>
            <a:endParaRPr lang="en-US">
              <a:solidFill>
                <a:prstClr val="black"/>
              </a:solidFill>
              <a:latin typeface="Calibri"/>
            </a:endParaRPr>
          </a:p>
        </p:txBody>
      </p:sp>
    </p:spTree>
    <p:extLst>
      <p:ext uri="{BB962C8B-B14F-4D97-AF65-F5344CB8AC3E}">
        <p14:creationId xmlns:p14="http://schemas.microsoft.com/office/powerpoint/2010/main" val="3003711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ProbSevere is a naïve Bayesian model, that is, a statistical model, which integrates data from multiple observation platforms to predict the probability that a thunderstorm will produce severe weather in the near-term (hail ≥25mm diameter, wind gust ≥ 50 </a:t>
            </a:r>
            <a:r>
              <a:rPr lang="en-US" sz="1200" kern="1200" baseline="0" dirty="0" err="1" smtClean="0">
                <a:solidFill>
                  <a:schemeClr val="tx1"/>
                </a:solidFill>
                <a:effectLst/>
                <a:latin typeface="+mn-lt"/>
                <a:ea typeface="+mn-ea"/>
                <a:cs typeface="+mn-cs"/>
              </a:rPr>
              <a:t>kts</a:t>
            </a:r>
            <a:r>
              <a:rPr lang="en-US" sz="1200" kern="1200" baseline="0" dirty="0" smtClean="0">
                <a:solidFill>
                  <a:schemeClr val="tx1"/>
                </a:solidFill>
                <a:effectLst/>
                <a:latin typeface="+mn-lt"/>
                <a:ea typeface="+mn-ea"/>
                <a:cs typeface="+mn-cs"/>
              </a:rPr>
              <a:t>, tornado). ProbSevere incorporates real-time automated object identification and tracking in both ground-based weather radar reflectivity imagery and satellite imagery. From within the bounds of those identified objects, or storms, data are spatially extracted and certain predictors are computed. Specifically,  these predictors are extracted and derived from high-res NWP data, satellite cloud products, radar imagery, and ground-based total lightning data</a:t>
            </a:r>
          </a:p>
        </p:txBody>
      </p:sp>
      <p:sp>
        <p:nvSpPr>
          <p:cNvPr id="4" name="Slide Number Placeholder 3"/>
          <p:cNvSpPr>
            <a:spLocks noGrp="1"/>
          </p:cNvSpPr>
          <p:nvPr>
            <p:ph type="sldNum" sz="quarter" idx="10"/>
          </p:nvPr>
        </p:nvSpPr>
        <p:spPr/>
        <p:txBody>
          <a:bodyPr/>
          <a:lstStyle/>
          <a:p>
            <a:fld id="{B59940E8-9A65-CB4D-9576-F9E0ECA60F2C}" type="slidenum">
              <a:rPr lang="en-US" smtClean="0">
                <a:solidFill>
                  <a:prstClr val="black"/>
                </a:solidFill>
                <a:latin typeface="Calibri"/>
              </a:rPr>
              <a:pPr/>
              <a:t>3</a:t>
            </a:fld>
            <a:endParaRPr lang="en-US">
              <a:solidFill>
                <a:prstClr val="black"/>
              </a:solidFill>
              <a:latin typeface="Calibri"/>
            </a:endParaRPr>
          </a:p>
        </p:txBody>
      </p:sp>
    </p:spTree>
    <p:extLst>
      <p:ext uri="{BB962C8B-B14F-4D97-AF65-F5344CB8AC3E}">
        <p14:creationId xmlns:p14="http://schemas.microsoft.com/office/powerpoint/2010/main" val="30037117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This is a snapshot of ProbSevere output within a system that the U.S. NWS uses for warning decision making and issuing official products. The satellite predictors computed within the satellite-tracked objects are shared with overlapping radar-identified objects, thereby giving forecasters a more complete picture of how storms evolved from infancy to maturity. Sampling the storm shows forecasters the severe probability, as well as each predictor value. I’ll explain these satellite predictors next.</a:t>
            </a:r>
          </a:p>
        </p:txBody>
      </p:sp>
      <p:sp>
        <p:nvSpPr>
          <p:cNvPr id="4" name="Slide Number Placeholder 3"/>
          <p:cNvSpPr>
            <a:spLocks noGrp="1"/>
          </p:cNvSpPr>
          <p:nvPr>
            <p:ph type="sldNum" sz="quarter" idx="10"/>
          </p:nvPr>
        </p:nvSpPr>
        <p:spPr/>
        <p:txBody>
          <a:bodyPr/>
          <a:lstStyle/>
          <a:p>
            <a:fld id="{B59940E8-9A65-CB4D-9576-F9E0ECA60F2C}" type="slidenum">
              <a:rPr lang="en-US" smtClean="0">
                <a:solidFill>
                  <a:prstClr val="black"/>
                </a:solidFill>
                <a:latin typeface="Calibri"/>
              </a:rPr>
              <a:pPr/>
              <a:t>4</a:t>
            </a:fld>
            <a:endParaRPr lang="en-US">
              <a:solidFill>
                <a:prstClr val="black"/>
              </a:solidFill>
              <a:latin typeface="Calibri"/>
            </a:endParaRPr>
          </a:p>
        </p:txBody>
      </p:sp>
    </p:spTree>
    <p:extLst>
      <p:ext uri="{BB962C8B-B14F-4D97-AF65-F5344CB8AC3E}">
        <p14:creationId xmlns:p14="http://schemas.microsoft.com/office/powerpoint/2010/main" val="3003711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59940E8-9A65-CB4D-9576-F9E0ECA60F2C}" type="slidenum">
              <a:rPr lang="en-US" smtClean="0">
                <a:solidFill>
                  <a:prstClr val="black"/>
                </a:solidFill>
                <a:latin typeface="Calibri"/>
              </a:rPr>
              <a:pPr/>
              <a:t>5</a:t>
            </a:fld>
            <a:endParaRPr lang="en-US">
              <a:solidFill>
                <a:prstClr val="black"/>
              </a:solidFill>
              <a:latin typeface="Calibri"/>
            </a:endParaRPr>
          </a:p>
        </p:txBody>
      </p:sp>
    </p:spTree>
    <p:extLst>
      <p:ext uri="{BB962C8B-B14F-4D97-AF65-F5344CB8AC3E}">
        <p14:creationId xmlns:p14="http://schemas.microsoft.com/office/powerpoint/2010/main" val="30037117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59940E8-9A65-CB4D-9576-F9E0ECA60F2C}" type="slidenum">
              <a:rPr lang="en-US" smtClean="0">
                <a:solidFill>
                  <a:prstClr val="black"/>
                </a:solidFill>
                <a:latin typeface="Calibri"/>
              </a:rPr>
              <a:pPr/>
              <a:t>6</a:t>
            </a:fld>
            <a:endParaRPr lang="en-US">
              <a:solidFill>
                <a:prstClr val="black"/>
              </a:solidFill>
              <a:latin typeface="Calibri"/>
            </a:endParaRPr>
          </a:p>
        </p:txBody>
      </p:sp>
    </p:spTree>
    <p:extLst>
      <p:ext uri="{BB962C8B-B14F-4D97-AF65-F5344CB8AC3E}">
        <p14:creationId xmlns:p14="http://schemas.microsoft.com/office/powerpoint/2010/main" val="30037117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59940E8-9A65-CB4D-9576-F9E0ECA60F2C}" type="slidenum">
              <a:rPr lang="en-US" smtClean="0">
                <a:solidFill>
                  <a:prstClr val="black"/>
                </a:solidFill>
                <a:latin typeface="Calibri"/>
              </a:rPr>
              <a:pPr/>
              <a:t>7</a:t>
            </a:fld>
            <a:endParaRPr lang="en-US">
              <a:solidFill>
                <a:prstClr val="black"/>
              </a:solidFill>
              <a:latin typeface="Calibri"/>
            </a:endParaRPr>
          </a:p>
        </p:txBody>
      </p:sp>
    </p:spTree>
    <p:extLst>
      <p:ext uri="{BB962C8B-B14F-4D97-AF65-F5344CB8AC3E}">
        <p14:creationId xmlns:p14="http://schemas.microsoft.com/office/powerpoint/2010/main" val="30037117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59940E8-9A65-CB4D-9576-F9E0ECA60F2C}" type="slidenum">
              <a:rPr lang="en-US" smtClean="0">
                <a:solidFill>
                  <a:prstClr val="black"/>
                </a:solidFill>
                <a:latin typeface="Calibri"/>
              </a:rPr>
              <a:pPr/>
              <a:t>8</a:t>
            </a:fld>
            <a:endParaRPr lang="en-US">
              <a:solidFill>
                <a:prstClr val="black"/>
              </a:solidFill>
              <a:latin typeface="Calibri"/>
            </a:endParaRPr>
          </a:p>
        </p:txBody>
      </p:sp>
    </p:spTree>
    <p:extLst>
      <p:ext uri="{BB962C8B-B14F-4D97-AF65-F5344CB8AC3E}">
        <p14:creationId xmlns:p14="http://schemas.microsoft.com/office/powerpoint/2010/main" val="30037117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59940E8-9A65-CB4D-9576-F9E0ECA60F2C}" type="slidenum">
              <a:rPr lang="en-US" smtClean="0">
                <a:solidFill>
                  <a:prstClr val="black"/>
                </a:solidFill>
                <a:latin typeface="Calibri"/>
              </a:rPr>
              <a:pPr/>
              <a:t>9</a:t>
            </a:fld>
            <a:endParaRPr lang="en-US">
              <a:solidFill>
                <a:prstClr val="black"/>
              </a:solidFill>
              <a:latin typeface="Calibri"/>
            </a:endParaRPr>
          </a:p>
        </p:txBody>
      </p:sp>
    </p:spTree>
    <p:extLst>
      <p:ext uri="{BB962C8B-B14F-4D97-AF65-F5344CB8AC3E}">
        <p14:creationId xmlns:p14="http://schemas.microsoft.com/office/powerpoint/2010/main" val="30037117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8" name="Rectangle 27"/>
          <p:cNvSpPr/>
          <p:nvPr userDrawn="1"/>
        </p:nvSpPr>
        <p:spPr>
          <a:xfrm>
            <a:off x="33" y="-566"/>
            <a:ext cx="9151557" cy="6858000"/>
          </a:xfrm>
          <a:prstGeom prst="rect">
            <a:avLst/>
          </a:prstGeom>
          <a:pattFill prst="wdUpDiag">
            <a:fgClr>
              <a:schemeClr val="tx1">
                <a:lumMod val="65000"/>
                <a:lumOff val="3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91365" tIns="45684" rIns="91365" bIns="45684" rtlCol="0" anchor="ctr"/>
          <a:lstStyle/>
          <a:p>
            <a:pPr algn="ctr"/>
            <a:endParaRPr lang="en-US"/>
          </a:p>
        </p:txBody>
      </p:sp>
      <p:sp>
        <p:nvSpPr>
          <p:cNvPr id="11" name="Rectangle 10"/>
          <p:cNvSpPr/>
          <p:nvPr userDrawn="1"/>
        </p:nvSpPr>
        <p:spPr>
          <a:xfrm>
            <a:off x="0" y="0"/>
            <a:ext cx="9151556" cy="6858000"/>
          </a:xfrm>
          <a:prstGeom prst="rect">
            <a:avLst/>
          </a:prstGeom>
          <a:solidFill>
            <a:schemeClr val="tx2">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5" tIns="45684" rIns="91365" bIns="45684" rtlCol="0" anchor="ctr"/>
          <a:lstStyle/>
          <a:p>
            <a:pPr algn="ctr"/>
            <a:endParaRPr lang="en-US"/>
          </a:p>
        </p:txBody>
      </p:sp>
      <p:pic>
        <p:nvPicPr>
          <p:cNvPr id="1026" name="Picture 2" descr="T:\NOAA Science Days\5_Disasters&amp;Resilience_June 2014\Advertising &amp; Invitations\pptTemplate\assets\main-06.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 y="0"/>
            <a:ext cx="9143245" cy="6857434"/>
          </a:xfrm>
          <a:prstGeom prst="rect">
            <a:avLst/>
          </a:prstGeom>
          <a:noFill/>
          <a:effectLst>
            <a:outerShdw blurRad="50800" dist="38100" dir="2700000" algn="tl" rotWithShape="0">
              <a:prstClr val="black">
                <a:alpha val="40000"/>
              </a:prstClr>
            </a:outerShdw>
          </a:effectLst>
        </p:spPr>
      </p:pic>
      <p:sp>
        <p:nvSpPr>
          <p:cNvPr id="2" name="Title 1"/>
          <p:cNvSpPr>
            <a:spLocks noGrp="1"/>
          </p:cNvSpPr>
          <p:nvPr>
            <p:ph type="ctrTitle" hasCustomPrompt="1"/>
          </p:nvPr>
        </p:nvSpPr>
        <p:spPr>
          <a:xfrm>
            <a:off x="152400" y="152400"/>
            <a:ext cx="4800600" cy="3810000"/>
          </a:xfrm>
        </p:spPr>
        <p:txBody>
          <a:bodyPr>
            <a:normAutofit/>
          </a:bodyPr>
          <a:lstStyle>
            <a:lvl1pPr algn="l">
              <a:defRPr sz="4800" b="1">
                <a:solidFill>
                  <a:schemeClr val="bg1"/>
                </a:solidFill>
                <a:latin typeface="+mn-l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648200" y="3962400"/>
            <a:ext cx="4267200" cy="2743200"/>
          </a:xfrm>
        </p:spPr>
        <p:txBody>
          <a:bodyPr>
            <a:normAutofit/>
          </a:bodyPr>
          <a:lstStyle>
            <a:lvl1pPr marL="0" indent="0" algn="l">
              <a:buNone/>
              <a:defRPr sz="2000" b="0">
                <a:solidFill>
                  <a:schemeClr val="bg1"/>
                </a:solidFill>
              </a:defRPr>
            </a:lvl1pPr>
            <a:lvl2pPr marL="456826" indent="0" algn="ctr">
              <a:buNone/>
              <a:defRPr>
                <a:solidFill>
                  <a:schemeClr val="tx1">
                    <a:tint val="75000"/>
                  </a:schemeClr>
                </a:solidFill>
              </a:defRPr>
            </a:lvl2pPr>
            <a:lvl3pPr marL="913653" indent="0" algn="ctr">
              <a:buNone/>
              <a:defRPr>
                <a:solidFill>
                  <a:schemeClr val="tx1">
                    <a:tint val="75000"/>
                  </a:schemeClr>
                </a:solidFill>
              </a:defRPr>
            </a:lvl3pPr>
            <a:lvl4pPr marL="1370478" indent="0" algn="ctr">
              <a:buNone/>
              <a:defRPr>
                <a:solidFill>
                  <a:schemeClr val="tx1">
                    <a:tint val="75000"/>
                  </a:schemeClr>
                </a:solidFill>
              </a:defRPr>
            </a:lvl4pPr>
            <a:lvl5pPr marL="1827306" indent="0" algn="ctr">
              <a:buNone/>
              <a:defRPr>
                <a:solidFill>
                  <a:schemeClr val="tx1">
                    <a:tint val="75000"/>
                  </a:schemeClr>
                </a:solidFill>
              </a:defRPr>
            </a:lvl5pPr>
            <a:lvl6pPr marL="2284131" indent="0" algn="ctr">
              <a:buNone/>
              <a:defRPr>
                <a:solidFill>
                  <a:schemeClr val="tx1">
                    <a:tint val="75000"/>
                  </a:schemeClr>
                </a:solidFill>
              </a:defRPr>
            </a:lvl6pPr>
            <a:lvl7pPr marL="2740959" indent="0" algn="ctr">
              <a:buNone/>
              <a:defRPr>
                <a:solidFill>
                  <a:schemeClr val="tx1">
                    <a:tint val="75000"/>
                  </a:schemeClr>
                </a:solidFill>
              </a:defRPr>
            </a:lvl7pPr>
            <a:lvl8pPr marL="3197785" indent="0" algn="ctr">
              <a:buNone/>
              <a:defRPr>
                <a:solidFill>
                  <a:schemeClr val="tx1">
                    <a:tint val="75000"/>
                  </a:schemeClr>
                </a:solidFill>
              </a:defRPr>
            </a:lvl8pPr>
            <a:lvl9pPr marL="3654611"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41508201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419"/>
            <a:ext cx="2133600" cy="365125"/>
          </a:xfrm>
          <a:prstGeom prst="rect">
            <a:avLst/>
          </a:prstGeom>
        </p:spPr>
        <p:txBody>
          <a:bodyPr lIns="91365" tIns="45684" rIns="91365" bIns="45684"/>
          <a:lstStyle/>
          <a:p>
            <a:fld id="{3A09515F-89E5-C744-8706-F7B260AE688A}" type="datetime1">
              <a:rPr lang="en-US" smtClean="0"/>
              <a:t>10/2/17</a:t>
            </a:fld>
            <a:endParaRPr lang="en-US"/>
          </a:p>
        </p:txBody>
      </p:sp>
      <p:sp>
        <p:nvSpPr>
          <p:cNvPr id="5" name="Footer Placeholder 4"/>
          <p:cNvSpPr>
            <a:spLocks noGrp="1"/>
          </p:cNvSpPr>
          <p:nvPr>
            <p:ph type="ftr" sz="quarter" idx="11"/>
          </p:nvPr>
        </p:nvSpPr>
        <p:spPr/>
        <p:txBody>
          <a:bodyPr/>
          <a:lstStyle/>
          <a:p>
            <a:r>
              <a:rPr lang="en-US" smtClean="0"/>
              <a:t>ESSIC Seminar</a:t>
            </a:r>
            <a:endParaRPr lang="en-US"/>
          </a:p>
        </p:txBody>
      </p:sp>
      <p:sp>
        <p:nvSpPr>
          <p:cNvPr id="6" name="Slide Number Placeholder 5"/>
          <p:cNvSpPr>
            <a:spLocks noGrp="1"/>
          </p:cNvSpPr>
          <p:nvPr>
            <p:ph type="sldNum" sz="quarter" idx="12"/>
          </p:nvPr>
        </p:nvSpPr>
        <p:spPr/>
        <p:txBody>
          <a:bodyPr/>
          <a:lstStyle/>
          <a:p>
            <a:fld id="{42908C82-07A9-4257-B486-514AC1A5E3DE}" type="slidenum">
              <a:rPr lang="en-US" smtClean="0"/>
              <a:t>‹#›</a:t>
            </a:fld>
            <a:endParaRPr lang="en-US"/>
          </a:p>
        </p:txBody>
      </p:sp>
    </p:spTree>
    <p:extLst>
      <p:ext uri="{BB962C8B-B14F-4D97-AF65-F5344CB8AC3E}">
        <p14:creationId xmlns:p14="http://schemas.microsoft.com/office/powerpoint/2010/main" val="2089829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07"/>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07"/>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419"/>
            <a:ext cx="2133600" cy="365125"/>
          </a:xfrm>
          <a:prstGeom prst="rect">
            <a:avLst/>
          </a:prstGeom>
        </p:spPr>
        <p:txBody>
          <a:bodyPr lIns="91365" tIns="45684" rIns="91365" bIns="45684"/>
          <a:lstStyle/>
          <a:p>
            <a:fld id="{33BA0168-7377-8449-B5E1-582DF094C697}" type="datetime1">
              <a:rPr lang="en-US" smtClean="0"/>
              <a:t>10/2/17</a:t>
            </a:fld>
            <a:endParaRPr lang="en-US"/>
          </a:p>
        </p:txBody>
      </p:sp>
      <p:sp>
        <p:nvSpPr>
          <p:cNvPr id="5" name="Footer Placeholder 4"/>
          <p:cNvSpPr>
            <a:spLocks noGrp="1"/>
          </p:cNvSpPr>
          <p:nvPr>
            <p:ph type="ftr" sz="quarter" idx="11"/>
          </p:nvPr>
        </p:nvSpPr>
        <p:spPr/>
        <p:txBody>
          <a:bodyPr/>
          <a:lstStyle/>
          <a:p>
            <a:r>
              <a:rPr lang="en-US" smtClean="0"/>
              <a:t>ESSIC Seminar</a:t>
            </a:r>
            <a:endParaRPr lang="en-US"/>
          </a:p>
        </p:txBody>
      </p:sp>
      <p:sp>
        <p:nvSpPr>
          <p:cNvPr id="6" name="Slide Number Placeholder 5"/>
          <p:cNvSpPr>
            <a:spLocks noGrp="1"/>
          </p:cNvSpPr>
          <p:nvPr>
            <p:ph type="sldNum" sz="quarter" idx="12"/>
          </p:nvPr>
        </p:nvSpPr>
        <p:spPr/>
        <p:txBody>
          <a:bodyPr/>
          <a:lstStyle/>
          <a:p>
            <a:fld id="{42908C82-07A9-4257-B486-514AC1A5E3DE}" type="slidenum">
              <a:rPr lang="en-US" smtClean="0"/>
              <a:t>‹#›</a:t>
            </a:fld>
            <a:endParaRPr lang="en-US"/>
          </a:p>
        </p:txBody>
      </p:sp>
    </p:spTree>
    <p:extLst>
      <p:ext uri="{BB962C8B-B14F-4D97-AF65-F5344CB8AC3E}">
        <p14:creationId xmlns:p14="http://schemas.microsoft.com/office/powerpoint/2010/main" val="28139259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8" name="Rectangle 27"/>
          <p:cNvSpPr/>
          <p:nvPr userDrawn="1"/>
        </p:nvSpPr>
        <p:spPr>
          <a:xfrm>
            <a:off x="0" y="-566"/>
            <a:ext cx="9151557" cy="6858000"/>
          </a:xfrm>
          <a:prstGeom prst="rect">
            <a:avLst/>
          </a:prstGeom>
          <a:pattFill prst="wdUpDiag">
            <a:fgClr>
              <a:schemeClr val="tx1">
                <a:lumMod val="65000"/>
                <a:lumOff val="3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91365" tIns="45684" rIns="91365" bIns="45684" rtlCol="0" anchor="ctr"/>
          <a:lstStyle/>
          <a:p>
            <a:pPr algn="ctr"/>
            <a:endParaRPr lang="en-US">
              <a:solidFill>
                <a:prstClr val="white"/>
              </a:solidFill>
              <a:latin typeface="Arial"/>
            </a:endParaRPr>
          </a:p>
        </p:txBody>
      </p:sp>
      <p:sp>
        <p:nvSpPr>
          <p:cNvPr id="11" name="Rectangle 10"/>
          <p:cNvSpPr/>
          <p:nvPr userDrawn="1"/>
        </p:nvSpPr>
        <p:spPr>
          <a:xfrm>
            <a:off x="0" y="0"/>
            <a:ext cx="9151556" cy="6858000"/>
          </a:xfrm>
          <a:prstGeom prst="rect">
            <a:avLst/>
          </a:prstGeom>
          <a:solidFill>
            <a:schemeClr val="tx2">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5" tIns="45684" rIns="91365" bIns="45684" rtlCol="0" anchor="ctr"/>
          <a:lstStyle/>
          <a:p>
            <a:pPr algn="ctr"/>
            <a:endParaRPr lang="en-US">
              <a:solidFill>
                <a:prstClr val="white"/>
              </a:solidFill>
              <a:latin typeface="Arial"/>
            </a:endParaRPr>
          </a:p>
        </p:txBody>
      </p:sp>
      <p:pic>
        <p:nvPicPr>
          <p:cNvPr id="1026" name="Picture 2" descr="T:\NOAA Science Days\5_Disasters&amp;Resilience_June 2014\Advertising &amp; Invitations\pptTemplate\assets\main-06.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3245" cy="6857434"/>
          </a:xfrm>
          <a:prstGeom prst="rect">
            <a:avLst/>
          </a:prstGeom>
          <a:noFill/>
          <a:effectLst>
            <a:outerShdw blurRad="50800" dist="38100" dir="2700000" algn="tl" rotWithShape="0">
              <a:prstClr val="black">
                <a:alpha val="40000"/>
              </a:prstClr>
            </a:outerShdw>
          </a:effectLst>
        </p:spPr>
      </p:pic>
      <p:sp>
        <p:nvSpPr>
          <p:cNvPr id="2" name="Title 1"/>
          <p:cNvSpPr>
            <a:spLocks noGrp="1"/>
          </p:cNvSpPr>
          <p:nvPr>
            <p:ph type="ctrTitle" hasCustomPrompt="1"/>
          </p:nvPr>
        </p:nvSpPr>
        <p:spPr>
          <a:xfrm>
            <a:off x="152400" y="152400"/>
            <a:ext cx="4800600" cy="3810000"/>
          </a:xfrm>
        </p:spPr>
        <p:txBody>
          <a:bodyPr>
            <a:normAutofit/>
          </a:bodyPr>
          <a:lstStyle>
            <a:lvl1pPr algn="l">
              <a:defRPr sz="4800" b="1">
                <a:solidFill>
                  <a:schemeClr val="bg1"/>
                </a:solidFill>
                <a:latin typeface="+mn-l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648200" y="3962400"/>
            <a:ext cx="4267200" cy="2743200"/>
          </a:xfrm>
        </p:spPr>
        <p:txBody>
          <a:bodyPr>
            <a:normAutofit/>
          </a:bodyPr>
          <a:lstStyle>
            <a:lvl1pPr marL="0" indent="0" algn="l">
              <a:buNone/>
              <a:defRPr sz="2000" b="0">
                <a:solidFill>
                  <a:schemeClr val="bg1"/>
                </a:solidFill>
              </a:defRPr>
            </a:lvl1pPr>
            <a:lvl2pPr marL="456826" indent="0" algn="ctr">
              <a:buNone/>
              <a:defRPr>
                <a:solidFill>
                  <a:schemeClr val="tx1">
                    <a:tint val="75000"/>
                  </a:schemeClr>
                </a:solidFill>
              </a:defRPr>
            </a:lvl2pPr>
            <a:lvl3pPr marL="913653" indent="0" algn="ctr">
              <a:buNone/>
              <a:defRPr>
                <a:solidFill>
                  <a:schemeClr val="tx1">
                    <a:tint val="75000"/>
                  </a:schemeClr>
                </a:solidFill>
              </a:defRPr>
            </a:lvl3pPr>
            <a:lvl4pPr marL="1370478" indent="0" algn="ctr">
              <a:buNone/>
              <a:defRPr>
                <a:solidFill>
                  <a:schemeClr val="tx1">
                    <a:tint val="75000"/>
                  </a:schemeClr>
                </a:solidFill>
              </a:defRPr>
            </a:lvl4pPr>
            <a:lvl5pPr marL="1827306" indent="0" algn="ctr">
              <a:buNone/>
              <a:defRPr>
                <a:solidFill>
                  <a:schemeClr val="tx1">
                    <a:tint val="75000"/>
                  </a:schemeClr>
                </a:solidFill>
              </a:defRPr>
            </a:lvl5pPr>
            <a:lvl6pPr marL="2284131" indent="0" algn="ctr">
              <a:buNone/>
              <a:defRPr>
                <a:solidFill>
                  <a:schemeClr val="tx1">
                    <a:tint val="75000"/>
                  </a:schemeClr>
                </a:solidFill>
              </a:defRPr>
            </a:lvl6pPr>
            <a:lvl7pPr marL="2740959" indent="0" algn="ctr">
              <a:buNone/>
              <a:defRPr>
                <a:solidFill>
                  <a:schemeClr val="tx1">
                    <a:tint val="75000"/>
                  </a:schemeClr>
                </a:solidFill>
              </a:defRPr>
            </a:lvl7pPr>
            <a:lvl8pPr marL="3197785" indent="0" algn="ctr">
              <a:buNone/>
              <a:defRPr>
                <a:solidFill>
                  <a:schemeClr val="tx1">
                    <a:tint val="75000"/>
                  </a:schemeClr>
                </a:solidFill>
              </a:defRPr>
            </a:lvl8pPr>
            <a:lvl9pPr marL="3654611"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41508201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3"/>
            <a:ext cx="2133600" cy="365125"/>
          </a:xfrm>
          <a:prstGeom prst="rect">
            <a:avLst/>
          </a:prstGeom>
        </p:spPr>
        <p:txBody>
          <a:bodyPr lIns="91365" tIns="45684" rIns="91365" bIns="45684"/>
          <a:lstStyle/>
          <a:p>
            <a:fld id="{1C927F88-8226-2745-85C4-A3C6EC456E2A}" type="datetime1">
              <a:rPr lang="en-US" smtClean="0">
                <a:solidFill>
                  <a:prstClr val="black"/>
                </a:solidFill>
                <a:latin typeface="Arial"/>
              </a:rPr>
              <a:pPr/>
              <a:t>10/2/17</a:t>
            </a:fld>
            <a:endParaRPr lang="en-US">
              <a:solidFill>
                <a:prstClr val="black"/>
              </a:solidFill>
              <a:latin typeface="Arial"/>
            </a:endParaRPr>
          </a:p>
        </p:txBody>
      </p:sp>
      <p:sp>
        <p:nvSpPr>
          <p:cNvPr id="5" name="Footer Placeholder 4"/>
          <p:cNvSpPr>
            <a:spLocks noGrp="1"/>
          </p:cNvSpPr>
          <p:nvPr>
            <p:ph type="ftr" sz="quarter" idx="11"/>
          </p:nvPr>
        </p:nvSpPr>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
        <p:nvSpPr>
          <p:cNvPr id="6" name="Slide Number Placeholder 5"/>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a:t>
            </a:fld>
            <a:endParaRPr lang="en-US">
              <a:solidFill>
                <a:prstClr val="white">
                  <a:lumMod val="75000"/>
                </a:prstClr>
              </a:solidFill>
              <a:latin typeface="Arial"/>
            </a:endParaRPr>
          </a:p>
        </p:txBody>
      </p:sp>
    </p:spTree>
    <p:extLst>
      <p:ext uri="{BB962C8B-B14F-4D97-AF65-F5344CB8AC3E}">
        <p14:creationId xmlns:p14="http://schemas.microsoft.com/office/powerpoint/2010/main" val="312645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826" indent="0">
              <a:buNone/>
              <a:defRPr sz="1800">
                <a:solidFill>
                  <a:schemeClr val="tx1">
                    <a:tint val="75000"/>
                  </a:schemeClr>
                </a:solidFill>
              </a:defRPr>
            </a:lvl2pPr>
            <a:lvl3pPr marL="913653" indent="0">
              <a:buNone/>
              <a:defRPr sz="1600">
                <a:solidFill>
                  <a:schemeClr val="tx1">
                    <a:tint val="75000"/>
                  </a:schemeClr>
                </a:solidFill>
              </a:defRPr>
            </a:lvl3pPr>
            <a:lvl4pPr marL="1370478" indent="0">
              <a:buNone/>
              <a:defRPr sz="1400">
                <a:solidFill>
                  <a:schemeClr val="tx1">
                    <a:tint val="75000"/>
                  </a:schemeClr>
                </a:solidFill>
              </a:defRPr>
            </a:lvl4pPr>
            <a:lvl5pPr marL="1827306" indent="0">
              <a:buNone/>
              <a:defRPr sz="1400">
                <a:solidFill>
                  <a:schemeClr val="tx1">
                    <a:tint val="75000"/>
                  </a:schemeClr>
                </a:solidFill>
              </a:defRPr>
            </a:lvl5pPr>
            <a:lvl6pPr marL="2284131" indent="0">
              <a:buNone/>
              <a:defRPr sz="1400">
                <a:solidFill>
                  <a:schemeClr val="tx1">
                    <a:tint val="75000"/>
                  </a:schemeClr>
                </a:solidFill>
              </a:defRPr>
            </a:lvl6pPr>
            <a:lvl7pPr marL="2740959" indent="0">
              <a:buNone/>
              <a:defRPr sz="1400">
                <a:solidFill>
                  <a:schemeClr val="tx1">
                    <a:tint val="75000"/>
                  </a:schemeClr>
                </a:solidFill>
              </a:defRPr>
            </a:lvl7pPr>
            <a:lvl8pPr marL="3197785" indent="0">
              <a:buNone/>
              <a:defRPr sz="1400">
                <a:solidFill>
                  <a:schemeClr val="tx1">
                    <a:tint val="75000"/>
                  </a:schemeClr>
                </a:solidFill>
              </a:defRPr>
            </a:lvl8pPr>
            <a:lvl9pPr marL="365461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3"/>
            <a:ext cx="2133600" cy="365125"/>
          </a:xfrm>
          <a:prstGeom prst="rect">
            <a:avLst/>
          </a:prstGeom>
        </p:spPr>
        <p:txBody>
          <a:bodyPr lIns="91365" tIns="45684" rIns="91365" bIns="45684"/>
          <a:lstStyle/>
          <a:p>
            <a:fld id="{7415C331-15E4-F64E-A1FE-6E746BBACA5F}" type="datetime1">
              <a:rPr lang="en-US" smtClean="0">
                <a:solidFill>
                  <a:prstClr val="black"/>
                </a:solidFill>
                <a:latin typeface="Arial"/>
              </a:rPr>
              <a:pPr/>
              <a:t>10/2/17</a:t>
            </a:fld>
            <a:endParaRPr lang="en-US">
              <a:solidFill>
                <a:prstClr val="black"/>
              </a:solidFill>
              <a:latin typeface="Arial"/>
            </a:endParaRPr>
          </a:p>
        </p:txBody>
      </p:sp>
      <p:sp>
        <p:nvSpPr>
          <p:cNvPr id="5" name="Footer Placeholder 4"/>
          <p:cNvSpPr>
            <a:spLocks noGrp="1"/>
          </p:cNvSpPr>
          <p:nvPr>
            <p:ph type="ftr" sz="quarter" idx="11"/>
          </p:nvPr>
        </p:nvSpPr>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
        <p:nvSpPr>
          <p:cNvPr id="6" name="Slide Number Placeholder 5"/>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a:t>
            </a:fld>
            <a:endParaRPr lang="en-US">
              <a:solidFill>
                <a:prstClr val="white">
                  <a:lumMod val="75000"/>
                </a:prstClr>
              </a:solidFill>
              <a:latin typeface="Arial"/>
            </a:endParaRPr>
          </a:p>
        </p:txBody>
      </p:sp>
    </p:spTree>
    <p:extLst>
      <p:ext uri="{BB962C8B-B14F-4D97-AF65-F5344CB8AC3E}">
        <p14:creationId xmlns:p14="http://schemas.microsoft.com/office/powerpoint/2010/main" val="14553481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3"/>
            <a:ext cx="2133600" cy="365125"/>
          </a:xfrm>
          <a:prstGeom prst="rect">
            <a:avLst/>
          </a:prstGeom>
        </p:spPr>
        <p:txBody>
          <a:bodyPr lIns="91365" tIns="45684" rIns="91365" bIns="45684"/>
          <a:lstStyle/>
          <a:p>
            <a:fld id="{941513DF-5D1F-DB44-AF9B-4A83E0268AFD}" type="datetime1">
              <a:rPr lang="en-US" smtClean="0">
                <a:solidFill>
                  <a:prstClr val="black"/>
                </a:solidFill>
                <a:latin typeface="Arial"/>
              </a:rPr>
              <a:pPr/>
              <a:t>10/2/17</a:t>
            </a:fld>
            <a:endParaRPr lang="en-US">
              <a:solidFill>
                <a:prstClr val="black"/>
              </a:solidFill>
              <a:latin typeface="Arial"/>
            </a:endParaRPr>
          </a:p>
        </p:txBody>
      </p:sp>
      <p:sp>
        <p:nvSpPr>
          <p:cNvPr id="6" name="Footer Placeholder 5"/>
          <p:cNvSpPr>
            <a:spLocks noGrp="1"/>
          </p:cNvSpPr>
          <p:nvPr>
            <p:ph type="ftr" sz="quarter" idx="11"/>
          </p:nvPr>
        </p:nvSpPr>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
        <p:nvSpPr>
          <p:cNvPr id="7" name="Slide Number Placeholder 6"/>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a:t>
            </a:fld>
            <a:endParaRPr lang="en-US">
              <a:solidFill>
                <a:prstClr val="white">
                  <a:lumMod val="75000"/>
                </a:prstClr>
              </a:solidFill>
              <a:latin typeface="Arial"/>
            </a:endParaRPr>
          </a:p>
        </p:txBody>
      </p:sp>
    </p:spTree>
    <p:extLst>
      <p:ext uri="{BB962C8B-B14F-4D97-AF65-F5344CB8AC3E}">
        <p14:creationId xmlns:p14="http://schemas.microsoft.com/office/powerpoint/2010/main" val="23650188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26" indent="0">
              <a:buNone/>
              <a:defRPr sz="2000" b="1"/>
            </a:lvl2pPr>
            <a:lvl3pPr marL="913653" indent="0">
              <a:buNone/>
              <a:defRPr sz="1800" b="1"/>
            </a:lvl3pPr>
            <a:lvl4pPr marL="1370478" indent="0">
              <a:buNone/>
              <a:defRPr sz="1600" b="1"/>
            </a:lvl4pPr>
            <a:lvl5pPr marL="1827306" indent="0">
              <a:buNone/>
              <a:defRPr sz="1600" b="1"/>
            </a:lvl5pPr>
            <a:lvl6pPr marL="2284131" indent="0">
              <a:buNone/>
              <a:defRPr sz="1600" b="1"/>
            </a:lvl6pPr>
            <a:lvl7pPr marL="2740959" indent="0">
              <a:buNone/>
              <a:defRPr sz="1600" b="1"/>
            </a:lvl7pPr>
            <a:lvl8pPr marL="3197785" indent="0">
              <a:buNone/>
              <a:defRPr sz="1600" b="1"/>
            </a:lvl8pPr>
            <a:lvl9pPr marL="36546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6826" indent="0">
              <a:buNone/>
              <a:defRPr sz="2000" b="1"/>
            </a:lvl2pPr>
            <a:lvl3pPr marL="913653" indent="0">
              <a:buNone/>
              <a:defRPr sz="1800" b="1"/>
            </a:lvl3pPr>
            <a:lvl4pPr marL="1370478" indent="0">
              <a:buNone/>
              <a:defRPr sz="1600" b="1"/>
            </a:lvl4pPr>
            <a:lvl5pPr marL="1827306" indent="0">
              <a:buNone/>
              <a:defRPr sz="1600" b="1"/>
            </a:lvl5pPr>
            <a:lvl6pPr marL="2284131" indent="0">
              <a:buNone/>
              <a:defRPr sz="1600" b="1"/>
            </a:lvl6pPr>
            <a:lvl7pPr marL="2740959" indent="0">
              <a:buNone/>
              <a:defRPr sz="1600" b="1"/>
            </a:lvl7pPr>
            <a:lvl8pPr marL="3197785" indent="0">
              <a:buNone/>
              <a:defRPr sz="1600" b="1"/>
            </a:lvl8pPr>
            <a:lvl9pPr marL="36546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3"/>
            <a:ext cx="2133600" cy="365125"/>
          </a:xfrm>
          <a:prstGeom prst="rect">
            <a:avLst/>
          </a:prstGeom>
        </p:spPr>
        <p:txBody>
          <a:bodyPr lIns="91365" tIns="45684" rIns="91365" bIns="45684"/>
          <a:lstStyle/>
          <a:p>
            <a:fld id="{A9A0B194-E9D6-2E40-9757-BFED225EB199}" type="datetime1">
              <a:rPr lang="en-US" smtClean="0">
                <a:solidFill>
                  <a:prstClr val="black"/>
                </a:solidFill>
                <a:latin typeface="Arial"/>
              </a:rPr>
              <a:pPr/>
              <a:t>10/2/17</a:t>
            </a:fld>
            <a:endParaRPr lang="en-US">
              <a:solidFill>
                <a:prstClr val="black"/>
              </a:solidFill>
              <a:latin typeface="Arial"/>
            </a:endParaRPr>
          </a:p>
        </p:txBody>
      </p:sp>
      <p:sp>
        <p:nvSpPr>
          <p:cNvPr id="8" name="Footer Placeholder 7"/>
          <p:cNvSpPr>
            <a:spLocks noGrp="1"/>
          </p:cNvSpPr>
          <p:nvPr>
            <p:ph type="ftr" sz="quarter" idx="11"/>
          </p:nvPr>
        </p:nvSpPr>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
        <p:nvSpPr>
          <p:cNvPr id="9" name="Slide Number Placeholder 8"/>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a:t>
            </a:fld>
            <a:endParaRPr lang="en-US">
              <a:solidFill>
                <a:prstClr val="white">
                  <a:lumMod val="75000"/>
                </a:prstClr>
              </a:solidFill>
              <a:latin typeface="Arial"/>
            </a:endParaRPr>
          </a:p>
        </p:txBody>
      </p:sp>
    </p:spTree>
    <p:extLst>
      <p:ext uri="{BB962C8B-B14F-4D97-AF65-F5344CB8AC3E}">
        <p14:creationId xmlns:p14="http://schemas.microsoft.com/office/powerpoint/2010/main" val="30001315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3"/>
            <a:ext cx="2133600" cy="365125"/>
          </a:xfrm>
          <a:prstGeom prst="rect">
            <a:avLst/>
          </a:prstGeom>
        </p:spPr>
        <p:txBody>
          <a:bodyPr lIns="91365" tIns="45684" rIns="91365" bIns="45684"/>
          <a:lstStyle/>
          <a:p>
            <a:fld id="{FD602E3B-0D4D-9340-A498-72F6202D6B23}" type="datetime1">
              <a:rPr lang="en-US" smtClean="0">
                <a:solidFill>
                  <a:prstClr val="black"/>
                </a:solidFill>
                <a:latin typeface="Arial"/>
              </a:rPr>
              <a:pPr/>
              <a:t>10/2/17</a:t>
            </a:fld>
            <a:endParaRPr lang="en-US">
              <a:solidFill>
                <a:prstClr val="black"/>
              </a:solidFill>
              <a:latin typeface="Arial"/>
            </a:endParaRPr>
          </a:p>
        </p:txBody>
      </p:sp>
      <p:sp>
        <p:nvSpPr>
          <p:cNvPr id="4" name="Footer Placeholder 3"/>
          <p:cNvSpPr>
            <a:spLocks noGrp="1"/>
          </p:cNvSpPr>
          <p:nvPr>
            <p:ph type="ftr" sz="quarter" idx="11"/>
          </p:nvPr>
        </p:nvSpPr>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
        <p:nvSpPr>
          <p:cNvPr id="5" name="Slide Number Placeholder 4"/>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a:t>
            </a:fld>
            <a:endParaRPr lang="en-US">
              <a:solidFill>
                <a:prstClr val="white">
                  <a:lumMod val="75000"/>
                </a:prstClr>
              </a:solidFill>
              <a:latin typeface="Arial"/>
            </a:endParaRPr>
          </a:p>
        </p:txBody>
      </p:sp>
    </p:spTree>
    <p:extLst>
      <p:ext uri="{BB962C8B-B14F-4D97-AF65-F5344CB8AC3E}">
        <p14:creationId xmlns:p14="http://schemas.microsoft.com/office/powerpoint/2010/main" val="6892559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3"/>
            <a:ext cx="2133600" cy="365125"/>
          </a:xfrm>
          <a:prstGeom prst="rect">
            <a:avLst/>
          </a:prstGeom>
        </p:spPr>
        <p:txBody>
          <a:bodyPr lIns="91365" tIns="45684" rIns="91365" bIns="45684"/>
          <a:lstStyle/>
          <a:p>
            <a:fld id="{CDB1096F-E81A-A846-BC9C-8DB8D4252CE5}" type="datetime1">
              <a:rPr lang="en-US" smtClean="0">
                <a:solidFill>
                  <a:prstClr val="black"/>
                </a:solidFill>
                <a:latin typeface="Arial"/>
              </a:rPr>
              <a:pPr/>
              <a:t>10/2/17</a:t>
            </a:fld>
            <a:endParaRPr lang="en-US">
              <a:solidFill>
                <a:prstClr val="black"/>
              </a:solidFill>
              <a:latin typeface="Arial"/>
            </a:endParaRPr>
          </a:p>
        </p:txBody>
      </p:sp>
      <p:sp>
        <p:nvSpPr>
          <p:cNvPr id="3" name="Footer Placeholder 2"/>
          <p:cNvSpPr>
            <a:spLocks noGrp="1"/>
          </p:cNvSpPr>
          <p:nvPr>
            <p:ph type="ftr" sz="quarter" idx="11"/>
          </p:nvPr>
        </p:nvSpPr>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
        <p:nvSpPr>
          <p:cNvPr id="4" name="Slide Number Placeholder 3"/>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a:t>
            </a:fld>
            <a:endParaRPr lang="en-US">
              <a:solidFill>
                <a:prstClr val="white">
                  <a:lumMod val="75000"/>
                </a:prstClr>
              </a:solidFill>
              <a:latin typeface="Arial"/>
            </a:endParaRPr>
          </a:p>
        </p:txBody>
      </p:sp>
    </p:spTree>
    <p:extLst>
      <p:ext uri="{BB962C8B-B14F-4D97-AF65-F5344CB8AC3E}">
        <p14:creationId xmlns:p14="http://schemas.microsoft.com/office/powerpoint/2010/main" val="21549224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3"/>
            <a:ext cx="3008313" cy="4691063"/>
          </a:xfrm>
        </p:spPr>
        <p:txBody>
          <a:bodyPr/>
          <a:lstStyle>
            <a:lvl1pPr marL="0" indent="0">
              <a:buNone/>
              <a:defRPr sz="1400"/>
            </a:lvl1pPr>
            <a:lvl2pPr marL="456826" indent="0">
              <a:buNone/>
              <a:defRPr sz="1200"/>
            </a:lvl2pPr>
            <a:lvl3pPr marL="913653" indent="0">
              <a:buNone/>
              <a:defRPr sz="1000"/>
            </a:lvl3pPr>
            <a:lvl4pPr marL="1370478" indent="0">
              <a:buNone/>
              <a:defRPr sz="900"/>
            </a:lvl4pPr>
            <a:lvl5pPr marL="1827306" indent="0">
              <a:buNone/>
              <a:defRPr sz="900"/>
            </a:lvl5pPr>
            <a:lvl6pPr marL="2284131" indent="0">
              <a:buNone/>
              <a:defRPr sz="900"/>
            </a:lvl6pPr>
            <a:lvl7pPr marL="2740959" indent="0">
              <a:buNone/>
              <a:defRPr sz="900"/>
            </a:lvl7pPr>
            <a:lvl8pPr marL="3197785" indent="0">
              <a:buNone/>
              <a:defRPr sz="900"/>
            </a:lvl8pPr>
            <a:lvl9pPr marL="3654611"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3"/>
            <a:ext cx="2133600" cy="365125"/>
          </a:xfrm>
          <a:prstGeom prst="rect">
            <a:avLst/>
          </a:prstGeom>
        </p:spPr>
        <p:txBody>
          <a:bodyPr lIns="91365" tIns="45684" rIns="91365" bIns="45684"/>
          <a:lstStyle/>
          <a:p>
            <a:fld id="{E0B8FA47-6762-6E4C-A1ED-294EEBA906D1}" type="datetime1">
              <a:rPr lang="en-US" smtClean="0">
                <a:solidFill>
                  <a:prstClr val="black"/>
                </a:solidFill>
                <a:latin typeface="Arial"/>
              </a:rPr>
              <a:pPr/>
              <a:t>10/2/17</a:t>
            </a:fld>
            <a:endParaRPr lang="en-US">
              <a:solidFill>
                <a:prstClr val="black"/>
              </a:solidFill>
              <a:latin typeface="Arial"/>
            </a:endParaRPr>
          </a:p>
        </p:txBody>
      </p:sp>
      <p:sp>
        <p:nvSpPr>
          <p:cNvPr id="6" name="Footer Placeholder 5"/>
          <p:cNvSpPr>
            <a:spLocks noGrp="1"/>
          </p:cNvSpPr>
          <p:nvPr>
            <p:ph type="ftr" sz="quarter" idx="11"/>
          </p:nvPr>
        </p:nvSpPr>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
        <p:nvSpPr>
          <p:cNvPr id="7" name="Slide Number Placeholder 6"/>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a:t>
            </a:fld>
            <a:endParaRPr lang="en-US">
              <a:solidFill>
                <a:prstClr val="white">
                  <a:lumMod val="75000"/>
                </a:prstClr>
              </a:solidFill>
              <a:latin typeface="Arial"/>
            </a:endParaRPr>
          </a:p>
        </p:txBody>
      </p:sp>
    </p:spTree>
    <p:extLst>
      <p:ext uri="{BB962C8B-B14F-4D97-AF65-F5344CB8AC3E}">
        <p14:creationId xmlns:p14="http://schemas.microsoft.com/office/powerpoint/2010/main" val="26640663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419"/>
            <a:ext cx="2133600" cy="365125"/>
          </a:xfrm>
          <a:prstGeom prst="rect">
            <a:avLst/>
          </a:prstGeom>
        </p:spPr>
        <p:txBody>
          <a:bodyPr lIns="91365" tIns="45684" rIns="91365" bIns="45684"/>
          <a:lstStyle/>
          <a:p>
            <a:fld id="{44AA47CA-CD61-6E47-AA46-E75616D5DAC1}" type="datetime1">
              <a:rPr lang="en-US" smtClean="0"/>
              <a:t>10/2/17</a:t>
            </a:fld>
            <a:endParaRPr lang="en-US"/>
          </a:p>
        </p:txBody>
      </p:sp>
      <p:sp>
        <p:nvSpPr>
          <p:cNvPr id="5" name="Footer Placeholder 4"/>
          <p:cNvSpPr>
            <a:spLocks noGrp="1"/>
          </p:cNvSpPr>
          <p:nvPr>
            <p:ph type="ftr" sz="quarter" idx="11"/>
          </p:nvPr>
        </p:nvSpPr>
        <p:spPr/>
        <p:txBody>
          <a:bodyPr/>
          <a:lstStyle/>
          <a:p>
            <a:r>
              <a:rPr lang="en-US" smtClean="0"/>
              <a:t>ESSIC Seminar</a:t>
            </a:r>
            <a:endParaRPr lang="en-US"/>
          </a:p>
        </p:txBody>
      </p:sp>
      <p:sp>
        <p:nvSpPr>
          <p:cNvPr id="6" name="Slide Number Placeholder 5"/>
          <p:cNvSpPr>
            <a:spLocks noGrp="1"/>
          </p:cNvSpPr>
          <p:nvPr>
            <p:ph type="sldNum" sz="quarter" idx="12"/>
          </p:nvPr>
        </p:nvSpPr>
        <p:spPr/>
        <p:txBody>
          <a:bodyPr/>
          <a:lstStyle/>
          <a:p>
            <a:fld id="{42908C82-07A9-4257-B486-514AC1A5E3DE}" type="slidenum">
              <a:rPr lang="en-US" smtClean="0"/>
              <a:t>‹#›</a:t>
            </a:fld>
            <a:endParaRPr lang="en-US"/>
          </a:p>
        </p:txBody>
      </p:sp>
    </p:spTree>
    <p:extLst>
      <p:ext uri="{BB962C8B-B14F-4D97-AF65-F5344CB8AC3E}">
        <p14:creationId xmlns:p14="http://schemas.microsoft.com/office/powerpoint/2010/main" val="312645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26" indent="0">
              <a:buNone/>
              <a:defRPr sz="2800"/>
            </a:lvl2pPr>
            <a:lvl3pPr marL="913653" indent="0">
              <a:buNone/>
              <a:defRPr sz="2400"/>
            </a:lvl3pPr>
            <a:lvl4pPr marL="1370478" indent="0">
              <a:buNone/>
              <a:defRPr sz="2000"/>
            </a:lvl4pPr>
            <a:lvl5pPr marL="1827306" indent="0">
              <a:buNone/>
              <a:defRPr sz="2000"/>
            </a:lvl5pPr>
            <a:lvl6pPr marL="2284131" indent="0">
              <a:buNone/>
              <a:defRPr sz="2000"/>
            </a:lvl6pPr>
            <a:lvl7pPr marL="2740959" indent="0">
              <a:buNone/>
              <a:defRPr sz="2000"/>
            </a:lvl7pPr>
            <a:lvl8pPr marL="3197785" indent="0">
              <a:buNone/>
              <a:defRPr sz="2000"/>
            </a:lvl8pPr>
            <a:lvl9pPr marL="3654611"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26" indent="0">
              <a:buNone/>
              <a:defRPr sz="1200"/>
            </a:lvl2pPr>
            <a:lvl3pPr marL="913653" indent="0">
              <a:buNone/>
              <a:defRPr sz="1000"/>
            </a:lvl3pPr>
            <a:lvl4pPr marL="1370478" indent="0">
              <a:buNone/>
              <a:defRPr sz="900"/>
            </a:lvl4pPr>
            <a:lvl5pPr marL="1827306" indent="0">
              <a:buNone/>
              <a:defRPr sz="900"/>
            </a:lvl5pPr>
            <a:lvl6pPr marL="2284131" indent="0">
              <a:buNone/>
              <a:defRPr sz="900"/>
            </a:lvl6pPr>
            <a:lvl7pPr marL="2740959" indent="0">
              <a:buNone/>
              <a:defRPr sz="900"/>
            </a:lvl7pPr>
            <a:lvl8pPr marL="3197785" indent="0">
              <a:buNone/>
              <a:defRPr sz="900"/>
            </a:lvl8pPr>
            <a:lvl9pPr marL="3654611"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3"/>
            <a:ext cx="2133600" cy="365125"/>
          </a:xfrm>
          <a:prstGeom prst="rect">
            <a:avLst/>
          </a:prstGeom>
        </p:spPr>
        <p:txBody>
          <a:bodyPr lIns="91365" tIns="45684" rIns="91365" bIns="45684"/>
          <a:lstStyle/>
          <a:p>
            <a:fld id="{6D01904D-EBB8-EC4E-BB24-8A5A923BFC58}" type="datetime1">
              <a:rPr lang="en-US" smtClean="0">
                <a:solidFill>
                  <a:prstClr val="black"/>
                </a:solidFill>
                <a:latin typeface="Arial"/>
              </a:rPr>
              <a:pPr/>
              <a:t>10/2/17</a:t>
            </a:fld>
            <a:endParaRPr lang="en-US">
              <a:solidFill>
                <a:prstClr val="black"/>
              </a:solidFill>
              <a:latin typeface="Arial"/>
            </a:endParaRPr>
          </a:p>
        </p:txBody>
      </p:sp>
      <p:sp>
        <p:nvSpPr>
          <p:cNvPr id="6" name="Footer Placeholder 5"/>
          <p:cNvSpPr>
            <a:spLocks noGrp="1"/>
          </p:cNvSpPr>
          <p:nvPr>
            <p:ph type="ftr" sz="quarter" idx="11"/>
          </p:nvPr>
        </p:nvSpPr>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
        <p:nvSpPr>
          <p:cNvPr id="7" name="Slide Number Placeholder 6"/>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a:t>
            </a:fld>
            <a:endParaRPr lang="en-US">
              <a:solidFill>
                <a:prstClr val="white">
                  <a:lumMod val="75000"/>
                </a:prstClr>
              </a:solidFill>
              <a:latin typeface="Arial"/>
            </a:endParaRPr>
          </a:p>
        </p:txBody>
      </p:sp>
    </p:spTree>
    <p:extLst>
      <p:ext uri="{BB962C8B-B14F-4D97-AF65-F5344CB8AC3E}">
        <p14:creationId xmlns:p14="http://schemas.microsoft.com/office/powerpoint/2010/main" val="3781849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3"/>
            <a:ext cx="2133600" cy="365125"/>
          </a:xfrm>
          <a:prstGeom prst="rect">
            <a:avLst/>
          </a:prstGeom>
        </p:spPr>
        <p:txBody>
          <a:bodyPr lIns="91365" tIns="45684" rIns="91365" bIns="45684"/>
          <a:lstStyle/>
          <a:p>
            <a:fld id="{D3262A1F-88C0-7E48-B579-56A6FD8A2F8A}" type="datetime1">
              <a:rPr lang="en-US" smtClean="0">
                <a:solidFill>
                  <a:prstClr val="black"/>
                </a:solidFill>
                <a:latin typeface="Arial"/>
              </a:rPr>
              <a:pPr/>
              <a:t>10/2/17</a:t>
            </a:fld>
            <a:endParaRPr lang="en-US">
              <a:solidFill>
                <a:prstClr val="black"/>
              </a:solidFill>
              <a:latin typeface="Arial"/>
            </a:endParaRPr>
          </a:p>
        </p:txBody>
      </p:sp>
      <p:sp>
        <p:nvSpPr>
          <p:cNvPr id="5" name="Footer Placeholder 4"/>
          <p:cNvSpPr>
            <a:spLocks noGrp="1"/>
          </p:cNvSpPr>
          <p:nvPr>
            <p:ph type="ftr" sz="quarter" idx="11"/>
          </p:nvPr>
        </p:nvSpPr>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
        <p:nvSpPr>
          <p:cNvPr id="6" name="Slide Number Placeholder 5"/>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a:t>
            </a:fld>
            <a:endParaRPr lang="en-US">
              <a:solidFill>
                <a:prstClr val="white">
                  <a:lumMod val="75000"/>
                </a:prstClr>
              </a:solidFill>
              <a:latin typeface="Arial"/>
            </a:endParaRPr>
          </a:p>
        </p:txBody>
      </p:sp>
    </p:spTree>
    <p:extLst>
      <p:ext uri="{BB962C8B-B14F-4D97-AF65-F5344CB8AC3E}">
        <p14:creationId xmlns:p14="http://schemas.microsoft.com/office/powerpoint/2010/main" val="20898296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3"/>
            <a:ext cx="2133600" cy="365125"/>
          </a:xfrm>
          <a:prstGeom prst="rect">
            <a:avLst/>
          </a:prstGeom>
        </p:spPr>
        <p:txBody>
          <a:bodyPr lIns="91365" tIns="45684" rIns="91365" bIns="45684"/>
          <a:lstStyle/>
          <a:p>
            <a:fld id="{5679EDF2-E8CA-C641-8BA2-05DE9CC8A425}" type="datetime1">
              <a:rPr lang="en-US" smtClean="0">
                <a:solidFill>
                  <a:prstClr val="black"/>
                </a:solidFill>
                <a:latin typeface="Arial"/>
              </a:rPr>
              <a:pPr/>
              <a:t>10/2/17</a:t>
            </a:fld>
            <a:endParaRPr lang="en-US">
              <a:solidFill>
                <a:prstClr val="black"/>
              </a:solidFill>
              <a:latin typeface="Arial"/>
            </a:endParaRPr>
          </a:p>
        </p:txBody>
      </p:sp>
      <p:sp>
        <p:nvSpPr>
          <p:cNvPr id="5" name="Footer Placeholder 4"/>
          <p:cNvSpPr>
            <a:spLocks noGrp="1"/>
          </p:cNvSpPr>
          <p:nvPr>
            <p:ph type="ftr" sz="quarter" idx="11"/>
          </p:nvPr>
        </p:nvSpPr>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
        <p:nvSpPr>
          <p:cNvPr id="6" name="Slide Number Placeholder 5"/>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a:t>
            </a:fld>
            <a:endParaRPr lang="en-US">
              <a:solidFill>
                <a:prstClr val="white">
                  <a:lumMod val="75000"/>
                </a:prstClr>
              </a:solidFill>
              <a:latin typeface="Arial"/>
            </a:endParaRPr>
          </a:p>
        </p:txBody>
      </p:sp>
    </p:spTree>
    <p:extLst>
      <p:ext uri="{BB962C8B-B14F-4D97-AF65-F5344CB8AC3E}">
        <p14:creationId xmlns:p14="http://schemas.microsoft.com/office/powerpoint/2010/main" val="2813925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826" indent="0">
              <a:buNone/>
              <a:defRPr sz="1800">
                <a:solidFill>
                  <a:schemeClr val="tx1">
                    <a:tint val="75000"/>
                  </a:schemeClr>
                </a:solidFill>
              </a:defRPr>
            </a:lvl2pPr>
            <a:lvl3pPr marL="913653" indent="0">
              <a:buNone/>
              <a:defRPr sz="1600">
                <a:solidFill>
                  <a:schemeClr val="tx1">
                    <a:tint val="75000"/>
                  </a:schemeClr>
                </a:solidFill>
              </a:defRPr>
            </a:lvl3pPr>
            <a:lvl4pPr marL="1370478" indent="0">
              <a:buNone/>
              <a:defRPr sz="1400">
                <a:solidFill>
                  <a:schemeClr val="tx1">
                    <a:tint val="75000"/>
                  </a:schemeClr>
                </a:solidFill>
              </a:defRPr>
            </a:lvl4pPr>
            <a:lvl5pPr marL="1827306" indent="0">
              <a:buNone/>
              <a:defRPr sz="1400">
                <a:solidFill>
                  <a:schemeClr val="tx1">
                    <a:tint val="75000"/>
                  </a:schemeClr>
                </a:solidFill>
              </a:defRPr>
            </a:lvl5pPr>
            <a:lvl6pPr marL="2284131" indent="0">
              <a:buNone/>
              <a:defRPr sz="1400">
                <a:solidFill>
                  <a:schemeClr val="tx1">
                    <a:tint val="75000"/>
                  </a:schemeClr>
                </a:solidFill>
              </a:defRPr>
            </a:lvl6pPr>
            <a:lvl7pPr marL="2740959" indent="0">
              <a:buNone/>
              <a:defRPr sz="1400">
                <a:solidFill>
                  <a:schemeClr val="tx1">
                    <a:tint val="75000"/>
                  </a:schemeClr>
                </a:solidFill>
              </a:defRPr>
            </a:lvl7pPr>
            <a:lvl8pPr marL="3197785" indent="0">
              <a:buNone/>
              <a:defRPr sz="1400">
                <a:solidFill>
                  <a:schemeClr val="tx1">
                    <a:tint val="75000"/>
                  </a:schemeClr>
                </a:solidFill>
              </a:defRPr>
            </a:lvl8pPr>
            <a:lvl9pPr marL="365461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419"/>
            <a:ext cx="2133600" cy="365125"/>
          </a:xfrm>
          <a:prstGeom prst="rect">
            <a:avLst/>
          </a:prstGeom>
        </p:spPr>
        <p:txBody>
          <a:bodyPr lIns="91365" tIns="45684" rIns="91365" bIns="45684"/>
          <a:lstStyle/>
          <a:p>
            <a:fld id="{F8562A6C-032B-C74B-B34F-C796D6A9425D}" type="datetime1">
              <a:rPr lang="en-US" smtClean="0"/>
              <a:t>10/2/17</a:t>
            </a:fld>
            <a:endParaRPr lang="en-US"/>
          </a:p>
        </p:txBody>
      </p:sp>
      <p:sp>
        <p:nvSpPr>
          <p:cNvPr id="5" name="Footer Placeholder 4"/>
          <p:cNvSpPr>
            <a:spLocks noGrp="1"/>
          </p:cNvSpPr>
          <p:nvPr>
            <p:ph type="ftr" sz="quarter" idx="11"/>
          </p:nvPr>
        </p:nvSpPr>
        <p:spPr/>
        <p:txBody>
          <a:bodyPr/>
          <a:lstStyle/>
          <a:p>
            <a:r>
              <a:rPr lang="en-US" smtClean="0"/>
              <a:t>ESSIC Seminar</a:t>
            </a:r>
            <a:endParaRPr lang="en-US"/>
          </a:p>
        </p:txBody>
      </p:sp>
      <p:sp>
        <p:nvSpPr>
          <p:cNvPr id="6" name="Slide Number Placeholder 5"/>
          <p:cNvSpPr>
            <a:spLocks noGrp="1"/>
          </p:cNvSpPr>
          <p:nvPr>
            <p:ph type="sldNum" sz="quarter" idx="12"/>
          </p:nvPr>
        </p:nvSpPr>
        <p:spPr/>
        <p:txBody>
          <a:bodyPr/>
          <a:lstStyle/>
          <a:p>
            <a:fld id="{42908C82-07A9-4257-B486-514AC1A5E3DE}" type="slidenum">
              <a:rPr lang="en-US" smtClean="0"/>
              <a:t>‹#›</a:t>
            </a:fld>
            <a:endParaRPr lang="en-US"/>
          </a:p>
        </p:txBody>
      </p:sp>
    </p:spTree>
    <p:extLst>
      <p:ext uri="{BB962C8B-B14F-4D97-AF65-F5344CB8AC3E}">
        <p14:creationId xmlns:p14="http://schemas.microsoft.com/office/powerpoint/2010/main" val="1455348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419"/>
            <a:ext cx="2133600" cy="365125"/>
          </a:xfrm>
          <a:prstGeom prst="rect">
            <a:avLst/>
          </a:prstGeom>
        </p:spPr>
        <p:txBody>
          <a:bodyPr lIns="91365" tIns="45684" rIns="91365" bIns="45684"/>
          <a:lstStyle/>
          <a:p>
            <a:fld id="{FA73425C-A5D3-D64E-8697-5D57F321FCDB}" type="datetime1">
              <a:rPr lang="en-US" smtClean="0"/>
              <a:t>10/2/17</a:t>
            </a:fld>
            <a:endParaRPr lang="en-US"/>
          </a:p>
        </p:txBody>
      </p:sp>
      <p:sp>
        <p:nvSpPr>
          <p:cNvPr id="6" name="Footer Placeholder 5"/>
          <p:cNvSpPr>
            <a:spLocks noGrp="1"/>
          </p:cNvSpPr>
          <p:nvPr>
            <p:ph type="ftr" sz="quarter" idx="11"/>
          </p:nvPr>
        </p:nvSpPr>
        <p:spPr/>
        <p:txBody>
          <a:bodyPr/>
          <a:lstStyle/>
          <a:p>
            <a:r>
              <a:rPr lang="en-US" smtClean="0"/>
              <a:t>ESSIC Seminar</a:t>
            </a:r>
            <a:endParaRPr lang="en-US"/>
          </a:p>
        </p:txBody>
      </p:sp>
      <p:sp>
        <p:nvSpPr>
          <p:cNvPr id="7" name="Slide Number Placeholder 6"/>
          <p:cNvSpPr>
            <a:spLocks noGrp="1"/>
          </p:cNvSpPr>
          <p:nvPr>
            <p:ph type="sldNum" sz="quarter" idx="12"/>
          </p:nvPr>
        </p:nvSpPr>
        <p:spPr/>
        <p:txBody>
          <a:bodyPr/>
          <a:lstStyle/>
          <a:p>
            <a:fld id="{42908C82-07A9-4257-B486-514AC1A5E3DE}" type="slidenum">
              <a:rPr lang="en-US" smtClean="0"/>
              <a:t>‹#›</a:t>
            </a:fld>
            <a:endParaRPr lang="en-US"/>
          </a:p>
        </p:txBody>
      </p:sp>
    </p:spTree>
    <p:extLst>
      <p:ext uri="{BB962C8B-B14F-4D97-AF65-F5344CB8AC3E}">
        <p14:creationId xmlns:p14="http://schemas.microsoft.com/office/powerpoint/2010/main" val="23650188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26" indent="0">
              <a:buNone/>
              <a:defRPr sz="2000" b="1"/>
            </a:lvl2pPr>
            <a:lvl3pPr marL="913653" indent="0">
              <a:buNone/>
              <a:defRPr sz="1800" b="1"/>
            </a:lvl3pPr>
            <a:lvl4pPr marL="1370478" indent="0">
              <a:buNone/>
              <a:defRPr sz="1600" b="1"/>
            </a:lvl4pPr>
            <a:lvl5pPr marL="1827306" indent="0">
              <a:buNone/>
              <a:defRPr sz="1600" b="1"/>
            </a:lvl5pPr>
            <a:lvl6pPr marL="2284131" indent="0">
              <a:buNone/>
              <a:defRPr sz="1600" b="1"/>
            </a:lvl6pPr>
            <a:lvl7pPr marL="2740959" indent="0">
              <a:buNone/>
              <a:defRPr sz="1600" b="1"/>
            </a:lvl7pPr>
            <a:lvl8pPr marL="3197785" indent="0">
              <a:buNone/>
              <a:defRPr sz="1600" b="1"/>
            </a:lvl8pPr>
            <a:lvl9pPr marL="36546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6826" indent="0">
              <a:buNone/>
              <a:defRPr sz="2000" b="1"/>
            </a:lvl2pPr>
            <a:lvl3pPr marL="913653" indent="0">
              <a:buNone/>
              <a:defRPr sz="1800" b="1"/>
            </a:lvl3pPr>
            <a:lvl4pPr marL="1370478" indent="0">
              <a:buNone/>
              <a:defRPr sz="1600" b="1"/>
            </a:lvl4pPr>
            <a:lvl5pPr marL="1827306" indent="0">
              <a:buNone/>
              <a:defRPr sz="1600" b="1"/>
            </a:lvl5pPr>
            <a:lvl6pPr marL="2284131" indent="0">
              <a:buNone/>
              <a:defRPr sz="1600" b="1"/>
            </a:lvl6pPr>
            <a:lvl7pPr marL="2740959" indent="0">
              <a:buNone/>
              <a:defRPr sz="1600" b="1"/>
            </a:lvl7pPr>
            <a:lvl8pPr marL="3197785" indent="0">
              <a:buNone/>
              <a:defRPr sz="1600" b="1"/>
            </a:lvl8pPr>
            <a:lvl9pPr marL="36546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419"/>
            <a:ext cx="2133600" cy="365125"/>
          </a:xfrm>
          <a:prstGeom prst="rect">
            <a:avLst/>
          </a:prstGeom>
        </p:spPr>
        <p:txBody>
          <a:bodyPr lIns="91365" tIns="45684" rIns="91365" bIns="45684"/>
          <a:lstStyle/>
          <a:p>
            <a:fld id="{946D4B28-6A0C-114A-9D7D-0B609243BF21}" type="datetime1">
              <a:rPr lang="en-US" smtClean="0"/>
              <a:t>10/2/17</a:t>
            </a:fld>
            <a:endParaRPr lang="en-US"/>
          </a:p>
        </p:txBody>
      </p:sp>
      <p:sp>
        <p:nvSpPr>
          <p:cNvPr id="8" name="Footer Placeholder 7"/>
          <p:cNvSpPr>
            <a:spLocks noGrp="1"/>
          </p:cNvSpPr>
          <p:nvPr>
            <p:ph type="ftr" sz="quarter" idx="11"/>
          </p:nvPr>
        </p:nvSpPr>
        <p:spPr/>
        <p:txBody>
          <a:bodyPr/>
          <a:lstStyle/>
          <a:p>
            <a:r>
              <a:rPr lang="en-US" smtClean="0"/>
              <a:t>ESSIC Seminar</a:t>
            </a:r>
            <a:endParaRPr lang="en-US"/>
          </a:p>
        </p:txBody>
      </p:sp>
      <p:sp>
        <p:nvSpPr>
          <p:cNvPr id="9" name="Slide Number Placeholder 8"/>
          <p:cNvSpPr>
            <a:spLocks noGrp="1"/>
          </p:cNvSpPr>
          <p:nvPr>
            <p:ph type="sldNum" sz="quarter" idx="12"/>
          </p:nvPr>
        </p:nvSpPr>
        <p:spPr/>
        <p:txBody>
          <a:bodyPr/>
          <a:lstStyle/>
          <a:p>
            <a:fld id="{42908C82-07A9-4257-B486-514AC1A5E3DE}" type="slidenum">
              <a:rPr lang="en-US" smtClean="0"/>
              <a:t>‹#›</a:t>
            </a:fld>
            <a:endParaRPr lang="en-US"/>
          </a:p>
        </p:txBody>
      </p:sp>
    </p:spTree>
    <p:extLst>
      <p:ext uri="{BB962C8B-B14F-4D97-AF65-F5344CB8AC3E}">
        <p14:creationId xmlns:p14="http://schemas.microsoft.com/office/powerpoint/2010/main" val="3000131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419"/>
            <a:ext cx="2133600" cy="365125"/>
          </a:xfrm>
          <a:prstGeom prst="rect">
            <a:avLst/>
          </a:prstGeom>
        </p:spPr>
        <p:txBody>
          <a:bodyPr lIns="91365" tIns="45684" rIns="91365" bIns="45684"/>
          <a:lstStyle/>
          <a:p>
            <a:fld id="{5075B618-848F-B54D-B49D-B08578F354CD}" type="datetime1">
              <a:rPr lang="en-US" smtClean="0"/>
              <a:t>10/2/17</a:t>
            </a:fld>
            <a:endParaRPr lang="en-US"/>
          </a:p>
        </p:txBody>
      </p:sp>
      <p:sp>
        <p:nvSpPr>
          <p:cNvPr id="4" name="Footer Placeholder 3"/>
          <p:cNvSpPr>
            <a:spLocks noGrp="1"/>
          </p:cNvSpPr>
          <p:nvPr>
            <p:ph type="ftr" sz="quarter" idx="11"/>
          </p:nvPr>
        </p:nvSpPr>
        <p:spPr/>
        <p:txBody>
          <a:bodyPr/>
          <a:lstStyle/>
          <a:p>
            <a:r>
              <a:rPr lang="en-US" smtClean="0"/>
              <a:t>ESSIC Seminar</a:t>
            </a:r>
            <a:endParaRPr lang="en-US"/>
          </a:p>
        </p:txBody>
      </p:sp>
      <p:sp>
        <p:nvSpPr>
          <p:cNvPr id="5" name="Slide Number Placeholder 4"/>
          <p:cNvSpPr>
            <a:spLocks noGrp="1"/>
          </p:cNvSpPr>
          <p:nvPr>
            <p:ph type="sldNum" sz="quarter" idx="12"/>
          </p:nvPr>
        </p:nvSpPr>
        <p:spPr/>
        <p:txBody>
          <a:bodyPr/>
          <a:lstStyle/>
          <a:p>
            <a:fld id="{42908C82-07A9-4257-B486-514AC1A5E3DE}" type="slidenum">
              <a:rPr lang="en-US" smtClean="0"/>
              <a:t>‹#›</a:t>
            </a:fld>
            <a:endParaRPr lang="en-US"/>
          </a:p>
        </p:txBody>
      </p:sp>
    </p:spTree>
    <p:extLst>
      <p:ext uri="{BB962C8B-B14F-4D97-AF65-F5344CB8AC3E}">
        <p14:creationId xmlns:p14="http://schemas.microsoft.com/office/powerpoint/2010/main" val="689255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419"/>
            <a:ext cx="2133600" cy="365125"/>
          </a:xfrm>
          <a:prstGeom prst="rect">
            <a:avLst/>
          </a:prstGeom>
        </p:spPr>
        <p:txBody>
          <a:bodyPr lIns="91365" tIns="45684" rIns="91365" bIns="45684"/>
          <a:lstStyle/>
          <a:p>
            <a:fld id="{73BEA482-9E12-094F-A299-547C4C13B1DF}" type="datetime1">
              <a:rPr lang="en-US" smtClean="0"/>
              <a:t>10/2/17</a:t>
            </a:fld>
            <a:endParaRPr lang="en-US"/>
          </a:p>
        </p:txBody>
      </p:sp>
      <p:sp>
        <p:nvSpPr>
          <p:cNvPr id="3" name="Footer Placeholder 2"/>
          <p:cNvSpPr>
            <a:spLocks noGrp="1"/>
          </p:cNvSpPr>
          <p:nvPr>
            <p:ph type="ftr" sz="quarter" idx="11"/>
          </p:nvPr>
        </p:nvSpPr>
        <p:spPr/>
        <p:txBody>
          <a:bodyPr/>
          <a:lstStyle/>
          <a:p>
            <a:r>
              <a:rPr lang="en-US" smtClean="0"/>
              <a:t>ESSIC Seminar</a:t>
            </a:r>
            <a:endParaRPr lang="en-US"/>
          </a:p>
        </p:txBody>
      </p:sp>
      <p:sp>
        <p:nvSpPr>
          <p:cNvPr id="4" name="Slide Number Placeholder 3"/>
          <p:cNvSpPr>
            <a:spLocks noGrp="1"/>
          </p:cNvSpPr>
          <p:nvPr>
            <p:ph type="sldNum" sz="quarter" idx="12"/>
          </p:nvPr>
        </p:nvSpPr>
        <p:spPr/>
        <p:txBody>
          <a:bodyPr/>
          <a:lstStyle/>
          <a:p>
            <a:fld id="{42908C82-07A9-4257-B486-514AC1A5E3DE}" type="slidenum">
              <a:rPr lang="en-US" smtClean="0"/>
              <a:t>‹#›</a:t>
            </a:fld>
            <a:endParaRPr lang="en-US"/>
          </a:p>
        </p:txBody>
      </p:sp>
    </p:spTree>
    <p:extLst>
      <p:ext uri="{BB962C8B-B14F-4D97-AF65-F5344CB8AC3E}">
        <p14:creationId xmlns:p14="http://schemas.microsoft.com/office/powerpoint/2010/main" val="2154922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11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8" y="1435103"/>
            <a:ext cx="3008313" cy="4691063"/>
          </a:xfrm>
        </p:spPr>
        <p:txBody>
          <a:bodyPr/>
          <a:lstStyle>
            <a:lvl1pPr marL="0" indent="0">
              <a:buNone/>
              <a:defRPr sz="1400"/>
            </a:lvl1pPr>
            <a:lvl2pPr marL="456826" indent="0">
              <a:buNone/>
              <a:defRPr sz="1200"/>
            </a:lvl2pPr>
            <a:lvl3pPr marL="913653" indent="0">
              <a:buNone/>
              <a:defRPr sz="1000"/>
            </a:lvl3pPr>
            <a:lvl4pPr marL="1370478" indent="0">
              <a:buNone/>
              <a:defRPr sz="900"/>
            </a:lvl4pPr>
            <a:lvl5pPr marL="1827306" indent="0">
              <a:buNone/>
              <a:defRPr sz="900"/>
            </a:lvl5pPr>
            <a:lvl6pPr marL="2284131" indent="0">
              <a:buNone/>
              <a:defRPr sz="900"/>
            </a:lvl6pPr>
            <a:lvl7pPr marL="2740959" indent="0">
              <a:buNone/>
              <a:defRPr sz="900"/>
            </a:lvl7pPr>
            <a:lvl8pPr marL="3197785" indent="0">
              <a:buNone/>
              <a:defRPr sz="900"/>
            </a:lvl8pPr>
            <a:lvl9pPr marL="3654611"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419"/>
            <a:ext cx="2133600" cy="365125"/>
          </a:xfrm>
          <a:prstGeom prst="rect">
            <a:avLst/>
          </a:prstGeom>
        </p:spPr>
        <p:txBody>
          <a:bodyPr lIns="91365" tIns="45684" rIns="91365" bIns="45684"/>
          <a:lstStyle/>
          <a:p>
            <a:fld id="{E4FD40D5-DCFE-E247-8EA3-5C2ABDC65B99}" type="datetime1">
              <a:rPr lang="en-US" smtClean="0"/>
              <a:t>10/2/17</a:t>
            </a:fld>
            <a:endParaRPr lang="en-US"/>
          </a:p>
        </p:txBody>
      </p:sp>
      <p:sp>
        <p:nvSpPr>
          <p:cNvPr id="6" name="Footer Placeholder 5"/>
          <p:cNvSpPr>
            <a:spLocks noGrp="1"/>
          </p:cNvSpPr>
          <p:nvPr>
            <p:ph type="ftr" sz="quarter" idx="11"/>
          </p:nvPr>
        </p:nvSpPr>
        <p:spPr/>
        <p:txBody>
          <a:bodyPr/>
          <a:lstStyle/>
          <a:p>
            <a:r>
              <a:rPr lang="en-US" smtClean="0"/>
              <a:t>ESSIC Seminar</a:t>
            </a:r>
            <a:endParaRPr lang="en-US"/>
          </a:p>
        </p:txBody>
      </p:sp>
      <p:sp>
        <p:nvSpPr>
          <p:cNvPr id="7" name="Slide Number Placeholder 6"/>
          <p:cNvSpPr>
            <a:spLocks noGrp="1"/>
          </p:cNvSpPr>
          <p:nvPr>
            <p:ph type="sldNum" sz="quarter" idx="12"/>
          </p:nvPr>
        </p:nvSpPr>
        <p:spPr/>
        <p:txBody>
          <a:bodyPr/>
          <a:lstStyle/>
          <a:p>
            <a:fld id="{42908C82-07A9-4257-B486-514AC1A5E3DE}" type="slidenum">
              <a:rPr lang="en-US" smtClean="0"/>
              <a:t>‹#›</a:t>
            </a:fld>
            <a:endParaRPr lang="en-US"/>
          </a:p>
        </p:txBody>
      </p:sp>
    </p:spTree>
    <p:extLst>
      <p:ext uri="{BB962C8B-B14F-4D97-AF65-F5344CB8AC3E}">
        <p14:creationId xmlns:p14="http://schemas.microsoft.com/office/powerpoint/2010/main" val="2664066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26" indent="0">
              <a:buNone/>
              <a:defRPr sz="2800"/>
            </a:lvl2pPr>
            <a:lvl3pPr marL="913653" indent="0">
              <a:buNone/>
              <a:defRPr sz="2400"/>
            </a:lvl3pPr>
            <a:lvl4pPr marL="1370478" indent="0">
              <a:buNone/>
              <a:defRPr sz="2000"/>
            </a:lvl4pPr>
            <a:lvl5pPr marL="1827306" indent="0">
              <a:buNone/>
              <a:defRPr sz="2000"/>
            </a:lvl5pPr>
            <a:lvl6pPr marL="2284131" indent="0">
              <a:buNone/>
              <a:defRPr sz="2000"/>
            </a:lvl6pPr>
            <a:lvl7pPr marL="2740959" indent="0">
              <a:buNone/>
              <a:defRPr sz="2000"/>
            </a:lvl7pPr>
            <a:lvl8pPr marL="3197785" indent="0">
              <a:buNone/>
              <a:defRPr sz="2000"/>
            </a:lvl8pPr>
            <a:lvl9pPr marL="3654611"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26" indent="0">
              <a:buNone/>
              <a:defRPr sz="1200"/>
            </a:lvl2pPr>
            <a:lvl3pPr marL="913653" indent="0">
              <a:buNone/>
              <a:defRPr sz="1000"/>
            </a:lvl3pPr>
            <a:lvl4pPr marL="1370478" indent="0">
              <a:buNone/>
              <a:defRPr sz="900"/>
            </a:lvl4pPr>
            <a:lvl5pPr marL="1827306" indent="0">
              <a:buNone/>
              <a:defRPr sz="900"/>
            </a:lvl5pPr>
            <a:lvl6pPr marL="2284131" indent="0">
              <a:buNone/>
              <a:defRPr sz="900"/>
            </a:lvl6pPr>
            <a:lvl7pPr marL="2740959" indent="0">
              <a:buNone/>
              <a:defRPr sz="900"/>
            </a:lvl7pPr>
            <a:lvl8pPr marL="3197785" indent="0">
              <a:buNone/>
              <a:defRPr sz="900"/>
            </a:lvl8pPr>
            <a:lvl9pPr marL="3654611"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419"/>
            <a:ext cx="2133600" cy="365125"/>
          </a:xfrm>
          <a:prstGeom prst="rect">
            <a:avLst/>
          </a:prstGeom>
        </p:spPr>
        <p:txBody>
          <a:bodyPr lIns="91365" tIns="45684" rIns="91365" bIns="45684"/>
          <a:lstStyle/>
          <a:p>
            <a:fld id="{95606716-700B-6949-8507-AB2294A2520A}" type="datetime1">
              <a:rPr lang="en-US" smtClean="0"/>
              <a:t>10/2/17</a:t>
            </a:fld>
            <a:endParaRPr lang="en-US"/>
          </a:p>
        </p:txBody>
      </p:sp>
      <p:sp>
        <p:nvSpPr>
          <p:cNvPr id="6" name="Footer Placeholder 5"/>
          <p:cNvSpPr>
            <a:spLocks noGrp="1"/>
          </p:cNvSpPr>
          <p:nvPr>
            <p:ph type="ftr" sz="quarter" idx="11"/>
          </p:nvPr>
        </p:nvSpPr>
        <p:spPr/>
        <p:txBody>
          <a:bodyPr/>
          <a:lstStyle/>
          <a:p>
            <a:r>
              <a:rPr lang="en-US" smtClean="0"/>
              <a:t>ESSIC Seminar</a:t>
            </a:r>
            <a:endParaRPr lang="en-US"/>
          </a:p>
        </p:txBody>
      </p:sp>
      <p:sp>
        <p:nvSpPr>
          <p:cNvPr id="7" name="Slide Number Placeholder 6"/>
          <p:cNvSpPr>
            <a:spLocks noGrp="1"/>
          </p:cNvSpPr>
          <p:nvPr>
            <p:ph type="sldNum" sz="quarter" idx="12"/>
          </p:nvPr>
        </p:nvSpPr>
        <p:spPr/>
        <p:txBody>
          <a:bodyPr/>
          <a:lstStyle/>
          <a:p>
            <a:fld id="{42908C82-07A9-4257-B486-514AC1A5E3DE}" type="slidenum">
              <a:rPr lang="en-US" smtClean="0"/>
              <a:t>‹#›</a:t>
            </a:fld>
            <a:endParaRPr lang="en-US"/>
          </a:p>
        </p:txBody>
      </p:sp>
    </p:spTree>
    <p:extLst>
      <p:ext uri="{BB962C8B-B14F-4D97-AF65-F5344CB8AC3E}">
        <p14:creationId xmlns:p14="http://schemas.microsoft.com/office/powerpoint/2010/main" val="37818497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33" y="0"/>
            <a:ext cx="9151557" cy="6858000"/>
          </a:xfrm>
          <a:prstGeom prst="rect">
            <a:avLst/>
          </a:prstGeom>
          <a:pattFill prst="wdUpDiag">
            <a:fgClr>
              <a:schemeClr val="tx1">
                <a:lumMod val="65000"/>
                <a:lumOff val="3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91365" tIns="45684" rIns="91365" bIns="45684" rtlCol="0" anchor="ctr"/>
          <a:lstStyle/>
          <a:p>
            <a:pPr algn="ctr"/>
            <a:endParaRPr lang="en-US"/>
          </a:p>
        </p:txBody>
      </p:sp>
      <p:sp>
        <p:nvSpPr>
          <p:cNvPr id="8" name="Rectangle 7"/>
          <p:cNvSpPr/>
          <p:nvPr userDrawn="1"/>
        </p:nvSpPr>
        <p:spPr>
          <a:xfrm>
            <a:off x="0" y="0"/>
            <a:ext cx="9151556" cy="6858000"/>
          </a:xfrm>
          <a:prstGeom prst="rect">
            <a:avLst/>
          </a:prstGeom>
          <a:gradFill flip="none" rotWithShape="1">
            <a:gsLst>
              <a:gs pos="42000">
                <a:schemeClr val="tx2">
                  <a:lumMod val="50000"/>
                </a:schemeClr>
              </a:gs>
              <a:gs pos="73000">
                <a:schemeClr val="tx2">
                  <a:lumMod val="75000"/>
                  <a:alpha val="82000"/>
                </a:schemeClr>
              </a:gs>
              <a:gs pos="100000">
                <a:schemeClr val="tx2">
                  <a:lumMod val="20000"/>
                  <a:lumOff val="80000"/>
                  <a:alpha val="89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65" tIns="45684" rIns="91365" bIns="45684" rtlCol="0" anchor="ctr"/>
          <a:lstStyle/>
          <a:p>
            <a:pPr algn="ctr"/>
            <a:endParaRPr lang="en-US"/>
          </a:p>
        </p:txBody>
      </p:sp>
      <p:sp>
        <p:nvSpPr>
          <p:cNvPr id="2" name="Title Placeholder 1"/>
          <p:cNvSpPr>
            <a:spLocks noGrp="1"/>
          </p:cNvSpPr>
          <p:nvPr>
            <p:ph type="title"/>
          </p:nvPr>
        </p:nvSpPr>
        <p:spPr>
          <a:xfrm>
            <a:off x="32" y="0"/>
            <a:ext cx="9151557" cy="1371600"/>
          </a:xfrm>
          <a:prstGeom prst="rect">
            <a:avLst/>
          </a:prstGeom>
        </p:spPr>
        <p:txBody>
          <a:bodyPr vert="horz" lIns="91365" tIns="45684" rIns="91365" bIns="45684"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1524000"/>
            <a:ext cx="8229600" cy="4953000"/>
          </a:xfrm>
          <a:prstGeom prst="rect">
            <a:avLst/>
          </a:prstGeom>
        </p:spPr>
        <p:txBody>
          <a:bodyPr vert="horz" lIns="91365" tIns="45684" rIns="91365" bIns="45684"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0" y="6492944"/>
            <a:ext cx="6553200" cy="365125"/>
          </a:xfrm>
          <a:prstGeom prst="rect">
            <a:avLst/>
          </a:prstGeom>
        </p:spPr>
        <p:txBody>
          <a:bodyPr vert="horz" lIns="91365" tIns="45684" rIns="91365" bIns="45684" rtlCol="0" anchor="b" anchorCtr="0"/>
          <a:lstStyle>
            <a:lvl1pPr algn="l">
              <a:defRPr sz="900">
                <a:solidFill>
                  <a:schemeClr val="bg1">
                    <a:lumMod val="75000"/>
                  </a:schemeClr>
                </a:solidFill>
              </a:defRPr>
            </a:lvl1pPr>
          </a:lstStyle>
          <a:p>
            <a:r>
              <a:rPr lang="en-US" smtClean="0"/>
              <a:t>ESSIC Seminar</a:t>
            </a:r>
            <a:endParaRPr lang="en-US" dirty="0"/>
          </a:p>
        </p:txBody>
      </p:sp>
      <p:sp>
        <p:nvSpPr>
          <p:cNvPr id="6" name="Slide Number Placeholder 5"/>
          <p:cNvSpPr>
            <a:spLocks noGrp="1"/>
          </p:cNvSpPr>
          <p:nvPr>
            <p:ph type="sldNum" sz="quarter" idx="4"/>
          </p:nvPr>
        </p:nvSpPr>
        <p:spPr>
          <a:xfrm>
            <a:off x="7004732" y="6492944"/>
            <a:ext cx="2133600" cy="365125"/>
          </a:xfrm>
          <a:prstGeom prst="rect">
            <a:avLst/>
          </a:prstGeom>
        </p:spPr>
        <p:txBody>
          <a:bodyPr vert="horz" lIns="91365" tIns="45684" rIns="91365" bIns="45684" rtlCol="0" anchor="b" anchorCtr="0"/>
          <a:lstStyle>
            <a:lvl1pPr algn="r">
              <a:defRPr sz="900">
                <a:solidFill>
                  <a:schemeClr val="bg1">
                    <a:lumMod val="75000"/>
                  </a:schemeClr>
                </a:solidFill>
              </a:defRPr>
            </a:lvl1pPr>
          </a:lstStyle>
          <a:p>
            <a:fld id="{42908C82-07A9-4257-B486-514AC1A5E3DE}" type="slidenum">
              <a:rPr lang="en-US" smtClean="0"/>
              <a:pPr/>
              <a:t>‹#›</a:t>
            </a:fld>
            <a:endParaRPr lang="en-US" dirty="0"/>
          </a:p>
        </p:txBody>
      </p:sp>
    </p:spTree>
    <p:extLst>
      <p:ext uri="{BB962C8B-B14F-4D97-AF65-F5344CB8AC3E}">
        <p14:creationId xmlns:p14="http://schemas.microsoft.com/office/powerpoint/2010/main" val="36363977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3653" rtl="0" eaLnBrk="1" latinLnBrk="0" hangingPunct="1">
        <a:spcBef>
          <a:spcPct val="0"/>
        </a:spcBef>
        <a:buNone/>
        <a:defRPr sz="4400" kern="1200">
          <a:solidFill>
            <a:schemeClr val="bg1"/>
          </a:solidFill>
          <a:effectLst>
            <a:outerShdw blurRad="50800" dist="38100" dir="5400000" algn="t" rotWithShape="0">
              <a:prstClr val="black">
                <a:alpha val="40000"/>
              </a:prstClr>
            </a:outerShdw>
          </a:effectLst>
          <a:latin typeface="Arial Black" panose="020B0A04020102020204" pitchFamily="34" charset="0"/>
          <a:ea typeface="+mj-ea"/>
          <a:cs typeface="+mj-cs"/>
        </a:defRPr>
      </a:lvl1pPr>
    </p:titleStyle>
    <p:bodyStyle>
      <a:lvl1pPr marL="0" indent="0" algn="l" defTabSz="913653" rtl="0" eaLnBrk="1" latinLnBrk="0" hangingPunct="1">
        <a:spcBef>
          <a:spcPct val="20000"/>
        </a:spcBef>
        <a:buFont typeface="Arial" panose="020B0604020202020204" pitchFamily="34" charset="0"/>
        <a:buNone/>
        <a:defRPr sz="3200" kern="1200">
          <a:solidFill>
            <a:schemeClr val="bg1"/>
          </a:solidFill>
          <a:latin typeface="+mn-lt"/>
          <a:ea typeface="+mn-ea"/>
          <a:cs typeface="+mn-cs"/>
        </a:defRPr>
      </a:lvl1pPr>
      <a:lvl2pPr marL="742343" indent="-285516" algn="l" defTabSz="913653" rtl="0" eaLnBrk="1" latinLnBrk="0" hangingPunct="1">
        <a:spcBef>
          <a:spcPct val="20000"/>
        </a:spcBef>
        <a:buFont typeface="Arial" panose="020B0604020202020204" pitchFamily="34" charset="0"/>
        <a:buChar char="–"/>
        <a:defRPr sz="2800" kern="1200">
          <a:solidFill>
            <a:schemeClr val="bg1"/>
          </a:solidFill>
          <a:latin typeface="+mn-lt"/>
          <a:ea typeface="+mn-ea"/>
          <a:cs typeface="+mn-cs"/>
        </a:defRPr>
      </a:lvl2pPr>
      <a:lvl3pPr marL="1142066" indent="-228414" algn="l" defTabSz="913653"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598892" indent="-228414" algn="l" defTabSz="913653"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5720" indent="-228414" algn="l" defTabSz="913653"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2545" indent="-228414" algn="l" defTabSz="9136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9372" indent="-228414" algn="l" defTabSz="9136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6198" indent="-228414" algn="l" defTabSz="9136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3024" indent="-228414" algn="l" defTabSz="9136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653" rtl="0" eaLnBrk="1" latinLnBrk="0" hangingPunct="1">
        <a:defRPr sz="1800" kern="1200">
          <a:solidFill>
            <a:schemeClr val="tx1"/>
          </a:solidFill>
          <a:latin typeface="+mn-lt"/>
          <a:ea typeface="+mn-ea"/>
          <a:cs typeface="+mn-cs"/>
        </a:defRPr>
      </a:lvl1pPr>
      <a:lvl2pPr marL="456826" algn="l" defTabSz="913653" rtl="0" eaLnBrk="1" latinLnBrk="0" hangingPunct="1">
        <a:defRPr sz="1800" kern="1200">
          <a:solidFill>
            <a:schemeClr val="tx1"/>
          </a:solidFill>
          <a:latin typeface="+mn-lt"/>
          <a:ea typeface="+mn-ea"/>
          <a:cs typeface="+mn-cs"/>
        </a:defRPr>
      </a:lvl2pPr>
      <a:lvl3pPr marL="913653" algn="l" defTabSz="913653" rtl="0" eaLnBrk="1" latinLnBrk="0" hangingPunct="1">
        <a:defRPr sz="1800" kern="1200">
          <a:solidFill>
            <a:schemeClr val="tx1"/>
          </a:solidFill>
          <a:latin typeface="+mn-lt"/>
          <a:ea typeface="+mn-ea"/>
          <a:cs typeface="+mn-cs"/>
        </a:defRPr>
      </a:lvl3pPr>
      <a:lvl4pPr marL="1370478" algn="l" defTabSz="913653" rtl="0" eaLnBrk="1" latinLnBrk="0" hangingPunct="1">
        <a:defRPr sz="1800" kern="1200">
          <a:solidFill>
            <a:schemeClr val="tx1"/>
          </a:solidFill>
          <a:latin typeface="+mn-lt"/>
          <a:ea typeface="+mn-ea"/>
          <a:cs typeface="+mn-cs"/>
        </a:defRPr>
      </a:lvl4pPr>
      <a:lvl5pPr marL="1827306" algn="l" defTabSz="913653" rtl="0" eaLnBrk="1" latinLnBrk="0" hangingPunct="1">
        <a:defRPr sz="1800" kern="1200">
          <a:solidFill>
            <a:schemeClr val="tx1"/>
          </a:solidFill>
          <a:latin typeface="+mn-lt"/>
          <a:ea typeface="+mn-ea"/>
          <a:cs typeface="+mn-cs"/>
        </a:defRPr>
      </a:lvl5pPr>
      <a:lvl6pPr marL="2284131" algn="l" defTabSz="913653" rtl="0" eaLnBrk="1" latinLnBrk="0" hangingPunct="1">
        <a:defRPr sz="1800" kern="1200">
          <a:solidFill>
            <a:schemeClr val="tx1"/>
          </a:solidFill>
          <a:latin typeface="+mn-lt"/>
          <a:ea typeface="+mn-ea"/>
          <a:cs typeface="+mn-cs"/>
        </a:defRPr>
      </a:lvl6pPr>
      <a:lvl7pPr marL="2740959" algn="l" defTabSz="913653" rtl="0" eaLnBrk="1" latinLnBrk="0" hangingPunct="1">
        <a:defRPr sz="1800" kern="1200">
          <a:solidFill>
            <a:schemeClr val="tx1"/>
          </a:solidFill>
          <a:latin typeface="+mn-lt"/>
          <a:ea typeface="+mn-ea"/>
          <a:cs typeface="+mn-cs"/>
        </a:defRPr>
      </a:lvl7pPr>
      <a:lvl8pPr marL="3197785" algn="l" defTabSz="913653" rtl="0" eaLnBrk="1" latinLnBrk="0" hangingPunct="1">
        <a:defRPr sz="1800" kern="1200">
          <a:solidFill>
            <a:schemeClr val="tx1"/>
          </a:solidFill>
          <a:latin typeface="+mn-lt"/>
          <a:ea typeface="+mn-ea"/>
          <a:cs typeface="+mn-cs"/>
        </a:defRPr>
      </a:lvl8pPr>
      <a:lvl9pPr marL="3654611" algn="l" defTabSz="91365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9151557" cy="6858000"/>
          </a:xfrm>
          <a:prstGeom prst="rect">
            <a:avLst/>
          </a:prstGeom>
          <a:pattFill prst="wdUpDiag">
            <a:fgClr>
              <a:schemeClr val="tx1">
                <a:lumMod val="65000"/>
                <a:lumOff val="3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91365" tIns="45684" rIns="91365" bIns="45684" rtlCol="0" anchor="ctr"/>
          <a:lstStyle/>
          <a:p>
            <a:pPr algn="ctr"/>
            <a:endParaRPr lang="en-US">
              <a:solidFill>
                <a:prstClr val="white"/>
              </a:solidFill>
              <a:latin typeface="Arial"/>
            </a:endParaRPr>
          </a:p>
        </p:txBody>
      </p:sp>
      <p:sp>
        <p:nvSpPr>
          <p:cNvPr id="8" name="Rectangle 7"/>
          <p:cNvSpPr/>
          <p:nvPr userDrawn="1"/>
        </p:nvSpPr>
        <p:spPr>
          <a:xfrm>
            <a:off x="0" y="0"/>
            <a:ext cx="9151556" cy="6858000"/>
          </a:xfrm>
          <a:prstGeom prst="rect">
            <a:avLst/>
          </a:prstGeom>
          <a:gradFill flip="none" rotWithShape="1">
            <a:gsLst>
              <a:gs pos="42000">
                <a:schemeClr val="tx2">
                  <a:lumMod val="50000"/>
                </a:schemeClr>
              </a:gs>
              <a:gs pos="73000">
                <a:schemeClr val="tx2">
                  <a:lumMod val="75000"/>
                  <a:alpha val="82000"/>
                </a:schemeClr>
              </a:gs>
              <a:gs pos="100000">
                <a:schemeClr val="tx2">
                  <a:lumMod val="20000"/>
                  <a:lumOff val="80000"/>
                  <a:alpha val="89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65" tIns="45684" rIns="91365" bIns="45684" rtlCol="0" anchor="ctr"/>
          <a:lstStyle/>
          <a:p>
            <a:pPr algn="ctr"/>
            <a:endParaRPr lang="en-US">
              <a:solidFill>
                <a:prstClr val="white"/>
              </a:solidFill>
              <a:latin typeface="Arial"/>
            </a:endParaRPr>
          </a:p>
        </p:txBody>
      </p:sp>
      <p:sp>
        <p:nvSpPr>
          <p:cNvPr id="2" name="Title Placeholder 1"/>
          <p:cNvSpPr>
            <a:spLocks noGrp="1"/>
          </p:cNvSpPr>
          <p:nvPr>
            <p:ph type="title"/>
          </p:nvPr>
        </p:nvSpPr>
        <p:spPr>
          <a:xfrm>
            <a:off x="-1" y="0"/>
            <a:ext cx="9151557" cy="1371600"/>
          </a:xfrm>
          <a:prstGeom prst="rect">
            <a:avLst/>
          </a:prstGeom>
        </p:spPr>
        <p:txBody>
          <a:bodyPr vert="horz" lIns="91365" tIns="45684" rIns="91365" bIns="45684"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1524000"/>
            <a:ext cx="8229600" cy="4953000"/>
          </a:xfrm>
          <a:prstGeom prst="rect">
            <a:avLst/>
          </a:prstGeom>
        </p:spPr>
        <p:txBody>
          <a:bodyPr vert="horz" lIns="91365" tIns="45684" rIns="91365" bIns="45684"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0" y="6492878"/>
            <a:ext cx="6553200" cy="365125"/>
          </a:xfrm>
          <a:prstGeom prst="rect">
            <a:avLst/>
          </a:prstGeom>
        </p:spPr>
        <p:txBody>
          <a:bodyPr vert="horz" lIns="91365" tIns="45684" rIns="91365" bIns="45684" rtlCol="0" anchor="b" anchorCtr="0"/>
          <a:lstStyle>
            <a:lvl1pPr algn="l">
              <a:defRPr sz="900">
                <a:solidFill>
                  <a:schemeClr val="bg1">
                    <a:lumMod val="75000"/>
                  </a:schemeClr>
                </a:solidFill>
              </a:defRPr>
            </a:lvl1p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
        <p:nvSpPr>
          <p:cNvPr id="6" name="Slide Number Placeholder 5"/>
          <p:cNvSpPr>
            <a:spLocks noGrp="1"/>
          </p:cNvSpPr>
          <p:nvPr>
            <p:ph type="sldNum" sz="quarter" idx="4"/>
          </p:nvPr>
        </p:nvSpPr>
        <p:spPr>
          <a:xfrm>
            <a:off x="7004732" y="6492878"/>
            <a:ext cx="2133600" cy="365125"/>
          </a:xfrm>
          <a:prstGeom prst="rect">
            <a:avLst/>
          </a:prstGeom>
        </p:spPr>
        <p:txBody>
          <a:bodyPr vert="horz" lIns="91365" tIns="45684" rIns="91365" bIns="45684" rtlCol="0" anchor="b" anchorCtr="0"/>
          <a:lstStyle>
            <a:lvl1pPr algn="r">
              <a:defRPr sz="900">
                <a:solidFill>
                  <a:schemeClr val="bg1">
                    <a:lumMod val="75000"/>
                  </a:schemeClr>
                </a:solidFill>
              </a:defRPr>
            </a:lvl1pPr>
          </a:lstStyle>
          <a:p>
            <a:fld id="{42908C82-07A9-4257-B486-514AC1A5E3DE}" type="slidenum">
              <a:rPr lang="en-US" smtClean="0">
                <a:solidFill>
                  <a:prstClr val="white">
                    <a:lumMod val="75000"/>
                  </a:prstClr>
                </a:solidFill>
                <a:latin typeface="Arial"/>
              </a:rPr>
              <a:pPr/>
              <a:t>‹#›</a:t>
            </a:fld>
            <a:endParaRPr lang="en-US" dirty="0">
              <a:solidFill>
                <a:prstClr val="white">
                  <a:lumMod val="75000"/>
                </a:prstClr>
              </a:solidFill>
              <a:latin typeface="Arial"/>
            </a:endParaRPr>
          </a:p>
        </p:txBody>
      </p:sp>
    </p:spTree>
    <p:extLst>
      <p:ext uri="{BB962C8B-B14F-4D97-AF65-F5344CB8AC3E}">
        <p14:creationId xmlns:p14="http://schemas.microsoft.com/office/powerpoint/2010/main" val="3636397701"/>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hf hdr="0" dt="0"/>
  <p:txStyles>
    <p:titleStyle>
      <a:lvl1pPr algn="l" defTabSz="913653" rtl="0" eaLnBrk="1" latinLnBrk="0" hangingPunct="1">
        <a:spcBef>
          <a:spcPct val="0"/>
        </a:spcBef>
        <a:buNone/>
        <a:defRPr sz="4400" kern="1200">
          <a:solidFill>
            <a:schemeClr val="bg1"/>
          </a:solidFill>
          <a:effectLst>
            <a:outerShdw blurRad="50800" dist="38100" dir="5400000" algn="t" rotWithShape="0">
              <a:prstClr val="black">
                <a:alpha val="40000"/>
              </a:prstClr>
            </a:outerShdw>
          </a:effectLst>
          <a:latin typeface="Arial Black" panose="020B0A04020102020204" pitchFamily="34" charset="0"/>
          <a:ea typeface="+mj-ea"/>
          <a:cs typeface="+mj-cs"/>
        </a:defRPr>
      </a:lvl1pPr>
    </p:titleStyle>
    <p:bodyStyle>
      <a:lvl1pPr marL="0" indent="0" algn="l" defTabSz="913653" rtl="0" eaLnBrk="1" latinLnBrk="0" hangingPunct="1">
        <a:spcBef>
          <a:spcPct val="20000"/>
        </a:spcBef>
        <a:buFont typeface="Arial" panose="020B0604020202020204" pitchFamily="34" charset="0"/>
        <a:buNone/>
        <a:defRPr sz="3200" kern="1200">
          <a:solidFill>
            <a:schemeClr val="bg1"/>
          </a:solidFill>
          <a:latin typeface="+mn-lt"/>
          <a:ea typeface="+mn-ea"/>
          <a:cs typeface="+mn-cs"/>
        </a:defRPr>
      </a:lvl1pPr>
      <a:lvl2pPr marL="742343" indent="-285516" algn="l" defTabSz="913653" rtl="0" eaLnBrk="1" latinLnBrk="0" hangingPunct="1">
        <a:spcBef>
          <a:spcPct val="20000"/>
        </a:spcBef>
        <a:buFont typeface="Arial" panose="020B0604020202020204" pitchFamily="34" charset="0"/>
        <a:buChar char="–"/>
        <a:defRPr sz="2800" kern="1200">
          <a:solidFill>
            <a:schemeClr val="bg1"/>
          </a:solidFill>
          <a:latin typeface="+mn-lt"/>
          <a:ea typeface="+mn-ea"/>
          <a:cs typeface="+mn-cs"/>
        </a:defRPr>
      </a:lvl2pPr>
      <a:lvl3pPr marL="1142066" indent="-228414" algn="l" defTabSz="913653"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598892" indent="-228414" algn="l" defTabSz="913653"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5720" indent="-228414" algn="l" defTabSz="913653"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2545" indent="-228414" algn="l" defTabSz="9136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9372" indent="-228414" algn="l" defTabSz="9136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6198" indent="-228414" algn="l" defTabSz="9136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3024" indent="-228414" algn="l" defTabSz="9136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653" rtl="0" eaLnBrk="1" latinLnBrk="0" hangingPunct="1">
        <a:defRPr sz="1800" kern="1200">
          <a:solidFill>
            <a:schemeClr val="tx1"/>
          </a:solidFill>
          <a:latin typeface="+mn-lt"/>
          <a:ea typeface="+mn-ea"/>
          <a:cs typeface="+mn-cs"/>
        </a:defRPr>
      </a:lvl1pPr>
      <a:lvl2pPr marL="456826" algn="l" defTabSz="913653" rtl="0" eaLnBrk="1" latinLnBrk="0" hangingPunct="1">
        <a:defRPr sz="1800" kern="1200">
          <a:solidFill>
            <a:schemeClr val="tx1"/>
          </a:solidFill>
          <a:latin typeface="+mn-lt"/>
          <a:ea typeface="+mn-ea"/>
          <a:cs typeface="+mn-cs"/>
        </a:defRPr>
      </a:lvl2pPr>
      <a:lvl3pPr marL="913653" algn="l" defTabSz="913653" rtl="0" eaLnBrk="1" latinLnBrk="0" hangingPunct="1">
        <a:defRPr sz="1800" kern="1200">
          <a:solidFill>
            <a:schemeClr val="tx1"/>
          </a:solidFill>
          <a:latin typeface="+mn-lt"/>
          <a:ea typeface="+mn-ea"/>
          <a:cs typeface="+mn-cs"/>
        </a:defRPr>
      </a:lvl3pPr>
      <a:lvl4pPr marL="1370478" algn="l" defTabSz="913653" rtl="0" eaLnBrk="1" latinLnBrk="0" hangingPunct="1">
        <a:defRPr sz="1800" kern="1200">
          <a:solidFill>
            <a:schemeClr val="tx1"/>
          </a:solidFill>
          <a:latin typeface="+mn-lt"/>
          <a:ea typeface="+mn-ea"/>
          <a:cs typeface="+mn-cs"/>
        </a:defRPr>
      </a:lvl4pPr>
      <a:lvl5pPr marL="1827306" algn="l" defTabSz="913653" rtl="0" eaLnBrk="1" latinLnBrk="0" hangingPunct="1">
        <a:defRPr sz="1800" kern="1200">
          <a:solidFill>
            <a:schemeClr val="tx1"/>
          </a:solidFill>
          <a:latin typeface="+mn-lt"/>
          <a:ea typeface="+mn-ea"/>
          <a:cs typeface="+mn-cs"/>
        </a:defRPr>
      </a:lvl5pPr>
      <a:lvl6pPr marL="2284131" algn="l" defTabSz="913653" rtl="0" eaLnBrk="1" latinLnBrk="0" hangingPunct="1">
        <a:defRPr sz="1800" kern="1200">
          <a:solidFill>
            <a:schemeClr val="tx1"/>
          </a:solidFill>
          <a:latin typeface="+mn-lt"/>
          <a:ea typeface="+mn-ea"/>
          <a:cs typeface="+mn-cs"/>
        </a:defRPr>
      </a:lvl6pPr>
      <a:lvl7pPr marL="2740959" algn="l" defTabSz="913653" rtl="0" eaLnBrk="1" latinLnBrk="0" hangingPunct="1">
        <a:defRPr sz="1800" kern="1200">
          <a:solidFill>
            <a:schemeClr val="tx1"/>
          </a:solidFill>
          <a:latin typeface="+mn-lt"/>
          <a:ea typeface="+mn-ea"/>
          <a:cs typeface="+mn-cs"/>
        </a:defRPr>
      </a:lvl7pPr>
      <a:lvl8pPr marL="3197785" algn="l" defTabSz="913653" rtl="0" eaLnBrk="1" latinLnBrk="0" hangingPunct="1">
        <a:defRPr sz="1800" kern="1200">
          <a:solidFill>
            <a:schemeClr val="tx1"/>
          </a:solidFill>
          <a:latin typeface="+mn-lt"/>
          <a:ea typeface="+mn-ea"/>
          <a:cs typeface="+mn-cs"/>
        </a:defRPr>
      </a:lvl8pPr>
      <a:lvl9pPr marL="3654611" algn="l" defTabSz="91365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jpg"/><Relationship Id="rId6" Type="http://schemas.openxmlformats.org/officeDocument/2006/relationships/image" Target="../media/image5.jpg"/><Relationship Id="rId7" Type="http://schemas.openxmlformats.org/officeDocument/2006/relationships/image" Target="../media/image6.jpg"/><Relationship Id="rId8" Type="http://schemas.openxmlformats.org/officeDocument/2006/relationships/image" Target="../media/image7.png"/><Relationship Id="rId1" Type="http://schemas.openxmlformats.org/officeDocument/2006/relationships/slideLayout" Target="../slideLayouts/slideLayout14.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29.png"/><Relationship Id="rId6" Type="http://schemas.openxmlformats.org/officeDocument/2006/relationships/image" Target="../media/image30.png"/><Relationship Id="rId1" Type="http://schemas.openxmlformats.org/officeDocument/2006/relationships/slideLayout" Target="../slideLayouts/slideLayout1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1" Type="http://schemas.openxmlformats.org/officeDocument/2006/relationships/slideLayout" Target="../slideLayouts/slideLayout1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37.png"/><Relationship Id="rId6" Type="http://schemas.openxmlformats.org/officeDocument/2006/relationships/image" Target="../media/image38.png"/><Relationship Id="rId1" Type="http://schemas.openxmlformats.org/officeDocument/2006/relationships/slideLayout" Target="../slideLayouts/slideLayout1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png"/><Relationship Id="rId1" Type="http://schemas.openxmlformats.org/officeDocument/2006/relationships/slideLayout" Target="../slideLayouts/slideLayout1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48.png"/><Relationship Id="rId1" Type="http://schemas.openxmlformats.org/officeDocument/2006/relationships/slideLayout" Target="../slideLayouts/slideLayout1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5.png"/><Relationship Id="rId5" Type="http://schemas.openxmlformats.org/officeDocument/2006/relationships/image" Target="../media/image49.png"/><Relationship Id="rId6" Type="http://schemas.openxmlformats.org/officeDocument/2006/relationships/image" Target="../media/image50.png"/><Relationship Id="rId1" Type="http://schemas.openxmlformats.org/officeDocument/2006/relationships/slideLayout" Target="../slideLayouts/slideLayout1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 Id="rId3" Type="http://schemas.openxmlformats.org/officeDocument/2006/relationships/image" Target="../media/image51.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image" Target="../media/image5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image" Target="../media/image5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 Id="rId3" Type="http://schemas.openxmlformats.org/officeDocument/2006/relationships/image" Target="../media/image54.png"/></Relationships>
</file>

<file path=ppt/slides/_rels/slide2.xml.rels><?xml version="1.0" encoding="UTF-8" standalone="yes"?>
<Relationships xmlns="http://schemas.openxmlformats.org/package/2006/relationships"><Relationship Id="rId11" Type="http://schemas.openxmlformats.org/officeDocument/2006/relationships/image" Target="../media/image16.tiff"/><Relationship Id="rId12" Type="http://schemas.openxmlformats.org/officeDocument/2006/relationships/image" Target="../media/image17.tiff"/><Relationship Id="rId13" Type="http://schemas.openxmlformats.org/officeDocument/2006/relationships/image" Target="../media/image18.tiff"/><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8.jpe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tiff"/><Relationship Id="rId9" Type="http://schemas.openxmlformats.org/officeDocument/2006/relationships/image" Target="../media/image14.png"/><Relationship Id="rId10"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image" Target="../media/image5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image" Target="../media/image55.emf"/></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notesSlide" Target="../notesSlides/notesSlide22.xml"/><Relationship Id="rId5" Type="http://schemas.openxmlformats.org/officeDocument/2006/relationships/image" Target="../media/image41.png"/><Relationship Id="rId6" Type="http://schemas.openxmlformats.org/officeDocument/2006/relationships/image" Target="../media/image56.png"/><Relationship Id="rId7" Type="http://schemas.openxmlformats.org/officeDocument/2006/relationships/image" Target="../media/image57.png"/><Relationship Id="rId8" Type="http://schemas.openxmlformats.org/officeDocument/2006/relationships/image" Target="../media/image58.png"/><Relationship Id="rId9" Type="http://schemas.openxmlformats.org/officeDocument/2006/relationships/image" Target="../media/image59.png"/><Relationship Id="rId10" Type="http://schemas.openxmlformats.org/officeDocument/2006/relationships/image" Target="../media/image60.png"/><Relationship Id="rId11" Type="http://schemas.openxmlformats.org/officeDocument/2006/relationships/image" Target="../media/image61.png"/><Relationship Id="rId1" Type="http://schemas.microsoft.com/office/2007/relationships/media" Target="../media/media1.mp4"/><Relationship Id="rId2" Type="http://schemas.openxmlformats.org/officeDocument/2006/relationships/video" Target="../media/media1.mp4"/></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hyperlink" Target="http://goesrhwt.blogspot.com/2015/05/probsevere-in-warning-decision.html" TargetMode="External"/><Relationship Id="rId5" Type="http://schemas.openxmlformats.org/officeDocument/2006/relationships/image" Target="../media/image63.png"/><Relationship Id="rId6" Type="http://schemas.openxmlformats.org/officeDocument/2006/relationships/image" Target="../media/image64.png"/><Relationship Id="rId7" Type="http://schemas.openxmlformats.org/officeDocument/2006/relationships/hyperlink" Target="http://goesrhwt.blogspot.com/2014/08/satellite-growth-rate-utility-in.html" TargetMode="External"/><Relationship Id="rId8" Type="http://schemas.openxmlformats.org/officeDocument/2006/relationships/hyperlink" Target="http://goesrhwt.blogspot.com/search?q=ProbSevere" TargetMode="External"/><Relationship Id="rId1" Type="http://schemas.openxmlformats.org/officeDocument/2006/relationships/slideLayout" Target="../slideLayouts/slideLayout14.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10.png"/><Relationship Id="rId6" Type="http://schemas.openxmlformats.org/officeDocument/2006/relationships/image" Target="../media/image21.png"/><Relationship Id="rId1" Type="http://schemas.openxmlformats.org/officeDocument/2006/relationships/slideLayout" Target="../slideLayouts/slideLayout1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3.gif"/><Relationship Id="rId4" Type="http://schemas.openxmlformats.org/officeDocument/2006/relationships/image" Target="../media/image24.gif"/><Relationship Id="rId1" Type="http://schemas.openxmlformats.org/officeDocument/2006/relationships/slideLayout" Target="../slideLayouts/slideLayout1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25.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1" Type="http://schemas.openxmlformats.org/officeDocument/2006/relationships/slideLayout" Target="../slideLayouts/slideLayout1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29.png"/><Relationship Id="rId6" Type="http://schemas.openxmlformats.org/officeDocument/2006/relationships/image" Target="../media/image30.png"/><Relationship Id="rId1" Type="http://schemas.openxmlformats.org/officeDocument/2006/relationships/slideLayout" Target="../slideLayouts/slideLayout1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752600"/>
            <a:ext cx="8686800" cy="2362200"/>
          </a:xfrm>
        </p:spPr>
        <p:txBody>
          <a:bodyPr>
            <a:normAutofit fontScale="90000"/>
          </a:bodyPr>
          <a:lstStyle/>
          <a:p>
            <a:r>
              <a:rPr lang="en-US" b="1" cap="small" dirty="0" smtClean="0"/>
              <a:t>Next Generation Geostationary Satellite Observations </a:t>
            </a:r>
            <a:r>
              <a:rPr lang="en-US" cap="small" dirty="0" smtClean="0"/>
              <a:t>in a Multi-Sensor Severe Weather </a:t>
            </a:r>
            <a:r>
              <a:rPr lang="en-US" cap="small" dirty="0" err="1" smtClean="0"/>
              <a:t>Nowcasting</a:t>
            </a:r>
            <a:r>
              <a:rPr lang="en-US" cap="small" dirty="0" smtClean="0"/>
              <a:t> Tool</a:t>
            </a:r>
            <a:endParaRPr lang="en-US" b="1" cap="small" dirty="0">
              <a:solidFill>
                <a:schemeClr val="accent6"/>
              </a:solidFill>
            </a:endParaRPr>
          </a:p>
        </p:txBody>
      </p:sp>
      <p:sp>
        <p:nvSpPr>
          <p:cNvPr id="3" name="Subtitle 2"/>
          <p:cNvSpPr>
            <a:spLocks noGrp="1"/>
          </p:cNvSpPr>
          <p:nvPr>
            <p:ph type="body" idx="1"/>
          </p:nvPr>
        </p:nvSpPr>
        <p:spPr>
          <a:xfrm>
            <a:off x="1362364" y="5257803"/>
            <a:ext cx="7772400" cy="1500187"/>
          </a:xfrm>
          <a:noFill/>
          <a:ln w="25400">
            <a:noFill/>
          </a:ln>
        </p:spPr>
        <p:txBody>
          <a:bodyPr>
            <a:normAutofit fontScale="62500" lnSpcReduction="20000"/>
          </a:bodyPr>
          <a:lstStyle/>
          <a:p>
            <a:pPr algn="r"/>
            <a:r>
              <a:rPr lang="en-US" sz="2900" b="1" dirty="0">
                <a:solidFill>
                  <a:schemeClr val="bg1"/>
                </a:solidFill>
              </a:rPr>
              <a:t>John Cintineo (UW-CIMSS</a:t>
            </a:r>
            <a:r>
              <a:rPr lang="en-US" sz="2900" b="1" dirty="0" smtClean="0">
                <a:solidFill>
                  <a:schemeClr val="bg1"/>
                </a:solidFill>
              </a:rPr>
              <a:t>)</a:t>
            </a:r>
            <a:endParaRPr lang="en-US" sz="2900" dirty="0" smtClean="0">
              <a:solidFill>
                <a:schemeClr val="bg1"/>
              </a:solidFill>
              <a:latin typeface="+mj-lt"/>
            </a:endParaRPr>
          </a:p>
          <a:p>
            <a:pPr algn="r"/>
            <a:r>
              <a:rPr lang="en-US" sz="2900" b="1" dirty="0" smtClean="0">
                <a:solidFill>
                  <a:schemeClr val="bg1"/>
                </a:solidFill>
                <a:latin typeface="+mj-lt"/>
              </a:rPr>
              <a:t>Michael J. Pavolonis (NOAA/NESDIS)</a:t>
            </a:r>
          </a:p>
          <a:p>
            <a:pPr algn="r"/>
            <a:r>
              <a:rPr lang="en-US" sz="2900" b="1" dirty="0" smtClean="0">
                <a:solidFill>
                  <a:schemeClr val="bg1"/>
                </a:solidFill>
                <a:latin typeface="+mj-lt"/>
              </a:rPr>
              <a:t>Justin Sieglaff (UW-CIMSS)</a:t>
            </a:r>
          </a:p>
          <a:p>
            <a:pPr algn="r"/>
            <a:r>
              <a:rPr lang="en-US" sz="2900" b="1" dirty="0" smtClean="0">
                <a:solidFill>
                  <a:schemeClr val="bg1"/>
                </a:solidFill>
              </a:rPr>
              <a:t>Jason Brunner </a:t>
            </a:r>
            <a:r>
              <a:rPr lang="en-US" sz="2900" b="1" dirty="0">
                <a:solidFill>
                  <a:schemeClr val="bg1"/>
                </a:solidFill>
              </a:rPr>
              <a:t>(UW-CIMSS</a:t>
            </a:r>
            <a:r>
              <a:rPr lang="en-US" sz="2900" b="1" dirty="0" smtClean="0">
                <a:solidFill>
                  <a:schemeClr val="bg1"/>
                </a:solidFill>
              </a:rPr>
              <a:t>)</a:t>
            </a:r>
            <a:endParaRPr lang="en-US" sz="2900" b="1" dirty="0" smtClean="0">
              <a:solidFill>
                <a:schemeClr val="bg1"/>
              </a:solidFill>
              <a:latin typeface="+mj-lt"/>
            </a:endParaRPr>
          </a:p>
          <a:p>
            <a:pPr algn="r"/>
            <a:r>
              <a:rPr lang="en-US" sz="2900" b="1" dirty="0" smtClean="0">
                <a:solidFill>
                  <a:schemeClr val="bg1"/>
                </a:solidFill>
                <a:latin typeface="+mj-lt"/>
              </a:rPr>
              <a:t>Dan Lindsey (NOAA/NESDIS)</a:t>
            </a:r>
          </a:p>
        </p:txBody>
      </p:sp>
      <p:pic>
        <p:nvPicPr>
          <p:cNvPr id="12" name="Picture 14" descr="NOAA-logo-for-PPT.png"/>
          <p:cNvPicPr>
            <a:picLocks noChangeAspect="1"/>
          </p:cNvPicPr>
          <p:nvPr/>
        </p:nvPicPr>
        <p:blipFill>
          <a:blip r:embed="rId3"/>
          <a:srcRect/>
          <a:stretch>
            <a:fillRect/>
          </a:stretch>
        </p:blipFill>
        <p:spPr bwMode="auto">
          <a:xfrm>
            <a:off x="152401" y="5029131"/>
            <a:ext cx="1484726" cy="1486108"/>
          </a:xfrm>
          <a:prstGeom prst="rect">
            <a:avLst/>
          </a:prstGeom>
          <a:noFill/>
          <a:ln w="9525">
            <a:noFill/>
            <a:miter lim="800000"/>
            <a:headEnd/>
            <a:tailEnd/>
          </a:ln>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2900" y="4876800"/>
            <a:ext cx="1816100" cy="181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descr="Supercell_Thunderstorm.jpg"/>
          <p:cNvPicPr>
            <a:picLocks/>
          </p:cNvPicPr>
          <p:nvPr/>
        </p:nvPicPr>
        <p:blipFill>
          <a:blip r:embed="rId5">
            <a:extLst>
              <a:ext uri="{28A0092B-C50C-407E-A947-70E740481C1C}">
                <a14:useLocalDpi xmlns:a14="http://schemas.microsoft.com/office/drawing/2010/main" val="0"/>
              </a:ext>
            </a:extLst>
          </a:blip>
          <a:stretch>
            <a:fillRect/>
          </a:stretch>
        </p:blipFill>
        <p:spPr>
          <a:xfrm>
            <a:off x="4572001" y="0"/>
            <a:ext cx="2286000" cy="1399032"/>
          </a:xfrm>
          <a:prstGeom prst="rect">
            <a:avLst/>
          </a:prstGeom>
        </p:spPr>
      </p:pic>
      <p:pic>
        <p:nvPicPr>
          <p:cNvPr id="14" name="Picture 13" descr="800px-F5_tornado_Elie_Manitoba_2007.jpg"/>
          <p:cNvPicPr>
            <a:picLocks/>
          </p:cNvPicPr>
          <p:nvPr/>
        </p:nvPicPr>
        <p:blipFill>
          <a:blip r:embed="rId6">
            <a:extLst>
              <a:ext uri="{28A0092B-C50C-407E-A947-70E740481C1C}">
                <a14:useLocalDpi xmlns:a14="http://schemas.microsoft.com/office/drawing/2010/main" val="0"/>
              </a:ext>
            </a:extLst>
          </a:blip>
          <a:stretch>
            <a:fillRect/>
          </a:stretch>
        </p:blipFill>
        <p:spPr>
          <a:xfrm>
            <a:off x="6867144" y="0"/>
            <a:ext cx="2286000" cy="1399032"/>
          </a:xfrm>
          <a:prstGeom prst="rect">
            <a:avLst/>
          </a:prstGeom>
        </p:spPr>
      </p:pic>
      <p:sp>
        <p:nvSpPr>
          <p:cNvPr id="4" name="Footer Placeholder 3"/>
          <p:cNvSpPr>
            <a:spLocks noGrp="1"/>
          </p:cNvSpPr>
          <p:nvPr>
            <p:ph type="ftr" sz="quarter" idx="11"/>
          </p:nvPr>
        </p:nvSpPr>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pic>
        <p:nvPicPr>
          <p:cNvPr id="15" name="Picture 14" descr="cumulonimbus.jpg"/>
          <p:cNvPicPr>
            <a:picLocks/>
          </p:cNvPicPr>
          <p:nvPr/>
        </p:nvPicPr>
        <p:blipFill>
          <a:blip r:embed="rId7">
            <a:extLst>
              <a:ext uri="{28A0092B-C50C-407E-A947-70E740481C1C}">
                <a14:useLocalDpi xmlns:a14="http://schemas.microsoft.com/office/drawing/2010/main" val="0"/>
              </a:ext>
            </a:extLst>
          </a:blip>
          <a:stretch>
            <a:fillRect/>
          </a:stretch>
        </p:blipFill>
        <p:spPr>
          <a:xfrm>
            <a:off x="0" y="0"/>
            <a:ext cx="2286000" cy="1399032"/>
          </a:xfrm>
          <a:prstGeom prst="rect">
            <a:avLst/>
          </a:prstGeom>
        </p:spPr>
      </p:pic>
      <p:pic>
        <p:nvPicPr>
          <p:cNvPr id="16" name="Picture 15"/>
          <p:cNvPicPr>
            <a:picLocks/>
          </p:cNvPicPr>
          <p:nvPr/>
        </p:nvPicPr>
        <p:blipFill>
          <a:blip r:embed="rId8">
            <a:extLst>
              <a:ext uri="{28A0092B-C50C-407E-A947-70E740481C1C}">
                <a14:useLocalDpi xmlns:a14="http://schemas.microsoft.com/office/drawing/2010/main" val="0"/>
              </a:ext>
            </a:extLst>
          </a:blip>
          <a:stretch>
            <a:fillRect/>
          </a:stretch>
        </p:blipFill>
        <p:spPr>
          <a:xfrm>
            <a:off x="2276857" y="0"/>
            <a:ext cx="2286000" cy="1399032"/>
          </a:xfrm>
          <a:prstGeom prst="rect">
            <a:avLst/>
          </a:prstGeom>
        </p:spPr>
      </p:pic>
      <p:sp>
        <p:nvSpPr>
          <p:cNvPr id="5" name="TextBox 4"/>
          <p:cNvSpPr txBox="1"/>
          <p:nvPr/>
        </p:nvSpPr>
        <p:spPr>
          <a:xfrm>
            <a:off x="304800" y="4267200"/>
            <a:ext cx="4858684" cy="646331"/>
          </a:xfrm>
          <a:prstGeom prst="rect">
            <a:avLst/>
          </a:prstGeom>
          <a:noFill/>
        </p:spPr>
        <p:txBody>
          <a:bodyPr wrap="none" rtlCol="0">
            <a:spAutoFit/>
          </a:bodyPr>
          <a:lstStyle/>
          <a:p>
            <a:r>
              <a:rPr lang="en-US" dirty="0" smtClean="0">
                <a:solidFill>
                  <a:srgbClr val="FFFFFF"/>
                </a:solidFill>
              </a:rPr>
              <a:t>EUMETSAT Satellite Conference, Rome, Italy</a:t>
            </a:r>
          </a:p>
          <a:p>
            <a:r>
              <a:rPr lang="en-US" dirty="0" smtClean="0">
                <a:solidFill>
                  <a:srgbClr val="FFFFFF"/>
                </a:solidFill>
              </a:rPr>
              <a:t>4 October 2017</a:t>
            </a:r>
            <a:endParaRPr lang="en-US" dirty="0">
              <a:solidFill>
                <a:srgbClr val="FFFFFF"/>
              </a:solidFill>
            </a:endParaRPr>
          </a:p>
        </p:txBody>
      </p:sp>
    </p:spTree>
    <p:extLst>
      <p:ext uri="{BB962C8B-B14F-4D97-AF65-F5344CB8AC3E}">
        <p14:creationId xmlns:p14="http://schemas.microsoft.com/office/powerpoint/2010/main" val="58253521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534" y="0"/>
            <a:ext cx="4280232" cy="3431933"/>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3767" y="0"/>
            <a:ext cx="4280232" cy="3431932"/>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3767" y="3431934"/>
            <a:ext cx="4280233" cy="3431933"/>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3534" y="3431934"/>
            <a:ext cx="4280233" cy="3431933"/>
          </a:xfrm>
          <a:prstGeom prst="rect">
            <a:avLst/>
          </a:prstGeom>
        </p:spPr>
      </p:pic>
      <p:sp>
        <p:nvSpPr>
          <p:cNvPr id="6" name="TextBox 5"/>
          <p:cNvSpPr txBox="1"/>
          <p:nvPr/>
        </p:nvSpPr>
        <p:spPr>
          <a:xfrm rot="16200000">
            <a:off x="-1086693" y="1447336"/>
            <a:ext cx="2675131" cy="830997"/>
          </a:xfrm>
          <a:prstGeom prst="rect">
            <a:avLst/>
          </a:prstGeom>
          <a:noFill/>
        </p:spPr>
        <p:txBody>
          <a:bodyPr wrap="none" rtlCol="0">
            <a:spAutoFit/>
          </a:bodyPr>
          <a:lstStyle/>
          <a:p>
            <a:r>
              <a:rPr lang="en-US" sz="4800" b="1" dirty="0" smtClean="0">
                <a:solidFill>
                  <a:srgbClr val="FF0000"/>
                </a:solidFill>
              </a:rPr>
              <a:t>GOES - 16</a:t>
            </a:r>
            <a:endParaRPr lang="en-US" sz="4800" b="1" dirty="0">
              <a:solidFill>
                <a:srgbClr val="FF0000"/>
              </a:solidFill>
            </a:endParaRPr>
          </a:p>
        </p:txBody>
      </p:sp>
      <p:sp>
        <p:nvSpPr>
          <p:cNvPr id="7" name="TextBox 6"/>
          <p:cNvSpPr txBox="1"/>
          <p:nvPr/>
        </p:nvSpPr>
        <p:spPr>
          <a:xfrm rot="16200000">
            <a:off x="-1090579" y="4952536"/>
            <a:ext cx="2675131" cy="830997"/>
          </a:xfrm>
          <a:prstGeom prst="rect">
            <a:avLst/>
          </a:prstGeom>
          <a:noFill/>
        </p:spPr>
        <p:txBody>
          <a:bodyPr wrap="none" rtlCol="0">
            <a:spAutoFit/>
          </a:bodyPr>
          <a:lstStyle/>
          <a:p>
            <a:r>
              <a:rPr lang="en-US" sz="4800" b="1" dirty="0" smtClean="0">
                <a:solidFill>
                  <a:schemeClr val="accent5"/>
                </a:solidFill>
              </a:rPr>
              <a:t>GOES - 13</a:t>
            </a:r>
            <a:endParaRPr lang="en-US" sz="4800" b="1" dirty="0">
              <a:solidFill>
                <a:schemeClr val="accent5"/>
              </a:solidFill>
            </a:endParaRPr>
          </a:p>
        </p:txBody>
      </p:sp>
      <p:sp>
        <p:nvSpPr>
          <p:cNvPr id="8" name="TextBox 7"/>
          <p:cNvSpPr txBox="1"/>
          <p:nvPr/>
        </p:nvSpPr>
        <p:spPr>
          <a:xfrm>
            <a:off x="2053807" y="-18414"/>
            <a:ext cx="1288183" cy="523220"/>
          </a:xfrm>
          <a:prstGeom prst="rect">
            <a:avLst/>
          </a:prstGeom>
          <a:noFill/>
        </p:spPr>
        <p:txBody>
          <a:bodyPr wrap="none" rtlCol="0">
            <a:spAutoFit/>
          </a:bodyPr>
          <a:lstStyle/>
          <a:p>
            <a:r>
              <a:rPr lang="en-US" sz="2800" dirty="0" smtClean="0">
                <a:solidFill>
                  <a:srgbClr val="FFFF00"/>
                </a:solidFill>
              </a:rPr>
              <a:t>Objects</a:t>
            </a:r>
            <a:endParaRPr lang="en-US" sz="2800" dirty="0">
              <a:solidFill>
                <a:srgbClr val="FFFF00"/>
              </a:solidFill>
            </a:endParaRPr>
          </a:p>
        </p:txBody>
      </p:sp>
      <p:sp>
        <p:nvSpPr>
          <p:cNvPr id="9" name="TextBox 8"/>
          <p:cNvSpPr txBox="1"/>
          <p:nvPr/>
        </p:nvSpPr>
        <p:spPr>
          <a:xfrm>
            <a:off x="4958239" y="87868"/>
            <a:ext cx="4185761" cy="369332"/>
          </a:xfrm>
          <a:prstGeom prst="rect">
            <a:avLst/>
          </a:prstGeom>
          <a:noFill/>
        </p:spPr>
        <p:txBody>
          <a:bodyPr wrap="none" rtlCol="0">
            <a:spAutoFit/>
          </a:bodyPr>
          <a:lstStyle/>
          <a:p>
            <a:r>
              <a:rPr lang="en-US" b="1" dirty="0" smtClean="0">
                <a:solidFill>
                  <a:srgbClr val="FFFF00"/>
                </a:solidFill>
                <a:effectLst>
                  <a:outerShdw blurRad="50800" dist="38100" dir="2700000" algn="tl" rotWithShape="0">
                    <a:prstClr val="black">
                      <a:alpha val="40000"/>
                    </a:prstClr>
                  </a:outerShdw>
                </a:effectLst>
              </a:rPr>
              <a:t>11-µm top-of-troposphere emissivity</a:t>
            </a:r>
            <a:endParaRPr lang="en-US" b="1" dirty="0">
              <a:solidFill>
                <a:srgbClr val="FFFF00"/>
              </a:solidFill>
              <a:effectLst>
                <a:outerShdw blurRad="50800" dist="38100" dir="2700000" algn="tl" rotWithShape="0">
                  <a:prstClr val="black">
                    <a:alpha val="40000"/>
                  </a:prstClr>
                </a:outerShdw>
              </a:effectLst>
            </a:endParaRPr>
          </a:p>
        </p:txBody>
      </p:sp>
      <p:cxnSp>
        <p:nvCxnSpPr>
          <p:cNvPr id="10" name="Straight Connector 9"/>
          <p:cNvCxnSpPr/>
          <p:nvPr/>
        </p:nvCxnSpPr>
        <p:spPr>
          <a:xfrm flipH="1">
            <a:off x="0" y="3478966"/>
            <a:ext cx="583534" cy="0"/>
          </a:xfrm>
          <a:prstGeom prst="line">
            <a:avLst/>
          </a:prstGeom>
          <a:ln w="10160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9868573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534" y="0"/>
            <a:ext cx="4280232" cy="3431932"/>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3767" y="0"/>
            <a:ext cx="4280231" cy="3431932"/>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3767" y="3431934"/>
            <a:ext cx="4280232" cy="3431933"/>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3534" y="3431934"/>
            <a:ext cx="4280232" cy="3431933"/>
          </a:xfrm>
          <a:prstGeom prst="rect">
            <a:avLst/>
          </a:prstGeom>
        </p:spPr>
      </p:pic>
      <p:sp>
        <p:nvSpPr>
          <p:cNvPr id="6" name="TextBox 5"/>
          <p:cNvSpPr txBox="1"/>
          <p:nvPr/>
        </p:nvSpPr>
        <p:spPr>
          <a:xfrm rot="16200000">
            <a:off x="-1086693" y="1447336"/>
            <a:ext cx="2675131" cy="830997"/>
          </a:xfrm>
          <a:prstGeom prst="rect">
            <a:avLst/>
          </a:prstGeom>
          <a:noFill/>
        </p:spPr>
        <p:txBody>
          <a:bodyPr wrap="none" rtlCol="0">
            <a:spAutoFit/>
          </a:bodyPr>
          <a:lstStyle/>
          <a:p>
            <a:r>
              <a:rPr lang="en-US" sz="4800" b="1" dirty="0" smtClean="0">
                <a:solidFill>
                  <a:srgbClr val="FF0000"/>
                </a:solidFill>
              </a:rPr>
              <a:t>GOES - 16</a:t>
            </a:r>
            <a:endParaRPr lang="en-US" sz="4800" b="1" dirty="0">
              <a:solidFill>
                <a:srgbClr val="FF0000"/>
              </a:solidFill>
            </a:endParaRPr>
          </a:p>
        </p:txBody>
      </p:sp>
      <p:sp>
        <p:nvSpPr>
          <p:cNvPr id="7" name="TextBox 6"/>
          <p:cNvSpPr txBox="1"/>
          <p:nvPr/>
        </p:nvSpPr>
        <p:spPr>
          <a:xfrm rot="16200000">
            <a:off x="-1090579" y="4952536"/>
            <a:ext cx="2675131" cy="830997"/>
          </a:xfrm>
          <a:prstGeom prst="rect">
            <a:avLst/>
          </a:prstGeom>
          <a:noFill/>
        </p:spPr>
        <p:txBody>
          <a:bodyPr wrap="none" rtlCol="0">
            <a:spAutoFit/>
          </a:bodyPr>
          <a:lstStyle/>
          <a:p>
            <a:r>
              <a:rPr lang="en-US" sz="4800" b="1" dirty="0" smtClean="0">
                <a:solidFill>
                  <a:schemeClr val="accent5"/>
                </a:solidFill>
              </a:rPr>
              <a:t>GOES - 13</a:t>
            </a:r>
            <a:endParaRPr lang="en-US" sz="4800" b="1" dirty="0">
              <a:solidFill>
                <a:schemeClr val="accent5"/>
              </a:solidFill>
            </a:endParaRPr>
          </a:p>
        </p:txBody>
      </p:sp>
      <p:sp>
        <p:nvSpPr>
          <p:cNvPr id="8" name="TextBox 7"/>
          <p:cNvSpPr txBox="1"/>
          <p:nvPr/>
        </p:nvSpPr>
        <p:spPr>
          <a:xfrm>
            <a:off x="2053807" y="-18414"/>
            <a:ext cx="1288183" cy="523220"/>
          </a:xfrm>
          <a:prstGeom prst="rect">
            <a:avLst/>
          </a:prstGeom>
          <a:noFill/>
        </p:spPr>
        <p:txBody>
          <a:bodyPr wrap="none" rtlCol="0">
            <a:spAutoFit/>
          </a:bodyPr>
          <a:lstStyle/>
          <a:p>
            <a:r>
              <a:rPr lang="en-US" sz="2800" dirty="0" smtClean="0">
                <a:solidFill>
                  <a:srgbClr val="FFFF00"/>
                </a:solidFill>
              </a:rPr>
              <a:t>Objects</a:t>
            </a:r>
            <a:endParaRPr lang="en-US" sz="2800" dirty="0">
              <a:solidFill>
                <a:srgbClr val="FFFF00"/>
              </a:solidFill>
            </a:endParaRPr>
          </a:p>
        </p:txBody>
      </p:sp>
      <p:sp>
        <p:nvSpPr>
          <p:cNvPr id="9" name="TextBox 8"/>
          <p:cNvSpPr txBox="1"/>
          <p:nvPr/>
        </p:nvSpPr>
        <p:spPr>
          <a:xfrm>
            <a:off x="4958239" y="87868"/>
            <a:ext cx="4185761" cy="369332"/>
          </a:xfrm>
          <a:prstGeom prst="rect">
            <a:avLst/>
          </a:prstGeom>
          <a:noFill/>
        </p:spPr>
        <p:txBody>
          <a:bodyPr wrap="none" rtlCol="0">
            <a:spAutoFit/>
          </a:bodyPr>
          <a:lstStyle/>
          <a:p>
            <a:r>
              <a:rPr lang="en-US" b="1" dirty="0" smtClean="0">
                <a:solidFill>
                  <a:srgbClr val="FFFF00"/>
                </a:solidFill>
                <a:effectLst>
                  <a:outerShdw blurRad="50800" dist="38100" dir="2700000" algn="tl" rotWithShape="0">
                    <a:prstClr val="black">
                      <a:alpha val="40000"/>
                    </a:prstClr>
                  </a:outerShdw>
                </a:effectLst>
              </a:rPr>
              <a:t>11-µm top-of-troposphere emissivity</a:t>
            </a:r>
            <a:endParaRPr lang="en-US" b="1" dirty="0">
              <a:solidFill>
                <a:srgbClr val="FFFF00"/>
              </a:solidFill>
              <a:effectLst>
                <a:outerShdw blurRad="50800" dist="38100" dir="2700000" algn="tl" rotWithShape="0">
                  <a:prstClr val="black">
                    <a:alpha val="40000"/>
                  </a:prstClr>
                </a:outerShdw>
              </a:effectLst>
            </a:endParaRPr>
          </a:p>
        </p:txBody>
      </p:sp>
      <p:cxnSp>
        <p:nvCxnSpPr>
          <p:cNvPr id="10" name="Straight Connector 9"/>
          <p:cNvCxnSpPr/>
          <p:nvPr/>
        </p:nvCxnSpPr>
        <p:spPr>
          <a:xfrm flipH="1">
            <a:off x="0" y="3478966"/>
            <a:ext cx="583534" cy="0"/>
          </a:xfrm>
          <a:prstGeom prst="line">
            <a:avLst/>
          </a:prstGeom>
          <a:ln w="10160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1108279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534" y="0"/>
            <a:ext cx="4280231" cy="3431932"/>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3767" y="0"/>
            <a:ext cx="4280231" cy="3431931"/>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3767" y="3431934"/>
            <a:ext cx="4280232" cy="3431933"/>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3534" y="3431934"/>
            <a:ext cx="4280232" cy="3431933"/>
          </a:xfrm>
          <a:prstGeom prst="rect">
            <a:avLst/>
          </a:prstGeom>
        </p:spPr>
      </p:pic>
      <p:sp>
        <p:nvSpPr>
          <p:cNvPr id="6" name="TextBox 5"/>
          <p:cNvSpPr txBox="1"/>
          <p:nvPr/>
        </p:nvSpPr>
        <p:spPr>
          <a:xfrm rot="16200000">
            <a:off x="-1086693" y="1447336"/>
            <a:ext cx="2675131" cy="830997"/>
          </a:xfrm>
          <a:prstGeom prst="rect">
            <a:avLst/>
          </a:prstGeom>
          <a:noFill/>
        </p:spPr>
        <p:txBody>
          <a:bodyPr wrap="none" rtlCol="0">
            <a:spAutoFit/>
          </a:bodyPr>
          <a:lstStyle/>
          <a:p>
            <a:r>
              <a:rPr lang="en-US" sz="4800" b="1" dirty="0" smtClean="0">
                <a:solidFill>
                  <a:srgbClr val="FF0000"/>
                </a:solidFill>
              </a:rPr>
              <a:t>GOES - 16</a:t>
            </a:r>
            <a:endParaRPr lang="en-US" sz="4800" b="1" dirty="0">
              <a:solidFill>
                <a:srgbClr val="FF0000"/>
              </a:solidFill>
            </a:endParaRPr>
          </a:p>
        </p:txBody>
      </p:sp>
      <p:sp>
        <p:nvSpPr>
          <p:cNvPr id="7" name="TextBox 6"/>
          <p:cNvSpPr txBox="1"/>
          <p:nvPr/>
        </p:nvSpPr>
        <p:spPr>
          <a:xfrm rot="16200000">
            <a:off x="-1090579" y="4952536"/>
            <a:ext cx="2675131" cy="830997"/>
          </a:xfrm>
          <a:prstGeom prst="rect">
            <a:avLst/>
          </a:prstGeom>
          <a:noFill/>
        </p:spPr>
        <p:txBody>
          <a:bodyPr wrap="none" rtlCol="0">
            <a:spAutoFit/>
          </a:bodyPr>
          <a:lstStyle/>
          <a:p>
            <a:r>
              <a:rPr lang="en-US" sz="4800" b="1" dirty="0" smtClean="0">
                <a:solidFill>
                  <a:schemeClr val="accent5"/>
                </a:solidFill>
              </a:rPr>
              <a:t>GOES - 13</a:t>
            </a:r>
            <a:endParaRPr lang="en-US" sz="4800" b="1" dirty="0">
              <a:solidFill>
                <a:schemeClr val="accent5"/>
              </a:solidFill>
            </a:endParaRPr>
          </a:p>
        </p:txBody>
      </p:sp>
      <p:sp>
        <p:nvSpPr>
          <p:cNvPr id="8" name="TextBox 7"/>
          <p:cNvSpPr txBox="1"/>
          <p:nvPr/>
        </p:nvSpPr>
        <p:spPr>
          <a:xfrm>
            <a:off x="2053807" y="-18414"/>
            <a:ext cx="1288183" cy="523220"/>
          </a:xfrm>
          <a:prstGeom prst="rect">
            <a:avLst/>
          </a:prstGeom>
          <a:noFill/>
        </p:spPr>
        <p:txBody>
          <a:bodyPr wrap="none" rtlCol="0">
            <a:spAutoFit/>
          </a:bodyPr>
          <a:lstStyle/>
          <a:p>
            <a:r>
              <a:rPr lang="en-US" sz="2800" dirty="0" smtClean="0">
                <a:solidFill>
                  <a:srgbClr val="FFFF00"/>
                </a:solidFill>
              </a:rPr>
              <a:t>Objects</a:t>
            </a:r>
            <a:endParaRPr lang="en-US" sz="2800" dirty="0">
              <a:solidFill>
                <a:srgbClr val="FFFF00"/>
              </a:solidFill>
            </a:endParaRPr>
          </a:p>
        </p:txBody>
      </p:sp>
      <p:sp>
        <p:nvSpPr>
          <p:cNvPr id="9" name="TextBox 8"/>
          <p:cNvSpPr txBox="1"/>
          <p:nvPr/>
        </p:nvSpPr>
        <p:spPr>
          <a:xfrm>
            <a:off x="4958239" y="87868"/>
            <a:ext cx="4185761" cy="369332"/>
          </a:xfrm>
          <a:prstGeom prst="rect">
            <a:avLst/>
          </a:prstGeom>
          <a:noFill/>
        </p:spPr>
        <p:txBody>
          <a:bodyPr wrap="none" rtlCol="0">
            <a:spAutoFit/>
          </a:bodyPr>
          <a:lstStyle/>
          <a:p>
            <a:r>
              <a:rPr lang="en-US" b="1" dirty="0" smtClean="0">
                <a:solidFill>
                  <a:srgbClr val="FFFF00"/>
                </a:solidFill>
                <a:effectLst>
                  <a:outerShdw blurRad="50800" dist="38100" dir="2700000" algn="tl" rotWithShape="0">
                    <a:prstClr val="black">
                      <a:alpha val="40000"/>
                    </a:prstClr>
                  </a:outerShdw>
                </a:effectLst>
              </a:rPr>
              <a:t>11-µm top-of-troposphere emissivity</a:t>
            </a:r>
            <a:endParaRPr lang="en-US" b="1" dirty="0">
              <a:solidFill>
                <a:srgbClr val="FFFF00"/>
              </a:solidFill>
              <a:effectLst>
                <a:outerShdw blurRad="50800" dist="38100" dir="2700000" algn="tl" rotWithShape="0">
                  <a:prstClr val="black">
                    <a:alpha val="40000"/>
                  </a:prstClr>
                </a:outerShdw>
              </a:effectLst>
            </a:endParaRPr>
          </a:p>
        </p:txBody>
      </p:sp>
      <p:cxnSp>
        <p:nvCxnSpPr>
          <p:cNvPr id="10" name="Straight Connector 9"/>
          <p:cNvCxnSpPr/>
          <p:nvPr/>
        </p:nvCxnSpPr>
        <p:spPr>
          <a:xfrm flipH="1">
            <a:off x="0" y="3478966"/>
            <a:ext cx="583534" cy="0"/>
          </a:xfrm>
          <a:prstGeom prst="line">
            <a:avLst/>
          </a:prstGeom>
          <a:ln w="10160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6562291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3768" y="0"/>
            <a:ext cx="4280229" cy="3431931"/>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534" y="0"/>
            <a:ext cx="4280231" cy="3431931"/>
          </a:xfrm>
          <a:prstGeom prst="rect">
            <a:avLst/>
          </a:prstGeom>
        </p:spPr>
      </p:pic>
      <p:sp>
        <p:nvSpPr>
          <p:cNvPr id="6" name="TextBox 5"/>
          <p:cNvSpPr txBox="1"/>
          <p:nvPr/>
        </p:nvSpPr>
        <p:spPr>
          <a:xfrm rot="16200000">
            <a:off x="-1086693" y="1447336"/>
            <a:ext cx="2675131" cy="830997"/>
          </a:xfrm>
          <a:prstGeom prst="rect">
            <a:avLst/>
          </a:prstGeom>
          <a:noFill/>
        </p:spPr>
        <p:txBody>
          <a:bodyPr wrap="none" rtlCol="0">
            <a:spAutoFit/>
          </a:bodyPr>
          <a:lstStyle/>
          <a:p>
            <a:r>
              <a:rPr lang="en-US" sz="4800" b="1" dirty="0" smtClean="0">
                <a:solidFill>
                  <a:srgbClr val="FF0000"/>
                </a:solidFill>
              </a:rPr>
              <a:t>GOES - 16</a:t>
            </a:r>
            <a:endParaRPr lang="en-US" sz="4800" b="1" dirty="0">
              <a:solidFill>
                <a:srgbClr val="FF0000"/>
              </a:solidFill>
            </a:endParaRPr>
          </a:p>
        </p:txBody>
      </p:sp>
      <p:sp>
        <p:nvSpPr>
          <p:cNvPr id="7" name="TextBox 6"/>
          <p:cNvSpPr txBox="1"/>
          <p:nvPr/>
        </p:nvSpPr>
        <p:spPr>
          <a:xfrm rot="16200000">
            <a:off x="-1090579" y="4952536"/>
            <a:ext cx="2675131" cy="830997"/>
          </a:xfrm>
          <a:prstGeom prst="rect">
            <a:avLst/>
          </a:prstGeom>
          <a:noFill/>
        </p:spPr>
        <p:txBody>
          <a:bodyPr wrap="none" rtlCol="0">
            <a:spAutoFit/>
          </a:bodyPr>
          <a:lstStyle/>
          <a:p>
            <a:r>
              <a:rPr lang="en-US" sz="4800" b="1" dirty="0" smtClean="0">
                <a:solidFill>
                  <a:schemeClr val="accent5"/>
                </a:solidFill>
              </a:rPr>
              <a:t>GOES - 13</a:t>
            </a:r>
            <a:endParaRPr lang="en-US" sz="4800" b="1" dirty="0">
              <a:solidFill>
                <a:schemeClr val="accent5"/>
              </a:solidFill>
            </a:endParaRPr>
          </a:p>
        </p:txBody>
      </p:sp>
      <p:sp>
        <p:nvSpPr>
          <p:cNvPr id="8" name="TextBox 7"/>
          <p:cNvSpPr txBox="1"/>
          <p:nvPr/>
        </p:nvSpPr>
        <p:spPr>
          <a:xfrm>
            <a:off x="2053807" y="-18414"/>
            <a:ext cx="1288183" cy="523220"/>
          </a:xfrm>
          <a:prstGeom prst="rect">
            <a:avLst/>
          </a:prstGeom>
          <a:noFill/>
        </p:spPr>
        <p:txBody>
          <a:bodyPr wrap="none" rtlCol="0">
            <a:spAutoFit/>
          </a:bodyPr>
          <a:lstStyle/>
          <a:p>
            <a:r>
              <a:rPr lang="en-US" sz="2800" dirty="0" smtClean="0">
                <a:solidFill>
                  <a:srgbClr val="FFFF00"/>
                </a:solidFill>
              </a:rPr>
              <a:t>Objects</a:t>
            </a:r>
            <a:endParaRPr lang="en-US" sz="2800" dirty="0">
              <a:solidFill>
                <a:srgbClr val="FFFF00"/>
              </a:solidFill>
            </a:endParaRPr>
          </a:p>
        </p:txBody>
      </p:sp>
      <p:sp>
        <p:nvSpPr>
          <p:cNvPr id="9" name="TextBox 8"/>
          <p:cNvSpPr txBox="1"/>
          <p:nvPr/>
        </p:nvSpPr>
        <p:spPr>
          <a:xfrm>
            <a:off x="4958239" y="87868"/>
            <a:ext cx="4185761" cy="369332"/>
          </a:xfrm>
          <a:prstGeom prst="rect">
            <a:avLst/>
          </a:prstGeom>
          <a:noFill/>
        </p:spPr>
        <p:txBody>
          <a:bodyPr wrap="none" rtlCol="0">
            <a:spAutoFit/>
          </a:bodyPr>
          <a:lstStyle/>
          <a:p>
            <a:r>
              <a:rPr lang="en-US" b="1" dirty="0" smtClean="0">
                <a:solidFill>
                  <a:srgbClr val="FFFF00"/>
                </a:solidFill>
                <a:effectLst>
                  <a:outerShdw blurRad="50800" dist="38100" dir="2700000" algn="tl" rotWithShape="0">
                    <a:prstClr val="black">
                      <a:alpha val="40000"/>
                    </a:prstClr>
                  </a:outerShdw>
                </a:effectLst>
              </a:rPr>
              <a:t>11-µm top-of-troposphere emissivity</a:t>
            </a:r>
            <a:endParaRPr lang="en-US" b="1" dirty="0">
              <a:solidFill>
                <a:srgbClr val="FFFF00"/>
              </a:solidFill>
              <a:effectLst>
                <a:outerShdw blurRad="50800" dist="38100" dir="2700000" algn="tl" rotWithShape="0">
                  <a:prstClr val="black">
                    <a:alpha val="40000"/>
                  </a:prstClr>
                </a:outerShdw>
              </a:effectLst>
            </a:endParaRPr>
          </a:p>
        </p:txBody>
      </p:sp>
      <p:cxnSp>
        <p:nvCxnSpPr>
          <p:cNvPr id="10" name="Straight Connector 9"/>
          <p:cNvCxnSpPr/>
          <p:nvPr/>
        </p:nvCxnSpPr>
        <p:spPr>
          <a:xfrm flipH="1">
            <a:off x="0" y="3478966"/>
            <a:ext cx="583534" cy="0"/>
          </a:xfrm>
          <a:prstGeom prst="line">
            <a:avLst/>
          </a:prstGeom>
          <a:ln w="1016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3767" y="3431934"/>
            <a:ext cx="4280232" cy="3431932"/>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3534" y="3431934"/>
            <a:ext cx="4280232" cy="3431932"/>
          </a:xfrm>
          <a:prstGeom prst="rect">
            <a:avLst/>
          </a:prstGeom>
        </p:spPr>
      </p:pic>
    </p:spTree>
    <p:extLst>
      <p:ext uri="{BB962C8B-B14F-4D97-AF65-F5344CB8AC3E}">
        <p14:creationId xmlns:p14="http://schemas.microsoft.com/office/powerpoint/2010/main" val="77108511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535" y="0"/>
            <a:ext cx="4280229" cy="3431931"/>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3768" y="0"/>
            <a:ext cx="4280229" cy="3431930"/>
          </a:xfrm>
          <a:prstGeom prst="rect">
            <a:avLst/>
          </a:prstGeom>
        </p:spPr>
      </p:pic>
      <p:sp>
        <p:nvSpPr>
          <p:cNvPr id="6" name="TextBox 5"/>
          <p:cNvSpPr txBox="1"/>
          <p:nvPr/>
        </p:nvSpPr>
        <p:spPr>
          <a:xfrm rot="16200000">
            <a:off x="-1086693" y="1447336"/>
            <a:ext cx="2675131" cy="830997"/>
          </a:xfrm>
          <a:prstGeom prst="rect">
            <a:avLst/>
          </a:prstGeom>
          <a:noFill/>
        </p:spPr>
        <p:txBody>
          <a:bodyPr wrap="none" rtlCol="0">
            <a:spAutoFit/>
          </a:bodyPr>
          <a:lstStyle/>
          <a:p>
            <a:r>
              <a:rPr lang="en-US" sz="4800" b="1" dirty="0" smtClean="0">
                <a:solidFill>
                  <a:srgbClr val="FF0000"/>
                </a:solidFill>
              </a:rPr>
              <a:t>GOES - 16</a:t>
            </a:r>
            <a:endParaRPr lang="en-US" sz="4800" b="1" dirty="0">
              <a:solidFill>
                <a:srgbClr val="FF0000"/>
              </a:solidFill>
            </a:endParaRPr>
          </a:p>
        </p:txBody>
      </p:sp>
      <p:sp>
        <p:nvSpPr>
          <p:cNvPr id="7" name="TextBox 6"/>
          <p:cNvSpPr txBox="1"/>
          <p:nvPr/>
        </p:nvSpPr>
        <p:spPr>
          <a:xfrm rot="16200000">
            <a:off x="-1090579" y="4952536"/>
            <a:ext cx="2675131" cy="830997"/>
          </a:xfrm>
          <a:prstGeom prst="rect">
            <a:avLst/>
          </a:prstGeom>
          <a:noFill/>
        </p:spPr>
        <p:txBody>
          <a:bodyPr wrap="none" rtlCol="0">
            <a:spAutoFit/>
          </a:bodyPr>
          <a:lstStyle/>
          <a:p>
            <a:r>
              <a:rPr lang="en-US" sz="4800" b="1" dirty="0" smtClean="0">
                <a:solidFill>
                  <a:schemeClr val="accent5"/>
                </a:solidFill>
              </a:rPr>
              <a:t>GOES - 13</a:t>
            </a:r>
            <a:endParaRPr lang="en-US" sz="4800" b="1" dirty="0">
              <a:solidFill>
                <a:schemeClr val="accent5"/>
              </a:solidFill>
            </a:endParaRPr>
          </a:p>
        </p:txBody>
      </p:sp>
      <p:sp>
        <p:nvSpPr>
          <p:cNvPr id="8" name="TextBox 7"/>
          <p:cNvSpPr txBox="1"/>
          <p:nvPr/>
        </p:nvSpPr>
        <p:spPr>
          <a:xfrm>
            <a:off x="2053807" y="-18414"/>
            <a:ext cx="1288183" cy="523220"/>
          </a:xfrm>
          <a:prstGeom prst="rect">
            <a:avLst/>
          </a:prstGeom>
          <a:noFill/>
        </p:spPr>
        <p:txBody>
          <a:bodyPr wrap="none" rtlCol="0">
            <a:spAutoFit/>
          </a:bodyPr>
          <a:lstStyle/>
          <a:p>
            <a:r>
              <a:rPr lang="en-US" sz="2800" dirty="0" smtClean="0">
                <a:solidFill>
                  <a:srgbClr val="FFFF00"/>
                </a:solidFill>
              </a:rPr>
              <a:t>Objects</a:t>
            </a:r>
            <a:endParaRPr lang="en-US" sz="2800" dirty="0">
              <a:solidFill>
                <a:srgbClr val="FFFF00"/>
              </a:solidFill>
            </a:endParaRPr>
          </a:p>
        </p:txBody>
      </p:sp>
      <p:sp>
        <p:nvSpPr>
          <p:cNvPr id="9" name="TextBox 8"/>
          <p:cNvSpPr txBox="1"/>
          <p:nvPr/>
        </p:nvSpPr>
        <p:spPr>
          <a:xfrm>
            <a:off x="4958239" y="87868"/>
            <a:ext cx="4185761" cy="369332"/>
          </a:xfrm>
          <a:prstGeom prst="rect">
            <a:avLst/>
          </a:prstGeom>
          <a:noFill/>
        </p:spPr>
        <p:txBody>
          <a:bodyPr wrap="none" rtlCol="0">
            <a:spAutoFit/>
          </a:bodyPr>
          <a:lstStyle/>
          <a:p>
            <a:r>
              <a:rPr lang="en-US" b="1" dirty="0" smtClean="0">
                <a:solidFill>
                  <a:srgbClr val="FFFF00"/>
                </a:solidFill>
                <a:effectLst>
                  <a:outerShdw blurRad="50800" dist="38100" dir="2700000" algn="tl" rotWithShape="0">
                    <a:prstClr val="black">
                      <a:alpha val="40000"/>
                    </a:prstClr>
                  </a:outerShdw>
                </a:effectLst>
              </a:rPr>
              <a:t>11-µm top-of-troposphere emissivity</a:t>
            </a:r>
            <a:endParaRPr lang="en-US" b="1" dirty="0">
              <a:solidFill>
                <a:srgbClr val="FFFF00"/>
              </a:solidFill>
              <a:effectLst>
                <a:outerShdw blurRad="50800" dist="38100" dir="2700000" algn="tl" rotWithShape="0">
                  <a:prstClr val="black">
                    <a:alpha val="40000"/>
                  </a:prstClr>
                </a:outerShdw>
              </a:effectLst>
            </a:endParaRPr>
          </a:p>
        </p:txBody>
      </p:sp>
      <p:cxnSp>
        <p:nvCxnSpPr>
          <p:cNvPr id="10" name="Straight Connector 9"/>
          <p:cNvCxnSpPr/>
          <p:nvPr/>
        </p:nvCxnSpPr>
        <p:spPr>
          <a:xfrm flipH="1">
            <a:off x="0" y="3478966"/>
            <a:ext cx="583534" cy="0"/>
          </a:xfrm>
          <a:prstGeom prst="line">
            <a:avLst/>
          </a:prstGeom>
          <a:ln w="1016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3767" y="3431934"/>
            <a:ext cx="4280231" cy="3431932"/>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3534" y="3431934"/>
            <a:ext cx="4280231" cy="3431932"/>
          </a:xfrm>
          <a:prstGeom prst="rect">
            <a:avLst/>
          </a:prstGeom>
        </p:spPr>
      </p:pic>
      <p:sp>
        <p:nvSpPr>
          <p:cNvPr id="11" name="Rounded Rectangle 10"/>
          <p:cNvSpPr/>
          <p:nvPr/>
        </p:nvSpPr>
        <p:spPr>
          <a:xfrm>
            <a:off x="4837176" y="76200"/>
            <a:ext cx="4267200" cy="3429000"/>
          </a:xfrm>
          <a:prstGeom prst="roundRect">
            <a:avLst>
              <a:gd name="adj" fmla="val 7284"/>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85467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4609" t="22506" r="23395" b="13846"/>
          <a:stretch/>
        </p:blipFill>
        <p:spPr>
          <a:xfrm>
            <a:off x="1219200" y="406400"/>
            <a:ext cx="6629400" cy="5372100"/>
          </a:xfrm>
          <a:prstGeom prst="rect">
            <a:avLst/>
          </a:prstGeom>
        </p:spPr>
      </p:pic>
      <p:sp>
        <p:nvSpPr>
          <p:cNvPr id="9" name="TextBox 8"/>
          <p:cNvSpPr txBox="1"/>
          <p:nvPr/>
        </p:nvSpPr>
        <p:spPr>
          <a:xfrm>
            <a:off x="1309422" y="533400"/>
            <a:ext cx="671778" cy="584776"/>
          </a:xfrm>
          <a:prstGeom prst="rect">
            <a:avLst/>
          </a:prstGeom>
          <a:noFill/>
        </p:spPr>
        <p:txBody>
          <a:bodyPr wrap="none" rtlCol="0">
            <a:spAutoFit/>
          </a:bodyPr>
          <a:lstStyle/>
          <a:p>
            <a:r>
              <a:rPr lang="en-US" sz="3200" dirty="0" smtClean="0">
                <a:solidFill>
                  <a:srgbClr val="FFFF00"/>
                </a:solidFill>
              </a:rPr>
              <a:t>ε</a:t>
            </a:r>
            <a:r>
              <a:rPr lang="en-US" sz="3200" baseline="-25000" dirty="0" smtClean="0">
                <a:solidFill>
                  <a:srgbClr val="FFFF00"/>
                </a:solidFill>
              </a:rPr>
              <a:t>tot</a:t>
            </a:r>
            <a:endParaRPr lang="en-US" sz="3200" dirty="0">
              <a:solidFill>
                <a:srgbClr val="FFFF00"/>
              </a:solidFill>
            </a:endParaRP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4270" t="22409" r="22953" b="13846"/>
          <a:stretch/>
        </p:blipFill>
        <p:spPr>
          <a:xfrm>
            <a:off x="1219200" y="393700"/>
            <a:ext cx="6629400" cy="5397500"/>
          </a:xfrm>
          <a:prstGeom prst="rect">
            <a:avLst/>
          </a:prstGeom>
        </p:spPr>
      </p:pic>
      <p:sp>
        <p:nvSpPr>
          <p:cNvPr id="6" name="TextBox 5"/>
          <p:cNvSpPr txBox="1"/>
          <p:nvPr/>
        </p:nvSpPr>
        <p:spPr>
          <a:xfrm>
            <a:off x="1284550" y="533400"/>
            <a:ext cx="3058850" cy="584776"/>
          </a:xfrm>
          <a:prstGeom prst="rect">
            <a:avLst/>
          </a:prstGeom>
          <a:noFill/>
        </p:spPr>
        <p:txBody>
          <a:bodyPr wrap="none" rtlCol="0">
            <a:spAutoFit/>
          </a:bodyPr>
          <a:lstStyle/>
          <a:p>
            <a:r>
              <a:rPr lang="en-US" sz="3200" dirty="0" smtClean="0">
                <a:solidFill>
                  <a:srgbClr val="FFFF00"/>
                </a:solidFill>
              </a:rPr>
              <a:t>Satellite objects</a:t>
            </a:r>
            <a:endParaRPr lang="en-US" sz="3200" dirty="0">
              <a:solidFill>
                <a:srgbClr val="FFFF00"/>
              </a:solidFill>
            </a:endParaRPr>
          </a:p>
        </p:txBody>
      </p:sp>
      <p:pic>
        <p:nvPicPr>
          <p:cNvPr id="2" name="Picture 1" descr="w2image-405-09Z_MergedReflectivityQCComposite-20170405-094238-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0" y="0"/>
            <a:ext cx="7407713" cy="6858000"/>
          </a:xfrm>
          <a:prstGeom prst="rect">
            <a:avLst/>
          </a:prstGeom>
        </p:spPr>
      </p:pic>
      <p:sp>
        <p:nvSpPr>
          <p:cNvPr id="7" name="TextBox 6"/>
          <p:cNvSpPr txBox="1"/>
          <p:nvPr/>
        </p:nvSpPr>
        <p:spPr>
          <a:xfrm>
            <a:off x="838200" y="228600"/>
            <a:ext cx="3240591" cy="584776"/>
          </a:xfrm>
          <a:prstGeom prst="rect">
            <a:avLst/>
          </a:prstGeom>
          <a:noFill/>
        </p:spPr>
        <p:txBody>
          <a:bodyPr wrap="none" rtlCol="0">
            <a:spAutoFit/>
          </a:bodyPr>
          <a:lstStyle/>
          <a:p>
            <a:r>
              <a:rPr lang="en-US" sz="3200" dirty="0" smtClean="0">
                <a:solidFill>
                  <a:srgbClr val="FFFF00"/>
                </a:solidFill>
              </a:rPr>
              <a:t>Radar reflectivity</a:t>
            </a:r>
            <a:endParaRPr lang="en-US" sz="3200" dirty="0">
              <a:solidFill>
                <a:srgbClr val="FFFF00"/>
              </a:solidFill>
            </a:endParaRPr>
          </a:p>
        </p:txBody>
      </p:sp>
      <p:pic>
        <p:nvPicPr>
          <p:cNvPr id="4" name="Picture 3" descr="w2image-405-09Z_ClusterID-20170405-094238-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0" y="0"/>
            <a:ext cx="7407713" cy="6858000"/>
          </a:xfrm>
          <a:prstGeom prst="rect">
            <a:avLst/>
          </a:prstGeom>
        </p:spPr>
      </p:pic>
      <p:sp>
        <p:nvSpPr>
          <p:cNvPr id="5" name="TextBox 4"/>
          <p:cNvSpPr txBox="1"/>
          <p:nvPr/>
        </p:nvSpPr>
        <p:spPr>
          <a:xfrm>
            <a:off x="838200" y="228600"/>
            <a:ext cx="2716609" cy="584776"/>
          </a:xfrm>
          <a:prstGeom prst="rect">
            <a:avLst/>
          </a:prstGeom>
          <a:noFill/>
        </p:spPr>
        <p:txBody>
          <a:bodyPr wrap="none" rtlCol="0">
            <a:spAutoFit/>
          </a:bodyPr>
          <a:lstStyle/>
          <a:p>
            <a:r>
              <a:rPr lang="en-US" sz="3200" dirty="0" smtClean="0">
                <a:solidFill>
                  <a:srgbClr val="FFFF00"/>
                </a:solidFill>
              </a:rPr>
              <a:t>Radar objects</a:t>
            </a:r>
            <a:endParaRPr lang="en-US" sz="3200" dirty="0">
              <a:solidFill>
                <a:srgbClr val="FFFF00"/>
              </a:solidFill>
            </a:endParaRPr>
          </a:p>
        </p:txBody>
      </p:sp>
      <p:grpSp>
        <p:nvGrpSpPr>
          <p:cNvPr id="29" name="Group 28"/>
          <p:cNvGrpSpPr/>
          <p:nvPr/>
        </p:nvGrpSpPr>
        <p:grpSpPr>
          <a:xfrm>
            <a:off x="1219200" y="228600"/>
            <a:ext cx="6519651" cy="5638800"/>
            <a:chOff x="1219200" y="228600"/>
            <a:chExt cx="6519651" cy="5638800"/>
          </a:xfrm>
        </p:grpSpPr>
        <p:sp>
          <p:nvSpPr>
            <p:cNvPr id="17" name="Freeform 16"/>
            <p:cNvSpPr/>
            <p:nvPr/>
          </p:nvSpPr>
          <p:spPr>
            <a:xfrm>
              <a:off x="4876800" y="1524000"/>
              <a:ext cx="2493433" cy="1312333"/>
            </a:xfrm>
            <a:custGeom>
              <a:avLst/>
              <a:gdLst>
                <a:gd name="connsiteX0" fmla="*/ 93133 w 2493433"/>
                <a:gd name="connsiteY0" fmla="*/ 1312333 h 1312333"/>
                <a:gd name="connsiteX1" fmla="*/ 402167 w 2493433"/>
                <a:gd name="connsiteY1" fmla="*/ 1308100 h 1312333"/>
                <a:gd name="connsiteX2" fmla="*/ 402167 w 2493433"/>
                <a:gd name="connsiteY2" fmla="*/ 1189566 h 1312333"/>
                <a:gd name="connsiteX3" fmla="*/ 605367 w 2493433"/>
                <a:gd name="connsiteY3" fmla="*/ 1185333 h 1312333"/>
                <a:gd name="connsiteX4" fmla="*/ 605367 w 2493433"/>
                <a:gd name="connsiteY4" fmla="*/ 1075266 h 1312333"/>
                <a:gd name="connsiteX5" fmla="*/ 897467 w 2493433"/>
                <a:gd name="connsiteY5" fmla="*/ 1071033 h 1312333"/>
                <a:gd name="connsiteX6" fmla="*/ 897467 w 2493433"/>
                <a:gd name="connsiteY6" fmla="*/ 948266 h 1312333"/>
                <a:gd name="connsiteX7" fmla="*/ 2197100 w 2493433"/>
                <a:gd name="connsiteY7" fmla="*/ 948266 h 1312333"/>
                <a:gd name="connsiteX8" fmla="*/ 2197100 w 2493433"/>
                <a:gd name="connsiteY8" fmla="*/ 833966 h 1312333"/>
                <a:gd name="connsiteX9" fmla="*/ 2396067 w 2493433"/>
                <a:gd name="connsiteY9" fmla="*/ 825500 h 1312333"/>
                <a:gd name="connsiteX10" fmla="*/ 2396067 w 2493433"/>
                <a:gd name="connsiteY10" fmla="*/ 702733 h 1312333"/>
                <a:gd name="connsiteX11" fmla="*/ 2493433 w 2493433"/>
                <a:gd name="connsiteY11" fmla="*/ 706966 h 1312333"/>
                <a:gd name="connsiteX12" fmla="*/ 2489200 w 2493433"/>
                <a:gd name="connsiteY12" fmla="*/ 224366 h 1312333"/>
                <a:gd name="connsiteX13" fmla="*/ 2387600 w 2493433"/>
                <a:gd name="connsiteY13" fmla="*/ 224366 h 1312333"/>
                <a:gd name="connsiteX14" fmla="*/ 2387600 w 2493433"/>
                <a:gd name="connsiteY14" fmla="*/ 118533 h 1312333"/>
                <a:gd name="connsiteX15" fmla="*/ 2197100 w 2493433"/>
                <a:gd name="connsiteY15" fmla="*/ 118533 h 1312333"/>
                <a:gd name="connsiteX16" fmla="*/ 2197100 w 2493433"/>
                <a:gd name="connsiteY16" fmla="*/ 0 h 1312333"/>
                <a:gd name="connsiteX17" fmla="*/ 1684867 w 2493433"/>
                <a:gd name="connsiteY17" fmla="*/ 0 h 1312333"/>
                <a:gd name="connsiteX18" fmla="*/ 1680633 w 2493433"/>
                <a:gd name="connsiteY18" fmla="*/ 114300 h 1312333"/>
                <a:gd name="connsiteX19" fmla="*/ 1490133 w 2493433"/>
                <a:gd name="connsiteY19" fmla="*/ 118533 h 1312333"/>
                <a:gd name="connsiteX20" fmla="*/ 1494367 w 2493433"/>
                <a:gd name="connsiteY20" fmla="*/ 245533 h 1312333"/>
                <a:gd name="connsiteX21" fmla="*/ 1384300 w 2493433"/>
                <a:gd name="connsiteY21" fmla="*/ 245533 h 1312333"/>
                <a:gd name="connsiteX22" fmla="*/ 1384300 w 2493433"/>
                <a:gd name="connsiteY22" fmla="*/ 359833 h 1312333"/>
                <a:gd name="connsiteX23" fmla="*/ 393700 w 2493433"/>
                <a:gd name="connsiteY23" fmla="*/ 364066 h 1312333"/>
                <a:gd name="connsiteX24" fmla="*/ 393700 w 2493433"/>
                <a:gd name="connsiteY24" fmla="*/ 491066 h 1312333"/>
                <a:gd name="connsiteX25" fmla="*/ 198967 w 2493433"/>
                <a:gd name="connsiteY25" fmla="*/ 491066 h 1312333"/>
                <a:gd name="connsiteX26" fmla="*/ 198967 w 2493433"/>
                <a:gd name="connsiteY26" fmla="*/ 592666 h 1312333"/>
                <a:gd name="connsiteX27" fmla="*/ 101600 w 2493433"/>
                <a:gd name="connsiteY27" fmla="*/ 596900 h 1312333"/>
                <a:gd name="connsiteX28" fmla="*/ 101600 w 2493433"/>
                <a:gd name="connsiteY28" fmla="*/ 829733 h 1312333"/>
                <a:gd name="connsiteX29" fmla="*/ 0 w 2493433"/>
                <a:gd name="connsiteY29" fmla="*/ 829733 h 1312333"/>
                <a:gd name="connsiteX30" fmla="*/ 4233 w 2493433"/>
                <a:gd name="connsiteY30" fmla="*/ 1189566 h 1312333"/>
                <a:gd name="connsiteX31" fmla="*/ 88900 w 2493433"/>
                <a:gd name="connsiteY31" fmla="*/ 1189566 h 1312333"/>
                <a:gd name="connsiteX32" fmla="*/ 93133 w 2493433"/>
                <a:gd name="connsiteY32" fmla="*/ 1312333 h 131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493433" h="1312333">
                  <a:moveTo>
                    <a:pt x="93133" y="1312333"/>
                  </a:moveTo>
                  <a:lnTo>
                    <a:pt x="402167" y="1308100"/>
                  </a:lnTo>
                  <a:lnTo>
                    <a:pt x="402167" y="1189566"/>
                  </a:lnTo>
                  <a:lnTo>
                    <a:pt x="605367" y="1185333"/>
                  </a:lnTo>
                  <a:lnTo>
                    <a:pt x="605367" y="1075266"/>
                  </a:lnTo>
                  <a:lnTo>
                    <a:pt x="897467" y="1071033"/>
                  </a:lnTo>
                  <a:lnTo>
                    <a:pt x="897467" y="948266"/>
                  </a:lnTo>
                  <a:lnTo>
                    <a:pt x="2197100" y="948266"/>
                  </a:lnTo>
                  <a:lnTo>
                    <a:pt x="2197100" y="833966"/>
                  </a:lnTo>
                  <a:lnTo>
                    <a:pt x="2396067" y="825500"/>
                  </a:lnTo>
                  <a:lnTo>
                    <a:pt x="2396067" y="702733"/>
                  </a:lnTo>
                  <a:lnTo>
                    <a:pt x="2493433" y="706966"/>
                  </a:lnTo>
                  <a:lnTo>
                    <a:pt x="2489200" y="224366"/>
                  </a:lnTo>
                  <a:lnTo>
                    <a:pt x="2387600" y="224366"/>
                  </a:lnTo>
                  <a:lnTo>
                    <a:pt x="2387600" y="118533"/>
                  </a:lnTo>
                  <a:lnTo>
                    <a:pt x="2197100" y="118533"/>
                  </a:lnTo>
                  <a:lnTo>
                    <a:pt x="2197100" y="0"/>
                  </a:lnTo>
                  <a:lnTo>
                    <a:pt x="1684867" y="0"/>
                  </a:lnTo>
                  <a:lnTo>
                    <a:pt x="1680633" y="114300"/>
                  </a:lnTo>
                  <a:lnTo>
                    <a:pt x="1490133" y="118533"/>
                  </a:lnTo>
                  <a:lnTo>
                    <a:pt x="1494367" y="245533"/>
                  </a:lnTo>
                  <a:lnTo>
                    <a:pt x="1384300" y="245533"/>
                  </a:lnTo>
                  <a:lnTo>
                    <a:pt x="1384300" y="359833"/>
                  </a:lnTo>
                  <a:lnTo>
                    <a:pt x="393700" y="364066"/>
                  </a:lnTo>
                  <a:lnTo>
                    <a:pt x="393700" y="491066"/>
                  </a:lnTo>
                  <a:lnTo>
                    <a:pt x="198967" y="491066"/>
                  </a:lnTo>
                  <a:lnTo>
                    <a:pt x="198967" y="592666"/>
                  </a:lnTo>
                  <a:lnTo>
                    <a:pt x="101600" y="596900"/>
                  </a:lnTo>
                  <a:lnTo>
                    <a:pt x="101600" y="829733"/>
                  </a:lnTo>
                  <a:lnTo>
                    <a:pt x="0" y="829733"/>
                  </a:lnTo>
                  <a:lnTo>
                    <a:pt x="4233" y="1189566"/>
                  </a:lnTo>
                  <a:lnTo>
                    <a:pt x="88900" y="1189566"/>
                  </a:lnTo>
                  <a:lnTo>
                    <a:pt x="93133" y="1312333"/>
                  </a:ln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Freeform 17"/>
            <p:cNvSpPr/>
            <p:nvPr/>
          </p:nvSpPr>
          <p:spPr>
            <a:xfrm>
              <a:off x="3810000" y="3429000"/>
              <a:ext cx="1405467" cy="821266"/>
            </a:xfrm>
            <a:custGeom>
              <a:avLst/>
              <a:gdLst>
                <a:gd name="connsiteX0" fmla="*/ 0 w 1405467"/>
                <a:gd name="connsiteY0" fmla="*/ 817033 h 821266"/>
                <a:gd name="connsiteX1" fmla="*/ 198967 w 1405467"/>
                <a:gd name="connsiteY1" fmla="*/ 821266 h 821266"/>
                <a:gd name="connsiteX2" fmla="*/ 198967 w 1405467"/>
                <a:gd name="connsiteY2" fmla="*/ 698500 h 821266"/>
                <a:gd name="connsiteX3" fmla="*/ 605367 w 1405467"/>
                <a:gd name="connsiteY3" fmla="*/ 706966 h 821266"/>
                <a:gd name="connsiteX4" fmla="*/ 605367 w 1405467"/>
                <a:gd name="connsiteY4" fmla="*/ 821266 h 821266"/>
                <a:gd name="connsiteX5" fmla="*/ 1007533 w 1405467"/>
                <a:gd name="connsiteY5" fmla="*/ 817033 h 821266"/>
                <a:gd name="connsiteX6" fmla="*/ 1007533 w 1405467"/>
                <a:gd name="connsiteY6" fmla="*/ 706966 h 821266"/>
                <a:gd name="connsiteX7" fmla="*/ 1202267 w 1405467"/>
                <a:gd name="connsiteY7" fmla="*/ 702733 h 821266"/>
                <a:gd name="connsiteX8" fmla="*/ 1202267 w 1405467"/>
                <a:gd name="connsiteY8" fmla="*/ 579966 h 821266"/>
                <a:gd name="connsiteX9" fmla="*/ 1295400 w 1405467"/>
                <a:gd name="connsiteY9" fmla="*/ 579966 h 821266"/>
                <a:gd name="connsiteX10" fmla="*/ 1295400 w 1405467"/>
                <a:gd name="connsiteY10" fmla="*/ 465666 h 821266"/>
                <a:gd name="connsiteX11" fmla="*/ 1405467 w 1405467"/>
                <a:gd name="connsiteY11" fmla="*/ 461433 h 821266"/>
                <a:gd name="connsiteX12" fmla="*/ 1401233 w 1405467"/>
                <a:gd name="connsiteY12" fmla="*/ 228600 h 821266"/>
                <a:gd name="connsiteX13" fmla="*/ 1295400 w 1405467"/>
                <a:gd name="connsiteY13" fmla="*/ 224366 h 821266"/>
                <a:gd name="connsiteX14" fmla="*/ 1295400 w 1405467"/>
                <a:gd name="connsiteY14" fmla="*/ 0 h 821266"/>
                <a:gd name="connsiteX15" fmla="*/ 601133 w 1405467"/>
                <a:gd name="connsiteY15" fmla="*/ 0 h 821266"/>
                <a:gd name="connsiteX16" fmla="*/ 601133 w 1405467"/>
                <a:gd name="connsiteY16" fmla="*/ 101600 h 821266"/>
                <a:gd name="connsiteX17" fmla="*/ 499533 w 1405467"/>
                <a:gd name="connsiteY17" fmla="*/ 110066 h 821266"/>
                <a:gd name="connsiteX18" fmla="*/ 499533 w 1405467"/>
                <a:gd name="connsiteY18" fmla="*/ 224366 h 821266"/>
                <a:gd name="connsiteX19" fmla="*/ 402167 w 1405467"/>
                <a:gd name="connsiteY19" fmla="*/ 224366 h 821266"/>
                <a:gd name="connsiteX20" fmla="*/ 397933 w 1405467"/>
                <a:gd name="connsiteY20" fmla="*/ 342900 h 821266"/>
                <a:gd name="connsiteX21" fmla="*/ 296333 w 1405467"/>
                <a:gd name="connsiteY21" fmla="*/ 342900 h 821266"/>
                <a:gd name="connsiteX22" fmla="*/ 296333 w 1405467"/>
                <a:gd name="connsiteY22" fmla="*/ 465666 h 821266"/>
                <a:gd name="connsiteX23" fmla="*/ 4233 w 1405467"/>
                <a:gd name="connsiteY23" fmla="*/ 474133 h 821266"/>
                <a:gd name="connsiteX24" fmla="*/ 0 w 1405467"/>
                <a:gd name="connsiteY24" fmla="*/ 817033 h 82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05467" h="821266">
                  <a:moveTo>
                    <a:pt x="0" y="817033"/>
                  </a:moveTo>
                  <a:lnTo>
                    <a:pt x="198967" y="821266"/>
                  </a:lnTo>
                  <a:lnTo>
                    <a:pt x="198967" y="698500"/>
                  </a:lnTo>
                  <a:lnTo>
                    <a:pt x="605367" y="706966"/>
                  </a:lnTo>
                  <a:lnTo>
                    <a:pt x="605367" y="821266"/>
                  </a:lnTo>
                  <a:lnTo>
                    <a:pt x="1007533" y="817033"/>
                  </a:lnTo>
                  <a:lnTo>
                    <a:pt x="1007533" y="706966"/>
                  </a:lnTo>
                  <a:lnTo>
                    <a:pt x="1202267" y="702733"/>
                  </a:lnTo>
                  <a:lnTo>
                    <a:pt x="1202267" y="579966"/>
                  </a:lnTo>
                  <a:lnTo>
                    <a:pt x="1295400" y="579966"/>
                  </a:lnTo>
                  <a:lnTo>
                    <a:pt x="1295400" y="465666"/>
                  </a:lnTo>
                  <a:lnTo>
                    <a:pt x="1405467" y="461433"/>
                  </a:lnTo>
                  <a:cubicBezTo>
                    <a:pt x="1404056" y="383822"/>
                    <a:pt x="1402644" y="306211"/>
                    <a:pt x="1401233" y="228600"/>
                  </a:cubicBezTo>
                  <a:lnTo>
                    <a:pt x="1295400" y="224366"/>
                  </a:lnTo>
                  <a:lnTo>
                    <a:pt x="1295400" y="0"/>
                  </a:lnTo>
                  <a:lnTo>
                    <a:pt x="601133" y="0"/>
                  </a:lnTo>
                  <a:lnTo>
                    <a:pt x="601133" y="101600"/>
                  </a:lnTo>
                  <a:lnTo>
                    <a:pt x="499533" y="110066"/>
                  </a:lnTo>
                  <a:lnTo>
                    <a:pt x="499533" y="224366"/>
                  </a:lnTo>
                  <a:lnTo>
                    <a:pt x="402167" y="224366"/>
                  </a:lnTo>
                  <a:lnTo>
                    <a:pt x="397933" y="342900"/>
                  </a:lnTo>
                  <a:lnTo>
                    <a:pt x="296333" y="342900"/>
                  </a:lnTo>
                  <a:lnTo>
                    <a:pt x="296333" y="465666"/>
                  </a:lnTo>
                  <a:lnTo>
                    <a:pt x="4233" y="474133"/>
                  </a:lnTo>
                  <a:lnTo>
                    <a:pt x="0" y="817033"/>
                  </a:ln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Freeform 18"/>
            <p:cNvSpPr/>
            <p:nvPr/>
          </p:nvSpPr>
          <p:spPr>
            <a:xfrm>
              <a:off x="1219200" y="3505200"/>
              <a:ext cx="2125133" cy="2362200"/>
            </a:xfrm>
            <a:custGeom>
              <a:avLst/>
              <a:gdLst>
                <a:gd name="connsiteX0" fmla="*/ 0 w 1896533"/>
                <a:gd name="connsiteY0" fmla="*/ 1062566 h 2116666"/>
                <a:gd name="connsiteX1" fmla="*/ 0 w 1896533"/>
                <a:gd name="connsiteY1" fmla="*/ 2112433 h 2116666"/>
                <a:gd name="connsiteX2" fmla="*/ 690033 w 1896533"/>
                <a:gd name="connsiteY2" fmla="*/ 2116666 h 2116666"/>
                <a:gd name="connsiteX3" fmla="*/ 690033 w 1896533"/>
                <a:gd name="connsiteY3" fmla="*/ 2019300 h 2116666"/>
                <a:gd name="connsiteX4" fmla="*/ 783167 w 1896533"/>
                <a:gd name="connsiteY4" fmla="*/ 2023533 h 2116666"/>
                <a:gd name="connsiteX5" fmla="*/ 783167 w 1896533"/>
                <a:gd name="connsiteY5" fmla="*/ 1896533 h 2116666"/>
                <a:gd name="connsiteX6" fmla="*/ 893233 w 1896533"/>
                <a:gd name="connsiteY6" fmla="*/ 1896533 h 2116666"/>
                <a:gd name="connsiteX7" fmla="*/ 893233 w 1896533"/>
                <a:gd name="connsiteY7" fmla="*/ 1782233 h 2116666"/>
                <a:gd name="connsiteX8" fmla="*/ 986367 w 1896533"/>
                <a:gd name="connsiteY8" fmla="*/ 1782233 h 2116666"/>
                <a:gd name="connsiteX9" fmla="*/ 986367 w 1896533"/>
                <a:gd name="connsiteY9" fmla="*/ 1659466 h 2116666"/>
                <a:gd name="connsiteX10" fmla="*/ 1193800 w 1896533"/>
                <a:gd name="connsiteY10" fmla="*/ 1659466 h 2116666"/>
                <a:gd name="connsiteX11" fmla="*/ 1193800 w 1896533"/>
                <a:gd name="connsiteY11" fmla="*/ 1540933 h 2116666"/>
                <a:gd name="connsiteX12" fmla="*/ 1388533 w 1896533"/>
                <a:gd name="connsiteY12" fmla="*/ 1540933 h 2116666"/>
                <a:gd name="connsiteX13" fmla="*/ 1388533 w 1896533"/>
                <a:gd name="connsiteY13" fmla="*/ 1422400 h 2116666"/>
                <a:gd name="connsiteX14" fmla="*/ 1494367 w 1896533"/>
                <a:gd name="connsiteY14" fmla="*/ 1422400 h 2116666"/>
                <a:gd name="connsiteX15" fmla="*/ 1494367 w 1896533"/>
                <a:gd name="connsiteY15" fmla="*/ 1303866 h 2116666"/>
                <a:gd name="connsiteX16" fmla="*/ 1896533 w 1896533"/>
                <a:gd name="connsiteY16" fmla="*/ 1303866 h 2116666"/>
                <a:gd name="connsiteX17" fmla="*/ 1896533 w 1896533"/>
                <a:gd name="connsiteY17" fmla="*/ 952500 h 2116666"/>
                <a:gd name="connsiteX18" fmla="*/ 1794933 w 1896533"/>
                <a:gd name="connsiteY18" fmla="*/ 952500 h 2116666"/>
                <a:gd name="connsiteX19" fmla="*/ 1794933 w 1896533"/>
                <a:gd name="connsiteY19" fmla="*/ 833966 h 2116666"/>
                <a:gd name="connsiteX20" fmla="*/ 1490133 w 1896533"/>
                <a:gd name="connsiteY20" fmla="*/ 838200 h 2116666"/>
                <a:gd name="connsiteX21" fmla="*/ 1490133 w 1896533"/>
                <a:gd name="connsiteY21" fmla="*/ 478366 h 2116666"/>
                <a:gd name="connsiteX22" fmla="*/ 1595967 w 1896533"/>
                <a:gd name="connsiteY22" fmla="*/ 478366 h 2116666"/>
                <a:gd name="connsiteX23" fmla="*/ 1595967 w 1896533"/>
                <a:gd name="connsiteY23" fmla="*/ 0 h 2116666"/>
                <a:gd name="connsiteX24" fmla="*/ 1397000 w 1896533"/>
                <a:gd name="connsiteY24" fmla="*/ 0 h 2116666"/>
                <a:gd name="connsiteX25" fmla="*/ 1397000 w 1896533"/>
                <a:gd name="connsiteY25" fmla="*/ 122766 h 2116666"/>
                <a:gd name="connsiteX26" fmla="*/ 1193800 w 1896533"/>
                <a:gd name="connsiteY26" fmla="*/ 122766 h 2116666"/>
                <a:gd name="connsiteX27" fmla="*/ 1193800 w 1896533"/>
                <a:gd name="connsiteY27" fmla="*/ 241300 h 2116666"/>
                <a:gd name="connsiteX28" fmla="*/ 1092200 w 1896533"/>
                <a:gd name="connsiteY28" fmla="*/ 241300 h 2116666"/>
                <a:gd name="connsiteX29" fmla="*/ 1092200 w 1896533"/>
                <a:gd name="connsiteY29" fmla="*/ 355600 h 2116666"/>
                <a:gd name="connsiteX30" fmla="*/ 999067 w 1896533"/>
                <a:gd name="connsiteY30" fmla="*/ 359833 h 2116666"/>
                <a:gd name="connsiteX31" fmla="*/ 999067 w 1896533"/>
                <a:gd name="connsiteY31" fmla="*/ 469900 h 2116666"/>
                <a:gd name="connsiteX32" fmla="*/ 893233 w 1896533"/>
                <a:gd name="connsiteY32" fmla="*/ 469900 h 2116666"/>
                <a:gd name="connsiteX33" fmla="*/ 889000 w 1896533"/>
                <a:gd name="connsiteY33" fmla="*/ 588433 h 2116666"/>
                <a:gd name="connsiteX34" fmla="*/ 795867 w 1896533"/>
                <a:gd name="connsiteY34" fmla="*/ 592666 h 2116666"/>
                <a:gd name="connsiteX35" fmla="*/ 795867 w 1896533"/>
                <a:gd name="connsiteY35" fmla="*/ 702733 h 2116666"/>
                <a:gd name="connsiteX36" fmla="*/ 596900 w 1896533"/>
                <a:gd name="connsiteY36" fmla="*/ 706966 h 2116666"/>
                <a:gd name="connsiteX37" fmla="*/ 592667 w 1896533"/>
                <a:gd name="connsiteY37" fmla="*/ 821266 h 2116666"/>
                <a:gd name="connsiteX38" fmla="*/ 393700 w 1896533"/>
                <a:gd name="connsiteY38" fmla="*/ 821266 h 2116666"/>
                <a:gd name="connsiteX39" fmla="*/ 389467 w 1896533"/>
                <a:gd name="connsiteY39" fmla="*/ 960966 h 2116666"/>
                <a:gd name="connsiteX40" fmla="*/ 194733 w 1896533"/>
                <a:gd name="connsiteY40" fmla="*/ 960966 h 2116666"/>
                <a:gd name="connsiteX41" fmla="*/ 194733 w 1896533"/>
                <a:gd name="connsiteY41" fmla="*/ 1062566 h 2116666"/>
                <a:gd name="connsiteX42" fmla="*/ 0 w 1896533"/>
                <a:gd name="connsiteY42" fmla="*/ 1062566 h 2116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896533" h="2116666">
                  <a:moveTo>
                    <a:pt x="0" y="1062566"/>
                  </a:moveTo>
                  <a:lnTo>
                    <a:pt x="0" y="2112433"/>
                  </a:lnTo>
                  <a:lnTo>
                    <a:pt x="690033" y="2116666"/>
                  </a:lnTo>
                  <a:lnTo>
                    <a:pt x="690033" y="2019300"/>
                  </a:lnTo>
                  <a:lnTo>
                    <a:pt x="783167" y="2023533"/>
                  </a:lnTo>
                  <a:lnTo>
                    <a:pt x="783167" y="1896533"/>
                  </a:lnTo>
                  <a:lnTo>
                    <a:pt x="893233" y="1896533"/>
                  </a:lnTo>
                  <a:lnTo>
                    <a:pt x="893233" y="1782233"/>
                  </a:lnTo>
                  <a:lnTo>
                    <a:pt x="986367" y="1782233"/>
                  </a:lnTo>
                  <a:lnTo>
                    <a:pt x="986367" y="1659466"/>
                  </a:lnTo>
                  <a:lnTo>
                    <a:pt x="1193800" y="1659466"/>
                  </a:lnTo>
                  <a:lnTo>
                    <a:pt x="1193800" y="1540933"/>
                  </a:lnTo>
                  <a:lnTo>
                    <a:pt x="1388533" y="1540933"/>
                  </a:lnTo>
                  <a:lnTo>
                    <a:pt x="1388533" y="1422400"/>
                  </a:lnTo>
                  <a:lnTo>
                    <a:pt x="1494367" y="1422400"/>
                  </a:lnTo>
                  <a:lnTo>
                    <a:pt x="1494367" y="1303866"/>
                  </a:lnTo>
                  <a:lnTo>
                    <a:pt x="1896533" y="1303866"/>
                  </a:lnTo>
                  <a:lnTo>
                    <a:pt x="1896533" y="952500"/>
                  </a:lnTo>
                  <a:lnTo>
                    <a:pt x="1794933" y="952500"/>
                  </a:lnTo>
                  <a:lnTo>
                    <a:pt x="1794933" y="833966"/>
                  </a:lnTo>
                  <a:lnTo>
                    <a:pt x="1490133" y="838200"/>
                  </a:lnTo>
                  <a:lnTo>
                    <a:pt x="1490133" y="478366"/>
                  </a:lnTo>
                  <a:lnTo>
                    <a:pt x="1595967" y="478366"/>
                  </a:lnTo>
                  <a:lnTo>
                    <a:pt x="1595967" y="0"/>
                  </a:lnTo>
                  <a:lnTo>
                    <a:pt x="1397000" y="0"/>
                  </a:lnTo>
                  <a:lnTo>
                    <a:pt x="1397000" y="122766"/>
                  </a:lnTo>
                  <a:lnTo>
                    <a:pt x="1193800" y="122766"/>
                  </a:lnTo>
                  <a:lnTo>
                    <a:pt x="1193800" y="241300"/>
                  </a:lnTo>
                  <a:lnTo>
                    <a:pt x="1092200" y="241300"/>
                  </a:lnTo>
                  <a:lnTo>
                    <a:pt x="1092200" y="355600"/>
                  </a:lnTo>
                  <a:lnTo>
                    <a:pt x="999067" y="359833"/>
                  </a:lnTo>
                  <a:lnTo>
                    <a:pt x="999067" y="469900"/>
                  </a:lnTo>
                  <a:lnTo>
                    <a:pt x="893233" y="469900"/>
                  </a:lnTo>
                  <a:lnTo>
                    <a:pt x="889000" y="588433"/>
                  </a:lnTo>
                  <a:lnTo>
                    <a:pt x="795867" y="592666"/>
                  </a:lnTo>
                  <a:lnTo>
                    <a:pt x="795867" y="702733"/>
                  </a:lnTo>
                  <a:lnTo>
                    <a:pt x="596900" y="706966"/>
                  </a:lnTo>
                  <a:lnTo>
                    <a:pt x="592667" y="821266"/>
                  </a:lnTo>
                  <a:lnTo>
                    <a:pt x="393700" y="821266"/>
                  </a:lnTo>
                  <a:lnTo>
                    <a:pt x="389467" y="960966"/>
                  </a:lnTo>
                  <a:lnTo>
                    <a:pt x="194733" y="960966"/>
                  </a:lnTo>
                  <a:lnTo>
                    <a:pt x="194733" y="1062566"/>
                  </a:lnTo>
                  <a:lnTo>
                    <a:pt x="0" y="1062566"/>
                  </a:ln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3505200" y="228600"/>
              <a:ext cx="4233651" cy="584776"/>
            </a:xfrm>
            <a:prstGeom prst="rect">
              <a:avLst/>
            </a:prstGeom>
            <a:noFill/>
          </p:spPr>
          <p:txBody>
            <a:bodyPr wrap="none" rtlCol="0">
              <a:spAutoFit/>
            </a:bodyPr>
            <a:lstStyle/>
            <a:p>
              <a:r>
                <a:rPr lang="en-US" sz="3200" dirty="0" smtClean="0">
                  <a:solidFill>
                    <a:schemeClr val="accent1">
                      <a:lumMod val="60000"/>
                      <a:lumOff val="40000"/>
                    </a:schemeClr>
                  </a:solidFill>
                </a:rPr>
                <a:t>+ G16 satellite objects</a:t>
              </a:r>
              <a:endParaRPr lang="en-US" sz="3200" dirty="0">
                <a:solidFill>
                  <a:schemeClr val="accent1">
                    <a:lumMod val="60000"/>
                    <a:lumOff val="40000"/>
                  </a:schemeClr>
                </a:solidFill>
              </a:endParaRPr>
            </a:p>
          </p:txBody>
        </p:sp>
      </p:grpSp>
      <p:grpSp>
        <p:nvGrpSpPr>
          <p:cNvPr id="26" name="Group 25"/>
          <p:cNvGrpSpPr/>
          <p:nvPr/>
        </p:nvGrpSpPr>
        <p:grpSpPr>
          <a:xfrm>
            <a:off x="1209675" y="2212975"/>
            <a:ext cx="4187825" cy="3238500"/>
            <a:chOff x="1209675" y="2212975"/>
            <a:chExt cx="4187825" cy="3238500"/>
          </a:xfrm>
        </p:grpSpPr>
        <p:sp>
          <p:nvSpPr>
            <p:cNvPr id="22" name="Freeform 21"/>
            <p:cNvSpPr/>
            <p:nvPr/>
          </p:nvSpPr>
          <p:spPr>
            <a:xfrm>
              <a:off x="1209675" y="4927600"/>
              <a:ext cx="911225" cy="523875"/>
            </a:xfrm>
            <a:custGeom>
              <a:avLst/>
              <a:gdLst>
                <a:gd name="connsiteX0" fmla="*/ 0 w 911225"/>
                <a:gd name="connsiteY0" fmla="*/ 463550 h 523875"/>
                <a:gd name="connsiteX1" fmla="*/ 3175 w 911225"/>
                <a:gd name="connsiteY1" fmla="*/ 123825 h 523875"/>
                <a:gd name="connsiteX2" fmla="*/ 161925 w 911225"/>
                <a:gd name="connsiteY2" fmla="*/ 123825 h 523875"/>
                <a:gd name="connsiteX3" fmla="*/ 161925 w 911225"/>
                <a:gd name="connsiteY3" fmla="*/ 66675 h 523875"/>
                <a:gd name="connsiteX4" fmla="*/ 447675 w 911225"/>
                <a:gd name="connsiteY4" fmla="*/ 66675 h 523875"/>
                <a:gd name="connsiteX5" fmla="*/ 450850 w 911225"/>
                <a:gd name="connsiteY5" fmla="*/ 117475 h 523875"/>
                <a:gd name="connsiteX6" fmla="*/ 574675 w 911225"/>
                <a:gd name="connsiteY6" fmla="*/ 120650 h 523875"/>
                <a:gd name="connsiteX7" fmla="*/ 574675 w 911225"/>
                <a:gd name="connsiteY7" fmla="*/ 60325 h 523875"/>
                <a:gd name="connsiteX8" fmla="*/ 631825 w 911225"/>
                <a:gd name="connsiteY8" fmla="*/ 60325 h 523875"/>
                <a:gd name="connsiteX9" fmla="*/ 631825 w 911225"/>
                <a:gd name="connsiteY9" fmla="*/ 3175 h 523875"/>
                <a:gd name="connsiteX10" fmla="*/ 758825 w 911225"/>
                <a:gd name="connsiteY10" fmla="*/ 0 h 523875"/>
                <a:gd name="connsiteX11" fmla="*/ 762000 w 911225"/>
                <a:gd name="connsiteY11" fmla="*/ 63500 h 523875"/>
                <a:gd name="connsiteX12" fmla="*/ 806450 w 911225"/>
                <a:gd name="connsiteY12" fmla="*/ 63500 h 523875"/>
                <a:gd name="connsiteX13" fmla="*/ 806450 w 911225"/>
                <a:gd name="connsiteY13" fmla="*/ 187325 h 523875"/>
                <a:gd name="connsiteX14" fmla="*/ 911225 w 911225"/>
                <a:gd name="connsiteY14" fmla="*/ 190500 h 523875"/>
                <a:gd name="connsiteX15" fmla="*/ 908050 w 911225"/>
                <a:gd name="connsiteY15" fmla="*/ 403225 h 523875"/>
                <a:gd name="connsiteX16" fmla="*/ 800100 w 911225"/>
                <a:gd name="connsiteY16" fmla="*/ 403225 h 523875"/>
                <a:gd name="connsiteX17" fmla="*/ 800100 w 911225"/>
                <a:gd name="connsiteY17" fmla="*/ 463550 h 523875"/>
                <a:gd name="connsiteX18" fmla="*/ 669925 w 911225"/>
                <a:gd name="connsiteY18" fmla="*/ 463550 h 523875"/>
                <a:gd name="connsiteX19" fmla="*/ 669925 w 911225"/>
                <a:gd name="connsiteY19" fmla="*/ 396875 h 523875"/>
                <a:gd name="connsiteX20" fmla="*/ 434975 w 911225"/>
                <a:gd name="connsiteY20" fmla="*/ 400050 h 523875"/>
                <a:gd name="connsiteX21" fmla="*/ 434975 w 911225"/>
                <a:gd name="connsiteY21" fmla="*/ 473075 h 523875"/>
                <a:gd name="connsiteX22" fmla="*/ 292100 w 911225"/>
                <a:gd name="connsiteY22" fmla="*/ 473075 h 523875"/>
                <a:gd name="connsiteX23" fmla="*/ 292100 w 911225"/>
                <a:gd name="connsiteY23" fmla="*/ 523875 h 523875"/>
                <a:gd name="connsiteX24" fmla="*/ 57150 w 911225"/>
                <a:gd name="connsiteY24" fmla="*/ 523875 h 523875"/>
                <a:gd name="connsiteX25" fmla="*/ 53975 w 911225"/>
                <a:gd name="connsiteY25" fmla="*/ 460375 h 523875"/>
                <a:gd name="connsiteX26" fmla="*/ 0 w 911225"/>
                <a:gd name="connsiteY26" fmla="*/ 463550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11225" h="523875">
                  <a:moveTo>
                    <a:pt x="0" y="463550"/>
                  </a:moveTo>
                  <a:cubicBezTo>
                    <a:pt x="1058" y="350308"/>
                    <a:pt x="2117" y="237067"/>
                    <a:pt x="3175" y="123825"/>
                  </a:cubicBezTo>
                  <a:lnTo>
                    <a:pt x="161925" y="123825"/>
                  </a:lnTo>
                  <a:lnTo>
                    <a:pt x="161925" y="66675"/>
                  </a:lnTo>
                  <a:lnTo>
                    <a:pt x="447675" y="66675"/>
                  </a:lnTo>
                  <a:lnTo>
                    <a:pt x="450850" y="117475"/>
                  </a:lnTo>
                  <a:lnTo>
                    <a:pt x="574675" y="120650"/>
                  </a:lnTo>
                  <a:lnTo>
                    <a:pt x="574675" y="60325"/>
                  </a:lnTo>
                  <a:lnTo>
                    <a:pt x="631825" y="60325"/>
                  </a:lnTo>
                  <a:lnTo>
                    <a:pt x="631825" y="3175"/>
                  </a:lnTo>
                  <a:lnTo>
                    <a:pt x="758825" y="0"/>
                  </a:lnTo>
                  <a:lnTo>
                    <a:pt x="762000" y="63500"/>
                  </a:lnTo>
                  <a:lnTo>
                    <a:pt x="806450" y="63500"/>
                  </a:lnTo>
                  <a:lnTo>
                    <a:pt x="806450" y="187325"/>
                  </a:lnTo>
                  <a:lnTo>
                    <a:pt x="911225" y="190500"/>
                  </a:lnTo>
                  <a:cubicBezTo>
                    <a:pt x="910167" y="261408"/>
                    <a:pt x="909108" y="332317"/>
                    <a:pt x="908050" y="403225"/>
                  </a:cubicBezTo>
                  <a:lnTo>
                    <a:pt x="800100" y="403225"/>
                  </a:lnTo>
                  <a:lnTo>
                    <a:pt x="800100" y="463550"/>
                  </a:lnTo>
                  <a:lnTo>
                    <a:pt x="669925" y="463550"/>
                  </a:lnTo>
                  <a:lnTo>
                    <a:pt x="669925" y="396875"/>
                  </a:lnTo>
                  <a:lnTo>
                    <a:pt x="434975" y="400050"/>
                  </a:lnTo>
                  <a:lnTo>
                    <a:pt x="434975" y="473075"/>
                  </a:lnTo>
                  <a:lnTo>
                    <a:pt x="292100" y="473075"/>
                  </a:lnTo>
                  <a:lnTo>
                    <a:pt x="292100" y="523875"/>
                  </a:lnTo>
                  <a:lnTo>
                    <a:pt x="57150" y="523875"/>
                  </a:lnTo>
                  <a:lnTo>
                    <a:pt x="53975" y="460375"/>
                  </a:lnTo>
                  <a:lnTo>
                    <a:pt x="0" y="463550"/>
                  </a:lnTo>
                  <a:close/>
                </a:path>
              </a:pathLst>
            </a:cu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Freeform 23"/>
            <p:cNvSpPr/>
            <p:nvPr/>
          </p:nvSpPr>
          <p:spPr>
            <a:xfrm>
              <a:off x="4156075" y="3695700"/>
              <a:ext cx="358775" cy="431800"/>
            </a:xfrm>
            <a:custGeom>
              <a:avLst/>
              <a:gdLst>
                <a:gd name="connsiteX0" fmla="*/ 355600 w 358775"/>
                <a:gd name="connsiteY0" fmla="*/ 355600 h 431800"/>
                <a:gd name="connsiteX1" fmla="*/ 304800 w 358775"/>
                <a:gd name="connsiteY1" fmla="*/ 355600 h 431800"/>
                <a:gd name="connsiteX2" fmla="*/ 304800 w 358775"/>
                <a:gd name="connsiteY2" fmla="*/ 428625 h 431800"/>
                <a:gd name="connsiteX3" fmla="*/ 60325 w 358775"/>
                <a:gd name="connsiteY3" fmla="*/ 431800 h 431800"/>
                <a:gd name="connsiteX4" fmla="*/ 60325 w 358775"/>
                <a:gd name="connsiteY4" fmla="*/ 365125 h 431800"/>
                <a:gd name="connsiteX5" fmla="*/ 0 w 358775"/>
                <a:gd name="connsiteY5" fmla="*/ 365125 h 431800"/>
                <a:gd name="connsiteX6" fmla="*/ 0 w 358775"/>
                <a:gd name="connsiteY6" fmla="*/ 180975 h 431800"/>
                <a:gd name="connsiteX7" fmla="*/ 60325 w 358775"/>
                <a:gd name="connsiteY7" fmla="*/ 180975 h 431800"/>
                <a:gd name="connsiteX8" fmla="*/ 57150 w 358775"/>
                <a:gd name="connsiteY8" fmla="*/ 66675 h 431800"/>
                <a:gd name="connsiteX9" fmla="*/ 107950 w 358775"/>
                <a:gd name="connsiteY9" fmla="*/ 63500 h 431800"/>
                <a:gd name="connsiteX10" fmla="*/ 107950 w 358775"/>
                <a:gd name="connsiteY10" fmla="*/ 3175 h 431800"/>
                <a:gd name="connsiteX11" fmla="*/ 260350 w 358775"/>
                <a:gd name="connsiteY11" fmla="*/ 0 h 431800"/>
                <a:gd name="connsiteX12" fmla="*/ 260350 w 358775"/>
                <a:gd name="connsiteY12" fmla="*/ 60325 h 431800"/>
                <a:gd name="connsiteX13" fmla="*/ 304800 w 358775"/>
                <a:gd name="connsiteY13" fmla="*/ 57150 h 431800"/>
                <a:gd name="connsiteX14" fmla="*/ 304800 w 358775"/>
                <a:gd name="connsiteY14" fmla="*/ 117475 h 431800"/>
                <a:gd name="connsiteX15" fmla="*/ 358775 w 358775"/>
                <a:gd name="connsiteY15" fmla="*/ 120650 h 431800"/>
                <a:gd name="connsiteX16" fmla="*/ 355600 w 358775"/>
                <a:gd name="connsiteY16" fmla="*/ 355600 h 43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8775" h="431800">
                  <a:moveTo>
                    <a:pt x="355600" y="355600"/>
                  </a:moveTo>
                  <a:lnTo>
                    <a:pt x="304800" y="355600"/>
                  </a:lnTo>
                  <a:lnTo>
                    <a:pt x="304800" y="428625"/>
                  </a:lnTo>
                  <a:lnTo>
                    <a:pt x="60325" y="431800"/>
                  </a:lnTo>
                  <a:lnTo>
                    <a:pt x="60325" y="365125"/>
                  </a:lnTo>
                  <a:lnTo>
                    <a:pt x="0" y="365125"/>
                  </a:lnTo>
                  <a:lnTo>
                    <a:pt x="0" y="180975"/>
                  </a:lnTo>
                  <a:lnTo>
                    <a:pt x="60325" y="180975"/>
                  </a:lnTo>
                  <a:cubicBezTo>
                    <a:pt x="59267" y="142875"/>
                    <a:pt x="58208" y="104775"/>
                    <a:pt x="57150" y="66675"/>
                  </a:cubicBezTo>
                  <a:lnTo>
                    <a:pt x="107950" y="63500"/>
                  </a:lnTo>
                  <a:lnTo>
                    <a:pt x="107950" y="3175"/>
                  </a:lnTo>
                  <a:lnTo>
                    <a:pt x="260350" y="0"/>
                  </a:lnTo>
                  <a:lnTo>
                    <a:pt x="260350" y="60325"/>
                  </a:lnTo>
                  <a:lnTo>
                    <a:pt x="304800" y="57150"/>
                  </a:lnTo>
                  <a:lnTo>
                    <a:pt x="304800" y="117475"/>
                  </a:lnTo>
                  <a:lnTo>
                    <a:pt x="358775" y="120650"/>
                  </a:lnTo>
                  <a:cubicBezTo>
                    <a:pt x="357717" y="198967"/>
                    <a:pt x="356658" y="277283"/>
                    <a:pt x="355600" y="355600"/>
                  </a:cubicBezTo>
                  <a:close/>
                </a:path>
              </a:pathLst>
            </a:cu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Freeform 24"/>
            <p:cNvSpPr/>
            <p:nvPr/>
          </p:nvSpPr>
          <p:spPr>
            <a:xfrm>
              <a:off x="5029200" y="2212975"/>
              <a:ext cx="368300" cy="485775"/>
            </a:xfrm>
            <a:custGeom>
              <a:avLst/>
              <a:gdLst>
                <a:gd name="connsiteX0" fmla="*/ 365125 w 368300"/>
                <a:gd name="connsiteY0" fmla="*/ 425450 h 485775"/>
                <a:gd name="connsiteX1" fmla="*/ 263525 w 368300"/>
                <a:gd name="connsiteY1" fmla="*/ 428625 h 485775"/>
                <a:gd name="connsiteX2" fmla="*/ 263525 w 368300"/>
                <a:gd name="connsiteY2" fmla="*/ 485775 h 485775"/>
                <a:gd name="connsiteX3" fmla="*/ 53975 w 368300"/>
                <a:gd name="connsiteY3" fmla="*/ 485775 h 485775"/>
                <a:gd name="connsiteX4" fmla="*/ 50800 w 368300"/>
                <a:gd name="connsiteY4" fmla="*/ 428625 h 485775"/>
                <a:gd name="connsiteX5" fmla="*/ 0 w 368300"/>
                <a:gd name="connsiteY5" fmla="*/ 428625 h 485775"/>
                <a:gd name="connsiteX6" fmla="*/ 0 w 368300"/>
                <a:gd name="connsiteY6" fmla="*/ 307975 h 485775"/>
                <a:gd name="connsiteX7" fmla="*/ 66675 w 368300"/>
                <a:gd name="connsiteY7" fmla="*/ 304800 h 485775"/>
                <a:gd name="connsiteX8" fmla="*/ 66675 w 368300"/>
                <a:gd name="connsiteY8" fmla="*/ 63500 h 485775"/>
                <a:gd name="connsiteX9" fmla="*/ 168275 w 368300"/>
                <a:gd name="connsiteY9" fmla="*/ 60325 h 485775"/>
                <a:gd name="connsiteX10" fmla="*/ 168275 w 368300"/>
                <a:gd name="connsiteY10" fmla="*/ 6350 h 485775"/>
                <a:gd name="connsiteX11" fmla="*/ 273050 w 368300"/>
                <a:gd name="connsiteY11" fmla="*/ 0 h 485775"/>
                <a:gd name="connsiteX12" fmla="*/ 273050 w 368300"/>
                <a:gd name="connsiteY12" fmla="*/ 57150 h 485775"/>
                <a:gd name="connsiteX13" fmla="*/ 368300 w 368300"/>
                <a:gd name="connsiteY13" fmla="*/ 60325 h 485775"/>
                <a:gd name="connsiteX14" fmla="*/ 365125 w 368300"/>
                <a:gd name="connsiteY14" fmla="*/ 425450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8300" h="485775">
                  <a:moveTo>
                    <a:pt x="365125" y="425450"/>
                  </a:moveTo>
                  <a:lnTo>
                    <a:pt x="263525" y="428625"/>
                  </a:lnTo>
                  <a:lnTo>
                    <a:pt x="263525" y="485775"/>
                  </a:lnTo>
                  <a:lnTo>
                    <a:pt x="53975" y="485775"/>
                  </a:lnTo>
                  <a:lnTo>
                    <a:pt x="50800" y="428625"/>
                  </a:lnTo>
                  <a:lnTo>
                    <a:pt x="0" y="428625"/>
                  </a:lnTo>
                  <a:lnTo>
                    <a:pt x="0" y="307975"/>
                  </a:lnTo>
                  <a:lnTo>
                    <a:pt x="66675" y="304800"/>
                  </a:lnTo>
                  <a:lnTo>
                    <a:pt x="66675" y="63500"/>
                  </a:lnTo>
                  <a:lnTo>
                    <a:pt x="168275" y="60325"/>
                  </a:lnTo>
                  <a:lnTo>
                    <a:pt x="168275" y="6350"/>
                  </a:lnTo>
                  <a:lnTo>
                    <a:pt x="273050" y="0"/>
                  </a:lnTo>
                  <a:lnTo>
                    <a:pt x="273050" y="57150"/>
                  </a:lnTo>
                  <a:lnTo>
                    <a:pt x="368300" y="60325"/>
                  </a:lnTo>
                  <a:cubicBezTo>
                    <a:pt x="367242" y="182033"/>
                    <a:pt x="366183" y="303742"/>
                    <a:pt x="365125" y="425450"/>
                  </a:cubicBezTo>
                  <a:close/>
                </a:path>
              </a:pathLst>
            </a:cu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31" name="Straight Connector 30"/>
          <p:cNvCxnSpPr/>
          <p:nvPr/>
        </p:nvCxnSpPr>
        <p:spPr>
          <a:xfrm flipH="1">
            <a:off x="4544568" y="3429000"/>
            <a:ext cx="76200" cy="838200"/>
          </a:xfrm>
          <a:prstGeom prst="line">
            <a:avLst/>
          </a:prstGeom>
          <a:ln>
            <a:solidFill>
              <a:srgbClr val="3BFD05"/>
            </a:solidFill>
          </a:ln>
          <a:effectLst/>
        </p:spPr>
        <p:style>
          <a:lnRef idx="2">
            <a:schemeClr val="accent1"/>
          </a:lnRef>
          <a:fillRef idx="0">
            <a:schemeClr val="accent1"/>
          </a:fillRef>
          <a:effectRef idx="1">
            <a:schemeClr val="accent1"/>
          </a:effectRef>
          <a:fontRef idx="minor">
            <a:schemeClr val="tx1"/>
          </a:fontRef>
        </p:style>
      </p:cxnSp>
      <p:sp>
        <p:nvSpPr>
          <p:cNvPr id="20" name="Footer Placeholder 3"/>
          <p:cNvSpPr>
            <a:spLocks noGrp="1"/>
          </p:cNvSpPr>
          <p:nvPr>
            <p:ph type="ftr" sz="quarter" idx="11"/>
          </p:nvPr>
        </p:nvSpPr>
        <p:spPr>
          <a:xfrm>
            <a:off x="0" y="6492878"/>
            <a:ext cx="6553200" cy="365125"/>
          </a:xfrm>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Tree>
    <p:extLst>
      <p:ext uri="{BB962C8B-B14F-4D97-AF65-F5344CB8AC3E}">
        <p14:creationId xmlns:p14="http://schemas.microsoft.com/office/powerpoint/2010/main" val="38045967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wips2_20170405.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87400"/>
            <a:ext cx="9144000" cy="5280557"/>
          </a:xfrm>
          <a:prstGeom prst="rect">
            <a:avLst/>
          </a:prstGeom>
        </p:spPr>
      </p:pic>
      <p:sp>
        <p:nvSpPr>
          <p:cNvPr id="3" name="Footer Placeholder 3"/>
          <p:cNvSpPr>
            <a:spLocks noGrp="1"/>
          </p:cNvSpPr>
          <p:nvPr>
            <p:ph type="ftr" sz="quarter" idx="11"/>
          </p:nvPr>
        </p:nvSpPr>
        <p:spPr>
          <a:xfrm>
            <a:off x="0" y="6492878"/>
            <a:ext cx="6553200" cy="365125"/>
          </a:xfrm>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Tree>
    <p:extLst>
      <p:ext uri="{BB962C8B-B14F-4D97-AF65-F5344CB8AC3E}">
        <p14:creationId xmlns:p14="http://schemas.microsoft.com/office/powerpoint/2010/main" val="63351905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304800"/>
            <a:ext cx="8802234" cy="523220"/>
          </a:xfrm>
          <a:prstGeom prst="rect">
            <a:avLst/>
          </a:prstGeom>
          <a:noFill/>
        </p:spPr>
        <p:txBody>
          <a:bodyPr wrap="none" rtlCol="0">
            <a:spAutoFit/>
          </a:bodyPr>
          <a:lstStyle/>
          <a:p>
            <a:pPr defTabSz="914400" fontAlgn="base">
              <a:spcBef>
                <a:spcPct val="0"/>
              </a:spcBef>
              <a:spcAft>
                <a:spcPct val="0"/>
              </a:spcAft>
            </a:pPr>
            <a:r>
              <a:rPr lang="en-US" sz="2800" b="1" dirty="0" smtClean="0">
                <a:solidFill>
                  <a:srgbClr val="FFFF00"/>
                </a:solidFill>
                <a:effectLst>
                  <a:outerShdw blurRad="50800" dist="38100" dir="2700000" algn="tl" rotWithShape="0">
                    <a:prstClr val="black">
                      <a:alpha val="40000"/>
                    </a:prstClr>
                  </a:outerShdw>
                </a:effectLst>
                <a:latin typeface="Arial" pitchFamily="34" charset="0"/>
              </a:rPr>
              <a:t>Geostationary Lightning Mapper (GLM) integration</a:t>
            </a:r>
            <a:endParaRPr lang="en-US" sz="2800" b="1" dirty="0">
              <a:solidFill>
                <a:srgbClr val="FFFF00"/>
              </a:solidFill>
              <a:effectLst>
                <a:outerShdw blurRad="50800" dist="38100" dir="2700000" algn="tl" rotWithShape="0">
                  <a:prstClr val="black">
                    <a:alpha val="40000"/>
                  </a:prstClr>
                </a:outerShdw>
              </a:effectLst>
              <a:latin typeface="Arial"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711" y="914400"/>
            <a:ext cx="7287872" cy="5862096"/>
          </a:xfrm>
          <a:prstGeom prst="rect">
            <a:avLst/>
          </a:prstGeom>
        </p:spPr>
      </p:pic>
      <p:sp>
        <p:nvSpPr>
          <p:cNvPr id="4" name="Footer Placeholder 3"/>
          <p:cNvSpPr>
            <a:spLocks noGrp="1"/>
          </p:cNvSpPr>
          <p:nvPr>
            <p:ph type="ftr" sz="quarter" idx="11"/>
          </p:nvPr>
        </p:nvSpPr>
        <p:spPr>
          <a:xfrm>
            <a:off x="0" y="6492878"/>
            <a:ext cx="6553200" cy="365125"/>
          </a:xfrm>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Tree>
    <p:extLst>
      <p:ext uri="{BB962C8B-B14F-4D97-AF65-F5344CB8AC3E}">
        <p14:creationId xmlns:p14="http://schemas.microsoft.com/office/powerpoint/2010/main" val="323605178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304800"/>
            <a:ext cx="8802234" cy="523220"/>
          </a:xfrm>
          <a:prstGeom prst="rect">
            <a:avLst/>
          </a:prstGeom>
          <a:noFill/>
        </p:spPr>
        <p:txBody>
          <a:bodyPr wrap="none" rtlCol="0">
            <a:spAutoFit/>
          </a:bodyPr>
          <a:lstStyle/>
          <a:p>
            <a:pPr defTabSz="914400" fontAlgn="base">
              <a:spcBef>
                <a:spcPct val="0"/>
              </a:spcBef>
              <a:spcAft>
                <a:spcPct val="0"/>
              </a:spcAft>
            </a:pPr>
            <a:r>
              <a:rPr lang="en-US" sz="2800" b="1" dirty="0" smtClean="0">
                <a:solidFill>
                  <a:srgbClr val="FFFF00"/>
                </a:solidFill>
                <a:effectLst>
                  <a:outerShdw blurRad="50800" dist="38100" dir="2700000" algn="tl" rotWithShape="0">
                    <a:prstClr val="black">
                      <a:alpha val="40000"/>
                    </a:prstClr>
                  </a:outerShdw>
                </a:effectLst>
                <a:latin typeface="Arial" pitchFamily="34" charset="0"/>
              </a:rPr>
              <a:t>Geostationary Lightning Mapper (GLM) integration</a:t>
            </a:r>
            <a:endParaRPr lang="en-US" sz="2800" b="1" dirty="0">
              <a:solidFill>
                <a:srgbClr val="FFFF00"/>
              </a:solidFill>
              <a:effectLst>
                <a:outerShdw blurRad="50800" dist="38100" dir="2700000" algn="tl" rotWithShape="0">
                  <a:prstClr val="black">
                    <a:alpha val="40000"/>
                  </a:prstClr>
                </a:outerShdw>
              </a:effectLst>
              <a:latin typeface="Arial"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711" y="914400"/>
            <a:ext cx="7287872" cy="5862096"/>
          </a:xfrm>
          <a:prstGeom prst="rect">
            <a:avLst/>
          </a:prstGeom>
        </p:spPr>
      </p:pic>
      <p:sp>
        <p:nvSpPr>
          <p:cNvPr id="4" name="Footer Placeholder 3"/>
          <p:cNvSpPr>
            <a:spLocks noGrp="1"/>
          </p:cNvSpPr>
          <p:nvPr>
            <p:ph type="ftr" sz="quarter" idx="11"/>
          </p:nvPr>
        </p:nvSpPr>
        <p:spPr>
          <a:xfrm>
            <a:off x="0" y="6492878"/>
            <a:ext cx="6553200" cy="365125"/>
          </a:xfrm>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Tree>
    <p:extLst>
      <p:ext uri="{BB962C8B-B14F-4D97-AF65-F5344CB8AC3E}">
        <p14:creationId xmlns:p14="http://schemas.microsoft.com/office/powerpoint/2010/main" val="377225870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304800"/>
            <a:ext cx="8802234" cy="523220"/>
          </a:xfrm>
          <a:prstGeom prst="rect">
            <a:avLst/>
          </a:prstGeom>
          <a:noFill/>
        </p:spPr>
        <p:txBody>
          <a:bodyPr wrap="none" rtlCol="0">
            <a:spAutoFit/>
          </a:bodyPr>
          <a:lstStyle/>
          <a:p>
            <a:pPr defTabSz="914400" fontAlgn="base">
              <a:spcBef>
                <a:spcPct val="0"/>
              </a:spcBef>
              <a:spcAft>
                <a:spcPct val="0"/>
              </a:spcAft>
            </a:pPr>
            <a:r>
              <a:rPr lang="en-US" sz="2800" b="1" dirty="0" smtClean="0">
                <a:solidFill>
                  <a:srgbClr val="FFFF00"/>
                </a:solidFill>
                <a:effectLst>
                  <a:outerShdw blurRad="50800" dist="38100" dir="2700000" algn="tl" rotWithShape="0">
                    <a:prstClr val="black">
                      <a:alpha val="40000"/>
                    </a:prstClr>
                  </a:outerShdw>
                </a:effectLst>
                <a:latin typeface="Arial" pitchFamily="34" charset="0"/>
              </a:rPr>
              <a:t>Geostationary Lightning Mapper (GLM) integration</a:t>
            </a:r>
            <a:endParaRPr lang="en-US" sz="2800" b="1" dirty="0">
              <a:solidFill>
                <a:srgbClr val="FFFF00"/>
              </a:solidFill>
              <a:effectLst>
                <a:outerShdw blurRad="50800" dist="38100" dir="2700000" algn="tl" rotWithShape="0">
                  <a:prstClr val="black">
                    <a:alpha val="40000"/>
                  </a:prstClr>
                </a:outerShdw>
              </a:effectLst>
              <a:latin typeface="Arial"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712" y="914400"/>
            <a:ext cx="7287871" cy="5862095"/>
          </a:xfrm>
          <a:prstGeom prst="rect">
            <a:avLst/>
          </a:prstGeom>
        </p:spPr>
      </p:pic>
      <p:sp>
        <p:nvSpPr>
          <p:cNvPr id="4" name="Footer Placeholder 3"/>
          <p:cNvSpPr>
            <a:spLocks noGrp="1"/>
          </p:cNvSpPr>
          <p:nvPr>
            <p:ph type="ftr" sz="quarter" idx="11"/>
          </p:nvPr>
        </p:nvSpPr>
        <p:spPr>
          <a:xfrm>
            <a:off x="0" y="6492878"/>
            <a:ext cx="6553200" cy="365125"/>
          </a:xfrm>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
        <p:nvSpPr>
          <p:cNvPr id="5" name="TextBox 4"/>
          <p:cNvSpPr txBox="1"/>
          <p:nvPr/>
        </p:nvSpPr>
        <p:spPr>
          <a:xfrm>
            <a:off x="990600" y="1066800"/>
            <a:ext cx="3834178" cy="276999"/>
          </a:xfrm>
          <a:prstGeom prst="rect">
            <a:avLst/>
          </a:prstGeom>
          <a:noFill/>
        </p:spPr>
        <p:txBody>
          <a:bodyPr wrap="none" rtlCol="0">
            <a:spAutoFit/>
          </a:bodyPr>
          <a:lstStyle/>
          <a:p>
            <a:r>
              <a:rPr lang="en-US" sz="1200" dirty="0" smtClean="0">
                <a:solidFill>
                  <a:srgbClr val="FFFFFF"/>
                </a:solidFill>
              </a:rPr>
              <a:t>*GOES-16 GLM data are preliminary, non-operational</a:t>
            </a:r>
            <a:endParaRPr lang="en-US" sz="1200" dirty="0">
              <a:solidFill>
                <a:srgbClr val="FFFFFF"/>
              </a:solidFill>
            </a:endParaRPr>
          </a:p>
        </p:txBody>
      </p:sp>
      <p:sp>
        <p:nvSpPr>
          <p:cNvPr id="6" name="Rectangle 5"/>
          <p:cNvSpPr/>
          <p:nvPr/>
        </p:nvSpPr>
        <p:spPr>
          <a:xfrm>
            <a:off x="8077200" y="1524000"/>
            <a:ext cx="152400" cy="9144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445214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
        <p:nvSpPr>
          <p:cNvPr id="7" name="TextBox 6"/>
          <p:cNvSpPr txBox="1"/>
          <p:nvPr/>
        </p:nvSpPr>
        <p:spPr>
          <a:xfrm>
            <a:off x="304800" y="-76200"/>
            <a:ext cx="8575986" cy="1077218"/>
          </a:xfrm>
          <a:prstGeom prst="rect">
            <a:avLst/>
          </a:prstGeom>
          <a:noFill/>
        </p:spPr>
        <p:txBody>
          <a:bodyPr wrap="none" rtlCol="0">
            <a:spAutoFit/>
          </a:bodyPr>
          <a:lstStyle/>
          <a:p>
            <a:pPr algn="ctr"/>
            <a:r>
              <a:rPr lang="en-US" sz="3200" b="1" dirty="0" smtClean="0">
                <a:solidFill>
                  <a:srgbClr val="FFFF00"/>
                </a:solidFill>
                <a:effectLst>
                  <a:outerShdw blurRad="50800" dist="38100" dir="2700000" algn="tl" rotWithShape="0">
                    <a:prstClr val="black">
                      <a:alpha val="40000"/>
                    </a:prstClr>
                  </a:outerShdw>
                </a:effectLst>
              </a:rPr>
              <a:t>Motivation: convert “Big Data” into </a:t>
            </a:r>
          </a:p>
          <a:p>
            <a:pPr algn="ctr"/>
            <a:r>
              <a:rPr lang="en-US" sz="3200" b="1" dirty="0" smtClean="0">
                <a:solidFill>
                  <a:schemeClr val="accent6"/>
                </a:solidFill>
                <a:effectLst>
                  <a:outerShdw blurRad="50800" dist="38100" dir="2700000" algn="tl" rotWithShape="0">
                    <a:prstClr val="black">
                      <a:alpha val="40000"/>
                    </a:prstClr>
                  </a:outerShdw>
                </a:effectLst>
              </a:rPr>
              <a:t>actionable information </a:t>
            </a:r>
            <a:r>
              <a:rPr lang="en-US" sz="3200" b="1" dirty="0" smtClean="0">
                <a:solidFill>
                  <a:srgbClr val="FFFF00"/>
                </a:solidFill>
                <a:effectLst>
                  <a:outerShdw blurRad="50800" dist="38100" dir="2700000" algn="tl" rotWithShape="0">
                    <a:prstClr val="black">
                      <a:alpha val="40000"/>
                    </a:prstClr>
                  </a:outerShdw>
                </a:effectLst>
              </a:rPr>
              <a:t>for weather hazards</a:t>
            </a:r>
            <a:endParaRPr lang="en-US" sz="3200" b="1" dirty="0">
              <a:solidFill>
                <a:srgbClr val="FFFF00"/>
              </a:solidFill>
              <a:effectLst>
                <a:outerShdw blurRad="50800" dist="38100" dir="2700000" algn="tl" rotWithShape="0">
                  <a:prstClr val="black">
                    <a:alpha val="40000"/>
                  </a:prstClr>
                </a:outerShdw>
              </a:effectLst>
            </a:endParaRPr>
          </a:p>
        </p:txBody>
      </p:sp>
      <p:pic>
        <p:nvPicPr>
          <p:cNvPr id="17" name="Picture 16" descr="Big-Data-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8818" y="2362200"/>
            <a:ext cx="2908582" cy="2760656"/>
          </a:xfrm>
          <a:prstGeom prst="rect">
            <a:avLst/>
          </a:prstGeom>
        </p:spPr>
      </p:pic>
      <p:pic>
        <p:nvPicPr>
          <p:cNvPr id="18" name="Picture 17"/>
          <p:cNvPicPr>
            <a:picLocks noChangeAspect="1"/>
          </p:cNvPicPr>
          <p:nvPr/>
        </p:nvPicPr>
        <p:blipFill>
          <a:blip r:embed="rId4"/>
          <a:stretch>
            <a:fillRect/>
          </a:stretch>
        </p:blipFill>
        <p:spPr>
          <a:xfrm>
            <a:off x="659705" y="1175004"/>
            <a:ext cx="1626295" cy="1187196"/>
          </a:xfrm>
          <a:prstGeom prst="rect">
            <a:avLst/>
          </a:prstGeom>
        </p:spPr>
      </p:pic>
      <p:pic>
        <p:nvPicPr>
          <p:cNvPr id="20" name="Picture 19"/>
          <p:cNvPicPr>
            <a:picLocks noChangeAspect="1"/>
          </p:cNvPicPr>
          <p:nvPr/>
        </p:nvPicPr>
        <p:blipFill>
          <a:blip r:embed="rId5"/>
          <a:stretch>
            <a:fillRect/>
          </a:stretch>
        </p:blipFill>
        <p:spPr>
          <a:xfrm>
            <a:off x="838200" y="3276600"/>
            <a:ext cx="1768929" cy="1499788"/>
          </a:xfrm>
          <a:prstGeom prst="rect">
            <a:avLst/>
          </a:prstGeom>
        </p:spPr>
      </p:pic>
      <p:pic>
        <p:nvPicPr>
          <p:cNvPr id="19" name="Picture 18"/>
          <p:cNvPicPr>
            <a:picLocks noChangeAspect="1"/>
          </p:cNvPicPr>
          <p:nvPr/>
        </p:nvPicPr>
        <p:blipFill>
          <a:blip r:embed="rId6"/>
          <a:stretch>
            <a:fillRect/>
          </a:stretch>
        </p:blipFill>
        <p:spPr>
          <a:xfrm>
            <a:off x="304800" y="2667000"/>
            <a:ext cx="898769" cy="1348154"/>
          </a:xfrm>
          <a:prstGeom prst="rect">
            <a:avLst/>
          </a:prstGeom>
        </p:spPr>
      </p:pic>
      <p:pic>
        <p:nvPicPr>
          <p:cNvPr id="8" name="Picture 7"/>
          <p:cNvPicPr>
            <a:picLocks noChangeAspect="1"/>
          </p:cNvPicPr>
          <p:nvPr/>
        </p:nvPicPr>
        <p:blipFill>
          <a:blip r:embed="rId7"/>
          <a:stretch>
            <a:fillRect/>
          </a:stretch>
        </p:blipFill>
        <p:spPr>
          <a:xfrm>
            <a:off x="0" y="4572000"/>
            <a:ext cx="1841500" cy="1420586"/>
          </a:xfrm>
          <a:prstGeom prst="rect">
            <a:avLst/>
          </a:prstGeom>
        </p:spPr>
      </p:pic>
      <p:pic>
        <p:nvPicPr>
          <p:cNvPr id="9" name="Picture 8" descr="sfc_plot.tif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200" y="5410200"/>
            <a:ext cx="1689100" cy="1193800"/>
          </a:xfrm>
          <a:prstGeom prst="rect">
            <a:avLst/>
          </a:prstGeom>
        </p:spPr>
      </p:pic>
      <p:grpSp>
        <p:nvGrpSpPr>
          <p:cNvPr id="1031" name="Group 1030"/>
          <p:cNvGrpSpPr/>
          <p:nvPr/>
        </p:nvGrpSpPr>
        <p:grpSpPr>
          <a:xfrm>
            <a:off x="6629400" y="1219200"/>
            <a:ext cx="2209800" cy="1320801"/>
            <a:chOff x="4800600" y="4038600"/>
            <a:chExt cx="3467100" cy="2235201"/>
          </a:xfrm>
        </p:grpSpPr>
        <p:pic>
          <p:nvPicPr>
            <p:cNvPr id="10" name="Picture 9" descr="IA-2310.png"/>
            <p:cNvPicPr>
              <a:picLocks noChangeAspect="1"/>
            </p:cNvPicPr>
            <p:nvPr/>
          </p:nvPicPr>
          <p:blipFill rotWithShape="1">
            <a:blip r:embed="rId9">
              <a:extLst>
                <a:ext uri="{28A0092B-C50C-407E-A947-70E740481C1C}">
                  <a14:useLocalDpi xmlns:a14="http://schemas.microsoft.com/office/drawing/2010/main" val="0"/>
                </a:ext>
              </a:extLst>
            </a:blip>
            <a:srcRect l="19305" t="36950" r="42778" b="17571"/>
            <a:stretch/>
          </p:blipFill>
          <p:spPr>
            <a:xfrm>
              <a:off x="4800600" y="4038600"/>
              <a:ext cx="3467100" cy="2235201"/>
            </a:xfrm>
            <a:prstGeom prst="rect">
              <a:avLst/>
            </a:prstGeom>
          </p:spPr>
        </p:pic>
        <p:cxnSp>
          <p:nvCxnSpPr>
            <p:cNvPr id="21" name="Straight Connector 20"/>
            <p:cNvCxnSpPr/>
            <p:nvPr/>
          </p:nvCxnSpPr>
          <p:spPr>
            <a:xfrm flipV="1">
              <a:off x="5105400" y="4724400"/>
              <a:ext cx="457200" cy="1066800"/>
            </a:xfrm>
            <a:prstGeom prst="line">
              <a:avLst/>
            </a:prstGeom>
            <a:ln w="50800">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24" name="Straight Connector 23"/>
            <p:cNvCxnSpPr/>
            <p:nvPr/>
          </p:nvCxnSpPr>
          <p:spPr>
            <a:xfrm flipV="1">
              <a:off x="5562600" y="4495800"/>
              <a:ext cx="2133600" cy="228600"/>
            </a:xfrm>
            <a:prstGeom prst="line">
              <a:avLst/>
            </a:prstGeom>
            <a:ln w="50800">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28" name="Straight Connector 27"/>
            <p:cNvCxnSpPr/>
            <p:nvPr/>
          </p:nvCxnSpPr>
          <p:spPr>
            <a:xfrm flipV="1">
              <a:off x="5105400" y="5638800"/>
              <a:ext cx="914400" cy="152400"/>
            </a:xfrm>
            <a:prstGeom prst="line">
              <a:avLst/>
            </a:prstGeom>
            <a:ln w="50800">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34" name="Straight Connector 33"/>
            <p:cNvCxnSpPr/>
            <p:nvPr/>
          </p:nvCxnSpPr>
          <p:spPr>
            <a:xfrm flipV="1">
              <a:off x="6858000" y="5410200"/>
              <a:ext cx="152400" cy="76200"/>
            </a:xfrm>
            <a:prstGeom prst="line">
              <a:avLst/>
            </a:prstGeom>
            <a:ln w="50800">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35" name="Straight Connector 34"/>
            <p:cNvCxnSpPr/>
            <p:nvPr/>
          </p:nvCxnSpPr>
          <p:spPr>
            <a:xfrm flipV="1">
              <a:off x="7010400" y="4495800"/>
              <a:ext cx="685800" cy="914400"/>
            </a:xfrm>
            <a:prstGeom prst="line">
              <a:avLst/>
            </a:prstGeom>
            <a:ln w="50800">
              <a:solidFill>
                <a:srgbClr val="FF0000"/>
              </a:solidFill>
            </a:ln>
          </p:spPr>
          <p:style>
            <a:lnRef idx="2">
              <a:schemeClr val="accent2"/>
            </a:lnRef>
            <a:fillRef idx="0">
              <a:schemeClr val="accent2"/>
            </a:fillRef>
            <a:effectRef idx="1">
              <a:schemeClr val="accent2"/>
            </a:effectRef>
            <a:fontRef idx="minor">
              <a:schemeClr val="tx1"/>
            </a:fontRef>
          </p:style>
        </p:cxnSp>
      </p:grpSp>
      <p:pic>
        <p:nvPicPr>
          <p:cNvPr id="1032" name="Picture 1031"/>
          <p:cNvPicPr>
            <a:picLocks noChangeAspect="1"/>
          </p:cNvPicPr>
          <p:nvPr/>
        </p:nvPicPr>
        <p:blipFill>
          <a:blip r:embed="rId10"/>
          <a:stretch>
            <a:fillRect/>
          </a:stretch>
        </p:blipFill>
        <p:spPr>
          <a:xfrm>
            <a:off x="6172200" y="2667000"/>
            <a:ext cx="2839244" cy="1244600"/>
          </a:xfrm>
          <a:prstGeom prst="rect">
            <a:avLst/>
          </a:prstGeom>
        </p:spPr>
      </p:pic>
      <p:pic>
        <p:nvPicPr>
          <p:cNvPr id="1033" name="Picture 1032" descr="EAS_colors.tif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89302" y="5381287"/>
            <a:ext cx="2954698" cy="1400513"/>
          </a:xfrm>
          <a:prstGeom prst="rect">
            <a:avLst/>
          </a:prstGeom>
        </p:spPr>
      </p:pic>
      <p:pic>
        <p:nvPicPr>
          <p:cNvPr id="1034" name="Picture 1033" descr="EmergencyBroadcastSystem.tiff"/>
          <p:cNvPicPr>
            <a:picLocks noChangeAspect="1"/>
          </p:cNvPicPr>
          <p:nvPr/>
        </p:nvPicPr>
        <p:blipFill rotWithShape="1">
          <a:blip r:embed="rId12">
            <a:extLst>
              <a:ext uri="{28A0092B-C50C-407E-A947-70E740481C1C}">
                <a14:useLocalDpi xmlns:a14="http://schemas.microsoft.com/office/drawing/2010/main" val="0"/>
              </a:ext>
            </a:extLst>
          </a:blip>
          <a:srcRect r="2835" b="264"/>
          <a:stretch/>
        </p:blipFill>
        <p:spPr>
          <a:xfrm>
            <a:off x="6759617" y="5733289"/>
            <a:ext cx="1850983" cy="159512"/>
          </a:xfrm>
          <a:prstGeom prst="rect">
            <a:avLst/>
          </a:prstGeom>
        </p:spPr>
      </p:pic>
      <p:cxnSp>
        <p:nvCxnSpPr>
          <p:cNvPr id="1037" name="Straight Arrow Connector 1036"/>
          <p:cNvCxnSpPr/>
          <p:nvPr/>
        </p:nvCxnSpPr>
        <p:spPr>
          <a:xfrm>
            <a:off x="1828800" y="1905000"/>
            <a:ext cx="1447800" cy="838200"/>
          </a:xfrm>
          <a:prstGeom prst="straightConnector1">
            <a:avLst/>
          </a:prstGeom>
          <a:ln w="63500">
            <a:solidFill>
              <a:schemeClr val="accent6">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V="1">
            <a:off x="1219200" y="3276600"/>
            <a:ext cx="1905000" cy="76200"/>
          </a:xfrm>
          <a:prstGeom prst="straightConnector1">
            <a:avLst/>
          </a:prstGeom>
          <a:ln w="63500">
            <a:solidFill>
              <a:schemeClr val="accent6">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a:off x="2514600" y="4038600"/>
            <a:ext cx="762000" cy="0"/>
          </a:xfrm>
          <a:prstGeom prst="straightConnector1">
            <a:avLst/>
          </a:prstGeom>
          <a:ln w="63500">
            <a:solidFill>
              <a:schemeClr val="accent6">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a:stCxn id="8" idx="3"/>
          </p:cNvCxnSpPr>
          <p:nvPr/>
        </p:nvCxnSpPr>
        <p:spPr>
          <a:xfrm flipV="1">
            <a:off x="1841500" y="4419600"/>
            <a:ext cx="1435100" cy="862693"/>
          </a:xfrm>
          <a:prstGeom prst="straightConnector1">
            <a:avLst/>
          </a:prstGeom>
          <a:ln w="63500">
            <a:solidFill>
              <a:schemeClr val="accent6">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flipV="1">
            <a:off x="2438400" y="4800600"/>
            <a:ext cx="914400" cy="1295400"/>
          </a:xfrm>
          <a:prstGeom prst="straightConnector1">
            <a:avLst/>
          </a:prstGeom>
          <a:ln w="63500">
            <a:solidFill>
              <a:schemeClr val="accent6">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pic>
        <p:nvPicPr>
          <p:cNvPr id="1046" name="Picture 1045" descr="tweet.tiff"/>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629400" y="3990315"/>
            <a:ext cx="2286000" cy="1267485"/>
          </a:xfrm>
          <a:prstGeom prst="rect">
            <a:avLst/>
          </a:prstGeom>
        </p:spPr>
      </p:pic>
      <p:sp>
        <p:nvSpPr>
          <p:cNvPr id="27" name="TextBox 26"/>
          <p:cNvSpPr txBox="1"/>
          <p:nvPr/>
        </p:nvSpPr>
        <p:spPr>
          <a:xfrm>
            <a:off x="3124200" y="6553200"/>
            <a:ext cx="2667000" cy="230760"/>
          </a:xfrm>
          <a:prstGeom prst="rect">
            <a:avLst/>
          </a:prstGeom>
          <a:noFill/>
        </p:spPr>
        <p:txBody>
          <a:bodyPr wrap="square" lIns="91365" tIns="45684" rIns="91365" bIns="45684" rtlCol="0">
            <a:spAutoFit/>
          </a:bodyPr>
          <a:lstStyle/>
          <a:p>
            <a:pPr fontAlgn="base">
              <a:spcBef>
                <a:spcPct val="0"/>
              </a:spcBef>
              <a:spcAft>
                <a:spcPct val="0"/>
              </a:spcAft>
            </a:pPr>
            <a:r>
              <a:rPr lang="en-US" sz="900" dirty="0">
                <a:solidFill>
                  <a:prstClr val="white"/>
                </a:solidFill>
                <a:effectLst>
                  <a:outerShdw blurRad="50800" dist="38100" dir="2700000" algn="tl" rotWithShape="0">
                    <a:prstClr val="black">
                      <a:alpha val="40000"/>
                    </a:prstClr>
                  </a:outerShdw>
                </a:effectLst>
                <a:latin typeface="Arial" pitchFamily="34" charset="0"/>
              </a:rPr>
              <a:t>Images are from NOAA, NASA</a:t>
            </a:r>
            <a:r>
              <a:rPr lang="en-US" sz="900" dirty="0" smtClean="0">
                <a:solidFill>
                  <a:prstClr val="white"/>
                </a:solidFill>
                <a:effectLst>
                  <a:outerShdw blurRad="50800" dist="38100" dir="2700000" algn="tl" rotWithShape="0">
                    <a:prstClr val="black">
                      <a:alpha val="40000"/>
                    </a:prstClr>
                  </a:outerShdw>
                </a:effectLst>
                <a:latin typeface="Arial" pitchFamily="34" charset="0"/>
              </a:rPr>
              <a:t>, or public domain</a:t>
            </a:r>
            <a:endParaRPr lang="en-US" sz="900" dirty="0">
              <a:solidFill>
                <a:prstClr val="white"/>
              </a:solidFill>
              <a:effectLst>
                <a:outerShdw blurRad="50800" dist="38100" dir="2700000" algn="tl" rotWithShape="0">
                  <a:prstClr val="black">
                    <a:alpha val="40000"/>
                  </a:prstClr>
                </a:outerShdw>
              </a:effectLst>
              <a:latin typeface="Arial" pitchFamily="34" charset="0"/>
            </a:endParaRPr>
          </a:p>
        </p:txBody>
      </p:sp>
    </p:spTree>
    <p:extLst>
      <p:ext uri="{BB962C8B-B14F-4D97-AF65-F5344CB8AC3E}">
        <p14:creationId xmlns:p14="http://schemas.microsoft.com/office/powerpoint/2010/main" val="2319825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dissolv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dissolv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ssolv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037"/>
                                        </p:tgtEl>
                                        <p:attrNameLst>
                                          <p:attrName>style.visibility</p:attrName>
                                        </p:attrNameLst>
                                      </p:cBhvr>
                                      <p:to>
                                        <p:strVal val="visible"/>
                                      </p:to>
                                    </p:set>
                                    <p:animEffect transition="in" filter="dissolve">
                                      <p:cBhvr>
                                        <p:cTn id="32" dur="500"/>
                                        <p:tgtEl>
                                          <p:spTgt spid="1037"/>
                                        </p:tgtEl>
                                      </p:cBhvr>
                                    </p:animEffect>
                                  </p:childTnLst>
                                </p:cTn>
                              </p:par>
                              <p:par>
                                <p:cTn id="33" presetID="9" presetClass="entr" presetSubtype="0" fill="hold" nodeType="with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dissolve">
                                      <p:cBhvr>
                                        <p:cTn id="35" dur="500"/>
                                        <p:tgtEl>
                                          <p:spTgt spid="48"/>
                                        </p:tgtEl>
                                      </p:cBhvr>
                                    </p:animEffect>
                                  </p:childTnLst>
                                </p:cTn>
                              </p:par>
                              <p:par>
                                <p:cTn id="36" presetID="9" presetClass="entr" presetSubtype="0" fill="hold" nodeType="with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dissolve">
                                      <p:cBhvr>
                                        <p:cTn id="38" dur="500"/>
                                        <p:tgtEl>
                                          <p:spTgt spid="52"/>
                                        </p:tgtEl>
                                      </p:cBhvr>
                                    </p:animEffect>
                                  </p:childTnLst>
                                </p:cTn>
                              </p:par>
                              <p:par>
                                <p:cTn id="39" presetID="9" presetClass="entr" presetSubtype="0" fill="hold" nodeType="withEffect">
                                  <p:stCondLst>
                                    <p:cond delay="0"/>
                                  </p:stCondLst>
                                  <p:childTnLst>
                                    <p:set>
                                      <p:cBhvr>
                                        <p:cTn id="40" dur="1" fill="hold">
                                          <p:stCondLst>
                                            <p:cond delay="0"/>
                                          </p:stCondLst>
                                        </p:cTn>
                                        <p:tgtEl>
                                          <p:spTgt spid="54"/>
                                        </p:tgtEl>
                                        <p:attrNameLst>
                                          <p:attrName>style.visibility</p:attrName>
                                        </p:attrNameLst>
                                      </p:cBhvr>
                                      <p:to>
                                        <p:strVal val="visible"/>
                                      </p:to>
                                    </p:set>
                                    <p:animEffect transition="in" filter="dissolve">
                                      <p:cBhvr>
                                        <p:cTn id="41" dur="500"/>
                                        <p:tgtEl>
                                          <p:spTgt spid="54"/>
                                        </p:tgtEl>
                                      </p:cBhvr>
                                    </p:animEffect>
                                  </p:childTnLst>
                                </p:cTn>
                              </p:par>
                              <p:par>
                                <p:cTn id="42" presetID="9" presetClass="entr" presetSubtype="0" fill="hold" nodeType="withEffect">
                                  <p:stCondLst>
                                    <p:cond delay="0"/>
                                  </p:stCondLst>
                                  <p:childTnLst>
                                    <p:set>
                                      <p:cBhvr>
                                        <p:cTn id="43" dur="1" fill="hold">
                                          <p:stCondLst>
                                            <p:cond delay="0"/>
                                          </p:stCondLst>
                                        </p:cTn>
                                        <p:tgtEl>
                                          <p:spTgt spid="57"/>
                                        </p:tgtEl>
                                        <p:attrNameLst>
                                          <p:attrName>style.visibility</p:attrName>
                                        </p:attrNameLst>
                                      </p:cBhvr>
                                      <p:to>
                                        <p:strVal val="visible"/>
                                      </p:to>
                                    </p:set>
                                    <p:animEffect transition="in" filter="dissolve">
                                      <p:cBhvr>
                                        <p:cTn id="44" dur="500"/>
                                        <p:tgtEl>
                                          <p:spTgt spid="57"/>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nodeType="clickEffect">
                                  <p:stCondLst>
                                    <p:cond delay="0"/>
                                  </p:stCondLst>
                                  <p:childTnLst>
                                    <p:set>
                                      <p:cBhvr>
                                        <p:cTn id="48" dur="1" fill="hold">
                                          <p:stCondLst>
                                            <p:cond delay="0"/>
                                          </p:stCondLst>
                                        </p:cTn>
                                        <p:tgtEl>
                                          <p:spTgt spid="1031"/>
                                        </p:tgtEl>
                                        <p:attrNameLst>
                                          <p:attrName>style.visibility</p:attrName>
                                        </p:attrNameLst>
                                      </p:cBhvr>
                                      <p:to>
                                        <p:strVal val="visible"/>
                                      </p:to>
                                    </p:set>
                                    <p:animEffect transition="in" filter="dissolve">
                                      <p:cBhvr>
                                        <p:cTn id="49" dur="500"/>
                                        <p:tgtEl>
                                          <p:spTgt spid="1031"/>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nodeType="clickEffect">
                                  <p:stCondLst>
                                    <p:cond delay="0"/>
                                  </p:stCondLst>
                                  <p:childTnLst>
                                    <p:set>
                                      <p:cBhvr>
                                        <p:cTn id="53" dur="1" fill="hold">
                                          <p:stCondLst>
                                            <p:cond delay="0"/>
                                          </p:stCondLst>
                                        </p:cTn>
                                        <p:tgtEl>
                                          <p:spTgt spid="1032"/>
                                        </p:tgtEl>
                                        <p:attrNameLst>
                                          <p:attrName>style.visibility</p:attrName>
                                        </p:attrNameLst>
                                      </p:cBhvr>
                                      <p:to>
                                        <p:strVal val="visible"/>
                                      </p:to>
                                    </p:set>
                                    <p:animEffect transition="in" filter="dissolve">
                                      <p:cBhvr>
                                        <p:cTn id="54" dur="500"/>
                                        <p:tgtEl>
                                          <p:spTgt spid="1032"/>
                                        </p:tgtEl>
                                      </p:cBhvr>
                                    </p:animEffec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nodeType="clickEffect">
                                  <p:stCondLst>
                                    <p:cond delay="0"/>
                                  </p:stCondLst>
                                  <p:childTnLst>
                                    <p:set>
                                      <p:cBhvr>
                                        <p:cTn id="58" dur="1" fill="hold">
                                          <p:stCondLst>
                                            <p:cond delay="0"/>
                                          </p:stCondLst>
                                        </p:cTn>
                                        <p:tgtEl>
                                          <p:spTgt spid="1046"/>
                                        </p:tgtEl>
                                        <p:attrNameLst>
                                          <p:attrName>style.visibility</p:attrName>
                                        </p:attrNameLst>
                                      </p:cBhvr>
                                      <p:to>
                                        <p:strVal val="visible"/>
                                      </p:to>
                                    </p:set>
                                    <p:animEffect transition="in" filter="dissolve">
                                      <p:cBhvr>
                                        <p:cTn id="59" dur="500"/>
                                        <p:tgtEl>
                                          <p:spTgt spid="1046"/>
                                        </p:tgtEl>
                                      </p:cBhvr>
                                    </p:animEffect>
                                  </p:childTnLst>
                                </p:cTn>
                              </p:par>
                            </p:childTnLst>
                          </p:cTn>
                        </p:par>
                      </p:childTnLst>
                    </p:cTn>
                  </p:par>
                  <p:par>
                    <p:cTn id="60" fill="hold">
                      <p:stCondLst>
                        <p:cond delay="indefinite"/>
                      </p:stCondLst>
                      <p:childTnLst>
                        <p:par>
                          <p:cTn id="61" fill="hold">
                            <p:stCondLst>
                              <p:cond delay="0"/>
                            </p:stCondLst>
                            <p:childTnLst>
                              <p:par>
                                <p:cTn id="62" presetID="9" presetClass="entr" presetSubtype="0" fill="hold" nodeType="clickEffect">
                                  <p:stCondLst>
                                    <p:cond delay="0"/>
                                  </p:stCondLst>
                                  <p:childTnLst>
                                    <p:set>
                                      <p:cBhvr>
                                        <p:cTn id="63" dur="1" fill="hold">
                                          <p:stCondLst>
                                            <p:cond delay="0"/>
                                          </p:stCondLst>
                                        </p:cTn>
                                        <p:tgtEl>
                                          <p:spTgt spid="1033"/>
                                        </p:tgtEl>
                                        <p:attrNameLst>
                                          <p:attrName>style.visibility</p:attrName>
                                        </p:attrNameLst>
                                      </p:cBhvr>
                                      <p:to>
                                        <p:strVal val="visible"/>
                                      </p:to>
                                    </p:set>
                                    <p:animEffect transition="in" filter="dissolve">
                                      <p:cBhvr>
                                        <p:cTn id="64" dur="500"/>
                                        <p:tgtEl>
                                          <p:spTgt spid="1033"/>
                                        </p:tgtEl>
                                      </p:cBhvr>
                                    </p:animEffect>
                                  </p:childTnLst>
                                </p:cTn>
                              </p:par>
                              <p:par>
                                <p:cTn id="65" presetID="9" presetClass="entr" presetSubtype="0" fill="hold" nodeType="withEffect">
                                  <p:stCondLst>
                                    <p:cond delay="0"/>
                                  </p:stCondLst>
                                  <p:childTnLst>
                                    <p:set>
                                      <p:cBhvr>
                                        <p:cTn id="66" dur="1" fill="hold">
                                          <p:stCondLst>
                                            <p:cond delay="0"/>
                                          </p:stCondLst>
                                        </p:cTn>
                                        <p:tgtEl>
                                          <p:spTgt spid="1034"/>
                                        </p:tgtEl>
                                        <p:attrNameLst>
                                          <p:attrName>style.visibility</p:attrName>
                                        </p:attrNameLst>
                                      </p:cBhvr>
                                      <p:to>
                                        <p:strVal val="visible"/>
                                      </p:to>
                                    </p:set>
                                    <p:animEffect transition="in" filter="dissolve">
                                      <p:cBhvr>
                                        <p:cTn id="67" dur="500"/>
                                        <p:tgtEl>
                                          <p:spTgt spid="1034"/>
                                        </p:tgtEl>
                                      </p:cBhvr>
                                    </p:animEffect>
                                  </p:childTnLst>
                                </p:cTn>
                              </p:par>
                              <p:par>
                                <p:cTn id="68" presetID="35" presetClass="emph" presetSubtype="0" repeatCount="indefinite" fill="hold" nodeType="withEffect">
                                  <p:stCondLst>
                                    <p:cond delay="0"/>
                                  </p:stCondLst>
                                  <p:childTnLst>
                                    <p:anim calcmode="discrete" valueType="str">
                                      <p:cBhvr>
                                        <p:cTn id="69" dur="1000" fill="hold"/>
                                        <p:tgtEl>
                                          <p:spTgt spid="103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304800"/>
            <a:ext cx="8802234" cy="523220"/>
          </a:xfrm>
          <a:prstGeom prst="rect">
            <a:avLst/>
          </a:prstGeom>
          <a:noFill/>
        </p:spPr>
        <p:txBody>
          <a:bodyPr wrap="none" rtlCol="0">
            <a:spAutoFit/>
          </a:bodyPr>
          <a:lstStyle/>
          <a:p>
            <a:pPr defTabSz="914400" fontAlgn="base">
              <a:spcBef>
                <a:spcPct val="0"/>
              </a:spcBef>
              <a:spcAft>
                <a:spcPct val="0"/>
              </a:spcAft>
            </a:pPr>
            <a:r>
              <a:rPr lang="en-US" sz="2800" b="1" dirty="0" smtClean="0">
                <a:solidFill>
                  <a:srgbClr val="FFFF00"/>
                </a:solidFill>
                <a:effectLst>
                  <a:outerShdw blurRad="50800" dist="38100" dir="2700000" algn="tl" rotWithShape="0">
                    <a:prstClr val="black">
                      <a:alpha val="40000"/>
                    </a:prstClr>
                  </a:outerShdw>
                </a:effectLst>
                <a:latin typeface="Arial" pitchFamily="34" charset="0"/>
              </a:rPr>
              <a:t>Geostationary Lightning Mapper (GLM) integration</a:t>
            </a:r>
            <a:endParaRPr lang="en-US" sz="2800" b="1" dirty="0">
              <a:solidFill>
                <a:srgbClr val="FFFF00"/>
              </a:solidFill>
              <a:effectLst>
                <a:outerShdw blurRad="50800" dist="38100" dir="2700000" algn="tl" rotWithShape="0">
                  <a:prstClr val="black">
                    <a:alpha val="40000"/>
                  </a:prstClr>
                </a:outerShdw>
              </a:effectLst>
              <a:latin typeface="Arial"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712" y="914400"/>
            <a:ext cx="7287870" cy="5862094"/>
          </a:xfrm>
          <a:prstGeom prst="rect">
            <a:avLst/>
          </a:prstGeom>
        </p:spPr>
      </p:pic>
      <p:sp>
        <p:nvSpPr>
          <p:cNvPr id="4" name="Footer Placeholder 3"/>
          <p:cNvSpPr>
            <a:spLocks noGrp="1"/>
          </p:cNvSpPr>
          <p:nvPr>
            <p:ph type="ftr" sz="quarter" idx="11"/>
          </p:nvPr>
        </p:nvSpPr>
        <p:spPr>
          <a:xfrm>
            <a:off x="0" y="6492878"/>
            <a:ext cx="6553200" cy="365125"/>
          </a:xfrm>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grpSp>
        <p:nvGrpSpPr>
          <p:cNvPr id="6" name="Group 5"/>
          <p:cNvGrpSpPr/>
          <p:nvPr/>
        </p:nvGrpSpPr>
        <p:grpSpPr>
          <a:xfrm>
            <a:off x="1755775" y="1841500"/>
            <a:ext cx="5254625" cy="3949700"/>
            <a:chOff x="1485900" y="1876425"/>
            <a:chExt cx="5254625" cy="3949700"/>
          </a:xfrm>
          <a:noFill/>
        </p:grpSpPr>
        <p:sp>
          <p:nvSpPr>
            <p:cNvPr id="7" name="Freeform 6"/>
            <p:cNvSpPr/>
            <p:nvPr/>
          </p:nvSpPr>
          <p:spPr>
            <a:xfrm>
              <a:off x="1485900" y="3041650"/>
              <a:ext cx="282575" cy="400050"/>
            </a:xfrm>
            <a:custGeom>
              <a:avLst/>
              <a:gdLst>
                <a:gd name="connsiteX0" fmla="*/ 142875 w 282575"/>
                <a:gd name="connsiteY0" fmla="*/ 0 h 400050"/>
                <a:gd name="connsiteX1" fmla="*/ 282575 w 282575"/>
                <a:gd name="connsiteY1" fmla="*/ 0 h 400050"/>
                <a:gd name="connsiteX2" fmla="*/ 282575 w 282575"/>
                <a:gd name="connsiteY2" fmla="*/ 130175 h 400050"/>
                <a:gd name="connsiteX3" fmla="*/ 282575 w 282575"/>
                <a:gd name="connsiteY3" fmla="*/ 130175 h 400050"/>
                <a:gd name="connsiteX4" fmla="*/ 250825 w 282575"/>
                <a:gd name="connsiteY4" fmla="*/ 130175 h 400050"/>
                <a:gd name="connsiteX5" fmla="*/ 250825 w 282575"/>
                <a:gd name="connsiteY5" fmla="*/ 222250 h 400050"/>
                <a:gd name="connsiteX6" fmla="*/ 212725 w 282575"/>
                <a:gd name="connsiteY6" fmla="*/ 212725 h 400050"/>
                <a:gd name="connsiteX7" fmla="*/ 212725 w 282575"/>
                <a:gd name="connsiteY7" fmla="*/ 263525 h 400050"/>
                <a:gd name="connsiteX8" fmla="*/ 158750 w 282575"/>
                <a:gd name="connsiteY8" fmla="*/ 263525 h 400050"/>
                <a:gd name="connsiteX9" fmla="*/ 155575 w 282575"/>
                <a:gd name="connsiteY9" fmla="*/ 314325 h 400050"/>
                <a:gd name="connsiteX10" fmla="*/ 120650 w 282575"/>
                <a:gd name="connsiteY10" fmla="*/ 317500 h 400050"/>
                <a:gd name="connsiteX11" fmla="*/ 120650 w 282575"/>
                <a:gd name="connsiteY11" fmla="*/ 355600 h 400050"/>
                <a:gd name="connsiteX12" fmla="*/ 60325 w 282575"/>
                <a:gd name="connsiteY12" fmla="*/ 355600 h 400050"/>
                <a:gd name="connsiteX13" fmla="*/ 57150 w 282575"/>
                <a:gd name="connsiteY13" fmla="*/ 396875 h 400050"/>
                <a:gd name="connsiteX14" fmla="*/ 0 w 282575"/>
                <a:gd name="connsiteY14" fmla="*/ 400050 h 400050"/>
                <a:gd name="connsiteX15" fmla="*/ 0 w 282575"/>
                <a:gd name="connsiteY15" fmla="*/ 168275 h 400050"/>
                <a:gd name="connsiteX16" fmla="*/ 38100 w 282575"/>
                <a:gd name="connsiteY16" fmla="*/ 168275 h 400050"/>
                <a:gd name="connsiteX17" fmla="*/ 38100 w 282575"/>
                <a:gd name="connsiteY17" fmla="*/ 136525 h 400050"/>
                <a:gd name="connsiteX18" fmla="*/ 73025 w 282575"/>
                <a:gd name="connsiteY18" fmla="*/ 133350 h 400050"/>
                <a:gd name="connsiteX19" fmla="*/ 73025 w 282575"/>
                <a:gd name="connsiteY19" fmla="*/ 88900 h 400050"/>
                <a:gd name="connsiteX20" fmla="*/ 101600 w 282575"/>
                <a:gd name="connsiteY20" fmla="*/ 85725 h 400050"/>
                <a:gd name="connsiteX21" fmla="*/ 101600 w 282575"/>
                <a:gd name="connsiteY21" fmla="*/ 44450 h 400050"/>
                <a:gd name="connsiteX22" fmla="*/ 142875 w 282575"/>
                <a:gd name="connsiteY22" fmla="*/ 0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82575" h="400050">
                  <a:moveTo>
                    <a:pt x="142875" y="0"/>
                  </a:moveTo>
                  <a:lnTo>
                    <a:pt x="282575" y="0"/>
                  </a:lnTo>
                  <a:lnTo>
                    <a:pt x="282575" y="130175"/>
                  </a:lnTo>
                  <a:lnTo>
                    <a:pt x="282575" y="130175"/>
                  </a:lnTo>
                  <a:lnTo>
                    <a:pt x="250825" y="130175"/>
                  </a:lnTo>
                  <a:lnTo>
                    <a:pt x="250825" y="222250"/>
                  </a:lnTo>
                  <a:lnTo>
                    <a:pt x="212725" y="212725"/>
                  </a:lnTo>
                  <a:lnTo>
                    <a:pt x="212725" y="263525"/>
                  </a:lnTo>
                  <a:lnTo>
                    <a:pt x="158750" y="263525"/>
                  </a:lnTo>
                  <a:lnTo>
                    <a:pt x="155575" y="314325"/>
                  </a:lnTo>
                  <a:lnTo>
                    <a:pt x="120650" y="317500"/>
                  </a:lnTo>
                  <a:lnTo>
                    <a:pt x="120650" y="355600"/>
                  </a:lnTo>
                  <a:lnTo>
                    <a:pt x="60325" y="355600"/>
                  </a:lnTo>
                  <a:lnTo>
                    <a:pt x="57150" y="396875"/>
                  </a:lnTo>
                  <a:lnTo>
                    <a:pt x="0" y="400050"/>
                  </a:lnTo>
                  <a:lnTo>
                    <a:pt x="0" y="168275"/>
                  </a:lnTo>
                  <a:lnTo>
                    <a:pt x="38100" y="168275"/>
                  </a:lnTo>
                  <a:lnTo>
                    <a:pt x="38100" y="136525"/>
                  </a:lnTo>
                  <a:lnTo>
                    <a:pt x="73025" y="133350"/>
                  </a:lnTo>
                  <a:lnTo>
                    <a:pt x="73025" y="88900"/>
                  </a:lnTo>
                  <a:lnTo>
                    <a:pt x="101600" y="85725"/>
                  </a:lnTo>
                  <a:lnTo>
                    <a:pt x="101600" y="44450"/>
                  </a:lnTo>
                  <a:lnTo>
                    <a:pt x="142875" y="0"/>
                  </a:lnTo>
                  <a:close/>
                </a:path>
              </a:pathLst>
            </a:custGeom>
            <a:grpFill/>
            <a:ln w="317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reeform 7"/>
            <p:cNvSpPr/>
            <p:nvPr/>
          </p:nvSpPr>
          <p:spPr>
            <a:xfrm>
              <a:off x="2136775" y="3416300"/>
              <a:ext cx="790575" cy="733425"/>
            </a:xfrm>
            <a:custGeom>
              <a:avLst/>
              <a:gdLst>
                <a:gd name="connsiteX0" fmla="*/ 0 w 790575"/>
                <a:gd name="connsiteY0" fmla="*/ 549275 h 733425"/>
                <a:gd name="connsiteX1" fmla="*/ 3175 w 790575"/>
                <a:gd name="connsiteY1" fmla="*/ 425450 h 733425"/>
                <a:gd name="connsiteX2" fmla="*/ 41275 w 790575"/>
                <a:gd name="connsiteY2" fmla="*/ 419100 h 733425"/>
                <a:gd name="connsiteX3" fmla="*/ 41275 w 790575"/>
                <a:gd name="connsiteY3" fmla="*/ 292100 h 733425"/>
                <a:gd name="connsiteX4" fmla="*/ 104775 w 790575"/>
                <a:gd name="connsiteY4" fmla="*/ 292100 h 733425"/>
                <a:gd name="connsiteX5" fmla="*/ 104775 w 790575"/>
                <a:gd name="connsiteY5" fmla="*/ 247650 h 733425"/>
                <a:gd name="connsiteX6" fmla="*/ 193675 w 790575"/>
                <a:gd name="connsiteY6" fmla="*/ 244475 h 733425"/>
                <a:gd name="connsiteX7" fmla="*/ 193675 w 790575"/>
                <a:gd name="connsiteY7" fmla="*/ 206375 h 733425"/>
                <a:gd name="connsiteX8" fmla="*/ 292100 w 790575"/>
                <a:gd name="connsiteY8" fmla="*/ 206375 h 733425"/>
                <a:gd name="connsiteX9" fmla="*/ 292100 w 790575"/>
                <a:gd name="connsiteY9" fmla="*/ 158750 h 733425"/>
                <a:gd name="connsiteX10" fmla="*/ 352425 w 790575"/>
                <a:gd name="connsiteY10" fmla="*/ 161925 h 733425"/>
                <a:gd name="connsiteX11" fmla="*/ 352425 w 790575"/>
                <a:gd name="connsiteY11" fmla="*/ 120650 h 733425"/>
                <a:gd name="connsiteX12" fmla="*/ 384175 w 790575"/>
                <a:gd name="connsiteY12" fmla="*/ 123825 h 733425"/>
                <a:gd name="connsiteX13" fmla="*/ 384175 w 790575"/>
                <a:gd name="connsiteY13" fmla="*/ 73025 h 733425"/>
                <a:gd name="connsiteX14" fmla="*/ 415925 w 790575"/>
                <a:gd name="connsiteY14" fmla="*/ 76200 h 733425"/>
                <a:gd name="connsiteX15" fmla="*/ 415925 w 790575"/>
                <a:gd name="connsiteY15" fmla="*/ 41275 h 733425"/>
                <a:gd name="connsiteX16" fmla="*/ 511175 w 790575"/>
                <a:gd name="connsiteY16" fmla="*/ 38100 h 733425"/>
                <a:gd name="connsiteX17" fmla="*/ 511175 w 790575"/>
                <a:gd name="connsiteY17" fmla="*/ 0 h 733425"/>
                <a:gd name="connsiteX18" fmla="*/ 787400 w 790575"/>
                <a:gd name="connsiteY18" fmla="*/ 3175 h 733425"/>
                <a:gd name="connsiteX19" fmla="*/ 790575 w 790575"/>
                <a:gd name="connsiteY19" fmla="*/ 120650 h 733425"/>
                <a:gd name="connsiteX20" fmla="*/ 746125 w 790575"/>
                <a:gd name="connsiteY20" fmla="*/ 120650 h 733425"/>
                <a:gd name="connsiteX21" fmla="*/ 746125 w 790575"/>
                <a:gd name="connsiteY21" fmla="*/ 158750 h 733425"/>
                <a:gd name="connsiteX22" fmla="*/ 698500 w 790575"/>
                <a:gd name="connsiteY22" fmla="*/ 158750 h 733425"/>
                <a:gd name="connsiteX23" fmla="*/ 698500 w 790575"/>
                <a:gd name="connsiteY23" fmla="*/ 212725 h 733425"/>
                <a:gd name="connsiteX24" fmla="*/ 660400 w 790575"/>
                <a:gd name="connsiteY24" fmla="*/ 212725 h 733425"/>
                <a:gd name="connsiteX25" fmla="*/ 660400 w 790575"/>
                <a:gd name="connsiteY25" fmla="*/ 349250 h 733425"/>
                <a:gd name="connsiteX26" fmla="*/ 660400 w 790575"/>
                <a:gd name="connsiteY26" fmla="*/ 349250 h 733425"/>
                <a:gd name="connsiteX27" fmla="*/ 625475 w 790575"/>
                <a:gd name="connsiteY27" fmla="*/ 342900 h 733425"/>
                <a:gd name="connsiteX28" fmla="*/ 625475 w 790575"/>
                <a:gd name="connsiteY28" fmla="*/ 384175 h 733425"/>
                <a:gd name="connsiteX29" fmla="*/ 558800 w 790575"/>
                <a:gd name="connsiteY29" fmla="*/ 381000 h 733425"/>
                <a:gd name="connsiteX30" fmla="*/ 558800 w 790575"/>
                <a:gd name="connsiteY30" fmla="*/ 422275 h 733425"/>
                <a:gd name="connsiteX31" fmla="*/ 558800 w 790575"/>
                <a:gd name="connsiteY31" fmla="*/ 422275 h 733425"/>
                <a:gd name="connsiteX32" fmla="*/ 530225 w 790575"/>
                <a:gd name="connsiteY32" fmla="*/ 419100 h 733425"/>
                <a:gd name="connsiteX33" fmla="*/ 530225 w 790575"/>
                <a:gd name="connsiteY33" fmla="*/ 466725 h 733425"/>
                <a:gd name="connsiteX34" fmla="*/ 473075 w 790575"/>
                <a:gd name="connsiteY34" fmla="*/ 466725 h 733425"/>
                <a:gd name="connsiteX35" fmla="*/ 473075 w 790575"/>
                <a:gd name="connsiteY35" fmla="*/ 514350 h 733425"/>
                <a:gd name="connsiteX36" fmla="*/ 406400 w 790575"/>
                <a:gd name="connsiteY36" fmla="*/ 514350 h 733425"/>
                <a:gd name="connsiteX37" fmla="*/ 403225 w 790575"/>
                <a:gd name="connsiteY37" fmla="*/ 561975 h 733425"/>
                <a:gd name="connsiteX38" fmla="*/ 371475 w 790575"/>
                <a:gd name="connsiteY38" fmla="*/ 565150 h 733425"/>
                <a:gd name="connsiteX39" fmla="*/ 371475 w 790575"/>
                <a:gd name="connsiteY39" fmla="*/ 603250 h 733425"/>
                <a:gd name="connsiteX40" fmla="*/ 336550 w 790575"/>
                <a:gd name="connsiteY40" fmla="*/ 603250 h 733425"/>
                <a:gd name="connsiteX41" fmla="*/ 336550 w 790575"/>
                <a:gd name="connsiteY41" fmla="*/ 647700 h 733425"/>
                <a:gd name="connsiteX42" fmla="*/ 336550 w 790575"/>
                <a:gd name="connsiteY42" fmla="*/ 647700 h 733425"/>
                <a:gd name="connsiteX43" fmla="*/ 307975 w 790575"/>
                <a:gd name="connsiteY43" fmla="*/ 647700 h 733425"/>
                <a:gd name="connsiteX44" fmla="*/ 307975 w 790575"/>
                <a:gd name="connsiteY44" fmla="*/ 685800 h 733425"/>
                <a:gd name="connsiteX45" fmla="*/ 276225 w 790575"/>
                <a:gd name="connsiteY45" fmla="*/ 682625 h 733425"/>
                <a:gd name="connsiteX46" fmla="*/ 276225 w 790575"/>
                <a:gd name="connsiteY46" fmla="*/ 733425 h 733425"/>
                <a:gd name="connsiteX47" fmla="*/ 120650 w 790575"/>
                <a:gd name="connsiteY47" fmla="*/ 733425 h 733425"/>
                <a:gd name="connsiteX48" fmla="*/ 120650 w 790575"/>
                <a:gd name="connsiteY48" fmla="*/ 682625 h 733425"/>
                <a:gd name="connsiteX49" fmla="*/ 60325 w 790575"/>
                <a:gd name="connsiteY49" fmla="*/ 682625 h 733425"/>
                <a:gd name="connsiteX50" fmla="*/ 60325 w 790575"/>
                <a:gd name="connsiteY50" fmla="*/ 644525 h 733425"/>
                <a:gd name="connsiteX51" fmla="*/ 28575 w 790575"/>
                <a:gd name="connsiteY51" fmla="*/ 644525 h 733425"/>
                <a:gd name="connsiteX52" fmla="*/ 0 w 790575"/>
                <a:gd name="connsiteY52" fmla="*/ 549275 h 73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90575" h="733425">
                  <a:moveTo>
                    <a:pt x="0" y="549275"/>
                  </a:moveTo>
                  <a:cubicBezTo>
                    <a:pt x="1058" y="508000"/>
                    <a:pt x="2117" y="466725"/>
                    <a:pt x="3175" y="425450"/>
                  </a:cubicBezTo>
                  <a:lnTo>
                    <a:pt x="41275" y="419100"/>
                  </a:lnTo>
                  <a:lnTo>
                    <a:pt x="41275" y="292100"/>
                  </a:lnTo>
                  <a:lnTo>
                    <a:pt x="104775" y="292100"/>
                  </a:lnTo>
                  <a:lnTo>
                    <a:pt x="104775" y="247650"/>
                  </a:lnTo>
                  <a:lnTo>
                    <a:pt x="193675" y="244475"/>
                  </a:lnTo>
                  <a:lnTo>
                    <a:pt x="193675" y="206375"/>
                  </a:lnTo>
                  <a:lnTo>
                    <a:pt x="292100" y="206375"/>
                  </a:lnTo>
                  <a:lnTo>
                    <a:pt x="292100" y="158750"/>
                  </a:lnTo>
                  <a:lnTo>
                    <a:pt x="352425" y="161925"/>
                  </a:lnTo>
                  <a:lnTo>
                    <a:pt x="352425" y="120650"/>
                  </a:lnTo>
                  <a:lnTo>
                    <a:pt x="384175" y="123825"/>
                  </a:lnTo>
                  <a:lnTo>
                    <a:pt x="384175" y="73025"/>
                  </a:lnTo>
                  <a:lnTo>
                    <a:pt x="415925" y="76200"/>
                  </a:lnTo>
                  <a:lnTo>
                    <a:pt x="415925" y="41275"/>
                  </a:lnTo>
                  <a:lnTo>
                    <a:pt x="511175" y="38100"/>
                  </a:lnTo>
                  <a:lnTo>
                    <a:pt x="511175" y="0"/>
                  </a:lnTo>
                  <a:lnTo>
                    <a:pt x="787400" y="3175"/>
                  </a:lnTo>
                  <a:cubicBezTo>
                    <a:pt x="788458" y="42333"/>
                    <a:pt x="789517" y="81492"/>
                    <a:pt x="790575" y="120650"/>
                  </a:cubicBezTo>
                  <a:lnTo>
                    <a:pt x="746125" y="120650"/>
                  </a:lnTo>
                  <a:lnTo>
                    <a:pt x="746125" y="158750"/>
                  </a:lnTo>
                  <a:lnTo>
                    <a:pt x="698500" y="158750"/>
                  </a:lnTo>
                  <a:lnTo>
                    <a:pt x="698500" y="212725"/>
                  </a:lnTo>
                  <a:lnTo>
                    <a:pt x="660400" y="212725"/>
                  </a:lnTo>
                  <a:lnTo>
                    <a:pt x="660400" y="349250"/>
                  </a:lnTo>
                  <a:lnTo>
                    <a:pt x="660400" y="349250"/>
                  </a:lnTo>
                  <a:lnTo>
                    <a:pt x="625475" y="342900"/>
                  </a:lnTo>
                  <a:lnTo>
                    <a:pt x="625475" y="384175"/>
                  </a:lnTo>
                  <a:lnTo>
                    <a:pt x="558800" y="381000"/>
                  </a:lnTo>
                  <a:lnTo>
                    <a:pt x="558800" y="422275"/>
                  </a:lnTo>
                  <a:lnTo>
                    <a:pt x="558800" y="422275"/>
                  </a:lnTo>
                  <a:lnTo>
                    <a:pt x="530225" y="419100"/>
                  </a:lnTo>
                  <a:lnTo>
                    <a:pt x="530225" y="466725"/>
                  </a:lnTo>
                  <a:lnTo>
                    <a:pt x="473075" y="466725"/>
                  </a:lnTo>
                  <a:lnTo>
                    <a:pt x="473075" y="514350"/>
                  </a:lnTo>
                  <a:lnTo>
                    <a:pt x="406400" y="514350"/>
                  </a:lnTo>
                  <a:lnTo>
                    <a:pt x="403225" y="561975"/>
                  </a:lnTo>
                  <a:lnTo>
                    <a:pt x="371475" y="565150"/>
                  </a:lnTo>
                  <a:lnTo>
                    <a:pt x="371475" y="603250"/>
                  </a:lnTo>
                  <a:lnTo>
                    <a:pt x="336550" y="603250"/>
                  </a:lnTo>
                  <a:lnTo>
                    <a:pt x="336550" y="647700"/>
                  </a:lnTo>
                  <a:lnTo>
                    <a:pt x="336550" y="647700"/>
                  </a:lnTo>
                  <a:lnTo>
                    <a:pt x="307975" y="647700"/>
                  </a:lnTo>
                  <a:lnTo>
                    <a:pt x="307975" y="685800"/>
                  </a:lnTo>
                  <a:lnTo>
                    <a:pt x="276225" y="682625"/>
                  </a:lnTo>
                  <a:lnTo>
                    <a:pt x="276225" y="733425"/>
                  </a:lnTo>
                  <a:lnTo>
                    <a:pt x="120650" y="733425"/>
                  </a:lnTo>
                  <a:lnTo>
                    <a:pt x="120650" y="682625"/>
                  </a:lnTo>
                  <a:lnTo>
                    <a:pt x="60325" y="682625"/>
                  </a:lnTo>
                  <a:lnTo>
                    <a:pt x="60325" y="644525"/>
                  </a:lnTo>
                  <a:lnTo>
                    <a:pt x="28575" y="644525"/>
                  </a:lnTo>
                  <a:lnTo>
                    <a:pt x="0" y="549275"/>
                  </a:lnTo>
                  <a:close/>
                </a:path>
              </a:pathLst>
            </a:custGeom>
            <a:grpFill/>
            <a:ln w="317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reeform 8"/>
            <p:cNvSpPr/>
            <p:nvPr/>
          </p:nvSpPr>
          <p:spPr>
            <a:xfrm>
              <a:off x="3073400" y="3413125"/>
              <a:ext cx="301625" cy="434975"/>
            </a:xfrm>
            <a:custGeom>
              <a:avLst/>
              <a:gdLst>
                <a:gd name="connsiteX0" fmla="*/ 66675 w 301625"/>
                <a:gd name="connsiteY0" fmla="*/ 254000 h 434975"/>
                <a:gd name="connsiteX1" fmla="*/ 31750 w 301625"/>
                <a:gd name="connsiteY1" fmla="*/ 257175 h 434975"/>
                <a:gd name="connsiteX2" fmla="*/ 28575 w 301625"/>
                <a:gd name="connsiteY2" fmla="*/ 219075 h 434975"/>
                <a:gd name="connsiteX3" fmla="*/ 0 w 301625"/>
                <a:gd name="connsiteY3" fmla="*/ 219075 h 434975"/>
                <a:gd name="connsiteX4" fmla="*/ 0 w 301625"/>
                <a:gd name="connsiteY4" fmla="*/ 120650 h 434975"/>
                <a:gd name="connsiteX5" fmla="*/ 50800 w 301625"/>
                <a:gd name="connsiteY5" fmla="*/ 123825 h 434975"/>
                <a:gd name="connsiteX6" fmla="*/ 50800 w 301625"/>
                <a:gd name="connsiteY6" fmla="*/ 88900 h 434975"/>
                <a:gd name="connsiteX7" fmla="*/ 79375 w 301625"/>
                <a:gd name="connsiteY7" fmla="*/ 82550 h 434975"/>
                <a:gd name="connsiteX8" fmla="*/ 76200 w 301625"/>
                <a:gd name="connsiteY8" fmla="*/ 47625 h 434975"/>
                <a:gd name="connsiteX9" fmla="*/ 111125 w 301625"/>
                <a:gd name="connsiteY9" fmla="*/ 47625 h 434975"/>
                <a:gd name="connsiteX10" fmla="*/ 111125 w 301625"/>
                <a:gd name="connsiteY10" fmla="*/ 0 h 434975"/>
                <a:gd name="connsiteX11" fmla="*/ 263525 w 301625"/>
                <a:gd name="connsiteY11" fmla="*/ 0 h 434975"/>
                <a:gd name="connsiteX12" fmla="*/ 263525 w 301625"/>
                <a:gd name="connsiteY12" fmla="*/ 41275 h 434975"/>
                <a:gd name="connsiteX13" fmla="*/ 301625 w 301625"/>
                <a:gd name="connsiteY13" fmla="*/ 41275 h 434975"/>
                <a:gd name="connsiteX14" fmla="*/ 298450 w 301625"/>
                <a:gd name="connsiteY14" fmla="*/ 266700 h 434975"/>
                <a:gd name="connsiteX15" fmla="*/ 257175 w 301625"/>
                <a:gd name="connsiteY15" fmla="*/ 266700 h 434975"/>
                <a:gd name="connsiteX16" fmla="*/ 257175 w 301625"/>
                <a:gd name="connsiteY16" fmla="*/ 355600 h 434975"/>
                <a:gd name="connsiteX17" fmla="*/ 225425 w 301625"/>
                <a:gd name="connsiteY17" fmla="*/ 355600 h 434975"/>
                <a:gd name="connsiteX18" fmla="*/ 222250 w 301625"/>
                <a:gd name="connsiteY18" fmla="*/ 387350 h 434975"/>
                <a:gd name="connsiteX19" fmla="*/ 222250 w 301625"/>
                <a:gd name="connsiteY19" fmla="*/ 387350 h 434975"/>
                <a:gd name="connsiteX20" fmla="*/ 184150 w 301625"/>
                <a:gd name="connsiteY20" fmla="*/ 390525 h 434975"/>
                <a:gd name="connsiteX21" fmla="*/ 190500 w 301625"/>
                <a:gd name="connsiteY21" fmla="*/ 434975 h 434975"/>
                <a:gd name="connsiteX22" fmla="*/ 107950 w 301625"/>
                <a:gd name="connsiteY22" fmla="*/ 431800 h 434975"/>
                <a:gd name="connsiteX23" fmla="*/ 107950 w 301625"/>
                <a:gd name="connsiteY23" fmla="*/ 387350 h 434975"/>
                <a:gd name="connsiteX24" fmla="*/ 69850 w 301625"/>
                <a:gd name="connsiteY24" fmla="*/ 390525 h 434975"/>
                <a:gd name="connsiteX25" fmla="*/ 66675 w 301625"/>
                <a:gd name="connsiteY25" fmla="*/ 254000 h 43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1625" h="434975">
                  <a:moveTo>
                    <a:pt x="66675" y="254000"/>
                  </a:moveTo>
                  <a:lnTo>
                    <a:pt x="31750" y="257175"/>
                  </a:lnTo>
                  <a:lnTo>
                    <a:pt x="28575" y="219075"/>
                  </a:lnTo>
                  <a:lnTo>
                    <a:pt x="0" y="219075"/>
                  </a:lnTo>
                  <a:lnTo>
                    <a:pt x="0" y="120650"/>
                  </a:lnTo>
                  <a:lnTo>
                    <a:pt x="50800" y="123825"/>
                  </a:lnTo>
                  <a:lnTo>
                    <a:pt x="50800" y="88900"/>
                  </a:lnTo>
                  <a:lnTo>
                    <a:pt x="79375" y="82550"/>
                  </a:lnTo>
                  <a:lnTo>
                    <a:pt x="76200" y="47625"/>
                  </a:lnTo>
                  <a:lnTo>
                    <a:pt x="111125" y="47625"/>
                  </a:lnTo>
                  <a:lnTo>
                    <a:pt x="111125" y="0"/>
                  </a:lnTo>
                  <a:lnTo>
                    <a:pt x="263525" y="0"/>
                  </a:lnTo>
                  <a:lnTo>
                    <a:pt x="263525" y="41275"/>
                  </a:lnTo>
                  <a:lnTo>
                    <a:pt x="301625" y="41275"/>
                  </a:lnTo>
                  <a:cubicBezTo>
                    <a:pt x="300567" y="116417"/>
                    <a:pt x="299508" y="191558"/>
                    <a:pt x="298450" y="266700"/>
                  </a:cubicBezTo>
                  <a:lnTo>
                    <a:pt x="257175" y="266700"/>
                  </a:lnTo>
                  <a:lnTo>
                    <a:pt x="257175" y="355600"/>
                  </a:lnTo>
                  <a:lnTo>
                    <a:pt x="225425" y="355600"/>
                  </a:lnTo>
                  <a:lnTo>
                    <a:pt x="222250" y="387350"/>
                  </a:lnTo>
                  <a:lnTo>
                    <a:pt x="222250" y="387350"/>
                  </a:lnTo>
                  <a:lnTo>
                    <a:pt x="184150" y="390525"/>
                  </a:lnTo>
                  <a:lnTo>
                    <a:pt x="190500" y="434975"/>
                  </a:lnTo>
                  <a:lnTo>
                    <a:pt x="107950" y="431800"/>
                  </a:lnTo>
                  <a:lnTo>
                    <a:pt x="107950" y="387350"/>
                  </a:lnTo>
                  <a:lnTo>
                    <a:pt x="69850" y="390525"/>
                  </a:lnTo>
                  <a:cubicBezTo>
                    <a:pt x="68792" y="343958"/>
                    <a:pt x="67733" y="297392"/>
                    <a:pt x="66675" y="254000"/>
                  </a:cubicBezTo>
                  <a:close/>
                </a:path>
              </a:pathLst>
            </a:custGeom>
            <a:grpFill/>
            <a:ln w="317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reeform 9"/>
            <p:cNvSpPr/>
            <p:nvPr/>
          </p:nvSpPr>
          <p:spPr>
            <a:xfrm>
              <a:off x="3775075" y="2832100"/>
              <a:ext cx="606425" cy="841375"/>
            </a:xfrm>
            <a:custGeom>
              <a:avLst/>
              <a:gdLst>
                <a:gd name="connsiteX0" fmla="*/ 438150 w 606425"/>
                <a:gd name="connsiteY0" fmla="*/ 6350 h 841375"/>
                <a:gd name="connsiteX1" fmla="*/ 444500 w 606425"/>
                <a:gd name="connsiteY1" fmla="*/ 50800 h 841375"/>
                <a:gd name="connsiteX2" fmla="*/ 511175 w 606425"/>
                <a:gd name="connsiteY2" fmla="*/ 50800 h 841375"/>
                <a:gd name="connsiteX3" fmla="*/ 511175 w 606425"/>
                <a:gd name="connsiteY3" fmla="*/ 98425 h 841375"/>
                <a:gd name="connsiteX4" fmla="*/ 549275 w 606425"/>
                <a:gd name="connsiteY4" fmla="*/ 98425 h 841375"/>
                <a:gd name="connsiteX5" fmla="*/ 549275 w 606425"/>
                <a:gd name="connsiteY5" fmla="*/ 146050 h 841375"/>
                <a:gd name="connsiteX6" fmla="*/ 549275 w 606425"/>
                <a:gd name="connsiteY6" fmla="*/ 146050 h 841375"/>
                <a:gd name="connsiteX7" fmla="*/ 574675 w 606425"/>
                <a:gd name="connsiteY7" fmla="*/ 142875 h 841375"/>
                <a:gd name="connsiteX8" fmla="*/ 577850 w 606425"/>
                <a:gd name="connsiteY8" fmla="*/ 279400 h 841375"/>
                <a:gd name="connsiteX9" fmla="*/ 606425 w 606425"/>
                <a:gd name="connsiteY9" fmla="*/ 282575 h 841375"/>
                <a:gd name="connsiteX10" fmla="*/ 603250 w 606425"/>
                <a:gd name="connsiteY10" fmla="*/ 406400 h 841375"/>
                <a:gd name="connsiteX11" fmla="*/ 558800 w 606425"/>
                <a:gd name="connsiteY11" fmla="*/ 406400 h 841375"/>
                <a:gd name="connsiteX12" fmla="*/ 565150 w 606425"/>
                <a:gd name="connsiteY12" fmla="*/ 587375 h 841375"/>
                <a:gd name="connsiteX13" fmla="*/ 527050 w 606425"/>
                <a:gd name="connsiteY13" fmla="*/ 584200 h 841375"/>
                <a:gd name="connsiteX14" fmla="*/ 533400 w 606425"/>
                <a:gd name="connsiteY14" fmla="*/ 666750 h 841375"/>
                <a:gd name="connsiteX15" fmla="*/ 501650 w 606425"/>
                <a:gd name="connsiteY15" fmla="*/ 669925 h 841375"/>
                <a:gd name="connsiteX16" fmla="*/ 501650 w 606425"/>
                <a:gd name="connsiteY16" fmla="*/ 714375 h 841375"/>
                <a:gd name="connsiteX17" fmla="*/ 466725 w 606425"/>
                <a:gd name="connsiteY17" fmla="*/ 711200 h 841375"/>
                <a:gd name="connsiteX18" fmla="*/ 466725 w 606425"/>
                <a:gd name="connsiteY18" fmla="*/ 762000 h 841375"/>
                <a:gd name="connsiteX19" fmla="*/ 434975 w 606425"/>
                <a:gd name="connsiteY19" fmla="*/ 758825 h 841375"/>
                <a:gd name="connsiteX20" fmla="*/ 434975 w 606425"/>
                <a:gd name="connsiteY20" fmla="*/ 803275 h 841375"/>
                <a:gd name="connsiteX21" fmla="*/ 434975 w 606425"/>
                <a:gd name="connsiteY21" fmla="*/ 803275 h 841375"/>
                <a:gd name="connsiteX22" fmla="*/ 403225 w 606425"/>
                <a:gd name="connsiteY22" fmla="*/ 803275 h 841375"/>
                <a:gd name="connsiteX23" fmla="*/ 403225 w 606425"/>
                <a:gd name="connsiteY23" fmla="*/ 841375 h 841375"/>
                <a:gd name="connsiteX24" fmla="*/ 247650 w 606425"/>
                <a:gd name="connsiteY24" fmla="*/ 841375 h 841375"/>
                <a:gd name="connsiteX25" fmla="*/ 247650 w 606425"/>
                <a:gd name="connsiteY25" fmla="*/ 796925 h 841375"/>
                <a:gd name="connsiteX26" fmla="*/ 161925 w 606425"/>
                <a:gd name="connsiteY26" fmla="*/ 796925 h 841375"/>
                <a:gd name="connsiteX27" fmla="*/ 155575 w 606425"/>
                <a:gd name="connsiteY27" fmla="*/ 749300 h 841375"/>
                <a:gd name="connsiteX28" fmla="*/ 95250 w 606425"/>
                <a:gd name="connsiteY28" fmla="*/ 749300 h 841375"/>
                <a:gd name="connsiteX29" fmla="*/ 92075 w 606425"/>
                <a:gd name="connsiteY29" fmla="*/ 711200 h 841375"/>
                <a:gd name="connsiteX30" fmla="*/ 63500 w 606425"/>
                <a:gd name="connsiteY30" fmla="*/ 711200 h 841375"/>
                <a:gd name="connsiteX31" fmla="*/ 63500 w 606425"/>
                <a:gd name="connsiteY31" fmla="*/ 615950 h 841375"/>
                <a:gd name="connsiteX32" fmla="*/ 34925 w 606425"/>
                <a:gd name="connsiteY32" fmla="*/ 615950 h 841375"/>
                <a:gd name="connsiteX33" fmla="*/ 38100 w 606425"/>
                <a:gd name="connsiteY33" fmla="*/ 530225 h 841375"/>
                <a:gd name="connsiteX34" fmla="*/ 6350 w 606425"/>
                <a:gd name="connsiteY34" fmla="*/ 523875 h 841375"/>
                <a:gd name="connsiteX35" fmla="*/ 0 w 606425"/>
                <a:gd name="connsiteY35" fmla="*/ 219075 h 841375"/>
                <a:gd name="connsiteX36" fmla="*/ 38100 w 606425"/>
                <a:gd name="connsiteY36" fmla="*/ 222250 h 841375"/>
                <a:gd name="connsiteX37" fmla="*/ 38100 w 606425"/>
                <a:gd name="connsiteY37" fmla="*/ 193675 h 841375"/>
                <a:gd name="connsiteX38" fmla="*/ 73025 w 606425"/>
                <a:gd name="connsiteY38" fmla="*/ 193675 h 841375"/>
                <a:gd name="connsiteX39" fmla="*/ 69850 w 606425"/>
                <a:gd name="connsiteY39" fmla="*/ 146050 h 841375"/>
                <a:gd name="connsiteX40" fmla="*/ 98425 w 606425"/>
                <a:gd name="connsiteY40" fmla="*/ 146050 h 841375"/>
                <a:gd name="connsiteX41" fmla="*/ 98425 w 606425"/>
                <a:gd name="connsiteY41" fmla="*/ 98425 h 841375"/>
                <a:gd name="connsiteX42" fmla="*/ 130175 w 606425"/>
                <a:gd name="connsiteY42" fmla="*/ 98425 h 841375"/>
                <a:gd name="connsiteX43" fmla="*/ 130175 w 606425"/>
                <a:gd name="connsiteY43" fmla="*/ 57150 h 841375"/>
                <a:gd name="connsiteX44" fmla="*/ 168275 w 606425"/>
                <a:gd name="connsiteY44" fmla="*/ 57150 h 841375"/>
                <a:gd name="connsiteX45" fmla="*/ 168275 w 606425"/>
                <a:gd name="connsiteY45" fmla="*/ 0 h 841375"/>
                <a:gd name="connsiteX46" fmla="*/ 438150 w 606425"/>
                <a:gd name="connsiteY46" fmla="*/ 6350 h 841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06425" h="841375">
                  <a:moveTo>
                    <a:pt x="438150" y="6350"/>
                  </a:moveTo>
                  <a:lnTo>
                    <a:pt x="444500" y="50800"/>
                  </a:lnTo>
                  <a:lnTo>
                    <a:pt x="511175" y="50800"/>
                  </a:lnTo>
                  <a:lnTo>
                    <a:pt x="511175" y="98425"/>
                  </a:lnTo>
                  <a:lnTo>
                    <a:pt x="549275" y="98425"/>
                  </a:lnTo>
                  <a:lnTo>
                    <a:pt x="549275" y="146050"/>
                  </a:lnTo>
                  <a:lnTo>
                    <a:pt x="549275" y="146050"/>
                  </a:lnTo>
                  <a:lnTo>
                    <a:pt x="574675" y="142875"/>
                  </a:lnTo>
                  <a:cubicBezTo>
                    <a:pt x="575733" y="188383"/>
                    <a:pt x="576792" y="233892"/>
                    <a:pt x="577850" y="279400"/>
                  </a:cubicBezTo>
                  <a:lnTo>
                    <a:pt x="606425" y="282575"/>
                  </a:lnTo>
                  <a:cubicBezTo>
                    <a:pt x="605367" y="323850"/>
                    <a:pt x="604308" y="365125"/>
                    <a:pt x="603250" y="406400"/>
                  </a:cubicBezTo>
                  <a:lnTo>
                    <a:pt x="558800" y="406400"/>
                  </a:lnTo>
                  <a:lnTo>
                    <a:pt x="565150" y="587375"/>
                  </a:lnTo>
                  <a:lnTo>
                    <a:pt x="527050" y="584200"/>
                  </a:lnTo>
                  <a:lnTo>
                    <a:pt x="533400" y="666750"/>
                  </a:lnTo>
                  <a:lnTo>
                    <a:pt x="501650" y="669925"/>
                  </a:lnTo>
                  <a:lnTo>
                    <a:pt x="501650" y="714375"/>
                  </a:lnTo>
                  <a:lnTo>
                    <a:pt x="466725" y="711200"/>
                  </a:lnTo>
                  <a:lnTo>
                    <a:pt x="466725" y="762000"/>
                  </a:lnTo>
                  <a:lnTo>
                    <a:pt x="434975" y="758825"/>
                  </a:lnTo>
                  <a:lnTo>
                    <a:pt x="434975" y="803275"/>
                  </a:lnTo>
                  <a:lnTo>
                    <a:pt x="434975" y="803275"/>
                  </a:lnTo>
                  <a:lnTo>
                    <a:pt x="403225" y="803275"/>
                  </a:lnTo>
                  <a:lnTo>
                    <a:pt x="403225" y="841375"/>
                  </a:lnTo>
                  <a:lnTo>
                    <a:pt x="247650" y="841375"/>
                  </a:lnTo>
                  <a:lnTo>
                    <a:pt x="247650" y="796925"/>
                  </a:lnTo>
                  <a:lnTo>
                    <a:pt x="161925" y="796925"/>
                  </a:lnTo>
                  <a:lnTo>
                    <a:pt x="155575" y="749300"/>
                  </a:lnTo>
                  <a:lnTo>
                    <a:pt x="95250" y="749300"/>
                  </a:lnTo>
                  <a:lnTo>
                    <a:pt x="92075" y="711200"/>
                  </a:lnTo>
                  <a:lnTo>
                    <a:pt x="63500" y="711200"/>
                  </a:lnTo>
                  <a:lnTo>
                    <a:pt x="63500" y="615950"/>
                  </a:lnTo>
                  <a:lnTo>
                    <a:pt x="34925" y="615950"/>
                  </a:lnTo>
                  <a:lnTo>
                    <a:pt x="38100" y="530225"/>
                  </a:lnTo>
                  <a:lnTo>
                    <a:pt x="6350" y="523875"/>
                  </a:lnTo>
                  <a:lnTo>
                    <a:pt x="0" y="219075"/>
                  </a:lnTo>
                  <a:lnTo>
                    <a:pt x="38100" y="222250"/>
                  </a:lnTo>
                  <a:lnTo>
                    <a:pt x="38100" y="193675"/>
                  </a:lnTo>
                  <a:lnTo>
                    <a:pt x="73025" y="193675"/>
                  </a:lnTo>
                  <a:lnTo>
                    <a:pt x="69850" y="146050"/>
                  </a:lnTo>
                  <a:lnTo>
                    <a:pt x="98425" y="146050"/>
                  </a:lnTo>
                  <a:lnTo>
                    <a:pt x="98425" y="98425"/>
                  </a:lnTo>
                  <a:lnTo>
                    <a:pt x="130175" y="98425"/>
                  </a:lnTo>
                  <a:lnTo>
                    <a:pt x="130175" y="57150"/>
                  </a:lnTo>
                  <a:lnTo>
                    <a:pt x="168275" y="57150"/>
                  </a:lnTo>
                  <a:lnTo>
                    <a:pt x="168275" y="0"/>
                  </a:lnTo>
                  <a:lnTo>
                    <a:pt x="438150" y="6350"/>
                  </a:lnTo>
                  <a:close/>
                </a:path>
              </a:pathLst>
            </a:custGeom>
            <a:grpFill/>
            <a:ln w="317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reeform 10"/>
            <p:cNvSpPr/>
            <p:nvPr/>
          </p:nvSpPr>
          <p:spPr>
            <a:xfrm>
              <a:off x="4371975" y="2352675"/>
              <a:ext cx="415925" cy="444500"/>
            </a:xfrm>
            <a:custGeom>
              <a:avLst/>
              <a:gdLst>
                <a:gd name="connsiteX0" fmla="*/ 311150 w 415925"/>
                <a:gd name="connsiteY0" fmla="*/ 3175 h 444500"/>
                <a:gd name="connsiteX1" fmla="*/ 317500 w 415925"/>
                <a:gd name="connsiteY1" fmla="*/ 50800 h 444500"/>
                <a:gd name="connsiteX2" fmla="*/ 355600 w 415925"/>
                <a:gd name="connsiteY2" fmla="*/ 50800 h 444500"/>
                <a:gd name="connsiteX3" fmla="*/ 355600 w 415925"/>
                <a:gd name="connsiteY3" fmla="*/ 95250 h 444500"/>
                <a:gd name="connsiteX4" fmla="*/ 384175 w 415925"/>
                <a:gd name="connsiteY4" fmla="*/ 95250 h 444500"/>
                <a:gd name="connsiteX5" fmla="*/ 384175 w 415925"/>
                <a:gd name="connsiteY5" fmla="*/ 139700 h 444500"/>
                <a:gd name="connsiteX6" fmla="*/ 415925 w 415925"/>
                <a:gd name="connsiteY6" fmla="*/ 139700 h 444500"/>
                <a:gd name="connsiteX7" fmla="*/ 415925 w 415925"/>
                <a:gd name="connsiteY7" fmla="*/ 215900 h 444500"/>
                <a:gd name="connsiteX8" fmla="*/ 377825 w 415925"/>
                <a:gd name="connsiteY8" fmla="*/ 222250 h 444500"/>
                <a:gd name="connsiteX9" fmla="*/ 384175 w 415925"/>
                <a:gd name="connsiteY9" fmla="*/ 314325 h 444500"/>
                <a:gd name="connsiteX10" fmla="*/ 349250 w 415925"/>
                <a:gd name="connsiteY10" fmla="*/ 314325 h 444500"/>
                <a:gd name="connsiteX11" fmla="*/ 349250 w 415925"/>
                <a:gd name="connsiteY11" fmla="*/ 355600 h 444500"/>
                <a:gd name="connsiteX12" fmla="*/ 311150 w 415925"/>
                <a:gd name="connsiteY12" fmla="*/ 355600 h 444500"/>
                <a:gd name="connsiteX13" fmla="*/ 320675 w 415925"/>
                <a:gd name="connsiteY13" fmla="*/ 396875 h 444500"/>
                <a:gd name="connsiteX14" fmla="*/ 285750 w 415925"/>
                <a:gd name="connsiteY14" fmla="*/ 393700 h 444500"/>
                <a:gd name="connsiteX15" fmla="*/ 282575 w 415925"/>
                <a:gd name="connsiteY15" fmla="*/ 441325 h 444500"/>
                <a:gd name="connsiteX16" fmla="*/ 95250 w 415925"/>
                <a:gd name="connsiteY16" fmla="*/ 444500 h 444500"/>
                <a:gd name="connsiteX17" fmla="*/ 95250 w 415925"/>
                <a:gd name="connsiteY17" fmla="*/ 393700 h 444500"/>
                <a:gd name="connsiteX18" fmla="*/ 31750 w 415925"/>
                <a:gd name="connsiteY18" fmla="*/ 396875 h 444500"/>
                <a:gd name="connsiteX19" fmla="*/ 31750 w 415925"/>
                <a:gd name="connsiteY19" fmla="*/ 358775 h 444500"/>
                <a:gd name="connsiteX20" fmla="*/ 3175 w 415925"/>
                <a:gd name="connsiteY20" fmla="*/ 355600 h 444500"/>
                <a:gd name="connsiteX21" fmla="*/ 0 w 415925"/>
                <a:gd name="connsiteY21" fmla="*/ 133350 h 444500"/>
                <a:gd name="connsiteX22" fmla="*/ 41275 w 415925"/>
                <a:gd name="connsiteY22" fmla="*/ 130175 h 444500"/>
                <a:gd name="connsiteX23" fmla="*/ 38100 w 415925"/>
                <a:gd name="connsiteY23" fmla="*/ 88900 h 444500"/>
                <a:gd name="connsiteX24" fmla="*/ 73025 w 415925"/>
                <a:gd name="connsiteY24" fmla="*/ 88900 h 444500"/>
                <a:gd name="connsiteX25" fmla="*/ 73025 w 415925"/>
                <a:gd name="connsiteY25" fmla="*/ 50800 h 444500"/>
                <a:gd name="connsiteX26" fmla="*/ 139700 w 415925"/>
                <a:gd name="connsiteY26" fmla="*/ 47625 h 444500"/>
                <a:gd name="connsiteX27" fmla="*/ 139700 w 415925"/>
                <a:gd name="connsiteY27" fmla="*/ 0 h 444500"/>
                <a:gd name="connsiteX28" fmla="*/ 311150 w 415925"/>
                <a:gd name="connsiteY28" fmla="*/ 3175 h 44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5925" h="444500">
                  <a:moveTo>
                    <a:pt x="311150" y="3175"/>
                  </a:moveTo>
                  <a:lnTo>
                    <a:pt x="317500" y="50800"/>
                  </a:lnTo>
                  <a:lnTo>
                    <a:pt x="355600" y="50800"/>
                  </a:lnTo>
                  <a:lnTo>
                    <a:pt x="355600" y="95250"/>
                  </a:lnTo>
                  <a:lnTo>
                    <a:pt x="384175" y="95250"/>
                  </a:lnTo>
                  <a:lnTo>
                    <a:pt x="384175" y="139700"/>
                  </a:lnTo>
                  <a:lnTo>
                    <a:pt x="415925" y="139700"/>
                  </a:lnTo>
                  <a:lnTo>
                    <a:pt x="415925" y="215900"/>
                  </a:lnTo>
                  <a:lnTo>
                    <a:pt x="377825" y="222250"/>
                  </a:lnTo>
                  <a:lnTo>
                    <a:pt x="384175" y="314325"/>
                  </a:lnTo>
                  <a:lnTo>
                    <a:pt x="349250" y="314325"/>
                  </a:lnTo>
                  <a:lnTo>
                    <a:pt x="349250" y="355600"/>
                  </a:lnTo>
                  <a:lnTo>
                    <a:pt x="311150" y="355600"/>
                  </a:lnTo>
                  <a:lnTo>
                    <a:pt x="320675" y="396875"/>
                  </a:lnTo>
                  <a:lnTo>
                    <a:pt x="285750" y="393700"/>
                  </a:lnTo>
                  <a:lnTo>
                    <a:pt x="282575" y="441325"/>
                  </a:lnTo>
                  <a:lnTo>
                    <a:pt x="95250" y="444500"/>
                  </a:lnTo>
                  <a:lnTo>
                    <a:pt x="95250" y="393700"/>
                  </a:lnTo>
                  <a:lnTo>
                    <a:pt x="31750" y="396875"/>
                  </a:lnTo>
                  <a:lnTo>
                    <a:pt x="31750" y="358775"/>
                  </a:lnTo>
                  <a:lnTo>
                    <a:pt x="3175" y="355600"/>
                  </a:lnTo>
                  <a:cubicBezTo>
                    <a:pt x="2117" y="281517"/>
                    <a:pt x="1058" y="207433"/>
                    <a:pt x="0" y="133350"/>
                  </a:cubicBezTo>
                  <a:lnTo>
                    <a:pt x="41275" y="130175"/>
                  </a:lnTo>
                  <a:lnTo>
                    <a:pt x="38100" y="88900"/>
                  </a:lnTo>
                  <a:lnTo>
                    <a:pt x="73025" y="88900"/>
                  </a:lnTo>
                  <a:lnTo>
                    <a:pt x="73025" y="50800"/>
                  </a:lnTo>
                  <a:lnTo>
                    <a:pt x="139700" y="47625"/>
                  </a:lnTo>
                  <a:lnTo>
                    <a:pt x="139700" y="0"/>
                  </a:lnTo>
                  <a:lnTo>
                    <a:pt x="311150" y="3175"/>
                  </a:lnTo>
                  <a:close/>
                </a:path>
              </a:pathLst>
            </a:custGeom>
            <a:grpFill/>
            <a:ln w="317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reeform 11"/>
            <p:cNvSpPr/>
            <p:nvPr/>
          </p:nvSpPr>
          <p:spPr>
            <a:xfrm>
              <a:off x="5305425" y="1876425"/>
              <a:ext cx="514350" cy="609600"/>
            </a:xfrm>
            <a:custGeom>
              <a:avLst/>
              <a:gdLst>
                <a:gd name="connsiteX0" fmla="*/ 431800 w 514350"/>
                <a:gd name="connsiteY0" fmla="*/ 0 h 609600"/>
                <a:gd name="connsiteX1" fmla="*/ 434975 w 514350"/>
                <a:gd name="connsiteY1" fmla="*/ 31750 h 609600"/>
                <a:gd name="connsiteX2" fmla="*/ 482600 w 514350"/>
                <a:gd name="connsiteY2" fmla="*/ 28575 h 609600"/>
                <a:gd name="connsiteX3" fmla="*/ 482600 w 514350"/>
                <a:gd name="connsiteY3" fmla="*/ 123825 h 609600"/>
                <a:gd name="connsiteX4" fmla="*/ 514350 w 514350"/>
                <a:gd name="connsiteY4" fmla="*/ 130175 h 609600"/>
                <a:gd name="connsiteX5" fmla="*/ 514350 w 514350"/>
                <a:gd name="connsiteY5" fmla="*/ 215900 h 609600"/>
                <a:gd name="connsiteX6" fmla="*/ 469900 w 514350"/>
                <a:gd name="connsiteY6" fmla="*/ 212725 h 609600"/>
                <a:gd name="connsiteX7" fmla="*/ 488950 w 514350"/>
                <a:gd name="connsiteY7" fmla="*/ 307975 h 609600"/>
                <a:gd name="connsiteX8" fmla="*/ 447675 w 514350"/>
                <a:gd name="connsiteY8" fmla="*/ 307975 h 609600"/>
                <a:gd name="connsiteX9" fmla="*/ 447675 w 514350"/>
                <a:gd name="connsiteY9" fmla="*/ 346075 h 609600"/>
                <a:gd name="connsiteX10" fmla="*/ 412750 w 514350"/>
                <a:gd name="connsiteY10" fmla="*/ 349250 h 609600"/>
                <a:gd name="connsiteX11" fmla="*/ 412750 w 514350"/>
                <a:gd name="connsiteY11" fmla="*/ 390525 h 609600"/>
                <a:gd name="connsiteX12" fmla="*/ 384175 w 514350"/>
                <a:gd name="connsiteY12" fmla="*/ 390525 h 609600"/>
                <a:gd name="connsiteX13" fmla="*/ 384175 w 514350"/>
                <a:gd name="connsiteY13" fmla="*/ 431800 h 609600"/>
                <a:gd name="connsiteX14" fmla="*/ 352425 w 514350"/>
                <a:gd name="connsiteY14" fmla="*/ 434975 h 609600"/>
                <a:gd name="connsiteX15" fmla="*/ 355600 w 514350"/>
                <a:gd name="connsiteY15" fmla="*/ 473075 h 609600"/>
                <a:gd name="connsiteX16" fmla="*/ 320675 w 514350"/>
                <a:gd name="connsiteY16" fmla="*/ 476250 h 609600"/>
                <a:gd name="connsiteX17" fmla="*/ 323850 w 514350"/>
                <a:gd name="connsiteY17" fmla="*/ 520700 h 609600"/>
                <a:gd name="connsiteX18" fmla="*/ 288925 w 514350"/>
                <a:gd name="connsiteY18" fmla="*/ 520700 h 609600"/>
                <a:gd name="connsiteX19" fmla="*/ 295275 w 514350"/>
                <a:gd name="connsiteY19" fmla="*/ 565150 h 609600"/>
                <a:gd name="connsiteX20" fmla="*/ 161925 w 514350"/>
                <a:gd name="connsiteY20" fmla="*/ 565150 h 609600"/>
                <a:gd name="connsiteX21" fmla="*/ 161925 w 514350"/>
                <a:gd name="connsiteY21" fmla="*/ 609600 h 609600"/>
                <a:gd name="connsiteX22" fmla="*/ 104775 w 514350"/>
                <a:gd name="connsiteY22" fmla="*/ 606425 h 609600"/>
                <a:gd name="connsiteX23" fmla="*/ 104775 w 514350"/>
                <a:gd name="connsiteY23" fmla="*/ 568325 h 609600"/>
                <a:gd name="connsiteX24" fmla="*/ 73025 w 514350"/>
                <a:gd name="connsiteY24" fmla="*/ 568325 h 609600"/>
                <a:gd name="connsiteX25" fmla="*/ 73025 w 514350"/>
                <a:gd name="connsiteY25" fmla="*/ 523875 h 609600"/>
                <a:gd name="connsiteX26" fmla="*/ 41275 w 514350"/>
                <a:gd name="connsiteY26" fmla="*/ 523875 h 609600"/>
                <a:gd name="connsiteX27" fmla="*/ 41275 w 514350"/>
                <a:gd name="connsiteY27" fmla="*/ 431800 h 609600"/>
                <a:gd name="connsiteX28" fmla="*/ 3175 w 514350"/>
                <a:gd name="connsiteY28" fmla="*/ 428625 h 609600"/>
                <a:gd name="connsiteX29" fmla="*/ 0 w 514350"/>
                <a:gd name="connsiteY29" fmla="*/ 298450 h 609600"/>
                <a:gd name="connsiteX30" fmla="*/ 50800 w 514350"/>
                <a:gd name="connsiteY30" fmla="*/ 298450 h 609600"/>
                <a:gd name="connsiteX31" fmla="*/ 38100 w 514350"/>
                <a:gd name="connsiteY31" fmla="*/ 171450 h 609600"/>
                <a:gd name="connsiteX32" fmla="*/ 73025 w 514350"/>
                <a:gd name="connsiteY32" fmla="*/ 171450 h 609600"/>
                <a:gd name="connsiteX33" fmla="*/ 73025 w 514350"/>
                <a:gd name="connsiteY33" fmla="*/ 136525 h 609600"/>
                <a:gd name="connsiteX34" fmla="*/ 111125 w 514350"/>
                <a:gd name="connsiteY34" fmla="*/ 136525 h 609600"/>
                <a:gd name="connsiteX35" fmla="*/ 101600 w 514350"/>
                <a:gd name="connsiteY35" fmla="*/ 82550 h 609600"/>
                <a:gd name="connsiteX36" fmla="*/ 146050 w 514350"/>
                <a:gd name="connsiteY36" fmla="*/ 79375 h 609600"/>
                <a:gd name="connsiteX37" fmla="*/ 146050 w 514350"/>
                <a:gd name="connsiteY37" fmla="*/ 41275 h 609600"/>
                <a:gd name="connsiteX38" fmla="*/ 206375 w 514350"/>
                <a:gd name="connsiteY38" fmla="*/ 41275 h 609600"/>
                <a:gd name="connsiteX39" fmla="*/ 206375 w 514350"/>
                <a:gd name="connsiteY39" fmla="*/ 0 h 609600"/>
                <a:gd name="connsiteX40" fmla="*/ 431800 w 514350"/>
                <a:gd name="connsiteY40" fmla="*/ 0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14350" h="609600">
                  <a:moveTo>
                    <a:pt x="431800" y="0"/>
                  </a:moveTo>
                  <a:lnTo>
                    <a:pt x="434975" y="31750"/>
                  </a:lnTo>
                  <a:lnTo>
                    <a:pt x="482600" y="28575"/>
                  </a:lnTo>
                  <a:lnTo>
                    <a:pt x="482600" y="123825"/>
                  </a:lnTo>
                  <a:lnTo>
                    <a:pt x="514350" y="130175"/>
                  </a:lnTo>
                  <a:lnTo>
                    <a:pt x="514350" y="215900"/>
                  </a:lnTo>
                  <a:lnTo>
                    <a:pt x="469900" y="212725"/>
                  </a:lnTo>
                  <a:lnTo>
                    <a:pt x="488950" y="307975"/>
                  </a:lnTo>
                  <a:lnTo>
                    <a:pt x="447675" y="307975"/>
                  </a:lnTo>
                  <a:lnTo>
                    <a:pt x="447675" y="346075"/>
                  </a:lnTo>
                  <a:lnTo>
                    <a:pt x="412750" y="349250"/>
                  </a:lnTo>
                  <a:lnTo>
                    <a:pt x="412750" y="390525"/>
                  </a:lnTo>
                  <a:lnTo>
                    <a:pt x="384175" y="390525"/>
                  </a:lnTo>
                  <a:lnTo>
                    <a:pt x="384175" y="431800"/>
                  </a:lnTo>
                  <a:lnTo>
                    <a:pt x="352425" y="434975"/>
                  </a:lnTo>
                  <a:lnTo>
                    <a:pt x="355600" y="473075"/>
                  </a:lnTo>
                  <a:lnTo>
                    <a:pt x="320675" y="476250"/>
                  </a:lnTo>
                  <a:lnTo>
                    <a:pt x="323850" y="520700"/>
                  </a:lnTo>
                  <a:lnTo>
                    <a:pt x="288925" y="520700"/>
                  </a:lnTo>
                  <a:lnTo>
                    <a:pt x="295275" y="565150"/>
                  </a:lnTo>
                  <a:lnTo>
                    <a:pt x="161925" y="565150"/>
                  </a:lnTo>
                  <a:lnTo>
                    <a:pt x="161925" y="609600"/>
                  </a:lnTo>
                  <a:lnTo>
                    <a:pt x="104775" y="606425"/>
                  </a:lnTo>
                  <a:lnTo>
                    <a:pt x="104775" y="568325"/>
                  </a:lnTo>
                  <a:lnTo>
                    <a:pt x="73025" y="568325"/>
                  </a:lnTo>
                  <a:lnTo>
                    <a:pt x="73025" y="523875"/>
                  </a:lnTo>
                  <a:lnTo>
                    <a:pt x="41275" y="523875"/>
                  </a:lnTo>
                  <a:lnTo>
                    <a:pt x="41275" y="431800"/>
                  </a:lnTo>
                  <a:lnTo>
                    <a:pt x="3175" y="428625"/>
                  </a:lnTo>
                  <a:cubicBezTo>
                    <a:pt x="2117" y="385233"/>
                    <a:pt x="1058" y="341842"/>
                    <a:pt x="0" y="298450"/>
                  </a:cubicBezTo>
                  <a:lnTo>
                    <a:pt x="50800" y="298450"/>
                  </a:lnTo>
                  <a:lnTo>
                    <a:pt x="38100" y="171450"/>
                  </a:lnTo>
                  <a:lnTo>
                    <a:pt x="73025" y="171450"/>
                  </a:lnTo>
                  <a:lnTo>
                    <a:pt x="73025" y="136525"/>
                  </a:lnTo>
                  <a:lnTo>
                    <a:pt x="111125" y="136525"/>
                  </a:lnTo>
                  <a:lnTo>
                    <a:pt x="101600" y="82550"/>
                  </a:lnTo>
                  <a:lnTo>
                    <a:pt x="146050" y="79375"/>
                  </a:lnTo>
                  <a:lnTo>
                    <a:pt x="146050" y="41275"/>
                  </a:lnTo>
                  <a:lnTo>
                    <a:pt x="206375" y="41275"/>
                  </a:lnTo>
                  <a:lnTo>
                    <a:pt x="206375" y="0"/>
                  </a:lnTo>
                  <a:lnTo>
                    <a:pt x="431800" y="0"/>
                  </a:lnTo>
                  <a:close/>
                </a:path>
              </a:pathLst>
            </a:custGeom>
            <a:grpFill/>
            <a:ln w="317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reeform 12"/>
            <p:cNvSpPr/>
            <p:nvPr/>
          </p:nvSpPr>
          <p:spPr>
            <a:xfrm>
              <a:off x="6134100" y="3136900"/>
              <a:ext cx="606425" cy="749300"/>
            </a:xfrm>
            <a:custGeom>
              <a:avLst/>
              <a:gdLst>
                <a:gd name="connsiteX0" fmla="*/ 530225 w 606425"/>
                <a:gd name="connsiteY0" fmla="*/ 0 h 749300"/>
                <a:gd name="connsiteX1" fmla="*/ 530225 w 606425"/>
                <a:gd name="connsiteY1" fmla="*/ 57150 h 749300"/>
                <a:gd name="connsiteX2" fmla="*/ 561975 w 606425"/>
                <a:gd name="connsiteY2" fmla="*/ 53975 h 749300"/>
                <a:gd name="connsiteX3" fmla="*/ 568325 w 606425"/>
                <a:gd name="connsiteY3" fmla="*/ 98425 h 749300"/>
                <a:gd name="connsiteX4" fmla="*/ 606425 w 606425"/>
                <a:gd name="connsiteY4" fmla="*/ 101600 h 749300"/>
                <a:gd name="connsiteX5" fmla="*/ 603250 w 606425"/>
                <a:gd name="connsiteY5" fmla="*/ 222250 h 749300"/>
                <a:gd name="connsiteX6" fmla="*/ 571500 w 606425"/>
                <a:gd name="connsiteY6" fmla="*/ 219075 h 749300"/>
                <a:gd name="connsiteX7" fmla="*/ 571500 w 606425"/>
                <a:gd name="connsiteY7" fmla="*/ 260350 h 749300"/>
                <a:gd name="connsiteX8" fmla="*/ 539750 w 606425"/>
                <a:gd name="connsiteY8" fmla="*/ 260350 h 749300"/>
                <a:gd name="connsiteX9" fmla="*/ 539750 w 606425"/>
                <a:gd name="connsiteY9" fmla="*/ 358775 h 749300"/>
                <a:gd name="connsiteX10" fmla="*/ 498475 w 606425"/>
                <a:gd name="connsiteY10" fmla="*/ 358775 h 749300"/>
                <a:gd name="connsiteX11" fmla="*/ 511175 w 606425"/>
                <a:gd name="connsiteY11" fmla="*/ 447675 h 749300"/>
                <a:gd name="connsiteX12" fmla="*/ 476250 w 606425"/>
                <a:gd name="connsiteY12" fmla="*/ 447675 h 749300"/>
                <a:gd name="connsiteX13" fmla="*/ 476250 w 606425"/>
                <a:gd name="connsiteY13" fmla="*/ 488950 h 749300"/>
                <a:gd name="connsiteX14" fmla="*/ 400050 w 606425"/>
                <a:gd name="connsiteY14" fmla="*/ 488950 h 749300"/>
                <a:gd name="connsiteX15" fmla="*/ 419100 w 606425"/>
                <a:gd name="connsiteY15" fmla="*/ 530225 h 749300"/>
                <a:gd name="connsiteX16" fmla="*/ 371475 w 606425"/>
                <a:gd name="connsiteY16" fmla="*/ 533400 h 749300"/>
                <a:gd name="connsiteX17" fmla="*/ 390525 w 606425"/>
                <a:gd name="connsiteY17" fmla="*/ 666750 h 749300"/>
                <a:gd name="connsiteX18" fmla="*/ 349250 w 606425"/>
                <a:gd name="connsiteY18" fmla="*/ 666750 h 749300"/>
                <a:gd name="connsiteX19" fmla="*/ 349250 w 606425"/>
                <a:gd name="connsiteY19" fmla="*/ 701675 h 749300"/>
                <a:gd name="connsiteX20" fmla="*/ 254000 w 606425"/>
                <a:gd name="connsiteY20" fmla="*/ 704850 h 749300"/>
                <a:gd name="connsiteX21" fmla="*/ 254000 w 606425"/>
                <a:gd name="connsiteY21" fmla="*/ 749300 h 749300"/>
                <a:gd name="connsiteX22" fmla="*/ 63500 w 606425"/>
                <a:gd name="connsiteY22" fmla="*/ 746125 h 749300"/>
                <a:gd name="connsiteX23" fmla="*/ 73025 w 606425"/>
                <a:gd name="connsiteY23" fmla="*/ 669925 h 749300"/>
                <a:gd name="connsiteX24" fmla="*/ 38100 w 606425"/>
                <a:gd name="connsiteY24" fmla="*/ 666750 h 749300"/>
                <a:gd name="connsiteX25" fmla="*/ 38100 w 606425"/>
                <a:gd name="connsiteY25" fmla="*/ 628650 h 749300"/>
                <a:gd name="connsiteX26" fmla="*/ 0 w 606425"/>
                <a:gd name="connsiteY26" fmla="*/ 631825 h 749300"/>
                <a:gd name="connsiteX27" fmla="*/ 0 w 606425"/>
                <a:gd name="connsiteY27" fmla="*/ 527050 h 749300"/>
                <a:gd name="connsiteX28" fmla="*/ 41275 w 606425"/>
                <a:gd name="connsiteY28" fmla="*/ 523875 h 749300"/>
                <a:gd name="connsiteX29" fmla="*/ 34925 w 606425"/>
                <a:gd name="connsiteY29" fmla="*/ 441325 h 749300"/>
                <a:gd name="connsiteX30" fmla="*/ 101600 w 606425"/>
                <a:gd name="connsiteY30" fmla="*/ 441325 h 749300"/>
                <a:gd name="connsiteX31" fmla="*/ 98425 w 606425"/>
                <a:gd name="connsiteY31" fmla="*/ 409575 h 749300"/>
                <a:gd name="connsiteX32" fmla="*/ 130175 w 606425"/>
                <a:gd name="connsiteY32" fmla="*/ 406400 h 749300"/>
                <a:gd name="connsiteX33" fmla="*/ 130175 w 606425"/>
                <a:gd name="connsiteY33" fmla="*/ 365125 h 749300"/>
                <a:gd name="connsiteX34" fmla="*/ 234950 w 606425"/>
                <a:gd name="connsiteY34" fmla="*/ 355600 h 749300"/>
                <a:gd name="connsiteX35" fmla="*/ 215900 w 606425"/>
                <a:gd name="connsiteY35" fmla="*/ 317500 h 749300"/>
                <a:gd name="connsiteX36" fmla="*/ 263525 w 606425"/>
                <a:gd name="connsiteY36" fmla="*/ 314325 h 749300"/>
                <a:gd name="connsiteX37" fmla="*/ 257175 w 606425"/>
                <a:gd name="connsiteY37" fmla="*/ 273050 h 749300"/>
                <a:gd name="connsiteX38" fmla="*/ 288925 w 606425"/>
                <a:gd name="connsiteY38" fmla="*/ 269875 h 749300"/>
                <a:gd name="connsiteX39" fmla="*/ 279400 w 606425"/>
                <a:gd name="connsiteY39" fmla="*/ 127000 h 749300"/>
                <a:gd name="connsiteX40" fmla="*/ 317500 w 606425"/>
                <a:gd name="connsiteY40" fmla="*/ 123825 h 749300"/>
                <a:gd name="connsiteX41" fmla="*/ 317500 w 606425"/>
                <a:gd name="connsiteY41" fmla="*/ 85725 h 749300"/>
                <a:gd name="connsiteX42" fmla="*/ 349250 w 606425"/>
                <a:gd name="connsiteY42" fmla="*/ 82550 h 749300"/>
                <a:gd name="connsiteX43" fmla="*/ 349250 w 606425"/>
                <a:gd name="connsiteY43" fmla="*/ 9525 h 749300"/>
                <a:gd name="connsiteX44" fmla="*/ 530225 w 606425"/>
                <a:gd name="connsiteY44" fmla="*/ 0 h 74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06425" h="749300">
                  <a:moveTo>
                    <a:pt x="530225" y="0"/>
                  </a:moveTo>
                  <a:lnTo>
                    <a:pt x="530225" y="57150"/>
                  </a:lnTo>
                  <a:lnTo>
                    <a:pt x="561975" y="53975"/>
                  </a:lnTo>
                  <a:lnTo>
                    <a:pt x="568325" y="98425"/>
                  </a:lnTo>
                  <a:lnTo>
                    <a:pt x="606425" y="101600"/>
                  </a:lnTo>
                  <a:cubicBezTo>
                    <a:pt x="605367" y="141817"/>
                    <a:pt x="604308" y="182033"/>
                    <a:pt x="603250" y="222250"/>
                  </a:cubicBezTo>
                  <a:lnTo>
                    <a:pt x="571500" y="219075"/>
                  </a:lnTo>
                  <a:lnTo>
                    <a:pt x="571500" y="260350"/>
                  </a:lnTo>
                  <a:lnTo>
                    <a:pt x="539750" y="260350"/>
                  </a:lnTo>
                  <a:lnTo>
                    <a:pt x="539750" y="358775"/>
                  </a:lnTo>
                  <a:lnTo>
                    <a:pt x="498475" y="358775"/>
                  </a:lnTo>
                  <a:lnTo>
                    <a:pt x="511175" y="447675"/>
                  </a:lnTo>
                  <a:lnTo>
                    <a:pt x="476250" y="447675"/>
                  </a:lnTo>
                  <a:lnTo>
                    <a:pt x="476250" y="488950"/>
                  </a:lnTo>
                  <a:lnTo>
                    <a:pt x="400050" y="488950"/>
                  </a:lnTo>
                  <a:lnTo>
                    <a:pt x="419100" y="530225"/>
                  </a:lnTo>
                  <a:lnTo>
                    <a:pt x="371475" y="533400"/>
                  </a:lnTo>
                  <a:lnTo>
                    <a:pt x="390525" y="666750"/>
                  </a:lnTo>
                  <a:lnTo>
                    <a:pt x="349250" y="666750"/>
                  </a:lnTo>
                  <a:lnTo>
                    <a:pt x="349250" y="701675"/>
                  </a:lnTo>
                  <a:lnTo>
                    <a:pt x="254000" y="704850"/>
                  </a:lnTo>
                  <a:lnTo>
                    <a:pt x="254000" y="749300"/>
                  </a:lnTo>
                  <a:lnTo>
                    <a:pt x="63500" y="746125"/>
                  </a:lnTo>
                  <a:lnTo>
                    <a:pt x="73025" y="669925"/>
                  </a:lnTo>
                  <a:lnTo>
                    <a:pt x="38100" y="666750"/>
                  </a:lnTo>
                  <a:lnTo>
                    <a:pt x="38100" y="628650"/>
                  </a:lnTo>
                  <a:lnTo>
                    <a:pt x="0" y="631825"/>
                  </a:lnTo>
                  <a:lnTo>
                    <a:pt x="0" y="527050"/>
                  </a:lnTo>
                  <a:lnTo>
                    <a:pt x="41275" y="523875"/>
                  </a:lnTo>
                  <a:lnTo>
                    <a:pt x="34925" y="441325"/>
                  </a:lnTo>
                  <a:lnTo>
                    <a:pt x="101600" y="441325"/>
                  </a:lnTo>
                  <a:lnTo>
                    <a:pt x="98425" y="409575"/>
                  </a:lnTo>
                  <a:lnTo>
                    <a:pt x="130175" y="406400"/>
                  </a:lnTo>
                  <a:lnTo>
                    <a:pt x="130175" y="365125"/>
                  </a:lnTo>
                  <a:lnTo>
                    <a:pt x="234950" y="355600"/>
                  </a:lnTo>
                  <a:lnTo>
                    <a:pt x="215900" y="317500"/>
                  </a:lnTo>
                  <a:lnTo>
                    <a:pt x="263525" y="314325"/>
                  </a:lnTo>
                  <a:lnTo>
                    <a:pt x="257175" y="273050"/>
                  </a:lnTo>
                  <a:lnTo>
                    <a:pt x="288925" y="269875"/>
                  </a:lnTo>
                  <a:lnTo>
                    <a:pt x="279400" y="127000"/>
                  </a:lnTo>
                  <a:lnTo>
                    <a:pt x="317500" y="123825"/>
                  </a:lnTo>
                  <a:lnTo>
                    <a:pt x="317500" y="85725"/>
                  </a:lnTo>
                  <a:lnTo>
                    <a:pt x="349250" y="82550"/>
                  </a:lnTo>
                  <a:lnTo>
                    <a:pt x="349250" y="9525"/>
                  </a:lnTo>
                  <a:lnTo>
                    <a:pt x="530225" y="0"/>
                  </a:lnTo>
                  <a:close/>
                </a:path>
              </a:pathLst>
            </a:custGeom>
            <a:grpFill/>
            <a:ln w="317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reeform 13"/>
            <p:cNvSpPr/>
            <p:nvPr/>
          </p:nvSpPr>
          <p:spPr>
            <a:xfrm>
              <a:off x="6080125" y="4467225"/>
              <a:ext cx="323850" cy="476250"/>
            </a:xfrm>
            <a:custGeom>
              <a:avLst/>
              <a:gdLst>
                <a:gd name="connsiteX0" fmla="*/ 0 w 323850"/>
                <a:gd name="connsiteY0" fmla="*/ 127000 h 476250"/>
                <a:gd name="connsiteX1" fmla="*/ 41275 w 323850"/>
                <a:gd name="connsiteY1" fmla="*/ 130175 h 476250"/>
                <a:gd name="connsiteX2" fmla="*/ 41275 w 323850"/>
                <a:gd name="connsiteY2" fmla="*/ 82550 h 476250"/>
                <a:gd name="connsiteX3" fmla="*/ 73025 w 323850"/>
                <a:gd name="connsiteY3" fmla="*/ 79375 h 476250"/>
                <a:gd name="connsiteX4" fmla="*/ 66675 w 323850"/>
                <a:gd name="connsiteY4" fmla="*/ 34925 h 476250"/>
                <a:gd name="connsiteX5" fmla="*/ 130175 w 323850"/>
                <a:gd name="connsiteY5" fmla="*/ 31750 h 476250"/>
                <a:gd name="connsiteX6" fmla="*/ 130175 w 323850"/>
                <a:gd name="connsiteY6" fmla="*/ 3175 h 476250"/>
                <a:gd name="connsiteX7" fmla="*/ 222250 w 323850"/>
                <a:gd name="connsiteY7" fmla="*/ 0 h 476250"/>
                <a:gd name="connsiteX8" fmla="*/ 228600 w 323850"/>
                <a:gd name="connsiteY8" fmla="*/ 44450 h 476250"/>
                <a:gd name="connsiteX9" fmla="*/ 257175 w 323850"/>
                <a:gd name="connsiteY9" fmla="*/ 44450 h 476250"/>
                <a:gd name="connsiteX10" fmla="*/ 254000 w 323850"/>
                <a:gd name="connsiteY10" fmla="*/ 88900 h 476250"/>
                <a:gd name="connsiteX11" fmla="*/ 285750 w 323850"/>
                <a:gd name="connsiteY11" fmla="*/ 88900 h 476250"/>
                <a:gd name="connsiteX12" fmla="*/ 285750 w 323850"/>
                <a:gd name="connsiteY12" fmla="*/ 212725 h 476250"/>
                <a:gd name="connsiteX13" fmla="*/ 320675 w 323850"/>
                <a:gd name="connsiteY13" fmla="*/ 219075 h 476250"/>
                <a:gd name="connsiteX14" fmla="*/ 323850 w 323850"/>
                <a:gd name="connsiteY14" fmla="*/ 292100 h 476250"/>
                <a:gd name="connsiteX15" fmla="*/ 279400 w 323850"/>
                <a:gd name="connsiteY15" fmla="*/ 298450 h 476250"/>
                <a:gd name="connsiteX16" fmla="*/ 279400 w 323850"/>
                <a:gd name="connsiteY16" fmla="*/ 393700 h 476250"/>
                <a:gd name="connsiteX17" fmla="*/ 215900 w 323850"/>
                <a:gd name="connsiteY17" fmla="*/ 393700 h 476250"/>
                <a:gd name="connsiteX18" fmla="*/ 215900 w 323850"/>
                <a:gd name="connsiteY18" fmla="*/ 431800 h 476250"/>
                <a:gd name="connsiteX19" fmla="*/ 130175 w 323850"/>
                <a:gd name="connsiteY19" fmla="*/ 431800 h 476250"/>
                <a:gd name="connsiteX20" fmla="*/ 136525 w 323850"/>
                <a:gd name="connsiteY20" fmla="*/ 473075 h 476250"/>
                <a:gd name="connsiteX21" fmla="*/ 57150 w 323850"/>
                <a:gd name="connsiteY21" fmla="*/ 476250 h 476250"/>
                <a:gd name="connsiteX22" fmla="*/ 57150 w 323850"/>
                <a:gd name="connsiteY22" fmla="*/ 431800 h 476250"/>
                <a:gd name="connsiteX23" fmla="*/ 57150 w 323850"/>
                <a:gd name="connsiteY23" fmla="*/ 431800 h 476250"/>
                <a:gd name="connsiteX24" fmla="*/ 34925 w 323850"/>
                <a:gd name="connsiteY24" fmla="*/ 393700 h 476250"/>
                <a:gd name="connsiteX25" fmla="*/ 3175 w 323850"/>
                <a:gd name="connsiteY25" fmla="*/ 390525 h 476250"/>
                <a:gd name="connsiteX26" fmla="*/ 0 w 323850"/>
                <a:gd name="connsiteY26" fmla="*/ 127000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23850" h="476250">
                  <a:moveTo>
                    <a:pt x="0" y="127000"/>
                  </a:moveTo>
                  <a:lnTo>
                    <a:pt x="41275" y="130175"/>
                  </a:lnTo>
                  <a:lnTo>
                    <a:pt x="41275" y="82550"/>
                  </a:lnTo>
                  <a:lnTo>
                    <a:pt x="73025" y="79375"/>
                  </a:lnTo>
                  <a:lnTo>
                    <a:pt x="66675" y="34925"/>
                  </a:lnTo>
                  <a:lnTo>
                    <a:pt x="130175" y="31750"/>
                  </a:lnTo>
                  <a:lnTo>
                    <a:pt x="130175" y="3175"/>
                  </a:lnTo>
                  <a:lnTo>
                    <a:pt x="222250" y="0"/>
                  </a:lnTo>
                  <a:lnTo>
                    <a:pt x="228600" y="44450"/>
                  </a:lnTo>
                  <a:lnTo>
                    <a:pt x="257175" y="44450"/>
                  </a:lnTo>
                  <a:lnTo>
                    <a:pt x="254000" y="88900"/>
                  </a:lnTo>
                  <a:lnTo>
                    <a:pt x="285750" y="88900"/>
                  </a:lnTo>
                  <a:lnTo>
                    <a:pt x="285750" y="212725"/>
                  </a:lnTo>
                  <a:lnTo>
                    <a:pt x="320675" y="219075"/>
                  </a:lnTo>
                  <a:lnTo>
                    <a:pt x="323850" y="292100"/>
                  </a:lnTo>
                  <a:lnTo>
                    <a:pt x="279400" y="298450"/>
                  </a:lnTo>
                  <a:lnTo>
                    <a:pt x="279400" y="393700"/>
                  </a:lnTo>
                  <a:lnTo>
                    <a:pt x="215900" y="393700"/>
                  </a:lnTo>
                  <a:lnTo>
                    <a:pt x="215900" y="431800"/>
                  </a:lnTo>
                  <a:lnTo>
                    <a:pt x="130175" y="431800"/>
                  </a:lnTo>
                  <a:lnTo>
                    <a:pt x="136525" y="473075"/>
                  </a:lnTo>
                  <a:lnTo>
                    <a:pt x="57150" y="476250"/>
                  </a:lnTo>
                  <a:lnTo>
                    <a:pt x="57150" y="431800"/>
                  </a:lnTo>
                  <a:lnTo>
                    <a:pt x="57150" y="431800"/>
                  </a:lnTo>
                  <a:lnTo>
                    <a:pt x="34925" y="393700"/>
                  </a:lnTo>
                  <a:lnTo>
                    <a:pt x="3175" y="390525"/>
                  </a:lnTo>
                  <a:cubicBezTo>
                    <a:pt x="2117" y="302683"/>
                    <a:pt x="1058" y="214842"/>
                    <a:pt x="0" y="127000"/>
                  </a:cubicBezTo>
                  <a:close/>
                </a:path>
              </a:pathLst>
            </a:custGeom>
            <a:grpFill/>
            <a:ln w="317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reeform 14"/>
            <p:cNvSpPr/>
            <p:nvPr/>
          </p:nvSpPr>
          <p:spPr>
            <a:xfrm>
              <a:off x="5921375" y="5422900"/>
              <a:ext cx="292100" cy="403225"/>
            </a:xfrm>
            <a:custGeom>
              <a:avLst/>
              <a:gdLst>
                <a:gd name="connsiteX0" fmla="*/ 225425 w 292100"/>
                <a:gd name="connsiteY0" fmla="*/ 0 h 403225"/>
                <a:gd name="connsiteX1" fmla="*/ 225425 w 292100"/>
                <a:gd name="connsiteY1" fmla="*/ 50800 h 403225"/>
                <a:gd name="connsiteX2" fmla="*/ 260350 w 292100"/>
                <a:gd name="connsiteY2" fmla="*/ 53975 h 403225"/>
                <a:gd name="connsiteX3" fmla="*/ 263525 w 292100"/>
                <a:gd name="connsiteY3" fmla="*/ 95250 h 403225"/>
                <a:gd name="connsiteX4" fmla="*/ 292100 w 292100"/>
                <a:gd name="connsiteY4" fmla="*/ 101600 h 403225"/>
                <a:gd name="connsiteX5" fmla="*/ 292100 w 292100"/>
                <a:gd name="connsiteY5" fmla="*/ 180975 h 403225"/>
                <a:gd name="connsiteX6" fmla="*/ 254000 w 292100"/>
                <a:gd name="connsiteY6" fmla="*/ 184150 h 403225"/>
                <a:gd name="connsiteX7" fmla="*/ 257175 w 292100"/>
                <a:gd name="connsiteY7" fmla="*/ 222250 h 403225"/>
                <a:gd name="connsiteX8" fmla="*/ 222250 w 292100"/>
                <a:gd name="connsiteY8" fmla="*/ 222250 h 403225"/>
                <a:gd name="connsiteX9" fmla="*/ 231775 w 292100"/>
                <a:gd name="connsiteY9" fmla="*/ 396875 h 403225"/>
                <a:gd name="connsiteX10" fmla="*/ 130175 w 292100"/>
                <a:gd name="connsiteY10" fmla="*/ 403225 h 403225"/>
                <a:gd name="connsiteX11" fmla="*/ 130175 w 292100"/>
                <a:gd name="connsiteY11" fmla="*/ 352425 h 403225"/>
                <a:gd name="connsiteX12" fmla="*/ 92075 w 292100"/>
                <a:gd name="connsiteY12" fmla="*/ 346075 h 403225"/>
                <a:gd name="connsiteX13" fmla="*/ 92075 w 292100"/>
                <a:gd name="connsiteY13" fmla="*/ 311150 h 403225"/>
                <a:gd name="connsiteX14" fmla="*/ 63500 w 292100"/>
                <a:gd name="connsiteY14" fmla="*/ 304800 h 403225"/>
                <a:gd name="connsiteX15" fmla="*/ 63500 w 292100"/>
                <a:gd name="connsiteY15" fmla="*/ 174625 h 403225"/>
                <a:gd name="connsiteX16" fmla="*/ 63500 w 292100"/>
                <a:gd name="connsiteY16" fmla="*/ 174625 h 403225"/>
                <a:gd name="connsiteX17" fmla="*/ 31750 w 292100"/>
                <a:gd name="connsiteY17" fmla="*/ 171450 h 403225"/>
                <a:gd name="connsiteX18" fmla="*/ 34925 w 292100"/>
                <a:gd name="connsiteY18" fmla="*/ 146050 h 403225"/>
                <a:gd name="connsiteX19" fmla="*/ 0 w 292100"/>
                <a:gd name="connsiteY19" fmla="*/ 136525 h 403225"/>
                <a:gd name="connsiteX20" fmla="*/ 0 w 292100"/>
                <a:gd name="connsiteY20" fmla="*/ 88900 h 403225"/>
                <a:gd name="connsiteX21" fmla="*/ 44450 w 292100"/>
                <a:gd name="connsiteY21" fmla="*/ 88900 h 403225"/>
                <a:gd name="connsiteX22" fmla="*/ 44450 w 292100"/>
                <a:gd name="connsiteY22" fmla="*/ 3175 h 403225"/>
                <a:gd name="connsiteX23" fmla="*/ 225425 w 292100"/>
                <a:gd name="connsiteY23" fmla="*/ 0 h 40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92100" h="403225">
                  <a:moveTo>
                    <a:pt x="225425" y="0"/>
                  </a:moveTo>
                  <a:lnTo>
                    <a:pt x="225425" y="50800"/>
                  </a:lnTo>
                  <a:lnTo>
                    <a:pt x="260350" y="53975"/>
                  </a:lnTo>
                  <a:lnTo>
                    <a:pt x="263525" y="95250"/>
                  </a:lnTo>
                  <a:lnTo>
                    <a:pt x="292100" y="101600"/>
                  </a:lnTo>
                  <a:lnTo>
                    <a:pt x="292100" y="180975"/>
                  </a:lnTo>
                  <a:lnTo>
                    <a:pt x="254000" y="184150"/>
                  </a:lnTo>
                  <a:lnTo>
                    <a:pt x="257175" y="222250"/>
                  </a:lnTo>
                  <a:lnTo>
                    <a:pt x="222250" y="222250"/>
                  </a:lnTo>
                  <a:lnTo>
                    <a:pt x="231775" y="396875"/>
                  </a:lnTo>
                  <a:lnTo>
                    <a:pt x="130175" y="403225"/>
                  </a:lnTo>
                  <a:lnTo>
                    <a:pt x="130175" y="352425"/>
                  </a:lnTo>
                  <a:lnTo>
                    <a:pt x="92075" y="346075"/>
                  </a:lnTo>
                  <a:lnTo>
                    <a:pt x="92075" y="311150"/>
                  </a:lnTo>
                  <a:lnTo>
                    <a:pt x="63500" y="304800"/>
                  </a:lnTo>
                  <a:lnTo>
                    <a:pt x="63500" y="174625"/>
                  </a:lnTo>
                  <a:lnTo>
                    <a:pt x="63500" y="174625"/>
                  </a:lnTo>
                  <a:lnTo>
                    <a:pt x="31750" y="171450"/>
                  </a:lnTo>
                  <a:lnTo>
                    <a:pt x="34925" y="146050"/>
                  </a:lnTo>
                  <a:lnTo>
                    <a:pt x="0" y="136525"/>
                  </a:lnTo>
                  <a:lnTo>
                    <a:pt x="0" y="88900"/>
                  </a:lnTo>
                  <a:lnTo>
                    <a:pt x="44450" y="88900"/>
                  </a:lnTo>
                  <a:lnTo>
                    <a:pt x="44450" y="3175"/>
                  </a:lnTo>
                  <a:lnTo>
                    <a:pt x="225425" y="0"/>
                  </a:lnTo>
                  <a:close/>
                </a:path>
              </a:pathLst>
            </a:custGeom>
            <a:grpFill/>
            <a:ln w="317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 name="Rectangle 16"/>
          <p:cNvSpPr/>
          <p:nvPr/>
        </p:nvSpPr>
        <p:spPr>
          <a:xfrm>
            <a:off x="8077200" y="1524000"/>
            <a:ext cx="152400" cy="9144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990600" y="1066800"/>
            <a:ext cx="3834178" cy="276999"/>
          </a:xfrm>
          <a:prstGeom prst="rect">
            <a:avLst/>
          </a:prstGeom>
          <a:noFill/>
        </p:spPr>
        <p:txBody>
          <a:bodyPr wrap="none" rtlCol="0">
            <a:spAutoFit/>
          </a:bodyPr>
          <a:lstStyle/>
          <a:p>
            <a:r>
              <a:rPr lang="en-US" sz="1200" dirty="0" smtClean="0">
                <a:solidFill>
                  <a:srgbClr val="FFFFFF"/>
                </a:solidFill>
              </a:rPr>
              <a:t>*GOES-16 GLM data are preliminary, non-operational</a:t>
            </a:r>
            <a:endParaRPr lang="en-US" sz="1200" dirty="0">
              <a:solidFill>
                <a:srgbClr val="FFFFFF"/>
              </a:solidFill>
            </a:endParaRPr>
          </a:p>
        </p:txBody>
      </p:sp>
    </p:spTree>
    <p:extLst>
      <p:ext uri="{BB962C8B-B14F-4D97-AF65-F5344CB8AC3E}">
        <p14:creationId xmlns:p14="http://schemas.microsoft.com/office/powerpoint/2010/main" val="67860169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5700" y="1066800"/>
            <a:ext cx="6819900" cy="4965700"/>
          </a:xfrm>
          <a:prstGeom prst="rect">
            <a:avLst/>
          </a:prstGeom>
        </p:spPr>
      </p:pic>
      <p:sp>
        <p:nvSpPr>
          <p:cNvPr id="3" name="TextBox 2"/>
          <p:cNvSpPr txBox="1"/>
          <p:nvPr/>
        </p:nvSpPr>
        <p:spPr>
          <a:xfrm>
            <a:off x="1898919" y="0"/>
            <a:ext cx="5263881" cy="1015663"/>
          </a:xfrm>
          <a:prstGeom prst="rect">
            <a:avLst/>
          </a:prstGeom>
          <a:noFill/>
        </p:spPr>
        <p:txBody>
          <a:bodyPr wrap="none" rtlCol="0">
            <a:spAutoFit/>
          </a:bodyPr>
          <a:lstStyle/>
          <a:p>
            <a:pPr algn="ctr" defTabSz="914400" fontAlgn="base">
              <a:spcBef>
                <a:spcPct val="0"/>
              </a:spcBef>
              <a:spcAft>
                <a:spcPct val="0"/>
              </a:spcAft>
            </a:pPr>
            <a:r>
              <a:rPr lang="en-US" sz="3600" b="1" dirty="0" smtClean="0">
                <a:solidFill>
                  <a:srgbClr val="FFFF00"/>
                </a:solidFill>
                <a:effectLst>
                  <a:outerShdw blurRad="50800" dist="38100" dir="2700000" algn="tl" rotWithShape="0">
                    <a:prstClr val="black">
                      <a:alpha val="40000"/>
                    </a:prstClr>
                  </a:outerShdw>
                </a:effectLst>
                <a:latin typeface="Arial" pitchFamily="34" charset="0"/>
              </a:rPr>
              <a:t>ProbSevere skill</a:t>
            </a:r>
          </a:p>
          <a:p>
            <a:pPr algn="ctr" defTabSz="914400" fontAlgn="base">
              <a:spcBef>
                <a:spcPct val="0"/>
              </a:spcBef>
              <a:spcAft>
                <a:spcPct val="0"/>
              </a:spcAft>
            </a:pPr>
            <a:r>
              <a:rPr lang="en-US" sz="2400" b="1" dirty="0" smtClean="0">
                <a:solidFill>
                  <a:srgbClr val="FFFF00"/>
                </a:solidFill>
                <a:effectLst>
                  <a:outerShdw blurRad="50800" dist="38100" dir="2700000" algn="tl" rotWithShape="0">
                    <a:prstClr val="black">
                      <a:alpha val="40000"/>
                    </a:prstClr>
                  </a:outerShdw>
                </a:effectLst>
                <a:latin typeface="Arial" pitchFamily="34" charset="0"/>
              </a:rPr>
              <a:t>– for storms with satellite growth –</a:t>
            </a:r>
            <a:endParaRPr lang="en-US" sz="2400" b="1" dirty="0">
              <a:solidFill>
                <a:srgbClr val="FFFF00"/>
              </a:solidFill>
              <a:effectLst>
                <a:outerShdw blurRad="50800" dist="38100" dir="2700000" algn="tl" rotWithShape="0">
                  <a:prstClr val="black">
                    <a:alpha val="40000"/>
                  </a:prstClr>
                </a:outerShdw>
              </a:effectLst>
              <a:latin typeface="Arial" pitchFamily="34" charset="0"/>
            </a:endParaRPr>
          </a:p>
        </p:txBody>
      </p:sp>
      <p:sp>
        <p:nvSpPr>
          <p:cNvPr id="4" name="Footer Placeholder 3"/>
          <p:cNvSpPr>
            <a:spLocks noGrp="1"/>
          </p:cNvSpPr>
          <p:nvPr>
            <p:ph type="ftr" sz="quarter" idx="11"/>
          </p:nvPr>
        </p:nvSpPr>
        <p:spPr>
          <a:xfrm>
            <a:off x="0" y="6492878"/>
            <a:ext cx="6553200" cy="365125"/>
          </a:xfrm>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
        <p:nvSpPr>
          <p:cNvPr id="5" name="TextBox 4"/>
          <p:cNvSpPr txBox="1"/>
          <p:nvPr/>
        </p:nvSpPr>
        <p:spPr>
          <a:xfrm>
            <a:off x="1066800" y="6172200"/>
            <a:ext cx="7082999" cy="369332"/>
          </a:xfrm>
          <a:prstGeom prst="rect">
            <a:avLst/>
          </a:prstGeom>
          <a:noFill/>
        </p:spPr>
        <p:txBody>
          <a:bodyPr wrap="square" rtlCol="0">
            <a:spAutoFit/>
          </a:bodyPr>
          <a:lstStyle/>
          <a:p>
            <a:r>
              <a:rPr lang="en-US" dirty="0" smtClean="0">
                <a:solidFill>
                  <a:srgbClr val="FFFF00"/>
                </a:solidFill>
              </a:rPr>
              <a:t>Using GOES 13/15 and ground-based lightning network </a:t>
            </a:r>
            <a:r>
              <a:rPr lang="en-US" sz="1000" dirty="0" smtClean="0">
                <a:solidFill>
                  <a:srgbClr val="FFFF00"/>
                </a:solidFill>
              </a:rPr>
              <a:t>(Earth </a:t>
            </a:r>
            <a:r>
              <a:rPr lang="en-US" sz="1000" dirty="0" err="1" smtClean="0">
                <a:solidFill>
                  <a:srgbClr val="FFFF00"/>
                </a:solidFill>
              </a:rPr>
              <a:t>Networks</a:t>
            </a:r>
            <a:r>
              <a:rPr lang="en-US" sz="1000" baseline="30000" dirty="0" err="1" smtClean="0">
                <a:solidFill>
                  <a:srgbClr val="FFFF00"/>
                </a:solidFill>
              </a:rPr>
              <a:t>SM</a:t>
            </a:r>
            <a:r>
              <a:rPr lang="en-US" sz="1000" dirty="0" smtClean="0">
                <a:solidFill>
                  <a:srgbClr val="FFFF00"/>
                </a:solidFill>
              </a:rPr>
              <a:t>)</a:t>
            </a:r>
            <a:endParaRPr lang="en-US" sz="1000" dirty="0">
              <a:solidFill>
                <a:srgbClr val="FFFF00"/>
              </a:solidFill>
            </a:endParaRPr>
          </a:p>
        </p:txBody>
      </p:sp>
      <p:sp>
        <p:nvSpPr>
          <p:cNvPr id="6" name="Oval 5"/>
          <p:cNvSpPr/>
          <p:nvPr/>
        </p:nvSpPr>
        <p:spPr>
          <a:xfrm>
            <a:off x="6019800" y="1752600"/>
            <a:ext cx="1600200" cy="2971800"/>
          </a:xfrm>
          <a:prstGeom prst="ellipse">
            <a:avLst/>
          </a:prstGeom>
          <a:noFill/>
          <a:ln w="635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1600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304800"/>
            <a:ext cx="3827941" cy="646331"/>
          </a:xfrm>
          <a:prstGeom prst="rect">
            <a:avLst/>
          </a:prstGeom>
          <a:noFill/>
        </p:spPr>
        <p:txBody>
          <a:bodyPr wrap="none" rtlCol="0">
            <a:spAutoFit/>
          </a:bodyPr>
          <a:lstStyle/>
          <a:p>
            <a:pPr defTabSz="914400" fontAlgn="base">
              <a:spcBef>
                <a:spcPct val="0"/>
              </a:spcBef>
              <a:spcAft>
                <a:spcPct val="0"/>
              </a:spcAft>
            </a:pPr>
            <a:r>
              <a:rPr lang="en-US" sz="3600" b="1" dirty="0" smtClean="0">
                <a:solidFill>
                  <a:srgbClr val="FFFF00"/>
                </a:solidFill>
                <a:effectLst>
                  <a:outerShdw blurRad="50800" dist="38100" dir="2700000" algn="tl" rotWithShape="0">
                    <a:prstClr val="black">
                      <a:alpha val="40000"/>
                    </a:prstClr>
                  </a:outerShdw>
                </a:effectLst>
                <a:latin typeface="Arial" pitchFamily="34" charset="0"/>
              </a:rPr>
              <a:t>Future Research</a:t>
            </a:r>
            <a:endParaRPr lang="en-US" sz="3600" b="1" dirty="0">
              <a:solidFill>
                <a:srgbClr val="FFFF00"/>
              </a:solidFill>
              <a:effectLst>
                <a:outerShdw blurRad="50800" dist="38100" dir="2700000" algn="tl" rotWithShape="0">
                  <a:prstClr val="black">
                    <a:alpha val="40000"/>
                  </a:prstClr>
                </a:outerShdw>
              </a:effectLst>
              <a:latin typeface="Arial" pitchFamily="34" charset="0"/>
            </a:endParaRPr>
          </a:p>
        </p:txBody>
      </p:sp>
      <p:sp>
        <p:nvSpPr>
          <p:cNvPr id="2" name="TextBox 1"/>
          <p:cNvSpPr txBox="1"/>
          <p:nvPr/>
        </p:nvSpPr>
        <p:spPr>
          <a:xfrm>
            <a:off x="381000" y="1992868"/>
            <a:ext cx="4801314" cy="369332"/>
          </a:xfrm>
          <a:prstGeom prst="rect">
            <a:avLst/>
          </a:prstGeom>
          <a:noFill/>
        </p:spPr>
        <p:txBody>
          <a:bodyPr wrap="none" rtlCol="0">
            <a:spAutoFit/>
          </a:bodyPr>
          <a:lstStyle/>
          <a:p>
            <a:pPr marL="285750" indent="-285750">
              <a:buFont typeface="Arial"/>
              <a:buChar char="•"/>
            </a:pPr>
            <a:r>
              <a:rPr lang="en-US" dirty="0" smtClean="0">
                <a:solidFill>
                  <a:srgbClr val="FFFF00"/>
                </a:solidFill>
              </a:rPr>
              <a:t>Super-rapid scan growth rates (∆t ≤ 1 min)</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1400" y="5147948"/>
            <a:ext cx="1752600" cy="1405252"/>
          </a:xfrm>
          <a:prstGeom prst="rect">
            <a:avLst/>
          </a:prstGeom>
        </p:spPr>
      </p:pic>
      <p:sp>
        <p:nvSpPr>
          <p:cNvPr id="6" name="TextBox 5"/>
          <p:cNvSpPr txBox="1"/>
          <p:nvPr/>
        </p:nvSpPr>
        <p:spPr>
          <a:xfrm>
            <a:off x="381000" y="2526268"/>
            <a:ext cx="2890535" cy="369332"/>
          </a:xfrm>
          <a:prstGeom prst="rect">
            <a:avLst/>
          </a:prstGeom>
          <a:noFill/>
        </p:spPr>
        <p:txBody>
          <a:bodyPr wrap="none" rtlCol="0">
            <a:spAutoFit/>
          </a:bodyPr>
          <a:lstStyle/>
          <a:p>
            <a:pPr marL="285750" indent="-285750">
              <a:buFont typeface="Arial"/>
              <a:buChar char="•"/>
            </a:pPr>
            <a:r>
              <a:rPr lang="en-US" dirty="0" err="1" smtClean="0">
                <a:solidFill>
                  <a:srgbClr val="FFFF00"/>
                </a:solidFill>
              </a:rPr>
              <a:t>Cb</a:t>
            </a:r>
            <a:r>
              <a:rPr lang="en-US" dirty="0" smtClean="0">
                <a:solidFill>
                  <a:srgbClr val="FFFF00"/>
                </a:solidFill>
              </a:rPr>
              <a:t> storm-top properties</a:t>
            </a:r>
          </a:p>
        </p:txBody>
      </p:sp>
      <p:pic>
        <p:nvPicPr>
          <p:cNvPr id="7" name="Picture 6"/>
          <p:cNvPicPr>
            <a:picLocks/>
          </p:cNvPicPr>
          <p:nvPr/>
        </p:nvPicPr>
        <p:blipFill>
          <a:blip r:embed="rId6"/>
          <a:stretch>
            <a:fillRect/>
          </a:stretch>
        </p:blipFill>
        <p:spPr>
          <a:xfrm>
            <a:off x="3124200" y="3038856"/>
            <a:ext cx="1984248" cy="1380744"/>
          </a:xfrm>
          <a:prstGeom prst="rect">
            <a:avLst/>
          </a:prstGeom>
        </p:spPr>
      </p:pic>
      <p:sp>
        <p:nvSpPr>
          <p:cNvPr id="9" name="TextBox 8"/>
          <p:cNvSpPr txBox="1"/>
          <p:nvPr/>
        </p:nvSpPr>
        <p:spPr>
          <a:xfrm>
            <a:off x="457200" y="4659868"/>
            <a:ext cx="5801588" cy="369332"/>
          </a:xfrm>
          <a:prstGeom prst="rect">
            <a:avLst/>
          </a:prstGeom>
          <a:noFill/>
        </p:spPr>
        <p:txBody>
          <a:bodyPr wrap="none" rtlCol="0">
            <a:spAutoFit/>
          </a:bodyPr>
          <a:lstStyle/>
          <a:p>
            <a:pPr marL="285750" indent="-285750">
              <a:buFont typeface="Arial"/>
              <a:buChar char="•"/>
            </a:pPr>
            <a:r>
              <a:rPr lang="en-US" dirty="0" smtClean="0">
                <a:solidFill>
                  <a:srgbClr val="FFFF00"/>
                </a:solidFill>
              </a:rPr>
              <a:t>Total lightning + satellite imager + NWP only product </a:t>
            </a:r>
            <a:endParaRPr lang="en-US" dirty="0">
              <a:solidFill>
                <a:srgbClr val="FFFF00"/>
              </a:solidFill>
            </a:endParaRPr>
          </a:p>
        </p:txBody>
      </p:sp>
      <p:pic>
        <p:nvPicPr>
          <p:cNvPr id="10" name="Picture 9"/>
          <p:cNvPicPr>
            <a:picLocks/>
          </p:cNvPicPr>
          <p:nvPr/>
        </p:nvPicPr>
        <p:blipFill>
          <a:blip r:embed="rId7"/>
          <a:stretch>
            <a:fillRect/>
          </a:stretch>
        </p:blipFill>
        <p:spPr>
          <a:xfrm>
            <a:off x="457200" y="3038856"/>
            <a:ext cx="1984248" cy="1380744"/>
          </a:xfrm>
          <a:prstGeom prst="rect">
            <a:avLst/>
          </a:prstGeom>
        </p:spPr>
      </p:pic>
      <p:grpSp>
        <p:nvGrpSpPr>
          <p:cNvPr id="8" name="Group 7"/>
          <p:cNvGrpSpPr/>
          <p:nvPr/>
        </p:nvGrpSpPr>
        <p:grpSpPr>
          <a:xfrm>
            <a:off x="457200" y="5147948"/>
            <a:ext cx="1981913" cy="1380744"/>
            <a:chOff x="2383536" y="3048000"/>
            <a:chExt cx="1981913" cy="1380744"/>
          </a:xfrm>
        </p:grpSpPr>
        <p:pic>
          <p:nvPicPr>
            <p:cNvPr id="11" name="Picture 10"/>
            <p:cNvPicPr>
              <a:picLocks noChangeAspect="1"/>
            </p:cNvPicPr>
            <p:nvPr/>
          </p:nvPicPr>
          <p:blipFill>
            <a:blip r:embed="rId8"/>
            <a:stretch>
              <a:fillRect/>
            </a:stretch>
          </p:blipFill>
          <p:spPr>
            <a:xfrm>
              <a:off x="2383536" y="3048000"/>
              <a:ext cx="1981913" cy="1380744"/>
            </a:xfrm>
            <a:prstGeom prst="rect">
              <a:avLst/>
            </a:prstGeom>
          </p:spPr>
        </p:pic>
        <p:pic>
          <p:nvPicPr>
            <p:cNvPr id="12" name="Picture 11"/>
            <p:cNvPicPr>
              <a:picLocks noChangeAspect="1"/>
            </p:cNvPicPr>
            <p:nvPr/>
          </p:nvPicPr>
          <p:blipFill>
            <a:blip r:embed="rId9"/>
            <a:stretch>
              <a:fillRect/>
            </a:stretch>
          </p:blipFill>
          <p:spPr>
            <a:xfrm>
              <a:off x="2459732" y="3616542"/>
              <a:ext cx="1174436" cy="632164"/>
            </a:xfrm>
            <a:prstGeom prst="rect">
              <a:avLst/>
            </a:prstGeom>
          </p:spPr>
        </p:pic>
      </p:grpSp>
      <p:pic>
        <p:nvPicPr>
          <p:cNvPr id="14" name="Picture 13"/>
          <p:cNvPicPr>
            <a:picLocks noChangeAspect="1"/>
          </p:cNvPicPr>
          <p:nvPr/>
        </p:nvPicPr>
        <p:blipFill>
          <a:blip r:embed="rId10"/>
          <a:stretch>
            <a:fillRect/>
          </a:stretch>
        </p:blipFill>
        <p:spPr>
          <a:xfrm>
            <a:off x="6477000" y="5147948"/>
            <a:ext cx="1981200" cy="1385229"/>
          </a:xfrm>
          <a:prstGeom prst="rect">
            <a:avLst/>
          </a:prstGeom>
        </p:spPr>
      </p:pic>
      <p:sp>
        <p:nvSpPr>
          <p:cNvPr id="13" name="Cross 12"/>
          <p:cNvSpPr/>
          <p:nvPr/>
        </p:nvSpPr>
        <p:spPr>
          <a:xfrm>
            <a:off x="2819400" y="5638800"/>
            <a:ext cx="457200" cy="457200"/>
          </a:xfrm>
          <a:prstGeom prst="plus">
            <a:avLst>
              <a:gd name="adj" fmla="val 38889"/>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381000" y="1182469"/>
            <a:ext cx="4800600" cy="646331"/>
          </a:xfrm>
          <a:prstGeom prst="rect">
            <a:avLst/>
          </a:prstGeom>
          <a:noFill/>
        </p:spPr>
        <p:txBody>
          <a:bodyPr wrap="square" rtlCol="0">
            <a:spAutoFit/>
          </a:bodyPr>
          <a:lstStyle/>
          <a:p>
            <a:pPr marL="285750" indent="-285750">
              <a:buFont typeface="Arial"/>
              <a:buChar char="•"/>
            </a:pPr>
            <a:r>
              <a:rPr lang="en-US" dirty="0" smtClean="0">
                <a:solidFill>
                  <a:srgbClr val="FFFF00"/>
                </a:solidFill>
              </a:rPr>
              <a:t>Quantitatively assess G16 growth rates (relative to GOES-1[3-5])</a:t>
            </a:r>
          </a:p>
        </p:txBody>
      </p:sp>
      <p:sp>
        <p:nvSpPr>
          <p:cNvPr id="19" name="TextBox 18"/>
          <p:cNvSpPr txBox="1"/>
          <p:nvPr/>
        </p:nvSpPr>
        <p:spPr>
          <a:xfrm>
            <a:off x="6553200" y="6553200"/>
            <a:ext cx="2667000" cy="230760"/>
          </a:xfrm>
          <a:prstGeom prst="rect">
            <a:avLst/>
          </a:prstGeom>
          <a:noFill/>
        </p:spPr>
        <p:txBody>
          <a:bodyPr wrap="square" lIns="91365" tIns="45684" rIns="91365" bIns="45684" rtlCol="0">
            <a:spAutoFit/>
          </a:bodyPr>
          <a:lstStyle/>
          <a:p>
            <a:pPr fontAlgn="base">
              <a:spcBef>
                <a:spcPct val="0"/>
              </a:spcBef>
              <a:spcAft>
                <a:spcPct val="0"/>
              </a:spcAft>
            </a:pPr>
            <a:r>
              <a:rPr lang="en-US" sz="900" dirty="0">
                <a:solidFill>
                  <a:prstClr val="white"/>
                </a:solidFill>
                <a:effectLst>
                  <a:outerShdw blurRad="50800" dist="38100" dir="2700000" algn="tl" rotWithShape="0">
                    <a:prstClr val="black">
                      <a:alpha val="40000"/>
                    </a:prstClr>
                  </a:outerShdw>
                </a:effectLst>
                <a:latin typeface="Arial" pitchFamily="34" charset="0"/>
              </a:rPr>
              <a:t>Images are from NOAA, NASA</a:t>
            </a:r>
            <a:r>
              <a:rPr lang="en-US" sz="900" dirty="0" smtClean="0">
                <a:solidFill>
                  <a:prstClr val="white"/>
                </a:solidFill>
                <a:effectLst>
                  <a:outerShdw blurRad="50800" dist="38100" dir="2700000" algn="tl" rotWithShape="0">
                    <a:prstClr val="black">
                      <a:alpha val="40000"/>
                    </a:prstClr>
                  </a:outerShdw>
                </a:effectLst>
                <a:latin typeface="Arial" pitchFamily="34" charset="0"/>
              </a:rPr>
              <a:t>, and </a:t>
            </a:r>
            <a:r>
              <a:rPr lang="en-US" sz="900" dirty="0">
                <a:solidFill>
                  <a:prstClr val="white"/>
                </a:solidFill>
                <a:effectLst>
                  <a:outerShdw blurRad="50800" dist="38100" dir="2700000" algn="tl" rotWithShape="0">
                    <a:prstClr val="black">
                      <a:alpha val="40000"/>
                    </a:prstClr>
                  </a:outerShdw>
                </a:effectLst>
                <a:latin typeface="Arial" pitchFamily="34" charset="0"/>
              </a:rPr>
              <a:t>UW-</a:t>
            </a:r>
            <a:r>
              <a:rPr lang="en-US" sz="900" dirty="0" smtClean="0">
                <a:solidFill>
                  <a:prstClr val="white"/>
                </a:solidFill>
                <a:effectLst>
                  <a:outerShdw blurRad="50800" dist="38100" dir="2700000" algn="tl" rotWithShape="0">
                    <a:prstClr val="black">
                      <a:alpha val="40000"/>
                    </a:prstClr>
                  </a:outerShdw>
                </a:effectLst>
                <a:latin typeface="Arial" pitchFamily="34" charset="0"/>
              </a:rPr>
              <a:t>CIMSS</a:t>
            </a:r>
            <a:endParaRPr lang="en-US" sz="900" dirty="0">
              <a:solidFill>
                <a:prstClr val="white"/>
              </a:solidFill>
              <a:effectLst>
                <a:outerShdw blurRad="50800" dist="38100" dir="2700000" algn="tl" rotWithShape="0">
                  <a:prstClr val="black">
                    <a:alpha val="40000"/>
                  </a:prstClr>
                </a:outerShdw>
              </a:effectLst>
              <a:latin typeface="Arial" pitchFamily="34" charset="0"/>
            </a:endParaRPr>
          </a:p>
        </p:txBody>
      </p:sp>
      <p:sp>
        <p:nvSpPr>
          <p:cNvPr id="20" name="Footer Placeholder 3"/>
          <p:cNvSpPr>
            <a:spLocks noGrp="1"/>
          </p:cNvSpPr>
          <p:nvPr>
            <p:ph type="ftr" sz="quarter" idx="11"/>
          </p:nvPr>
        </p:nvSpPr>
        <p:spPr>
          <a:xfrm>
            <a:off x="0" y="6492878"/>
            <a:ext cx="6553200" cy="365125"/>
          </a:xfrm>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
        <p:nvSpPr>
          <p:cNvPr id="21" name="Cross 20"/>
          <p:cNvSpPr/>
          <p:nvPr/>
        </p:nvSpPr>
        <p:spPr>
          <a:xfrm>
            <a:off x="5715000" y="5638800"/>
            <a:ext cx="457200" cy="457200"/>
          </a:xfrm>
          <a:prstGeom prst="plus">
            <a:avLst>
              <a:gd name="adj" fmla="val 38889"/>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170719_goes16_infrared_spc_storm_reports_SD_severe_ani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5334000" y="685800"/>
            <a:ext cx="3683000" cy="2762250"/>
          </a:xfrm>
          <a:prstGeom prst="rect">
            <a:avLst/>
          </a:prstGeom>
          <a:noFill/>
          <a:ln>
            <a:noFill/>
          </a:ln>
        </p:spPr>
      </p:pic>
    </p:spTree>
    <p:extLst>
      <p:ext uri="{BB962C8B-B14F-4D97-AF65-F5344CB8AC3E}">
        <p14:creationId xmlns:p14="http://schemas.microsoft.com/office/powerpoint/2010/main" val="14681214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par>
                                <p:cTn id="13" presetID="9"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dissolve">
                                      <p:cBhvr>
                                        <p:cTn id="15" dur="500"/>
                                        <p:tgtEl>
                                          <p:spTgt spid="15"/>
                                        </p:tgtEl>
                                      </p:cBhvr>
                                    </p:animEffect>
                                  </p:childTnLst>
                                </p:cTn>
                              </p:par>
                              <p:par>
                                <p:cTn id="16" presetID="1" presetClass="mediacall" presetSubtype="0" fill="hold" nodeType="withEffect">
                                  <p:stCondLst>
                                    <p:cond delay="0"/>
                                  </p:stCondLst>
                                  <p:childTnLst>
                                    <p:cmd type="call" cmd="playFrom(0.0)">
                                      <p:cBhvr>
                                        <p:cTn id="17" dur="19086" fill="hold"/>
                                        <p:tgtEl>
                                          <p:spTgt spid="15"/>
                                        </p:tgtEl>
                                      </p:cBhvr>
                                    </p:cmd>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tgtEl>
                                          <p:spTgt spid="6"/>
                                        </p:tgtEl>
                                      </p:cBhvr>
                                    </p:animEffect>
                                  </p:childTnLst>
                                </p:cTn>
                              </p:par>
                              <p:par>
                                <p:cTn id="23" presetID="9"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dissolve">
                                      <p:cBhvr>
                                        <p:cTn id="25" dur="500"/>
                                        <p:tgtEl>
                                          <p:spTgt spid="10"/>
                                        </p:tgtEl>
                                      </p:cBhvr>
                                    </p:animEffect>
                                  </p:childTnLst>
                                </p:cTn>
                              </p:par>
                              <p:par>
                                <p:cTn id="26" presetID="9"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dissolv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dissolve">
                                      <p:cBhvr>
                                        <p:cTn id="33" dur="500"/>
                                        <p:tgtEl>
                                          <p:spTgt spid="9"/>
                                        </p:tgtEl>
                                      </p:cBhvr>
                                    </p:animEffect>
                                  </p:childTnLst>
                                </p:cTn>
                              </p:par>
                              <p:par>
                                <p:cTn id="34" presetID="9" presetClass="entr" presetSubtype="0"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dissolve">
                                      <p:cBhvr>
                                        <p:cTn id="36" dur="500"/>
                                        <p:tgtEl>
                                          <p:spTgt spid="8"/>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dissolve">
                                      <p:cBhvr>
                                        <p:cTn id="39" dur="500"/>
                                        <p:tgtEl>
                                          <p:spTgt spid="13"/>
                                        </p:tgtEl>
                                      </p:cBhvr>
                                    </p:animEffect>
                                  </p:childTnLst>
                                </p:cTn>
                              </p:par>
                              <p:par>
                                <p:cTn id="40" presetID="9" presetClass="entr" presetSubtype="0" fill="hold"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dissolve">
                                      <p:cBhvr>
                                        <p:cTn id="42" dur="500"/>
                                        <p:tgtEl>
                                          <p:spTgt spid="5"/>
                                        </p:tgtEl>
                                      </p:cBhvr>
                                    </p:animEffect>
                                  </p:childTnLst>
                                </p:cTn>
                              </p:par>
                              <p:par>
                                <p:cTn id="43" presetID="9" presetClass="entr" presetSubtype="0"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dissolve">
                                      <p:cBhvr>
                                        <p:cTn id="45" dur="500"/>
                                        <p:tgtEl>
                                          <p:spTgt spid="14"/>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dissolve">
                                      <p:cBhvr>
                                        <p:cTn id="4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9" repeatCount="indefinite" fill="hold" display="0">
                  <p:stCondLst>
                    <p:cond delay="indefinite"/>
                  </p:stCondLst>
                </p:cTn>
                <p:tgtEl>
                  <p:spTgt spid="15"/>
                </p:tgtEl>
              </p:cMediaNode>
            </p:video>
            <p:seq concurrent="1" nextAc="seek">
              <p:cTn id="50" restart="whenNotActive" fill="hold" evtFilter="cancelBubble" nodeType="interactiveSeq">
                <p:stCondLst>
                  <p:cond evt="onClick" delay="0">
                    <p:tgtEl>
                      <p:spTgt spid="15"/>
                    </p:tgtEl>
                  </p:cond>
                </p:stCondLst>
                <p:endSync evt="end" delay="0">
                  <p:rtn val="all"/>
                </p:endSync>
                <p:childTnLst>
                  <p:par>
                    <p:cTn id="51" fill="hold">
                      <p:stCondLst>
                        <p:cond delay="0"/>
                      </p:stCondLst>
                      <p:childTnLst>
                        <p:par>
                          <p:cTn id="52" fill="hold">
                            <p:stCondLst>
                              <p:cond delay="0"/>
                            </p:stCondLst>
                            <p:childTnLst>
                              <p:par>
                                <p:cTn id="53" presetID="2" presetClass="mediacall" presetSubtype="0" fill="hold" nodeType="clickEffect">
                                  <p:stCondLst>
                                    <p:cond delay="0"/>
                                  </p:stCondLst>
                                  <p:childTnLst>
                                    <p:cmd type="call" cmd="togglePause">
                                      <p:cBhvr>
                                        <p:cTn id="54" dur="1" fill="hold"/>
                                        <p:tgtEl>
                                          <p:spTgt spid="15"/>
                                        </p:tgtEl>
                                      </p:cBhvr>
                                    </p:cmd>
                                  </p:childTnLst>
                                </p:cTn>
                              </p:par>
                            </p:childTnLst>
                          </p:cTn>
                        </p:par>
                      </p:childTnLst>
                    </p:cTn>
                  </p:par>
                </p:childTnLst>
              </p:cTn>
              <p:nextCondLst>
                <p:cond evt="onClick" delay="0">
                  <p:tgtEl>
                    <p:spTgt spid="15"/>
                  </p:tgtEl>
                </p:cond>
              </p:nextCondLst>
            </p:seq>
          </p:childTnLst>
        </p:cTn>
      </p:par>
    </p:tnLst>
    <p:bldLst>
      <p:bldP spid="2" grpId="0"/>
      <p:bldP spid="6" grpId="0"/>
      <p:bldP spid="9" grpId="0"/>
      <p:bldP spid="13" grpId="0" animBg="1"/>
      <p:bldP spid="17" grpId="0"/>
      <p:bldP spid="2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304800"/>
            <a:ext cx="4050433" cy="646331"/>
          </a:xfrm>
          <a:prstGeom prst="rect">
            <a:avLst/>
          </a:prstGeom>
          <a:noFill/>
        </p:spPr>
        <p:txBody>
          <a:bodyPr wrap="none" rtlCol="0">
            <a:spAutoFit/>
          </a:bodyPr>
          <a:lstStyle/>
          <a:p>
            <a:pPr defTabSz="914400" fontAlgn="base">
              <a:spcBef>
                <a:spcPct val="0"/>
              </a:spcBef>
              <a:spcAft>
                <a:spcPct val="0"/>
              </a:spcAft>
            </a:pPr>
            <a:r>
              <a:rPr lang="en-US" sz="3600" b="1" dirty="0" smtClean="0">
                <a:solidFill>
                  <a:srgbClr val="FFFF00"/>
                </a:solidFill>
                <a:effectLst>
                  <a:outerShdw blurRad="50800" dist="38100" dir="2700000" algn="tl" rotWithShape="0">
                    <a:prstClr val="black">
                      <a:alpha val="40000"/>
                    </a:prstClr>
                  </a:outerShdw>
                </a:effectLst>
                <a:latin typeface="Arial" pitchFamily="34" charset="0"/>
              </a:rPr>
              <a:t>Take </a:t>
            </a:r>
            <a:r>
              <a:rPr lang="en-US" sz="3600" b="1" dirty="0">
                <a:solidFill>
                  <a:srgbClr val="FFFF00"/>
                </a:solidFill>
                <a:effectLst>
                  <a:outerShdw blurRad="50800" dist="38100" dir="2700000" algn="tl" rotWithShape="0">
                    <a:prstClr val="black">
                      <a:alpha val="40000"/>
                    </a:prstClr>
                  </a:outerShdw>
                </a:effectLst>
                <a:latin typeface="Arial" pitchFamily="34" charset="0"/>
              </a:rPr>
              <a:t>A</a:t>
            </a:r>
            <a:r>
              <a:rPr lang="en-US" sz="3600" b="1" dirty="0" smtClean="0">
                <a:solidFill>
                  <a:srgbClr val="FFFF00"/>
                </a:solidFill>
                <a:effectLst>
                  <a:outerShdw blurRad="50800" dist="38100" dir="2700000" algn="tl" rotWithShape="0">
                    <a:prstClr val="black">
                      <a:alpha val="40000"/>
                    </a:prstClr>
                  </a:outerShdw>
                </a:effectLst>
                <a:latin typeface="Arial" pitchFamily="34" charset="0"/>
              </a:rPr>
              <a:t>way Points</a:t>
            </a:r>
            <a:endParaRPr lang="en-US" sz="3600" b="1" dirty="0">
              <a:solidFill>
                <a:srgbClr val="FFFF00"/>
              </a:solidFill>
              <a:effectLst>
                <a:outerShdw blurRad="50800" dist="38100" dir="2700000" algn="tl" rotWithShape="0">
                  <a:prstClr val="black">
                    <a:alpha val="40000"/>
                  </a:prstClr>
                </a:outerShdw>
              </a:effectLst>
              <a:latin typeface="Arial" pitchFamily="34" charset="0"/>
            </a:endParaRPr>
          </a:p>
        </p:txBody>
      </p:sp>
      <p:sp>
        <p:nvSpPr>
          <p:cNvPr id="17" name="TextBox 16"/>
          <p:cNvSpPr txBox="1"/>
          <p:nvPr/>
        </p:nvSpPr>
        <p:spPr>
          <a:xfrm>
            <a:off x="381000" y="1447800"/>
            <a:ext cx="7315200" cy="3970318"/>
          </a:xfrm>
          <a:prstGeom prst="rect">
            <a:avLst/>
          </a:prstGeom>
          <a:noFill/>
        </p:spPr>
        <p:txBody>
          <a:bodyPr wrap="square" rtlCol="0">
            <a:spAutoFit/>
          </a:bodyPr>
          <a:lstStyle/>
          <a:p>
            <a:pPr marL="285750" indent="-285750">
              <a:buFont typeface="Arial"/>
              <a:buChar char="•"/>
            </a:pPr>
            <a:r>
              <a:rPr lang="en-US" dirty="0" smtClean="0">
                <a:solidFill>
                  <a:srgbClr val="FFFF00"/>
                </a:solidFill>
              </a:rPr>
              <a:t>“Big Data” era requires mining pertinent information from numerous sources into environmental intelligence</a:t>
            </a:r>
          </a:p>
          <a:p>
            <a:pPr marL="285750" indent="-285750">
              <a:buFont typeface="Arial"/>
              <a:buChar char="•"/>
            </a:pPr>
            <a:endParaRPr lang="en-US" dirty="0">
              <a:solidFill>
                <a:srgbClr val="FFFF00"/>
              </a:solidFill>
            </a:endParaRPr>
          </a:p>
          <a:p>
            <a:pPr marL="285750" indent="-285750">
              <a:buFont typeface="Arial"/>
              <a:buChar char="•"/>
            </a:pPr>
            <a:r>
              <a:rPr lang="en-US" dirty="0" smtClean="0">
                <a:solidFill>
                  <a:srgbClr val="FFFF00"/>
                </a:solidFill>
              </a:rPr>
              <a:t>Temporal trends in derived satellite fields help inform severity and add lead time to severe convective hazards</a:t>
            </a:r>
          </a:p>
          <a:p>
            <a:pPr marL="285750" indent="-285750">
              <a:buFont typeface="Arial"/>
              <a:buChar char="•"/>
            </a:pPr>
            <a:endParaRPr lang="en-US" dirty="0">
              <a:solidFill>
                <a:srgbClr val="FFFF00"/>
              </a:solidFill>
            </a:endParaRPr>
          </a:p>
          <a:p>
            <a:pPr marL="285750" indent="-285750">
              <a:buFont typeface="Arial"/>
              <a:buChar char="•"/>
            </a:pPr>
            <a:r>
              <a:rPr lang="en-US" dirty="0" smtClean="0">
                <a:solidFill>
                  <a:srgbClr val="FFFF00"/>
                </a:solidFill>
              </a:rPr>
              <a:t>Qualitatively, GOES-16 improves satellite identification/tracking and storm severity prediction (over GOES-1[3-5])</a:t>
            </a:r>
          </a:p>
          <a:p>
            <a:pPr marL="742576" lvl="1" indent="-285750">
              <a:buFont typeface="Arial"/>
              <a:buChar char="•"/>
            </a:pPr>
            <a:r>
              <a:rPr lang="en-US" dirty="0" smtClean="0">
                <a:solidFill>
                  <a:srgbClr val="FFFF00"/>
                </a:solidFill>
              </a:rPr>
              <a:t>Working now to measure improvement quantitatively </a:t>
            </a:r>
          </a:p>
          <a:p>
            <a:pPr marL="285750" indent="-285750">
              <a:buFont typeface="Arial"/>
              <a:buChar char="•"/>
            </a:pPr>
            <a:endParaRPr lang="en-US" dirty="0">
              <a:solidFill>
                <a:srgbClr val="FFFF00"/>
              </a:solidFill>
            </a:endParaRPr>
          </a:p>
          <a:p>
            <a:pPr marL="285750" indent="-285750">
              <a:buFont typeface="Arial"/>
              <a:buChar char="•"/>
            </a:pPr>
            <a:r>
              <a:rPr lang="en-US" dirty="0" smtClean="0">
                <a:solidFill>
                  <a:srgbClr val="FFFF00"/>
                </a:solidFill>
              </a:rPr>
              <a:t>Working toward GLM total lightning integration</a:t>
            </a:r>
          </a:p>
          <a:p>
            <a:pPr marL="285750" indent="-285750">
              <a:buFont typeface="Arial"/>
              <a:buChar char="•"/>
            </a:pPr>
            <a:endParaRPr lang="en-US" dirty="0">
              <a:solidFill>
                <a:srgbClr val="FFFF00"/>
              </a:solidFill>
            </a:endParaRPr>
          </a:p>
          <a:p>
            <a:pPr marL="285750" indent="-285750">
              <a:buFont typeface="Arial"/>
              <a:buChar char="•"/>
            </a:pPr>
            <a:r>
              <a:rPr lang="en-US" dirty="0" smtClean="0">
                <a:solidFill>
                  <a:srgbClr val="FFFF00"/>
                </a:solidFill>
              </a:rPr>
              <a:t>Future work will explore a strong/severe thunderstorm product in the absence of radar data</a:t>
            </a:r>
          </a:p>
        </p:txBody>
      </p:sp>
      <p:sp>
        <p:nvSpPr>
          <p:cNvPr id="19" name="TextBox 18"/>
          <p:cNvSpPr txBox="1"/>
          <p:nvPr/>
        </p:nvSpPr>
        <p:spPr>
          <a:xfrm>
            <a:off x="6553200" y="6553200"/>
            <a:ext cx="2667000" cy="230760"/>
          </a:xfrm>
          <a:prstGeom prst="rect">
            <a:avLst/>
          </a:prstGeom>
          <a:noFill/>
        </p:spPr>
        <p:txBody>
          <a:bodyPr wrap="square" lIns="91365" tIns="45684" rIns="91365" bIns="45684" rtlCol="0">
            <a:spAutoFit/>
          </a:bodyPr>
          <a:lstStyle/>
          <a:p>
            <a:pPr fontAlgn="base">
              <a:spcBef>
                <a:spcPct val="0"/>
              </a:spcBef>
              <a:spcAft>
                <a:spcPct val="0"/>
              </a:spcAft>
            </a:pPr>
            <a:r>
              <a:rPr lang="en-US" sz="900" dirty="0">
                <a:solidFill>
                  <a:prstClr val="white"/>
                </a:solidFill>
                <a:effectLst>
                  <a:outerShdw blurRad="50800" dist="38100" dir="2700000" algn="tl" rotWithShape="0">
                    <a:prstClr val="black">
                      <a:alpha val="40000"/>
                    </a:prstClr>
                  </a:outerShdw>
                </a:effectLst>
                <a:latin typeface="Arial" pitchFamily="34" charset="0"/>
              </a:rPr>
              <a:t>Images are from NOAA, NASA</a:t>
            </a:r>
            <a:r>
              <a:rPr lang="en-US" sz="900" dirty="0" smtClean="0">
                <a:solidFill>
                  <a:prstClr val="white"/>
                </a:solidFill>
                <a:effectLst>
                  <a:outerShdw blurRad="50800" dist="38100" dir="2700000" algn="tl" rotWithShape="0">
                    <a:prstClr val="black">
                      <a:alpha val="40000"/>
                    </a:prstClr>
                  </a:outerShdw>
                </a:effectLst>
                <a:latin typeface="Arial" pitchFamily="34" charset="0"/>
              </a:rPr>
              <a:t>, and </a:t>
            </a:r>
            <a:r>
              <a:rPr lang="en-US" sz="900" dirty="0">
                <a:solidFill>
                  <a:prstClr val="white"/>
                </a:solidFill>
                <a:effectLst>
                  <a:outerShdw blurRad="50800" dist="38100" dir="2700000" algn="tl" rotWithShape="0">
                    <a:prstClr val="black">
                      <a:alpha val="40000"/>
                    </a:prstClr>
                  </a:outerShdw>
                </a:effectLst>
                <a:latin typeface="Arial" pitchFamily="34" charset="0"/>
              </a:rPr>
              <a:t>UW-</a:t>
            </a:r>
            <a:r>
              <a:rPr lang="en-US" sz="900" dirty="0" smtClean="0">
                <a:solidFill>
                  <a:prstClr val="white"/>
                </a:solidFill>
                <a:effectLst>
                  <a:outerShdw blurRad="50800" dist="38100" dir="2700000" algn="tl" rotWithShape="0">
                    <a:prstClr val="black">
                      <a:alpha val="40000"/>
                    </a:prstClr>
                  </a:outerShdw>
                </a:effectLst>
                <a:latin typeface="Arial" pitchFamily="34" charset="0"/>
              </a:rPr>
              <a:t>CIMSS</a:t>
            </a:r>
            <a:endParaRPr lang="en-US" sz="900" dirty="0">
              <a:solidFill>
                <a:prstClr val="white"/>
              </a:solidFill>
              <a:effectLst>
                <a:outerShdw blurRad="50800" dist="38100" dir="2700000" algn="tl" rotWithShape="0">
                  <a:prstClr val="black">
                    <a:alpha val="40000"/>
                  </a:prstClr>
                </a:outerShdw>
              </a:effectLst>
              <a:latin typeface="Arial" pitchFamily="34" charset="0"/>
            </a:endParaRPr>
          </a:p>
        </p:txBody>
      </p:sp>
      <p:sp>
        <p:nvSpPr>
          <p:cNvPr id="20" name="Footer Placeholder 3"/>
          <p:cNvSpPr>
            <a:spLocks noGrp="1"/>
          </p:cNvSpPr>
          <p:nvPr>
            <p:ph type="ftr" sz="quarter" idx="11"/>
          </p:nvPr>
        </p:nvSpPr>
        <p:spPr>
          <a:xfrm>
            <a:off x="0" y="6492878"/>
            <a:ext cx="6553200" cy="365125"/>
          </a:xfrm>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Tree>
    <p:extLst>
      <p:ext uri="{BB962C8B-B14F-4D97-AF65-F5344CB8AC3E}">
        <p14:creationId xmlns:p14="http://schemas.microsoft.com/office/powerpoint/2010/main" val="325866956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534400" cy="990600"/>
          </a:xfrm>
        </p:spPr>
        <p:txBody>
          <a:bodyPr/>
          <a:lstStyle/>
          <a:p>
            <a:r>
              <a:rPr lang="en-US" sz="3600" dirty="0" smtClean="0"/>
              <a:t>Additional Resources</a:t>
            </a:r>
            <a:endParaRPr lang="en-US" sz="3600" dirty="0"/>
          </a:p>
        </p:txBody>
      </p:sp>
      <p:sp>
        <p:nvSpPr>
          <p:cNvPr id="3" name="TextBox 2"/>
          <p:cNvSpPr txBox="1"/>
          <p:nvPr/>
        </p:nvSpPr>
        <p:spPr>
          <a:xfrm>
            <a:off x="76200" y="838200"/>
            <a:ext cx="8991600" cy="6678750"/>
          </a:xfrm>
          <a:prstGeom prst="rect">
            <a:avLst/>
          </a:prstGeom>
          <a:noFill/>
        </p:spPr>
        <p:txBody>
          <a:bodyPr wrap="square" rtlCol="0">
            <a:spAutoFit/>
          </a:bodyPr>
          <a:lstStyle/>
          <a:p>
            <a:pPr marL="285750" indent="-285750">
              <a:buFont typeface="Arial"/>
              <a:buChar char="•"/>
            </a:pPr>
            <a:r>
              <a:rPr lang="en-US" sz="1600" b="1" dirty="0" smtClean="0">
                <a:solidFill>
                  <a:srgbClr val="FFFF00"/>
                </a:solidFill>
              </a:rPr>
              <a:t>Mike Pavolonis (michael.pavolonis@noaa.gov)</a:t>
            </a:r>
          </a:p>
          <a:p>
            <a:pPr marL="285750" indent="-285750">
              <a:buFont typeface="Arial"/>
              <a:buChar char="•"/>
            </a:pPr>
            <a:endParaRPr lang="en-US" sz="1600" b="1" dirty="0">
              <a:solidFill>
                <a:srgbClr val="FFFF00"/>
              </a:solidFill>
            </a:endParaRPr>
          </a:p>
          <a:p>
            <a:pPr marL="285750" indent="-285750">
              <a:buFont typeface="Arial"/>
              <a:buChar char="•"/>
            </a:pPr>
            <a:r>
              <a:rPr lang="en-US" sz="1600" b="1" dirty="0" smtClean="0">
                <a:solidFill>
                  <a:srgbClr val="FFFF00"/>
                </a:solidFill>
              </a:rPr>
              <a:t>John Cintineo (john.cintineo@ssec.wisc.edu)</a:t>
            </a:r>
          </a:p>
          <a:p>
            <a:pPr marL="285750" indent="-285750">
              <a:buFont typeface="Arial"/>
              <a:buChar char="•"/>
            </a:pPr>
            <a:endParaRPr lang="en-US" sz="1600" b="1" dirty="0">
              <a:solidFill>
                <a:srgbClr val="FFFF00"/>
              </a:solidFill>
            </a:endParaRPr>
          </a:p>
          <a:p>
            <a:pPr marL="285750" indent="-285750">
              <a:buFont typeface="Arial"/>
              <a:buChar char="•"/>
            </a:pPr>
            <a:r>
              <a:rPr lang="en-US" sz="1600" b="1" dirty="0" smtClean="0">
                <a:solidFill>
                  <a:srgbClr val="FFFF00"/>
                </a:solidFill>
              </a:rPr>
              <a:t>Justin Sieglaff (justin.sieglaff@ssec.wisc.edu)</a:t>
            </a:r>
          </a:p>
          <a:p>
            <a:pPr marL="285750" indent="-285750">
              <a:buFont typeface="Arial"/>
              <a:buChar char="•"/>
            </a:pPr>
            <a:endParaRPr lang="en-US" sz="1600" b="1" dirty="0">
              <a:solidFill>
                <a:srgbClr val="FFFF00"/>
              </a:solidFill>
            </a:endParaRPr>
          </a:p>
          <a:p>
            <a:pPr marL="285750" indent="-285750">
              <a:buFont typeface="Arial"/>
              <a:buChar char="•"/>
            </a:pPr>
            <a:r>
              <a:rPr lang="en-US" sz="1600" b="1" dirty="0" smtClean="0">
                <a:solidFill>
                  <a:srgbClr val="FFFF00"/>
                </a:solidFill>
              </a:rPr>
              <a:t>Dan Lindsey (</a:t>
            </a:r>
            <a:r>
              <a:rPr lang="en-US" sz="1600" b="1" dirty="0" err="1" smtClean="0">
                <a:solidFill>
                  <a:srgbClr val="FFFF00"/>
                </a:solidFill>
              </a:rPr>
              <a:t>dan.lindsey@noaa.gov</a:t>
            </a:r>
            <a:r>
              <a:rPr lang="en-US" sz="1600" b="1" dirty="0">
                <a:solidFill>
                  <a:srgbClr val="FFFF00"/>
                </a:solidFill>
              </a:rPr>
              <a:t>)</a:t>
            </a:r>
            <a:endParaRPr lang="en-US" sz="1600" dirty="0">
              <a:solidFill>
                <a:srgbClr val="FFFF00"/>
              </a:solidFill>
            </a:endParaRPr>
          </a:p>
          <a:p>
            <a:pPr marL="285750" indent="-285750">
              <a:buFont typeface="Arial"/>
              <a:buChar char="•"/>
            </a:pPr>
            <a:endParaRPr lang="en-US" sz="1600" dirty="0" smtClean="0">
              <a:solidFill>
                <a:srgbClr val="F2C31A"/>
              </a:solidFill>
            </a:endParaRPr>
          </a:p>
          <a:p>
            <a:r>
              <a:rPr lang="en-US" sz="1600" b="1" dirty="0" smtClean="0">
                <a:solidFill>
                  <a:schemeClr val="bg1"/>
                </a:solidFill>
              </a:rPr>
              <a:t>ProbSevere training module and supplemental training material:</a:t>
            </a:r>
          </a:p>
          <a:p>
            <a:r>
              <a:rPr lang="en-US" sz="1600" b="1" dirty="0" smtClean="0">
                <a:solidFill>
                  <a:srgbClr val="FFFF00"/>
                </a:solidFill>
              </a:rPr>
              <a:t>http</a:t>
            </a:r>
            <a:r>
              <a:rPr lang="en-US" sz="1600" b="1" dirty="0">
                <a:solidFill>
                  <a:srgbClr val="FFFF00"/>
                </a:solidFill>
              </a:rPr>
              <a:t>://cimss.ssec.wisc.edu/severe_conv/training/</a:t>
            </a:r>
            <a:r>
              <a:rPr lang="en-US" sz="1600" b="1" dirty="0" err="1" smtClean="0">
                <a:solidFill>
                  <a:srgbClr val="FFFF00"/>
                </a:solidFill>
              </a:rPr>
              <a:t>training.html</a:t>
            </a:r>
            <a:endParaRPr lang="en-US" sz="1600" b="1" dirty="0">
              <a:solidFill>
                <a:srgbClr val="FFFF00"/>
              </a:solidFill>
            </a:endParaRPr>
          </a:p>
          <a:p>
            <a:r>
              <a:rPr lang="en-US" sz="1600" b="1" dirty="0" smtClean="0">
                <a:solidFill>
                  <a:srgbClr val="FFFFFF"/>
                </a:solidFill>
              </a:rPr>
              <a:t>See </a:t>
            </a:r>
            <a:r>
              <a:rPr lang="en-US" sz="1600" b="1" dirty="0" err="1" smtClean="0">
                <a:solidFill>
                  <a:srgbClr val="FFFFFF"/>
                </a:solidFill>
              </a:rPr>
              <a:t>ProbSevere</a:t>
            </a:r>
            <a:r>
              <a:rPr lang="en-US" sz="1600" b="1" dirty="0" smtClean="0">
                <a:solidFill>
                  <a:srgbClr val="FFFFFF"/>
                </a:solidFill>
              </a:rPr>
              <a:t> blog posts:</a:t>
            </a:r>
          </a:p>
          <a:p>
            <a:r>
              <a:rPr lang="en-US" sz="1600" b="1" dirty="0">
                <a:solidFill>
                  <a:srgbClr val="FFFF00"/>
                </a:solidFill>
              </a:rPr>
              <a:t>http://goesrhwt.blogspot.com/search/label/</a:t>
            </a:r>
            <a:r>
              <a:rPr lang="en-US" sz="1600" b="1" dirty="0" smtClean="0">
                <a:solidFill>
                  <a:srgbClr val="FFFF00"/>
                </a:solidFill>
              </a:rPr>
              <a:t>ProbSevere </a:t>
            </a:r>
          </a:p>
          <a:p>
            <a:r>
              <a:rPr lang="en-US" sz="1600" b="1" dirty="0" smtClean="0">
                <a:solidFill>
                  <a:srgbClr val="FFFFFF"/>
                </a:solidFill>
              </a:rPr>
              <a:t>Real-time ProbSevere on the web:</a:t>
            </a:r>
          </a:p>
          <a:p>
            <a:r>
              <a:rPr lang="en-US" sz="1600" b="1" dirty="0">
                <a:solidFill>
                  <a:srgbClr val="FFFF00"/>
                </a:solidFill>
              </a:rPr>
              <a:t>http://cimss.ssec.wisc.edu/severe_conv/</a:t>
            </a:r>
            <a:r>
              <a:rPr lang="en-US" sz="1600" b="1" dirty="0" smtClean="0">
                <a:solidFill>
                  <a:srgbClr val="FFFF00"/>
                </a:solidFill>
              </a:rPr>
              <a:t>probsev.html  </a:t>
            </a:r>
            <a:endParaRPr lang="en-US" sz="1600" b="1" dirty="0">
              <a:solidFill>
                <a:srgbClr val="FFFF00"/>
              </a:solidFill>
            </a:endParaRPr>
          </a:p>
          <a:p>
            <a:endParaRPr lang="en-US" sz="1600" b="1" dirty="0" smtClean="0">
              <a:solidFill>
                <a:srgbClr val="F2C31A"/>
              </a:solidFill>
            </a:endParaRPr>
          </a:p>
          <a:p>
            <a:r>
              <a:rPr lang="en-US" sz="1600" b="1" dirty="0" smtClean="0">
                <a:solidFill>
                  <a:srgbClr val="FFFFFF"/>
                </a:solidFill>
              </a:rPr>
              <a:t>References:</a:t>
            </a:r>
          </a:p>
          <a:p>
            <a:pPr marL="285750" indent="-285750">
              <a:buFont typeface="Arial"/>
              <a:buChar char="•"/>
            </a:pPr>
            <a:r>
              <a:rPr lang="en-US" sz="1200" dirty="0">
                <a:solidFill>
                  <a:srgbClr val="FFFF00"/>
                </a:solidFill>
              </a:rPr>
              <a:t>Cintineo, J. L., M. J. </a:t>
            </a:r>
            <a:r>
              <a:rPr lang="en-US" sz="1200" dirty="0" err="1">
                <a:solidFill>
                  <a:srgbClr val="FFFF00"/>
                </a:solidFill>
              </a:rPr>
              <a:t>Pavolonis</a:t>
            </a:r>
            <a:r>
              <a:rPr lang="en-US" sz="1200" dirty="0">
                <a:solidFill>
                  <a:srgbClr val="FFFF00"/>
                </a:solidFill>
              </a:rPr>
              <a:t>, J. M. Sieglaff, D. T. Lindsey, L. </a:t>
            </a:r>
            <a:r>
              <a:rPr lang="en-US" sz="1200" dirty="0" err="1">
                <a:solidFill>
                  <a:srgbClr val="FFFF00"/>
                </a:solidFill>
              </a:rPr>
              <a:t>Cronce</a:t>
            </a:r>
            <a:r>
              <a:rPr lang="en-US" sz="1200" dirty="0">
                <a:solidFill>
                  <a:srgbClr val="FFFF00"/>
                </a:solidFill>
              </a:rPr>
              <a:t>, J. </a:t>
            </a:r>
            <a:r>
              <a:rPr lang="en-US" sz="1200" dirty="0" err="1">
                <a:solidFill>
                  <a:srgbClr val="FFFF00"/>
                </a:solidFill>
              </a:rPr>
              <a:t>Gerth</a:t>
            </a:r>
            <a:r>
              <a:rPr lang="en-US" sz="1200" dirty="0">
                <a:solidFill>
                  <a:srgbClr val="FFFF00"/>
                </a:solidFill>
              </a:rPr>
              <a:t>, B. </a:t>
            </a:r>
            <a:r>
              <a:rPr lang="en-US" sz="1200" dirty="0" err="1">
                <a:solidFill>
                  <a:srgbClr val="FFFF00"/>
                </a:solidFill>
              </a:rPr>
              <a:t>Rodenkirch</a:t>
            </a:r>
            <a:r>
              <a:rPr lang="en-US" sz="1200" dirty="0">
                <a:solidFill>
                  <a:srgbClr val="FFFF00"/>
                </a:solidFill>
              </a:rPr>
              <a:t>, J. Brunner, and C. </a:t>
            </a:r>
            <a:r>
              <a:rPr lang="en-US" sz="1200" dirty="0" err="1">
                <a:solidFill>
                  <a:srgbClr val="FFFF00"/>
                </a:solidFill>
              </a:rPr>
              <a:t>Gravelle</a:t>
            </a:r>
            <a:r>
              <a:rPr lang="en-US" sz="1200" dirty="0">
                <a:solidFill>
                  <a:srgbClr val="FFFF00"/>
                </a:solidFill>
              </a:rPr>
              <a:t>, 2017: The NOAA/CIMSS ProbSevere Model - incorporation of total lightning and validation. </a:t>
            </a:r>
            <a:r>
              <a:rPr lang="en-US" sz="1200" i="1" dirty="0" err="1">
                <a:solidFill>
                  <a:srgbClr val="FFFF00"/>
                </a:solidFill>
              </a:rPr>
              <a:t>Wea</a:t>
            </a:r>
            <a:r>
              <a:rPr lang="en-US" sz="1200" i="1" dirty="0">
                <a:solidFill>
                  <a:srgbClr val="FFFF00"/>
                </a:solidFill>
              </a:rPr>
              <a:t>. Forecasting</a:t>
            </a:r>
            <a:r>
              <a:rPr lang="en-US" sz="1200" dirty="0">
                <a:solidFill>
                  <a:srgbClr val="FFFF00"/>
                </a:solidFill>
              </a:rPr>
              <a:t>, </a:t>
            </a:r>
            <a:r>
              <a:rPr lang="en-US" sz="1200" dirty="0" smtClean="0">
                <a:solidFill>
                  <a:srgbClr val="FFFF00"/>
                </a:solidFill>
              </a:rPr>
              <a:t>in review</a:t>
            </a:r>
          </a:p>
          <a:p>
            <a:pPr marL="285750" indent="-285750">
              <a:buFont typeface="Arial"/>
              <a:buChar char="•"/>
            </a:pPr>
            <a:r>
              <a:rPr lang="en-US" sz="1200" dirty="0" smtClean="0">
                <a:solidFill>
                  <a:srgbClr val="FFFF00"/>
                </a:solidFill>
                <a:ea typeface="Lucida Grande"/>
                <a:cs typeface="Arial"/>
              </a:rPr>
              <a:t>Cintineo</a:t>
            </a:r>
            <a:r>
              <a:rPr lang="en-US" sz="1200" dirty="0">
                <a:solidFill>
                  <a:srgbClr val="FFFF00"/>
                </a:solidFill>
                <a:ea typeface="Lucida Grande"/>
                <a:cs typeface="Arial"/>
              </a:rPr>
              <a:t>, </a:t>
            </a:r>
            <a:r>
              <a:rPr lang="en-US" sz="1200" dirty="0" smtClean="0">
                <a:solidFill>
                  <a:srgbClr val="FFFF00"/>
                </a:solidFill>
                <a:ea typeface="Lucida Grande"/>
                <a:cs typeface="Arial"/>
              </a:rPr>
              <a:t>J. </a:t>
            </a:r>
            <a:r>
              <a:rPr lang="en-US" sz="1200" dirty="0">
                <a:solidFill>
                  <a:srgbClr val="FFFF00"/>
                </a:solidFill>
                <a:ea typeface="Lucida Grande"/>
                <a:cs typeface="Arial"/>
              </a:rPr>
              <a:t>L</a:t>
            </a:r>
            <a:r>
              <a:rPr lang="en-US" sz="1200" dirty="0" smtClean="0">
                <a:solidFill>
                  <a:srgbClr val="FFFF00"/>
                </a:solidFill>
                <a:ea typeface="Lucida Grande"/>
                <a:cs typeface="Arial"/>
              </a:rPr>
              <a:t>., M. J. </a:t>
            </a:r>
            <a:r>
              <a:rPr lang="en-US" sz="1200" dirty="0" err="1">
                <a:solidFill>
                  <a:srgbClr val="FFFF00"/>
                </a:solidFill>
                <a:ea typeface="Lucida Grande"/>
                <a:cs typeface="Arial"/>
              </a:rPr>
              <a:t>Pavolonis</a:t>
            </a:r>
            <a:r>
              <a:rPr lang="en-US" sz="1200" dirty="0">
                <a:solidFill>
                  <a:srgbClr val="FFFF00"/>
                </a:solidFill>
                <a:ea typeface="Lucida Grande"/>
                <a:cs typeface="Arial"/>
              </a:rPr>
              <a:t>, </a:t>
            </a:r>
            <a:r>
              <a:rPr lang="en-US" sz="1200" dirty="0" smtClean="0">
                <a:solidFill>
                  <a:srgbClr val="FFFF00"/>
                </a:solidFill>
                <a:ea typeface="Lucida Grande"/>
                <a:cs typeface="Arial"/>
              </a:rPr>
              <a:t>J. M. Sieglaff</a:t>
            </a:r>
            <a:r>
              <a:rPr lang="en-US" sz="1200" dirty="0">
                <a:solidFill>
                  <a:srgbClr val="FFFF00"/>
                </a:solidFill>
                <a:ea typeface="Lucida Grande"/>
                <a:cs typeface="Arial"/>
              </a:rPr>
              <a:t>, </a:t>
            </a:r>
            <a:r>
              <a:rPr lang="en-US" sz="1200" dirty="0" smtClean="0">
                <a:solidFill>
                  <a:srgbClr val="FFFF00"/>
                </a:solidFill>
                <a:ea typeface="Lucida Grande"/>
                <a:cs typeface="Arial"/>
              </a:rPr>
              <a:t>and D. T. Lindsey, 2014: </a:t>
            </a:r>
            <a:r>
              <a:rPr lang="en-US" sz="1200" dirty="0">
                <a:solidFill>
                  <a:srgbClr val="FFFF00"/>
                </a:solidFill>
                <a:ea typeface="Lucida Grande"/>
                <a:cs typeface="Arial"/>
              </a:rPr>
              <a:t>An empirical model for assessing the severe weather potential of developing convection. Weather and Forecasting, 29 (3</a:t>
            </a:r>
            <a:r>
              <a:rPr lang="en-US" sz="1200" dirty="0" smtClean="0">
                <a:solidFill>
                  <a:srgbClr val="FFFF00"/>
                </a:solidFill>
                <a:ea typeface="Lucida Grande"/>
                <a:cs typeface="Arial"/>
              </a:rPr>
              <a:t>), </a:t>
            </a:r>
            <a:r>
              <a:rPr lang="en-US" sz="1200" dirty="0">
                <a:solidFill>
                  <a:srgbClr val="FFFF00"/>
                </a:solidFill>
                <a:ea typeface="Lucida Grande"/>
                <a:cs typeface="Arial"/>
              </a:rPr>
              <a:t>639–653</a:t>
            </a:r>
            <a:r>
              <a:rPr lang="en-US" sz="1200" dirty="0" smtClean="0">
                <a:solidFill>
                  <a:srgbClr val="FFFF00"/>
                </a:solidFill>
                <a:ea typeface="Lucida Grande"/>
                <a:cs typeface="Arial"/>
              </a:rPr>
              <a:t>.</a:t>
            </a:r>
          </a:p>
          <a:p>
            <a:pPr marL="285750" indent="-285750">
              <a:buFont typeface="Arial"/>
              <a:buChar char="•"/>
            </a:pPr>
            <a:r>
              <a:rPr lang="en-US" sz="1200" dirty="0">
                <a:solidFill>
                  <a:srgbClr val="FFFF00"/>
                </a:solidFill>
                <a:ea typeface="Lucida Grande"/>
                <a:cs typeface="Arial"/>
              </a:rPr>
              <a:t>Cintineo, </a:t>
            </a:r>
            <a:r>
              <a:rPr lang="en-US" sz="1200" dirty="0" smtClean="0">
                <a:solidFill>
                  <a:srgbClr val="FFFF00"/>
                </a:solidFill>
                <a:ea typeface="Lucida Grande"/>
                <a:cs typeface="Arial"/>
              </a:rPr>
              <a:t>J. L., M. J. </a:t>
            </a:r>
            <a:r>
              <a:rPr lang="en-US" sz="1200" dirty="0" err="1" smtClean="0">
                <a:solidFill>
                  <a:srgbClr val="FFFF00"/>
                </a:solidFill>
                <a:ea typeface="Lucida Grande"/>
                <a:cs typeface="Arial"/>
              </a:rPr>
              <a:t>Pavolonis</a:t>
            </a:r>
            <a:r>
              <a:rPr lang="en-US" sz="1200" dirty="0">
                <a:solidFill>
                  <a:srgbClr val="FFFF00"/>
                </a:solidFill>
                <a:ea typeface="Lucida Grande"/>
                <a:cs typeface="Arial"/>
              </a:rPr>
              <a:t>, </a:t>
            </a:r>
            <a:r>
              <a:rPr lang="en-US" sz="1200" dirty="0" smtClean="0">
                <a:solidFill>
                  <a:srgbClr val="FFFF00"/>
                </a:solidFill>
                <a:ea typeface="Lucida Grande"/>
                <a:cs typeface="Arial"/>
              </a:rPr>
              <a:t>J. M. Sieglaff</a:t>
            </a:r>
            <a:r>
              <a:rPr lang="en-US" sz="1200" dirty="0">
                <a:solidFill>
                  <a:srgbClr val="FFFF00"/>
                </a:solidFill>
                <a:ea typeface="Lucida Grande"/>
                <a:cs typeface="Arial"/>
              </a:rPr>
              <a:t>, </a:t>
            </a:r>
            <a:r>
              <a:rPr lang="en-US" sz="1200" dirty="0" smtClean="0">
                <a:solidFill>
                  <a:srgbClr val="FFFF00"/>
                </a:solidFill>
                <a:ea typeface="Lucida Grande"/>
                <a:cs typeface="Arial"/>
              </a:rPr>
              <a:t>and A. K. </a:t>
            </a:r>
            <a:r>
              <a:rPr lang="en-US" sz="1200" dirty="0" err="1" smtClean="0">
                <a:solidFill>
                  <a:srgbClr val="FFFF00"/>
                </a:solidFill>
                <a:ea typeface="Lucida Grande"/>
                <a:cs typeface="Arial"/>
              </a:rPr>
              <a:t>Heidinger</a:t>
            </a:r>
            <a:r>
              <a:rPr lang="en-US" sz="1200" dirty="0">
                <a:solidFill>
                  <a:srgbClr val="FFFF00"/>
                </a:solidFill>
                <a:ea typeface="Lucida Grande"/>
                <a:cs typeface="Arial"/>
              </a:rPr>
              <a:t>, </a:t>
            </a:r>
            <a:r>
              <a:rPr lang="en-US" sz="1200" dirty="0" smtClean="0">
                <a:solidFill>
                  <a:srgbClr val="FFFF00"/>
                </a:solidFill>
                <a:ea typeface="Lucida Grande"/>
                <a:cs typeface="Arial"/>
              </a:rPr>
              <a:t>2013: Evolution </a:t>
            </a:r>
            <a:r>
              <a:rPr lang="en-US" sz="1200" dirty="0">
                <a:solidFill>
                  <a:srgbClr val="FFFF00"/>
                </a:solidFill>
                <a:ea typeface="Lucida Grande"/>
                <a:cs typeface="Arial"/>
              </a:rPr>
              <a:t>of severe and </a:t>
            </a:r>
            <a:r>
              <a:rPr lang="en-US" sz="1200" dirty="0" err="1">
                <a:solidFill>
                  <a:srgbClr val="FFFF00"/>
                </a:solidFill>
                <a:ea typeface="Lucida Grande"/>
                <a:cs typeface="Arial"/>
              </a:rPr>
              <a:t>nonsevere</a:t>
            </a:r>
            <a:r>
              <a:rPr lang="en-US" sz="1200" dirty="0">
                <a:solidFill>
                  <a:srgbClr val="FFFF00"/>
                </a:solidFill>
                <a:ea typeface="Lucida Grande"/>
                <a:cs typeface="Arial"/>
              </a:rPr>
              <a:t> convection inferred from GOES-derived cloud properties. Journal of Applied Meteorology and Climatology, 52 (9</a:t>
            </a:r>
            <a:r>
              <a:rPr lang="en-US" sz="1200" dirty="0" smtClean="0">
                <a:solidFill>
                  <a:srgbClr val="FFFF00"/>
                </a:solidFill>
                <a:ea typeface="Lucida Grande"/>
                <a:cs typeface="Arial"/>
              </a:rPr>
              <a:t>), </a:t>
            </a:r>
            <a:r>
              <a:rPr lang="en-US" sz="1200" dirty="0">
                <a:solidFill>
                  <a:srgbClr val="FFFF00"/>
                </a:solidFill>
                <a:ea typeface="Lucida Grande"/>
                <a:cs typeface="Arial"/>
              </a:rPr>
              <a:t>2009–2023</a:t>
            </a:r>
            <a:r>
              <a:rPr lang="en-US" sz="1200" dirty="0" smtClean="0">
                <a:solidFill>
                  <a:srgbClr val="FFFF00"/>
                </a:solidFill>
                <a:ea typeface="Lucida Grande"/>
                <a:cs typeface="Arial"/>
              </a:rPr>
              <a:t>.</a:t>
            </a:r>
          </a:p>
          <a:p>
            <a:pPr marL="285750" indent="-285750">
              <a:buFont typeface="Arial"/>
              <a:buChar char="•"/>
            </a:pPr>
            <a:r>
              <a:rPr lang="en-US" sz="1200" dirty="0" err="1">
                <a:solidFill>
                  <a:srgbClr val="FFFF00"/>
                </a:solidFill>
                <a:ea typeface="Lucida Grande"/>
                <a:cs typeface="Arial"/>
              </a:rPr>
              <a:t>Pavolonis</a:t>
            </a:r>
            <a:r>
              <a:rPr lang="en-US" sz="1200" dirty="0">
                <a:solidFill>
                  <a:srgbClr val="FFFF00"/>
                </a:solidFill>
                <a:ea typeface="Lucida Grande"/>
                <a:cs typeface="Arial"/>
              </a:rPr>
              <a:t>, M. J., 2010: Advances in Extracting Cloud Composition Information from </a:t>
            </a:r>
            <a:r>
              <a:rPr lang="en-US" sz="1200" dirty="0" err="1">
                <a:solidFill>
                  <a:srgbClr val="FFFF00"/>
                </a:solidFill>
                <a:ea typeface="Lucida Grande"/>
                <a:cs typeface="Arial"/>
              </a:rPr>
              <a:t>Spaceborne</a:t>
            </a:r>
            <a:r>
              <a:rPr lang="en-US" sz="1200" dirty="0">
                <a:solidFill>
                  <a:srgbClr val="FFFF00"/>
                </a:solidFill>
                <a:ea typeface="Lucida Grande"/>
                <a:cs typeface="Arial"/>
              </a:rPr>
              <a:t> Infrared Radiances-A Robust Alternative to Brightness Temperatures. Part I: Theory. Journal of Applied Meteorology and Climatology, 49, 1992-2012, doi:10.1175/2010JAMC2433.1 ER.</a:t>
            </a:r>
          </a:p>
          <a:p>
            <a:pPr marL="285750" indent="-285750">
              <a:buFont typeface="Arial"/>
              <a:buChar char="•"/>
            </a:pPr>
            <a:endParaRPr lang="en-US" sz="1200" dirty="0" smtClean="0">
              <a:solidFill>
                <a:srgbClr val="EDB816"/>
              </a:solidFill>
              <a:ea typeface="Lucida Grande"/>
              <a:cs typeface="Arial"/>
            </a:endParaRPr>
          </a:p>
          <a:p>
            <a:pPr marL="285750" indent="-285750">
              <a:buFont typeface="Arial"/>
              <a:buChar char="•"/>
            </a:pPr>
            <a:endParaRPr lang="en-US" sz="1200" dirty="0">
              <a:solidFill>
                <a:srgbClr val="EDB816"/>
              </a:solidFill>
              <a:ea typeface="Lucida Grande"/>
              <a:cs typeface="Arial"/>
            </a:endParaRPr>
          </a:p>
          <a:p>
            <a:pPr marL="285750" indent="-285750">
              <a:buFont typeface="Arial"/>
              <a:buChar char="•"/>
            </a:pPr>
            <a:endParaRPr lang="en-US" sz="1200" dirty="0">
              <a:solidFill>
                <a:srgbClr val="EDB816"/>
              </a:solidFill>
              <a:ea typeface="Lucida Grande"/>
              <a:cs typeface="Arial"/>
            </a:endParaRPr>
          </a:p>
          <a:p>
            <a:pPr marL="285750" indent="-285750">
              <a:buFont typeface="Arial"/>
              <a:buChar char="•"/>
            </a:pPr>
            <a:endParaRPr lang="en-US" sz="1600" b="1" dirty="0" smtClean="0">
              <a:solidFill>
                <a:srgbClr val="FFFFFF"/>
              </a:solidFill>
            </a:endParaRPr>
          </a:p>
        </p:txBody>
      </p:sp>
      <p:sp>
        <p:nvSpPr>
          <p:cNvPr id="4" name="Footer Placeholder 3"/>
          <p:cNvSpPr>
            <a:spLocks noGrp="1"/>
          </p:cNvSpPr>
          <p:nvPr>
            <p:ph type="ftr" sz="quarter" idx="11"/>
          </p:nvPr>
        </p:nvSpPr>
        <p:spPr>
          <a:xfrm>
            <a:off x="0" y="6492878"/>
            <a:ext cx="6553200" cy="365125"/>
          </a:xfrm>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Tree>
    <p:extLst>
      <p:ext uri="{BB962C8B-B14F-4D97-AF65-F5344CB8AC3E}">
        <p14:creationId xmlns:p14="http://schemas.microsoft.com/office/powerpoint/2010/main" val="228852258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43204" y="76200"/>
            <a:ext cx="3918857" cy="830924"/>
          </a:xfrm>
          <a:prstGeom prst="rect">
            <a:avLst/>
          </a:prstGeom>
          <a:noFill/>
        </p:spPr>
        <p:txBody>
          <a:bodyPr wrap="square" lIns="91365" tIns="45684" rIns="91365" bIns="45684" rtlCol="0">
            <a:spAutoFit/>
          </a:bodyPr>
          <a:lstStyle/>
          <a:p>
            <a:pPr algn="ctr"/>
            <a:r>
              <a:rPr lang="en-US" sz="4800" dirty="0">
                <a:solidFill>
                  <a:schemeClr val="bg1"/>
                </a:solidFill>
                <a:effectLst>
                  <a:outerShdw blurRad="38100" dist="38100" dir="2700000" algn="tl">
                    <a:srgbClr val="000000">
                      <a:alpha val="43137"/>
                    </a:srgbClr>
                  </a:outerShdw>
                </a:effectLst>
                <a:latin typeface="Arial Black" panose="020B0A04020102020204" pitchFamily="34" charset="0"/>
              </a:rPr>
              <a:t>Questions?</a:t>
            </a:r>
          </a:p>
        </p:txBody>
      </p:sp>
      <p:pic>
        <p:nvPicPr>
          <p:cNvPr id="6" name="Picture 5" descr="ps2016_readout_example_crop.png"/>
          <p:cNvPicPr>
            <a:picLocks noChangeAspect="1"/>
          </p:cNvPicPr>
          <p:nvPr/>
        </p:nvPicPr>
        <p:blipFill rotWithShape="1">
          <a:blip r:embed="rId3">
            <a:extLst>
              <a:ext uri="{28A0092B-C50C-407E-A947-70E740481C1C}">
                <a14:useLocalDpi xmlns:a14="http://schemas.microsoft.com/office/drawing/2010/main" val="0"/>
              </a:ext>
            </a:extLst>
          </a:blip>
          <a:srcRect l="58611" t="28796" r="4921" b="34672"/>
          <a:stretch/>
        </p:blipFill>
        <p:spPr>
          <a:xfrm>
            <a:off x="74760" y="1524000"/>
            <a:ext cx="9034114" cy="4495800"/>
          </a:xfrm>
          <a:prstGeom prst="rect">
            <a:avLst/>
          </a:prstGeom>
        </p:spPr>
      </p:pic>
    </p:spTree>
    <p:extLst>
      <p:ext uri="{BB962C8B-B14F-4D97-AF65-F5344CB8AC3E}">
        <p14:creationId xmlns:p14="http://schemas.microsoft.com/office/powerpoint/2010/main" val="34165077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33600" y="2514600"/>
            <a:ext cx="4724400" cy="830924"/>
          </a:xfrm>
          <a:prstGeom prst="rect">
            <a:avLst/>
          </a:prstGeom>
          <a:noFill/>
        </p:spPr>
        <p:txBody>
          <a:bodyPr wrap="square" lIns="91365" tIns="45684" rIns="91365" bIns="45684" rtlCol="0">
            <a:spAutoFit/>
          </a:bodyPr>
          <a:lstStyle/>
          <a:p>
            <a:pPr algn="ctr"/>
            <a:r>
              <a:rPr lang="en-US" sz="4800" dirty="0" smtClean="0">
                <a:solidFill>
                  <a:schemeClr val="bg1"/>
                </a:solidFill>
                <a:effectLst>
                  <a:outerShdw blurRad="38100" dist="38100" dir="2700000" algn="tl">
                    <a:srgbClr val="000000">
                      <a:alpha val="43137"/>
                    </a:srgbClr>
                  </a:outerShdw>
                </a:effectLst>
                <a:latin typeface="Arial Black" panose="020B0A04020102020204" pitchFamily="34" charset="0"/>
              </a:rPr>
              <a:t>Extra slides</a:t>
            </a:r>
            <a:endParaRPr lang="en-US" sz="4800" dirty="0">
              <a:solidFill>
                <a:schemeClr val="bg1"/>
              </a:solidFill>
              <a:effectLst>
                <a:outerShdw blurRad="38100" dist="38100" dir="2700000" algn="tl">
                  <a:srgbClr val="000000">
                    <a:alpha val="43137"/>
                  </a:srgbClr>
                </a:outerShdw>
              </a:effectLst>
              <a:latin typeface="Arial Black" panose="020B0A04020102020204" pitchFamily="34" charset="0"/>
            </a:endParaRPr>
          </a:p>
        </p:txBody>
      </p:sp>
    </p:spTree>
    <p:extLst>
      <p:ext uri="{BB962C8B-B14F-4D97-AF65-F5344CB8AC3E}">
        <p14:creationId xmlns:p14="http://schemas.microsoft.com/office/powerpoint/2010/main" val="264377473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6200" y="1752600"/>
            <a:ext cx="4458155" cy="3262382"/>
          </a:xfrm>
          <a:prstGeom prst="rect">
            <a:avLst/>
          </a:prstGeom>
        </p:spPr>
      </p:pic>
      <p:sp>
        <p:nvSpPr>
          <p:cNvPr id="5" name="TextBox 4"/>
          <p:cNvSpPr txBox="1"/>
          <p:nvPr/>
        </p:nvSpPr>
        <p:spPr>
          <a:xfrm>
            <a:off x="76200" y="6306979"/>
            <a:ext cx="4429418" cy="246221"/>
          </a:xfrm>
          <a:prstGeom prst="rect">
            <a:avLst/>
          </a:prstGeom>
          <a:solidFill>
            <a:srgbClr val="FFFF00"/>
          </a:solidFill>
          <a:ln w="25400">
            <a:solidFill>
              <a:schemeClr val="tx1"/>
            </a:solidFill>
          </a:ln>
        </p:spPr>
        <p:txBody>
          <a:bodyPr wrap="none" rtlCol="0">
            <a:spAutoFit/>
          </a:bodyPr>
          <a:lstStyle/>
          <a:p>
            <a:r>
              <a:rPr lang="en-US" sz="1000" dirty="0">
                <a:hlinkClick r:id="rId4"/>
              </a:rPr>
              <a:t>http://goesrhwt.blogspot.com/2015/05/probsevere-in-warning-</a:t>
            </a:r>
            <a:r>
              <a:rPr lang="en-US" sz="1000" dirty="0" smtClean="0">
                <a:hlinkClick r:id="rId4"/>
              </a:rPr>
              <a:t>decision.html</a:t>
            </a:r>
            <a:r>
              <a:rPr lang="en-US" sz="1000" dirty="0" smtClean="0"/>
              <a:t> </a:t>
            </a:r>
            <a:endParaRPr lang="en-US" sz="1000" dirty="0"/>
          </a:p>
        </p:txBody>
      </p:sp>
      <p:sp>
        <p:nvSpPr>
          <p:cNvPr id="7" name="TextBox 6"/>
          <p:cNvSpPr txBox="1"/>
          <p:nvPr/>
        </p:nvSpPr>
        <p:spPr>
          <a:xfrm>
            <a:off x="381000" y="5112603"/>
            <a:ext cx="3733800" cy="830997"/>
          </a:xfrm>
          <a:prstGeom prst="rect">
            <a:avLst/>
          </a:prstGeom>
          <a:solidFill>
            <a:srgbClr val="FFFF00"/>
          </a:solidFill>
          <a:ln w="25400">
            <a:solidFill>
              <a:schemeClr val="tx1"/>
            </a:solidFill>
          </a:ln>
        </p:spPr>
        <p:txBody>
          <a:bodyPr wrap="square" rtlCol="0">
            <a:spAutoFit/>
          </a:bodyPr>
          <a:lstStyle/>
          <a:p>
            <a:r>
              <a:rPr lang="en-US" sz="1200" i="1" dirty="0" smtClean="0"/>
              <a:t>“The normalized vertical growth rate and the glaciation rate were both strong. In this case, I was confident enough to use the ProbSevere by itself to issue a severe thunderstorm warning.”</a:t>
            </a:r>
            <a:endParaRPr lang="en-US" sz="1200" i="1" dirty="0"/>
          </a:p>
        </p:txBody>
      </p:sp>
      <p:pic>
        <p:nvPicPr>
          <p:cNvPr id="6" name="Picture 5"/>
          <p:cNvPicPr>
            <a:picLocks noChangeAspect="1"/>
          </p:cNvPicPr>
          <p:nvPr/>
        </p:nvPicPr>
        <p:blipFill>
          <a:blip r:embed="rId5"/>
          <a:stretch>
            <a:fillRect/>
          </a:stretch>
        </p:blipFill>
        <p:spPr>
          <a:xfrm>
            <a:off x="4953001" y="1752600"/>
            <a:ext cx="3276599" cy="552511"/>
          </a:xfrm>
          <a:prstGeom prst="rect">
            <a:avLst/>
          </a:prstGeom>
        </p:spPr>
      </p:pic>
      <p:pic>
        <p:nvPicPr>
          <p:cNvPr id="8" name="Picture 7"/>
          <p:cNvPicPr>
            <a:picLocks noChangeAspect="1"/>
          </p:cNvPicPr>
          <p:nvPr/>
        </p:nvPicPr>
        <p:blipFill>
          <a:blip r:embed="rId6"/>
          <a:stretch>
            <a:fillRect/>
          </a:stretch>
        </p:blipFill>
        <p:spPr>
          <a:xfrm>
            <a:off x="4953000" y="2299920"/>
            <a:ext cx="3990813" cy="2655541"/>
          </a:xfrm>
          <a:prstGeom prst="rect">
            <a:avLst/>
          </a:prstGeom>
        </p:spPr>
      </p:pic>
      <p:sp>
        <p:nvSpPr>
          <p:cNvPr id="11" name="TextBox 10"/>
          <p:cNvSpPr txBox="1"/>
          <p:nvPr/>
        </p:nvSpPr>
        <p:spPr>
          <a:xfrm>
            <a:off x="5105400" y="5119320"/>
            <a:ext cx="3733800" cy="830997"/>
          </a:xfrm>
          <a:prstGeom prst="rect">
            <a:avLst/>
          </a:prstGeom>
          <a:solidFill>
            <a:srgbClr val="FFFF00"/>
          </a:solidFill>
          <a:ln w="25400">
            <a:solidFill>
              <a:schemeClr val="tx1"/>
            </a:solidFill>
          </a:ln>
        </p:spPr>
        <p:txBody>
          <a:bodyPr wrap="square" rtlCol="0">
            <a:spAutoFit/>
          </a:bodyPr>
          <a:lstStyle/>
          <a:p>
            <a:r>
              <a:rPr lang="en-US" sz="1200" i="1" dirty="0" smtClean="0"/>
              <a:t>“These </a:t>
            </a:r>
            <a:r>
              <a:rPr lang="en-US" sz="1200" i="1" dirty="0"/>
              <a:t>examples show how temporal trends in satellite-derived fields can help signal severe potential in slowly developing and more rapidly developing convection</a:t>
            </a:r>
            <a:r>
              <a:rPr lang="en-US" sz="1200" i="1" dirty="0" smtClean="0"/>
              <a:t>.”</a:t>
            </a:r>
            <a:endParaRPr lang="en-US" sz="1200" i="1" dirty="0"/>
          </a:p>
        </p:txBody>
      </p:sp>
      <p:sp>
        <p:nvSpPr>
          <p:cNvPr id="12" name="TextBox 11"/>
          <p:cNvSpPr txBox="1"/>
          <p:nvPr/>
        </p:nvSpPr>
        <p:spPr>
          <a:xfrm>
            <a:off x="4800600" y="6306979"/>
            <a:ext cx="4268551" cy="246221"/>
          </a:xfrm>
          <a:prstGeom prst="rect">
            <a:avLst/>
          </a:prstGeom>
          <a:solidFill>
            <a:srgbClr val="FFFF00"/>
          </a:solidFill>
          <a:ln w="25400">
            <a:solidFill>
              <a:schemeClr val="tx1"/>
            </a:solidFill>
          </a:ln>
        </p:spPr>
        <p:txBody>
          <a:bodyPr wrap="square" rtlCol="0">
            <a:spAutoFit/>
          </a:bodyPr>
          <a:lstStyle/>
          <a:p>
            <a:r>
              <a:rPr lang="en-US" sz="1000" dirty="0">
                <a:hlinkClick r:id="rId7"/>
              </a:rPr>
              <a:t>http://goesrhwt.blogspot.com/2014/08/satellite-growth-rate-utility-</a:t>
            </a:r>
            <a:r>
              <a:rPr lang="en-US" sz="1000" dirty="0" smtClean="0">
                <a:hlinkClick r:id="rId7"/>
              </a:rPr>
              <a:t>in.html</a:t>
            </a:r>
            <a:r>
              <a:rPr lang="en-US" sz="1000" dirty="0" smtClean="0"/>
              <a:t> </a:t>
            </a:r>
            <a:endParaRPr lang="en-US" sz="1000" dirty="0"/>
          </a:p>
        </p:txBody>
      </p:sp>
      <p:sp>
        <p:nvSpPr>
          <p:cNvPr id="10" name="TextBox 9"/>
          <p:cNvSpPr txBox="1"/>
          <p:nvPr/>
        </p:nvSpPr>
        <p:spPr>
          <a:xfrm>
            <a:off x="76200" y="152400"/>
            <a:ext cx="8915400" cy="1077218"/>
          </a:xfrm>
          <a:prstGeom prst="rect">
            <a:avLst/>
          </a:prstGeom>
          <a:noFill/>
        </p:spPr>
        <p:txBody>
          <a:bodyPr wrap="square" rtlCol="0">
            <a:spAutoFit/>
          </a:bodyPr>
          <a:lstStyle/>
          <a:p>
            <a:pPr algn="ctr"/>
            <a:r>
              <a:rPr lang="en-US" sz="3200" b="1" dirty="0" smtClean="0">
                <a:solidFill>
                  <a:srgbClr val="FFFF00"/>
                </a:solidFill>
                <a:effectLst>
                  <a:outerShdw blurRad="50800" dist="38100" dir="2700000" algn="tl" rotWithShape="0">
                    <a:prstClr val="black">
                      <a:alpha val="40000"/>
                    </a:prstClr>
                  </a:outerShdw>
                </a:effectLst>
              </a:rPr>
              <a:t>Feedback at the NOAA Hazardous Weather </a:t>
            </a:r>
            <a:r>
              <a:rPr lang="en-US" sz="3200" b="1" dirty="0" err="1" smtClean="0">
                <a:solidFill>
                  <a:srgbClr val="FFFF00"/>
                </a:solidFill>
                <a:effectLst>
                  <a:outerShdw blurRad="50800" dist="38100" dir="2700000" algn="tl" rotWithShape="0">
                    <a:prstClr val="black">
                      <a:alpha val="40000"/>
                    </a:prstClr>
                  </a:outerShdw>
                </a:effectLst>
              </a:rPr>
              <a:t>Testbed</a:t>
            </a:r>
            <a:r>
              <a:rPr lang="en-US" sz="3200" b="1" dirty="0" smtClean="0">
                <a:solidFill>
                  <a:srgbClr val="FFFF00"/>
                </a:solidFill>
                <a:effectLst>
                  <a:outerShdw blurRad="50800" dist="38100" dir="2700000" algn="tl" rotWithShape="0">
                    <a:prstClr val="black">
                      <a:alpha val="40000"/>
                    </a:prstClr>
                  </a:outerShdw>
                </a:effectLst>
              </a:rPr>
              <a:t> (HWT)</a:t>
            </a:r>
            <a:endParaRPr lang="en-US" sz="3200" b="1" dirty="0">
              <a:solidFill>
                <a:srgbClr val="FFFF00"/>
              </a:solidFill>
              <a:effectLst>
                <a:outerShdw blurRad="50800" dist="38100" dir="2700000" algn="tl" rotWithShape="0">
                  <a:prstClr val="black">
                    <a:alpha val="40000"/>
                  </a:prstClr>
                </a:outerShdw>
              </a:effectLst>
            </a:endParaRPr>
          </a:p>
        </p:txBody>
      </p:sp>
      <p:sp>
        <p:nvSpPr>
          <p:cNvPr id="14" name="TextBox 13"/>
          <p:cNvSpPr txBox="1"/>
          <p:nvPr/>
        </p:nvSpPr>
        <p:spPr>
          <a:xfrm>
            <a:off x="2057400" y="1295400"/>
            <a:ext cx="5503279" cy="369332"/>
          </a:xfrm>
          <a:prstGeom prst="rect">
            <a:avLst/>
          </a:prstGeom>
          <a:solidFill>
            <a:srgbClr val="FFFF00"/>
          </a:solidFill>
          <a:ln w="25400">
            <a:solidFill>
              <a:schemeClr val="tx1"/>
            </a:solidFill>
          </a:ln>
        </p:spPr>
        <p:txBody>
          <a:bodyPr wrap="none" rtlCol="0">
            <a:spAutoFit/>
          </a:bodyPr>
          <a:lstStyle/>
          <a:p>
            <a:r>
              <a:rPr lang="en-US" dirty="0">
                <a:hlinkClick r:id="rId8"/>
              </a:rPr>
              <a:t>http://goesrhwt.blogspot.com/search?q=</a:t>
            </a:r>
            <a:r>
              <a:rPr lang="en-US" dirty="0" smtClean="0">
                <a:hlinkClick r:id="rId8"/>
              </a:rPr>
              <a:t>ProbSevere</a:t>
            </a:r>
            <a:r>
              <a:rPr lang="en-US" dirty="0" smtClean="0"/>
              <a:t> </a:t>
            </a:r>
            <a:endParaRPr lang="en-US" dirty="0"/>
          </a:p>
        </p:txBody>
      </p:sp>
      <p:sp>
        <p:nvSpPr>
          <p:cNvPr id="13" name="Footer Placeholder 3"/>
          <p:cNvSpPr>
            <a:spLocks noGrp="1"/>
          </p:cNvSpPr>
          <p:nvPr>
            <p:ph type="ftr" sz="quarter" idx="11"/>
          </p:nvPr>
        </p:nvSpPr>
        <p:spPr>
          <a:xfrm>
            <a:off x="0" y="6492878"/>
            <a:ext cx="6553200" cy="365125"/>
          </a:xfrm>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Tree>
    <p:extLst>
      <p:ext uri="{BB962C8B-B14F-4D97-AF65-F5344CB8AC3E}">
        <p14:creationId xmlns:p14="http://schemas.microsoft.com/office/powerpoint/2010/main" val="297803539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
        <p:nvSpPr>
          <p:cNvPr id="26" name="TextBox 25"/>
          <p:cNvSpPr txBox="1"/>
          <p:nvPr/>
        </p:nvSpPr>
        <p:spPr>
          <a:xfrm>
            <a:off x="381000" y="101024"/>
            <a:ext cx="8305800" cy="646331"/>
          </a:xfrm>
          <a:prstGeom prst="rect">
            <a:avLst/>
          </a:prstGeom>
          <a:noFill/>
        </p:spPr>
        <p:txBody>
          <a:bodyPr wrap="square" rtlCol="0">
            <a:spAutoFit/>
          </a:bodyPr>
          <a:lstStyle/>
          <a:p>
            <a:pPr algn="ctr"/>
            <a:r>
              <a:rPr lang="en-US" sz="3600" b="1" dirty="0" smtClean="0">
                <a:solidFill>
                  <a:srgbClr val="FFFF00"/>
                </a:solidFill>
                <a:effectLst>
                  <a:outerShdw blurRad="50800" dist="38100" dir="2700000" algn="tl" rotWithShape="0">
                    <a:prstClr val="black">
                      <a:alpha val="40000"/>
                    </a:prstClr>
                  </a:outerShdw>
                </a:effectLst>
              </a:rPr>
              <a:t>NOAA / CIMSS ProbSevere model</a:t>
            </a:r>
            <a:endParaRPr lang="en-US" sz="3600" b="1" dirty="0">
              <a:solidFill>
                <a:srgbClr val="FFFF00"/>
              </a:solidFill>
              <a:effectLst>
                <a:outerShdw blurRad="50800" dist="38100" dir="2700000" algn="tl" rotWithShape="0">
                  <a:prstClr val="black">
                    <a:alpha val="40000"/>
                  </a:prstClr>
                </a:outerShdw>
              </a:effectLst>
            </a:endParaRPr>
          </a:p>
        </p:txBody>
      </p:sp>
      <p:sp>
        <p:nvSpPr>
          <p:cNvPr id="27" name="TextBox 26"/>
          <p:cNvSpPr txBox="1"/>
          <p:nvPr/>
        </p:nvSpPr>
        <p:spPr>
          <a:xfrm>
            <a:off x="152406" y="4583668"/>
            <a:ext cx="2285994" cy="369332"/>
          </a:xfrm>
          <a:prstGeom prst="rect">
            <a:avLst/>
          </a:prstGeom>
          <a:noFill/>
        </p:spPr>
        <p:txBody>
          <a:bodyPr wrap="square" rtlCol="0">
            <a:spAutoFit/>
          </a:bodyPr>
          <a:lstStyle/>
          <a:p>
            <a:r>
              <a:rPr lang="en-US" u="sng" dirty="0">
                <a:solidFill>
                  <a:srgbClr val="FFFFFF"/>
                </a:solidFill>
                <a:effectLst>
                  <a:outerShdw blurRad="50800" dist="38100" dir="2700000" algn="tl" rotWithShape="0">
                    <a:prstClr val="black">
                      <a:alpha val="40000"/>
                    </a:prstClr>
                  </a:outerShdw>
                </a:effectLst>
              </a:rPr>
              <a:t>s</a:t>
            </a:r>
            <a:r>
              <a:rPr lang="en-US" u="sng" dirty="0" smtClean="0">
                <a:solidFill>
                  <a:srgbClr val="FFFFFF"/>
                </a:solidFill>
                <a:effectLst>
                  <a:outerShdw blurRad="50800" dist="38100" dir="2700000" algn="tl" rotWithShape="0">
                    <a:prstClr val="black">
                      <a:alpha val="40000"/>
                    </a:prstClr>
                  </a:outerShdw>
                </a:effectLst>
              </a:rPr>
              <a:t>torm </a:t>
            </a:r>
            <a:r>
              <a:rPr lang="en-US" u="sng" dirty="0">
                <a:solidFill>
                  <a:srgbClr val="FFFFFF"/>
                </a:solidFill>
                <a:effectLst>
                  <a:outerShdw blurRad="50800" dist="38100" dir="2700000" algn="tl" rotWithShape="0">
                    <a:prstClr val="black">
                      <a:alpha val="40000"/>
                    </a:prstClr>
                  </a:outerShdw>
                </a:effectLst>
              </a:rPr>
              <a:t>e</a:t>
            </a:r>
            <a:r>
              <a:rPr lang="en-US" u="sng" dirty="0" smtClean="0">
                <a:solidFill>
                  <a:srgbClr val="FFFFFF"/>
                </a:solidFill>
                <a:effectLst>
                  <a:outerShdw blurRad="50800" dist="38100" dir="2700000" algn="tl" rotWithShape="0">
                    <a:prstClr val="black">
                      <a:alpha val="40000"/>
                    </a:prstClr>
                  </a:outerShdw>
                </a:effectLst>
              </a:rPr>
              <a:t>nvironment</a:t>
            </a:r>
          </a:p>
        </p:txBody>
      </p:sp>
      <p:pic>
        <p:nvPicPr>
          <p:cNvPr id="29" name="Picture 28"/>
          <p:cNvPicPr>
            <a:picLocks noChangeAspect="1"/>
          </p:cNvPicPr>
          <p:nvPr/>
        </p:nvPicPr>
        <p:blipFill>
          <a:blip r:embed="rId3"/>
          <a:stretch>
            <a:fillRect/>
          </a:stretch>
        </p:blipFill>
        <p:spPr>
          <a:xfrm>
            <a:off x="2304288" y="1066800"/>
            <a:ext cx="2490892" cy="1852740"/>
          </a:xfrm>
          <a:prstGeom prst="rect">
            <a:avLst/>
          </a:prstGeom>
        </p:spPr>
      </p:pic>
      <p:pic>
        <p:nvPicPr>
          <p:cNvPr id="30" name="Picture 29"/>
          <p:cNvPicPr>
            <a:picLocks noChangeAspect="1"/>
          </p:cNvPicPr>
          <p:nvPr/>
        </p:nvPicPr>
        <p:blipFill>
          <a:blip r:embed="rId4"/>
          <a:stretch>
            <a:fillRect/>
          </a:stretch>
        </p:blipFill>
        <p:spPr>
          <a:xfrm>
            <a:off x="4800600" y="1066800"/>
            <a:ext cx="2451867" cy="1870556"/>
          </a:xfrm>
          <a:prstGeom prst="rect">
            <a:avLst/>
          </a:prstGeom>
        </p:spPr>
      </p:pic>
      <p:pic>
        <p:nvPicPr>
          <p:cNvPr id="31" name="Picture 30"/>
          <p:cNvPicPr>
            <a:picLocks noChangeAspect="1"/>
          </p:cNvPicPr>
          <p:nvPr/>
        </p:nvPicPr>
        <p:blipFill>
          <a:blip r:embed="rId5"/>
          <a:stretch>
            <a:fillRect/>
          </a:stretch>
        </p:blipFill>
        <p:spPr>
          <a:xfrm>
            <a:off x="0" y="990600"/>
            <a:ext cx="2286000" cy="1938188"/>
          </a:xfrm>
          <a:prstGeom prst="rect">
            <a:avLst/>
          </a:prstGeom>
        </p:spPr>
      </p:pic>
      <p:sp>
        <p:nvSpPr>
          <p:cNvPr id="32" name="TextBox 31"/>
          <p:cNvSpPr txBox="1"/>
          <p:nvPr/>
        </p:nvSpPr>
        <p:spPr>
          <a:xfrm>
            <a:off x="76200" y="2971866"/>
            <a:ext cx="2209800" cy="646331"/>
          </a:xfrm>
          <a:prstGeom prst="rect">
            <a:avLst/>
          </a:prstGeom>
          <a:noFill/>
        </p:spPr>
        <p:txBody>
          <a:bodyPr wrap="square" rtlCol="0">
            <a:spAutoFit/>
          </a:bodyPr>
          <a:lstStyle/>
          <a:p>
            <a:pPr algn="ctr"/>
            <a:r>
              <a:rPr lang="en-US" dirty="0" smtClean="0">
                <a:solidFill>
                  <a:srgbClr val="FFFFFF"/>
                </a:solidFill>
                <a:effectLst>
                  <a:outerShdw blurRad="50800" dist="38100" dir="2700000" algn="tl" rotWithShape="0">
                    <a:prstClr val="black">
                      <a:alpha val="40000"/>
                    </a:prstClr>
                  </a:outerShdw>
                </a:effectLst>
              </a:rPr>
              <a:t>High-resolution NWP Data</a:t>
            </a:r>
            <a:endParaRPr lang="en-US" dirty="0">
              <a:solidFill>
                <a:srgbClr val="FFFFFF"/>
              </a:solidFill>
              <a:effectLst>
                <a:outerShdw blurRad="50800" dist="38100" dir="2700000" algn="tl" rotWithShape="0">
                  <a:prstClr val="black">
                    <a:alpha val="40000"/>
                  </a:prstClr>
                </a:outerShdw>
              </a:effectLst>
            </a:endParaRPr>
          </a:p>
        </p:txBody>
      </p:sp>
      <p:sp>
        <p:nvSpPr>
          <p:cNvPr id="33" name="TextBox 32"/>
          <p:cNvSpPr txBox="1"/>
          <p:nvPr/>
        </p:nvSpPr>
        <p:spPr>
          <a:xfrm>
            <a:off x="2362200" y="2971800"/>
            <a:ext cx="2362200" cy="646331"/>
          </a:xfrm>
          <a:prstGeom prst="rect">
            <a:avLst/>
          </a:prstGeom>
          <a:noFill/>
        </p:spPr>
        <p:txBody>
          <a:bodyPr wrap="square" rtlCol="0">
            <a:spAutoFit/>
          </a:bodyPr>
          <a:lstStyle/>
          <a:p>
            <a:pPr algn="ctr"/>
            <a:r>
              <a:rPr lang="en-US" dirty="0" smtClean="0">
                <a:solidFill>
                  <a:srgbClr val="FFFFFF"/>
                </a:solidFill>
                <a:effectLst>
                  <a:outerShdw blurRad="50800" dist="38100" dir="2700000" algn="tl" rotWithShape="0">
                    <a:prstClr val="black">
                      <a:alpha val="40000"/>
                    </a:prstClr>
                  </a:outerShdw>
                </a:effectLst>
              </a:rPr>
              <a:t>Satellite Imagery and Derived Products</a:t>
            </a:r>
            <a:endParaRPr lang="en-US" dirty="0">
              <a:solidFill>
                <a:srgbClr val="FFFFFF"/>
              </a:solidFill>
              <a:effectLst>
                <a:outerShdw blurRad="50800" dist="38100" dir="2700000" algn="tl" rotWithShape="0">
                  <a:prstClr val="black">
                    <a:alpha val="40000"/>
                  </a:prstClr>
                </a:outerShdw>
              </a:effectLst>
            </a:endParaRPr>
          </a:p>
        </p:txBody>
      </p:sp>
      <p:sp>
        <p:nvSpPr>
          <p:cNvPr id="36" name="TextBox 35"/>
          <p:cNvSpPr txBox="1"/>
          <p:nvPr/>
        </p:nvSpPr>
        <p:spPr>
          <a:xfrm>
            <a:off x="4876800" y="2971800"/>
            <a:ext cx="2286000" cy="646331"/>
          </a:xfrm>
          <a:prstGeom prst="rect">
            <a:avLst/>
          </a:prstGeom>
          <a:noFill/>
        </p:spPr>
        <p:txBody>
          <a:bodyPr wrap="square" rtlCol="0">
            <a:spAutoFit/>
          </a:bodyPr>
          <a:lstStyle/>
          <a:p>
            <a:pPr algn="ctr"/>
            <a:r>
              <a:rPr lang="en-US" dirty="0" smtClean="0">
                <a:solidFill>
                  <a:srgbClr val="FFFFFF"/>
                </a:solidFill>
                <a:effectLst>
                  <a:outerShdw blurRad="50800" dist="38100" dir="2700000" algn="tl" rotWithShape="0">
                    <a:prstClr val="black">
                      <a:alpha val="40000"/>
                    </a:prstClr>
                  </a:outerShdw>
                </a:effectLst>
              </a:rPr>
              <a:t>Radar Imagery and Derived Products</a:t>
            </a:r>
            <a:endParaRPr lang="en-US" dirty="0">
              <a:solidFill>
                <a:srgbClr val="FFFFFF"/>
              </a:solidFill>
              <a:effectLst>
                <a:outerShdw blurRad="50800" dist="38100" dir="2700000" algn="tl" rotWithShape="0">
                  <a:prstClr val="black">
                    <a:alpha val="40000"/>
                  </a:prstClr>
                </a:outerShdw>
              </a:effectLst>
            </a:endParaRPr>
          </a:p>
        </p:txBody>
      </p:sp>
      <p:cxnSp>
        <p:nvCxnSpPr>
          <p:cNvPr id="37" name="Straight Arrow Connector 36"/>
          <p:cNvCxnSpPr/>
          <p:nvPr/>
        </p:nvCxnSpPr>
        <p:spPr>
          <a:xfrm>
            <a:off x="1219200" y="3657600"/>
            <a:ext cx="0" cy="914400"/>
          </a:xfrm>
          <a:prstGeom prst="straightConnector1">
            <a:avLst/>
          </a:prstGeom>
          <a:ln w="38100">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a:off x="3581400" y="3657600"/>
            <a:ext cx="0" cy="838200"/>
          </a:xfrm>
          <a:prstGeom prst="straightConnector1">
            <a:avLst/>
          </a:prstGeom>
          <a:ln w="38100">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6019800" y="3581400"/>
            <a:ext cx="0" cy="838200"/>
          </a:xfrm>
          <a:prstGeom prst="straightConnector1">
            <a:avLst/>
          </a:prstGeom>
          <a:ln w="38100">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2362200" y="4472226"/>
            <a:ext cx="2438400" cy="861774"/>
          </a:xfrm>
          <a:prstGeom prst="rect">
            <a:avLst/>
          </a:prstGeom>
          <a:noFill/>
        </p:spPr>
        <p:txBody>
          <a:bodyPr wrap="square" rtlCol="0">
            <a:spAutoFit/>
          </a:bodyPr>
          <a:lstStyle/>
          <a:p>
            <a:pPr algn="ctr"/>
            <a:r>
              <a:rPr lang="en-US" u="sng" dirty="0" smtClean="0">
                <a:solidFill>
                  <a:srgbClr val="FFFFFF"/>
                </a:solidFill>
                <a:effectLst>
                  <a:outerShdw blurRad="50800" dist="38100" dir="2700000" algn="tl" rotWithShape="0">
                    <a:prstClr val="black">
                      <a:alpha val="40000"/>
                    </a:prstClr>
                  </a:outerShdw>
                </a:effectLst>
              </a:rPr>
              <a:t>evolution of cumulus to cumulonimbus</a:t>
            </a:r>
          </a:p>
          <a:p>
            <a:endParaRPr lang="en-US" sz="1400" dirty="0" smtClean="0">
              <a:effectLst>
                <a:outerShdw blurRad="50800" dist="38100" dir="2700000" algn="tl" rotWithShape="0">
                  <a:prstClr val="black">
                    <a:alpha val="40000"/>
                  </a:prstClr>
                </a:outerShdw>
              </a:effectLst>
            </a:endParaRPr>
          </a:p>
        </p:txBody>
      </p:sp>
      <p:sp>
        <p:nvSpPr>
          <p:cNvPr id="41" name="TextBox 40"/>
          <p:cNvSpPr txBox="1"/>
          <p:nvPr/>
        </p:nvSpPr>
        <p:spPr>
          <a:xfrm>
            <a:off x="5029200" y="4343400"/>
            <a:ext cx="1981200" cy="923330"/>
          </a:xfrm>
          <a:prstGeom prst="rect">
            <a:avLst/>
          </a:prstGeom>
          <a:noFill/>
        </p:spPr>
        <p:txBody>
          <a:bodyPr wrap="square" rtlCol="0">
            <a:spAutoFit/>
          </a:bodyPr>
          <a:lstStyle/>
          <a:p>
            <a:pPr algn="ctr"/>
            <a:r>
              <a:rPr lang="en-US" u="sng" dirty="0">
                <a:solidFill>
                  <a:srgbClr val="FFFFFF"/>
                </a:solidFill>
                <a:effectLst>
                  <a:outerShdw blurRad="50800" dist="38100" dir="2700000" algn="tl" rotWithShape="0">
                    <a:prstClr val="black">
                      <a:alpha val="40000"/>
                    </a:prstClr>
                  </a:outerShdw>
                </a:effectLst>
              </a:rPr>
              <a:t>s</a:t>
            </a:r>
            <a:r>
              <a:rPr lang="en-US" u="sng" dirty="0" smtClean="0">
                <a:solidFill>
                  <a:srgbClr val="FFFFFF"/>
                </a:solidFill>
                <a:effectLst>
                  <a:outerShdw blurRad="50800" dist="38100" dir="2700000" algn="tl" rotWithShape="0">
                    <a:prstClr val="black">
                      <a:alpha val="40000"/>
                    </a:prstClr>
                  </a:outerShdw>
                </a:effectLst>
              </a:rPr>
              <a:t>torm tracking and hydrometeor properties</a:t>
            </a:r>
          </a:p>
        </p:txBody>
      </p:sp>
      <p:sp>
        <p:nvSpPr>
          <p:cNvPr id="42" name="TextBox 41"/>
          <p:cNvSpPr txBox="1"/>
          <p:nvPr/>
        </p:nvSpPr>
        <p:spPr>
          <a:xfrm>
            <a:off x="7010400" y="2971800"/>
            <a:ext cx="2286000" cy="369332"/>
          </a:xfrm>
          <a:prstGeom prst="rect">
            <a:avLst/>
          </a:prstGeom>
          <a:noFill/>
        </p:spPr>
        <p:txBody>
          <a:bodyPr wrap="square" rtlCol="0">
            <a:spAutoFit/>
          </a:bodyPr>
          <a:lstStyle/>
          <a:p>
            <a:pPr algn="ctr"/>
            <a:r>
              <a:rPr lang="en-US" dirty="0" smtClean="0">
                <a:solidFill>
                  <a:srgbClr val="FFFFFF"/>
                </a:solidFill>
                <a:effectLst>
                  <a:outerShdw blurRad="50800" dist="38100" dir="2700000" algn="tl" rotWithShape="0">
                    <a:prstClr val="black">
                      <a:alpha val="40000"/>
                    </a:prstClr>
                  </a:outerShdw>
                </a:effectLst>
              </a:rPr>
              <a:t>Total Lightning</a:t>
            </a:r>
            <a:endParaRPr lang="en-US" dirty="0">
              <a:solidFill>
                <a:srgbClr val="FFFFFF"/>
              </a:solidFill>
              <a:effectLst>
                <a:outerShdw blurRad="50800" dist="38100" dir="2700000" algn="tl" rotWithShape="0">
                  <a:prstClr val="black">
                    <a:alpha val="40000"/>
                  </a:prstClr>
                </a:outerShdw>
              </a:effectLst>
            </a:endParaRPr>
          </a:p>
        </p:txBody>
      </p:sp>
      <p:cxnSp>
        <p:nvCxnSpPr>
          <p:cNvPr id="43" name="Straight Arrow Connector 42"/>
          <p:cNvCxnSpPr/>
          <p:nvPr/>
        </p:nvCxnSpPr>
        <p:spPr>
          <a:xfrm>
            <a:off x="8077200" y="3429000"/>
            <a:ext cx="0" cy="990600"/>
          </a:xfrm>
          <a:prstGeom prst="straightConnector1">
            <a:avLst/>
          </a:prstGeom>
          <a:ln w="38100">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7239000" y="4459069"/>
            <a:ext cx="1667302" cy="646331"/>
          </a:xfrm>
          <a:prstGeom prst="rect">
            <a:avLst/>
          </a:prstGeom>
          <a:noFill/>
        </p:spPr>
        <p:txBody>
          <a:bodyPr wrap="square" rtlCol="0">
            <a:spAutoFit/>
          </a:bodyPr>
          <a:lstStyle/>
          <a:p>
            <a:pPr algn="ctr"/>
            <a:r>
              <a:rPr lang="en-US" u="sng" dirty="0">
                <a:solidFill>
                  <a:srgbClr val="FFFFFF"/>
                </a:solidFill>
                <a:effectLst>
                  <a:outerShdw blurRad="50800" dist="38100" dir="2700000" algn="tl" rotWithShape="0">
                    <a:prstClr val="black">
                      <a:alpha val="40000"/>
                    </a:prstClr>
                  </a:outerShdw>
                </a:effectLst>
              </a:rPr>
              <a:t>s</a:t>
            </a:r>
            <a:r>
              <a:rPr lang="en-US" u="sng" dirty="0" smtClean="0">
                <a:solidFill>
                  <a:srgbClr val="FFFFFF"/>
                </a:solidFill>
                <a:effectLst>
                  <a:outerShdw blurRad="50800" dist="38100" dir="2700000" algn="tl" rotWithShape="0">
                    <a:prstClr val="black">
                      <a:alpha val="40000"/>
                    </a:prstClr>
                  </a:outerShdw>
                </a:effectLst>
              </a:rPr>
              <a:t>torm electrification</a:t>
            </a:r>
          </a:p>
        </p:txBody>
      </p:sp>
      <p:pic>
        <p:nvPicPr>
          <p:cNvPr id="45" name="Picture 44" descr="ENI_LightningDensity_20140714-205800_TN.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62314" y="1115568"/>
            <a:ext cx="1894386" cy="1828800"/>
          </a:xfrm>
          <a:prstGeom prst="rect">
            <a:avLst/>
          </a:prstGeom>
        </p:spPr>
      </p:pic>
      <p:sp>
        <p:nvSpPr>
          <p:cNvPr id="46" name="TextBox 45"/>
          <p:cNvSpPr txBox="1"/>
          <p:nvPr/>
        </p:nvSpPr>
        <p:spPr>
          <a:xfrm>
            <a:off x="914400" y="5562600"/>
            <a:ext cx="7924800" cy="954107"/>
          </a:xfrm>
          <a:prstGeom prst="rect">
            <a:avLst/>
          </a:prstGeom>
          <a:noFill/>
        </p:spPr>
        <p:txBody>
          <a:bodyPr wrap="square" rtlCol="0">
            <a:spAutoFit/>
          </a:bodyPr>
          <a:lstStyle/>
          <a:p>
            <a:pPr defTabSz="914400" fontAlgn="base">
              <a:spcBef>
                <a:spcPct val="0"/>
              </a:spcBef>
              <a:spcAft>
                <a:spcPct val="0"/>
              </a:spcAft>
            </a:pPr>
            <a:r>
              <a:rPr lang="en-US" sz="2800" i="1" dirty="0" smtClean="0">
                <a:solidFill>
                  <a:prstClr val="white"/>
                </a:solidFill>
                <a:latin typeface="Arial" pitchFamily="34" charset="0"/>
              </a:rPr>
              <a:t>Probability a thunderstorm will produce severe weather in the future (up to 90 minutes)</a:t>
            </a:r>
            <a:endParaRPr lang="en-US" sz="2800" i="1" dirty="0">
              <a:solidFill>
                <a:prstClr val="white"/>
              </a:solidFill>
              <a:latin typeface="Arial" pitchFamily="34" charset="0"/>
            </a:endParaRPr>
          </a:p>
        </p:txBody>
      </p:sp>
      <p:sp>
        <p:nvSpPr>
          <p:cNvPr id="47" name="Left Brace 46"/>
          <p:cNvSpPr/>
          <p:nvPr/>
        </p:nvSpPr>
        <p:spPr>
          <a:xfrm rot="16200000">
            <a:off x="4267200" y="914400"/>
            <a:ext cx="609600" cy="8839200"/>
          </a:xfrm>
          <a:prstGeom prst="leftBrace">
            <a:avLst/>
          </a:prstGeom>
          <a:ln w="50800">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914400" fontAlgn="base">
              <a:spcBef>
                <a:spcPct val="0"/>
              </a:spcBef>
              <a:spcAft>
                <a:spcPct val="0"/>
              </a:spcAft>
            </a:pPr>
            <a:endParaRPr lang="en-US">
              <a:solidFill>
                <a:prstClr val="white"/>
              </a:solidFill>
              <a:latin typeface="Corbel"/>
            </a:endParaRPr>
          </a:p>
        </p:txBody>
      </p:sp>
      <p:sp>
        <p:nvSpPr>
          <p:cNvPr id="6" name="Rounded Rectangle 5"/>
          <p:cNvSpPr/>
          <p:nvPr/>
        </p:nvSpPr>
        <p:spPr>
          <a:xfrm>
            <a:off x="2133600" y="914400"/>
            <a:ext cx="2743200" cy="4343400"/>
          </a:xfrm>
          <a:prstGeom prst="roundRect">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6248400" y="6553200"/>
            <a:ext cx="2971800" cy="230760"/>
          </a:xfrm>
          <a:prstGeom prst="rect">
            <a:avLst/>
          </a:prstGeom>
          <a:noFill/>
        </p:spPr>
        <p:txBody>
          <a:bodyPr wrap="square" lIns="91365" tIns="45684" rIns="91365" bIns="45684" rtlCol="0">
            <a:spAutoFit/>
          </a:bodyPr>
          <a:lstStyle/>
          <a:p>
            <a:pPr fontAlgn="base">
              <a:spcBef>
                <a:spcPct val="0"/>
              </a:spcBef>
              <a:spcAft>
                <a:spcPct val="0"/>
              </a:spcAft>
            </a:pPr>
            <a:r>
              <a:rPr lang="en-US" sz="900" dirty="0">
                <a:solidFill>
                  <a:prstClr val="white"/>
                </a:solidFill>
                <a:effectLst>
                  <a:outerShdw blurRad="50800" dist="38100" dir="2700000" algn="tl" rotWithShape="0">
                    <a:prstClr val="black">
                      <a:alpha val="40000"/>
                    </a:prstClr>
                  </a:outerShdw>
                </a:effectLst>
                <a:latin typeface="Arial" pitchFamily="34" charset="0"/>
              </a:rPr>
              <a:t>Images are from NOAA</a:t>
            </a:r>
            <a:r>
              <a:rPr lang="en-US" sz="900" dirty="0" smtClean="0">
                <a:solidFill>
                  <a:prstClr val="white"/>
                </a:solidFill>
                <a:effectLst>
                  <a:outerShdw blurRad="50800" dist="38100" dir="2700000" algn="tl" rotWithShape="0">
                    <a:prstClr val="black">
                      <a:alpha val="40000"/>
                    </a:prstClr>
                  </a:outerShdw>
                </a:effectLst>
                <a:latin typeface="Arial" pitchFamily="34" charset="0"/>
              </a:rPr>
              <a:t>, </a:t>
            </a:r>
            <a:r>
              <a:rPr lang="en-US" sz="900" dirty="0">
                <a:solidFill>
                  <a:prstClr val="white"/>
                </a:solidFill>
                <a:effectLst>
                  <a:outerShdw blurRad="50800" dist="38100" dir="2700000" algn="tl" rotWithShape="0">
                    <a:prstClr val="black">
                      <a:alpha val="40000"/>
                    </a:prstClr>
                  </a:outerShdw>
                </a:effectLst>
                <a:latin typeface="Arial" pitchFamily="34" charset="0"/>
              </a:rPr>
              <a:t>UW-</a:t>
            </a:r>
            <a:r>
              <a:rPr lang="en-US" sz="900" dirty="0" smtClean="0">
                <a:solidFill>
                  <a:prstClr val="white"/>
                </a:solidFill>
                <a:effectLst>
                  <a:outerShdw blurRad="50800" dist="38100" dir="2700000" algn="tl" rotWithShape="0">
                    <a:prstClr val="black">
                      <a:alpha val="40000"/>
                    </a:prstClr>
                  </a:outerShdw>
                </a:effectLst>
                <a:latin typeface="Arial" pitchFamily="34" charset="0"/>
              </a:rPr>
              <a:t>CIMSS, and OU-CIMMS</a:t>
            </a:r>
            <a:endParaRPr lang="en-US" sz="900" dirty="0">
              <a:solidFill>
                <a:prstClr val="white"/>
              </a:solidFill>
              <a:effectLst>
                <a:outerShdw blurRad="50800" dist="38100" dir="2700000" algn="tl" rotWithShape="0">
                  <a:prstClr val="black">
                    <a:alpha val="40000"/>
                  </a:prstClr>
                </a:outerShdw>
              </a:effectLst>
              <a:latin typeface="Arial" pitchFamily="34" charset="0"/>
            </a:endParaRPr>
          </a:p>
        </p:txBody>
      </p:sp>
    </p:spTree>
    <p:extLst>
      <p:ext uri="{BB962C8B-B14F-4D97-AF65-F5344CB8AC3E}">
        <p14:creationId xmlns:p14="http://schemas.microsoft.com/office/powerpoint/2010/main" val="14421713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s2016_readout_example_cro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55700"/>
            <a:ext cx="9144000" cy="4542538"/>
          </a:xfrm>
          <a:prstGeom prst="rect">
            <a:avLst/>
          </a:prstGeom>
        </p:spPr>
      </p:pic>
      <p:sp>
        <p:nvSpPr>
          <p:cNvPr id="3" name="TextBox 2"/>
          <p:cNvSpPr txBox="1"/>
          <p:nvPr/>
        </p:nvSpPr>
        <p:spPr>
          <a:xfrm>
            <a:off x="1828800" y="304800"/>
            <a:ext cx="5968301" cy="646331"/>
          </a:xfrm>
          <a:prstGeom prst="rect">
            <a:avLst/>
          </a:prstGeom>
          <a:noFill/>
        </p:spPr>
        <p:txBody>
          <a:bodyPr wrap="none" rtlCol="0">
            <a:spAutoFit/>
          </a:bodyPr>
          <a:lstStyle/>
          <a:p>
            <a:pPr defTabSz="914400" fontAlgn="base">
              <a:spcBef>
                <a:spcPct val="0"/>
              </a:spcBef>
              <a:spcAft>
                <a:spcPct val="0"/>
              </a:spcAft>
            </a:pPr>
            <a:r>
              <a:rPr lang="en-US" sz="3600" b="1" dirty="0" smtClean="0">
                <a:solidFill>
                  <a:srgbClr val="FFFF00"/>
                </a:solidFill>
                <a:effectLst>
                  <a:outerShdw blurRad="50800" dist="38100" dir="2700000" algn="tl" rotWithShape="0">
                    <a:prstClr val="black">
                      <a:alpha val="40000"/>
                    </a:prstClr>
                  </a:outerShdw>
                </a:effectLst>
                <a:latin typeface="Arial" pitchFamily="34" charset="0"/>
              </a:rPr>
              <a:t>ProbSevere model display</a:t>
            </a:r>
            <a:endParaRPr lang="en-US" sz="3600" b="1" dirty="0">
              <a:solidFill>
                <a:srgbClr val="FFFF00"/>
              </a:solidFill>
              <a:effectLst>
                <a:outerShdw blurRad="50800" dist="38100" dir="2700000" algn="tl" rotWithShape="0">
                  <a:prstClr val="black">
                    <a:alpha val="40000"/>
                  </a:prstClr>
                </a:outerShdw>
              </a:effectLst>
              <a:latin typeface="Arial" pitchFamily="34" charset="0"/>
            </a:endParaRPr>
          </a:p>
        </p:txBody>
      </p:sp>
      <p:sp>
        <p:nvSpPr>
          <p:cNvPr id="4" name="TextBox 3"/>
          <p:cNvSpPr txBox="1"/>
          <p:nvPr/>
        </p:nvSpPr>
        <p:spPr>
          <a:xfrm>
            <a:off x="76200" y="2209800"/>
            <a:ext cx="4800600" cy="1477328"/>
          </a:xfrm>
          <a:prstGeom prst="rect">
            <a:avLst/>
          </a:prstGeom>
          <a:solidFill>
            <a:schemeClr val="tx1"/>
          </a:solidFill>
        </p:spPr>
        <p:txBody>
          <a:bodyPr wrap="square" rtlCol="0">
            <a:spAutoFit/>
          </a:bodyPr>
          <a:lstStyle/>
          <a:p>
            <a:pPr defTabSz="914400" fontAlgn="base">
              <a:spcBef>
                <a:spcPct val="0"/>
              </a:spcBef>
              <a:spcAft>
                <a:spcPct val="0"/>
              </a:spcAft>
            </a:pPr>
            <a:r>
              <a:rPr lang="en-US" b="1" dirty="0" smtClean="0">
                <a:solidFill>
                  <a:srgbClr val="FFFFFF"/>
                </a:solidFill>
                <a:latin typeface="Arial" pitchFamily="34" charset="0"/>
              </a:rPr>
              <a:t>Model output are shapefiles contoured around radar storm cells.</a:t>
            </a:r>
          </a:p>
          <a:p>
            <a:pPr defTabSz="914400" fontAlgn="base">
              <a:spcBef>
                <a:spcPct val="0"/>
              </a:spcBef>
              <a:spcAft>
                <a:spcPct val="0"/>
              </a:spcAft>
            </a:pPr>
            <a:endParaRPr lang="en-US" b="1" dirty="0">
              <a:solidFill>
                <a:srgbClr val="FFFFFF"/>
              </a:solidFill>
              <a:latin typeface="Arial" pitchFamily="34" charset="0"/>
            </a:endParaRPr>
          </a:p>
          <a:p>
            <a:pPr defTabSz="914400" fontAlgn="base">
              <a:spcBef>
                <a:spcPct val="0"/>
              </a:spcBef>
              <a:spcAft>
                <a:spcPct val="0"/>
              </a:spcAft>
            </a:pPr>
            <a:r>
              <a:rPr lang="en-US" b="1" dirty="0" smtClean="0">
                <a:solidFill>
                  <a:srgbClr val="FFFFFF"/>
                </a:solidFill>
                <a:latin typeface="Arial" pitchFamily="34" charset="0"/>
              </a:rPr>
              <a:t>Sampling offers readout of model probability as well as each model input.</a:t>
            </a:r>
            <a:endParaRPr lang="en-US" b="1" dirty="0">
              <a:solidFill>
                <a:srgbClr val="FFFFFF"/>
              </a:solidFill>
              <a:latin typeface="Arial" pitchFamily="34" charset="0"/>
            </a:endParaRPr>
          </a:p>
        </p:txBody>
      </p:sp>
      <p:cxnSp>
        <p:nvCxnSpPr>
          <p:cNvPr id="5" name="Straight Arrow Connector 4"/>
          <p:cNvCxnSpPr/>
          <p:nvPr/>
        </p:nvCxnSpPr>
        <p:spPr>
          <a:xfrm>
            <a:off x="4343400" y="2590800"/>
            <a:ext cx="1600200" cy="304800"/>
          </a:xfrm>
          <a:prstGeom prst="straightConnector1">
            <a:avLst/>
          </a:prstGeom>
          <a:ln w="63500">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
        <p:nvSpPr>
          <p:cNvPr id="6" name="Footer Placeholder 3"/>
          <p:cNvSpPr>
            <a:spLocks noGrp="1"/>
          </p:cNvSpPr>
          <p:nvPr>
            <p:ph type="ftr" sz="quarter" idx="11"/>
          </p:nvPr>
        </p:nvSpPr>
        <p:spPr>
          <a:xfrm>
            <a:off x="0" y="6492878"/>
            <a:ext cx="6553200" cy="365125"/>
          </a:xfrm>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Tree>
    <p:extLst>
      <p:ext uri="{BB962C8B-B14F-4D97-AF65-F5344CB8AC3E}">
        <p14:creationId xmlns:p14="http://schemas.microsoft.com/office/powerpoint/2010/main" val="261991083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16_emiss_20170815.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066800"/>
            <a:ext cx="5144811" cy="5410200"/>
          </a:xfrm>
          <a:prstGeom prst="rect">
            <a:avLst/>
          </a:prstGeom>
        </p:spPr>
      </p:pic>
      <p:sp>
        <p:nvSpPr>
          <p:cNvPr id="3" name="TextBox 2"/>
          <p:cNvSpPr txBox="1"/>
          <p:nvPr/>
        </p:nvSpPr>
        <p:spPr>
          <a:xfrm>
            <a:off x="297723" y="76200"/>
            <a:ext cx="8693877" cy="615553"/>
          </a:xfrm>
          <a:prstGeom prst="rect">
            <a:avLst/>
          </a:prstGeom>
          <a:noFill/>
        </p:spPr>
        <p:txBody>
          <a:bodyPr wrap="none" rtlCol="0">
            <a:spAutoFit/>
          </a:bodyPr>
          <a:lstStyle/>
          <a:p>
            <a:r>
              <a:rPr lang="en-US" sz="3400" b="1" dirty="0" smtClean="0">
                <a:solidFill>
                  <a:srgbClr val="FFFF00"/>
                </a:solidFill>
                <a:effectLst>
                  <a:outerShdw blurRad="50800" dist="38100" dir="2700000" algn="tl" rotWithShape="0">
                    <a:prstClr val="black">
                      <a:alpha val="40000"/>
                    </a:prstClr>
                  </a:outerShdw>
                </a:effectLst>
              </a:rPr>
              <a:t>11-µm top-of-troposphere emissivity (ε</a:t>
            </a:r>
            <a:r>
              <a:rPr lang="en-US" sz="3400" b="1" baseline="-25000" dirty="0" smtClean="0">
                <a:solidFill>
                  <a:srgbClr val="FFFF00"/>
                </a:solidFill>
                <a:effectLst>
                  <a:outerShdw blurRad="50800" dist="38100" dir="2700000" algn="tl" rotWithShape="0">
                    <a:prstClr val="black">
                      <a:alpha val="40000"/>
                    </a:prstClr>
                  </a:outerShdw>
                </a:effectLst>
              </a:rPr>
              <a:t>tot</a:t>
            </a:r>
            <a:r>
              <a:rPr lang="en-US" sz="3400" b="1" dirty="0" smtClean="0">
                <a:solidFill>
                  <a:srgbClr val="FFFF00"/>
                </a:solidFill>
                <a:effectLst>
                  <a:outerShdw blurRad="50800" dist="38100" dir="2700000" algn="tl" rotWithShape="0">
                    <a:prstClr val="black">
                      <a:alpha val="40000"/>
                    </a:prstClr>
                  </a:outerShdw>
                </a:effectLst>
              </a:rPr>
              <a:t>)</a:t>
            </a:r>
            <a:endParaRPr lang="en-US" sz="3400" b="1" dirty="0">
              <a:solidFill>
                <a:srgbClr val="FFFF00"/>
              </a:solidFill>
              <a:effectLst>
                <a:outerShdw blurRad="50800" dist="38100" dir="2700000" algn="tl" rotWithShape="0">
                  <a:prstClr val="black">
                    <a:alpha val="40000"/>
                  </a:prstClr>
                </a:outerShdw>
              </a:effectLst>
            </a:endParaRPr>
          </a:p>
        </p:txBody>
      </p:sp>
      <p:sp>
        <p:nvSpPr>
          <p:cNvPr id="5" name="TextBox 4"/>
          <p:cNvSpPr txBox="1"/>
          <p:nvPr/>
        </p:nvSpPr>
        <p:spPr>
          <a:xfrm>
            <a:off x="5410200" y="990600"/>
            <a:ext cx="3733800" cy="6063199"/>
          </a:xfrm>
          <a:prstGeom prst="rect">
            <a:avLst/>
          </a:prstGeom>
          <a:noFill/>
        </p:spPr>
        <p:txBody>
          <a:bodyPr wrap="square" rtlCol="0">
            <a:spAutoFit/>
          </a:bodyPr>
          <a:lstStyle/>
          <a:p>
            <a:pPr marL="285750" indent="-285750">
              <a:buFont typeface="Arial"/>
              <a:buChar char="•"/>
            </a:pPr>
            <a:r>
              <a:rPr lang="en-US" dirty="0" smtClean="0">
                <a:solidFill>
                  <a:srgbClr val="FFFF00"/>
                </a:solidFill>
              </a:rPr>
              <a:t>Emissivity a cloud would have if placed at the tropopause</a:t>
            </a:r>
          </a:p>
          <a:p>
            <a:pPr marL="285750" indent="-285750">
              <a:buFont typeface="Arial"/>
              <a:buChar char="•"/>
            </a:pPr>
            <a:endParaRPr lang="en-US" dirty="0" smtClean="0">
              <a:solidFill>
                <a:srgbClr val="FFFF00"/>
              </a:solidFill>
            </a:endParaRPr>
          </a:p>
          <a:p>
            <a:pPr marL="285750" indent="-285750">
              <a:buFont typeface="Arial"/>
              <a:buChar char="•"/>
            </a:pPr>
            <a:r>
              <a:rPr lang="en-US" dirty="0" smtClean="0">
                <a:solidFill>
                  <a:srgbClr val="FFFF00"/>
                </a:solidFill>
              </a:rPr>
              <a:t>Reduces impact of surface features identified as clouds (compared to BT)</a:t>
            </a:r>
          </a:p>
          <a:p>
            <a:pPr marL="285750" indent="-285750">
              <a:buFont typeface="Arial"/>
              <a:buChar char="•"/>
            </a:pPr>
            <a:endParaRPr lang="en-US" dirty="0" smtClean="0">
              <a:solidFill>
                <a:srgbClr val="FFFF00"/>
              </a:solidFill>
            </a:endParaRPr>
          </a:p>
          <a:p>
            <a:pPr marL="285750" indent="-285750">
              <a:buFont typeface="Arial"/>
              <a:buChar char="•"/>
            </a:pPr>
            <a:r>
              <a:rPr lang="en-US" dirty="0" smtClean="0">
                <a:solidFill>
                  <a:srgbClr val="FFFF00"/>
                </a:solidFill>
              </a:rPr>
              <a:t>Less sensitive to depth of troposphere (compared to BT)</a:t>
            </a:r>
          </a:p>
          <a:p>
            <a:pPr marL="285750" indent="-285750">
              <a:buFont typeface="Arial"/>
              <a:buChar char="•"/>
            </a:pPr>
            <a:endParaRPr lang="en-US" dirty="0">
              <a:solidFill>
                <a:srgbClr val="FFFF00"/>
              </a:solidFill>
            </a:endParaRPr>
          </a:p>
          <a:p>
            <a:pPr marL="285750" indent="-285750">
              <a:buFont typeface="Arial"/>
              <a:buChar char="•"/>
            </a:pPr>
            <a:r>
              <a:rPr lang="en-US" dirty="0" smtClean="0">
                <a:solidFill>
                  <a:srgbClr val="FFFF00"/>
                </a:solidFill>
              </a:rPr>
              <a:t>Used for satellite object identification and tracking</a:t>
            </a:r>
          </a:p>
          <a:p>
            <a:pPr marL="285750" indent="-285750">
              <a:buFont typeface="Arial"/>
              <a:buChar char="•"/>
            </a:pPr>
            <a:endParaRPr lang="en-US" dirty="0">
              <a:solidFill>
                <a:srgbClr val="FFFF00"/>
              </a:solidFill>
            </a:endParaRPr>
          </a:p>
          <a:p>
            <a:pPr marL="285750" indent="-285750">
              <a:buFont typeface="Arial"/>
              <a:buChar char="•"/>
            </a:pPr>
            <a:r>
              <a:rPr lang="en-US" dirty="0" smtClean="0">
                <a:solidFill>
                  <a:srgbClr val="FFFF00"/>
                </a:solidFill>
              </a:rPr>
              <a:t>Predictor: maximum rate of change in </a:t>
            </a:r>
            <a:r>
              <a:rPr lang="en-US" dirty="0" smtClean="0">
                <a:solidFill>
                  <a:srgbClr val="FFFF00"/>
                </a:solidFill>
                <a:effectLst>
                  <a:outerShdw blurRad="50800" dist="38100" dir="2700000" algn="tl" rotWithShape="0">
                    <a:prstClr val="black">
                      <a:alpha val="40000"/>
                    </a:prstClr>
                  </a:outerShdw>
                </a:effectLst>
              </a:rPr>
              <a:t>ε</a:t>
            </a:r>
            <a:r>
              <a:rPr lang="en-US" baseline="-25000" dirty="0" smtClean="0">
                <a:solidFill>
                  <a:srgbClr val="FFFF00"/>
                </a:solidFill>
                <a:effectLst>
                  <a:outerShdw blurRad="50800" dist="38100" dir="2700000" algn="tl" rotWithShape="0">
                    <a:prstClr val="black">
                      <a:alpha val="40000"/>
                    </a:prstClr>
                  </a:outerShdw>
                </a:effectLst>
              </a:rPr>
              <a:t>tot</a:t>
            </a:r>
            <a:r>
              <a:rPr lang="en-US" dirty="0" smtClean="0">
                <a:solidFill>
                  <a:srgbClr val="FFFF00"/>
                </a:solidFill>
                <a:effectLst>
                  <a:outerShdw blurRad="50800" dist="38100" dir="2700000" algn="tl" rotWithShape="0">
                    <a:prstClr val="black">
                      <a:alpha val="40000"/>
                    </a:prstClr>
                  </a:outerShdw>
                </a:effectLst>
              </a:rPr>
              <a:t> in satellite cloud object (∆ε</a:t>
            </a:r>
            <a:r>
              <a:rPr lang="en-US" baseline="-25000" dirty="0" smtClean="0">
                <a:solidFill>
                  <a:srgbClr val="FFFF00"/>
                </a:solidFill>
                <a:effectLst>
                  <a:outerShdw blurRad="50800" dist="38100" dir="2700000" algn="tl" rotWithShape="0">
                    <a:prstClr val="black">
                      <a:alpha val="40000"/>
                    </a:prstClr>
                  </a:outerShdw>
                </a:effectLst>
              </a:rPr>
              <a:t>tot</a:t>
            </a:r>
            <a:r>
              <a:rPr lang="en-US" dirty="0" smtClean="0">
                <a:solidFill>
                  <a:srgbClr val="FFFF00"/>
                </a:solidFill>
                <a:effectLst>
                  <a:outerShdw blurRad="50800" dist="38100" dir="2700000" algn="tl" rotWithShape="0">
                    <a:prstClr val="black">
                      <a:alpha val="40000"/>
                    </a:prstClr>
                  </a:outerShdw>
                </a:effectLst>
              </a:rPr>
              <a:t>).</a:t>
            </a:r>
          </a:p>
          <a:p>
            <a:pPr marL="742576" lvl="1" indent="-285750">
              <a:buFont typeface="Arial"/>
              <a:buChar char="•"/>
            </a:pPr>
            <a:r>
              <a:rPr lang="en-US" sz="1400" dirty="0" smtClean="0">
                <a:solidFill>
                  <a:srgbClr val="FFFF00"/>
                </a:solidFill>
                <a:effectLst>
                  <a:outerShdw blurRad="50800" dist="38100" dir="2700000" algn="tl" rotWithShape="0">
                    <a:prstClr val="black">
                      <a:alpha val="40000"/>
                    </a:prstClr>
                  </a:outerShdw>
                </a:effectLst>
              </a:rPr>
              <a:t>“Normalized vertical growth rate”</a:t>
            </a:r>
            <a:endParaRPr lang="en-US" sz="1400" dirty="0">
              <a:solidFill>
                <a:srgbClr val="FFFF00"/>
              </a:solidFill>
            </a:endParaRPr>
          </a:p>
          <a:p>
            <a:pPr marL="742576" lvl="1" indent="-285750">
              <a:buFont typeface="Arial"/>
              <a:buChar char="•"/>
            </a:pPr>
            <a:endParaRPr lang="en-US" sz="1400" dirty="0">
              <a:solidFill>
                <a:srgbClr val="FFFF00"/>
              </a:solidFill>
              <a:effectLst>
                <a:outerShdw blurRad="50800" dist="38100" dir="2700000" algn="tl" rotWithShape="0">
                  <a:prstClr val="black">
                    <a:alpha val="40000"/>
                  </a:prstClr>
                </a:outerShdw>
              </a:effectLst>
            </a:endParaRPr>
          </a:p>
          <a:p>
            <a:pPr marL="285750" indent="-285750">
              <a:buFont typeface="Arial"/>
              <a:buChar char="•"/>
            </a:pPr>
            <a:r>
              <a:rPr lang="en-US" dirty="0" smtClean="0">
                <a:solidFill>
                  <a:srgbClr val="FFFF00"/>
                </a:solidFill>
                <a:effectLst>
                  <a:outerShdw blurRad="50800" dist="38100" dir="2700000" algn="tl" rotWithShape="0">
                    <a:prstClr val="black">
                      <a:alpha val="40000"/>
                    </a:prstClr>
                  </a:outerShdw>
                </a:effectLst>
              </a:rPr>
              <a:t>Storms with stronger vertical growth rates tend to be more severe </a:t>
            </a:r>
            <a:r>
              <a:rPr lang="en-US" sz="1400" dirty="0">
                <a:solidFill>
                  <a:srgbClr val="FFFF00"/>
                </a:solidFill>
                <a:sym typeface="Wingdings"/>
              </a:rPr>
              <a:t>(Cintineo et al. 2013)</a:t>
            </a:r>
            <a:endParaRPr lang="en-US" sz="1400" dirty="0">
              <a:solidFill>
                <a:srgbClr val="FFFF00"/>
              </a:solidFill>
            </a:endParaRPr>
          </a:p>
          <a:p>
            <a:pPr marL="285750" indent="-285750">
              <a:buFont typeface="Arial"/>
              <a:buChar char="•"/>
            </a:pPr>
            <a:endParaRPr lang="en-US" dirty="0">
              <a:solidFill>
                <a:srgbClr val="FFFF00"/>
              </a:solidFill>
              <a:effectLst>
                <a:outerShdw blurRad="50800" dist="38100" dir="2700000" algn="tl" rotWithShape="0">
                  <a:prstClr val="black">
                    <a:alpha val="40000"/>
                  </a:prstClr>
                </a:outerShdw>
              </a:effectLst>
            </a:endParaRPr>
          </a:p>
        </p:txBody>
      </p:sp>
      <p:pic>
        <p:nvPicPr>
          <p:cNvPr id="28" name="Picture 27" descr="G13_emiss_20170815.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0189" y="1066800"/>
            <a:ext cx="5144811" cy="5410200"/>
          </a:xfrm>
          <a:prstGeom prst="rect">
            <a:avLst/>
          </a:prstGeom>
        </p:spPr>
      </p:pic>
      <p:sp>
        <p:nvSpPr>
          <p:cNvPr id="7" name="TextBox 6"/>
          <p:cNvSpPr txBox="1"/>
          <p:nvPr/>
        </p:nvSpPr>
        <p:spPr>
          <a:xfrm>
            <a:off x="914400" y="5715000"/>
            <a:ext cx="1518865" cy="461665"/>
          </a:xfrm>
          <a:prstGeom prst="rect">
            <a:avLst/>
          </a:prstGeom>
          <a:noFill/>
        </p:spPr>
        <p:txBody>
          <a:bodyPr wrap="none" rtlCol="0">
            <a:spAutoFit/>
          </a:bodyPr>
          <a:lstStyle/>
          <a:p>
            <a:r>
              <a:rPr lang="en-US" sz="2400" b="1" dirty="0" smtClean="0">
                <a:solidFill>
                  <a:srgbClr val="FFFF00"/>
                </a:solidFill>
                <a:effectLst>
                  <a:outerShdw blurRad="50800" dist="38100" dir="2700000" algn="tl" rotWithShape="0">
                    <a:prstClr val="black">
                      <a:alpha val="40000"/>
                    </a:prstClr>
                  </a:outerShdw>
                </a:effectLst>
              </a:rPr>
              <a:t>GOES-16</a:t>
            </a:r>
            <a:endParaRPr lang="en-US" sz="2400" b="1" dirty="0">
              <a:solidFill>
                <a:srgbClr val="FFFF00"/>
              </a:solidFill>
              <a:effectLst>
                <a:outerShdw blurRad="50800" dist="38100" dir="2700000" algn="tl" rotWithShape="0">
                  <a:prstClr val="black">
                    <a:alpha val="40000"/>
                  </a:prstClr>
                </a:outerShdw>
              </a:effectLst>
            </a:endParaRPr>
          </a:p>
        </p:txBody>
      </p:sp>
      <p:sp>
        <p:nvSpPr>
          <p:cNvPr id="34" name="TextBox 33"/>
          <p:cNvSpPr txBox="1"/>
          <p:nvPr/>
        </p:nvSpPr>
        <p:spPr>
          <a:xfrm>
            <a:off x="4653335" y="5715000"/>
            <a:ext cx="1518865" cy="461665"/>
          </a:xfrm>
          <a:prstGeom prst="rect">
            <a:avLst/>
          </a:prstGeom>
          <a:noFill/>
        </p:spPr>
        <p:txBody>
          <a:bodyPr wrap="none" rtlCol="0">
            <a:spAutoFit/>
          </a:bodyPr>
          <a:lstStyle/>
          <a:p>
            <a:r>
              <a:rPr lang="en-US" sz="2400" b="1" dirty="0" smtClean="0">
                <a:solidFill>
                  <a:srgbClr val="FFFF00"/>
                </a:solidFill>
                <a:effectLst>
                  <a:outerShdw blurRad="50800" dist="38100" dir="2700000" algn="tl" rotWithShape="0">
                    <a:prstClr val="black">
                      <a:alpha val="40000"/>
                    </a:prstClr>
                  </a:outerShdw>
                </a:effectLst>
              </a:rPr>
              <a:t>GOES-13</a:t>
            </a:r>
            <a:endParaRPr lang="en-US" sz="2400" b="1" dirty="0">
              <a:solidFill>
                <a:srgbClr val="FFFF00"/>
              </a:solidFill>
              <a:effectLst>
                <a:outerShdw blurRad="50800" dist="38100" dir="2700000" algn="tl" rotWithShape="0">
                  <a:prstClr val="black">
                    <a:alpha val="40000"/>
                  </a:prstClr>
                </a:outerShdw>
              </a:effectLst>
            </a:endParaRPr>
          </a:p>
        </p:txBody>
      </p:sp>
      <p:sp>
        <p:nvSpPr>
          <p:cNvPr id="8" name="Footer Placeholder 3"/>
          <p:cNvSpPr>
            <a:spLocks noGrp="1"/>
          </p:cNvSpPr>
          <p:nvPr>
            <p:ph type="ftr" sz="quarter" idx="11"/>
          </p:nvPr>
        </p:nvSpPr>
        <p:spPr>
          <a:xfrm>
            <a:off x="0" y="6492878"/>
            <a:ext cx="6553200" cy="365125"/>
          </a:xfrm>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
        <p:nvSpPr>
          <p:cNvPr id="4" name="TextBox 3"/>
          <p:cNvSpPr txBox="1"/>
          <p:nvPr/>
        </p:nvSpPr>
        <p:spPr>
          <a:xfrm>
            <a:off x="3733800" y="609600"/>
            <a:ext cx="1916924" cy="369332"/>
          </a:xfrm>
          <a:prstGeom prst="rect">
            <a:avLst/>
          </a:prstGeom>
          <a:noFill/>
        </p:spPr>
        <p:txBody>
          <a:bodyPr wrap="none" rtlCol="0">
            <a:spAutoFit/>
          </a:bodyPr>
          <a:lstStyle/>
          <a:p>
            <a:r>
              <a:rPr lang="en-US" dirty="0" smtClean="0">
                <a:solidFill>
                  <a:srgbClr val="FFFF00"/>
                </a:solidFill>
                <a:effectLst>
                  <a:outerShdw blurRad="50800" dist="38100" dir="2700000" algn="tl" rotWithShape="0">
                    <a:prstClr val="black">
                      <a:alpha val="40000"/>
                    </a:prstClr>
                  </a:outerShdw>
                </a:effectLst>
              </a:rPr>
              <a:t>(</a:t>
            </a:r>
            <a:r>
              <a:rPr lang="en-US" dirty="0" err="1" smtClean="0">
                <a:solidFill>
                  <a:srgbClr val="FFFF00"/>
                </a:solidFill>
                <a:effectLst>
                  <a:outerShdw blurRad="50800" dist="38100" dir="2700000" algn="tl" rotWithShape="0">
                    <a:prstClr val="black">
                      <a:alpha val="40000"/>
                    </a:prstClr>
                  </a:outerShdw>
                </a:effectLst>
              </a:rPr>
              <a:t>Pavolonis</a:t>
            </a:r>
            <a:r>
              <a:rPr lang="en-US" dirty="0" smtClean="0">
                <a:solidFill>
                  <a:srgbClr val="FFFF00"/>
                </a:solidFill>
                <a:effectLst>
                  <a:outerShdw blurRad="50800" dist="38100" dir="2700000" algn="tl" rotWithShape="0">
                    <a:prstClr val="black">
                      <a:alpha val="40000"/>
                    </a:prstClr>
                  </a:outerShdw>
                </a:effectLst>
              </a:rPr>
              <a:t> 2010)</a:t>
            </a:r>
            <a:endParaRPr lang="en-US" dirty="0">
              <a:solidFill>
                <a:srgbClr val="FFFF00"/>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28297824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dissolve">
                                      <p:cBhvr>
                                        <p:cTn id="7" dur="500"/>
                                        <p:tgtEl>
                                          <p:spTgt spid="2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dissolve">
                                      <p:cBhvr>
                                        <p:cTn id="10" dur="500"/>
                                        <p:tgtEl>
                                          <p:spTgt spid="3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066800"/>
            <a:ext cx="5144811" cy="5410199"/>
          </a:xfrm>
          <a:prstGeom prst="rect">
            <a:avLst/>
          </a:prstGeom>
        </p:spPr>
      </p:pic>
      <p:sp>
        <p:nvSpPr>
          <p:cNvPr id="3" name="TextBox 2"/>
          <p:cNvSpPr txBox="1"/>
          <p:nvPr/>
        </p:nvSpPr>
        <p:spPr>
          <a:xfrm>
            <a:off x="2895600" y="228600"/>
            <a:ext cx="3624047" cy="615553"/>
          </a:xfrm>
          <a:prstGeom prst="rect">
            <a:avLst/>
          </a:prstGeom>
          <a:noFill/>
        </p:spPr>
        <p:txBody>
          <a:bodyPr wrap="none" rtlCol="0">
            <a:spAutoFit/>
          </a:bodyPr>
          <a:lstStyle/>
          <a:p>
            <a:r>
              <a:rPr lang="en-US" sz="3400" b="1" dirty="0" smtClean="0">
                <a:solidFill>
                  <a:srgbClr val="FFFF00"/>
                </a:solidFill>
                <a:effectLst>
                  <a:outerShdw blurRad="50800" dist="38100" dir="2700000" algn="tl" rotWithShape="0">
                    <a:prstClr val="black">
                      <a:alpha val="40000"/>
                    </a:prstClr>
                  </a:outerShdw>
                </a:effectLst>
              </a:rPr>
              <a:t>Cloud-top phase</a:t>
            </a:r>
            <a:endParaRPr lang="en-US" sz="3400" b="1" dirty="0">
              <a:solidFill>
                <a:srgbClr val="FFFF00"/>
              </a:solidFill>
              <a:effectLst>
                <a:outerShdw blurRad="50800" dist="38100" dir="2700000" algn="tl" rotWithShape="0">
                  <a:prstClr val="black">
                    <a:alpha val="40000"/>
                  </a:prstClr>
                </a:outerShdw>
              </a:effectLst>
            </a:endParaRPr>
          </a:p>
        </p:txBody>
      </p:sp>
      <p:sp>
        <p:nvSpPr>
          <p:cNvPr id="5" name="TextBox 4"/>
          <p:cNvSpPr txBox="1"/>
          <p:nvPr/>
        </p:nvSpPr>
        <p:spPr>
          <a:xfrm>
            <a:off x="5410200" y="1600200"/>
            <a:ext cx="3733800" cy="3970318"/>
          </a:xfrm>
          <a:prstGeom prst="rect">
            <a:avLst/>
          </a:prstGeom>
          <a:noFill/>
        </p:spPr>
        <p:txBody>
          <a:bodyPr wrap="square" rtlCol="0">
            <a:spAutoFit/>
          </a:bodyPr>
          <a:lstStyle/>
          <a:p>
            <a:pPr marL="285750" indent="-285750">
              <a:buFont typeface="Arial"/>
              <a:buChar char="•"/>
            </a:pPr>
            <a:r>
              <a:rPr lang="en-US" dirty="0" smtClean="0">
                <a:solidFill>
                  <a:srgbClr val="FFFF00"/>
                </a:solidFill>
              </a:rPr>
              <a:t>Phase of water at top of cloud (warm liquid, supercooled, mixed phase, ice)</a:t>
            </a:r>
          </a:p>
          <a:p>
            <a:pPr marL="285750" indent="-285750">
              <a:buFont typeface="Arial"/>
              <a:buChar char="•"/>
            </a:pPr>
            <a:endParaRPr lang="en-US" dirty="0" smtClean="0">
              <a:solidFill>
                <a:srgbClr val="FFFF00"/>
              </a:solidFill>
            </a:endParaRPr>
          </a:p>
          <a:p>
            <a:pPr marL="285750" indent="-285750">
              <a:buFont typeface="Arial"/>
              <a:buChar char="•"/>
            </a:pPr>
            <a:r>
              <a:rPr lang="en-US" dirty="0" smtClean="0">
                <a:solidFill>
                  <a:srgbClr val="FFFF00"/>
                </a:solidFill>
              </a:rPr>
              <a:t>Storms that convert from liquid </a:t>
            </a:r>
            <a:r>
              <a:rPr lang="en-US" dirty="0" smtClean="0">
                <a:solidFill>
                  <a:srgbClr val="FFFF00"/>
                </a:solidFill>
                <a:sym typeface="Wingdings"/>
              </a:rPr>
              <a:t> ice faster tend to be more severe </a:t>
            </a:r>
            <a:r>
              <a:rPr lang="en-US" sz="1400" dirty="0" smtClean="0">
                <a:solidFill>
                  <a:srgbClr val="FFFF00"/>
                </a:solidFill>
                <a:sym typeface="Wingdings"/>
              </a:rPr>
              <a:t>(Cintineo et al. 2013)</a:t>
            </a:r>
            <a:endParaRPr lang="en-US" sz="1400" dirty="0" smtClean="0">
              <a:solidFill>
                <a:srgbClr val="FFFF00"/>
              </a:solidFill>
            </a:endParaRPr>
          </a:p>
          <a:p>
            <a:pPr marL="285750" indent="-285750">
              <a:buFont typeface="Arial"/>
              <a:buChar char="•"/>
            </a:pPr>
            <a:endParaRPr lang="en-US" dirty="0" smtClean="0">
              <a:solidFill>
                <a:srgbClr val="FFFF00"/>
              </a:solidFill>
            </a:endParaRPr>
          </a:p>
          <a:p>
            <a:pPr marL="285750" indent="-285750">
              <a:buFont typeface="Arial"/>
              <a:buChar char="•"/>
            </a:pPr>
            <a:r>
              <a:rPr lang="en-US" dirty="0" smtClean="0">
                <a:solidFill>
                  <a:srgbClr val="FFFF00"/>
                </a:solidFill>
              </a:rPr>
              <a:t>Infer updraft strength</a:t>
            </a:r>
          </a:p>
          <a:p>
            <a:endParaRPr lang="en-US" dirty="0">
              <a:solidFill>
                <a:srgbClr val="FFFF00"/>
              </a:solidFill>
            </a:endParaRPr>
          </a:p>
          <a:p>
            <a:pPr marL="285750" indent="-285750">
              <a:buFont typeface="Arial"/>
              <a:buChar char="•"/>
            </a:pPr>
            <a:r>
              <a:rPr lang="en-US" dirty="0" smtClean="0">
                <a:solidFill>
                  <a:srgbClr val="FFFF00"/>
                </a:solidFill>
              </a:rPr>
              <a:t>Predictor: maximum rate of change in </a:t>
            </a:r>
            <a:r>
              <a:rPr lang="en-US" dirty="0" smtClean="0">
                <a:solidFill>
                  <a:srgbClr val="FFFF00"/>
                </a:solidFill>
                <a:effectLst>
                  <a:outerShdw blurRad="50800" dist="38100" dir="2700000" algn="tl" rotWithShape="0">
                    <a:prstClr val="black">
                      <a:alpha val="40000"/>
                    </a:prstClr>
                  </a:outerShdw>
                </a:effectLst>
              </a:rPr>
              <a:t>cloud-top</a:t>
            </a:r>
            <a:r>
              <a:rPr lang="en-US" baseline="-25000" dirty="0" smtClean="0">
                <a:solidFill>
                  <a:srgbClr val="FFFF00"/>
                </a:solidFill>
                <a:effectLst>
                  <a:outerShdw blurRad="50800" dist="38100" dir="2700000" algn="tl" rotWithShape="0">
                    <a:prstClr val="black">
                      <a:alpha val="40000"/>
                    </a:prstClr>
                  </a:outerShdw>
                </a:effectLst>
              </a:rPr>
              <a:t> </a:t>
            </a:r>
            <a:r>
              <a:rPr lang="en-US" dirty="0" smtClean="0">
                <a:solidFill>
                  <a:srgbClr val="FFFF00"/>
                </a:solidFill>
                <a:effectLst>
                  <a:outerShdw blurRad="50800" dist="38100" dir="2700000" algn="tl" rotWithShape="0">
                    <a:prstClr val="black">
                      <a:alpha val="40000"/>
                    </a:prstClr>
                  </a:outerShdw>
                </a:effectLst>
              </a:rPr>
              <a:t>phase (∆</a:t>
            </a:r>
            <a:r>
              <a:rPr lang="en-US" i="1" dirty="0" smtClean="0">
                <a:solidFill>
                  <a:srgbClr val="FFFF00"/>
                </a:solidFill>
                <a:effectLst>
                  <a:outerShdw blurRad="50800" dist="38100" dir="2700000" algn="tl" rotWithShape="0">
                    <a:prstClr val="black">
                      <a:alpha val="40000"/>
                    </a:prstClr>
                  </a:outerShdw>
                </a:effectLst>
              </a:rPr>
              <a:t>ice</a:t>
            </a:r>
            <a:r>
              <a:rPr lang="en-US" dirty="0" smtClean="0">
                <a:solidFill>
                  <a:srgbClr val="FFFF00"/>
                </a:solidFill>
                <a:effectLst>
                  <a:outerShdw blurRad="50800" dist="38100" dir="2700000" algn="tl" rotWithShape="0">
                    <a:prstClr val="black">
                      <a:alpha val="40000"/>
                    </a:prstClr>
                  </a:outerShdw>
                </a:effectLst>
              </a:rPr>
              <a:t>) in satellite cloud object</a:t>
            </a:r>
          </a:p>
          <a:p>
            <a:pPr marL="742576" lvl="1" indent="-285750">
              <a:buFont typeface="Arial"/>
              <a:buChar char="•"/>
            </a:pPr>
            <a:r>
              <a:rPr lang="en-US" dirty="0" smtClean="0">
                <a:solidFill>
                  <a:srgbClr val="FFFF00"/>
                </a:solidFill>
                <a:effectLst>
                  <a:outerShdw blurRad="50800" dist="38100" dir="2700000" algn="tl" rotWithShape="0">
                    <a:prstClr val="black">
                      <a:alpha val="40000"/>
                    </a:prstClr>
                  </a:outerShdw>
                </a:effectLst>
              </a:rPr>
              <a:t>“Glaciation rate”</a:t>
            </a:r>
            <a:endParaRPr lang="en-US" dirty="0" smtClean="0">
              <a:solidFill>
                <a:srgbClr val="FFFF00"/>
              </a:solidFill>
            </a:endParaRPr>
          </a:p>
        </p:txBody>
      </p:sp>
      <p:sp>
        <p:nvSpPr>
          <p:cNvPr id="7" name="Footer Placeholder 3"/>
          <p:cNvSpPr>
            <a:spLocks noGrp="1"/>
          </p:cNvSpPr>
          <p:nvPr>
            <p:ph type="ftr" sz="quarter" idx="11"/>
          </p:nvPr>
        </p:nvSpPr>
        <p:spPr>
          <a:xfrm>
            <a:off x="0" y="6492878"/>
            <a:ext cx="6553200" cy="365125"/>
          </a:xfrm>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Tree>
    <p:extLst>
      <p:ext uri="{BB962C8B-B14F-4D97-AF65-F5344CB8AC3E}">
        <p14:creationId xmlns:p14="http://schemas.microsoft.com/office/powerpoint/2010/main" val="392577515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w2image-blan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100" y="0"/>
            <a:ext cx="8553149" cy="6858000"/>
          </a:xfrm>
          <a:prstGeom prst="rect">
            <a:avLst/>
          </a:prstGeom>
        </p:spPr>
      </p:pic>
      <p:sp>
        <p:nvSpPr>
          <p:cNvPr id="7" name="Rectangle 6"/>
          <p:cNvSpPr/>
          <p:nvPr/>
        </p:nvSpPr>
        <p:spPr>
          <a:xfrm rot="21191044">
            <a:off x="6006025" y="4226026"/>
            <a:ext cx="688204" cy="568864"/>
          </a:xfrm>
          <a:prstGeom prst="rect">
            <a:avLst/>
          </a:prstGeom>
          <a:noFill/>
          <a:ln w="635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3492388" y="6525829"/>
            <a:ext cx="5256220" cy="28219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Connector 9"/>
          <p:cNvCxnSpPr>
            <a:stCxn id="7" idx="1"/>
          </p:cNvCxnSpPr>
          <p:nvPr/>
        </p:nvCxnSpPr>
        <p:spPr>
          <a:xfrm flipH="1">
            <a:off x="4114800" y="4551296"/>
            <a:ext cx="1893657" cy="1087504"/>
          </a:xfrm>
          <a:prstGeom prst="line">
            <a:avLst/>
          </a:prstGeom>
          <a:ln w="50800">
            <a:solidFill>
              <a:srgbClr val="FFFF00"/>
            </a:solidFill>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421449" y="5403102"/>
            <a:ext cx="3367178" cy="646331"/>
          </a:xfrm>
          <a:prstGeom prst="rect">
            <a:avLst/>
          </a:prstGeom>
          <a:noFill/>
        </p:spPr>
        <p:txBody>
          <a:bodyPr wrap="none" rtlCol="0">
            <a:spAutoFit/>
          </a:bodyPr>
          <a:lstStyle/>
          <a:p>
            <a:r>
              <a:rPr lang="en-US" dirty="0" smtClean="0">
                <a:solidFill>
                  <a:srgbClr val="FFFF00"/>
                </a:solidFill>
              </a:rPr>
              <a:t>Focus on developing storms along</a:t>
            </a:r>
          </a:p>
          <a:p>
            <a:r>
              <a:rPr lang="en-US" dirty="0" smtClean="0">
                <a:solidFill>
                  <a:srgbClr val="FFFF00"/>
                </a:solidFill>
              </a:rPr>
              <a:t>Mississippi / Alabama border</a:t>
            </a:r>
            <a:endParaRPr lang="en-US" dirty="0">
              <a:solidFill>
                <a:srgbClr val="FFFF00"/>
              </a:solidFill>
            </a:endParaRPr>
          </a:p>
        </p:txBody>
      </p:sp>
      <p:sp>
        <p:nvSpPr>
          <p:cNvPr id="8" name="Footer Placeholder 3"/>
          <p:cNvSpPr>
            <a:spLocks noGrp="1"/>
          </p:cNvSpPr>
          <p:nvPr>
            <p:ph type="ftr" sz="quarter" idx="11"/>
          </p:nvPr>
        </p:nvSpPr>
        <p:spPr>
          <a:xfrm>
            <a:off x="0" y="6492878"/>
            <a:ext cx="6553200" cy="365125"/>
          </a:xfrm>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Tree>
    <p:extLst>
      <p:ext uri="{BB962C8B-B14F-4D97-AF65-F5344CB8AC3E}">
        <p14:creationId xmlns:p14="http://schemas.microsoft.com/office/powerpoint/2010/main" val="245677072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534" y="0"/>
            <a:ext cx="4280233" cy="343193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3767" y="0"/>
            <a:ext cx="4280233" cy="3431933"/>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3767" y="3431934"/>
            <a:ext cx="4280233" cy="3431933"/>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3534" y="3431934"/>
            <a:ext cx="4280233" cy="3431933"/>
          </a:xfrm>
          <a:prstGeom prst="rect">
            <a:avLst/>
          </a:prstGeom>
        </p:spPr>
      </p:pic>
      <p:sp>
        <p:nvSpPr>
          <p:cNvPr id="6" name="TextBox 5"/>
          <p:cNvSpPr txBox="1"/>
          <p:nvPr/>
        </p:nvSpPr>
        <p:spPr>
          <a:xfrm rot="16200000">
            <a:off x="-1086693" y="1447336"/>
            <a:ext cx="2675131" cy="830997"/>
          </a:xfrm>
          <a:prstGeom prst="rect">
            <a:avLst/>
          </a:prstGeom>
          <a:noFill/>
        </p:spPr>
        <p:txBody>
          <a:bodyPr wrap="none" rtlCol="0">
            <a:spAutoFit/>
          </a:bodyPr>
          <a:lstStyle/>
          <a:p>
            <a:r>
              <a:rPr lang="en-US" sz="4800" b="1" dirty="0" smtClean="0">
                <a:solidFill>
                  <a:srgbClr val="FF0000"/>
                </a:solidFill>
              </a:rPr>
              <a:t>GOES - 16</a:t>
            </a:r>
            <a:endParaRPr lang="en-US" sz="4800" b="1" dirty="0">
              <a:solidFill>
                <a:srgbClr val="FF0000"/>
              </a:solidFill>
            </a:endParaRPr>
          </a:p>
        </p:txBody>
      </p:sp>
      <p:sp>
        <p:nvSpPr>
          <p:cNvPr id="7" name="TextBox 6"/>
          <p:cNvSpPr txBox="1"/>
          <p:nvPr/>
        </p:nvSpPr>
        <p:spPr>
          <a:xfrm rot="16200000">
            <a:off x="-1090579" y="4952536"/>
            <a:ext cx="2675131" cy="830997"/>
          </a:xfrm>
          <a:prstGeom prst="rect">
            <a:avLst/>
          </a:prstGeom>
          <a:noFill/>
        </p:spPr>
        <p:txBody>
          <a:bodyPr wrap="none" rtlCol="0">
            <a:spAutoFit/>
          </a:bodyPr>
          <a:lstStyle/>
          <a:p>
            <a:r>
              <a:rPr lang="en-US" sz="4800" b="1" dirty="0" smtClean="0">
                <a:solidFill>
                  <a:schemeClr val="accent5"/>
                </a:solidFill>
              </a:rPr>
              <a:t>GOES - 13</a:t>
            </a:r>
            <a:endParaRPr lang="en-US" sz="4800" b="1" dirty="0">
              <a:solidFill>
                <a:schemeClr val="accent5"/>
              </a:solidFill>
            </a:endParaRPr>
          </a:p>
        </p:txBody>
      </p:sp>
      <p:sp>
        <p:nvSpPr>
          <p:cNvPr id="8" name="TextBox 7"/>
          <p:cNvSpPr txBox="1"/>
          <p:nvPr/>
        </p:nvSpPr>
        <p:spPr>
          <a:xfrm>
            <a:off x="2053807" y="-18414"/>
            <a:ext cx="1288183" cy="523220"/>
          </a:xfrm>
          <a:prstGeom prst="rect">
            <a:avLst/>
          </a:prstGeom>
          <a:noFill/>
        </p:spPr>
        <p:txBody>
          <a:bodyPr wrap="none" rtlCol="0">
            <a:spAutoFit/>
          </a:bodyPr>
          <a:lstStyle/>
          <a:p>
            <a:r>
              <a:rPr lang="en-US" sz="2800" dirty="0" smtClean="0">
                <a:solidFill>
                  <a:srgbClr val="FFFF00"/>
                </a:solidFill>
              </a:rPr>
              <a:t>Objects</a:t>
            </a:r>
            <a:endParaRPr lang="en-US" sz="2800" dirty="0">
              <a:solidFill>
                <a:srgbClr val="FFFF00"/>
              </a:solidFill>
            </a:endParaRPr>
          </a:p>
        </p:txBody>
      </p:sp>
      <p:sp>
        <p:nvSpPr>
          <p:cNvPr id="9" name="TextBox 8"/>
          <p:cNvSpPr txBox="1"/>
          <p:nvPr/>
        </p:nvSpPr>
        <p:spPr>
          <a:xfrm>
            <a:off x="4958239" y="87868"/>
            <a:ext cx="4185761" cy="369332"/>
          </a:xfrm>
          <a:prstGeom prst="rect">
            <a:avLst/>
          </a:prstGeom>
          <a:noFill/>
        </p:spPr>
        <p:txBody>
          <a:bodyPr wrap="none" rtlCol="0">
            <a:spAutoFit/>
          </a:bodyPr>
          <a:lstStyle/>
          <a:p>
            <a:r>
              <a:rPr lang="en-US" b="1" dirty="0" smtClean="0">
                <a:solidFill>
                  <a:srgbClr val="FFFF00"/>
                </a:solidFill>
                <a:effectLst>
                  <a:outerShdw blurRad="50800" dist="38100" dir="2700000" algn="tl" rotWithShape="0">
                    <a:prstClr val="black">
                      <a:alpha val="40000"/>
                    </a:prstClr>
                  </a:outerShdw>
                </a:effectLst>
              </a:rPr>
              <a:t>11-µm top-of-troposphere emissivity</a:t>
            </a:r>
            <a:endParaRPr lang="en-US" b="1" dirty="0">
              <a:solidFill>
                <a:srgbClr val="FFFF00"/>
              </a:solidFill>
              <a:effectLst>
                <a:outerShdw blurRad="50800" dist="38100" dir="2700000" algn="tl" rotWithShape="0">
                  <a:prstClr val="black">
                    <a:alpha val="40000"/>
                  </a:prstClr>
                </a:outerShdw>
              </a:effectLst>
            </a:endParaRPr>
          </a:p>
        </p:txBody>
      </p:sp>
      <p:cxnSp>
        <p:nvCxnSpPr>
          <p:cNvPr id="10" name="Straight Connector 9"/>
          <p:cNvCxnSpPr/>
          <p:nvPr/>
        </p:nvCxnSpPr>
        <p:spPr>
          <a:xfrm flipH="1">
            <a:off x="0" y="3478966"/>
            <a:ext cx="583534" cy="0"/>
          </a:xfrm>
          <a:prstGeom prst="line">
            <a:avLst/>
          </a:prstGeom>
          <a:ln w="10160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1290209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534" y="0"/>
            <a:ext cx="4280233" cy="3431933"/>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3767" y="0"/>
            <a:ext cx="4280232" cy="3431933"/>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3767" y="3431934"/>
            <a:ext cx="4280233" cy="3431933"/>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3534" y="3431934"/>
            <a:ext cx="4280233" cy="3431933"/>
          </a:xfrm>
          <a:prstGeom prst="rect">
            <a:avLst/>
          </a:prstGeom>
        </p:spPr>
      </p:pic>
      <p:sp>
        <p:nvSpPr>
          <p:cNvPr id="6" name="TextBox 5"/>
          <p:cNvSpPr txBox="1"/>
          <p:nvPr/>
        </p:nvSpPr>
        <p:spPr>
          <a:xfrm rot="16200000">
            <a:off x="-1086693" y="1447336"/>
            <a:ext cx="2675131" cy="830997"/>
          </a:xfrm>
          <a:prstGeom prst="rect">
            <a:avLst/>
          </a:prstGeom>
          <a:noFill/>
        </p:spPr>
        <p:txBody>
          <a:bodyPr wrap="none" rtlCol="0">
            <a:spAutoFit/>
          </a:bodyPr>
          <a:lstStyle/>
          <a:p>
            <a:r>
              <a:rPr lang="en-US" sz="4800" b="1" dirty="0" smtClean="0">
                <a:solidFill>
                  <a:srgbClr val="FF0000"/>
                </a:solidFill>
              </a:rPr>
              <a:t>GOES - 16</a:t>
            </a:r>
            <a:endParaRPr lang="en-US" sz="4800" b="1" dirty="0">
              <a:solidFill>
                <a:srgbClr val="FF0000"/>
              </a:solidFill>
            </a:endParaRPr>
          </a:p>
        </p:txBody>
      </p:sp>
      <p:sp>
        <p:nvSpPr>
          <p:cNvPr id="7" name="TextBox 6"/>
          <p:cNvSpPr txBox="1"/>
          <p:nvPr/>
        </p:nvSpPr>
        <p:spPr>
          <a:xfrm rot="16200000">
            <a:off x="-1090579" y="4952536"/>
            <a:ext cx="2675131" cy="830997"/>
          </a:xfrm>
          <a:prstGeom prst="rect">
            <a:avLst/>
          </a:prstGeom>
          <a:noFill/>
        </p:spPr>
        <p:txBody>
          <a:bodyPr wrap="none" rtlCol="0">
            <a:spAutoFit/>
          </a:bodyPr>
          <a:lstStyle/>
          <a:p>
            <a:r>
              <a:rPr lang="en-US" sz="4800" b="1" dirty="0" smtClean="0">
                <a:solidFill>
                  <a:schemeClr val="accent5"/>
                </a:solidFill>
              </a:rPr>
              <a:t>GOES - 13</a:t>
            </a:r>
            <a:endParaRPr lang="en-US" sz="4800" b="1" dirty="0">
              <a:solidFill>
                <a:schemeClr val="accent5"/>
              </a:solidFill>
            </a:endParaRPr>
          </a:p>
        </p:txBody>
      </p:sp>
      <p:sp>
        <p:nvSpPr>
          <p:cNvPr id="8" name="TextBox 7"/>
          <p:cNvSpPr txBox="1"/>
          <p:nvPr/>
        </p:nvSpPr>
        <p:spPr>
          <a:xfrm>
            <a:off x="2053807" y="-18414"/>
            <a:ext cx="1288183" cy="523220"/>
          </a:xfrm>
          <a:prstGeom prst="rect">
            <a:avLst/>
          </a:prstGeom>
          <a:noFill/>
        </p:spPr>
        <p:txBody>
          <a:bodyPr wrap="none" rtlCol="0">
            <a:spAutoFit/>
          </a:bodyPr>
          <a:lstStyle/>
          <a:p>
            <a:r>
              <a:rPr lang="en-US" sz="2800" dirty="0" smtClean="0">
                <a:solidFill>
                  <a:srgbClr val="FFFF00"/>
                </a:solidFill>
              </a:rPr>
              <a:t>Objects</a:t>
            </a:r>
            <a:endParaRPr lang="en-US" sz="2800" dirty="0">
              <a:solidFill>
                <a:srgbClr val="FFFF00"/>
              </a:solidFill>
            </a:endParaRPr>
          </a:p>
        </p:txBody>
      </p:sp>
      <p:sp>
        <p:nvSpPr>
          <p:cNvPr id="9" name="TextBox 8"/>
          <p:cNvSpPr txBox="1"/>
          <p:nvPr/>
        </p:nvSpPr>
        <p:spPr>
          <a:xfrm>
            <a:off x="4958239" y="87868"/>
            <a:ext cx="4185761" cy="369332"/>
          </a:xfrm>
          <a:prstGeom prst="rect">
            <a:avLst/>
          </a:prstGeom>
          <a:noFill/>
        </p:spPr>
        <p:txBody>
          <a:bodyPr wrap="none" rtlCol="0">
            <a:spAutoFit/>
          </a:bodyPr>
          <a:lstStyle/>
          <a:p>
            <a:r>
              <a:rPr lang="en-US" b="1" dirty="0" smtClean="0">
                <a:solidFill>
                  <a:srgbClr val="FFFF00"/>
                </a:solidFill>
                <a:effectLst>
                  <a:outerShdw blurRad="50800" dist="38100" dir="2700000" algn="tl" rotWithShape="0">
                    <a:prstClr val="black">
                      <a:alpha val="40000"/>
                    </a:prstClr>
                  </a:outerShdw>
                </a:effectLst>
              </a:rPr>
              <a:t>11-µm top-of-troposphere emissivity</a:t>
            </a:r>
            <a:endParaRPr lang="en-US" b="1" dirty="0">
              <a:solidFill>
                <a:srgbClr val="FFFF00"/>
              </a:solidFill>
              <a:effectLst>
                <a:outerShdw blurRad="50800" dist="38100" dir="2700000" algn="tl" rotWithShape="0">
                  <a:prstClr val="black">
                    <a:alpha val="40000"/>
                  </a:prstClr>
                </a:outerShdw>
              </a:effectLst>
            </a:endParaRPr>
          </a:p>
        </p:txBody>
      </p:sp>
      <p:cxnSp>
        <p:nvCxnSpPr>
          <p:cNvPr id="10" name="Straight Connector 9"/>
          <p:cNvCxnSpPr/>
          <p:nvPr/>
        </p:nvCxnSpPr>
        <p:spPr>
          <a:xfrm flipH="1">
            <a:off x="0" y="3478966"/>
            <a:ext cx="583534" cy="0"/>
          </a:xfrm>
          <a:prstGeom prst="line">
            <a:avLst/>
          </a:prstGeom>
          <a:ln w="10160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7891963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38337"/>
      </a:hlink>
      <a:folHlink>
        <a:srgbClr val="EE6E2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78548</TotalTime>
  <Words>1620</Words>
  <Application>Microsoft Macintosh PowerPoint</Application>
  <PresentationFormat>On-screen Show (4:3)</PresentationFormat>
  <Paragraphs>195</Paragraphs>
  <Slides>27</Slides>
  <Notes>27</Notes>
  <HiddenSlides>0</HiddenSlides>
  <MMClips>1</MMClips>
  <ScaleCrop>false</ScaleCrop>
  <HeadingPairs>
    <vt:vector size="4" baseType="variant">
      <vt:variant>
        <vt:lpstr>Theme</vt:lpstr>
      </vt:variant>
      <vt:variant>
        <vt:i4>2</vt:i4>
      </vt:variant>
      <vt:variant>
        <vt:lpstr>Slide Titles</vt:lpstr>
      </vt:variant>
      <vt:variant>
        <vt:i4>27</vt:i4>
      </vt:variant>
    </vt:vector>
  </HeadingPairs>
  <TitlesOfParts>
    <vt:vector size="29" baseType="lpstr">
      <vt:lpstr>Office Theme</vt:lpstr>
      <vt:lpstr>12_Office Theme</vt:lpstr>
      <vt:lpstr>Next Generation Geostationary Satellite Observations in a Multi-Sensor Severe Weather Nowcasting Tool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Additional Resources</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Walker</dc:creator>
  <cp:lastModifiedBy>John Cintineo</cp:lastModifiedBy>
  <cp:revision>709</cp:revision>
  <cp:lastPrinted>2014-06-21T21:52:15Z</cp:lastPrinted>
  <dcterms:created xsi:type="dcterms:W3CDTF">2014-04-07T15:54:44Z</dcterms:created>
  <dcterms:modified xsi:type="dcterms:W3CDTF">2017-10-02T15:05:53Z</dcterms:modified>
</cp:coreProperties>
</file>