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D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0" autoAdjust="0"/>
    <p:restoredTop sz="93820"/>
  </p:normalViewPr>
  <p:slideViewPr>
    <p:cSldViewPr snapToGrid="0" snapToObjects="1">
      <p:cViewPr varScale="1">
        <p:scale>
          <a:sx n="147" d="100"/>
          <a:sy n="147" d="100"/>
        </p:scale>
        <p:origin x="9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37ACD-2CDA-944B-A529-5E8BDE6B2755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822FE-DBBE-8B49-91CF-F505F84B9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Major Result to go in lower left side: Figures should not be too complex or busy – this example is probably the limit of acceptable complexity.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4D0471-CF94-FE49-B597-45E74275C633}" type="slidenum">
              <a:rPr lang="en-US">
                <a:latin typeface="Arial" pitchFamily="-112" charset="0"/>
              </a:rPr>
              <a:pPr/>
              <a:t>1</a:t>
            </a:fld>
            <a:endParaRPr lang="en-US">
              <a:latin typeface="Arial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2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2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4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8"/>
          <p:cNvSpPr>
            <a:spLocks noChangeShapeType="1"/>
          </p:cNvSpPr>
          <p:nvPr userDrawn="1"/>
        </p:nvSpPr>
        <p:spPr bwMode="auto">
          <a:xfrm>
            <a:off x="274320" y="914400"/>
            <a:ext cx="8595360" cy="0"/>
          </a:xfrm>
          <a:prstGeom prst="line">
            <a:avLst/>
          </a:prstGeom>
          <a:noFill/>
          <a:ln w="28575">
            <a:solidFill>
              <a:srgbClr val="173D8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Line 20"/>
          <p:cNvSpPr>
            <a:spLocks noChangeShapeType="1"/>
          </p:cNvSpPr>
          <p:nvPr/>
        </p:nvSpPr>
        <p:spPr bwMode="auto">
          <a:xfrm flipH="1">
            <a:off x="4572000" y="1005840"/>
            <a:ext cx="0" cy="512064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5" name="Picture 37" descr="Uw-madison-logo.png">
            <a:extLst>
              <a:ext uri="{FF2B5EF4-FFF2-40B4-BE49-F238E27FC236}">
                <a16:creationId xmlns:a16="http://schemas.microsoft.com/office/drawing/2014/main" id="{2B543117-74F2-1642-9A1F-94D47E02D0EB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6217920"/>
            <a:ext cx="1828800" cy="579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DDF5AE-88BA-2649-9F60-6DB8E226F1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72400" y="91440"/>
            <a:ext cx="1036037" cy="731520"/>
          </a:xfrm>
          <a:prstGeom prst="rect">
            <a:avLst/>
          </a:prstGeom>
        </p:spPr>
      </p:pic>
      <p:pic>
        <p:nvPicPr>
          <p:cNvPr id="7" name="Picture 3" descr="C:\PaulMenzel\acronyms &amp; logos &amp; addresses\new_cimss_logo.png">
            <a:extLst>
              <a:ext uri="{FF2B5EF4-FFF2-40B4-BE49-F238E27FC236}">
                <a16:creationId xmlns:a16="http://schemas.microsoft.com/office/drawing/2014/main" id="{CF07BA12-2510-AE43-8C7F-2CC30DE6E8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61" y="91440"/>
            <a:ext cx="9751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28">
            <a:extLst>
              <a:ext uri="{FF2B5EF4-FFF2-40B4-BE49-F238E27FC236}">
                <a16:creationId xmlns:a16="http://schemas.microsoft.com/office/drawing/2014/main" id="{DE12F8D6-3E1E-4E4E-A4EC-F026A8BD752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74320" y="6181060"/>
            <a:ext cx="859536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9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8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5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2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4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9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6A9F-D9A2-0549-906B-5E9DDB130570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FCDE-6B5C-3D4A-87FB-4B6392833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2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447800" y="28770"/>
            <a:ext cx="6019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latin typeface="Helvetica" pitchFamily="2" charset="0"/>
              </a:rPr>
              <a:t>Demonstration Study Using Artificial Intelligence (AI) for the </a:t>
            </a:r>
            <a:r>
              <a:rPr lang="en-US" dirty="0" err="1">
                <a:latin typeface="Helvetica" pitchFamily="2" charset="0"/>
              </a:rPr>
              <a:t>NowCasting</a:t>
            </a:r>
            <a:r>
              <a:rPr lang="en-US" dirty="0">
                <a:latin typeface="Helvetica" pitchFamily="2" charset="0"/>
              </a:rPr>
              <a:t> of Tornadoes</a:t>
            </a:r>
          </a:p>
          <a:p>
            <a:pPr algn="ctr">
              <a:spcBef>
                <a:spcPts val="600"/>
              </a:spcBef>
            </a:pPr>
            <a:r>
              <a:rPr lang="en-US" sz="1200" dirty="0">
                <a:latin typeface="Helvetica" pitchFamily="2" charset="0"/>
              </a:rPr>
              <a:t>PI: Mike </a:t>
            </a:r>
            <a:r>
              <a:rPr lang="en-US" sz="1200" dirty="0" err="1">
                <a:latin typeface="Helvetica" pitchFamily="2" charset="0"/>
              </a:rPr>
              <a:t>Pavolonis</a:t>
            </a:r>
            <a:r>
              <a:rPr lang="en-US" sz="1200" dirty="0">
                <a:latin typeface="Helvetica" pitchFamily="2" charset="0"/>
              </a:rPr>
              <a:t> Team: John </a:t>
            </a:r>
            <a:r>
              <a:rPr lang="en-US" sz="1200" dirty="0" err="1">
                <a:latin typeface="Helvetica" pitchFamily="2" charset="0"/>
              </a:rPr>
              <a:t>Cintineo</a:t>
            </a:r>
            <a:r>
              <a:rPr lang="en-US" sz="1200" dirty="0">
                <a:latin typeface="Helvetica" pitchFamily="2" charset="0"/>
              </a:rPr>
              <a:t>, Justin </a:t>
            </a:r>
            <a:r>
              <a:rPr lang="en-US" sz="1200" dirty="0" err="1">
                <a:latin typeface="Helvetica" pitchFamily="2" charset="0"/>
              </a:rPr>
              <a:t>Sieglaff</a:t>
            </a:r>
            <a:r>
              <a:rPr lang="en-US" sz="1200" dirty="0">
                <a:latin typeface="Helvetica" pitchFamily="2" charset="0"/>
              </a:rPr>
              <a:t>, Anthony </a:t>
            </a:r>
            <a:r>
              <a:rPr lang="en-US" sz="1200" dirty="0" err="1">
                <a:latin typeface="Helvetica" pitchFamily="2" charset="0"/>
              </a:rPr>
              <a:t>Wimmers</a:t>
            </a:r>
            <a:endParaRPr lang="en-US" sz="1200" dirty="0">
              <a:latin typeface="Helvetica" pitchFamily="2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663440" y="4299756"/>
            <a:ext cx="420624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/>
              <a:t>Highlights and Outcomes</a:t>
            </a:r>
            <a:endParaRPr lang="en-US" sz="1600" dirty="0">
              <a:solidFill>
                <a:schemeClr val="accent2"/>
              </a:solidFill>
            </a:endParaRPr>
          </a:p>
          <a:p>
            <a:pPr algn="just">
              <a:buSzPct val="70000"/>
              <a:buFont typeface="Wingdings" charset="2"/>
              <a:buChar char="q"/>
            </a:pPr>
            <a:r>
              <a:rPr lang="en-US" sz="1400" dirty="0">
                <a:cs typeface="Arial Narrow"/>
              </a:rPr>
              <a:t> Created a skillful probability of severe CNN using CH13 BT (relative to climatology), as a proof of concept</a:t>
            </a:r>
          </a:p>
          <a:p>
            <a:pPr algn="just">
              <a:buSzPct val="70000"/>
              <a:buFont typeface="Wingdings" charset="2"/>
              <a:buChar char="q"/>
            </a:pPr>
            <a:r>
              <a:rPr lang="en-US" sz="1400" dirty="0">
                <a:ea typeface="Arial Narrow" pitchFamily="-112" charset="0"/>
                <a:cs typeface="Arial Narrow"/>
              </a:rPr>
              <a:t> Developed python tools to train CNN models using GPUs</a:t>
            </a:r>
          </a:p>
          <a:p>
            <a:pPr algn="just">
              <a:buSzPct val="70000"/>
              <a:buFont typeface="Wingdings" charset="2"/>
              <a:buChar char="q"/>
            </a:pPr>
            <a:r>
              <a:rPr lang="en-US" sz="1400" dirty="0">
                <a:ea typeface="Arial Narrow" pitchFamily="-112" charset="0"/>
                <a:cs typeface="Arial Narrow"/>
              </a:rPr>
              <a:t> Developed an online database to quickly label images by storm type</a:t>
            </a:r>
            <a:endParaRPr lang="en-US" sz="1400" dirty="0">
              <a:ea typeface="Arial Narrow" pitchFamily="-112" charset="0"/>
              <a:cs typeface="Arial Narrow" pitchFamily="-112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74320" y="1093885"/>
            <a:ext cx="4206240" cy="191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algn="just">
              <a:spcAft>
                <a:spcPts val="800"/>
              </a:spcAft>
            </a:pPr>
            <a:r>
              <a:rPr lang="en-US" sz="1500" b="1" dirty="0">
                <a:latin typeface="Helvetica" pitchFamily="2" charset="0"/>
              </a:rPr>
              <a:t>Motivation:</a:t>
            </a:r>
            <a:r>
              <a:rPr lang="en-US" sz="1500" dirty="0">
                <a:latin typeface="Helvetica" pitchFamily="2" charset="0"/>
              </a:rPr>
              <a:t>  Serve society’s needs for weather and water; provide critical support for the NOAA mission</a:t>
            </a:r>
            <a:endParaRPr lang="en-US" sz="1500" b="1" dirty="0">
              <a:latin typeface="Helvetica" pitchFamily="2" charset="0"/>
            </a:endParaRPr>
          </a:p>
          <a:p>
            <a:pPr marL="457200" indent="-457200" algn="just">
              <a:spcAft>
                <a:spcPts val="800"/>
              </a:spcAft>
            </a:pPr>
            <a:endParaRPr lang="en-US" sz="1500" dirty="0">
              <a:latin typeface="Helvetica" pitchFamily="2" charset="0"/>
            </a:endParaRPr>
          </a:p>
          <a:p>
            <a:pPr marL="457200" indent="-457200" algn="just">
              <a:spcAft>
                <a:spcPts val="800"/>
              </a:spcAft>
            </a:pPr>
            <a:r>
              <a:rPr lang="en-US" sz="1500" b="1" dirty="0">
                <a:latin typeface="Helvetica" pitchFamily="2" charset="0"/>
              </a:rPr>
              <a:t>Objectives:</a:t>
            </a:r>
            <a:r>
              <a:rPr lang="en-US" sz="1500" dirty="0">
                <a:latin typeface="Helvetica" pitchFamily="2" charset="0"/>
              </a:rPr>
              <a:t>  Demonstrate how to use AI with satellite imagery to better nowcast severe convective weather.</a:t>
            </a: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AB59E5D5-B272-E840-B01A-1DD31881C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" y="3749040"/>
            <a:ext cx="420624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 algn="just">
              <a:spcAft>
                <a:spcPts val="800"/>
              </a:spcAft>
            </a:pPr>
            <a:r>
              <a:rPr lang="en-US" sz="1500" b="1" dirty="0">
                <a:latin typeface="Helvetica" pitchFamily="2" charset="0"/>
              </a:rPr>
              <a:t>Approach:</a:t>
            </a:r>
            <a:r>
              <a:rPr lang="en-US" sz="1500" dirty="0">
                <a:latin typeface="Helvetica" pitchFamily="2" charset="0"/>
              </a:rPr>
              <a:t>  We are building deep learning expertise with convolutional neural networks (CNN) via the Python library </a:t>
            </a:r>
            <a:r>
              <a:rPr lang="en-US" sz="1500" dirty="0" err="1">
                <a:latin typeface="Helvetica" pitchFamily="2" charset="0"/>
              </a:rPr>
              <a:t>Keras</a:t>
            </a:r>
            <a:r>
              <a:rPr lang="en-US" sz="1500" dirty="0">
                <a:latin typeface="Helvetica" pitchFamily="2" charset="0"/>
              </a:rPr>
              <a:t> using Google’s TensorFlow for the backend. We will use ABI imagery to create a probability of supercell thunderstorm neural network.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C49ED9-9A77-2F48-B98D-6E506CDF2DC3}"/>
              </a:ext>
            </a:extLst>
          </p:cNvPr>
          <p:cNvSpPr txBox="1"/>
          <p:nvPr/>
        </p:nvSpPr>
        <p:spPr>
          <a:xfrm>
            <a:off x="7539720" y="6319959"/>
            <a:ext cx="10903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April, 2019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D9B941-07F1-4E47-9BD9-33C8A19806DA}"/>
              </a:ext>
            </a:extLst>
          </p:cNvPr>
          <p:cNvSpPr txBox="1"/>
          <p:nvPr/>
        </p:nvSpPr>
        <p:spPr>
          <a:xfrm>
            <a:off x="4701363" y="3772123"/>
            <a:ext cx="43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Visualization of CNN feature maps for a sample severe storm. This helps us see why the model predicts what it does.</a:t>
            </a: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68099D5-E7B5-404C-8D11-001FBD650CB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77245" y="957492"/>
            <a:ext cx="3427438" cy="27915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0D0B26-7D02-7F4B-881B-D56FE821D7BD}"/>
              </a:ext>
            </a:extLst>
          </p:cNvPr>
          <p:cNvSpPr txBox="1"/>
          <p:nvPr/>
        </p:nvSpPr>
        <p:spPr>
          <a:xfrm>
            <a:off x="60960" y="5764115"/>
            <a:ext cx="433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Project Funding Source: NOAA/NESDIS/STAR</a:t>
            </a:r>
          </a:p>
        </p:txBody>
      </p:sp>
    </p:spTree>
    <p:extLst>
      <p:ext uri="{BB962C8B-B14F-4D97-AF65-F5344CB8AC3E}">
        <p14:creationId xmlns:p14="http://schemas.microsoft.com/office/powerpoint/2010/main" val="209739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213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 Mateling</dc:creator>
  <cp:lastModifiedBy>Microsoft Office User</cp:lastModifiedBy>
  <cp:revision>24</cp:revision>
  <dcterms:created xsi:type="dcterms:W3CDTF">2015-10-26T00:25:09Z</dcterms:created>
  <dcterms:modified xsi:type="dcterms:W3CDTF">2019-04-04T16:33:41Z</dcterms:modified>
</cp:coreProperties>
</file>