
<file path=[Content_Types].xml><?xml version="1.0" encoding="utf-8"?>
<Types xmlns="http://schemas.openxmlformats.org/package/2006/content-types">
  <Default Extension="png" ContentType="image/png"/>
  <Default Extension="emf" ContentType="image/x-emf"/>
  <Default Extension="mov" ContentType="video/unknown"/>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7" r:id="rId2"/>
    <p:sldId id="267" r:id="rId3"/>
    <p:sldId id="258" r:id="rId4"/>
    <p:sldId id="259" r:id="rId5"/>
    <p:sldId id="266" r:id="rId6"/>
    <p:sldId id="265" r:id="rId7"/>
    <p:sldId id="264" r:id="rId8"/>
    <p:sldId id="271" r:id="rId9"/>
    <p:sldId id="261" r:id="rId10"/>
    <p:sldId id="268" r:id="rId11"/>
    <p:sldId id="262" r:id="rId12"/>
    <p:sldId id="263"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showGuides="1">
      <p:cViewPr varScale="1">
        <p:scale>
          <a:sx n="128" d="100"/>
          <a:sy n="128" d="100"/>
        </p:scale>
        <p:origin x="-1140" y="-90"/>
      </p:cViewPr>
      <p:guideLst>
        <p:guide orient="horz" pos="2160"/>
        <p:guide pos="2334"/>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BAAFA0-0951-644A-9F7E-340A545A25CA}" type="datetimeFigureOut">
              <a:rPr lang="en-US" smtClean="0"/>
              <a:t>11/19/2013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BD3DE5-1D20-FF4E-85C6-B8733E9624B1}" type="slidenum">
              <a:rPr lang="en-US" smtClean="0"/>
              <a:t>‹#›</a:t>
            </a:fld>
            <a:endParaRPr lang="en-US"/>
          </a:p>
        </p:txBody>
      </p:sp>
    </p:spTree>
    <p:extLst>
      <p:ext uri="{BB962C8B-B14F-4D97-AF65-F5344CB8AC3E}">
        <p14:creationId xmlns:p14="http://schemas.microsoft.com/office/powerpoint/2010/main" val="93865379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0499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is a wrap around issue with very hot pixels in GOES-12.  Pixels which exceed saturation temperature will either be returned as very hot (values at or near saturation) or too cold (physically unrealistic values).  CIMSS scientist wish to automate the detection of these pixels and determine the size of the areas affected in any image.  To help achieve this goal, programmers refined the existing mask and find methods to allow the scientist to the indices of pixels within a specified range.  This information can be used in combination with the recently developed methods of </a:t>
            </a:r>
            <a:r>
              <a:rPr lang="en-US" baseline="0" dirty="0" err="1" smtClean="0"/>
              <a:t>createAreaField</a:t>
            </a:r>
            <a:r>
              <a:rPr lang="en-US" baseline="0" dirty="0" smtClean="0"/>
              <a:t>(returns the area of any given pixel in the field) and </a:t>
            </a:r>
            <a:r>
              <a:rPr lang="en-US" baseline="0" dirty="0" err="1" smtClean="0"/>
              <a:t>computeSum</a:t>
            </a:r>
            <a:r>
              <a:rPr lang="en-US" baseline="0" dirty="0" smtClean="0"/>
              <a:t> (sums the values) to provide the information needed.  This new functionality occurred because of a close collaboration between scientists and developers.  </a:t>
            </a:r>
          </a:p>
          <a:p>
            <a:endParaRPr lang="en-US" baseline="0" dirty="0" smtClean="0"/>
          </a:p>
          <a:p>
            <a:r>
              <a:rPr lang="en-US" baseline="0" dirty="0" smtClean="0"/>
              <a:t>To do some of this work, the libraries from McIDAS-V will be used, without opening the software.  After a first cut is made, the deep dive will include defining clusters and determining individual size and location.  At that point, visualization will also be done.</a:t>
            </a:r>
          </a:p>
        </p:txBody>
      </p:sp>
    </p:spTree>
    <p:extLst>
      <p:ext uri="{BB962C8B-B14F-4D97-AF65-F5344CB8AC3E}">
        <p14:creationId xmlns:p14="http://schemas.microsoft.com/office/powerpoint/2010/main" val="1501743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find out more about any of these products, please visit these websites.</a:t>
            </a:r>
            <a:endParaRPr lang="en-US" dirty="0"/>
          </a:p>
        </p:txBody>
      </p:sp>
    </p:spTree>
    <p:extLst>
      <p:ext uri="{BB962C8B-B14F-4D97-AF65-F5344CB8AC3E}">
        <p14:creationId xmlns:p14="http://schemas.microsoft.com/office/powerpoint/2010/main" val="1741296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None of the data products in this talk are my</a:t>
            </a:r>
            <a:r>
              <a:rPr lang="en-US" baseline="0" dirty="0" smtClean="0"/>
              <a:t> own.  I wish to acknowledge the scientist who shared their products and time with me to help highlight the capabilities of this tool.  McIDAS-V will only get better with each new direction that is tested.  </a:t>
            </a:r>
            <a:endParaRPr lang="en-US" dirty="0"/>
          </a:p>
        </p:txBody>
      </p:sp>
      <p:sp>
        <p:nvSpPr>
          <p:cNvPr id="4" name="Slide Number Placeholder 3"/>
          <p:cNvSpPr>
            <a:spLocks noGrp="1"/>
          </p:cNvSpPr>
          <p:nvPr>
            <p:ph type="sldNum" sz="quarter" idx="10"/>
          </p:nvPr>
        </p:nvSpPr>
        <p:spPr/>
        <p:txBody>
          <a:bodyPr/>
          <a:lstStyle/>
          <a:p>
            <a:fld id="{4FBD3DE5-1D20-FF4E-85C6-B8733E9624B1}" type="slidenum">
              <a:rPr lang="en-US" smtClean="0"/>
              <a:t>2</a:t>
            </a:fld>
            <a:endParaRPr lang="en-US"/>
          </a:p>
        </p:txBody>
      </p:sp>
    </p:spTree>
    <p:extLst>
      <p:ext uri="{BB962C8B-B14F-4D97-AF65-F5344CB8AC3E}">
        <p14:creationId xmlns:p14="http://schemas.microsoft.com/office/powerpoint/2010/main" val="4077568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48164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tropopause</a:t>
            </a:r>
            <a:r>
              <a:rPr lang="en-US" dirty="0" smtClean="0"/>
              <a:t> fold product uses gradients in the GOES</a:t>
            </a:r>
            <a:r>
              <a:rPr lang="en-US" baseline="0" dirty="0" smtClean="0"/>
              <a:t> water vapor channel to refine possible locations of the </a:t>
            </a:r>
            <a:r>
              <a:rPr lang="en-US" baseline="0" dirty="0" err="1" smtClean="0"/>
              <a:t>tropopause</a:t>
            </a:r>
            <a:r>
              <a:rPr lang="en-US" baseline="0" dirty="0" smtClean="0"/>
              <a:t> fold.  The underlying image is a color-enhanced water vapor image which helps to emphasize where the gradients in water vapor exists.  Regions where the product indicated an increased probability of folding are displayed with green boxes.  The </a:t>
            </a:r>
            <a:r>
              <a:rPr lang="en-US" baseline="0" dirty="0" err="1" smtClean="0"/>
              <a:t>tropopause</a:t>
            </a:r>
            <a:r>
              <a:rPr lang="en-US" baseline="0" dirty="0" smtClean="0"/>
              <a:t> fold as analyzed by the RUC is displayed in the yellow and green contours.  The location where the plane experienced turbulence is shown by the a red plane.  This image alone, shows that the plane experienced turbulence as it flew through a </a:t>
            </a:r>
            <a:r>
              <a:rPr lang="en-US" baseline="0" dirty="0" err="1" smtClean="0"/>
              <a:t>tropopause</a:t>
            </a:r>
            <a:r>
              <a:rPr lang="en-US" baseline="0" dirty="0" smtClean="0"/>
              <a:t> fold.</a:t>
            </a:r>
            <a:endParaRPr lang="en-US" dirty="0"/>
          </a:p>
        </p:txBody>
      </p:sp>
    </p:spTree>
    <p:extLst>
      <p:ext uri="{BB962C8B-B14F-4D97-AF65-F5344CB8AC3E}">
        <p14:creationId xmlns:p14="http://schemas.microsoft.com/office/powerpoint/2010/main" val="2340938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bundle was used to create</a:t>
            </a:r>
            <a:r>
              <a:rPr lang="en-US" baseline="0" dirty="0" smtClean="0"/>
              <a:t> a rotating movie from a script.  McIDAS-V provides a robust means to analyze data with the 3D interactive display.  This loop was very useful in demonstrating the capability of this product to the general public.</a:t>
            </a:r>
            <a:endParaRPr lang="en-US" dirty="0"/>
          </a:p>
        </p:txBody>
      </p:sp>
    </p:spTree>
    <p:extLst>
      <p:ext uri="{BB962C8B-B14F-4D97-AF65-F5344CB8AC3E}">
        <p14:creationId xmlns:p14="http://schemas.microsoft.com/office/powerpoint/2010/main" val="1036954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a:t>
            </a:r>
            <a:r>
              <a:rPr lang="en-US" dirty="0" err="1" smtClean="0"/>
              <a:t>derecho</a:t>
            </a:r>
            <a:r>
              <a:rPr lang="en-US" dirty="0" smtClean="0"/>
              <a:t> developed in the </a:t>
            </a:r>
            <a:r>
              <a:rPr lang="en-US" dirty="0" err="1" smtClean="0"/>
              <a:t>midwest</a:t>
            </a:r>
            <a:r>
              <a:rPr lang="en-US" dirty="0" smtClean="0"/>
              <a:t> on June 29 and traveled eastward, affecting</a:t>
            </a:r>
            <a:r>
              <a:rPr lang="en-US" baseline="0" dirty="0" smtClean="0"/>
              <a:t> the power grid on the east coast on June 30</a:t>
            </a:r>
            <a:r>
              <a:rPr lang="en-US" baseline="30000" dirty="0" smtClean="0"/>
              <a:t>th</a:t>
            </a:r>
            <a:r>
              <a:rPr lang="en-US" baseline="0" dirty="0" smtClean="0"/>
              <a:t>.  This image shows how easy it is to combine and analyze multiple data types.  The grid points on the CAPE results derived using the dual regression model developed by Elisabeth </a:t>
            </a:r>
            <a:r>
              <a:rPr lang="en-US" baseline="0" dirty="0" err="1" smtClean="0"/>
              <a:t>Weisz</a:t>
            </a:r>
            <a:r>
              <a:rPr lang="en-US" baseline="0" dirty="0" smtClean="0"/>
              <a:t>, Bill Smith and Nadia Smith.  In this case, there was an AIRS and Suomi NPP overpass prior to the storm.  The moving portion is the GOES 11 micron temperature observations, where transparency has been set to highlight only the coldest clouds.  Finally, observations of wind gust reported by the NWS are plotted on the image.  In combining these observations and products, it can be seen that there was an area of instability ahead of the storm.  By itself, this may not mean much, but if the temperature and moisture fields which good height resolution to cloud top could be used in models, how might they impact the forecast?</a:t>
            </a:r>
            <a:endParaRPr lang="en-US" dirty="0"/>
          </a:p>
        </p:txBody>
      </p:sp>
      <p:sp>
        <p:nvSpPr>
          <p:cNvPr id="4" name="Slide Number Placeholder 3"/>
          <p:cNvSpPr>
            <a:spLocks noGrp="1"/>
          </p:cNvSpPr>
          <p:nvPr>
            <p:ph type="sldNum" sz="quarter" idx="10"/>
          </p:nvPr>
        </p:nvSpPr>
        <p:spPr/>
        <p:txBody>
          <a:bodyPr/>
          <a:lstStyle/>
          <a:p>
            <a:fld id="{4FBD3DE5-1D20-FF4E-85C6-B8733E9624B1}" type="slidenum">
              <a:rPr lang="en-US" smtClean="0"/>
              <a:t>7</a:t>
            </a:fld>
            <a:endParaRPr lang="en-US"/>
          </a:p>
        </p:txBody>
      </p:sp>
    </p:spTree>
    <p:extLst>
      <p:ext uri="{BB962C8B-B14F-4D97-AF65-F5344CB8AC3E}">
        <p14:creationId xmlns:p14="http://schemas.microsoft.com/office/powerpoint/2010/main" val="2963549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example of </a:t>
            </a:r>
            <a:r>
              <a:rPr lang="en-US" baseline="0" dirty="0" smtClean="0"/>
              <a:t>geostationary data contributing to a forecast.  Here is an example of the </a:t>
            </a:r>
            <a:r>
              <a:rPr lang="en-US" baseline="0" dirty="0" err="1" smtClean="0"/>
              <a:t>NearCast</a:t>
            </a:r>
            <a:r>
              <a:rPr lang="en-US" baseline="0" dirty="0" smtClean="0"/>
              <a:t> product developed by Ralph Peterson.  One of the main ingredients into this model is the geostationary sounder DPI moisture product.  The sounder revealed significant gradients in moisture long before the storm developed around 18Z.  Even in this view, the future track is well defined by a region if enhanced convective instability.  In fact, even the redevelopment and split on the east coast is evident.</a:t>
            </a:r>
            <a:endParaRPr lang="en-US" dirty="0"/>
          </a:p>
        </p:txBody>
      </p:sp>
      <p:sp>
        <p:nvSpPr>
          <p:cNvPr id="4" name="Slide Number Placeholder 3"/>
          <p:cNvSpPr>
            <a:spLocks noGrp="1"/>
          </p:cNvSpPr>
          <p:nvPr>
            <p:ph type="sldNum" sz="quarter" idx="10"/>
          </p:nvPr>
        </p:nvSpPr>
        <p:spPr/>
        <p:txBody>
          <a:bodyPr/>
          <a:lstStyle/>
          <a:p>
            <a:fld id="{4FBD3DE5-1D20-FF4E-85C6-B8733E9624B1}" type="slidenum">
              <a:rPr lang="en-US" smtClean="0"/>
              <a:t>8</a:t>
            </a:fld>
            <a:endParaRPr lang="en-US"/>
          </a:p>
        </p:txBody>
      </p:sp>
    </p:spTree>
    <p:extLst>
      <p:ext uri="{BB962C8B-B14F-4D97-AF65-F5344CB8AC3E}">
        <p14:creationId xmlns:p14="http://schemas.microsoft.com/office/powerpoint/2010/main" val="274763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12Z run of the </a:t>
            </a:r>
            <a:r>
              <a:rPr lang="en-US" dirty="0" err="1" smtClean="0"/>
              <a:t>NearCast</a:t>
            </a:r>
            <a:r>
              <a:rPr lang="en-US" baseline="0" dirty="0" smtClean="0"/>
              <a:t> model.  The observed gusts above 58 mph are plotted as they are reported.  It can be seen very clearly how well the model predicts this storm.</a:t>
            </a:r>
            <a:endParaRPr lang="en-US" dirty="0"/>
          </a:p>
        </p:txBody>
      </p:sp>
      <p:sp>
        <p:nvSpPr>
          <p:cNvPr id="4" name="Slide Number Placeholder 3"/>
          <p:cNvSpPr>
            <a:spLocks noGrp="1"/>
          </p:cNvSpPr>
          <p:nvPr>
            <p:ph type="sldNum" sz="quarter" idx="10"/>
          </p:nvPr>
        </p:nvSpPr>
        <p:spPr/>
        <p:txBody>
          <a:bodyPr/>
          <a:lstStyle/>
          <a:p>
            <a:fld id="{4FBD3DE5-1D20-FF4E-85C6-B8733E9624B1}" type="slidenum">
              <a:rPr lang="en-US" smtClean="0"/>
              <a:t>9</a:t>
            </a:fld>
            <a:endParaRPr lang="en-US"/>
          </a:p>
        </p:txBody>
      </p:sp>
    </p:spTree>
    <p:extLst>
      <p:ext uri="{BB962C8B-B14F-4D97-AF65-F5344CB8AC3E}">
        <p14:creationId xmlns:p14="http://schemas.microsoft.com/office/powerpoint/2010/main" val="2196140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18Z run.  Again, the track</a:t>
            </a:r>
            <a:r>
              <a:rPr lang="en-US" baseline="0" dirty="0" smtClean="0"/>
              <a:t> was well defined and the model is predicting instability on the east coast exactly in the region where some of the larger gusts will occur a few hours later.  </a:t>
            </a:r>
            <a:endParaRPr lang="en-US" dirty="0"/>
          </a:p>
        </p:txBody>
      </p:sp>
      <p:sp>
        <p:nvSpPr>
          <p:cNvPr id="4" name="Slide Number Placeholder 3"/>
          <p:cNvSpPr>
            <a:spLocks noGrp="1"/>
          </p:cNvSpPr>
          <p:nvPr>
            <p:ph type="sldNum" sz="quarter" idx="10"/>
          </p:nvPr>
        </p:nvSpPr>
        <p:spPr/>
        <p:txBody>
          <a:bodyPr/>
          <a:lstStyle/>
          <a:p>
            <a:fld id="{4FBD3DE5-1D20-FF4E-85C6-B8733E9624B1}" type="slidenum">
              <a:rPr lang="en-US" smtClean="0"/>
              <a:t>10</a:t>
            </a:fld>
            <a:endParaRPr lang="en-US"/>
          </a:p>
        </p:txBody>
      </p:sp>
    </p:spTree>
    <p:extLst>
      <p:ext uri="{BB962C8B-B14F-4D97-AF65-F5344CB8AC3E}">
        <p14:creationId xmlns:p14="http://schemas.microsoft.com/office/powerpoint/2010/main" val="2329811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AEE8FF-F328-1846-B082-576AEBFB923F}" type="datetimeFigureOut">
              <a:rPr lang="en-US" smtClean="0"/>
              <a:t>11/19/2013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2BD3C-5689-124E-AB54-C6569BD41775}" type="slidenum">
              <a:rPr lang="en-US" smtClean="0"/>
              <a:t>‹#›</a:t>
            </a:fld>
            <a:endParaRPr lang="en-US"/>
          </a:p>
        </p:txBody>
      </p:sp>
    </p:spTree>
    <p:extLst>
      <p:ext uri="{BB962C8B-B14F-4D97-AF65-F5344CB8AC3E}">
        <p14:creationId xmlns:p14="http://schemas.microsoft.com/office/powerpoint/2010/main" val="1788722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AEE8FF-F328-1846-B082-576AEBFB923F}" type="datetimeFigureOut">
              <a:rPr lang="en-US" smtClean="0"/>
              <a:t>11/19/2013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2BD3C-5689-124E-AB54-C6569BD41775}" type="slidenum">
              <a:rPr lang="en-US" smtClean="0"/>
              <a:t>‹#›</a:t>
            </a:fld>
            <a:endParaRPr lang="en-US"/>
          </a:p>
        </p:txBody>
      </p:sp>
    </p:spTree>
    <p:extLst>
      <p:ext uri="{BB962C8B-B14F-4D97-AF65-F5344CB8AC3E}">
        <p14:creationId xmlns:p14="http://schemas.microsoft.com/office/powerpoint/2010/main" val="2343560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AEE8FF-F328-1846-B082-576AEBFB923F}" type="datetimeFigureOut">
              <a:rPr lang="en-US" smtClean="0"/>
              <a:t>11/19/2013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2BD3C-5689-124E-AB54-C6569BD41775}" type="slidenum">
              <a:rPr lang="en-US" smtClean="0"/>
              <a:t>‹#›</a:t>
            </a:fld>
            <a:endParaRPr lang="en-US"/>
          </a:p>
        </p:txBody>
      </p:sp>
    </p:spTree>
    <p:extLst>
      <p:ext uri="{BB962C8B-B14F-4D97-AF65-F5344CB8AC3E}">
        <p14:creationId xmlns:p14="http://schemas.microsoft.com/office/powerpoint/2010/main" val="47508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AEE8FF-F328-1846-B082-576AEBFB923F}" type="datetimeFigureOut">
              <a:rPr lang="en-US" smtClean="0"/>
              <a:t>11/19/2013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2BD3C-5689-124E-AB54-C6569BD41775}" type="slidenum">
              <a:rPr lang="en-US" smtClean="0"/>
              <a:t>‹#›</a:t>
            </a:fld>
            <a:endParaRPr lang="en-US"/>
          </a:p>
        </p:txBody>
      </p:sp>
    </p:spTree>
    <p:extLst>
      <p:ext uri="{BB962C8B-B14F-4D97-AF65-F5344CB8AC3E}">
        <p14:creationId xmlns:p14="http://schemas.microsoft.com/office/powerpoint/2010/main" val="1646632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AEE8FF-F328-1846-B082-576AEBFB923F}" type="datetimeFigureOut">
              <a:rPr lang="en-US" smtClean="0"/>
              <a:t>11/19/2013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2BD3C-5689-124E-AB54-C6569BD41775}" type="slidenum">
              <a:rPr lang="en-US" smtClean="0"/>
              <a:t>‹#›</a:t>
            </a:fld>
            <a:endParaRPr lang="en-US"/>
          </a:p>
        </p:txBody>
      </p:sp>
    </p:spTree>
    <p:extLst>
      <p:ext uri="{BB962C8B-B14F-4D97-AF65-F5344CB8AC3E}">
        <p14:creationId xmlns:p14="http://schemas.microsoft.com/office/powerpoint/2010/main" val="263240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AEE8FF-F328-1846-B082-576AEBFB923F}" type="datetimeFigureOut">
              <a:rPr lang="en-US" smtClean="0"/>
              <a:t>11/19/2013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2BD3C-5689-124E-AB54-C6569BD41775}" type="slidenum">
              <a:rPr lang="en-US" smtClean="0"/>
              <a:t>‹#›</a:t>
            </a:fld>
            <a:endParaRPr lang="en-US"/>
          </a:p>
        </p:txBody>
      </p:sp>
    </p:spTree>
    <p:extLst>
      <p:ext uri="{BB962C8B-B14F-4D97-AF65-F5344CB8AC3E}">
        <p14:creationId xmlns:p14="http://schemas.microsoft.com/office/powerpoint/2010/main" val="4094320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AEE8FF-F328-1846-B082-576AEBFB923F}" type="datetimeFigureOut">
              <a:rPr lang="en-US" smtClean="0"/>
              <a:t>11/19/2013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42BD3C-5689-124E-AB54-C6569BD41775}" type="slidenum">
              <a:rPr lang="en-US" smtClean="0"/>
              <a:t>‹#›</a:t>
            </a:fld>
            <a:endParaRPr lang="en-US"/>
          </a:p>
        </p:txBody>
      </p:sp>
    </p:spTree>
    <p:extLst>
      <p:ext uri="{BB962C8B-B14F-4D97-AF65-F5344CB8AC3E}">
        <p14:creationId xmlns:p14="http://schemas.microsoft.com/office/powerpoint/2010/main" val="1682360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AEE8FF-F328-1846-B082-576AEBFB923F}" type="datetimeFigureOut">
              <a:rPr lang="en-US" smtClean="0"/>
              <a:t>11/19/2013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42BD3C-5689-124E-AB54-C6569BD41775}" type="slidenum">
              <a:rPr lang="en-US" smtClean="0"/>
              <a:t>‹#›</a:t>
            </a:fld>
            <a:endParaRPr lang="en-US"/>
          </a:p>
        </p:txBody>
      </p:sp>
    </p:spTree>
    <p:extLst>
      <p:ext uri="{BB962C8B-B14F-4D97-AF65-F5344CB8AC3E}">
        <p14:creationId xmlns:p14="http://schemas.microsoft.com/office/powerpoint/2010/main" val="1419060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AEE8FF-F328-1846-B082-576AEBFB923F}" type="datetimeFigureOut">
              <a:rPr lang="en-US" smtClean="0"/>
              <a:t>11/19/2013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42BD3C-5689-124E-AB54-C6569BD41775}" type="slidenum">
              <a:rPr lang="en-US" smtClean="0"/>
              <a:t>‹#›</a:t>
            </a:fld>
            <a:endParaRPr lang="en-US"/>
          </a:p>
        </p:txBody>
      </p:sp>
    </p:spTree>
    <p:extLst>
      <p:ext uri="{BB962C8B-B14F-4D97-AF65-F5344CB8AC3E}">
        <p14:creationId xmlns:p14="http://schemas.microsoft.com/office/powerpoint/2010/main" val="3594312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AEE8FF-F328-1846-B082-576AEBFB923F}" type="datetimeFigureOut">
              <a:rPr lang="en-US" smtClean="0"/>
              <a:t>11/19/2013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2BD3C-5689-124E-AB54-C6569BD41775}" type="slidenum">
              <a:rPr lang="en-US" smtClean="0"/>
              <a:t>‹#›</a:t>
            </a:fld>
            <a:endParaRPr lang="en-US"/>
          </a:p>
        </p:txBody>
      </p:sp>
    </p:spTree>
    <p:extLst>
      <p:ext uri="{BB962C8B-B14F-4D97-AF65-F5344CB8AC3E}">
        <p14:creationId xmlns:p14="http://schemas.microsoft.com/office/powerpoint/2010/main" val="72446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AEE8FF-F328-1846-B082-576AEBFB923F}" type="datetimeFigureOut">
              <a:rPr lang="en-US" smtClean="0"/>
              <a:t>11/19/2013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2BD3C-5689-124E-AB54-C6569BD41775}" type="slidenum">
              <a:rPr lang="en-US" smtClean="0"/>
              <a:t>‹#›</a:t>
            </a:fld>
            <a:endParaRPr lang="en-US"/>
          </a:p>
        </p:txBody>
      </p:sp>
    </p:spTree>
    <p:extLst>
      <p:ext uri="{BB962C8B-B14F-4D97-AF65-F5344CB8AC3E}">
        <p14:creationId xmlns:p14="http://schemas.microsoft.com/office/powerpoint/2010/main" val="2077159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AEE8FF-F328-1846-B082-576AEBFB923F}" type="datetimeFigureOut">
              <a:rPr lang="en-US" smtClean="0"/>
              <a:t>11/19/2013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42BD3C-5689-124E-AB54-C6569BD41775}" type="slidenum">
              <a:rPr lang="en-US" smtClean="0"/>
              <a:t>‹#›</a:t>
            </a:fld>
            <a:endParaRPr lang="en-US"/>
          </a:p>
        </p:txBody>
      </p:sp>
    </p:spTree>
    <p:extLst>
      <p:ext uri="{BB962C8B-B14F-4D97-AF65-F5344CB8AC3E}">
        <p14:creationId xmlns:p14="http://schemas.microsoft.com/office/powerpoint/2010/main" val="2193526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hyperlink" Target="http://cimss.ssec.wisc.edu/goes_r/proving-ground/SPC/SPC.html" TargetMode="External"/><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hyperlink" Target="http://cimss.ssec.wisc.edu/imapp/" TargetMode="External"/><Relationship Id="rId4" Type="http://schemas.openxmlformats.org/officeDocument/2006/relationships/hyperlink" Target="http://cimss.ssec.wisc.edu/goes/rt/sounder-dpi.php"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8.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37460"/>
            <a:ext cx="7772400" cy="1726655"/>
          </a:xfrm>
        </p:spPr>
        <p:txBody>
          <a:bodyPr>
            <a:noAutofit/>
            <a:scene3d>
              <a:camera prst="orthographicFront"/>
              <a:lightRig rig="threePt" dir="t"/>
            </a:scene3d>
            <a:sp3d>
              <a:bevelB w="57150" h="38100" prst="artDeco"/>
            </a:sp3d>
          </a:bodyPr>
          <a:lstStyle/>
          <a:p>
            <a:r>
              <a:rPr lang="en-US" sz="4000" b="1" spc="100" dirty="0" smtClean="0">
                <a:ln w="18000">
                  <a:solidFill>
                    <a:schemeClr val="accent1">
                      <a:satMod val="200000"/>
                      <a:tint val="72000"/>
                    </a:schemeClr>
                  </a:solidFill>
                  <a:prstDash val="solid"/>
                </a:ln>
                <a:solidFill>
                  <a:srgbClr val="FFFF00"/>
                </a:solidFill>
                <a:effectLst>
                  <a:outerShdw blurRad="25000" dist="20000" dir="16020000" algn="tl">
                    <a:schemeClr val="accent1">
                      <a:satMod val="200000"/>
                      <a:shade val="1000"/>
                      <a:alpha val="60000"/>
                    </a:schemeClr>
                  </a:outerShdw>
                </a:effectLst>
              </a:rPr>
              <a:t>Visualizing Geostationary and Polar </a:t>
            </a:r>
            <a:r>
              <a:rPr lang="en-US" sz="4000" b="1" spc="100" dirty="0" err="1" smtClean="0">
                <a:ln w="18000">
                  <a:solidFill>
                    <a:schemeClr val="accent1">
                      <a:satMod val="200000"/>
                      <a:tint val="72000"/>
                    </a:schemeClr>
                  </a:solidFill>
                  <a:prstDash val="solid"/>
                </a:ln>
                <a:solidFill>
                  <a:srgbClr val="FFFF00"/>
                </a:solidFill>
                <a:effectLst>
                  <a:outerShdw blurRad="25000" dist="20000" dir="16020000" algn="tl">
                    <a:schemeClr val="accent1">
                      <a:satMod val="200000"/>
                      <a:shade val="1000"/>
                      <a:alpha val="60000"/>
                    </a:schemeClr>
                  </a:outerShdw>
                </a:effectLst>
              </a:rPr>
              <a:t>Oribiting</a:t>
            </a:r>
            <a:r>
              <a:rPr lang="en-US" sz="4000" b="1" spc="100" dirty="0" smtClean="0">
                <a:ln w="18000">
                  <a:solidFill>
                    <a:schemeClr val="accent1">
                      <a:satMod val="200000"/>
                      <a:tint val="72000"/>
                    </a:schemeClr>
                  </a:solidFill>
                  <a:prstDash val="solid"/>
                </a:ln>
                <a:solidFill>
                  <a:srgbClr val="FFFF00"/>
                </a:solidFill>
                <a:effectLst>
                  <a:outerShdw blurRad="25000" dist="20000" dir="16020000" algn="tl">
                    <a:schemeClr val="accent1">
                      <a:satMod val="200000"/>
                      <a:shade val="1000"/>
                      <a:alpha val="60000"/>
                    </a:schemeClr>
                  </a:outerShdw>
                </a:effectLst>
              </a:rPr>
              <a:t> Satellite Weather Products in McIDAS-V</a:t>
            </a:r>
            <a:endParaRPr lang="en-US" sz="4000" b="1" spc="100" dirty="0">
              <a:ln w="18000">
                <a:solidFill>
                  <a:schemeClr val="accent1">
                    <a:satMod val="200000"/>
                    <a:tint val="72000"/>
                  </a:schemeClr>
                </a:solidFill>
                <a:prstDash val="solid"/>
              </a:ln>
              <a:solidFill>
                <a:srgbClr val="FFFF00"/>
              </a:solidFill>
              <a:effectLst>
                <a:outerShdw blurRad="25000" dist="20000" dir="16020000" algn="tl">
                  <a:schemeClr val="accent1">
                    <a:satMod val="200000"/>
                    <a:shade val="1000"/>
                    <a:alpha val="60000"/>
                  </a:schemeClr>
                </a:outerShdw>
              </a:effectLst>
            </a:endParaRPr>
          </a:p>
        </p:txBody>
      </p:sp>
      <p:sp>
        <p:nvSpPr>
          <p:cNvPr id="3" name="Subtitle 2"/>
          <p:cNvSpPr>
            <a:spLocks noGrp="1"/>
          </p:cNvSpPr>
          <p:nvPr>
            <p:ph type="subTitle" idx="1"/>
          </p:nvPr>
        </p:nvSpPr>
        <p:spPr>
          <a:xfrm>
            <a:off x="1371600" y="2259873"/>
            <a:ext cx="6400800" cy="3249934"/>
          </a:xfrm>
        </p:spPr>
        <p:txBody>
          <a:bodyPr>
            <a:normAutofit fontScale="70000" lnSpcReduction="20000"/>
          </a:bodyPr>
          <a:lstStyle/>
          <a:p>
            <a:r>
              <a:rPr lang="en-US" sz="3400" b="1" u="sng" dirty="0" smtClean="0">
                <a:ln w="12700">
                  <a:solidFill>
                    <a:schemeClr val="bg1"/>
                  </a:solidFill>
                  <a:prstDash val="solid"/>
                </a:ln>
                <a:solidFill>
                  <a:srgbClr val="FFFF00"/>
                </a:solidFill>
                <a:effectLst>
                  <a:outerShdw blurRad="41275" dist="20320" dir="1800000" algn="tl" rotWithShape="0">
                    <a:srgbClr val="000000">
                      <a:alpha val="40000"/>
                    </a:srgbClr>
                  </a:outerShdw>
                </a:effectLst>
                <a:uFill>
                  <a:solidFill>
                    <a:schemeClr val="bg1"/>
                  </a:solidFill>
                </a:uFill>
                <a:latin typeface="Arial Unicode MS"/>
                <a:cs typeface="Arial Unicode MS"/>
              </a:rPr>
              <a:t>Joleen Feltz</a:t>
            </a:r>
            <a:r>
              <a:rPr lang="en-US" sz="3400" b="1" dirty="0" smtClean="0">
                <a:ln w="12700">
                  <a:solidFill>
                    <a:schemeClr val="bg1"/>
                  </a:solidFill>
                  <a:prstDash val="solid"/>
                </a:ln>
                <a:solidFill>
                  <a:srgbClr val="FFFF00"/>
                </a:solidFill>
                <a:effectLst>
                  <a:outerShdw blurRad="41275" dist="20320" dir="1800000" algn="tl" rotWithShape="0">
                    <a:srgbClr val="000000">
                      <a:alpha val="40000"/>
                    </a:srgbClr>
                  </a:outerShdw>
                </a:effectLst>
                <a:uFill>
                  <a:solidFill>
                    <a:schemeClr val="bg1"/>
                  </a:solidFill>
                </a:uFill>
                <a:latin typeface="Arial Unicode MS"/>
                <a:cs typeface="Arial Unicode MS"/>
              </a:rPr>
              <a:t>, Tim </a:t>
            </a:r>
            <a:r>
              <a:rPr lang="en-US" sz="3400" b="1" dirty="0" err="1" smtClean="0">
                <a:ln w="12700">
                  <a:solidFill>
                    <a:schemeClr val="bg1"/>
                  </a:solidFill>
                  <a:prstDash val="solid"/>
                </a:ln>
                <a:solidFill>
                  <a:srgbClr val="FFFF00"/>
                </a:solidFill>
                <a:effectLst>
                  <a:outerShdw blurRad="41275" dist="20320" dir="1800000" algn="tl" rotWithShape="0">
                    <a:srgbClr val="000000">
                      <a:alpha val="40000"/>
                    </a:srgbClr>
                  </a:outerShdw>
                </a:effectLst>
                <a:uFill>
                  <a:solidFill>
                    <a:schemeClr val="bg1"/>
                  </a:solidFill>
                </a:uFill>
                <a:latin typeface="Arial Unicode MS"/>
                <a:cs typeface="Arial Unicode MS"/>
              </a:rPr>
              <a:t>Schmit</a:t>
            </a:r>
            <a:r>
              <a:rPr lang="en-US" sz="3400" b="1" dirty="0" smtClean="0">
                <a:ln w="12700">
                  <a:solidFill>
                    <a:schemeClr val="bg1"/>
                  </a:solidFill>
                  <a:prstDash val="solid"/>
                </a:ln>
                <a:solidFill>
                  <a:srgbClr val="FFFF00"/>
                </a:solidFill>
                <a:effectLst>
                  <a:outerShdw blurRad="41275" dist="20320" dir="1800000" algn="tl" rotWithShape="0">
                    <a:srgbClr val="000000">
                      <a:alpha val="40000"/>
                    </a:srgbClr>
                  </a:outerShdw>
                </a:effectLst>
                <a:uFill>
                  <a:solidFill>
                    <a:schemeClr val="bg1"/>
                  </a:solidFill>
                </a:uFill>
                <a:latin typeface="Arial Unicode MS"/>
                <a:cs typeface="Arial Unicode MS"/>
              </a:rPr>
              <a:t>*, Bob </a:t>
            </a:r>
            <a:r>
              <a:rPr lang="en-US" sz="3400" b="1" dirty="0" err="1" smtClean="0">
                <a:ln w="12700">
                  <a:solidFill>
                    <a:schemeClr val="bg1"/>
                  </a:solidFill>
                  <a:prstDash val="solid"/>
                </a:ln>
                <a:solidFill>
                  <a:srgbClr val="FFFF00"/>
                </a:solidFill>
                <a:effectLst>
                  <a:outerShdw blurRad="41275" dist="20320" dir="1800000" algn="tl" rotWithShape="0">
                    <a:srgbClr val="000000">
                      <a:alpha val="40000"/>
                    </a:srgbClr>
                  </a:outerShdw>
                </a:effectLst>
                <a:uFill>
                  <a:solidFill>
                    <a:schemeClr val="bg1"/>
                  </a:solidFill>
                </a:uFill>
                <a:latin typeface="Arial Unicode MS"/>
                <a:cs typeface="Arial Unicode MS"/>
              </a:rPr>
              <a:t>Knuteson</a:t>
            </a:r>
            <a:r>
              <a:rPr lang="en-US" sz="3400" b="1" dirty="0" smtClean="0">
                <a:ln w="12700">
                  <a:solidFill>
                    <a:schemeClr val="bg1"/>
                  </a:solidFill>
                  <a:prstDash val="solid"/>
                </a:ln>
                <a:solidFill>
                  <a:srgbClr val="FFFF00"/>
                </a:solidFill>
                <a:effectLst>
                  <a:outerShdw blurRad="41275" dist="20320" dir="1800000" algn="tl" rotWithShape="0">
                    <a:srgbClr val="000000">
                      <a:alpha val="40000"/>
                    </a:srgbClr>
                  </a:outerShdw>
                </a:effectLst>
                <a:uFill>
                  <a:solidFill>
                    <a:schemeClr val="bg1"/>
                  </a:solidFill>
                </a:uFill>
                <a:latin typeface="Arial Unicode MS"/>
                <a:cs typeface="Arial Unicode MS"/>
              </a:rPr>
              <a:t>, </a:t>
            </a:r>
            <a:r>
              <a:rPr lang="en-US" sz="3400" b="1" dirty="0">
                <a:ln w="12700">
                  <a:solidFill>
                    <a:schemeClr val="bg1"/>
                  </a:solidFill>
                  <a:prstDash val="solid"/>
                </a:ln>
                <a:solidFill>
                  <a:srgbClr val="FFFF00"/>
                </a:solidFill>
                <a:effectLst>
                  <a:outerShdw blurRad="41275" dist="20320" dir="1800000" algn="tl" rotWithShape="0">
                    <a:srgbClr val="000000">
                      <a:alpha val="40000"/>
                    </a:srgbClr>
                  </a:outerShdw>
                </a:effectLst>
                <a:uFill>
                  <a:solidFill>
                    <a:schemeClr val="bg1"/>
                  </a:solidFill>
                </a:uFill>
                <a:latin typeface="Arial Unicode MS"/>
                <a:cs typeface="Arial Unicode MS"/>
              </a:rPr>
              <a:t>Tom </a:t>
            </a:r>
            <a:r>
              <a:rPr lang="en-US" sz="3400" b="1" dirty="0" smtClean="0">
                <a:ln w="12700">
                  <a:solidFill>
                    <a:schemeClr val="bg1"/>
                  </a:solidFill>
                  <a:prstDash val="solid"/>
                </a:ln>
                <a:solidFill>
                  <a:srgbClr val="FFFF00"/>
                </a:solidFill>
                <a:effectLst>
                  <a:outerShdw blurRad="41275" dist="20320" dir="1800000" algn="tl" rotWithShape="0">
                    <a:srgbClr val="000000">
                      <a:alpha val="40000"/>
                    </a:srgbClr>
                  </a:outerShdw>
                </a:effectLst>
                <a:uFill>
                  <a:solidFill>
                    <a:schemeClr val="bg1"/>
                  </a:solidFill>
                </a:uFill>
                <a:latin typeface="Arial Unicode MS"/>
                <a:cs typeface="Arial Unicode MS"/>
              </a:rPr>
              <a:t>Whittaker, Elise </a:t>
            </a:r>
            <a:r>
              <a:rPr lang="en-US" sz="3400" b="1" dirty="0" err="1" smtClean="0">
                <a:ln w="12700">
                  <a:solidFill>
                    <a:schemeClr val="bg1"/>
                  </a:solidFill>
                  <a:prstDash val="solid"/>
                </a:ln>
                <a:solidFill>
                  <a:srgbClr val="FFFF00"/>
                </a:solidFill>
                <a:effectLst>
                  <a:outerShdw blurRad="41275" dist="20320" dir="1800000" algn="tl" rotWithShape="0">
                    <a:srgbClr val="000000">
                      <a:alpha val="40000"/>
                    </a:srgbClr>
                  </a:outerShdw>
                </a:effectLst>
                <a:uFill>
                  <a:solidFill>
                    <a:schemeClr val="bg1"/>
                  </a:solidFill>
                </a:uFill>
                <a:latin typeface="Arial Unicode MS"/>
                <a:cs typeface="Arial Unicode MS"/>
              </a:rPr>
              <a:t>Garms</a:t>
            </a:r>
            <a:endParaRPr lang="en-US" sz="3400" b="1" dirty="0">
              <a:ln w="12700">
                <a:solidFill>
                  <a:schemeClr val="bg1"/>
                </a:solidFill>
                <a:prstDash val="solid"/>
              </a:ln>
              <a:solidFill>
                <a:srgbClr val="FFFF00"/>
              </a:solidFill>
              <a:effectLst>
                <a:outerShdw blurRad="41275" dist="20320" dir="1800000" algn="tl" rotWithShape="0">
                  <a:srgbClr val="000000">
                    <a:alpha val="40000"/>
                  </a:srgbClr>
                </a:outerShdw>
              </a:effectLst>
              <a:uFill>
                <a:solidFill>
                  <a:schemeClr val="bg1"/>
                </a:solidFill>
              </a:uFill>
              <a:latin typeface="Arial Unicode MS"/>
              <a:cs typeface="Arial Unicode MS"/>
            </a:endParaRPr>
          </a:p>
          <a:p>
            <a:endParaRPr lang="en-US" sz="3400" b="1" dirty="0" smtClean="0">
              <a:ln w="12700">
                <a:solidFill>
                  <a:schemeClr val="bg1"/>
                </a:solidFill>
                <a:prstDash val="solid"/>
              </a:ln>
              <a:solidFill>
                <a:srgbClr val="FFFF00"/>
              </a:solidFill>
              <a:effectLst>
                <a:outerShdw blurRad="41275" dist="20320" dir="1800000" algn="tl" rotWithShape="0">
                  <a:srgbClr val="000000">
                    <a:alpha val="40000"/>
                  </a:srgbClr>
                </a:outerShdw>
              </a:effectLst>
              <a:uFill>
                <a:solidFill>
                  <a:schemeClr val="bg1"/>
                </a:solidFill>
              </a:uFill>
              <a:latin typeface="Arial Unicode MS"/>
              <a:cs typeface="Arial Unicode MS"/>
            </a:endParaRPr>
          </a:p>
          <a:p>
            <a:r>
              <a:rPr lang="en-US" sz="3200" b="1" dirty="0" smtClean="0">
                <a:ln w="12700">
                  <a:solidFill>
                    <a:schemeClr val="bg1"/>
                  </a:solidFill>
                  <a:prstDash val="solid"/>
                </a:ln>
                <a:solidFill>
                  <a:srgbClr val="FFFF00"/>
                </a:solidFill>
                <a:effectLst>
                  <a:outerShdw blurRad="41275" dist="20320" dir="1800000" algn="tl" rotWithShape="0">
                    <a:srgbClr val="000000">
                      <a:alpha val="40000"/>
                    </a:srgbClr>
                  </a:outerShdw>
                </a:effectLst>
                <a:uFill>
                  <a:solidFill>
                    <a:schemeClr val="bg1"/>
                  </a:solidFill>
                </a:uFill>
                <a:latin typeface="Arial Unicode MS"/>
                <a:cs typeface="Arial Unicode MS"/>
              </a:rPr>
              <a:t>Cooperative Institute for </a:t>
            </a:r>
            <a:r>
              <a:rPr lang="en-US" sz="3200" b="1" dirty="0" err="1" smtClean="0">
                <a:ln w="12700">
                  <a:solidFill>
                    <a:schemeClr val="bg1"/>
                  </a:solidFill>
                  <a:prstDash val="solid"/>
                </a:ln>
                <a:solidFill>
                  <a:srgbClr val="FFFF00"/>
                </a:solidFill>
                <a:effectLst>
                  <a:outerShdw blurRad="41275" dist="20320" dir="1800000" algn="tl" rotWithShape="0">
                    <a:srgbClr val="000000">
                      <a:alpha val="40000"/>
                    </a:srgbClr>
                  </a:outerShdw>
                </a:effectLst>
                <a:uFill>
                  <a:solidFill>
                    <a:schemeClr val="bg1"/>
                  </a:solidFill>
                </a:uFill>
                <a:latin typeface="Arial Unicode MS"/>
                <a:cs typeface="Arial Unicode MS"/>
              </a:rPr>
              <a:t>Meteorlogical</a:t>
            </a:r>
            <a:r>
              <a:rPr lang="en-US" sz="3200" b="1" dirty="0" smtClean="0">
                <a:ln w="12700">
                  <a:solidFill>
                    <a:schemeClr val="bg1"/>
                  </a:solidFill>
                  <a:prstDash val="solid"/>
                </a:ln>
                <a:solidFill>
                  <a:srgbClr val="FFFF00"/>
                </a:solidFill>
                <a:effectLst>
                  <a:outerShdw blurRad="41275" dist="20320" dir="1800000" algn="tl" rotWithShape="0">
                    <a:srgbClr val="000000">
                      <a:alpha val="40000"/>
                    </a:srgbClr>
                  </a:outerShdw>
                </a:effectLst>
                <a:uFill>
                  <a:solidFill>
                    <a:schemeClr val="bg1"/>
                  </a:solidFill>
                </a:uFill>
                <a:latin typeface="Arial Unicode MS"/>
                <a:cs typeface="Arial Unicode MS"/>
              </a:rPr>
              <a:t> Satellite Studies (CIMSS)/University of Wisconsin-Madison</a:t>
            </a:r>
          </a:p>
          <a:p>
            <a:pPr>
              <a:spcBef>
                <a:spcPct val="50000"/>
              </a:spcBef>
            </a:pPr>
            <a:r>
              <a:rPr lang="en-US" sz="3200" dirty="0" smtClean="0">
                <a:solidFill>
                  <a:srgbClr val="FFFFFF"/>
                </a:solidFill>
                <a:latin typeface="Arial Unicode MS" charset="0"/>
              </a:rPr>
              <a:t>*NOAA</a:t>
            </a:r>
            <a:r>
              <a:rPr lang="en-US" sz="3200" dirty="0">
                <a:solidFill>
                  <a:srgbClr val="FFFFFF"/>
                </a:solidFill>
                <a:latin typeface="Arial Unicode MS" charset="0"/>
              </a:rPr>
              <a:t>/NESDIS/Satellite Applications and Research</a:t>
            </a:r>
          </a:p>
          <a:p>
            <a:pPr>
              <a:spcBef>
                <a:spcPct val="50000"/>
              </a:spcBef>
            </a:pPr>
            <a:r>
              <a:rPr lang="en-US" sz="3200" dirty="0">
                <a:solidFill>
                  <a:srgbClr val="FFFFFF"/>
                </a:solidFill>
                <a:latin typeface="Arial Unicode MS" charset="0"/>
              </a:rPr>
              <a:t>  Advanced Satellite Products Branch (ASPB</a:t>
            </a:r>
            <a:r>
              <a:rPr lang="en-US" sz="3200" dirty="0" smtClean="0">
                <a:solidFill>
                  <a:srgbClr val="FFFFFF"/>
                </a:solidFill>
                <a:latin typeface="Arial Unicode MS" charset="0"/>
              </a:rPr>
              <a:t>)</a:t>
            </a:r>
            <a:endParaRPr lang="en-US" sz="3200" dirty="0">
              <a:solidFill>
                <a:srgbClr val="FFFFFF"/>
              </a:solidFill>
              <a:latin typeface="Arial Unicode MS" charset="0"/>
            </a:endParaRPr>
          </a:p>
          <a:p>
            <a:endParaRPr lang="en-US" sz="2400" b="1" dirty="0"/>
          </a:p>
          <a:p>
            <a:endParaRPr lang="en-US" sz="2400" dirty="0" smtClean="0"/>
          </a:p>
          <a:p>
            <a:endParaRPr lang="en-US" dirty="0"/>
          </a:p>
        </p:txBody>
      </p:sp>
      <p:sp>
        <p:nvSpPr>
          <p:cNvPr id="6" name="Footer Placeholder 5"/>
          <p:cNvSpPr>
            <a:spLocks noGrp="1"/>
          </p:cNvSpPr>
          <p:nvPr>
            <p:ph type="ftr" sz="quarter" idx="11"/>
          </p:nvPr>
        </p:nvSpPr>
        <p:spPr>
          <a:xfrm>
            <a:off x="131141" y="6356350"/>
            <a:ext cx="8945141" cy="365125"/>
          </a:xfrm>
        </p:spPr>
        <p:txBody>
          <a:bodyPr/>
          <a:lstStyle/>
          <a:p>
            <a:r>
              <a:rPr lang="en-US" dirty="0" smtClean="0"/>
              <a:t>Tuesday, 8 January 2013:  29</a:t>
            </a:r>
            <a:r>
              <a:rPr lang="en-US" baseline="30000" dirty="0" smtClean="0"/>
              <a:t>th</a:t>
            </a:r>
            <a:r>
              <a:rPr lang="en-US" dirty="0" smtClean="0"/>
              <a:t> Conference on Environmental Information Processing Technologies  </a:t>
            </a:r>
          </a:p>
          <a:p>
            <a:r>
              <a:rPr lang="en-US" dirty="0" smtClean="0"/>
              <a:t>93rd Annual Meeting of the American Meteorological Society</a:t>
            </a:r>
            <a:endParaRPr lang="en-US" dirty="0"/>
          </a:p>
        </p:txBody>
      </p:sp>
      <p:pic>
        <p:nvPicPr>
          <p:cNvPr id="7" name="Picture 9" descr="SSEC Logo_2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32" y="4303355"/>
            <a:ext cx="11430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233" y="5357798"/>
            <a:ext cx="1632397" cy="869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2" name="Picture 11" descr="cimss-logo-vector.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4251" y="4752598"/>
            <a:ext cx="2142490" cy="1457960"/>
          </a:xfrm>
          <a:prstGeom prst="rect">
            <a:avLst/>
          </a:prstGeom>
        </p:spPr>
      </p:pic>
    </p:spTree>
    <p:extLst>
      <p:ext uri="{BB962C8B-B14F-4D97-AF65-F5344CB8AC3E}">
        <p14:creationId xmlns:p14="http://schemas.microsoft.com/office/powerpoint/2010/main" val="1604490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earcast18Z.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206557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Calibration/Validation</a:t>
            </a:r>
            <a:endParaRPr lang="en-US" dirty="0">
              <a:solidFill>
                <a:srgbClr val="FFFF00"/>
              </a:solidFill>
            </a:endParaRPr>
          </a:p>
        </p:txBody>
      </p:sp>
      <p:pic>
        <p:nvPicPr>
          <p:cNvPr id="8" name="Content Placeholder 7" descr="2012Feb10band2Temps.jpg"/>
          <p:cNvPicPr>
            <a:picLocks noGrp="1" noChangeAspect="1"/>
          </p:cNvPicPr>
          <p:nvPr>
            <p:ph idx="1"/>
          </p:nvPr>
        </p:nvPicPr>
        <p:blipFill rotWithShape="1">
          <a:blip r:embed="rId3">
            <a:extLst>
              <a:ext uri="{28A0092B-C50C-407E-A947-70E740481C1C}">
                <a14:useLocalDpi xmlns:a14="http://schemas.microsoft.com/office/drawing/2010/main" val="0"/>
              </a:ext>
            </a:extLst>
          </a:blip>
          <a:srcRect l="271" r="-299"/>
          <a:stretch/>
        </p:blipFill>
        <p:spPr>
          <a:xfrm>
            <a:off x="2971014" y="1600200"/>
            <a:ext cx="5941970" cy="4525963"/>
          </a:xfrm>
          <a:ln w="38100" cmpd="sng">
            <a:solidFill>
              <a:schemeClr val="tx1"/>
            </a:solidFill>
          </a:ln>
        </p:spPr>
      </p:pic>
      <p:pic>
        <p:nvPicPr>
          <p:cNvPr id="11" name="Picture 10" descr="2012Feb10band2TempsANDMask.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2244" y="1615123"/>
            <a:ext cx="5920740" cy="4511040"/>
          </a:xfrm>
          <a:prstGeom prst="rect">
            <a:avLst/>
          </a:prstGeom>
          <a:ln w="38100" cmpd="sng">
            <a:solidFill>
              <a:schemeClr val="tx1"/>
            </a:solidFill>
          </a:ln>
        </p:spPr>
      </p:pic>
      <p:sp>
        <p:nvSpPr>
          <p:cNvPr id="12" name="TextBox 11"/>
          <p:cNvSpPr txBox="1"/>
          <p:nvPr/>
        </p:nvSpPr>
        <p:spPr>
          <a:xfrm>
            <a:off x="0" y="1701033"/>
            <a:ext cx="2846249" cy="2308324"/>
          </a:xfrm>
          <a:prstGeom prst="rect">
            <a:avLst/>
          </a:prstGeom>
          <a:noFill/>
        </p:spPr>
        <p:txBody>
          <a:bodyPr wrap="square" rtlCol="0">
            <a:spAutoFit/>
          </a:bodyPr>
          <a:lstStyle/>
          <a:p>
            <a:pPr marL="285750" indent="-285750">
              <a:buFont typeface="Arial"/>
              <a:buChar char="•"/>
            </a:pPr>
            <a:r>
              <a:rPr lang="en-US" sz="2400" dirty="0" err="1" smtClean="0">
                <a:solidFill>
                  <a:schemeClr val="bg1"/>
                </a:solidFill>
              </a:rPr>
              <a:t>findWithinRange</a:t>
            </a:r>
            <a:r>
              <a:rPr lang="en-US" sz="2400" dirty="0" smtClean="0">
                <a:solidFill>
                  <a:schemeClr val="bg1"/>
                </a:solidFill>
              </a:rPr>
              <a:t>/ </a:t>
            </a:r>
            <a:r>
              <a:rPr lang="en-US" sz="2400" dirty="0" err="1" smtClean="0">
                <a:solidFill>
                  <a:schemeClr val="bg1"/>
                </a:solidFill>
              </a:rPr>
              <a:t>maskWithinRange</a:t>
            </a:r>
            <a:endParaRPr lang="en-US" sz="2400" dirty="0" smtClean="0">
              <a:solidFill>
                <a:schemeClr val="bg1"/>
              </a:solidFill>
            </a:endParaRPr>
          </a:p>
          <a:p>
            <a:pPr marL="285750" indent="-285750">
              <a:buFont typeface="Arial"/>
              <a:buChar char="•"/>
            </a:pPr>
            <a:r>
              <a:rPr lang="en-US" sz="2400" dirty="0" err="1" smtClean="0">
                <a:solidFill>
                  <a:schemeClr val="bg1"/>
                </a:solidFill>
              </a:rPr>
              <a:t>findOutsideRange</a:t>
            </a:r>
            <a:r>
              <a:rPr lang="en-US" sz="2400" dirty="0" smtClean="0">
                <a:solidFill>
                  <a:schemeClr val="bg1"/>
                </a:solidFill>
              </a:rPr>
              <a:t>/</a:t>
            </a:r>
            <a:r>
              <a:rPr lang="en-US" sz="2400" dirty="0" err="1" smtClean="0">
                <a:solidFill>
                  <a:schemeClr val="bg1"/>
                </a:solidFill>
              </a:rPr>
              <a:t>maskOutsiderange</a:t>
            </a:r>
            <a:endParaRPr lang="en-US" sz="2400" dirty="0" smtClean="0">
              <a:solidFill>
                <a:schemeClr val="bg1"/>
              </a:solidFill>
            </a:endParaRPr>
          </a:p>
          <a:p>
            <a:pPr marL="285750" indent="-285750">
              <a:buFont typeface="Arial"/>
              <a:buChar char="•"/>
            </a:pPr>
            <a:r>
              <a:rPr lang="en-US" sz="2400" dirty="0" err="1" smtClean="0">
                <a:solidFill>
                  <a:schemeClr val="bg1"/>
                </a:solidFill>
              </a:rPr>
              <a:t>createAreaField</a:t>
            </a:r>
            <a:endParaRPr lang="en-US" sz="2400" dirty="0" smtClean="0">
              <a:solidFill>
                <a:schemeClr val="bg1"/>
              </a:solidFill>
            </a:endParaRPr>
          </a:p>
          <a:p>
            <a:pPr marL="285750" indent="-285750">
              <a:buFont typeface="Arial"/>
              <a:buChar char="•"/>
            </a:pPr>
            <a:r>
              <a:rPr lang="en-US" sz="2400" dirty="0" err="1" smtClean="0">
                <a:solidFill>
                  <a:schemeClr val="bg1"/>
                </a:solidFill>
              </a:rPr>
              <a:t>computeSum</a:t>
            </a:r>
            <a:endParaRPr lang="en-US" sz="2400" dirty="0" smtClean="0">
              <a:solidFill>
                <a:schemeClr val="bg1"/>
              </a:solidFill>
            </a:endParaRPr>
          </a:p>
        </p:txBody>
      </p:sp>
    </p:spTree>
    <p:extLst>
      <p:ext uri="{BB962C8B-B14F-4D97-AF65-F5344CB8AC3E}">
        <p14:creationId xmlns:p14="http://schemas.microsoft.com/office/powerpoint/2010/main" val="337676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3641"/>
            <a:ext cx="8229600" cy="6312364"/>
          </a:xfrm>
          <a:ln>
            <a:solidFill>
              <a:srgbClr val="FFFF00"/>
            </a:solidFill>
          </a:ln>
        </p:spPr>
        <p:txBody>
          <a:bodyPr>
            <a:normAutofit/>
          </a:bodyPr>
          <a:lstStyle/>
          <a:p>
            <a:pPr algn="ctr">
              <a:buNone/>
            </a:pPr>
            <a:r>
              <a:rPr lang="en-US" b="1" dirty="0" smtClean="0">
                <a:solidFill>
                  <a:srgbClr val="FFFF00"/>
                </a:solidFill>
                <a:latin typeface="Arial Unicode MS"/>
                <a:ea typeface="MS PGothic" charset="0"/>
                <a:cs typeface="Arial Unicode MS"/>
              </a:rPr>
              <a:t>CIMSS Proving Ground Website</a:t>
            </a:r>
          </a:p>
          <a:p>
            <a:pPr algn="ctr">
              <a:buNone/>
            </a:pPr>
            <a:r>
              <a:rPr lang="en-US" sz="2800" b="1" dirty="0" smtClean="0">
                <a:solidFill>
                  <a:srgbClr val="FFFF00"/>
                </a:solidFill>
                <a:latin typeface="Arial Unicode MS"/>
                <a:ea typeface="MS PGothic" charset="0"/>
                <a:cs typeface="Arial Unicode MS"/>
              </a:rPr>
              <a:t>(</a:t>
            </a:r>
            <a:r>
              <a:rPr lang="en-US" sz="2800" b="1" dirty="0" err="1" smtClean="0">
                <a:solidFill>
                  <a:srgbClr val="FFFF00"/>
                </a:solidFill>
                <a:latin typeface="Arial Unicode MS"/>
                <a:ea typeface="MS PGothic" charset="0"/>
                <a:cs typeface="Arial Unicode MS"/>
              </a:rPr>
              <a:t>Tropospause</a:t>
            </a:r>
            <a:r>
              <a:rPr lang="en-US" sz="2800" b="1" dirty="0" smtClean="0">
                <a:solidFill>
                  <a:srgbClr val="FFFF00"/>
                </a:solidFill>
                <a:latin typeface="Arial Unicode MS"/>
                <a:ea typeface="MS PGothic" charset="0"/>
                <a:cs typeface="Arial Unicode MS"/>
              </a:rPr>
              <a:t> Fold Product and </a:t>
            </a:r>
            <a:r>
              <a:rPr lang="en-US" sz="2800" b="1" dirty="0" err="1" smtClean="0">
                <a:solidFill>
                  <a:srgbClr val="FFFF00"/>
                </a:solidFill>
                <a:latin typeface="Arial Unicode MS"/>
                <a:ea typeface="MS PGothic" charset="0"/>
                <a:cs typeface="Arial Unicode MS"/>
              </a:rPr>
              <a:t>NearCast</a:t>
            </a:r>
            <a:r>
              <a:rPr lang="en-US" sz="2800" b="1" dirty="0" smtClean="0">
                <a:solidFill>
                  <a:srgbClr val="FFFF00"/>
                </a:solidFill>
                <a:latin typeface="Arial Unicode MS"/>
                <a:ea typeface="MS PGothic" charset="0"/>
                <a:cs typeface="Arial Unicode MS"/>
              </a:rPr>
              <a:t>)</a:t>
            </a:r>
          </a:p>
          <a:p>
            <a:pPr algn="ctr">
              <a:buNone/>
            </a:pPr>
            <a:r>
              <a:rPr lang="en-US" sz="2400" b="1" dirty="0" smtClean="0">
                <a:ln w="9525">
                  <a:solidFill>
                    <a:schemeClr val="tx1"/>
                  </a:solidFill>
                </a:ln>
                <a:latin typeface="Arial Unicode MS"/>
                <a:ea typeface="MS PGothic" charset="0"/>
                <a:cs typeface="Arial Unicode MS"/>
                <a:hlinkClick r:id="rId3"/>
              </a:rPr>
              <a:t>http://cimss.ssec.wisc.edu/goes_r/proving-ground/SPC/SPC.html</a:t>
            </a:r>
            <a:endParaRPr lang="en-US" sz="2400" b="1" dirty="0" smtClean="0">
              <a:ln w="9525">
                <a:solidFill>
                  <a:schemeClr val="tx1"/>
                </a:solidFill>
              </a:ln>
              <a:latin typeface="Arial Unicode MS"/>
              <a:ea typeface="MS PGothic" charset="0"/>
              <a:cs typeface="Arial Unicode MS"/>
            </a:endParaRPr>
          </a:p>
          <a:p>
            <a:pPr algn="ctr">
              <a:buNone/>
            </a:pPr>
            <a:r>
              <a:rPr lang="en-US" b="1" dirty="0" smtClean="0">
                <a:ln>
                  <a:solidFill>
                    <a:srgbClr val="FFFF00"/>
                  </a:solidFill>
                </a:ln>
                <a:solidFill>
                  <a:srgbClr val="FFFF00"/>
                </a:solidFill>
                <a:latin typeface="Arial Unicode MS"/>
                <a:ea typeface="MS PGothic" charset="0"/>
                <a:cs typeface="Arial Unicode MS"/>
              </a:rPr>
              <a:t>GOES Sounder DPI</a:t>
            </a:r>
          </a:p>
          <a:p>
            <a:pPr algn="ctr">
              <a:buNone/>
            </a:pPr>
            <a:r>
              <a:rPr lang="en-US" sz="2400" b="1" dirty="0" smtClean="0">
                <a:ln>
                  <a:solidFill>
                    <a:schemeClr val="tx1"/>
                  </a:solidFill>
                </a:ln>
                <a:solidFill>
                  <a:srgbClr val="FFFFFF"/>
                </a:solidFill>
                <a:latin typeface="Arial Unicode MS"/>
                <a:ea typeface="MS PGothic" charset="0"/>
                <a:cs typeface="Arial Unicode MS"/>
                <a:hlinkClick r:id="rId4"/>
              </a:rPr>
              <a:t>http://cimss.ssec.wisc.edu/goes/rt/sounder-dpi.php</a:t>
            </a:r>
            <a:endParaRPr lang="en-US" sz="2400" b="1" dirty="0" smtClean="0">
              <a:ln>
                <a:solidFill>
                  <a:schemeClr val="tx1"/>
                </a:solidFill>
              </a:ln>
              <a:solidFill>
                <a:srgbClr val="FFFFFF"/>
              </a:solidFill>
              <a:latin typeface="Arial Unicode MS"/>
              <a:ea typeface="MS PGothic" charset="0"/>
              <a:cs typeface="Arial Unicode MS"/>
            </a:endParaRPr>
          </a:p>
          <a:p>
            <a:pPr algn="ctr">
              <a:buNone/>
            </a:pPr>
            <a:r>
              <a:rPr lang="en-US" b="1" dirty="0" smtClean="0">
                <a:solidFill>
                  <a:srgbClr val="FFFF00"/>
                </a:solidFill>
                <a:latin typeface="Arial Unicode MS"/>
                <a:ea typeface="MS PGothic" charset="0"/>
                <a:cs typeface="Arial Unicode MS"/>
              </a:rPr>
              <a:t>International MODIS/AIRS </a:t>
            </a:r>
          </a:p>
          <a:p>
            <a:pPr algn="ctr">
              <a:buNone/>
            </a:pPr>
            <a:r>
              <a:rPr lang="en-US" b="1" dirty="0" smtClean="0">
                <a:solidFill>
                  <a:srgbClr val="FFFF00"/>
                </a:solidFill>
                <a:latin typeface="Arial Unicode MS"/>
                <a:ea typeface="MS PGothic" charset="0"/>
                <a:cs typeface="Arial Unicode MS"/>
              </a:rPr>
              <a:t>Processing Package</a:t>
            </a:r>
          </a:p>
          <a:p>
            <a:pPr algn="ctr">
              <a:buNone/>
            </a:pPr>
            <a:r>
              <a:rPr lang="en-US" sz="2400" b="1" dirty="0">
                <a:ln w="9525">
                  <a:solidFill>
                    <a:schemeClr val="tx1"/>
                  </a:solidFill>
                </a:ln>
                <a:solidFill>
                  <a:srgbClr val="FFFFFF"/>
                </a:solidFill>
                <a:latin typeface="Arial Unicode MS"/>
                <a:ea typeface="MS PGothic" charset="0"/>
                <a:cs typeface="Arial Unicode MS"/>
                <a:hlinkClick r:id="rId5"/>
              </a:rPr>
              <a:t>http://cimss.ssec.wisc.edu/imapp</a:t>
            </a:r>
            <a:r>
              <a:rPr lang="en-US" sz="2400" b="1" dirty="0" smtClean="0">
                <a:ln w="9525">
                  <a:solidFill>
                    <a:schemeClr val="tx1"/>
                  </a:solidFill>
                </a:ln>
                <a:solidFill>
                  <a:srgbClr val="FFFFFF"/>
                </a:solidFill>
                <a:latin typeface="Arial Unicode MS"/>
                <a:ea typeface="MS PGothic" charset="0"/>
                <a:cs typeface="Arial Unicode MS"/>
                <a:hlinkClick r:id="rId5"/>
              </a:rPr>
              <a:t>/</a:t>
            </a:r>
            <a:endParaRPr lang="en-US" sz="2400" b="1" dirty="0" smtClean="0">
              <a:ln w="9525">
                <a:solidFill>
                  <a:schemeClr val="tx1"/>
                </a:solidFill>
              </a:ln>
              <a:solidFill>
                <a:srgbClr val="FFFFFF"/>
              </a:solidFill>
              <a:latin typeface="Arial Unicode MS"/>
              <a:ea typeface="MS PGothic" charset="0"/>
              <a:cs typeface="Arial Unicode MS"/>
            </a:endParaRPr>
          </a:p>
          <a:p>
            <a:pPr algn="ctr">
              <a:buNone/>
            </a:pPr>
            <a:r>
              <a:rPr lang="en-US" sz="2400" b="1" dirty="0" smtClean="0">
                <a:solidFill>
                  <a:srgbClr val="FFFF00"/>
                </a:solidFill>
                <a:latin typeface="Arial Unicode MS"/>
                <a:ea typeface="MS PGothic" charset="0"/>
                <a:cs typeface="Arial Unicode MS"/>
              </a:rPr>
              <a:t>McIDAS-V</a:t>
            </a:r>
            <a:endParaRPr lang="en-US" sz="2400" b="1" dirty="0">
              <a:solidFill>
                <a:srgbClr val="FFFF00"/>
              </a:solidFill>
              <a:latin typeface="Arial Unicode MS"/>
              <a:ea typeface="MS PGothic" charset="0"/>
              <a:cs typeface="Arial Unicode MS"/>
            </a:endParaRPr>
          </a:p>
          <a:p>
            <a:pPr algn="ctr">
              <a:buNone/>
            </a:pPr>
            <a:r>
              <a:rPr lang="en-US" sz="2400" b="1" dirty="0" smtClean="0">
                <a:ln w="9525">
                  <a:solidFill>
                    <a:schemeClr val="tx1"/>
                  </a:solidFill>
                </a:ln>
                <a:solidFill>
                  <a:srgbClr val="FFFFFF"/>
                </a:solidFill>
                <a:latin typeface="Arial Unicode MS"/>
                <a:ea typeface="MS PGothic" charset="0"/>
                <a:cs typeface="Arial Unicode MS"/>
              </a:rPr>
              <a:t>http</a:t>
            </a:r>
            <a:r>
              <a:rPr lang="en-US" sz="2400" b="1" dirty="0">
                <a:ln w="9525">
                  <a:solidFill>
                    <a:schemeClr val="tx1"/>
                  </a:solidFill>
                </a:ln>
                <a:solidFill>
                  <a:srgbClr val="FFFFFF"/>
                </a:solidFill>
                <a:latin typeface="Arial Unicode MS"/>
                <a:ea typeface="MS PGothic" charset="0"/>
                <a:cs typeface="Arial Unicode MS"/>
              </a:rPr>
              <a:t>://</a:t>
            </a:r>
            <a:r>
              <a:rPr lang="en-US" sz="2400" b="1" dirty="0" err="1">
                <a:ln w="9525">
                  <a:solidFill>
                    <a:schemeClr val="tx1"/>
                  </a:solidFill>
                </a:ln>
                <a:solidFill>
                  <a:srgbClr val="FFFFFF"/>
                </a:solidFill>
                <a:latin typeface="Arial Unicode MS"/>
                <a:ea typeface="MS PGothic" charset="0"/>
                <a:cs typeface="Arial Unicode MS"/>
              </a:rPr>
              <a:t>www.ssec.wisc.edu</a:t>
            </a:r>
            <a:r>
              <a:rPr lang="en-US" sz="2400" b="1" dirty="0">
                <a:ln w="9525">
                  <a:solidFill>
                    <a:schemeClr val="tx1"/>
                  </a:solidFill>
                </a:ln>
                <a:solidFill>
                  <a:srgbClr val="FFFFFF"/>
                </a:solidFill>
                <a:latin typeface="Arial Unicode MS"/>
                <a:ea typeface="MS PGothic" charset="0"/>
                <a:cs typeface="Arial Unicode MS"/>
              </a:rPr>
              <a:t>/</a:t>
            </a:r>
            <a:r>
              <a:rPr lang="en-US" sz="2400" b="1" dirty="0" err="1">
                <a:ln w="9525">
                  <a:solidFill>
                    <a:schemeClr val="tx1"/>
                  </a:solidFill>
                </a:ln>
                <a:solidFill>
                  <a:srgbClr val="FFFFFF"/>
                </a:solidFill>
                <a:latin typeface="Arial Unicode MS"/>
                <a:ea typeface="MS PGothic" charset="0"/>
                <a:cs typeface="Arial Unicode MS"/>
              </a:rPr>
              <a:t>mcidas</a:t>
            </a:r>
            <a:r>
              <a:rPr lang="en-US" sz="2400" b="1" dirty="0">
                <a:ln w="9525">
                  <a:solidFill>
                    <a:schemeClr val="tx1"/>
                  </a:solidFill>
                </a:ln>
                <a:solidFill>
                  <a:srgbClr val="FFFFFF"/>
                </a:solidFill>
                <a:latin typeface="Arial Unicode MS"/>
                <a:ea typeface="MS PGothic" charset="0"/>
                <a:cs typeface="Arial Unicode MS"/>
              </a:rPr>
              <a:t>/software/v/</a:t>
            </a:r>
          </a:p>
          <a:p>
            <a:pPr marL="0" indent="0">
              <a:buNone/>
            </a:pPr>
            <a:endParaRPr lang="en-US" dirty="0"/>
          </a:p>
        </p:txBody>
      </p:sp>
      <p:sp>
        <p:nvSpPr>
          <p:cNvPr id="5" name="TextBox 4"/>
          <p:cNvSpPr txBox="1"/>
          <p:nvPr/>
        </p:nvSpPr>
        <p:spPr>
          <a:xfrm>
            <a:off x="1190041" y="2788491"/>
            <a:ext cx="184666" cy="369332"/>
          </a:xfrm>
          <a:prstGeom prst="rect">
            <a:avLst/>
          </a:prstGeom>
          <a:noFill/>
        </p:spPr>
        <p:txBody>
          <a:bodyPr wrap="none" rtlCol="0">
            <a:spAutoFit/>
          </a:bodyPr>
          <a:lstStyle/>
          <a:p>
            <a:endParaRPr lang="en-US" dirty="0"/>
          </a:p>
        </p:txBody>
      </p:sp>
      <p:pic>
        <p:nvPicPr>
          <p:cNvPr id="9" name="Picture 8" descr="cimss-logo-vector.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2018" y="5554825"/>
            <a:ext cx="1377315" cy="937260"/>
          </a:xfrm>
          <a:prstGeom prst="rect">
            <a:avLst/>
          </a:prstGeom>
        </p:spPr>
      </p:pic>
      <p:pic>
        <p:nvPicPr>
          <p:cNvPr id="2" name="Picture 1" descr="mcidasv_500x25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4253" y="5714673"/>
            <a:ext cx="1667222" cy="833611"/>
          </a:xfrm>
          <a:prstGeom prst="rect">
            <a:avLst/>
          </a:prstGeom>
        </p:spPr>
      </p:pic>
    </p:spTree>
    <p:extLst>
      <p:ext uri="{BB962C8B-B14F-4D97-AF65-F5344CB8AC3E}">
        <p14:creationId xmlns:p14="http://schemas.microsoft.com/office/powerpoint/2010/main" val="31223234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solidFill>
                  <a:srgbClr val="FFFF00"/>
                </a:solidFill>
                <a:latin typeface="Arial Unicode MS"/>
                <a:cs typeface="Arial Unicode MS"/>
              </a:rPr>
              <a:t>Acknowledgements</a:t>
            </a:r>
            <a:endParaRPr lang="en-US" sz="4400" dirty="0">
              <a:solidFill>
                <a:srgbClr val="FFFF00"/>
              </a:solidFill>
              <a:latin typeface="Arial Unicode MS"/>
              <a:cs typeface="Arial Unicode MS"/>
            </a:endParaRPr>
          </a:p>
        </p:txBody>
      </p:sp>
      <p:sp>
        <p:nvSpPr>
          <p:cNvPr id="3" name="Content Placeholder 2"/>
          <p:cNvSpPr>
            <a:spLocks noGrp="1"/>
          </p:cNvSpPr>
          <p:nvPr>
            <p:ph idx="1"/>
          </p:nvPr>
        </p:nvSpPr>
        <p:spPr>
          <a:ln>
            <a:solidFill>
              <a:srgbClr val="FFFF00"/>
            </a:solidFill>
          </a:ln>
        </p:spPr>
        <p:txBody>
          <a:bodyPr>
            <a:normAutofit/>
          </a:bodyPr>
          <a:lstStyle/>
          <a:p>
            <a:r>
              <a:rPr lang="en-US" sz="2400" b="1" dirty="0" smtClean="0">
                <a:solidFill>
                  <a:schemeClr val="bg1"/>
                </a:solidFill>
                <a:latin typeface="Arial Unicode MS"/>
                <a:cs typeface="Arial Unicode MS"/>
              </a:rPr>
              <a:t>Ralph Peterson* and Bill Line (</a:t>
            </a:r>
            <a:r>
              <a:rPr lang="en-US" sz="2400" b="1" dirty="0" err="1" smtClean="0">
                <a:solidFill>
                  <a:schemeClr val="bg1"/>
                </a:solidFill>
                <a:latin typeface="Arial Unicode MS"/>
                <a:cs typeface="Arial Unicode MS"/>
              </a:rPr>
              <a:t>NearCast</a:t>
            </a:r>
            <a:r>
              <a:rPr lang="en-US" sz="2400" b="1" dirty="0" smtClean="0">
                <a:solidFill>
                  <a:schemeClr val="bg1"/>
                </a:solidFill>
                <a:latin typeface="Arial Unicode MS"/>
                <a:cs typeface="Arial Unicode MS"/>
              </a:rPr>
              <a:t>)</a:t>
            </a:r>
          </a:p>
          <a:p>
            <a:r>
              <a:rPr lang="en-US" sz="2400" b="1" dirty="0" smtClean="0">
                <a:solidFill>
                  <a:schemeClr val="bg1"/>
                </a:solidFill>
                <a:latin typeface="Arial Unicode MS"/>
                <a:cs typeface="Arial Unicode MS"/>
              </a:rPr>
              <a:t>Anthony </a:t>
            </a:r>
            <a:r>
              <a:rPr lang="en-US" sz="2400" b="1" dirty="0" err="1" smtClean="0">
                <a:solidFill>
                  <a:schemeClr val="bg1"/>
                </a:solidFill>
                <a:latin typeface="Arial Unicode MS"/>
                <a:cs typeface="Arial Unicode MS"/>
              </a:rPr>
              <a:t>Wimmers</a:t>
            </a:r>
            <a:r>
              <a:rPr lang="en-US" sz="2400" b="1" dirty="0" smtClean="0">
                <a:solidFill>
                  <a:schemeClr val="bg1"/>
                </a:solidFill>
                <a:latin typeface="Arial Unicode MS"/>
                <a:cs typeface="Arial Unicode MS"/>
              </a:rPr>
              <a:t> (</a:t>
            </a:r>
            <a:r>
              <a:rPr lang="en-US" sz="2400" b="1" dirty="0" err="1" smtClean="0">
                <a:solidFill>
                  <a:schemeClr val="bg1"/>
                </a:solidFill>
                <a:latin typeface="Arial Unicode MS"/>
                <a:cs typeface="Arial Unicode MS"/>
              </a:rPr>
              <a:t>Tropopause</a:t>
            </a:r>
            <a:r>
              <a:rPr lang="en-US" sz="2400" b="1" dirty="0" smtClean="0">
                <a:solidFill>
                  <a:schemeClr val="bg1"/>
                </a:solidFill>
                <a:latin typeface="Arial Unicode MS"/>
                <a:cs typeface="Arial Unicode MS"/>
              </a:rPr>
              <a:t> Fold Product)</a:t>
            </a:r>
          </a:p>
          <a:p>
            <a:r>
              <a:rPr lang="en-US" sz="2400" b="1" dirty="0" smtClean="0">
                <a:solidFill>
                  <a:schemeClr val="bg1"/>
                </a:solidFill>
                <a:latin typeface="Arial Unicode MS"/>
                <a:cs typeface="Arial Unicode MS"/>
              </a:rPr>
              <a:t>Elisabeth </a:t>
            </a:r>
            <a:r>
              <a:rPr lang="en-US" sz="2400" b="1" dirty="0" err="1" smtClean="0">
                <a:solidFill>
                  <a:schemeClr val="bg1"/>
                </a:solidFill>
                <a:latin typeface="Arial Unicode MS"/>
                <a:cs typeface="Arial Unicode MS"/>
              </a:rPr>
              <a:t>Weisz</a:t>
            </a:r>
            <a:r>
              <a:rPr lang="en-US" sz="2400" b="1" dirty="0" smtClean="0">
                <a:solidFill>
                  <a:schemeClr val="bg1"/>
                </a:solidFill>
                <a:latin typeface="Arial Unicode MS"/>
                <a:cs typeface="Arial Unicode MS"/>
              </a:rPr>
              <a:t> (UW/CIMSS SFOV Dual Regression)</a:t>
            </a:r>
          </a:p>
          <a:p>
            <a:r>
              <a:rPr lang="en-US" sz="2400" b="1" dirty="0" smtClean="0">
                <a:solidFill>
                  <a:schemeClr val="bg1"/>
                </a:solidFill>
                <a:latin typeface="Arial Unicode MS"/>
                <a:cs typeface="Arial Unicode MS"/>
              </a:rPr>
              <a:t>John </a:t>
            </a:r>
            <a:r>
              <a:rPr lang="en-US" sz="2400" b="1" dirty="0" err="1" smtClean="0">
                <a:solidFill>
                  <a:schemeClr val="bg1"/>
                </a:solidFill>
                <a:latin typeface="Arial Unicode MS"/>
                <a:cs typeface="Arial Unicode MS"/>
              </a:rPr>
              <a:t>Cintineo</a:t>
            </a:r>
            <a:r>
              <a:rPr lang="en-US" sz="2400" b="1" dirty="0" smtClean="0">
                <a:solidFill>
                  <a:schemeClr val="bg1"/>
                </a:solidFill>
                <a:latin typeface="Arial Unicode MS"/>
                <a:cs typeface="Arial Unicode MS"/>
              </a:rPr>
              <a:t> and Justin </a:t>
            </a:r>
            <a:r>
              <a:rPr lang="en-US" sz="2400" b="1" dirty="0" err="1" smtClean="0">
                <a:solidFill>
                  <a:schemeClr val="bg1"/>
                </a:solidFill>
                <a:latin typeface="Arial Unicode MS"/>
                <a:cs typeface="Arial Unicode MS"/>
              </a:rPr>
              <a:t>Sieglaff</a:t>
            </a:r>
            <a:endParaRPr lang="en-US" sz="2400" b="1" dirty="0" smtClean="0">
              <a:solidFill>
                <a:schemeClr val="bg1"/>
              </a:solidFill>
              <a:latin typeface="Arial Unicode MS"/>
              <a:cs typeface="Arial Unicode MS"/>
            </a:endParaRPr>
          </a:p>
          <a:p>
            <a:r>
              <a:rPr lang="en-US" sz="2400" b="1" dirty="0" err="1" smtClean="0">
                <a:solidFill>
                  <a:schemeClr val="bg1"/>
                </a:solidFill>
                <a:latin typeface="Arial Unicode MS"/>
                <a:cs typeface="Arial Unicode MS"/>
              </a:rPr>
              <a:t>Kaba</a:t>
            </a:r>
            <a:r>
              <a:rPr lang="en-US" sz="2400" b="1" dirty="0" smtClean="0">
                <a:solidFill>
                  <a:schemeClr val="bg1"/>
                </a:solidFill>
                <a:latin typeface="Arial Unicode MS"/>
                <a:cs typeface="Arial Unicode MS"/>
              </a:rPr>
              <a:t> Bah</a:t>
            </a:r>
          </a:p>
          <a:p>
            <a:endParaRPr lang="en-US" sz="2400" b="1" dirty="0">
              <a:solidFill>
                <a:schemeClr val="bg1"/>
              </a:solidFill>
              <a:latin typeface="Arial Unicode MS"/>
              <a:cs typeface="Arial Unicode MS"/>
            </a:endParaRPr>
          </a:p>
          <a:p>
            <a:pPr marL="0" indent="0">
              <a:buNone/>
            </a:pPr>
            <a:r>
              <a:rPr lang="en-US" sz="2400" b="1" dirty="0" smtClean="0">
                <a:solidFill>
                  <a:schemeClr val="bg1"/>
                </a:solidFill>
                <a:latin typeface="Arial Unicode MS"/>
                <a:cs typeface="Arial Unicode MS"/>
              </a:rPr>
              <a:t>*</a:t>
            </a:r>
            <a:r>
              <a:rPr lang="en-US" sz="2400" dirty="0">
                <a:solidFill>
                  <a:srgbClr val="FFFFFF"/>
                </a:solidFill>
                <a:latin typeface="Arial Unicode MS" charset="0"/>
              </a:rPr>
              <a:t>NOAA/NESDIS/Satellite Applications and Research</a:t>
            </a:r>
          </a:p>
          <a:p>
            <a:endParaRPr lang="en-US" sz="2400" b="1" dirty="0" smtClean="0">
              <a:solidFill>
                <a:schemeClr val="bg1"/>
              </a:solidFill>
              <a:latin typeface="Arial Unicode MS"/>
              <a:cs typeface="Arial Unicode MS"/>
            </a:endParaRPr>
          </a:p>
        </p:txBody>
      </p:sp>
    </p:spTree>
    <p:extLst>
      <p:ext uri="{BB962C8B-B14F-4D97-AF65-F5344CB8AC3E}">
        <p14:creationId xmlns:p14="http://schemas.microsoft.com/office/powerpoint/2010/main" val="41455084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FFFF00"/>
                </a:solidFill>
                <a:latin typeface="Arial Unicode MS"/>
                <a:cs typeface="Arial Unicode MS"/>
              </a:rPr>
              <a:t>McIDAS</a:t>
            </a:r>
            <a:r>
              <a:rPr lang="en-US" dirty="0" smtClean="0">
                <a:solidFill>
                  <a:srgbClr val="FFFF00"/>
                </a:solidFill>
                <a:latin typeface="Arial Unicode MS"/>
                <a:cs typeface="Arial Unicode MS"/>
              </a:rPr>
              <a:t>-V</a:t>
            </a:r>
            <a:endParaRPr lang="en-US" dirty="0">
              <a:solidFill>
                <a:srgbClr val="FFFF00"/>
              </a:solidFill>
              <a:latin typeface="Arial Unicode MS"/>
              <a:cs typeface="Arial Unicode MS"/>
            </a:endParaRPr>
          </a:p>
        </p:txBody>
      </p:sp>
      <p:sp>
        <p:nvSpPr>
          <p:cNvPr id="3" name="Content Placeholder 2"/>
          <p:cNvSpPr>
            <a:spLocks noGrp="1"/>
          </p:cNvSpPr>
          <p:nvPr>
            <p:ph idx="1"/>
          </p:nvPr>
        </p:nvSpPr>
        <p:spPr>
          <a:xfrm>
            <a:off x="457200" y="1417236"/>
            <a:ext cx="8229600" cy="4708927"/>
          </a:xfrm>
          <a:ln>
            <a:solidFill>
              <a:srgbClr val="FFFF00"/>
            </a:solidFill>
          </a:ln>
        </p:spPr>
        <p:txBody>
          <a:bodyPr>
            <a:normAutofit fontScale="92500" lnSpcReduction="20000"/>
          </a:bodyPr>
          <a:lstStyle/>
          <a:p>
            <a:pPr marL="0" indent="0">
              <a:buNone/>
            </a:pPr>
            <a:endParaRPr lang="en-GB" sz="2800" b="1" dirty="0" smtClean="0">
              <a:effectLst>
                <a:outerShdw blurRad="38100" dist="38100" dir="2700000" algn="tl">
                  <a:srgbClr val="000000"/>
                </a:outerShdw>
              </a:effectLst>
              <a:latin typeface="Arial Unicode MS"/>
              <a:ea typeface="ＭＳ Ｐゴシック" charset="0"/>
              <a:cs typeface="Arial Unicode MS"/>
            </a:endParaRPr>
          </a:p>
          <a:p>
            <a:pPr marL="0" indent="0">
              <a:buNone/>
            </a:pPr>
            <a:r>
              <a:rPr lang="en-GB" sz="4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Unicode MS"/>
                <a:ea typeface="ＭＳ Ｐゴシック" charset="0"/>
                <a:cs typeface="Arial Unicode MS"/>
              </a:rPr>
              <a:t>McIDAS</a:t>
            </a:r>
            <a:r>
              <a:rPr lang="en-GB"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Unicode MS"/>
                <a:ea typeface="ＭＳ Ｐゴシック" charset="0"/>
                <a:cs typeface="Arial Unicode MS"/>
              </a:rPr>
              <a:t>-X </a:t>
            </a:r>
            <a:r>
              <a:rPr lang="en-GB"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Unicode MS"/>
                <a:ea typeface="ＭＳ Ｐゴシック" charset="0"/>
                <a:cs typeface="Arial Unicode MS"/>
                <a:sym typeface="Wingdings" charset="0"/>
              </a:rPr>
              <a:t> </a:t>
            </a:r>
            <a:r>
              <a:rPr lang="en-GB" sz="40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Unicode MS"/>
                <a:ea typeface="ＭＳ Ｐゴシック" charset="0"/>
                <a:cs typeface="Arial Unicode MS"/>
              </a:rPr>
              <a:t>VisAD</a:t>
            </a:r>
            <a:r>
              <a:rPr lang="en-GB"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Unicode MS"/>
                <a:ea typeface="ＭＳ Ｐゴシック" charset="0"/>
                <a:cs typeface="Arial Unicode MS"/>
              </a:rPr>
              <a:t> + IDV + HYDRA = </a:t>
            </a:r>
            <a:r>
              <a:rPr lang="en-GB" sz="4000" u="sng" dirty="0" err="1">
                <a:ln w="10160">
                  <a:solidFill>
                    <a:schemeClr val="accent1"/>
                  </a:solidFill>
                  <a:prstDash val="solid"/>
                </a:ln>
                <a:solidFill>
                  <a:srgbClr val="FFFF00"/>
                </a:solidFill>
                <a:effectLst>
                  <a:outerShdw blurRad="38100" dist="32000" dir="5400000" algn="tl">
                    <a:srgbClr val="000000">
                      <a:alpha val="30000"/>
                    </a:srgbClr>
                  </a:outerShdw>
                </a:effectLst>
                <a:latin typeface="Arial Unicode MS"/>
                <a:ea typeface="ＭＳ Ｐゴシック" charset="0"/>
                <a:cs typeface="Arial Unicode MS"/>
              </a:rPr>
              <a:t>McIDAS</a:t>
            </a:r>
            <a:r>
              <a:rPr lang="en-GB" sz="4000" u="sng" dirty="0">
                <a:ln w="10160">
                  <a:solidFill>
                    <a:schemeClr val="accent1"/>
                  </a:solidFill>
                  <a:prstDash val="solid"/>
                </a:ln>
                <a:solidFill>
                  <a:srgbClr val="FFFF00"/>
                </a:solidFill>
                <a:effectLst>
                  <a:outerShdw blurRad="38100" dist="32000" dir="5400000" algn="tl">
                    <a:srgbClr val="000000">
                      <a:alpha val="30000"/>
                    </a:srgbClr>
                  </a:outerShdw>
                </a:effectLst>
                <a:latin typeface="Arial Unicode MS"/>
                <a:ea typeface="ＭＳ Ｐゴシック" charset="0"/>
                <a:cs typeface="Arial Unicode MS"/>
              </a:rPr>
              <a:t>-</a:t>
            </a:r>
            <a:r>
              <a:rPr lang="en-GB" sz="4000" u="sng" dirty="0" smtClean="0">
                <a:ln w="10160">
                  <a:solidFill>
                    <a:schemeClr val="accent1"/>
                  </a:solidFill>
                  <a:prstDash val="solid"/>
                </a:ln>
                <a:solidFill>
                  <a:srgbClr val="FFFF00"/>
                </a:solidFill>
                <a:effectLst>
                  <a:outerShdw blurRad="38100" dist="32000" dir="5400000" algn="tl">
                    <a:srgbClr val="000000">
                      <a:alpha val="30000"/>
                    </a:srgbClr>
                  </a:outerShdw>
                </a:effectLst>
                <a:latin typeface="Arial Unicode MS"/>
                <a:ea typeface="ＭＳ Ｐゴシック" charset="0"/>
                <a:cs typeface="Arial Unicode MS"/>
              </a:rPr>
              <a:t>V</a:t>
            </a:r>
            <a:endParaRPr lang="en-GB" sz="4000" b="1" u="sng" dirty="0" smtClean="0">
              <a:solidFill>
                <a:srgbClr val="FFFF00"/>
              </a:solidFill>
              <a:effectLst>
                <a:outerShdw blurRad="38100" dist="38100" dir="2700000" algn="tl">
                  <a:srgbClr val="000000"/>
                </a:outerShdw>
              </a:effectLst>
              <a:latin typeface="Arial Unicode MS"/>
              <a:ea typeface="ＭＳ Ｐゴシック" charset="0"/>
              <a:cs typeface="Arial Unicode MS"/>
            </a:endParaRPr>
          </a:p>
          <a:p>
            <a:r>
              <a:rPr lang="en-US" sz="3400" b="1" dirty="0">
                <a:solidFill>
                  <a:srgbClr val="FFFFFF"/>
                </a:solidFill>
                <a:latin typeface="Arial Unicode MS"/>
                <a:ea typeface="MS PGothic" charset="0"/>
                <a:cs typeface="Arial Unicode MS"/>
              </a:rPr>
              <a:t>Integration of Geophysical Data</a:t>
            </a:r>
          </a:p>
          <a:p>
            <a:r>
              <a:rPr lang="en-US" sz="3400" b="1" dirty="0">
                <a:solidFill>
                  <a:srgbClr val="FFFFFF"/>
                </a:solidFill>
                <a:latin typeface="Arial Unicode MS"/>
                <a:ea typeface="MS PGothic" charset="0"/>
                <a:cs typeface="Arial Unicode MS"/>
              </a:rPr>
              <a:t>Remote and Local Data Access</a:t>
            </a:r>
          </a:p>
          <a:p>
            <a:r>
              <a:rPr lang="en-US" sz="3400" b="1" dirty="0" smtClean="0">
                <a:solidFill>
                  <a:srgbClr val="FFFFFF"/>
                </a:solidFill>
                <a:latin typeface="Arial Unicode MS"/>
                <a:ea typeface="MS PGothic" charset="0"/>
                <a:cs typeface="Arial Unicode MS"/>
              </a:rPr>
              <a:t>3D Visualization</a:t>
            </a:r>
          </a:p>
          <a:p>
            <a:r>
              <a:rPr lang="en-US" sz="3400" b="1" dirty="0" smtClean="0">
                <a:solidFill>
                  <a:srgbClr val="FFFFFF"/>
                </a:solidFill>
                <a:latin typeface="Arial Unicode MS"/>
                <a:ea typeface="MS PGothic" charset="0"/>
                <a:cs typeface="Arial Unicode MS"/>
              </a:rPr>
              <a:t>HYDRA:  analysis tools for hyper-spectral data</a:t>
            </a:r>
            <a:endParaRPr lang="en-US" sz="3400" b="1" dirty="0">
              <a:solidFill>
                <a:srgbClr val="FFFFFF"/>
              </a:solidFill>
              <a:latin typeface="Arial Unicode MS"/>
              <a:ea typeface="MS PGothic" charset="0"/>
              <a:cs typeface="Arial Unicode MS"/>
            </a:endParaRPr>
          </a:p>
          <a:p>
            <a:r>
              <a:rPr lang="en-US" sz="3400" b="1" dirty="0" smtClean="0">
                <a:solidFill>
                  <a:srgbClr val="FFFFFF"/>
                </a:solidFill>
                <a:latin typeface="Arial Unicode MS"/>
                <a:ea typeface="MS PGothic" charset="0"/>
                <a:cs typeface="Arial Unicode MS"/>
              </a:rPr>
              <a:t>Simple re</a:t>
            </a:r>
            <a:r>
              <a:rPr lang="en-US" sz="3400" b="1" dirty="0">
                <a:solidFill>
                  <a:srgbClr val="FFFFFF"/>
                </a:solidFill>
                <a:latin typeface="Arial Unicode MS"/>
                <a:ea typeface="MS PGothic" charset="0"/>
                <a:cs typeface="Arial Unicode MS"/>
              </a:rPr>
              <a:t>-</a:t>
            </a:r>
            <a:r>
              <a:rPr lang="en-US" sz="3400" b="1" dirty="0" smtClean="0">
                <a:solidFill>
                  <a:srgbClr val="FFFFFF"/>
                </a:solidFill>
                <a:latin typeface="Arial Unicode MS"/>
                <a:ea typeface="MS PGothic" charset="0"/>
                <a:cs typeface="Arial Unicode MS"/>
              </a:rPr>
              <a:t>projection of data and sharing of projections between data displays</a:t>
            </a:r>
            <a:endParaRPr lang="en-US" sz="3400" b="1" dirty="0">
              <a:solidFill>
                <a:srgbClr val="FFFFFF"/>
              </a:solidFill>
              <a:effectLst>
                <a:outerShdw blurRad="38100" dist="38100" dir="2700000" algn="tl">
                  <a:srgbClr val="000000"/>
                </a:outerShdw>
              </a:effectLst>
              <a:latin typeface="Arial Unicode MS"/>
              <a:ea typeface="ＭＳ Ｐゴシック" charset="0"/>
              <a:cs typeface="Arial Unicode MS"/>
            </a:endParaRPr>
          </a:p>
          <a:p>
            <a:endParaRPr lang="en-US" dirty="0"/>
          </a:p>
        </p:txBody>
      </p:sp>
      <p:sp>
        <p:nvSpPr>
          <p:cNvPr id="4" name="TextBox 3"/>
          <p:cNvSpPr txBox="1"/>
          <p:nvPr/>
        </p:nvSpPr>
        <p:spPr>
          <a:xfrm>
            <a:off x="3019507" y="1047904"/>
            <a:ext cx="184666" cy="369332"/>
          </a:xfrm>
          <a:prstGeom prst="rect">
            <a:avLst/>
          </a:prstGeom>
          <a:noFill/>
        </p:spPr>
        <p:txBody>
          <a:bodyPr wrap="none" rtlCol="0">
            <a:spAutoFit/>
          </a:bodyPr>
          <a:lstStyle/>
          <a:p>
            <a:endParaRPr lang="en-US" dirty="0"/>
          </a:p>
        </p:txBody>
      </p:sp>
      <p:pic>
        <p:nvPicPr>
          <p:cNvPr id="11"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159" y="375812"/>
            <a:ext cx="1632397" cy="869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4" name="Picture 9" descr="SSEC Logo_20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253827"/>
            <a:ext cx="11430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82943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err="1" smtClean="0">
                <a:solidFill>
                  <a:srgbClr val="FFFF00"/>
                </a:solidFill>
                <a:latin typeface="Arial Unicode MS"/>
                <a:cs typeface="Arial Unicode MS"/>
              </a:rPr>
              <a:t>McIDAS</a:t>
            </a:r>
            <a:r>
              <a:rPr lang="en-US" sz="4400" dirty="0" smtClean="0">
                <a:solidFill>
                  <a:srgbClr val="FFFF00"/>
                </a:solidFill>
                <a:latin typeface="Arial Unicode MS"/>
                <a:cs typeface="Arial Unicode MS"/>
              </a:rPr>
              <a:t>-V Features</a:t>
            </a:r>
            <a:endParaRPr lang="en-US" sz="4400" dirty="0">
              <a:solidFill>
                <a:srgbClr val="FFFF00"/>
              </a:solidFill>
              <a:latin typeface="Arial Unicode MS"/>
              <a:cs typeface="Arial Unicode MS"/>
            </a:endParaRPr>
          </a:p>
        </p:txBody>
      </p:sp>
      <p:sp>
        <p:nvSpPr>
          <p:cNvPr id="3" name="Content Placeholder 2"/>
          <p:cNvSpPr>
            <a:spLocks noGrp="1"/>
          </p:cNvSpPr>
          <p:nvPr>
            <p:ph idx="1"/>
          </p:nvPr>
        </p:nvSpPr>
        <p:spPr>
          <a:ln>
            <a:solidFill>
              <a:srgbClr val="FFFF00"/>
            </a:solidFill>
          </a:ln>
        </p:spPr>
        <p:txBody>
          <a:bodyPr>
            <a:normAutofit/>
          </a:bodyPr>
          <a:lstStyle/>
          <a:p>
            <a:r>
              <a:rPr lang="en-US" sz="2400" b="1" dirty="0" smtClean="0">
                <a:solidFill>
                  <a:schemeClr val="bg1"/>
                </a:solidFill>
                <a:latin typeface="Arial Unicode MS"/>
                <a:cs typeface="Arial Unicode MS"/>
              </a:rPr>
              <a:t>Software Package:  Open </a:t>
            </a:r>
            <a:r>
              <a:rPr lang="en-US" sz="2400" b="1" dirty="0">
                <a:solidFill>
                  <a:schemeClr val="bg1"/>
                </a:solidFill>
                <a:latin typeface="Arial Unicode MS"/>
                <a:cs typeface="Arial Unicode MS"/>
              </a:rPr>
              <a:t>source, </a:t>
            </a:r>
            <a:r>
              <a:rPr lang="en-US" sz="2400" b="1" dirty="0" smtClean="0">
                <a:solidFill>
                  <a:schemeClr val="bg1"/>
                </a:solidFill>
                <a:latin typeface="Arial Unicode MS"/>
                <a:cs typeface="Arial Unicode MS"/>
              </a:rPr>
              <a:t>free, adaptable, community driven</a:t>
            </a:r>
          </a:p>
          <a:p>
            <a:r>
              <a:rPr lang="en-US" sz="2400" b="1" dirty="0" smtClean="0">
                <a:solidFill>
                  <a:schemeClr val="bg1"/>
                </a:solidFill>
                <a:latin typeface="Arial Unicode MS"/>
                <a:cs typeface="Arial Unicode MS"/>
              </a:rPr>
              <a:t>Portable:  Developed in Java</a:t>
            </a:r>
          </a:p>
          <a:p>
            <a:r>
              <a:rPr lang="en-US" sz="2400" b="1" dirty="0" smtClean="0">
                <a:solidFill>
                  <a:schemeClr val="bg1"/>
                </a:solidFill>
                <a:latin typeface="Arial Unicode MS"/>
                <a:cs typeface="Arial Unicode MS"/>
              </a:rPr>
              <a:t>Bundles:   users easily share displays and analysis </a:t>
            </a:r>
          </a:p>
          <a:p>
            <a:r>
              <a:rPr lang="en-US" sz="2400" b="1" dirty="0" smtClean="0">
                <a:solidFill>
                  <a:schemeClr val="bg1"/>
                </a:solidFill>
                <a:latin typeface="Arial Unicode MS"/>
                <a:cs typeface="Arial Unicode MS"/>
              </a:rPr>
              <a:t>Python based user computation</a:t>
            </a:r>
          </a:p>
        </p:txBody>
      </p:sp>
      <p:pic>
        <p:nvPicPr>
          <p:cNvPr id="9"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159" y="375812"/>
            <a:ext cx="1632397" cy="869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0" name="Picture 9" descr="SSEC Logo_2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253827"/>
            <a:ext cx="11430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55265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vtrackfoldmas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213" y="97679"/>
            <a:ext cx="8128000" cy="6096000"/>
          </a:xfrm>
          <a:prstGeom prst="rect">
            <a:avLst/>
          </a:prstGeom>
        </p:spPr>
      </p:pic>
      <p:sp>
        <p:nvSpPr>
          <p:cNvPr id="2" name="TextBox 1"/>
          <p:cNvSpPr txBox="1"/>
          <p:nvPr/>
        </p:nvSpPr>
        <p:spPr>
          <a:xfrm>
            <a:off x="346359" y="6234134"/>
            <a:ext cx="8454620" cy="461665"/>
          </a:xfrm>
          <a:prstGeom prst="rect">
            <a:avLst/>
          </a:prstGeom>
          <a:noFill/>
        </p:spPr>
        <p:txBody>
          <a:bodyPr wrap="square" rtlCol="0">
            <a:spAutoFit/>
          </a:bodyPr>
          <a:lstStyle/>
          <a:p>
            <a:r>
              <a:rPr lang="en-US" sz="2400" dirty="0" err="1" smtClean="0">
                <a:solidFill>
                  <a:srgbClr val="FFFF00"/>
                </a:solidFill>
              </a:rPr>
              <a:t>Tropopause</a:t>
            </a:r>
            <a:r>
              <a:rPr lang="en-US" sz="2400" dirty="0" smtClean="0">
                <a:solidFill>
                  <a:srgbClr val="FFFF00"/>
                </a:solidFill>
              </a:rPr>
              <a:t> Fold Turbulence Product:  Anthony </a:t>
            </a:r>
            <a:r>
              <a:rPr lang="en-US" sz="2400" dirty="0" err="1" smtClean="0">
                <a:solidFill>
                  <a:srgbClr val="FFFF00"/>
                </a:solidFill>
              </a:rPr>
              <a:t>Wimmers</a:t>
            </a:r>
            <a:r>
              <a:rPr lang="en-US" sz="2400" dirty="0" smtClean="0">
                <a:solidFill>
                  <a:srgbClr val="FFFF00"/>
                </a:solidFill>
              </a:rPr>
              <a:t> (CIMSS)</a:t>
            </a:r>
            <a:endParaRPr lang="en-US" sz="2400" dirty="0">
              <a:solidFill>
                <a:srgbClr val="FFFF00"/>
              </a:solidFill>
            </a:endParaRPr>
          </a:p>
        </p:txBody>
      </p:sp>
    </p:spTree>
    <p:extLst>
      <p:ext uri="{BB962C8B-B14F-4D97-AF65-F5344CB8AC3E}">
        <p14:creationId xmlns:p14="http://schemas.microsoft.com/office/powerpoint/2010/main" val="6865760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ua88tfold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95" y="208286"/>
            <a:ext cx="8128000" cy="6096000"/>
          </a:xfrm>
          <a:prstGeom prst="rect">
            <a:avLst/>
          </a:prstGeom>
        </p:spPr>
      </p:pic>
      <p:sp>
        <p:nvSpPr>
          <p:cNvPr id="3" name="TextBox 2"/>
          <p:cNvSpPr txBox="1"/>
          <p:nvPr/>
        </p:nvSpPr>
        <p:spPr>
          <a:xfrm>
            <a:off x="346359" y="6234134"/>
            <a:ext cx="8454620" cy="461665"/>
          </a:xfrm>
          <a:prstGeom prst="rect">
            <a:avLst/>
          </a:prstGeom>
          <a:noFill/>
        </p:spPr>
        <p:txBody>
          <a:bodyPr wrap="square" rtlCol="0">
            <a:spAutoFit/>
          </a:bodyPr>
          <a:lstStyle/>
          <a:p>
            <a:r>
              <a:rPr lang="en-US" sz="2400" dirty="0" err="1" smtClean="0">
                <a:solidFill>
                  <a:srgbClr val="FFFF00"/>
                </a:solidFill>
              </a:rPr>
              <a:t>Tropopause</a:t>
            </a:r>
            <a:r>
              <a:rPr lang="en-US" sz="2400" dirty="0" smtClean="0">
                <a:solidFill>
                  <a:srgbClr val="FFFF00"/>
                </a:solidFill>
              </a:rPr>
              <a:t> Fold Turbulence Product:  Anthony </a:t>
            </a:r>
            <a:r>
              <a:rPr lang="en-US" sz="2400" dirty="0" err="1" smtClean="0">
                <a:solidFill>
                  <a:srgbClr val="FFFF00"/>
                </a:solidFill>
              </a:rPr>
              <a:t>Wimmers</a:t>
            </a:r>
            <a:r>
              <a:rPr lang="en-US" sz="2400" dirty="0" smtClean="0">
                <a:solidFill>
                  <a:srgbClr val="FFFF00"/>
                </a:solidFill>
              </a:rPr>
              <a:t> (CIMSS)</a:t>
            </a:r>
            <a:endParaRPr lang="en-US" sz="2400" dirty="0">
              <a:solidFill>
                <a:srgbClr val="FFFF00"/>
              </a:solidFill>
            </a:endParaRPr>
          </a:p>
        </p:txBody>
      </p:sp>
    </p:spTree>
    <p:extLst>
      <p:ext uri="{BB962C8B-B14F-4D97-AF65-F5344CB8AC3E}">
        <p14:creationId xmlns:p14="http://schemas.microsoft.com/office/powerpoint/2010/main" val="31923980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20630derechoGEOLE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948" y="149235"/>
            <a:ext cx="8128000" cy="6096000"/>
          </a:xfrm>
          <a:prstGeom prst="rect">
            <a:avLst/>
          </a:prstGeom>
          <a:ln w="38100" cmpd="sng">
            <a:solidFill>
              <a:schemeClr val="tx1"/>
            </a:solidFill>
          </a:ln>
        </p:spPr>
      </p:pic>
      <p:sp>
        <p:nvSpPr>
          <p:cNvPr id="2" name="Rectangle 1"/>
          <p:cNvSpPr/>
          <p:nvPr/>
        </p:nvSpPr>
        <p:spPr>
          <a:xfrm>
            <a:off x="439595" y="6309349"/>
            <a:ext cx="8257196" cy="369332"/>
          </a:xfrm>
          <a:prstGeom prst="rect">
            <a:avLst/>
          </a:prstGeom>
        </p:spPr>
        <p:txBody>
          <a:bodyPr wrap="square">
            <a:spAutoFit/>
          </a:bodyPr>
          <a:lstStyle/>
          <a:p>
            <a:r>
              <a:rPr lang="en-US" dirty="0" smtClean="0">
                <a:solidFill>
                  <a:srgbClr val="FFFF00"/>
                </a:solidFill>
              </a:rPr>
              <a:t>UW/CIMSS Single Field of View Retrievals:  Elisabeth </a:t>
            </a:r>
            <a:r>
              <a:rPr lang="en-US" dirty="0" err="1" smtClean="0">
                <a:solidFill>
                  <a:srgbClr val="FFFF00"/>
                </a:solidFill>
              </a:rPr>
              <a:t>Weisz</a:t>
            </a:r>
            <a:r>
              <a:rPr lang="en-US" dirty="0" smtClean="0">
                <a:solidFill>
                  <a:srgbClr val="FFFF00"/>
                </a:solidFill>
              </a:rPr>
              <a:t>, Bill Smith Sr., Nadia Smith</a:t>
            </a:r>
            <a:endParaRPr lang="en-US" dirty="0">
              <a:solidFill>
                <a:srgbClr val="FFFF00"/>
              </a:solidFill>
            </a:endParaRPr>
          </a:p>
        </p:txBody>
      </p:sp>
    </p:spTree>
    <p:extLst>
      <p:ext uri="{BB962C8B-B14F-4D97-AF65-F5344CB8AC3E}">
        <p14:creationId xmlns:p14="http://schemas.microsoft.com/office/powerpoint/2010/main" val="38219275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5926640"/>
            <a:ext cx="7864145" cy="927288"/>
          </a:xfrm>
        </p:spPr>
        <p:txBody>
          <a:bodyPr>
            <a:normAutofit/>
          </a:bodyPr>
          <a:lstStyle/>
          <a:p>
            <a:r>
              <a:rPr lang="en-US" sz="2400" dirty="0" err="1" smtClean="0">
                <a:solidFill>
                  <a:srgbClr val="FFFF00"/>
                </a:solidFill>
                <a:cs typeface="Arial Unicode MS"/>
              </a:rPr>
              <a:t>NearCast</a:t>
            </a:r>
            <a:r>
              <a:rPr lang="en-US" sz="2400" dirty="0" smtClean="0">
                <a:solidFill>
                  <a:srgbClr val="FFFF00"/>
                </a:solidFill>
                <a:cs typeface="Arial Unicode MS"/>
              </a:rPr>
              <a:t>:  Ralph Petersen, Bill Line</a:t>
            </a:r>
            <a:endParaRPr lang="en-US" sz="2400" dirty="0">
              <a:solidFill>
                <a:srgbClr val="FFFF00"/>
              </a:solidFill>
              <a:cs typeface="Arial Unicode MS"/>
            </a:endParaRPr>
          </a:p>
        </p:txBody>
      </p:sp>
      <p:pic>
        <p:nvPicPr>
          <p:cNvPr id="5" name="Content Placeholder 4" descr="nearcast12z-2012-06-29-12:00:00-utc.png"/>
          <p:cNvPicPr>
            <a:picLocks noGrp="1" noChangeAspect="1"/>
          </p:cNvPicPr>
          <p:nvPr>
            <p:ph idx="1"/>
          </p:nvPr>
        </p:nvPicPr>
        <p:blipFill rotWithShape="1">
          <a:blip r:embed="rId3">
            <a:extLst>
              <a:ext uri="{28A0092B-C50C-407E-A947-70E740481C1C}">
                <a14:useLocalDpi xmlns:a14="http://schemas.microsoft.com/office/drawing/2010/main" val="0"/>
              </a:ext>
            </a:extLst>
          </a:blip>
          <a:srcRect t="-735" b="2219"/>
          <a:stretch/>
        </p:blipFill>
        <p:spPr>
          <a:xfrm>
            <a:off x="457200" y="91440"/>
            <a:ext cx="8229600" cy="6080760"/>
          </a:xfrm>
        </p:spPr>
      </p:pic>
    </p:spTree>
    <p:extLst>
      <p:ext uri="{BB962C8B-B14F-4D97-AF65-F5344CB8AC3E}">
        <p14:creationId xmlns:p14="http://schemas.microsoft.com/office/powerpoint/2010/main" val="33833685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earcast12Z.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63421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Custom 6">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FFEDD0"/>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30674</TotalTime>
  <Words>1018</Words>
  <Application>Microsoft Office PowerPoint</Application>
  <PresentationFormat>On-screen Show (4:3)</PresentationFormat>
  <Paragraphs>65</Paragraphs>
  <Slides>12</Slides>
  <Notes>11</Notes>
  <HiddenSlides>0</HiddenSlides>
  <MMClips>2</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Visualizing Geostationary and Polar Oribiting Satellite Weather Products in McIDAS-V</vt:lpstr>
      <vt:lpstr>Acknowledgements</vt:lpstr>
      <vt:lpstr>McIDAS-V</vt:lpstr>
      <vt:lpstr>McIDAS-V Features</vt:lpstr>
      <vt:lpstr>PowerPoint Presentation</vt:lpstr>
      <vt:lpstr>PowerPoint Presentation</vt:lpstr>
      <vt:lpstr>PowerPoint Presentation</vt:lpstr>
      <vt:lpstr>NearCast:  Ralph Petersen, Bill Line</vt:lpstr>
      <vt:lpstr>PowerPoint Presentation</vt:lpstr>
      <vt:lpstr>PowerPoint Presentation</vt:lpstr>
      <vt:lpstr>Calibration/Validation</vt:lpstr>
      <vt:lpstr>PowerPoint Presentation</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Title</dc:title>
  <dc:creator>Joleen Feltz</dc:creator>
  <cp:lastModifiedBy>Barry Roth</cp:lastModifiedBy>
  <cp:revision>43</cp:revision>
  <dcterms:created xsi:type="dcterms:W3CDTF">2012-12-10T19:19:49Z</dcterms:created>
  <dcterms:modified xsi:type="dcterms:W3CDTF">2013-11-19T22:43:39Z</dcterms:modified>
</cp:coreProperties>
</file>