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1" r:id="rId1"/>
  </p:sldMasterIdLst>
  <p:notesMasterIdLst>
    <p:notesMasterId r:id="rId23"/>
  </p:notesMasterIdLst>
  <p:handoutMasterIdLst>
    <p:handoutMasterId r:id="rId24"/>
  </p:handoutMasterIdLst>
  <p:sldIdLst>
    <p:sldId id="271" r:id="rId2"/>
    <p:sldId id="266" r:id="rId3"/>
    <p:sldId id="265" r:id="rId4"/>
    <p:sldId id="286" r:id="rId5"/>
    <p:sldId id="275" r:id="rId6"/>
    <p:sldId id="274" r:id="rId7"/>
    <p:sldId id="291" r:id="rId8"/>
    <p:sldId id="283" r:id="rId9"/>
    <p:sldId id="278" r:id="rId10"/>
    <p:sldId id="292" r:id="rId11"/>
    <p:sldId id="289" r:id="rId12"/>
    <p:sldId id="279" r:id="rId13"/>
    <p:sldId id="285" r:id="rId14"/>
    <p:sldId id="281" r:id="rId15"/>
    <p:sldId id="280" r:id="rId16"/>
    <p:sldId id="282" r:id="rId17"/>
    <p:sldId id="277" r:id="rId18"/>
    <p:sldId id="287" r:id="rId19"/>
    <p:sldId id="288" r:id="rId20"/>
    <p:sldId id="284" r:id="rId21"/>
    <p:sldId id="290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6" d="100"/>
          <a:sy n="126" d="100"/>
        </p:scale>
        <p:origin x="-25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DF5F37-A482-2A41-B6C1-7F01A35660B9}" type="datetimeFigureOut">
              <a:rPr lang="en-US" smtClean="0"/>
              <a:t>10/16/15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9243B-13A4-1343-AB1D-4DDC215B8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857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122C5-D54D-FB41-A114-D6FA6CE3DA83}" type="datetimeFigureOut">
              <a:rPr lang="en-US" smtClean="0"/>
              <a:t>10/16/15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B109D-BFE7-6440-BD81-BBE654F36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741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707A9-BD42-4712-85F5-D8253D31BF5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300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2213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6A94D-C181-46BB-896C-A16F1B32B47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690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92213" y="698500"/>
            <a:ext cx="4645025" cy="3484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defTabSz="944537">
              <a:defRPr/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08F7E9E-7893-483E-8F5D-3BD75BF98AB9}" type="slidenum">
              <a:rPr lang="en-US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pPr/>
              <a:t>21</a:t>
            </a:fld>
            <a:endParaRPr lang="en-US" dirty="0" smtClean="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3367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E8566-A38F-7C4E-9E3F-17D855A44C25}" type="datetime1">
              <a:rPr lang="en-US" smtClean="0"/>
              <a:t>10/16/15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284163" y="6227064"/>
            <a:ext cx="8574087" cy="17373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0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87BBA-BCE6-D947-9580-A82684A92118}" type="datetime1">
              <a:rPr lang="en-US" smtClean="0"/>
              <a:t>10/16/15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800600"/>
            <a:ext cx="8360242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C9884-F754-D043-B399-01794C6AAF8E}" type="datetime1">
              <a:rPr lang="en-US" smtClean="0"/>
              <a:t>10/16/15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84163" y="4280647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C0D9E-96AB-7A4D-A5A0-96C0A91CF57E}" type="datetime1">
              <a:rPr lang="en-US" smtClean="0"/>
              <a:t>10/16/15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914400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CD1E3-C7BA-F842-A2B6-31FD29A55C6C}" type="datetime1">
              <a:rPr lang="en-US" smtClean="0"/>
              <a:t>10/16/15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4163" y="4267200"/>
            <a:ext cx="2743200" cy="212015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953001"/>
            <a:ext cx="2472017" cy="124609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4" y="4419600"/>
            <a:ext cx="2475395" cy="510988"/>
          </a:xfrm>
          <a:noFill/>
        </p:spPr>
        <p:txBody>
          <a:bodyPr anchor="b"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14"/>
          <p:cNvGrpSpPr/>
          <p:nvPr/>
        </p:nvGrpSpPr>
        <p:grpSpPr>
          <a:xfrm>
            <a:off x="284163" y="461682"/>
            <a:ext cx="8576373" cy="137411"/>
            <a:chOff x="284163" y="1759424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21013" y="4801575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1" y="4800600"/>
            <a:ext cx="5691651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5" y="5367338"/>
            <a:ext cx="5653507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1A9FB-8CBC-F14F-9734-6C5561B451F1}" type="datetime1">
              <a:rPr lang="en-US" smtClean="0"/>
              <a:t>10/16/15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D0C67-8313-734F-8A32-09834C3121CF}" type="datetime1">
              <a:rPr lang="en-US" smtClean="0"/>
              <a:t>10/16/15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5313882" y="2857535"/>
            <a:ext cx="5934615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DD727-FDA5-CA47-B5D1-F5946C0ADAE8}" type="datetime1">
              <a:rPr lang="en-US" smtClean="0"/>
              <a:t>10/16/15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5400000">
            <a:off x="4658724" y="3355723"/>
            <a:ext cx="5934456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A061F-12DE-844C-AE00-BE6205EA1441}" type="datetime1">
              <a:rPr lang="en-US" smtClean="0"/>
              <a:t>10/16/15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8FFED-9003-5941-8FD8-5904FCB2FAAA}" type="datetime1">
              <a:rPr lang="en-US" smtClean="0"/>
              <a:t>10/16/15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58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3" y="444728"/>
            <a:ext cx="7810967" cy="1088237"/>
          </a:xfrm>
          <a:noFill/>
        </p:spPr>
        <p:txBody>
          <a:bodyPr bIns="45720" anchor="b" anchorCtr="0">
            <a:normAutofit/>
          </a:bodyPr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63E5-FFCD-EE4D-8EAA-5E3A78D9E57A}" type="datetime1">
              <a:rPr lang="en-US" smtClean="0"/>
              <a:t>10/16/15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443754"/>
            <a:ext cx="8574087" cy="437029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3AF58-0A44-5242-8326-8868A6FC12ED}" type="datetime1">
              <a:rPr lang="en-US" smtClean="0"/>
              <a:t>10/16/15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7"/>
            <a:ext cx="7772400" cy="1048871"/>
          </a:xfrm>
          <a:noFill/>
        </p:spPr>
        <p:txBody>
          <a:bodyPr anchor="b" anchorCtr="0">
            <a:normAutofit/>
          </a:bodyPr>
          <a:lstStyle>
            <a:lvl1pPr algn="l">
              <a:defRPr sz="42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7" y="5862918"/>
            <a:ext cx="7732059" cy="40341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84C68-93B2-654F-84D8-FF73284598BD}" type="datetime1">
              <a:rPr lang="en-US" smtClean="0"/>
              <a:t>10/16/15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2" name="Rectangle 11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A89E2-CE8E-414F-8F07-7844BBCDD2DD}" type="datetime1">
              <a:rPr lang="en-US" smtClean="0"/>
              <a:t>10/16/15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9CF5-6D1D-8A46-9ACD-6B9ECD37781D}" type="datetime1">
              <a:rPr lang="en-US" smtClean="0"/>
              <a:t>10/16/15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2513-B8D6-6D4C-AAA5-0CB9B572D0B7}" type="datetime1">
              <a:rPr lang="en-US" smtClean="0"/>
              <a:t>10/16/15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1503" y="2133600"/>
            <a:ext cx="7076747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936" y="64370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E65D48E3-7FC8-534D-9174-F12C3C2D2982}" type="datetime1">
              <a:rPr lang="en-US" smtClean="0"/>
              <a:t>10/16/15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6459" y="167347"/>
            <a:ext cx="630621" cy="359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C553D389-B9B2-DB4A-9B20-51056643119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14.png"/><Relationship Id="rId5" Type="http://schemas.openxmlformats.org/officeDocument/2006/relationships/image" Target="../media/image15.gif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realearth.ssec.wisc.edu/" TargetMode="External"/><Relationship Id="rId4" Type="http://schemas.openxmlformats.org/officeDocument/2006/relationships/hyperlink" Target="http://rammb.cira.colostate.edu/ramsdis/online/himawari-8.asp" TargetMode="External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sec.wisc.edu/data/geo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b566dac80219blue-earth-wallpaper.jpg"/>
          <p:cNvPicPr>
            <a:picLocks noChangeAspect="1"/>
          </p:cNvPicPr>
          <p:nvPr/>
        </p:nvPicPr>
        <p:blipFill>
          <a:blip r:embed="rId2" cstate="print"/>
          <a:srcRect l="10479" t="408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724150" y="3581400"/>
            <a:ext cx="6419849" cy="3276600"/>
          </a:xfrm>
          <a:prstGeom prst="rect">
            <a:avLst/>
          </a:prstGeom>
          <a:effectLst>
            <a:outerShdw blurRad="50800" dist="38100" dir="2700000" sx="0" sy="0" algn="tl" rotWithShape="0">
              <a:schemeClr val="bg1">
                <a:alpha val="90000"/>
              </a:schemeClr>
            </a:outerShdw>
          </a:effectLst>
        </p:spPr>
        <p:txBody>
          <a:bodyPr rIns="365760" rtlCol="0">
            <a:normAutofit fontScale="77500" lnSpcReduction="20000"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84" charset="-128"/>
                <a:cs typeface="ＭＳ Ｐゴシック" pitchFamily="8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8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8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8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8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dirty="0" smtClean="0">
                <a:solidFill>
                  <a:srgbClr val="FFFFFF"/>
                </a:solidFill>
                <a:effectLst>
                  <a:outerShdw blurRad="190500" dist="38100" dir="2700000" algn="br">
                    <a:srgbClr val="000000">
                      <a:alpha val="85000"/>
                    </a:srgbClr>
                  </a:outerShdw>
                </a:effectLst>
              </a:rPr>
              <a:t>Jordan J. Gerth</a:t>
            </a: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190500" dist="38100" dir="2700000" algn="br">
                    <a:srgbClr val="000000">
                      <a:alpha val="85000"/>
                    </a:srgbClr>
                  </a:outerShdw>
                </a:effectLst>
              </a:rPr>
              <a:t>Assistant Researcher, Liaison to NWS Pacific Region</a:t>
            </a: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190500" dist="38100" dir="2700000" algn="br">
                    <a:srgbClr val="000000">
                      <a:alpha val="85000"/>
                    </a:srgbClr>
                  </a:outerShdw>
                </a:effectLst>
              </a:rPr>
              <a:t>Cooperative Institute for Meteorological Satellite Studies</a:t>
            </a:r>
            <a:endParaRPr lang="en-US" sz="2000" dirty="0">
              <a:solidFill>
                <a:srgbClr val="FFFFFF"/>
              </a:solidFill>
              <a:effectLst>
                <a:outerShdw blurRad="190500" dist="38100" dir="2700000" algn="br">
                  <a:srgbClr val="000000">
                    <a:alpha val="85000"/>
                  </a:srgbClr>
                </a:outerShdw>
              </a:effectLst>
            </a:endParaRP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190500" dist="38100" dir="2700000" algn="br">
                    <a:srgbClr val="000000">
                      <a:alpha val="85000"/>
                    </a:srgbClr>
                  </a:outerShdw>
                </a:effectLst>
              </a:rPr>
              <a:t>University of Wisconsin at Madison</a:t>
            </a: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 smtClean="0">
                <a:solidFill>
                  <a:srgbClr val="FFFFFF"/>
                </a:solidFill>
                <a:effectLst>
                  <a:outerShdw blurRad="190500" dist="38100" dir="2700000" algn="br">
                    <a:srgbClr val="000000">
                      <a:alpha val="85000"/>
                    </a:srgbClr>
                  </a:outerShdw>
                </a:effectLst>
              </a:rPr>
              <a:t>Timothy J.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outerShdw blurRad="190500" dist="38100" dir="2700000" algn="br">
                    <a:srgbClr val="000000">
                      <a:alpha val="85000"/>
                    </a:srgbClr>
                  </a:outerShdw>
                </a:effectLst>
              </a:rPr>
              <a:t>Schmit</a:t>
            </a:r>
            <a:endParaRPr lang="en-US" sz="2400" b="1" dirty="0" smtClean="0">
              <a:solidFill>
                <a:srgbClr val="FFFFFF"/>
              </a:solidFill>
              <a:effectLst>
                <a:outerShdw blurRad="190500" dist="38100" dir="2700000" algn="br">
                  <a:srgbClr val="000000">
                    <a:alpha val="85000"/>
                  </a:srgbClr>
                </a:outerShdw>
              </a:effectLst>
            </a:endParaRP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190500" dist="38100" dir="2700000" algn="br">
                    <a:srgbClr val="000000">
                      <a:alpha val="85000"/>
                    </a:srgbClr>
                  </a:outerShdw>
                </a:effectLst>
              </a:rPr>
              <a:t>Research Meteorologist</a:t>
            </a: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190500" dist="38100" dir="2700000" algn="br">
                    <a:srgbClr val="000000">
                      <a:alpha val="85000"/>
                    </a:srgbClr>
                  </a:outerShdw>
                </a:effectLst>
              </a:rPr>
              <a:t>National Environmental Satellite, Data, and Information Service</a:t>
            </a: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 smtClean="0">
                <a:solidFill>
                  <a:srgbClr val="FFFFFF"/>
                </a:solidFill>
                <a:effectLst>
                  <a:outerShdw blurRad="190500" dist="38100" dir="2700000" algn="br">
                    <a:srgbClr val="000000">
                      <a:alpha val="85000"/>
                    </a:srgbClr>
                  </a:outerShdw>
                </a:effectLst>
              </a:rPr>
              <a:t>Bill D. Ward</a:t>
            </a:r>
            <a:endParaRPr lang="en-US" sz="2400" b="1" dirty="0">
              <a:solidFill>
                <a:srgbClr val="FFFFFF"/>
              </a:solidFill>
              <a:effectLst>
                <a:outerShdw blurRad="190500" dist="38100" dir="2700000" algn="br">
                  <a:srgbClr val="000000">
                    <a:alpha val="85000"/>
                  </a:srgbClr>
                </a:outerShdw>
              </a:effectLst>
            </a:endParaRP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190500" dist="38100" dir="2700000" algn="br">
                    <a:srgbClr val="000000">
                      <a:alpha val="85000"/>
                    </a:srgbClr>
                  </a:outerShdw>
                </a:effectLst>
              </a:rPr>
              <a:t>Environmental and Scientific Services Division Chief</a:t>
            </a:r>
            <a:br>
              <a:rPr lang="en-US" sz="2000" dirty="0" smtClean="0">
                <a:solidFill>
                  <a:srgbClr val="FFFFFF"/>
                </a:solidFill>
                <a:effectLst>
                  <a:outerShdw blurRad="190500" dist="38100" dir="2700000" algn="br">
                    <a:srgbClr val="000000">
                      <a:alpha val="85000"/>
                    </a:srgbClr>
                  </a:outerShdw>
                </a:effectLst>
              </a:rPr>
            </a:br>
            <a:r>
              <a:rPr lang="en-US" sz="2000" dirty="0" smtClean="0">
                <a:solidFill>
                  <a:srgbClr val="FFFFFF"/>
                </a:solidFill>
                <a:effectLst>
                  <a:outerShdw blurRad="190500" dist="38100" dir="2700000" algn="br">
                    <a:srgbClr val="000000">
                      <a:alpha val="85000"/>
                    </a:srgbClr>
                  </a:outerShdw>
                </a:effectLst>
              </a:rPr>
              <a:t>National Weather Service Pacific Region Headquarters</a:t>
            </a: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>
              <a:solidFill>
                <a:srgbClr val="FFFFFF"/>
              </a:solidFill>
              <a:effectLst>
                <a:outerShdw blurRad="190500" dist="38100" dir="2700000" algn="br">
                  <a:srgbClr val="000000">
                    <a:alpha val="85000"/>
                  </a:srgbClr>
                </a:outerShdw>
              </a:effectLst>
            </a:endParaRP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FFFFF"/>
                </a:solidFill>
                <a:effectLst>
                  <a:outerShdw blurRad="190500" dist="38100" dir="2700000" algn="br">
                    <a:srgbClr val="000000">
                      <a:alpha val="85000"/>
                    </a:srgbClr>
                  </a:outerShdw>
                </a:effectLst>
              </a:rPr>
              <a:t>Includes contributions from the community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3447" y="177849"/>
            <a:ext cx="4475916" cy="4851351"/>
          </a:xfrm>
          <a:prstGeom prst="rect">
            <a:avLst/>
          </a:prstGeom>
        </p:spPr>
        <p:txBody>
          <a:bodyPr lIns="0" tIns="0" rIns="0" bIns="0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ＭＳ Ｐゴシック" pitchFamily="84" charset="-128"/>
                <a:cs typeface="ＭＳ Ｐゴシック" pitchFamily="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pPr algn="l" eaLnBrk="1" hangingPunct="1"/>
            <a:r>
              <a:rPr lang="en-US" sz="4600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GOES-R</a:t>
            </a:r>
            <a:r>
              <a:rPr lang="en-US" sz="46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: The New Generation Begins with Himawari-8</a:t>
            </a:r>
            <a:endParaRPr lang="en-US" sz="2800" dirty="0" smtClean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9" name="Picture 8" descr="GOES-R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5105400"/>
            <a:ext cx="2516284" cy="1605012"/>
          </a:xfrm>
          <a:prstGeom prst="rect">
            <a:avLst/>
          </a:prstGeom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53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1250x1250_AHIM08_B1_SHCS_animated_2015187_160000_86_2015188_130000_86_X.mp4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023" y="1366"/>
            <a:ext cx="6856632" cy="6856634"/>
          </a:xfrm>
        </p:spPr>
      </p:pic>
    </p:spTree>
    <p:extLst>
      <p:ext uri="{BB962C8B-B14F-4D97-AF65-F5344CB8AC3E}">
        <p14:creationId xmlns:p14="http://schemas.microsoft.com/office/powerpoint/2010/main" val="752422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ABI Band </a:t>
            </a:r>
            <a:r>
              <a:rPr lang="en-US" dirty="0" smtClean="0"/>
              <a:t>2 (0.64 </a:t>
            </a:r>
            <a:r>
              <a:rPr lang="en-US" dirty="0" err="1"/>
              <a:t>μm</a:t>
            </a:r>
            <a:r>
              <a:rPr lang="en-US" dirty="0"/>
              <a:t>)</a:t>
            </a:r>
            <a:br>
              <a:rPr lang="en-US" dirty="0"/>
            </a:br>
            <a:r>
              <a:rPr lang="en-US" sz="2200" dirty="0"/>
              <a:t>Example from the Advanced </a:t>
            </a:r>
            <a:r>
              <a:rPr lang="en-US" sz="2200" dirty="0" err="1"/>
              <a:t>Himawari</a:t>
            </a:r>
            <a:r>
              <a:rPr lang="en-US" sz="2200" dirty="0"/>
              <a:t> Imager</a:t>
            </a:r>
            <a:endParaRPr lang="en-US" sz="4000" dirty="0"/>
          </a:p>
        </p:txBody>
      </p:sp>
      <p:pic>
        <p:nvPicPr>
          <p:cNvPr id="8" name="Content Placeholder 7" descr="150529_himawari8_visible_Kuchinoerabu-jima_Japan_anim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468" r="-16468"/>
          <a:stretch>
            <a:fillRect/>
          </a:stretch>
        </p:blipFill>
        <p:spPr>
          <a:xfrm>
            <a:off x="141200" y="1772897"/>
            <a:ext cx="8859837" cy="499854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11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82441" y="1811875"/>
            <a:ext cx="1963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rgbClr val="FFFFFF"/>
                </a:solidFill>
              </a:rPr>
              <a:t>Kuchinoerabu-jima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008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ABI Near-Infrared Bands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Current GOES imager: No near-infrared bands</a:t>
            </a:r>
          </a:p>
          <a:p>
            <a:r>
              <a:rPr lang="en-US" dirty="0" smtClean="0"/>
              <a:t>GOES-R ABI: Four near-infrared bands, two at 1 km resolution, two at 2 km resolution</a:t>
            </a:r>
          </a:p>
          <a:p>
            <a:r>
              <a:rPr lang="en-US" dirty="0" smtClean="0"/>
              <a:t>Benefits to the operational meteorologist:</a:t>
            </a:r>
          </a:p>
          <a:p>
            <a:pPr lvl="1"/>
            <a:r>
              <a:rPr lang="en-US" dirty="0" smtClean="0"/>
              <a:t>Depiction of vegetation health/coverage</a:t>
            </a:r>
          </a:p>
          <a:p>
            <a:pPr lvl="1"/>
            <a:r>
              <a:rPr lang="en-US" dirty="0" smtClean="0"/>
              <a:t>Sharper coastlines and easier detection of inland river flooding</a:t>
            </a:r>
          </a:p>
          <a:p>
            <a:pPr lvl="1"/>
            <a:r>
              <a:rPr lang="en-US" dirty="0" smtClean="0"/>
              <a:t>Easier cirrus cloud and cloud-phase discrimination</a:t>
            </a:r>
          </a:p>
          <a:p>
            <a:pPr lvl="1"/>
            <a:r>
              <a:rPr lang="en-US" dirty="0" smtClean="0"/>
              <a:t>Nocturnal fire detection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683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ABI Band 4 (1.4 </a:t>
            </a:r>
            <a:r>
              <a:rPr lang="en-US" dirty="0" err="1"/>
              <a:t>μ</a:t>
            </a:r>
            <a:r>
              <a:rPr lang="en-US" dirty="0" err="1" smtClean="0"/>
              <a:t>m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sz="2200" dirty="0" smtClean="0"/>
              <a:t>Example from the Visible Infrared Imaging Radiometer Suite (VIIRS)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0" y="1772879"/>
            <a:ext cx="4455682" cy="464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060" y="1772879"/>
            <a:ext cx="4455682" cy="46457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260" y="6463769"/>
            <a:ext cx="8951482" cy="30777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In dry environments, the ABI Band 4 is useful for identifying areas of dust, compared to traditional visible imagery.</a:t>
            </a:r>
            <a:endParaRPr lang="en-US" sz="14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64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H8V_160_30March2015_2200_0420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468" r="-16468"/>
          <a:stretch>
            <a:fillRect/>
          </a:stretch>
        </p:blipFill>
        <p:spPr>
          <a:xfrm>
            <a:off x="231558" y="1828890"/>
            <a:ext cx="8687573" cy="490136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ABI Band 5 (1.6 </a:t>
            </a:r>
            <a:r>
              <a:rPr lang="en-US" dirty="0" err="1"/>
              <a:t>μ</a:t>
            </a:r>
            <a:r>
              <a:rPr lang="en-US" dirty="0" err="1" smtClean="0"/>
              <a:t>m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sz="2200" dirty="0" smtClean="0"/>
              <a:t>Example from the Advanced </a:t>
            </a:r>
            <a:r>
              <a:rPr lang="en-US" sz="2200" dirty="0" err="1" smtClean="0"/>
              <a:t>Himawari</a:t>
            </a:r>
            <a:r>
              <a:rPr lang="en-US" sz="2200" dirty="0" smtClean="0"/>
              <a:t> Imager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4163" y="3186184"/>
            <a:ext cx="1430575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Water clouds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45633" y="4706239"/>
            <a:ext cx="1112617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Ice clouds</a:t>
            </a:r>
            <a:endParaRPr lang="en-US" dirty="0"/>
          </a:p>
        </p:txBody>
      </p:sp>
      <p:cxnSp>
        <p:nvCxnSpPr>
          <p:cNvPr id="7" name="Straight Arrow Connector 6"/>
          <p:cNvCxnSpPr>
            <a:stCxn id="3" idx="3"/>
          </p:cNvCxnSpPr>
          <p:nvPr/>
        </p:nvCxnSpPr>
        <p:spPr>
          <a:xfrm flipV="1">
            <a:off x="1714738" y="2795426"/>
            <a:ext cx="1546816" cy="5754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5" idx="1"/>
          </p:cNvCxnSpPr>
          <p:nvPr/>
        </p:nvCxnSpPr>
        <p:spPr>
          <a:xfrm flipH="1" flipV="1">
            <a:off x="5749053" y="4087935"/>
            <a:ext cx="1996580" cy="8029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91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ABI Infrared </a:t>
            </a:r>
            <a:r>
              <a:rPr lang="en-US" dirty="0"/>
              <a:t>B</a:t>
            </a:r>
            <a:r>
              <a:rPr lang="en-US" dirty="0" smtClean="0"/>
              <a:t>ands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Current GOES imager: four bands at 4 km resolution</a:t>
            </a:r>
          </a:p>
          <a:p>
            <a:r>
              <a:rPr lang="en-US" dirty="0" smtClean="0"/>
              <a:t>GOES-R ABI: ten bands at 2 km resolution</a:t>
            </a:r>
          </a:p>
          <a:p>
            <a:r>
              <a:rPr lang="en-US" dirty="0" smtClean="0"/>
              <a:t>Benefits to the operational meteorologist:</a:t>
            </a:r>
          </a:p>
          <a:p>
            <a:pPr lvl="1"/>
            <a:r>
              <a:rPr lang="en-US" dirty="0" smtClean="0"/>
              <a:t>Fire detection with better thermal signal</a:t>
            </a:r>
          </a:p>
          <a:p>
            <a:pPr lvl="1"/>
            <a:r>
              <a:rPr lang="en-US" dirty="0" smtClean="0"/>
              <a:t>Resolution of middle and upper tropospheric water vapor features</a:t>
            </a:r>
          </a:p>
          <a:p>
            <a:pPr lvl="1"/>
            <a:r>
              <a:rPr lang="en-US" dirty="0" smtClean="0"/>
              <a:t>Detection of sulfur dioxide and upper-atmosphere ozone</a:t>
            </a:r>
          </a:p>
          <a:p>
            <a:pPr lvl="1"/>
            <a:r>
              <a:rPr lang="en-US" dirty="0" smtClean="0"/>
              <a:t>Several window channels for discerning low-level water vapor gradients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428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50824-26_himawari8_water_vapor_Atsani_post_tropical_transition_anim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/>
          <a:stretch/>
        </p:blipFill>
        <p:spPr>
          <a:xfrm>
            <a:off x="3657600" y="1571625"/>
            <a:ext cx="5194300" cy="38957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Typhoon </a:t>
            </a:r>
            <a:r>
              <a:rPr lang="en-US" dirty="0" err="1" smtClean="0"/>
              <a:t>Atsani</a:t>
            </a:r>
            <a:endParaRPr lang="en-US" dirty="0" smtClean="0"/>
          </a:p>
          <a:p>
            <a:r>
              <a:rPr lang="en-US" dirty="0" smtClean="0"/>
              <a:t>AHI Band 8 (6.2 </a:t>
            </a:r>
            <a:r>
              <a:rPr lang="en-US" dirty="0" err="1" smtClean="0"/>
              <a:t>μm</a:t>
            </a:r>
            <a:r>
              <a:rPr lang="en-US" dirty="0" smtClean="0"/>
              <a:t>)</a:t>
            </a:r>
          </a:p>
          <a:p>
            <a:r>
              <a:rPr lang="en-US" dirty="0" smtClean="0"/>
              <a:t>24 August 2015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Extratropical</a:t>
            </a:r>
            <a:r>
              <a:rPr lang="en-US" dirty="0" smtClean="0"/>
              <a:t> Transition</a:t>
            </a:r>
            <a:endParaRPr lang="en-US" dirty="0"/>
          </a:p>
        </p:txBody>
      </p:sp>
      <p:pic>
        <p:nvPicPr>
          <p:cNvPr id="20" name="Picture Placeholder 19" descr="150824-26_west_Pacific_surface_analyses_anim.gif"/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78" b="-5778"/>
          <a:stretch>
            <a:fillRect/>
          </a:stretch>
        </p:blipFill>
        <p:spPr/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42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746" y="1958519"/>
            <a:ext cx="2743200" cy="35408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626" y="3175887"/>
            <a:ext cx="2743200" cy="350927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050" y="2409398"/>
            <a:ext cx="2743200" cy="35596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ABI quick reference guides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85286" y="4725622"/>
            <a:ext cx="3286351" cy="14773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The University of Wisconsin and NOAA are developing a quick reference guide for each one of the ABI bands with forecaster-pertinent information.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163" y="5164459"/>
            <a:ext cx="1814286" cy="8046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4163" y="5969072"/>
            <a:ext cx="22759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More training on GOES-R</a:t>
            </a:r>
            <a:br>
              <a:rPr lang="en-US" sz="1600" dirty="0" smtClean="0"/>
            </a:br>
            <a:r>
              <a:rPr lang="en-US" sz="1600" dirty="0" smtClean="0"/>
              <a:t>is available from COMET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168571" y="6280865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http://</a:t>
            </a:r>
            <a:r>
              <a:rPr lang="en-US" u="sng" dirty="0" err="1" smtClean="0"/>
              <a:t>www.goes-r.gov</a:t>
            </a:r>
            <a:r>
              <a:rPr lang="en-US" u="sng" dirty="0" smtClean="0"/>
              <a:t>/</a:t>
            </a:r>
            <a:endParaRPr lang="en-US" u="sng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051" y="1931353"/>
            <a:ext cx="2128096" cy="2128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6776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6" t="14114" r="15333" b="11794"/>
          <a:stretch/>
        </p:blipFill>
        <p:spPr bwMode="auto">
          <a:xfrm>
            <a:off x="0" y="-9358"/>
            <a:ext cx="9156476" cy="6867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018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7543800" y="6573217"/>
            <a:ext cx="16002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F8BBB978-F783-4560-B5F8-459943D30458}" type="slidenum">
              <a:rPr lang="en-US">
                <a:solidFill>
                  <a:srgbClr val="FFFFFF"/>
                </a:solidFill>
              </a:rPr>
              <a:pPr>
                <a:defRPr/>
              </a:pPr>
              <a:t>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804046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AMVs</a:t>
            </a:r>
            <a:r>
              <a:rPr lang="en-US" sz="1050" dirty="0">
                <a:solidFill>
                  <a:srgbClr val="000000"/>
                </a:solidFill>
              </a:rPr>
              <a:t> from </a:t>
            </a:r>
            <a:r>
              <a:rPr lang="en-US" sz="1050" b="1" dirty="0">
                <a:solidFill>
                  <a:srgbClr val="000000"/>
                </a:solidFill>
              </a:rPr>
              <a:t>15-</a:t>
            </a:r>
            <a:r>
              <a:rPr lang="en-US" sz="1050" b="1" dirty="0" smtClean="0">
                <a:solidFill>
                  <a:srgbClr val="000000"/>
                </a:solidFill>
              </a:rPr>
              <a:t>minute </a:t>
            </a:r>
            <a:r>
              <a:rPr lang="en-US" sz="1050" b="1" dirty="0">
                <a:solidFill>
                  <a:srgbClr val="000000"/>
                </a:solidFill>
              </a:rPr>
              <a:t>images </a:t>
            </a:r>
            <a:r>
              <a:rPr lang="en-US" sz="1050" dirty="0">
                <a:solidFill>
                  <a:srgbClr val="000000"/>
                </a:solidFill>
              </a:rPr>
              <a:t>(routine GOES </a:t>
            </a:r>
            <a:r>
              <a:rPr lang="en-US" sz="1050" dirty="0" smtClean="0">
                <a:solidFill>
                  <a:srgbClr val="000000"/>
                </a:solidFill>
              </a:rPr>
              <a:t>imager sampling</a:t>
            </a:r>
            <a:r>
              <a:rPr lang="en-US" sz="1050" dirty="0">
                <a:solidFill>
                  <a:srgbClr val="000000"/>
                </a:solidFill>
              </a:rPr>
              <a:t>)      </a:t>
            </a:r>
            <a:r>
              <a:rPr lang="en-US" sz="1050" dirty="0" smtClean="0">
                <a:solidFill>
                  <a:srgbClr val="000000"/>
                </a:solidFill>
              </a:rPr>
              <a:t>           </a:t>
            </a:r>
            <a:r>
              <a:rPr lang="en-US" sz="1050" dirty="0">
                <a:solidFill>
                  <a:srgbClr val="000000"/>
                </a:solidFill>
              </a:rPr>
              <a:t>AMVs from </a:t>
            </a:r>
            <a:r>
              <a:rPr lang="en-US" sz="1050" b="1" dirty="0">
                <a:solidFill>
                  <a:srgbClr val="000000"/>
                </a:solidFill>
              </a:rPr>
              <a:t>1-</a:t>
            </a:r>
            <a:r>
              <a:rPr lang="en-US" sz="1050" b="1" dirty="0" smtClean="0">
                <a:solidFill>
                  <a:srgbClr val="000000"/>
                </a:solidFill>
              </a:rPr>
              <a:t>minute </a:t>
            </a:r>
            <a:r>
              <a:rPr lang="en-US" sz="1050" b="1" dirty="0">
                <a:solidFill>
                  <a:srgbClr val="000000"/>
                </a:solidFill>
              </a:rPr>
              <a:t>images </a:t>
            </a:r>
            <a:r>
              <a:rPr lang="en-US" sz="1050" dirty="0">
                <a:solidFill>
                  <a:srgbClr val="000000"/>
                </a:solidFill>
              </a:rPr>
              <a:t>(</a:t>
            </a:r>
            <a:r>
              <a:rPr lang="en-US" sz="1050" dirty="0" smtClean="0">
                <a:solidFill>
                  <a:srgbClr val="000000"/>
                </a:solidFill>
              </a:rPr>
              <a:t>mesoscale </a:t>
            </a:r>
            <a:r>
              <a:rPr lang="en-US" sz="1050" dirty="0">
                <a:solidFill>
                  <a:srgbClr val="000000"/>
                </a:solidFill>
              </a:rPr>
              <a:t>GOES-</a:t>
            </a:r>
            <a:r>
              <a:rPr lang="en-US" sz="1050" dirty="0" smtClean="0">
                <a:solidFill>
                  <a:srgbClr val="000000"/>
                </a:solidFill>
              </a:rPr>
              <a:t>R ABI </a:t>
            </a:r>
            <a:r>
              <a:rPr lang="en-US" sz="1050" dirty="0">
                <a:solidFill>
                  <a:srgbClr val="000000"/>
                </a:solidFill>
              </a:rPr>
              <a:t>sampling)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37727" y="6604084"/>
            <a:ext cx="12445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000000"/>
                </a:solidFill>
                <a:latin typeface="+mj-lt"/>
              </a:rPr>
              <a:t>C. </a:t>
            </a:r>
            <a:r>
              <a:rPr lang="en-US" sz="1050" b="1" dirty="0" err="1">
                <a:solidFill>
                  <a:srgbClr val="000000"/>
                </a:solidFill>
                <a:latin typeface="+mj-lt"/>
              </a:rPr>
              <a:t>Velden</a:t>
            </a:r>
            <a:r>
              <a:rPr lang="en-US" sz="1050" b="1" dirty="0">
                <a:solidFill>
                  <a:srgbClr val="000000"/>
                </a:solidFill>
                <a:latin typeface="+mj-lt"/>
              </a:rPr>
              <a:t> (CIMSS</a:t>
            </a:r>
            <a:r>
              <a:rPr lang="en-US" sz="1050" b="1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203885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Hurricane Sandy case from GOES-14 – 18:00 UTC </a:t>
            </a:r>
            <a:r>
              <a:rPr lang="en-US" dirty="0">
                <a:latin typeface="+mj-lt"/>
              </a:rPr>
              <a:t>26 </a:t>
            </a:r>
            <a:r>
              <a:rPr lang="en-US" dirty="0" smtClean="0">
                <a:latin typeface="+mj-lt"/>
              </a:rPr>
              <a:t>October 2012</a:t>
            </a:r>
            <a:endParaRPr lang="en-US" dirty="0">
              <a:latin typeface="+mj-lt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03" y="1759280"/>
            <a:ext cx="3572797" cy="408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756778"/>
            <a:ext cx="3687097" cy="408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000451" y="1759280"/>
            <a:ext cx="3034739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Low-Level (700-950 hPa) Vectors from Visible Imagery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Atmospheric Motion Vectors </a:t>
            </a:r>
            <a:r>
              <a:rPr lang="en-US" dirty="0" smtClean="0"/>
              <a:t>(AMVs)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3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GOES-R spacecraft and solar panel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0" b="7540"/>
          <a:stretch>
            <a:fillRect/>
          </a:stretch>
        </p:blipFill>
        <p:spPr>
          <a:xfrm>
            <a:off x="284163" y="1817986"/>
            <a:ext cx="8578702" cy="4839937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082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4563" y="2133600"/>
            <a:ext cx="5373687" cy="121194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Himawari-8 imagery online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484563" y="2133600"/>
            <a:ext cx="5373687" cy="39925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Japan Meteorological Agency</a:t>
            </a:r>
            <a:endParaRPr lang="en-US" dirty="0">
              <a:hlinkClick r:id="rId2"/>
            </a:endParaRPr>
          </a:p>
          <a:p>
            <a:pPr lvl="1"/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://www.data.jma.go.jp/mscweb/data/himawari/</a:t>
            </a:r>
          </a:p>
          <a:p>
            <a:r>
              <a:rPr lang="en-US" dirty="0" smtClean="0"/>
              <a:t>University of Wisconsin</a:t>
            </a:r>
          </a:p>
          <a:p>
            <a:pPr lvl="1"/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://www.ssec.wisc.edu/data/geo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lvl="1"/>
            <a:r>
              <a:rPr lang="en-US" dirty="0" smtClean="0">
                <a:hlinkClick r:id="rId3"/>
              </a:rPr>
              <a:t>http://realearth.ssec.wisc.edu/</a:t>
            </a:r>
            <a:endParaRPr lang="en-US" dirty="0" smtClean="0"/>
          </a:p>
          <a:p>
            <a:r>
              <a:rPr lang="en-US" dirty="0" smtClean="0"/>
              <a:t>Colorado State University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http://rammb.cira.colostate.edu/ramsdis/online/himawari-8.</a:t>
            </a:r>
            <a:r>
              <a:rPr lang="en-US" dirty="0" smtClean="0">
                <a:hlinkClick r:id="rId4"/>
              </a:rPr>
              <a:t>asp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163" y="2133600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81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908440" y="975433"/>
            <a:ext cx="4235559" cy="5078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33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Thank you!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08440" y="1667327"/>
            <a:ext cx="4235561" cy="5032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For more </a:t>
            </a:r>
            <a:r>
              <a:rPr lang="en-US" sz="2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information, </a:t>
            </a:r>
            <a:r>
              <a:rPr lang="en-US" sz="2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visit </a:t>
            </a:r>
            <a:r>
              <a:rPr lang="en-US" sz="21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www.goes-</a:t>
            </a:r>
            <a:r>
              <a:rPr lang="en-US" sz="2100" b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r.gov</a:t>
            </a:r>
          </a:p>
          <a:p>
            <a:pPr algn="ctr">
              <a:defRPr/>
            </a:pPr>
            <a:r>
              <a:rPr lang="en-US" sz="2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or e-mail</a:t>
            </a:r>
          </a:p>
          <a:p>
            <a:pPr algn="ctr">
              <a:defRPr/>
            </a:pPr>
            <a:r>
              <a:rPr lang="en-US" sz="2100" b="1" u="sng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Jordan.Gerth@noaa.gov</a:t>
            </a:r>
            <a:endParaRPr lang="en-US" sz="2100" b="1" u="sng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algn="ctr">
              <a:defRPr/>
            </a:pPr>
            <a:endParaRPr lang="en-US" sz="2100" b="1" dirty="0" smtClean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algn="ctr">
              <a:defRPr/>
            </a:pPr>
            <a:endParaRPr lang="en-US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algn="ctr">
              <a:defRPr/>
            </a:pPr>
            <a:endParaRPr 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algn="ctr">
              <a:defRPr/>
            </a:pPr>
            <a:endParaRPr 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algn="ctr">
              <a:defRPr/>
            </a:pPr>
            <a:r>
              <a:rPr lang="en-US" dirty="0"/>
              <a:t>www.facebook.com/GOESRsatellite</a:t>
            </a:r>
          </a:p>
          <a:p>
            <a:pPr algn="ctr">
              <a:defRPr/>
            </a:pPr>
            <a:endParaRPr lang="en-US" dirty="0"/>
          </a:p>
          <a:p>
            <a:pPr algn="ctr">
              <a:defRPr/>
            </a:pPr>
            <a:r>
              <a:rPr lang="en-US" dirty="0"/>
              <a:t>www.youtube.com/user/</a:t>
            </a:r>
          </a:p>
          <a:p>
            <a:pPr algn="ctr">
              <a:defRPr/>
            </a:pPr>
            <a:r>
              <a:rPr lang="en-US" dirty="0" err="1"/>
              <a:t>NOAASatellites</a:t>
            </a:r>
            <a:endParaRPr lang="en-US" dirty="0"/>
          </a:p>
          <a:p>
            <a:pPr algn="ctr">
              <a:defRPr/>
            </a:pPr>
            <a:endParaRPr lang="en-US" dirty="0"/>
          </a:p>
          <a:p>
            <a:pPr algn="ctr">
              <a:defRPr/>
            </a:pPr>
            <a:r>
              <a:rPr lang="en-US" dirty="0"/>
              <a:t>twitter.com/</a:t>
            </a:r>
            <a:r>
              <a:rPr lang="en-US" dirty="0" err="1"/>
              <a:t>NOAASatellites</a:t>
            </a:r>
            <a:endParaRPr lang="en-US" dirty="0"/>
          </a:p>
          <a:p>
            <a:pPr algn="ctr">
              <a:defRPr/>
            </a:pPr>
            <a:endParaRPr lang="en-US" dirty="0"/>
          </a:p>
          <a:p>
            <a:pPr algn="ctr">
              <a:defRPr/>
            </a:pPr>
            <a:r>
              <a:rPr lang="en-US" dirty="0"/>
              <a:t>www.flickr.com/photos/</a:t>
            </a:r>
          </a:p>
          <a:p>
            <a:pPr algn="ctr">
              <a:defRPr/>
            </a:pPr>
            <a:r>
              <a:rPr lang="en-US" dirty="0" err="1"/>
              <a:t>noaasatellites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5"/>
          <a:stretch/>
        </p:blipFill>
        <p:spPr>
          <a:xfrm>
            <a:off x="3232" y="0"/>
            <a:ext cx="4905208" cy="6858000"/>
          </a:xfrm>
          <a:prstGeom prst="rect">
            <a:avLst/>
          </a:prstGeom>
        </p:spPr>
      </p:pic>
      <p:pic>
        <p:nvPicPr>
          <p:cNvPr id="8" name="Picture 7" descr="GOES-R_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715" y="145339"/>
            <a:ext cx="685800" cy="4374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814" y="3428999"/>
            <a:ext cx="3484548" cy="40297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8284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update on GOES-R/S launch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GOES-R is tentatively scheduled to launch on October 14, 2016, in Cape Canaveral, Florida</a:t>
            </a:r>
          </a:p>
          <a:p>
            <a:r>
              <a:rPr lang="en-US" dirty="0" smtClean="0"/>
              <a:t>GOES-S will launch approximately one year after the GOES-R launch</a:t>
            </a:r>
          </a:p>
          <a:p>
            <a:r>
              <a:rPr lang="en-US" dirty="0" smtClean="0"/>
              <a:t>Post-launch testing will occur at 89.5 W and GOES-R will be positioned there for approximately one year</a:t>
            </a:r>
          </a:p>
          <a:p>
            <a:r>
              <a:rPr lang="en-US" dirty="0" smtClean="0"/>
              <a:t>Operational location of GOES-R will depend on NWS priorities and the health of the existing GOES satellites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584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6838" y="4457349"/>
            <a:ext cx="706698" cy="60959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Launch &amp; Orbit Raising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6847175" y="4457349"/>
            <a:ext cx="2077614" cy="609600"/>
          </a:xfrm>
          <a:prstGeom prst="homePlate">
            <a:avLst>
              <a:gd name="adj" fmla="val 46979"/>
            </a:avLst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Operations -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9887" y="4457349"/>
            <a:ext cx="5797286" cy="60780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r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Post-launch Testing (PLT) - 180 Days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43537" y="5066476"/>
            <a:ext cx="960120" cy="640080"/>
          </a:xfrm>
          <a:prstGeom prst="rect">
            <a:avLst/>
          </a:prstGeom>
          <a:solidFill>
            <a:srgbClr val="FFD700"/>
          </a:solidFill>
          <a:ln w="9525" cap="flat" cmpd="sng" algn="ctr">
            <a:solidFill>
              <a:schemeClr val="tx1"/>
            </a:solidFill>
            <a:prstDash val="solid"/>
          </a:ln>
          <a:effectLst/>
        </p:spPr>
        <p:txBody>
          <a:bodyPr lIns="0" r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Outgas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03658" y="5066476"/>
            <a:ext cx="4843516" cy="320040"/>
          </a:xfrm>
          <a:prstGeom prst="rect">
            <a:avLst/>
          </a:prstGeom>
          <a:solidFill>
            <a:srgbClr val="FFD700"/>
          </a:solidFill>
          <a:ln w="9525" cap="flat" cmpd="sng" algn="ctr">
            <a:solidFill>
              <a:schemeClr val="tx1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System Performance Operational Test (SPOT)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043537" y="5758936"/>
            <a:ext cx="0" cy="30480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402932" y="5816597"/>
            <a:ext cx="5745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900" dirty="0" smtClean="0">
                <a:solidFill>
                  <a:prstClr val="black"/>
                </a:solidFill>
                <a:latin typeface="Calibri"/>
              </a:rPr>
              <a:t>12 Days</a:t>
            </a: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95937" y="5816597"/>
            <a:ext cx="6119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900" dirty="0">
                <a:solidFill>
                  <a:prstClr val="black"/>
                </a:solidFill>
                <a:latin typeface="Calibri"/>
              </a:rPr>
              <a:t>3</a:t>
            </a:r>
            <a:r>
              <a:rPr lang="en-US" sz="900" dirty="0" smtClean="0">
                <a:solidFill>
                  <a:prstClr val="black"/>
                </a:solidFill>
                <a:latin typeface="Calibri"/>
              </a:rPr>
              <a:t>0 Days</a:t>
            </a: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76251" y="5829042"/>
            <a:ext cx="5841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900" dirty="0" smtClean="0">
                <a:solidFill>
                  <a:prstClr val="black"/>
                </a:solidFill>
                <a:latin typeface="Calibri"/>
              </a:rPr>
              <a:t>60 Days</a:t>
            </a: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80268" y="5816597"/>
            <a:ext cx="5340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900" dirty="0" smtClean="0">
                <a:solidFill>
                  <a:prstClr val="black"/>
                </a:solidFill>
                <a:latin typeface="Calibri"/>
              </a:rPr>
              <a:t>6 Mo</a:t>
            </a: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53139" y="5758936"/>
            <a:ext cx="0" cy="30480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5" name="Straight Connector 14"/>
          <p:cNvCxnSpPr/>
          <p:nvPr/>
        </p:nvCxnSpPr>
        <p:spPr>
          <a:xfrm flipV="1">
            <a:off x="2003658" y="5778549"/>
            <a:ext cx="0" cy="30480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6" name="Straight Connector 15"/>
          <p:cNvCxnSpPr/>
          <p:nvPr/>
        </p:nvCxnSpPr>
        <p:spPr>
          <a:xfrm flipV="1">
            <a:off x="5378393" y="5760460"/>
            <a:ext cx="0" cy="30480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5372568" y="5816597"/>
            <a:ext cx="5653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900" dirty="0" smtClean="0">
                <a:solidFill>
                  <a:prstClr val="black"/>
                </a:solidFill>
                <a:latin typeface="Calibri"/>
              </a:rPr>
              <a:t>30 Days</a:t>
            </a: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ight Triangle 17"/>
          <p:cNvSpPr/>
          <p:nvPr/>
        </p:nvSpPr>
        <p:spPr>
          <a:xfrm>
            <a:off x="2873278" y="5393509"/>
            <a:ext cx="2482337" cy="320040"/>
          </a:xfrm>
          <a:prstGeom prst="rtTriangle">
            <a:avLst/>
          </a:prstGeom>
          <a:solidFill>
            <a:srgbClr val="E2725B"/>
          </a:solidFill>
          <a:ln w="9525" cap="flat" cmpd="sng" algn="ctr">
            <a:solidFill>
              <a:schemeClr val="tx1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358663" y="5393509"/>
            <a:ext cx="548640" cy="320040"/>
          </a:xfrm>
          <a:prstGeom prst="rect">
            <a:avLst/>
          </a:prstGeom>
          <a:solidFill>
            <a:srgbClr val="BEE5F4"/>
          </a:solidFill>
          <a:ln w="9525" cap="flat" cmpd="sng" algn="ctr">
            <a:solidFill>
              <a:schemeClr val="tx1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PLPT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847174" y="5066476"/>
            <a:ext cx="594360" cy="640080"/>
          </a:xfrm>
          <a:prstGeom prst="rect">
            <a:avLst/>
          </a:prstGeom>
          <a:solidFill>
            <a:srgbClr val="FFD700"/>
          </a:solidFill>
          <a:ln w="9525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0" dirty="0" smtClean="0">
                <a:solidFill>
                  <a:prstClr val="black"/>
                </a:solidFill>
                <a:latin typeface="Calibri"/>
              </a:rPr>
              <a:t>Ex-tended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Val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6" r="14574" b="40819"/>
          <a:stretch/>
        </p:blipFill>
        <p:spPr bwMode="auto">
          <a:xfrm>
            <a:off x="336839" y="5066476"/>
            <a:ext cx="706698" cy="63639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</p:pic>
      <p:sp>
        <p:nvSpPr>
          <p:cNvPr id="22" name="TextBox 21"/>
          <p:cNvSpPr txBox="1"/>
          <p:nvPr/>
        </p:nvSpPr>
        <p:spPr>
          <a:xfrm>
            <a:off x="6697859" y="4627541"/>
            <a:ext cx="2202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sz="1200" b="1" dirty="0" smtClean="0">
                <a:solidFill>
                  <a:prstClr val="black"/>
                </a:solidFill>
                <a:latin typeface="Calibri"/>
              </a:rPr>
              <a:t>&lt;=5yrs Storage + &gt;=8.4yrs Ops</a:t>
            </a:r>
            <a:endParaRPr lang="en-US" sz="12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6864894" y="5760460"/>
            <a:ext cx="0" cy="30480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25" name="Rectangle 24"/>
          <p:cNvSpPr/>
          <p:nvPr/>
        </p:nvSpPr>
        <p:spPr>
          <a:xfrm>
            <a:off x="5913370" y="5394408"/>
            <a:ext cx="950527" cy="32004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928190" y="5765077"/>
            <a:ext cx="0" cy="30480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27" name="Rectangle 26"/>
          <p:cNvSpPr/>
          <p:nvPr/>
        </p:nvSpPr>
        <p:spPr>
          <a:xfrm>
            <a:off x="2003657" y="5393509"/>
            <a:ext cx="868680" cy="320040"/>
          </a:xfrm>
          <a:prstGeom prst="rect">
            <a:avLst/>
          </a:prstGeom>
          <a:solidFill>
            <a:srgbClr val="E2725B"/>
          </a:solidFill>
          <a:ln w="9525" cap="flat" cmpd="sng" algn="ctr">
            <a:solidFill>
              <a:schemeClr val="tx1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0" dirty="0" smtClean="0">
                <a:solidFill>
                  <a:prstClr val="black"/>
                </a:solidFill>
                <a:latin typeface="Calibri"/>
              </a:rPr>
              <a:t>PLT Cal/INR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8" name="Right Triangle 27"/>
          <p:cNvSpPr/>
          <p:nvPr/>
        </p:nvSpPr>
        <p:spPr>
          <a:xfrm rot="10800000">
            <a:off x="2880519" y="5391505"/>
            <a:ext cx="2476102" cy="320040"/>
          </a:xfrm>
          <a:prstGeom prst="rtTriangle">
            <a:avLst/>
          </a:prstGeom>
          <a:solidFill>
            <a:srgbClr val="BEE5F4"/>
          </a:solidFill>
          <a:ln w="9525" cap="flat" cmpd="sng" algn="ctr">
            <a:solidFill>
              <a:schemeClr val="tx1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73569" y="5816597"/>
            <a:ext cx="6524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900" dirty="0" smtClean="0">
                <a:solidFill>
                  <a:prstClr val="black"/>
                </a:solidFill>
                <a:latin typeface="Calibri"/>
              </a:rPr>
              <a:t>32 Days</a:t>
            </a:r>
            <a:endParaRPr lang="en-US" sz="1200" dirty="0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2872337" y="5758936"/>
            <a:ext cx="0" cy="30480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2143581" y="5816597"/>
            <a:ext cx="5841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900" dirty="0" smtClean="0">
                <a:solidFill>
                  <a:prstClr val="black"/>
                </a:solidFill>
                <a:latin typeface="Calibri"/>
              </a:rPr>
              <a:t>28 Days</a:t>
            </a: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7441534" y="5765077"/>
            <a:ext cx="0" cy="30480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graphicFrame>
        <p:nvGraphicFramePr>
          <p:cNvPr id="34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7420808"/>
              </p:ext>
            </p:extLst>
          </p:nvPr>
        </p:nvGraphicFramePr>
        <p:xfrm>
          <a:off x="539743" y="1227809"/>
          <a:ext cx="6172208" cy="2985351"/>
        </p:xfrm>
        <a:graphic>
          <a:graphicData uri="http://schemas.openxmlformats.org/drawingml/2006/table">
            <a:tbl>
              <a:tblPr firstRow="1" bandRow="1"/>
              <a:tblGrid>
                <a:gridCol w="220436"/>
                <a:gridCol w="220436"/>
                <a:gridCol w="220436"/>
                <a:gridCol w="220436"/>
                <a:gridCol w="220436"/>
                <a:gridCol w="220436"/>
                <a:gridCol w="220436"/>
                <a:gridCol w="220436"/>
                <a:gridCol w="220436"/>
                <a:gridCol w="220436"/>
                <a:gridCol w="220436"/>
                <a:gridCol w="220436"/>
                <a:gridCol w="220436"/>
                <a:gridCol w="220436"/>
                <a:gridCol w="220436"/>
                <a:gridCol w="220436"/>
                <a:gridCol w="220436"/>
                <a:gridCol w="220436"/>
                <a:gridCol w="220436"/>
                <a:gridCol w="220436"/>
                <a:gridCol w="220436"/>
                <a:gridCol w="220436"/>
                <a:gridCol w="220436"/>
                <a:gridCol w="220436"/>
                <a:gridCol w="220436"/>
                <a:gridCol w="220436"/>
                <a:gridCol w="220436"/>
                <a:gridCol w="220436"/>
              </a:tblGrid>
              <a:tr h="285750"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09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10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11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12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13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14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15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16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17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18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19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20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21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22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23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24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25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26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27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28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29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30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31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32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33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34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35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36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  <a:tr h="2699601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5" name="Rectangle 103" descr="Light upward diagonal"/>
          <p:cNvSpPr>
            <a:spLocks noChangeArrowheads="1"/>
          </p:cNvSpPr>
          <p:nvPr/>
        </p:nvSpPr>
        <p:spPr bwMode="auto">
          <a:xfrm>
            <a:off x="2319851" y="2751149"/>
            <a:ext cx="150052" cy="171450"/>
          </a:xfrm>
          <a:prstGeom prst="rect">
            <a:avLst/>
          </a:prstGeom>
          <a:pattFill prst="wdDnDiag">
            <a:fgClr>
              <a:srgbClr val="333399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Arial" charset="0"/>
              <a:ea typeface="MS PGothic" panose="020B0600070205080204" pitchFamily="34" charset="-128"/>
            </a:endParaRPr>
          </a:p>
        </p:txBody>
      </p:sp>
      <p:sp>
        <p:nvSpPr>
          <p:cNvPr id="36" name="Rectangle 105" descr="Light upward diagonal"/>
          <p:cNvSpPr>
            <a:spLocks noChangeArrowheads="1"/>
          </p:cNvSpPr>
          <p:nvPr/>
        </p:nvSpPr>
        <p:spPr bwMode="auto">
          <a:xfrm>
            <a:off x="2469903" y="3124276"/>
            <a:ext cx="621530" cy="164463"/>
          </a:xfrm>
          <a:prstGeom prst="rect">
            <a:avLst/>
          </a:prstGeom>
          <a:pattFill prst="ltUpDiag">
            <a:fgClr>
              <a:srgbClr val="333399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  <a:ea typeface="MS PGothic" panose="020B0600070205080204" pitchFamily="34" charset="-128"/>
            </a:endParaRPr>
          </a:p>
        </p:txBody>
      </p:sp>
      <p:sp>
        <p:nvSpPr>
          <p:cNvPr id="37" name="Rectangle 106"/>
          <p:cNvSpPr>
            <a:spLocks noChangeArrowheads="1"/>
          </p:cNvSpPr>
          <p:nvPr/>
        </p:nvSpPr>
        <p:spPr bwMode="auto">
          <a:xfrm>
            <a:off x="3091433" y="3122568"/>
            <a:ext cx="1804649" cy="171450"/>
          </a:xfrm>
          <a:prstGeom prst="rect">
            <a:avLst/>
          </a:prstGeom>
          <a:solidFill>
            <a:srgbClr val="0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  <a:ea typeface="MS PGothic" panose="020B0600070205080204" pitchFamily="34" charset="-128"/>
            </a:endParaRPr>
          </a:p>
        </p:txBody>
      </p:sp>
      <p:sp>
        <p:nvSpPr>
          <p:cNvPr id="38" name="Rectangle 137" descr="Light upward diagonal"/>
          <p:cNvSpPr>
            <a:spLocks noChangeArrowheads="1"/>
          </p:cNvSpPr>
          <p:nvPr/>
        </p:nvSpPr>
        <p:spPr bwMode="auto">
          <a:xfrm>
            <a:off x="705556" y="2049808"/>
            <a:ext cx="2180279" cy="164021"/>
          </a:xfrm>
          <a:prstGeom prst="rect">
            <a:avLst/>
          </a:prstGeom>
          <a:pattFill prst="ltUpDiag">
            <a:fgClr>
              <a:srgbClr val="333399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  <a:ea typeface="MS PGothic" panose="020B0600070205080204" pitchFamily="34" charset="-128"/>
            </a:endParaRPr>
          </a:p>
        </p:txBody>
      </p:sp>
      <p:sp>
        <p:nvSpPr>
          <p:cNvPr id="39" name="Rectangle 138" descr="Light upward diagonal"/>
          <p:cNvSpPr>
            <a:spLocks noChangeArrowheads="1"/>
          </p:cNvSpPr>
          <p:nvPr/>
        </p:nvSpPr>
        <p:spPr bwMode="auto">
          <a:xfrm>
            <a:off x="896483" y="2409842"/>
            <a:ext cx="343257" cy="164482"/>
          </a:xfrm>
          <a:prstGeom prst="rect">
            <a:avLst/>
          </a:prstGeom>
          <a:pattFill prst="ltUpDiag">
            <a:fgClr>
              <a:srgbClr val="333399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  <a:ea typeface="MS PGothic" panose="020B0600070205080204" pitchFamily="34" charset="-128"/>
            </a:endParaRPr>
          </a:p>
        </p:txBody>
      </p:sp>
      <p:sp>
        <p:nvSpPr>
          <p:cNvPr id="40" name="Rectangle 141" descr="Light upward diagonal"/>
          <p:cNvSpPr>
            <a:spLocks noChangeArrowheads="1"/>
          </p:cNvSpPr>
          <p:nvPr/>
        </p:nvSpPr>
        <p:spPr bwMode="auto">
          <a:xfrm>
            <a:off x="540507" y="1709098"/>
            <a:ext cx="355976" cy="171450"/>
          </a:xfrm>
          <a:prstGeom prst="rect">
            <a:avLst/>
          </a:prstGeom>
          <a:pattFill prst="ltUpDiag">
            <a:fgClr>
              <a:srgbClr val="333399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  <a:ea typeface="MS PGothic" panose="020B0600070205080204" pitchFamily="34" charset="-128"/>
            </a:endParaRPr>
          </a:p>
        </p:txBody>
      </p:sp>
      <p:sp>
        <p:nvSpPr>
          <p:cNvPr id="41" name="Rectangle 157"/>
          <p:cNvSpPr>
            <a:spLocks noChangeArrowheads="1"/>
          </p:cNvSpPr>
          <p:nvPr/>
        </p:nvSpPr>
        <p:spPr bwMode="auto">
          <a:xfrm>
            <a:off x="3152611" y="2422238"/>
            <a:ext cx="630691" cy="1384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25" i="1" kern="0" dirty="0">
                <a:solidFill>
                  <a:srgbClr val="333399"/>
                </a:solidFill>
                <a:latin typeface="Franklin Gothic Demi" pitchFamily="34" charset="0"/>
                <a:ea typeface="MS PGothic" panose="020B0600070205080204" pitchFamily="34" charset="-128"/>
                <a:cs typeface="Arial" pitchFamily="34" charset="0"/>
              </a:rPr>
              <a:t> GOES </a:t>
            </a:r>
            <a:r>
              <a:rPr lang="en-US" sz="900" i="1" kern="0" dirty="0">
                <a:solidFill>
                  <a:srgbClr val="333399"/>
                </a:solidFill>
                <a:latin typeface="Franklin Gothic Demi" pitchFamily="34" charset="0"/>
                <a:ea typeface="MS PGothic" panose="020B0600070205080204" pitchFamily="34" charset="-128"/>
                <a:cs typeface="Arial" pitchFamily="34" charset="0"/>
              </a:rPr>
              <a:t>West</a:t>
            </a:r>
          </a:p>
        </p:txBody>
      </p:sp>
      <p:sp>
        <p:nvSpPr>
          <p:cNvPr id="42" name="Rectangle 158"/>
          <p:cNvSpPr>
            <a:spLocks noChangeArrowheads="1"/>
          </p:cNvSpPr>
          <p:nvPr/>
        </p:nvSpPr>
        <p:spPr bwMode="auto">
          <a:xfrm>
            <a:off x="3993757" y="2074890"/>
            <a:ext cx="747884" cy="1384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i="1" kern="0" dirty="0">
                <a:solidFill>
                  <a:srgbClr val="333399"/>
                </a:solidFill>
                <a:latin typeface="Franklin Gothic Demi" pitchFamily="34" charset="0"/>
                <a:ea typeface="MS PGothic" panose="020B0600070205080204" pitchFamily="34" charset="-128"/>
                <a:cs typeface="Arial" pitchFamily="34" charset="0"/>
              </a:rPr>
              <a:t>On-orbit spare</a:t>
            </a:r>
          </a:p>
        </p:txBody>
      </p:sp>
      <p:sp>
        <p:nvSpPr>
          <p:cNvPr id="43" name="Rectangle 102"/>
          <p:cNvSpPr>
            <a:spLocks noChangeArrowheads="1"/>
          </p:cNvSpPr>
          <p:nvPr/>
        </p:nvSpPr>
        <p:spPr bwMode="auto">
          <a:xfrm>
            <a:off x="1250098" y="2412741"/>
            <a:ext cx="1841335" cy="160835"/>
          </a:xfrm>
          <a:prstGeom prst="rect">
            <a:avLst/>
          </a:prstGeom>
          <a:solidFill>
            <a:srgbClr val="000080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  <a:ea typeface="MS PGothic" panose="020B0600070205080204" pitchFamily="34" charset="-128"/>
            </a:endParaRPr>
          </a:p>
        </p:txBody>
      </p:sp>
      <p:sp>
        <p:nvSpPr>
          <p:cNvPr id="44" name="Rectangle 104"/>
          <p:cNvSpPr>
            <a:spLocks noChangeArrowheads="1"/>
          </p:cNvSpPr>
          <p:nvPr/>
        </p:nvSpPr>
        <p:spPr bwMode="auto">
          <a:xfrm>
            <a:off x="2480508" y="2751149"/>
            <a:ext cx="1879013" cy="17145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  <a:ea typeface="MS PGothic" panose="020B0600070205080204" pitchFamily="34" charset="-128"/>
            </a:endParaRPr>
          </a:p>
        </p:txBody>
      </p:sp>
      <p:sp>
        <p:nvSpPr>
          <p:cNvPr id="45" name="Rectangle 158"/>
          <p:cNvSpPr>
            <a:spLocks noChangeArrowheads="1"/>
          </p:cNvSpPr>
          <p:nvPr/>
        </p:nvSpPr>
        <p:spPr bwMode="auto">
          <a:xfrm>
            <a:off x="3337567" y="1736448"/>
            <a:ext cx="656190" cy="1384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i="1" kern="0" dirty="0">
                <a:solidFill>
                  <a:srgbClr val="333399"/>
                </a:solidFill>
                <a:latin typeface="Franklin Gothic Demi" pitchFamily="34" charset="0"/>
                <a:ea typeface="MS PGothic" panose="020B0600070205080204" pitchFamily="34" charset="-128"/>
                <a:cs typeface="Arial" pitchFamily="34" charset="0"/>
              </a:rPr>
              <a:t>GOES East</a:t>
            </a:r>
          </a:p>
        </p:txBody>
      </p:sp>
      <p:sp>
        <p:nvSpPr>
          <p:cNvPr id="46" name="Rectangle 105" descr="Light upward diagonal"/>
          <p:cNvSpPr>
            <a:spLocks noChangeArrowheads="1"/>
          </p:cNvSpPr>
          <p:nvPr/>
        </p:nvSpPr>
        <p:spPr bwMode="auto">
          <a:xfrm>
            <a:off x="2885836" y="3486055"/>
            <a:ext cx="1371488" cy="171450"/>
          </a:xfrm>
          <a:prstGeom prst="rect">
            <a:avLst/>
          </a:prstGeom>
          <a:pattFill prst="ltUpDiag">
            <a:fgClr>
              <a:srgbClr val="333399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  <a:ea typeface="MS PGothic" panose="020B0600070205080204" pitchFamily="34" charset="-128"/>
            </a:endParaRPr>
          </a:p>
        </p:txBody>
      </p:sp>
      <p:sp>
        <p:nvSpPr>
          <p:cNvPr id="47" name="Rectangle 106"/>
          <p:cNvSpPr>
            <a:spLocks noChangeArrowheads="1"/>
          </p:cNvSpPr>
          <p:nvPr/>
        </p:nvSpPr>
        <p:spPr bwMode="auto">
          <a:xfrm>
            <a:off x="4187444" y="3486055"/>
            <a:ext cx="1774001" cy="17145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  <a:ea typeface="MS PGothic" panose="020B0600070205080204" pitchFamily="34" charset="-128"/>
            </a:endParaRPr>
          </a:p>
        </p:txBody>
      </p:sp>
      <p:sp>
        <p:nvSpPr>
          <p:cNvPr id="48" name="Rectangle 139"/>
          <p:cNvSpPr>
            <a:spLocks noChangeArrowheads="1"/>
          </p:cNvSpPr>
          <p:nvPr/>
        </p:nvSpPr>
        <p:spPr bwMode="auto">
          <a:xfrm>
            <a:off x="792694" y="1709098"/>
            <a:ext cx="1407145" cy="16643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  <a:ea typeface="MS PGothic" panose="020B0600070205080204" pitchFamily="34" charset="-128"/>
            </a:endParaRPr>
          </a:p>
        </p:txBody>
      </p:sp>
      <p:sp>
        <p:nvSpPr>
          <p:cNvPr id="49" name="Rectangle 105" descr="Light upward diagonal"/>
          <p:cNvSpPr>
            <a:spLocks noChangeArrowheads="1"/>
          </p:cNvSpPr>
          <p:nvPr/>
        </p:nvSpPr>
        <p:spPr bwMode="auto">
          <a:xfrm>
            <a:off x="4134156" y="3839944"/>
            <a:ext cx="761924" cy="171450"/>
          </a:xfrm>
          <a:prstGeom prst="rect">
            <a:avLst/>
          </a:prstGeom>
          <a:pattFill prst="ltUpDiag">
            <a:fgClr>
              <a:srgbClr val="333399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  <a:ea typeface="MS PGothic" panose="020B0600070205080204" pitchFamily="34" charset="-128"/>
            </a:endParaRPr>
          </a:p>
        </p:txBody>
      </p:sp>
      <p:sp>
        <p:nvSpPr>
          <p:cNvPr id="50" name="Rectangle 106"/>
          <p:cNvSpPr>
            <a:spLocks noChangeArrowheads="1"/>
          </p:cNvSpPr>
          <p:nvPr/>
        </p:nvSpPr>
        <p:spPr bwMode="auto">
          <a:xfrm>
            <a:off x="4896081" y="3835187"/>
            <a:ext cx="1814536" cy="17145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  <a:ea typeface="MS PGothic" panose="020B0600070205080204" pitchFamily="34" charset="-128"/>
            </a:endParaRPr>
          </a:p>
        </p:txBody>
      </p:sp>
      <p:sp>
        <p:nvSpPr>
          <p:cNvPr id="51" name="Text Box 167"/>
          <p:cNvSpPr txBox="1">
            <a:spLocks noChangeArrowheads="1"/>
          </p:cNvSpPr>
          <p:nvPr/>
        </p:nvSpPr>
        <p:spPr bwMode="auto">
          <a:xfrm>
            <a:off x="524531" y="978923"/>
            <a:ext cx="752438" cy="238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7" rIns="68574" bIns="34287">
            <a:spAutoFit/>
          </a:bodyPr>
          <a:lstStyle>
            <a:lvl1pPr defTabSz="8413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413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413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413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413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kern="0" dirty="0">
                <a:solidFill>
                  <a:srgbClr val="000000"/>
                </a:solidFill>
                <a:latin typeface="Calibri"/>
              </a:rPr>
              <a:t>Fiscal Year</a:t>
            </a:r>
          </a:p>
        </p:txBody>
      </p:sp>
      <p:grpSp>
        <p:nvGrpSpPr>
          <p:cNvPr id="52" name="Group 164"/>
          <p:cNvGrpSpPr>
            <a:grpSpLocks/>
          </p:cNvGrpSpPr>
          <p:nvPr/>
        </p:nvGrpSpPr>
        <p:grpSpPr bwMode="auto">
          <a:xfrm>
            <a:off x="6946347" y="3284274"/>
            <a:ext cx="1248966" cy="138112"/>
            <a:chOff x="3744" y="3707"/>
            <a:chExt cx="1049" cy="116"/>
          </a:xfrm>
        </p:grpSpPr>
        <p:sp>
          <p:nvSpPr>
            <p:cNvPr id="53" name="Rectangle 3" descr="Light upward diagonal"/>
            <p:cNvSpPr>
              <a:spLocks noChangeArrowheads="1"/>
            </p:cNvSpPr>
            <p:nvPr/>
          </p:nvSpPr>
          <p:spPr bwMode="auto">
            <a:xfrm>
              <a:off x="3744" y="3716"/>
              <a:ext cx="313" cy="75"/>
            </a:xfrm>
            <a:prstGeom prst="rect">
              <a:avLst/>
            </a:prstGeom>
            <a:pattFill prst="ltUpDiag">
              <a:fgClr>
                <a:srgbClr val="333399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25" kern="0">
                <a:solidFill>
                  <a:srgbClr val="000000"/>
                </a:solidFill>
                <a:latin typeface="Franklin Gothic Demi" pitchFamily="34" charset="0"/>
                <a:ea typeface="MS PGothic" panose="020B0600070205080204" pitchFamily="34" charset="-128"/>
                <a:cs typeface="Arial" pitchFamily="34" charset="0"/>
              </a:endParaRPr>
            </a:p>
          </p:txBody>
        </p:sp>
        <p:sp>
          <p:nvSpPr>
            <p:cNvPr id="54" name="Rectangle 4"/>
            <p:cNvSpPr>
              <a:spLocks noChangeArrowheads="1"/>
            </p:cNvSpPr>
            <p:nvPr/>
          </p:nvSpPr>
          <p:spPr bwMode="auto">
            <a:xfrm>
              <a:off x="4114" y="3707"/>
              <a:ext cx="679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25" kern="0" dirty="0">
                  <a:solidFill>
                    <a:srgbClr val="000000"/>
                  </a:solidFill>
                  <a:latin typeface="Franklin Gothic Demi" pitchFamily="34" charset="0"/>
                  <a:ea typeface="MS PGothic" panose="020B0600070205080204" pitchFamily="34" charset="-128"/>
                  <a:cs typeface="Arial" pitchFamily="34" charset="0"/>
                </a:rPr>
                <a:t> </a:t>
              </a:r>
              <a:r>
                <a:rPr lang="en-US" sz="900" kern="0" dirty="0">
                  <a:solidFill>
                    <a:srgbClr val="000000"/>
                  </a:solidFill>
                  <a:ea typeface="MS PGothic" panose="020B0600070205080204" pitchFamily="34" charset="-128"/>
                  <a:cs typeface="Arial" pitchFamily="34" charset="0"/>
                </a:rPr>
                <a:t>On-orbit</a:t>
              </a:r>
              <a:r>
                <a:rPr lang="en-US" sz="825" kern="0" dirty="0">
                  <a:solidFill>
                    <a:srgbClr val="000000"/>
                  </a:solidFill>
                  <a:latin typeface="Franklin Gothic Demi" pitchFamily="34" charset="0"/>
                  <a:ea typeface="MS PGothic" panose="020B0600070205080204" pitchFamily="34" charset="-128"/>
                  <a:cs typeface="Arial" pitchFamily="34" charset="0"/>
                </a:rPr>
                <a:t> </a:t>
              </a:r>
              <a:r>
                <a:rPr lang="en-US" sz="900" kern="0" dirty="0">
                  <a:solidFill>
                    <a:srgbClr val="000000"/>
                  </a:solidFill>
                  <a:ea typeface="MS PGothic" panose="020B0600070205080204" pitchFamily="34" charset="-128"/>
                  <a:cs typeface="Arial" pitchFamily="34" charset="0"/>
                </a:rPr>
                <a:t>storage</a:t>
              </a:r>
            </a:p>
          </p:txBody>
        </p:sp>
      </p:grpSp>
      <p:grpSp>
        <p:nvGrpSpPr>
          <p:cNvPr id="55" name="Group 162"/>
          <p:cNvGrpSpPr>
            <a:grpSpLocks/>
          </p:cNvGrpSpPr>
          <p:nvPr/>
        </p:nvGrpSpPr>
        <p:grpSpPr bwMode="auto">
          <a:xfrm>
            <a:off x="6946350" y="3745434"/>
            <a:ext cx="1027511" cy="138114"/>
            <a:chOff x="3744" y="3887"/>
            <a:chExt cx="863" cy="116"/>
          </a:xfrm>
        </p:grpSpPr>
        <p:sp>
          <p:nvSpPr>
            <p:cNvPr id="56" name="Rectangle 5"/>
            <p:cNvSpPr>
              <a:spLocks noChangeArrowheads="1"/>
            </p:cNvSpPr>
            <p:nvPr/>
          </p:nvSpPr>
          <p:spPr bwMode="auto">
            <a:xfrm>
              <a:off x="3744" y="3898"/>
              <a:ext cx="313" cy="75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25" kern="0">
                <a:solidFill>
                  <a:srgbClr val="000000"/>
                </a:solidFill>
                <a:latin typeface="Franklin Gothic Demi" pitchFamily="34" charset="0"/>
                <a:ea typeface="MS PGothic" panose="020B0600070205080204" pitchFamily="34" charset="-128"/>
                <a:cs typeface="Arial" pitchFamily="34" charset="0"/>
              </a:endParaRPr>
            </a:p>
          </p:txBody>
        </p:sp>
        <p:sp>
          <p:nvSpPr>
            <p:cNvPr id="57" name="Rectangle 6"/>
            <p:cNvSpPr>
              <a:spLocks noChangeArrowheads="1"/>
            </p:cNvSpPr>
            <p:nvPr/>
          </p:nvSpPr>
          <p:spPr bwMode="auto">
            <a:xfrm>
              <a:off x="4114" y="3887"/>
              <a:ext cx="493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25" kern="0" dirty="0">
                  <a:solidFill>
                    <a:srgbClr val="000000"/>
                  </a:solidFill>
                  <a:latin typeface="Franklin Gothic Demi" pitchFamily="34" charset="0"/>
                  <a:ea typeface="MS PGothic" panose="020B0600070205080204" pitchFamily="34" charset="-128"/>
                  <a:cs typeface="Arial" pitchFamily="34" charset="0"/>
                </a:rPr>
                <a:t> </a:t>
              </a:r>
              <a:r>
                <a:rPr lang="en-US" sz="900" kern="0" dirty="0">
                  <a:solidFill>
                    <a:srgbClr val="000000"/>
                  </a:solidFill>
                  <a:ea typeface="MS PGothic" panose="020B0600070205080204" pitchFamily="34" charset="-128"/>
                  <a:cs typeface="Arial" pitchFamily="34" charset="0"/>
                </a:rPr>
                <a:t>Operational</a:t>
              </a:r>
            </a:p>
          </p:txBody>
        </p:sp>
      </p:grpSp>
      <p:sp>
        <p:nvSpPr>
          <p:cNvPr id="58" name="Rectangle 57"/>
          <p:cNvSpPr/>
          <p:nvPr/>
        </p:nvSpPr>
        <p:spPr>
          <a:xfrm>
            <a:off x="6842511" y="3198228"/>
            <a:ext cx="1677899" cy="10083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40507" y="1217444"/>
            <a:ext cx="6170111" cy="2989053"/>
          </a:xfrm>
          <a:prstGeom prst="rect">
            <a:avLst/>
          </a:prstGeom>
          <a:noFill/>
          <a:ln w="38100"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1" name="Rectangle 141" descr="Light upward diagonal"/>
          <p:cNvSpPr>
            <a:spLocks noChangeArrowheads="1"/>
          </p:cNvSpPr>
          <p:nvPr/>
        </p:nvSpPr>
        <p:spPr bwMode="auto">
          <a:xfrm>
            <a:off x="2208135" y="1709098"/>
            <a:ext cx="1039453" cy="171450"/>
          </a:xfrm>
          <a:prstGeom prst="rect">
            <a:avLst/>
          </a:prstGeom>
          <a:pattFill prst="pct5">
            <a:fgClr>
              <a:srgbClr val="333399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  <a:ea typeface="MS PGothic" panose="020B0600070205080204" pitchFamily="34" charset="-128"/>
            </a:endParaRPr>
          </a:p>
        </p:txBody>
      </p:sp>
      <p:sp>
        <p:nvSpPr>
          <p:cNvPr id="62" name="Rectangle 140"/>
          <p:cNvSpPr>
            <a:spLocks noChangeArrowheads="1"/>
          </p:cNvSpPr>
          <p:nvPr/>
        </p:nvSpPr>
        <p:spPr bwMode="auto">
          <a:xfrm>
            <a:off x="1005270" y="1719136"/>
            <a:ext cx="548227" cy="16158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25" kern="0" dirty="0">
                <a:solidFill>
                  <a:srgbClr val="000000"/>
                </a:solidFill>
                <a:latin typeface="Franklin Gothic Demi" pitchFamily="34" charset="0"/>
                <a:ea typeface="MS PGothic" panose="020B0600070205080204" pitchFamily="34" charset="-128"/>
              </a:rPr>
              <a:t> </a:t>
            </a:r>
            <a:r>
              <a:rPr lang="en-US" sz="1050" kern="0" dirty="0">
                <a:solidFill>
                  <a:prstClr val="white"/>
                </a:solidFill>
                <a:latin typeface="Franklin Gothic Demi" pitchFamily="34" charset="0"/>
                <a:ea typeface="MS PGothic" panose="020B0600070205080204" pitchFamily="34" charset="-128"/>
              </a:rPr>
              <a:t>GOES-13</a:t>
            </a:r>
          </a:p>
        </p:txBody>
      </p:sp>
      <p:sp>
        <p:nvSpPr>
          <p:cNvPr id="63" name="Rectangle 141" descr="Light upward diagonal"/>
          <p:cNvSpPr>
            <a:spLocks noChangeArrowheads="1"/>
          </p:cNvSpPr>
          <p:nvPr/>
        </p:nvSpPr>
        <p:spPr bwMode="auto">
          <a:xfrm>
            <a:off x="2884044" y="2049807"/>
            <a:ext cx="1039453" cy="165819"/>
          </a:xfrm>
          <a:prstGeom prst="rect">
            <a:avLst/>
          </a:prstGeom>
          <a:pattFill prst="pct5">
            <a:fgClr>
              <a:srgbClr val="333399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  <a:ea typeface="MS PGothic" panose="020B0600070205080204" pitchFamily="34" charset="-128"/>
            </a:endParaRPr>
          </a:p>
        </p:txBody>
      </p:sp>
      <p:sp>
        <p:nvSpPr>
          <p:cNvPr id="64" name="Rectangle 107"/>
          <p:cNvSpPr>
            <a:spLocks noChangeArrowheads="1"/>
          </p:cNvSpPr>
          <p:nvPr/>
        </p:nvSpPr>
        <p:spPr bwMode="auto">
          <a:xfrm>
            <a:off x="1276969" y="2043908"/>
            <a:ext cx="573875" cy="16927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25" kern="0" dirty="0">
                <a:solidFill>
                  <a:srgbClr val="000000"/>
                </a:solidFill>
                <a:latin typeface="Franklin Gothic Demi" pitchFamily="34" charset="0"/>
                <a:ea typeface="MS PGothic" panose="020B0600070205080204" pitchFamily="34" charset="-128"/>
              </a:rPr>
              <a:t> </a:t>
            </a:r>
            <a:r>
              <a:rPr lang="en-US" sz="11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itchFamily="34" charset="0"/>
                <a:ea typeface="MS PGothic" panose="020B0600070205080204" pitchFamily="34" charset="-128"/>
              </a:rPr>
              <a:t>GOES-14</a:t>
            </a:r>
            <a:endParaRPr lang="en-US" sz="1100" kern="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itchFamily="34" charset="0"/>
              <a:ea typeface="MS PGothic" panose="020B0600070205080204" pitchFamily="34" charset="-128"/>
            </a:endParaRPr>
          </a:p>
        </p:txBody>
      </p:sp>
      <p:sp>
        <p:nvSpPr>
          <p:cNvPr id="65" name="Rectangle 108"/>
          <p:cNvSpPr>
            <a:spLocks noChangeArrowheads="1"/>
          </p:cNvSpPr>
          <p:nvPr/>
        </p:nvSpPr>
        <p:spPr bwMode="auto">
          <a:xfrm>
            <a:off x="1496266" y="2408088"/>
            <a:ext cx="548228" cy="16158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25" kern="0" dirty="0">
                <a:solidFill>
                  <a:srgbClr val="000000"/>
                </a:solidFill>
                <a:latin typeface="Franklin Gothic Demi" pitchFamily="34" charset="0"/>
                <a:ea typeface="MS PGothic" panose="020B0600070205080204" pitchFamily="34" charset="-128"/>
              </a:rPr>
              <a:t> </a:t>
            </a:r>
            <a:r>
              <a:rPr lang="en-US" sz="1050" kern="0" dirty="0">
                <a:solidFill>
                  <a:prstClr val="white"/>
                </a:solidFill>
                <a:latin typeface="Franklin Gothic Demi" pitchFamily="34" charset="0"/>
                <a:ea typeface="MS PGothic" panose="020B0600070205080204" pitchFamily="34" charset="-128"/>
              </a:rPr>
              <a:t>GOES-15</a:t>
            </a:r>
          </a:p>
        </p:txBody>
      </p:sp>
      <p:sp>
        <p:nvSpPr>
          <p:cNvPr id="66" name="Rectangle 109"/>
          <p:cNvSpPr>
            <a:spLocks noChangeArrowheads="1"/>
          </p:cNvSpPr>
          <p:nvPr/>
        </p:nvSpPr>
        <p:spPr bwMode="auto">
          <a:xfrm>
            <a:off x="2727861" y="2753037"/>
            <a:ext cx="485710" cy="16158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kern="0" dirty="0">
                <a:solidFill>
                  <a:srgbClr val="000000"/>
                </a:solidFill>
                <a:latin typeface="Franklin Gothic Demi" pitchFamily="34" charset="0"/>
                <a:ea typeface="MS PGothic" panose="020B0600070205080204" pitchFamily="34" charset="-128"/>
              </a:rPr>
              <a:t> </a:t>
            </a:r>
            <a:r>
              <a:rPr lang="en-US" sz="1050" kern="0" dirty="0">
                <a:solidFill>
                  <a:prstClr val="white"/>
                </a:solidFill>
                <a:latin typeface="Franklin Gothic Demi" pitchFamily="34" charset="0"/>
                <a:ea typeface="MS PGothic" panose="020B0600070205080204" pitchFamily="34" charset="-128"/>
              </a:rPr>
              <a:t>GOES-R</a:t>
            </a:r>
          </a:p>
        </p:txBody>
      </p:sp>
      <p:sp>
        <p:nvSpPr>
          <p:cNvPr id="67" name="Rectangle 110"/>
          <p:cNvSpPr>
            <a:spLocks noChangeArrowheads="1"/>
          </p:cNvSpPr>
          <p:nvPr/>
        </p:nvSpPr>
        <p:spPr bwMode="auto">
          <a:xfrm>
            <a:off x="3229910" y="3117312"/>
            <a:ext cx="476092" cy="16158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kern="0" dirty="0">
                <a:solidFill>
                  <a:srgbClr val="000000"/>
                </a:solidFill>
                <a:latin typeface="Franklin Gothic Demi" pitchFamily="34" charset="0"/>
                <a:ea typeface="MS PGothic" panose="020B0600070205080204" pitchFamily="34" charset="-128"/>
              </a:rPr>
              <a:t> </a:t>
            </a:r>
            <a:r>
              <a:rPr lang="en-US" sz="1050" kern="0" dirty="0">
                <a:solidFill>
                  <a:prstClr val="white"/>
                </a:solidFill>
                <a:latin typeface="Franklin Gothic Demi" pitchFamily="34" charset="0"/>
                <a:ea typeface="MS PGothic" panose="020B0600070205080204" pitchFamily="34" charset="-128"/>
              </a:rPr>
              <a:t>GOES-S</a:t>
            </a:r>
          </a:p>
        </p:txBody>
      </p:sp>
      <p:sp>
        <p:nvSpPr>
          <p:cNvPr id="68" name="Rectangle 115"/>
          <p:cNvSpPr>
            <a:spLocks noChangeArrowheads="1"/>
          </p:cNvSpPr>
          <p:nvPr/>
        </p:nvSpPr>
        <p:spPr bwMode="auto">
          <a:xfrm>
            <a:off x="4328026" y="3499065"/>
            <a:ext cx="757887" cy="16158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kern="0" dirty="0">
                <a:solidFill>
                  <a:srgbClr val="000000"/>
                </a:solidFill>
                <a:latin typeface="Franklin Gothic Demi" pitchFamily="34" charset="0"/>
                <a:ea typeface="MS PGothic" panose="020B0600070205080204" pitchFamily="34" charset="-128"/>
              </a:rPr>
              <a:t> </a:t>
            </a:r>
            <a:r>
              <a:rPr lang="en-US" sz="1050" kern="0" dirty="0">
                <a:solidFill>
                  <a:prstClr val="white"/>
                </a:solidFill>
                <a:latin typeface="Franklin Gothic Demi" pitchFamily="34" charset="0"/>
                <a:ea typeface="MS PGothic" panose="020B0600070205080204" pitchFamily="34" charset="-128"/>
              </a:rPr>
              <a:t>GOES</a:t>
            </a:r>
            <a:r>
              <a:rPr lang="en-US" sz="1050" kern="0" dirty="0" smtClean="0">
                <a:solidFill>
                  <a:prstClr val="white"/>
                </a:solidFill>
                <a:latin typeface="Franklin Gothic Demi" pitchFamily="34" charset="0"/>
                <a:ea typeface="MS PGothic" panose="020B0600070205080204" pitchFamily="34" charset="-128"/>
              </a:rPr>
              <a:t>-T</a:t>
            </a:r>
            <a:endParaRPr lang="en-US" sz="1050" kern="0" dirty="0">
              <a:solidFill>
                <a:prstClr val="white"/>
              </a:solidFill>
              <a:latin typeface="Franklin Gothic Demi" pitchFamily="34" charset="0"/>
              <a:ea typeface="MS PGothic" panose="020B0600070205080204" pitchFamily="34" charset="-128"/>
            </a:endParaRPr>
          </a:p>
        </p:txBody>
      </p:sp>
      <p:sp>
        <p:nvSpPr>
          <p:cNvPr id="69" name="Rectangle 116"/>
          <p:cNvSpPr>
            <a:spLocks noChangeArrowheads="1"/>
          </p:cNvSpPr>
          <p:nvPr/>
        </p:nvSpPr>
        <p:spPr bwMode="auto">
          <a:xfrm>
            <a:off x="5054847" y="3840120"/>
            <a:ext cx="485710" cy="16158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kern="0" dirty="0">
                <a:solidFill>
                  <a:srgbClr val="000000"/>
                </a:solidFill>
                <a:latin typeface="Franklin Gothic Demi" pitchFamily="34" charset="0"/>
                <a:ea typeface="MS PGothic" panose="020B0600070205080204" pitchFamily="34" charset="-128"/>
              </a:rPr>
              <a:t> </a:t>
            </a:r>
            <a:r>
              <a:rPr lang="en-US" sz="1050" kern="0" dirty="0">
                <a:solidFill>
                  <a:prstClr val="white"/>
                </a:solidFill>
                <a:latin typeface="Franklin Gothic Demi" pitchFamily="34" charset="0"/>
                <a:ea typeface="MS PGothic" panose="020B0600070205080204" pitchFamily="34" charset="-128"/>
              </a:rPr>
              <a:t>GOES-U</a:t>
            </a:r>
          </a:p>
        </p:txBody>
      </p:sp>
      <p:grpSp>
        <p:nvGrpSpPr>
          <p:cNvPr id="70" name="Group 164"/>
          <p:cNvGrpSpPr>
            <a:grpSpLocks/>
          </p:cNvGrpSpPr>
          <p:nvPr/>
        </p:nvGrpSpPr>
        <p:grpSpPr bwMode="auto">
          <a:xfrm>
            <a:off x="6946353" y="3512312"/>
            <a:ext cx="1235871" cy="138112"/>
            <a:chOff x="3744" y="3707"/>
            <a:chExt cx="1038" cy="116"/>
          </a:xfrm>
        </p:grpSpPr>
        <p:sp>
          <p:nvSpPr>
            <p:cNvPr id="71" name="Rectangle 3" descr="Light upward diagonal"/>
            <p:cNvSpPr>
              <a:spLocks noChangeArrowheads="1"/>
            </p:cNvSpPr>
            <p:nvPr/>
          </p:nvSpPr>
          <p:spPr bwMode="auto">
            <a:xfrm>
              <a:off x="3744" y="3716"/>
              <a:ext cx="313" cy="75"/>
            </a:xfrm>
            <a:prstGeom prst="rect">
              <a:avLst/>
            </a:prstGeom>
            <a:pattFill prst="wdDnDiag">
              <a:fgClr>
                <a:srgbClr val="333399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25" kern="0">
                <a:solidFill>
                  <a:srgbClr val="000000"/>
                </a:solidFill>
                <a:latin typeface="Franklin Gothic Demi" pitchFamily="34" charset="0"/>
                <a:ea typeface="MS PGothic" panose="020B0600070205080204" pitchFamily="34" charset="-128"/>
                <a:cs typeface="Arial" pitchFamily="34" charset="0"/>
              </a:endParaRPr>
            </a:p>
          </p:txBody>
        </p:sp>
        <p:sp>
          <p:nvSpPr>
            <p:cNvPr id="72" name="Rectangle 4"/>
            <p:cNvSpPr>
              <a:spLocks noChangeArrowheads="1"/>
            </p:cNvSpPr>
            <p:nvPr/>
          </p:nvSpPr>
          <p:spPr bwMode="auto">
            <a:xfrm>
              <a:off x="4114" y="3707"/>
              <a:ext cx="668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25" kern="0" dirty="0">
                  <a:solidFill>
                    <a:srgbClr val="000000"/>
                  </a:solidFill>
                  <a:latin typeface="Franklin Gothic Demi" pitchFamily="34" charset="0"/>
                  <a:ea typeface="MS PGothic" panose="020B0600070205080204" pitchFamily="34" charset="-128"/>
                  <a:cs typeface="Arial" pitchFamily="34" charset="0"/>
                </a:rPr>
                <a:t> </a:t>
              </a:r>
              <a:r>
                <a:rPr lang="en-US" sz="900" kern="0" dirty="0">
                  <a:solidFill>
                    <a:srgbClr val="000000"/>
                  </a:solidFill>
                  <a:ea typeface="MS PGothic" panose="020B0600070205080204" pitchFamily="34" charset="-128"/>
                  <a:cs typeface="Arial" pitchFamily="34" charset="0"/>
                </a:rPr>
                <a:t>Test &amp; Checkout</a:t>
              </a:r>
            </a:p>
          </p:txBody>
        </p:sp>
      </p:grpSp>
      <p:grpSp>
        <p:nvGrpSpPr>
          <p:cNvPr id="73" name="Group 162"/>
          <p:cNvGrpSpPr>
            <a:grpSpLocks/>
          </p:cNvGrpSpPr>
          <p:nvPr/>
        </p:nvGrpSpPr>
        <p:grpSpPr bwMode="auto">
          <a:xfrm>
            <a:off x="6946351" y="3985428"/>
            <a:ext cx="1464471" cy="138114"/>
            <a:chOff x="3744" y="3887"/>
            <a:chExt cx="1230" cy="116"/>
          </a:xfrm>
        </p:grpSpPr>
        <p:sp>
          <p:nvSpPr>
            <p:cNvPr id="74" name="Rectangle 5"/>
            <p:cNvSpPr>
              <a:spLocks noChangeArrowheads="1"/>
            </p:cNvSpPr>
            <p:nvPr/>
          </p:nvSpPr>
          <p:spPr bwMode="auto">
            <a:xfrm>
              <a:off x="3744" y="3898"/>
              <a:ext cx="313" cy="75"/>
            </a:xfrm>
            <a:prstGeom prst="rect">
              <a:avLst/>
            </a:prstGeom>
            <a:pattFill prst="pct5">
              <a:fgClr>
                <a:srgbClr val="000080"/>
              </a:fgClr>
              <a:bgClr>
                <a:schemeClr val="tx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25" kern="0">
                <a:solidFill>
                  <a:srgbClr val="000000"/>
                </a:solidFill>
                <a:latin typeface="Franklin Gothic Demi" pitchFamily="34" charset="0"/>
                <a:ea typeface="MS PGothic" panose="020B0600070205080204" pitchFamily="34" charset="-128"/>
                <a:cs typeface="Arial" pitchFamily="34" charset="0"/>
              </a:endParaRPr>
            </a:p>
          </p:txBody>
        </p:sp>
        <p:sp>
          <p:nvSpPr>
            <p:cNvPr id="75" name="Rectangle 6"/>
            <p:cNvSpPr>
              <a:spLocks noChangeArrowheads="1"/>
            </p:cNvSpPr>
            <p:nvPr/>
          </p:nvSpPr>
          <p:spPr bwMode="auto">
            <a:xfrm>
              <a:off x="4114" y="3887"/>
              <a:ext cx="860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25" kern="0" dirty="0">
                  <a:solidFill>
                    <a:srgbClr val="000000"/>
                  </a:solidFill>
                  <a:latin typeface="Franklin Gothic Demi" pitchFamily="34" charset="0"/>
                  <a:ea typeface="MS PGothic" panose="020B0600070205080204" pitchFamily="34" charset="-128"/>
                  <a:cs typeface="Arial" pitchFamily="34" charset="0"/>
                </a:rPr>
                <a:t> </a:t>
              </a:r>
              <a:r>
                <a:rPr lang="en-US" sz="900" kern="0" dirty="0">
                  <a:solidFill>
                    <a:srgbClr val="000000"/>
                  </a:solidFill>
                  <a:ea typeface="MS PGothic" panose="020B0600070205080204" pitchFamily="34" charset="-128"/>
                  <a:cs typeface="Arial" pitchFamily="34" charset="0"/>
                </a:rPr>
                <a:t>Fuel-Limited Lifetime</a:t>
              </a:r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455713" y="6117915"/>
            <a:ext cx="39421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/>
              <a:t>Post-launch Calibration, Instrument Navigation and Registration</a:t>
            </a:r>
            <a:endParaRPr lang="en-US" sz="1100" b="1" dirty="0"/>
          </a:p>
        </p:txBody>
      </p:sp>
      <p:sp>
        <p:nvSpPr>
          <p:cNvPr id="77" name="TextBox 76"/>
          <p:cNvSpPr txBox="1"/>
          <p:nvPr/>
        </p:nvSpPr>
        <p:spPr>
          <a:xfrm>
            <a:off x="5017781" y="6117915"/>
            <a:ext cx="18208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Post-launch Product Testing</a:t>
            </a:r>
            <a:endParaRPr lang="en-US" sz="1100" b="1" dirty="0"/>
          </a:p>
        </p:txBody>
      </p:sp>
      <p:cxnSp>
        <p:nvCxnSpPr>
          <p:cNvPr id="79" name="Straight Arrow Connector 78"/>
          <p:cNvCxnSpPr/>
          <p:nvPr/>
        </p:nvCxnSpPr>
        <p:spPr>
          <a:xfrm>
            <a:off x="2727777" y="5702874"/>
            <a:ext cx="0" cy="481631"/>
          </a:xfrm>
          <a:prstGeom prst="straightConnector1">
            <a:avLst/>
          </a:prstGeom>
          <a:ln w="19050" cmpd="sng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5863672" y="5714448"/>
            <a:ext cx="0" cy="481631"/>
          </a:xfrm>
          <a:prstGeom prst="straightConnector1">
            <a:avLst/>
          </a:prstGeom>
          <a:ln w="19050" cmpd="sng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2391695" y="2922599"/>
            <a:ext cx="0" cy="1534750"/>
          </a:xfrm>
          <a:prstGeom prst="straightConnector1">
            <a:avLst/>
          </a:prstGeom>
          <a:ln w="19050" cmpd="sng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504824" y="619395"/>
            <a:ext cx="3701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Continuity of GOES through 2036</a:t>
            </a:r>
            <a:endParaRPr lang="en-US" sz="2000" b="1" dirty="0"/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606" y="682668"/>
            <a:ext cx="3351694" cy="188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TextBox 84"/>
          <p:cNvSpPr txBox="1"/>
          <p:nvPr/>
        </p:nvSpPr>
        <p:spPr>
          <a:xfrm>
            <a:off x="7296468" y="2423118"/>
            <a:ext cx="10646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Lockheed Martin</a:t>
            </a:r>
            <a:endParaRPr lang="en-US" sz="1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067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Future GOES-R/S constellation</a:t>
            </a:r>
            <a:endParaRPr lang="en-US" dirty="0"/>
          </a:p>
        </p:txBody>
      </p:sp>
      <p:pic>
        <p:nvPicPr>
          <p:cNvPr id="7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" r="4511"/>
          <a:stretch>
            <a:fillRect/>
          </a:stretch>
        </p:blipFill>
        <p:spPr>
          <a:xfrm>
            <a:off x="0" y="1831358"/>
            <a:ext cx="9139989" cy="5026642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908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cube_image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1"/>
          <a:stretch/>
        </p:blipFill>
        <p:spPr bwMode="auto">
          <a:xfrm>
            <a:off x="304800" y="1770060"/>
            <a:ext cx="556591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Baseline Imager (ABI)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333" y="2107613"/>
            <a:ext cx="3209267" cy="21770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" y="4589460"/>
            <a:ext cx="108162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 smtClean="0"/>
              <a:t>5</a:t>
            </a:r>
            <a:endParaRPr lang="en-US" sz="13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048000" y="4589460"/>
            <a:ext cx="108162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 smtClean="0"/>
              <a:t>4</a:t>
            </a:r>
            <a:endParaRPr lang="en-US" sz="13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019800" y="4589460"/>
            <a:ext cx="108162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/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0600" y="5046660"/>
            <a:ext cx="21336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X</a:t>
            </a:r>
          </a:p>
          <a:p>
            <a:r>
              <a:rPr lang="en-US" dirty="0" smtClean="0"/>
              <a:t>Faster scanning</a:t>
            </a:r>
            <a:br>
              <a:rPr lang="en-US" dirty="0" smtClean="0"/>
            </a:br>
            <a:r>
              <a:rPr lang="en-US" dirty="0" smtClean="0"/>
              <a:t>(5-minute full disk vs. 25-minute)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38600" y="5046660"/>
            <a:ext cx="21336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/>
              <a:t>X</a:t>
            </a:r>
          </a:p>
          <a:p>
            <a:r>
              <a:rPr lang="en-US" dirty="0" smtClean="0"/>
              <a:t>Improved spatial</a:t>
            </a:r>
            <a:br>
              <a:rPr lang="en-US" dirty="0" smtClean="0"/>
            </a:br>
            <a:r>
              <a:rPr lang="en-US" dirty="0" smtClean="0"/>
              <a:t>resolution (2 km IR vs. 4 km)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934200" y="5046660"/>
            <a:ext cx="2133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/>
              <a:t>X</a:t>
            </a:r>
            <a:endParaRPr lang="en-US" sz="4800" b="1" dirty="0"/>
          </a:p>
          <a:p>
            <a:r>
              <a:rPr lang="en-US" dirty="0" smtClean="0"/>
              <a:t>More spectral bands (16 on ABI vs. 5)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62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27146" y="674583"/>
            <a:ext cx="6028417" cy="6060048"/>
          </a:xfrm>
          <a:prstGeom prst="rect">
            <a:avLst/>
          </a:prstGeom>
          <a:solidFill>
            <a:srgbClr val="EAE7E4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000353"/>
              </p:ext>
            </p:extLst>
          </p:nvPr>
        </p:nvGraphicFramePr>
        <p:xfrm>
          <a:off x="300061" y="1287685"/>
          <a:ext cx="8548242" cy="5304844"/>
        </p:xfrm>
        <a:graphic>
          <a:graphicData uri="http://schemas.openxmlformats.org/drawingml/2006/table">
            <a:tbl>
              <a:tblPr/>
              <a:tblGrid>
                <a:gridCol w="797757"/>
                <a:gridCol w="1739501"/>
                <a:gridCol w="1747686"/>
                <a:gridCol w="789572"/>
                <a:gridCol w="1268629"/>
                <a:gridCol w="2205097"/>
              </a:tblGrid>
              <a:tr h="641404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AHI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Band</a:t>
                      </a:r>
                      <a:endParaRPr kumimoji="1" lang="en-US" altLang="ja-JP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 pitchFamily="17" charset="-128"/>
                          <a:cs typeface="Times New Roman" panose="02020603050405020304" pitchFamily="18" charset="0"/>
                        </a:rPr>
                        <a:t>AHI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 pitchFamily="17" charset="-128"/>
                          <a:cs typeface="Times New Roman" panose="02020603050405020304" pitchFamily="18" charset="0"/>
                        </a:rPr>
                        <a:t>Approximate Central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 pitchFamily="17" charset="-128"/>
                          <a:cs typeface="Times New Roman" panose="02020603050405020304" pitchFamily="18" charset="0"/>
                        </a:rPr>
                        <a:t>Wavelength (</a:t>
                      </a:r>
                      <a:r>
                        <a:rPr kumimoji="1" lang="en-US" altLang="ja-JP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 pitchFamily="17" charset="-128"/>
                          <a:cs typeface="Times New Roman" panose="02020603050405020304" pitchFamily="18" charset="0"/>
                        </a:rPr>
                        <a:t>μm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 pitchFamily="17" charset="-128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ABI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Approximate Central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Wavelength (</a:t>
                      </a:r>
                      <a:r>
                        <a:rPr kumimoji="1" lang="en-US" altLang="ja-JP" sz="12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μm</a:t>
                      </a:r>
                      <a:r>
                        <a:rPr kumimoji="1" lang="en-US" altLang="ja-JP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)</a:t>
                      </a:r>
                      <a:endParaRPr kumimoji="1" lang="en-US" altLang="ja-JP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ABI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Band</a:t>
                      </a:r>
                      <a:endParaRPr kumimoji="1" lang="en-US" altLang="ja-JP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Type</a:t>
                      </a:r>
                      <a:endParaRPr kumimoji="1" lang="en-US" altLang="ja-JP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Nickname</a:t>
                      </a:r>
                    </a:p>
                  </a:txBody>
                  <a:tcPr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</a:tr>
              <a:tr h="272234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0.47</a:t>
                      </a: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0.47</a:t>
                      </a: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n-lt"/>
                          <a:ea typeface="ＭＳ 明朝" pitchFamily="17" charset="-128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n-lt"/>
                          <a:ea typeface="ＭＳ 明朝" pitchFamily="17" charset="-128"/>
                          <a:cs typeface="Times New Roman" panose="02020603050405020304" pitchFamily="18" charset="0"/>
                        </a:rPr>
                        <a:t>Visible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Arial"/>
                          <a:cs typeface="Times New Roman" panose="02020603050405020304" pitchFamily="18" charset="0"/>
                        </a:rPr>
                        <a:t>Blue</a:t>
                      </a:r>
                    </a:p>
                  </a:txBody>
                  <a:tcPr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2234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0.51</a:t>
                      </a: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ea typeface="ＭＳ 明朝" pitchFamily="17" charset="-128"/>
                          <a:cs typeface="Times New Roman" panose="02020603050405020304" pitchFamily="18" charset="0"/>
                        </a:rPr>
                        <a:t>Visible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ea typeface="ＭＳ 明朝" pitchFamily="17" charset="-128"/>
                          <a:cs typeface="Times New Roman" panose="02020603050405020304" pitchFamily="18" charset="0"/>
                        </a:rPr>
                        <a:t>Green</a:t>
                      </a:r>
                    </a:p>
                  </a:txBody>
                  <a:tcPr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2234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0.64</a:t>
                      </a: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0.64</a:t>
                      </a: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明朝" pitchFamily="17" charset="-128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明朝" pitchFamily="17" charset="-128"/>
                          <a:cs typeface="Times New Roman" panose="02020603050405020304" pitchFamily="18" charset="0"/>
                        </a:rPr>
                        <a:t>Visible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5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DejaVu LGC Sans"/>
                          <a:cs typeface="Times New Roman" panose="02020603050405020304" pitchFamily="18" charset="0"/>
                        </a:rPr>
                        <a:t>Red</a:t>
                      </a:r>
                      <a:endParaRPr lang="en-US" sz="1200" kern="50" dirty="0">
                        <a:solidFill>
                          <a:srgbClr val="FF0000"/>
                        </a:solidFill>
                        <a:effectLst/>
                        <a:latin typeface="+mn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2234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0.86</a:t>
                      </a: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0.86</a:t>
                      </a: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 pitchFamily="17" charset="-128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 pitchFamily="17" charset="-128"/>
                          <a:cs typeface="Times New Roman" panose="02020603050405020304" pitchFamily="18" charset="0"/>
                        </a:rPr>
                        <a:t>Near-Infrared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5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DejaVu LGC Sans"/>
                          <a:cs typeface="Times New Roman" panose="02020603050405020304" pitchFamily="18" charset="0"/>
                        </a:rPr>
                        <a:t>Veggie</a:t>
                      </a:r>
                      <a:endParaRPr lang="en-US" sz="1200" kern="50" dirty="0">
                        <a:solidFill>
                          <a:schemeClr val="tx1"/>
                        </a:solidFill>
                        <a:effectLst/>
                        <a:latin typeface="+mn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72234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 pitchFamily="17" charset="-128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 pitchFamily="17" charset="-128"/>
                          <a:cs typeface="Times New Roman" panose="02020603050405020304" pitchFamily="18" charset="0"/>
                        </a:rPr>
                        <a:t>1.4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 pitchFamily="17" charset="-128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 pitchFamily="17" charset="-128"/>
                          <a:cs typeface="Times New Roman" panose="02020603050405020304" pitchFamily="18" charset="0"/>
                        </a:rPr>
                        <a:t>Near-Infrared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5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DejaVu LGC Sans"/>
                          <a:cs typeface="Times New Roman" panose="02020603050405020304" pitchFamily="18" charset="0"/>
                        </a:rPr>
                        <a:t>Cirrus</a:t>
                      </a:r>
                      <a:endParaRPr lang="en-US" sz="1200" kern="50" dirty="0">
                        <a:solidFill>
                          <a:schemeClr val="tx1"/>
                        </a:solidFill>
                        <a:effectLst/>
                        <a:latin typeface="+mn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72234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1.6</a:t>
                      </a: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1.6</a:t>
                      </a: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 pitchFamily="17" charset="-128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 pitchFamily="17" charset="-128"/>
                          <a:cs typeface="Times New Roman" panose="02020603050405020304" pitchFamily="18" charset="0"/>
                        </a:rPr>
                        <a:t>Near-Infrared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50" dirty="0" smtClean="0">
                          <a:effectLst/>
                          <a:latin typeface="+mn-lt"/>
                          <a:ea typeface="DejaVu LGC Sans"/>
                          <a:cs typeface="Times New Roman" panose="02020603050405020304" pitchFamily="18" charset="0"/>
                        </a:rPr>
                        <a:t>Snow/Ice</a:t>
                      </a:r>
                      <a:endParaRPr lang="en-US" sz="1200" kern="50" dirty="0">
                        <a:effectLst/>
                        <a:latin typeface="+mn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72234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2.3</a:t>
                      </a: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2.2</a:t>
                      </a: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 pitchFamily="17" charset="-128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 pitchFamily="17" charset="-128"/>
                          <a:cs typeface="Times New Roman" panose="02020603050405020304" pitchFamily="18" charset="0"/>
                        </a:rPr>
                        <a:t>Near-Infrared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50" dirty="0" smtClean="0">
                          <a:effectLst/>
                          <a:latin typeface="+mn-lt"/>
                          <a:ea typeface="DejaVu LGC Sans"/>
                          <a:cs typeface="Times New Roman" panose="02020603050405020304" pitchFamily="18" charset="0"/>
                        </a:rPr>
                        <a:t>Cloud Particle Size</a:t>
                      </a:r>
                      <a:endParaRPr lang="en-US" sz="1200" kern="50" dirty="0">
                        <a:effectLst/>
                        <a:latin typeface="+mn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72234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3.9</a:t>
                      </a: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3.9</a:t>
                      </a: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 pitchFamily="17" charset="-128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 pitchFamily="17" charset="-128"/>
                          <a:cs typeface="Times New Roman" panose="02020603050405020304" pitchFamily="18" charset="0"/>
                        </a:rPr>
                        <a:t>Infrared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50" dirty="0" smtClean="0">
                          <a:effectLst/>
                          <a:latin typeface="+mn-lt"/>
                          <a:ea typeface="DejaVu LGC Sans"/>
                          <a:cs typeface="Times New Roman" panose="02020603050405020304" pitchFamily="18" charset="0"/>
                        </a:rPr>
                        <a:t>Shortwave Window</a:t>
                      </a:r>
                      <a:endParaRPr lang="en-US" sz="1200" kern="50" dirty="0">
                        <a:effectLst/>
                        <a:latin typeface="+mn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</a:tr>
              <a:tr h="272234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6.2</a:t>
                      </a: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6.2</a:t>
                      </a: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 pitchFamily="17" charset="-128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 pitchFamily="17" charset="-128"/>
                          <a:cs typeface="Times New Roman" panose="02020603050405020304" pitchFamily="18" charset="0"/>
                        </a:rPr>
                        <a:t>Infrared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50" dirty="0" smtClean="0">
                          <a:effectLst/>
                          <a:latin typeface="+mn-lt"/>
                          <a:ea typeface="DejaVu LGC Sans"/>
                          <a:cs typeface="Times New Roman" panose="02020603050405020304" pitchFamily="18" charset="0"/>
                        </a:rPr>
                        <a:t>Upper-level Water Vapor</a:t>
                      </a:r>
                      <a:endParaRPr lang="en-US" sz="1200" kern="50" dirty="0">
                        <a:effectLst/>
                        <a:latin typeface="+mn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</a:tr>
              <a:tr h="272234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6.9</a:t>
                      </a: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6.9</a:t>
                      </a: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 pitchFamily="17" charset="-128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 pitchFamily="17" charset="-128"/>
                          <a:cs typeface="Times New Roman" panose="02020603050405020304" pitchFamily="18" charset="0"/>
                        </a:rPr>
                        <a:t>Infrared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50" dirty="0" smtClean="0">
                          <a:effectLst/>
                          <a:latin typeface="+mn-lt"/>
                          <a:ea typeface="DejaVu LGC Sans"/>
                          <a:cs typeface="Times New Roman" panose="02020603050405020304" pitchFamily="18" charset="0"/>
                        </a:rPr>
                        <a:t>Mid-level Water Vapor</a:t>
                      </a:r>
                      <a:endParaRPr lang="en-US" sz="1200" kern="50" dirty="0">
                        <a:effectLst/>
                        <a:latin typeface="+mn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</a:tr>
              <a:tr h="272234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7.3</a:t>
                      </a: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7.3</a:t>
                      </a: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 pitchFamily="17" charset="-128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 pitchFamily="17" charset="-128"/>
                          <a:cs typeface="Times New Roman" panose="02020603050405020304" pitchFamily="18" charset="0"/>
                        </a:rPr>
                        <a:t>Infrared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50" dirty="0" smtClean="0">
                          <a:effectLst/>
                          <a:latin typeface="+mn-lt"/>
                          <a:ea typeface="DejaVu LGC Sans"/>
                          <a:cs typeface="Times New Roman" panose="02020603050405020304" pitchFamily="18" charset="0"/>
                        </a:rPr>
                        <a:t>Lower-level Water Vapor</a:t>
                      </a:r>
                      <a:endParaRPr lang="en-US" sz="1200" kern="50" dirty="0">
                        <a:effectLst/>
                        <a:latin typeface="+mn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</a:tr>
              <a:tr h="272234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</a:t>
                      </a: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8.6</a:t>
                      </a: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8.4</a:t>
                      </a: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 pitchFamily="17" charset="-128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 pitchFamily="17" charset="-128"/>
                          <a:cs typeface="Times New Roman" panose="02020603050405020304" pitchFamily="18" charset="0"/>
                        </a:rPr>
                        <a:t>Infrared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50" dirty="0" smtClean="0">
                          <a:effectLst/>
                          <a:latin typeface="+mn-lt"/>
                          <a:ea typeface="DejaVu LGC Sans"/>
                          <a:cs typeface="Times New Roman" panose="02020603050405020304" pitchFamily="18" charset="0"/>
                        </a:rPr>
                        <a:t>Cloud-Top</a:t>
                      </a:r>
                      <a:r>
                        <a:rPr lang="en-US" sz="1200" kern="50" baseline="0" dirty="0" smtClean="0">
                          <a:effectLst/>
                          <a:latin typeface="+mn-lt"/>
                          <a:ea typeface="DejaVu LGC Sans"/>
                          <a:cs typeface="Times New Roman" panose="02020603050405020304" pitchFamily="18" charset="0"/>
                        </a:rPr>
                        <a:t> Phase</a:t>
                      </a:r>
                      <a:endParaRPr lang="en-US" sz="1200" kern="50" dirty="0">
                        <a:effectLst/>
                        <a:latin typeface="+mn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</a:tr>
              <a:tr h="272234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</a:t>
                      </a: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9.6</a:t>
                      </a: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9.6</a:t>
                      </a: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 pitchFamily="17" charset="-128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 pitchFamily="17" charset="-128"/>
                          <a:cs typeface="Times New Roman" panose="02020603050405020304" pitchFamily="18" charset="0"/>
                        </a:rPr>
                        <a:t>Infrared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50" dirty="0" smtClean="0">
                          <a:effectLst/>
                          <a:latin typeface="+mn-lt"/>
                          <a:ea typeface="DejaVu LGC Sans"/>
                          <a:cs typeface="Times New Roman" panose="02020603050405020304" pitchFamily="18" charset="0"/>
                        </a:rPr>
                        <a:t>Ozone</a:t>
                      </a:r>
                      <a:endParaRPr lang="en-US" sz="1200" kern="50" dirty="0">
                        <a:effectLst/>
                        <a:latin typeface="+mn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</a:tr>
              <a:tr h="272234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</a:t>
                      </a: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10.4</a:t>
                      </a: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10.3</a:t>
                      </a: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 pitchFamily="17" charset="-128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 pitchFamily="17" charset="-128"/>
                          <a:cs typeface="Times New Roman" panose="02020603050405020304" pitchFamily="18" charset="0"/>
                        </a:rPr>
                        <a:t>Infrared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50" dirty="0" smtClean="0">
                          <a:effectLst/>
                          <a:latin typeface="+mn-lt"/>
                          <a:ea typeface="DejaVu LGC Sans"/>
                          <a:cs typeface="Times New Roman" panose="02020603050405020304" pitchFamily="18" charset="0"/>
                        </a:rPr>
                        <a:t>“Clean” </a:t>
                      </a:r>
                      <a:r>
                        <a:rPr lang="en-US" sz="1200" kern="50" baseline="0" dirty="0" err="1" smtClean="0">
                          <a:effectLst/>
                          <a:latin typeface="+mn-lt"/>
                          <a:ea typeface="DejaVu LGC Sans"/>
                          <a:cs typeface="Times New Roman" panose="02020603050405020304" pitchFamily="18" charset="0"/>
                        </a:rPr>
                        <a:t>Longwave</a:t>
                      </a:r>
                      <a:r>
                        <a:rPr lang="en-US" sz="1200" kern="50" baseline="0" dirty="0" smtClean="0">
                          <a:effectLst/>
                          <a:latin typeface="+mn-lt"/>
                          <a:ea typeface="DejaVu LGC Sans"/>
                          <a:cs typeface="Times New Roman" panose="02020603050405020304" pitchFamily="18" charset="0"/>
                        </a:rPr>
                        <a:t> W</a:t>
                      </a:r>
                      <a:r>
                        <a:rPr lang="en-US" sz="1200" kern="50" dirty="0" smtClean="0">
                          <a:effectLst/>
                          <a:latin typeface="+mn-lt"/>
                          <a:ea typeface="DejaVu LGC Sans"/>
                          <a:cs typeface="Times New Roman" panose="02020603050405020304" pitchFamily="18" charset="0"/>
                        </a:rPr>
                        <a:t>indow</a:t>
                      </a:r>
                      <a:endParaRPr lang="en-US" sz="1200" kern="50" dirty="0">
                        <a:effectLst/>
                        <a:latin typeface="+mn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</a:tr>
              <a:tr h="272234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14</a:t>
                      </a: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11.2</a:t>
                      </a: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11.2</a:t>
                      </a: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 pitchFamily="17" charset="-128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 pitchFamily="17" charset="-128"/>
                          <a:cs typeface="Times New Roman" panose="02020603050405020304" pitchFamily="18" charset="0"/>
                        </a:rPr>
                        <a:t>Infrared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50" dirty="0" err="1" smtClean="0">
                          <a:effectLst/>
                          <a:latin typeface="+mn-lt"/>
                          <a:ea typeface="DejaVu LGC Sans"/>
                          <a:cs typeface="Times New Roman" panose="02020603050405020304" pitchFamily="18" charset="0"/>
                        </a:rPr>
                        <a:t>Longwave</a:t>
                      </a:r>
                      <a:r>
                        <a:rPr lang="en-US" sz="1200" kern="50" baseline="0" dirty="0" smtClean="0">
                          <a:effectLst/>
                          <a:latin typeface="+mn-lt"/>
                          <a:ea typeface="DejaVu LGC Sans"/>
                          <a:cs typeface="Times New Roman" panose="02020603050405020304" pitchFamily="18" charset="0"/>
                        </a:rPr>
                        <a:t> Window</a:t>
                      </a:r>
                      <a:endParaRPr lang="en-US" sz="1200" kern="50" dirty="0">
                        <a:effectLst/>
                        <a:latin typeface="+mn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</a:tr>
              <a:tr h="259096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15</a:t>
                      </a: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12.4</a:t>
                      </a: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12.3</a:t>
                      </a: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 pitchFamily="17" charset="-128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 pitchFamily="17" charset="-128"/>
                          <a:cs typeface="Times New Roman" panose="02020603050405020304" pitchFamily="18" charset="0"/>
                        </a:rPr>
                        <a:t>Infrared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50" dirty="0" smtClean="0">
                          <a:effectLst/>
                          <a:latin typeface="+mn-lt"/>
                          <a:ea typeface="DejaVu LGC Sans"/>
                          <a:cs typeface="Times New Roman" panose="02020603050405020304" pitchFamily="18" charset="0"/>
                        </a:rPr>
                        <a:t>“Dirty” </a:t>
                      </a:r>
                      <a:r>
                        <a:rPr lang="en-US" sz="1200" kern="50" dirty="0" err="1" smtClean="0">
                          <a:effectLst/>
                          <a:latin typeface="+mn-lt"/>
                          <a:ea typeface="DejaVu LGC Sans"/>
                          <a:cs typeface="Times New Roman" panose="02020603050405020304" pitchFamily="18" charset="0"/>
                        </a:rPr>
                        <a:t>Longwave</a:t>
                      </a:r>
                      <a:r>
                        <a:rPr lang="en-US" sz="1200" kern="50" dirty="0" smtClean="0">
                          <a:effectLst/>
                          <a:latin typeface="+mn-lt"/>
                          <a:ea typeface="DejaVu LGC Sans"/>
                          <a:cs typeface="Times New Roman" panose="02020603050405020304" pitchFamily="18" charset="0"/>
                        </a:rPr>
                        <a:t> Window</a:t>
                      </a:r>
                      <a:endParaRPr lang="en-US" sz="1200" kern="50" dirty="0">
                        <a:effectLst/>
                        <a:latin typeface="+mn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</a:tr>
              <a:tr h="272234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16</a:t>
                      </a: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13.3</a:t>
                      </a: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13.3</a:t>
                      </a: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明朝" pitchFamily="17" charset="-128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 pitchFamily="17" charset="-128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 pitchFamily="17" charset="-128"/>
                          <a:cs typeface="Times New Roman" panose="02020603050405020304" pitchFamily="18" charset="0"/>
                        </a:rPr>
                        <a:t>Infrared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50" dirty="0" smtClean="0">
                          <a:effectLst/>
                          <a:latin typeface="+mn-lt"/>
                          <a:ea typeface="DejaVu LGC Sans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US" sz="1200" kern="50" baseline="-25000" dirty="0" smtClean="0">
                          <a:effectLst/>
                          <a:latin typeface="+mn-lt"/>
                          <a:ea typeface="DejaVu LGC Sans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200" kern="50" baseline="0" dirty="0" smtClean="0">
                          <a:effectLst/>
                          <a:latin typeface="+mn-lt"/>
                          <a:ea typeface="DejaVu LGC San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50" baseline="0" dirty="0" err="1" smtClean="0">
                          <a:effectLst/>
                          <a:latin typeface="+mn-lt"/>
                          <a:ea typeface="DejaVu LGC Sans"/>
                          <a:cs typeface="Times New Roman" panose="02020603050405020304" pitchFamily="18" charset="0"/>
                        </a:rPr>
                        <a:t>Longwave</a:t>
                      </a:r>
                      <a:endParaRPr lang="en-US" sz="1200" kern="50" baseline="0" dirty="0">
                        <a:effectLst/>
                        <a:latin typeface="+mn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9049">
                        <a:lumMod val="40000"/>
                        <a:lumOff val="6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819886" y="667323"/>
            <a:ext cx="6028417" cy="606004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19886" y="826020"/>
            <a:ext cx="5737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+mj-lt"/>
              </a:rPr>
              <a:t>Advanced Baseline Imager Spectral Bands</a:t>
            </a:r>
            <a:endParaRPr lang="en-US" sz="2400" b="1" dirty="0">
              <a:latin typeface="+mj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30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Improved temporal resolution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Current GOES imager:</a:t>
            </a:r>
          </a:p>
          <a:p>
            <a:pPr lvl="1"/>
            <a:r>
              <a:rPr lang="en-US" dirty="0" smtClean="0"/>
              <a:t>CONUS covered once every fifteen minutes, except during rapid scan operations</a:t>
            </a:r>
            <a:endParaRPr lang="en-US" dirty="0"/>
          </a:p>
          <a:p>
            <a:pPr lvl="1"/>
            <a:r>
              <a:rPr lang="en-US" dirty="0" smtClean="0"/>
              <a:t>One full disk every three hours</a:t>
            </a:r>
          </a:p>
          <a:p>
            <a:r>
              <a:rPr lang="en-US" dirty="0" smtClean="0"/>
              <a:t>GOES-R/S ABI:</a:t>
            </a:r>
          </a:p>
          <a:p>
            <a:pPr lvl="1"/>
            <a:r>
              <a:rPr lang="en-US" dirty="0" smtClean="0"/>
              <a:t>In one hour:</a:t>
            </a:r>
          </a:p>
          <a:p>
            <a:pPr lvl="2"/>
            <a:r>
              <a:rPr lang="en-US" dirty="0" smtClean="0"/>
              <a:t>4 full disk images, 12 CONUS sectors, and 120 mesoscale sectors</a:t>
            </a:r>
          </a:p>
          <a:p>
            <a:pPr lvl="3"/>
            <a:r>
              <a:rPr lang="en-US" dirty="0" smtClean="0"/>
              <a:t>OR</a:t>
            </a:r>
          </a:p>
          <a:p>
            <a:pPr lvl="2"/>
            <a:r>
              <a:rPr lang="en-US" dirty="0" smtClean="0"/>
              <a:t>Twelve full disk images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412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ABI Visible Bands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Current GOES imager: one band at 1 km resolution</a:t>
            </a:r>
          </a:p>
          <a:p>
            <a:r>
              <a:rPr lang="en-US" dirty="0" smtClean="0"/>
              <a:t>GOES-R ABI: one band at 0.5 km resolution, one band at 1 km resolution</a:t>
            </a:r>
          </a:p>
          <a:p>
            <a:r>
              <a:rPr lang="en-US" dirty="0" smtClean="0"/>
              <a:t>Benefits to the operational meteorologist:</a:t>
            </a:r>
          </a:p>
          <a:p>
            <a:pPr lvl="1"/>
            <a:r>
              <a:rPr lang="en-US" dirty="0" smtClean="0"/>
              <a:t>Better resolution of cloud features and cloud-enhanced boundaries</a:t>
            </a:r>
          </a:p>
          <a:p>
            <a:pPr lvl="1"/>
            <a:r>
              <a:rPr lang="en-US" dirty="0" smtClean="0"/>
              <a:t>Easier monitoring of smoke and aerosols</a:t>
            </a:r>
          </a:p>
          <a:p>
            <a:pPr lvl="1"/>
            <a:r>
              <a:rPr lang="en-US" dirty="0" smtClean="0"/>
              <a:t>Ability to produce pseudo-true color imagery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D389-B9B2-DB4A-9B20-5105664311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85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pectrum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Spectrum.thmx</Template>
  <TotalTime>948</TotalTime>
  <Words>1044</Words>
  <Application>Microsoft Macintosh PowerPoint</Application>
  <PresentationFormat>On-screen Show (4:3)</PresentationFormat>
  <Paragraphs>307</Paragraphs>
  <Slides>21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Spectrum</vt:lpstr>
      <vt:lpstr>PowerPoint Presentation</vt:lpstr>
      <vt:lpstr>GOES-R spacecraft and solar panel</vt:lpstr>
      <vt:lpstr>An update on GOES-R/S launch</vt:lpstr>
      <vt:lpstr>PowerPoint Presentation</vt:lpstr>
      <vt:lpstr>Future GOES-R/S constellation</vt:lpstr>
      <vt:lpstr>Advanced Baseline Imager (ABI)</vt:lpstr>
      <vt:lpstr>PowerPoint Presentation</vt:lpstr>
      <vt:lpstr>Improved temporal resolution</vt:lpstr>
      <vt:lpstr>ABI Visible Bands</vt:lpstr>
      <vt:lpstr>PowerPoint Presentation</vt:lpstr>
      <vt:lpstr>ABI Band 2 (0.64 μm) Example from the Advanced Himawari Imager</vt:lpstr>
      <vt:lpstr>ABI Near-Infrared Bands</vt:lpstr>
      <vt:lpstr>ABI Band 4 (1.4 μm) Example from the Visible Infrared Imaging Radiometer Suite (VIIRS)</vt:lpstr>
      <vt:lpstr>ABI Band 5 (1.6 μm) Example from the Advanced Himawari Imager</vt:lpstr>
      <vt:lpstr>ABI Infrared Bands </vt:lpstr>
      <vt:lpstr>Extratropical Transition</vt:lpstr>
      <vt:lpstr>ABI quick reference guides</vt:lpstr>
      <vt:lpstr>PowerPoint Presentation</vt:lpstr>
      <vt:lpstr>Atmospheric Motion Vectors (AMVs)</vt:lpstr>
      <vt:lpstr>Find Himawari-8 imagery online</vt:lpstr>
      <vt:lpstr>PowerPoint Presentation</vt:lpstr>
    </vt:vector>
  </TitlesOfParts>
  <Company>UW Space Sciences and Engineering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Jordan Gerth</dc:creator>
  <cp:lastModifiedBy>Jordan Gerth</cp:lastModifiedBy>
  <cp:revision>60</cp:revision>
  <dcterms:created xsi:type="dcterms:W3CDTF">2015-10-08T18:28:29Z</dcterms:created>
  <dcterms:modified xsi:type="dcterms:W3CDTF">2015-10-16T17:22:06Z</dcterms:modified>
</cp:coreProperties>
</file>