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82" r:id="rId3"/>
    <p:sldId id="257" r:id="rId4"/>
    <p:sldId id="264" r:id="rId5"/>
    <p:sldId id="258" r:id="rId6"/>
    <p:sldId id="263" r:id="rId7"/>
    <p:sldId id="294" r:id="rId8"/>
    <p:sldId id="260" r:id="rId9"/>
    <p:sldId id="274" r:id="rId10"/>
    <p:sldId id="265" r:id="rId11"/>
    <p:sldId id="279" r:id="rId12"/>
    <p:sldId id="280" r:id="rId13"/>
    <p:sldId id="284" r:id="rId14"/>
    <p:sldId id="286" r:id="rId15"/>
    <p:sldId id="287" r:id="rId16"/>
    <p:sldId id="288" r:id="rId17"/>
    <p:sldId id="289" r:id="rId18"/>
    <p:sldId id="291" r:id="rId19"/>
    <p:sldId id="292" r:id="rId20"/>
    <p:sldId id="293" r:id="rId21"/>
    <p:sldId id="268" r:id="rId22"/>
    <p:sldId id="259" r:id="rId23"/>
    <p:sldId id="273" r:id="rId24"/>
    <p:sldId id="269" r:id="rId25"/>
    <p:sldId id="275" r:id="rId26"/>
    <p:sldId id="285" r:id="rId27"/>
    <p:sldId id="296" r:id="rId28"/>
    <p:sldId id="290" r:id="rId29"/>
    <p:sldId id="297" r:id="rId30"/>
    <p:sldId id="29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07B59E-BD39-4CCF-BCF6-A451E71B94C9}">
          <p14:sldIdLst>
            <p14:sldId id="256"/>
            <p14:sldId id="282"/>
            <p14:sldId id="257"/>
            <p14:sldId id="264"/>
            <p14:sldId id="258"/>
            <p14:sldId id="263"/>
            <p14:sldId id="294"/>
            <p14:sldId id="260"/>
            <p14:sldId id="274"/>
            <p14:sldId id="265"/>
            <p14:sldId id="279"/>
            <p14:sldId id="280"/>
            <p14:sldId id="284"/>
            <p14:sldId id="286"/>
            <p14:sldId id="287"/>
            <p14:sldId id="288"/>
            <p14:sldId id="289"/>
            <p14:sldId id="291"/>
            <p14:sldId id="292"/>
            <p14:sldId id="293"/>
            <p14:sldId id="268"/>
            <p14:sldId id="259"/>
            <p14:sldId id="273"/>
            <p14:sldId id="269"/>
            <p14:sldId id="275"/>
            <p14:sldId id="285"/>
            <p14:sldId id="296"/>
            <p14:sldId id="290"/>
            <p14:sldId id="297"/>
            <p14:sldId id="29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3" d="100"/>
          <a:sy n="123" d="100"/>
        </p:scale>
        <p:origin x="-36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AE82E-D0C5-4AAA-8C1E-23D0D82BF49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1D36154-5D8D-4452-A3EB-736C0F0EBD5F}">
      <dgm:prSet phldrT="[Text]"/>
      <dgm:spPr/>
      <dgm:t>
        <a:bodyPr/>
        <a:lstStyle/>
        <a:p>
          <a:r>
            <a:rPr lang="en-US" dirty="0" smtClean="0"/>
            <a:t>ABI</a:t>
          </a:r>
        </a:p>
        <a:p>
          <a:r>
            <a:rPr lang="en-US" dirty="0" smtClean="0"/>
            <a:t>Band 11 (8.5 µm)</a:t>
          </a:r>
          <a:endParaRPr lang="en-US" dirty="0"/>
        </a:p>
      </dgm:t>
    </dgm:pt>
    <dgm:pt modelId="{B0C72FD4-AC3F-437D-885E-BB1FD616E46E}" type="parTrans" cxnId="{CE58EE6B-3364-4D04-800C-6CB8DB6E131C}">
      <dgm:prSet/>
      <dgm:spPr/>
      <dgm:t>
        <a:bodyPr/>
        <a:lstStyle/>
        <a:p>
          <a:endParaRPr lang="en-US"/>
        </a:p>
      </dgm:t>
    </dgm:pt>
    <dgm:pt modelId="{B67631BB-A1B7-4C54-B07B-3492E13D4F6D}" type="sibTrans" cxnId="{CE58EE6B-3364-4D04-800C-6CB8DB6E131C}">
      <dgm:prSet/>
      <dgm:spPr/>
      <dgm:t>
        <a:bodyPr/>
        <a:lstStyle/>
        <a:p>
          <a:endParaRPr lang="en-US"/>
        </a:p>
      </dgm:t>
    </dgm:pt>
    <dgm:pt modelId="{126A7AF3-6604-43B4-AEE4-ACD0B868AAD9}">
      <dgm:prSet phldrT="[Text]"/>
      <dgm:spPr/>
      <dgm:t>
        <a:bodyPr/>
        <a:lstStyle/>
        <a:p>
          <a:r>
            <a:rPr lang="en-US" dirty="0" smtClean="0"/>
            <a:t>ABI</a:t>
          </a:r>
        </a:p>
        <a:p>
          <a:r>
            <a:rPr lang="en-US" dirty="0" smtClean="0"/>
            <a:t>Band 13 (10.35 µm)</a:t>
          </a:r>
          <a:endParaRPr lang="en-US" dirty="0"/>
        </a:p>
      </dgm:t>
    </dgm:pt>
    <dgm:pt modelId="{7FFB676D-A576-4BF1-B7EE-C20C1CA9C00C}" type="parTrans" cxnId="{2DC184DB-85F9-4401-8E9E-80A5779C2047}">
      <dgm:prSet/>
      <dgm:spPr/>
      <dgm:t>
        <a:bodyPr/>
        <a:lstStyle/>
        <a:p>
          <a:endParaRPr lang="en-US"/>
        </a:p>
      </dgm:t>
    </dgm:pt>
    <dgm:pt modelId="{640ECC48-7F18-4966-818F-68BD074E9332}" type="sibTrans" cxnId="{2DC184DB-85F9-4401-8E9E-80A5779C2047}">
      <dgm:prSet/>
      <dgm:spPr/>
      <dgm:t>
        <a:bodyPr/>
        <a:lstStyle/>
        <a:p>
          <a:endParaRPr lang="en-US"/>
        </a:p>
      </dgm:t>
    </dgm:pt>
    <dgm:pt modelId="{C14707C7-E284-44F8-9139-EEB0FB0CAB6E}">
      <dgm:prSet phldrT="[Text]"/>
      <dgm:spPr/>
      <dgm:t>
        <a:bodyPr/>
        <a:lstStyle/>
        <a:p>
          <a:r>
            <a:rPr lang="en-US" dirty="0" smtClean="0"/>
            <a:t>ABI</a:t>
          </a:r>
        </a:p>
        <a:p>
          <a:r>
            <a:rPr lang="en-US" dirty="0" smtClean="0"/>
            <a:t>Band 14 (11.2 µm)</a:t>
          </a:r>
          <a:endParaRPr lang="en-US" dirty="0"/>
        </a:p>
      </dgm:t>
    </dgm:pt>
    <dgm:pt modelId="{5A4C70B1-F1A5-43C8-94A0-934888AE4827}" type="parTrans" cxnId="{0330E802-8686-44D5-A13C-43315339DC69}">
      <dgm:prSet/>
      <dgm:spPr/>
      <dgm:t>
        <a:bodyPr/>
        <a:lstStyle/>
        <a:p>
          <a:endParaRPr lang="en-US"/>
        </a:p>
      </dgm:t>
    </dgm:pt>
    <dgm:pt modelId="{5638217A-DF5C-40B9-9790-8CBBCFF338DE}" type="sibTrans" cxnId="{0330E802-8686-44D5-A13C-43315339DC69}">
      <dgm:prSet/>
      <dgm:spPr/>
      <dgm:t>
        <a:bodyPr/>
        <a:lstStyle/>
        <a:p>
          <a:endParaRPr lang="en-US"/>
        </a:p>
      </dgm:t>
    </dgm:pt>
    <dgm:pt modelId="{399F59FA-3A31-40C4-8BB3-E3161F1A871E}">
      <dgm:prSet phldrT="[Text]"/>
      <dgm:spPr/>
      <dgm:t>
        <a:bodyPr/>
        <a:lstStyle/>
        <a:p>
          <a:r>
            <a:rPr lang="en-US" dirty="0" smtClean="0"/>
            <a:t>ABI</a:t>
          </a:r>
        </a:p>
        <a:p>
          <a:r>
            <a:rPr lang="en-US" dirty="0" smtClean="0"/>
            <a:t>Band 15 (12.3 µm)</a:t>
          </a:r>
          <a:endParaRPr lang="en-US" dirty="0"/>
        </a:p>
      </dgm:t>
    </dgm:pt>
    <dgm:pt modelId="{AC95D9EF-6769-4123-8259-1F8614EA0B9B}" type="parTrans" cxnId="{7F23F173-57A8-4CE6-A08A-EE9C3EA9AC20}">
      <dgm:prSet/>
      <dgm:spPr/>
      <dgm:t>
        <a:bodyPr/>
        <a:lstStyle/>
        <a:p>
          <a:endParaRPr lang="en-US"/>
        </a:p>
      </dgm:t>
    </dgm:pt>
    <dgm:pt modelId="{72B9914B-AC7C-47D7-8B6D-6FC3E2BB2860}" type="sibTrans" cxnId="{7F23F173-57A8-4CE6-A08A-EE9C3EA9AC20}">
      <dgm:prSet/>
      <dgm:spPr/>
      <dgm:t>
        <a:bodyPr/>
        <a:lstStyle/>
        <a:p>
          <a:endParaRPr lang="en-US"/>
        </a:p>
      </dgm:t>
    </dgm:pt>
    <dgm:pt modelId="{6401E850-43BD-4D11-8E2D-BA1A3CFE4DF0}" type="pres">
      <dgm:prSet presAssocID="{AF5AE82E-D0C5-4AAA-8C1E-23D0D82BF498}" presName="matrix" presStyleCnt="0">
        <dgm:presLayoutVars>
          <dgm:chMax val="1"/>
          <dgm:dir/>
          <dgm:resizeHandles val="exact"/>
        </dgm:presLayoutVars>
      </dgm:prSet>
      <dgm:spPr/>
      <dgm:t>
        <a:bodyPr/>
        <a:lstStyle/>
        <a:p>
          <a:endParaRPr lang="en-US"/>
        </a:p>
      </dgm:t>
    </dgm:pt>
    <dgm:pt modelId="{097D94A2-5870-4B75-9705-4037323AE574}" type="pres">
      <dgm:prSet presAssocID="{AF5AE82E-D0C5-4AAA-8C1E-23D0D82BF498}" presName="diamond" presStyleLbl="bgShp" presStyleIdx="0" presStyleCnt="1"/>
      <dgm:spPr/>
    </dgm:pt>
    <dgm:pt modelId="{1D3634B1-DC3E-4659-B8B0-C0EDCE534515}" type="pres">
      <dgm:prSet presAssocID="{AF5AE82E-D0C5-4AAA-8C1E-23D0D82BF498}" presName="quad1" presStyleLbl="node1" presStyleIdx="0" presStyleCnt="4">
        <dgm:presLayoutVars>
          <dgm:chMax val="0"/>
          <dgm:chPref val="0"/>
          <dgm:bulletEnabled val="1"/>
        </dgm:presLayoutVars>
      </dgm:prSet>
      <dgm:spPr/>
      <dgm:t>
        <a:bodyPr/>
        <a:lstStyle/>
        <a:p>
          <a:endParaRPr lang="en-US"/>
        </a:p>
      </dgm:t>
    </dgm:pt>
    <dgm:pt modelId="{8A436DE5-F735-469D-8171-230FAE6E47D4}" type="pres">
      <dgm:prSet presAssocID="{AF5AE82E-D0C5-4AAA-8C1E-23D0D82BF498}" presName="quad2" presStyleLbl="node1" presStyleIdx="1" presStyleCnt="4">
        <dgm:presLayoutVars>
          <dgm:chMax val="0"/>
          <dgm:chPref val="0"/>
          <dgm:bulletEnabled val="1"/>
        </dgm:presLayoutVars>
      </dgm:prSet>
      <dgm:spPr/>
      <dgm:t>
        <a:bodyPr/>
        <a:lstStyle/>
        <a:p>
          <a:endParaRPr lang="en-US"/>
        </a:p>
      </dgm:t>
    </dgm:pt>
    <dgm:pt modelId="{DEE3F928-EE8E-4D25-8C67-81898BA83699}" type="pres">
      <dgm:prSet presAssocID="{AF5AE82E-D0C5-4AAA-8C1E-23D0D82BF498}" presName="quad3" presStyleLbl="node1" presStyleIdx="2" presStyleCnt="4">
        <dgm:presLayoutVars>
          <dgm:chMax val="0"/>
          <dgm:chPref val="0"/>
          <dgm:bulletEnabled val="1"/>
        </dgm:presLayoutVars>
      </dgm:prSet>
      <dgm:spPr/>
      <dgm:t>
        <a:bodyPr/>
        <a:lstStyle/>
        <a:p>
          <a:endParaRPr lang="en-US"/>
        </a:p>
      </dgm:t>
    </dgm:pt>
    <dgm:pt modelId="{B2ED1E22-9BDC-4DA8-814F-59D514DBEB6C}" type="pres">
      <dgm:prSet presAssocID="{AF5AE82E-D0C5-4AAA-8C1E-23D0D82BF498}" presName="quad4" presStyleLbl="node1" presStyleIdx="3" presStyleCnt="4">
        <dgm:presLayoutVars>
          <dgm:chMax val="0"/>
          <dgm:chPref val="0"/>
          <dgm:bulletEnabled val="1"/>
        </dgm:presLayoutVars>
      </dgm:prSet>
      <dgm:spPr/>
      <dgm:t>
        <a:bodyPr/>
        <a:lstStyle/>
        <a:p>
          <a:endParaRPr lang="en-US"/>
        </a:p>
      </dgm:t>
    </dgm:pt>
  </dgm:ptLst>
  <dgm:cxnLst>
    <dgm:cxn modelId="{7F23F173-57A8-4CE6-A08A-EE9C3EA9AC20}" srcId="{AF5AE82E-D0C5-4AAA-8C1E-23D0D82BF498}" destId="{399F59FA-3A31-40C4-8BB3-E3161F1A871E}" srcOrd="3" destOrd="0" parTransId="{AC95D9EF-6769-4123-8259-1F8614EA0B9B}" sibTransId="{72B9914B-AC7C-47D7-8B6D-6FC3E2BB2860}"/>
    <dgm:cxn modelId="{2DC184DB-85F9-4401-8E9E-80A5779C2047}" srcId="{AF5AE82E-D0C5-4AAA-8C1E-23D0D82BF498}" destId="{126A7AF3-6604-43B4-AEE4-ACD0B868AAD9}" srcOrd="1" destOrd="0" parTransId="{7FFB676D-A576-4BF1-B7EE-C20C1CA9C00C}" sibTransId="{640ECC48-7F18-4966-818F-68BD074E9332}"/>
    <dgm:cxn modelId="{56D911AA-AD30-459A-B874-B920741F4EE2}" type="presOf" srcId="{126A7AF3-6604-43B4-AEE4-ACD0B868AAD9}" destId="{8A436DE5-F735-469D-8171-230FAE6E47D4}" srcOrd="0" destOrd="0" presId="urn:microsoft.com/office/officeart/2005/8/layout/matrix3"/>
    <dgm:cxn modelId="{F6D59EB9-62A4-45E8-A377-DBDDA6598BFD}" type="presOf" srcId="{AF5AE82E-D0C5-4AAA-8C1E-23D0D82BF498}" destId="{6401E850-43BD-4D11-8E2D-BA1A3CFE4DF0}" srcOrd="0" destOrd="0" presId="urn:microsoft.com/office/officeart/2005/8/layout/matrix3"/>
    <dgm:cxn modelId="{A4796151-9AEB-4203-B0AF-220AA30A7067}" type="presOf" srcId="{399F59FA-3A31-40C4-8BB3-E3161F1A871E}" destId="{B2ED1E22-9BDC-4DA8-814F-59D514DBEB6C}" srcOrd="0" destOrd="0" presId="urn:microsoft.com/office/officeart/2005/8/layout/matrix3"/>
    <dgm:cxn modelId="{0330E802-8686-44D5-A13C-43315339DC69}" srcId="{AF5AE82E-D0C5-4AAA-8C1E-23D0D82BF498}" destId="{C14707C7-E284-44F8-9139-EEB0FB0CAB6E}" srcOrd="2" destOrd="0" parTransId="{5A4C70B1-F1A5-43C8-94A0-934888AE4827}" sibTransId="{5638217A-DF5C-40B9-9790-8CBBCFF338DE}"/>
    <dgm:cxn modelId="{CE58EE6B-3364-4D04-800C-6CB8DB6E131C}" srcId="{AF5AE82E-D0C5-4AAA-8C1E-23D0D82BF498}" destId="{41D36154-5D8D-4452-A3EB-736C0F0EBD5F}" srcOrd="0" destOrd="0" parTransId="{B0C72FD4-AC3F-437D-885E-BB1FD616E46E}" sibTransId="{B67631BB-A1B7-4C54-B07B-3492E13D4F6D}"/>
    <dgm:cxn modelId="{A9DF09BC-1610-410D-ABD9-6AFC75DEC661}" type="presOf" srcId="{C14707C7-E284-44F8-9139-EEB0FB0CAB6E}" destId="{DEE3F928-EE8E-4D25-8C67-81898BA83699}" srcOrd="0" destOrd="0" presId="urn:microsoft.com/office/officeart/2005/8/layout/matrix3"/>
    <dgm:cxn modelId="{0DA281A1-1C64-4BF3-9760-09CD1BEB4FD9}" type="presOf" srcId="{41D36154-5D8D-4452-A3EB-736C0F0EBD5F}" destId="{1D3634B1-DC3E-4659-B8B0-C0EDCE534515}" srcOrd="0" destOrd="0" presId="urn:microsoft.com/office/officeart/2005/8/layout/matrix3"/>
    <dgm:cxn modelId="{B455F57B-1E87-40DF-A3BF-DAE14B3FC6EC}" type="presParOf" srcId="{6401E850-43BD-4D11-8E2D-BA1A3CFE4DF0}" destId="{097D94A2-5870-4B75-9705-4037323AE574}" srcOrd="0" destOrd="0" presId="urn:microsoft.com/office/officeart/2005/8/layout/matrix3"/>
    <dgm:cxn modelId="{12569B1F-8338-40FC-8214-957D72CC789F}" type="presParOf" srcId="{6401E850-43BD-4D11-8E2D-BA1A3CFE4DF0}" destId="{1D3634B1-DC3E-4659-B8B0-C0EDCE534515}" srcOrd="1" destOrd="0" presId="urn:microsoft.com/office/officeart/2005/8/layout/matrix3"/>
    <dgm:cxn modelId="{A1180A1B-3C4B-4F40-BDBD-EF01370E7B77}" type="presParOf" srcId="{6401E850-43BD-4D11-8E2D-BA1A3CFE4DF0}" destId="{8A436DE5-F735-469D-8171-230FAE6E47D4}" srcOrd="2" destOrd="0" presId="urn:microsoft.com/office/officeart/2005/8/layout/matrix3"/>
    <dgm:cxn modelId="{D72D6EFE-B6FB-457B-951D-035E9AC4C378}" type="presParOf" srcId="{6401E850-43BD-4D11-8E2D-BA1A3CFE4DF0}" destId="{DEE3F928-EE8E-4D25-8C67-81898BA83699}" srcOrd="3" destOrd="0" presId="urn:microsoft.com/office/officeart/2005/8/layout/matrix3"/>
    <dgm:cxn modelId="{548CC27C-7EDE-4B3E-9EAB-BE42DCA93991}" type="presParOf" srcId="{6401E850-43BD-4D11-8E2D-BA1A3CFE4DF0}" destId="{B2ED1E22-9BDC-4DA8-814F-59D514DBEB6C}"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5AE82E-D0C5-4AAA-8C1E-23D0D82BF49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1D36154-5D8D-4452-A3EB-736C0F0EBD5F}">
      <dgm:prSet phldrT="[Text]"/>
      <dgm:spPr/>
      <dgm:t>
        <a:bodyPr/>
        <a:lstStyle/>
        <a:p>
          <a:r>
            <a:rPr lang="en-US" dirty="0" smtClean="0"/>
            <a:t>ABI</a:t>
          </a:r>
        </a:p>
        <a:p>
          <a:r>
            <a:rPr lang="en-US" dirty="0" smtClean="0"/>
            <a:t>Band 11 (8.5 µm)</a:t>
          </a:r>
          <a:endParaRPr lang="en-US" dirty="0"/>
        </a:p>
      </dgm:t>
    </dgm:pt>
    <dgm:pt modelId="{B0C72FD4-AC3F-437D-885E-BB1FD616E46E}" type="parTrans" cxnId="{CE58EE6B-3364-4D04-800C-6CB8DB6E131C}">
      <dgm:prSet/>
      <dgm:spPr/>
      <dgm:t>
        <a:bodyPr/>
        <a:lstStyle/>
        <a:p>
          <a:endParaRPr lang="en-US"/>
        </a:p>
      </dgm:t>
    </dgm:pt>
    <dgm:pt modelId="{B67631BB-A1B7-4C54-B07B-3492E13D4F6D}" type="sibTrans" cxnId="{CE58EE6B-3364-4D04-800C-6CB8DB6E131C}">
      <dgm:prSet/>
      <dgm:spPr/>
      <dgm:t>
        <a:bodyPr/>
        <a:lstStyle/>
        <a:p>
          <a:endParaRPr lang="en-US"/>
        </a:p>
      </dgm:t>
    </dgm:pt>
    <dgm:pt modelId="{126A7AF3-6604-43B4-AEE4-ACD0B868AAD9}">
      <dgm:prSet phldrT="[Text]"/>
      <dgm:spPr/>
      <dgm:t>
        <a:bodyPr/>
        <a:lstStyle/>
        <a:p>
          <a:r>
            <a:rPr lang="en-US" dirty="0" smtClean="0"/>
            <a:t>ABI</a:t>
          </a:r>
        </a:p>
        <a:p>
          <a:r>
            <a:rPr lang="en-US" dirty="0" smtClean="0"/>
            <a:t>Band 13 (10.35 µm)</a:t>
          </a:r>
          <a:endParaRPr lang="en-US" dirty="0"/>
        </a:p>
      </dgm:t>
    </dgm:pt>
    <dgm:pt modelId="{7FFB676D-A576-4BF1-B7EE-C20C1CA9C00C}" type="parTrans" cxnId="{2DC184DB-85F9-4401-8E9E-80A5779C2047}">
      <dgm:prSet/>
      <dgm:spPr/>
      <dgm:t>
        <a:bodyPr/>
        <a:lstStyle/>
        <a:p>
          <a:endParaRPr lang="en-US"/>
        </a:p>
      </dgm:t>
    </dgm:pt>
    <dgm:pt modelId="{640ECC48-7F18-4966-818F-68BD074E9332}" type="sibTrans" cxnId="{2DC184DB-85F9-4401-8E9E-80A5779C2047}">
      <dgm:prSet/>
      <dgm:spPr/>
      <dgm:t>
        <a:bodyPr/>
        <a:lstStyle/>
        <a:p>
          <a:endParaRPr lang="en-US"/>
        </a:p>
      </dgm:t>
    </dgm:pt>
    <dgm:pt modelId="{C14707C7-E284-44F8-9139-EEB0FB0CAB6E}">
      <dgm:prSet phldrT="[Text]"/>
      <dgm:spPr/>
      <dgm:t>
        <a:bodyPr/>
        <a:lstStyle/>
        <a:p>
          <a:r>
            <a:rPr lang="en-US" dirty="0" smtClean="0"/>
            <a:t>ABI</a:t>
          </a:r>
        </a:p>
        <a:p>
          <a:r>
            <a:rPr lang="en-US" dirty="0" smtClean="0"/>
            <a:t>Band 14 (11.2 µm)</a:t>
          </a:r>
          <a:endParaRPr lang="en-US" dirty="0"/>
        </a:p>
      </dgm:t>
    </dgm:pt>
    <dgm:pt modelId="{5A4C70B1-F1A5-43C8-94A0-934888AE4827}" type="parTrans" cxnId="{0330E802-8686-44D5-A13C-43315339DC69}">
      <dgm:prSet/>
      <dgm:spPr/>
      <dgm:t>
        <a:bodyPr/>
        <a:lstStyle/>
        <a:p>
          <a:endParaRPr lang="en-US"/>
        </a:p>
      </dgm:t>
    </dgm:pt>
    <dgm:pt modelId="{5638217A-DF5C-40B9-9790-8CBBCFF338DE}" type="sibTrans" cxnId="{0330E802-8686-44D5-A13C-43315339DC69}">
      <dgm:prSet/>
      <dgm:spPr/>
      <dgm:t>
        <a:bodyPr/>
        <a:lstStyle/>
        <a:p>
          <a:endParaRPr lang="en-US"/>
        </a:p>
      </dgm:t>
    </dgm:pt>
    <dgm:pt modelId="{399F59FA-3A31-40C4-8BB3-E3161F1A871E}">
      <dgm:prSet phldrT="[Text]"/>
      <dgm:spPr/>
      <dgm:t>
        <a:bodyPr/>
        <a:lstStyle/>
        <a:p>
          <a:r>
            <a:rPr lang="en-US" dirty="0" smtClean="0"/>
            <a:t>ABI</a:t>
          </a:r>
        </a:p>
        <a:p>
          <a:r>
            <a:rPr lang="en-US" dirty="0" smtClean="0"/>
            <a:t>Band 15 (12.3 µm)</a:t>
          </a:r>
          <a:endParaRPr lang="en-US" dirty="0"/>
        </a:p>
      </dgm:t>
    </dgm:pt>
    <dgm:pt modelId="{AC95D9EF-6769-4123-8259-1F8614EA0B9B}" type="parTrans" cxnId="{7F23F173-57A8-4CE6-A08A-EE9C3EA9AC20}">
      <dgm:prSet/>
      <dgm:spPr/>
      <dgm:t>
        <a:bodyPr/>
        <a:lstStyle/>
        <a:p>
          <a:endParaRPr lang="en-US"/>
        </a:p>
      </dgm:t>
    </dgm:pt>
    <dgm:pt modelId="{72B9914B-AC7C-47D7-8B6D-6FC3E2BB2860}" type="sibTrans" cxnId="{7F23F173-57A8-4CE6-A08A-EE9C3EA9AC20}">
      <dgm:prSet/>
      <dgm:spPr/>
      <dgm:t>
        <a:bodyPr/>
        <a:lstStyle/>
        <a:p>
          <a:endParaRPr lang="en-US"/>
        </a:p>
      </dgm:t>
    </dgm:pt>
    <dgm:pt modelId="{6401E850-43BD-4D11-8E2D-BA1A3CFE4DF0}" type="pres">
      <dgm:prSet presAssocID="{AF5AE82E-D0C5-4AAA-8C1E-23D0D82BF498}" presName="matrix" presStyleCnt="0">
        <dgm:presLayoutVars>
          <dgm:chMax val="1"/>
          <dgm:dir/>
          <dgm:resizeHandles val="exact"/>
        </dgm:presLayoutVars>
      </dgm:prSet>
      <dgm:spPr/>
      <dgm:t>
        <a:bodyPr/>
        <a:lstStyle/>
        <a:p>
          <a:endParaRPr lang="en-US"/>
        </a:p>
      </dgm:t>
    </dgm:pt>
    <dgm:pt modelId="{097D94A2-5870-4B75-9705-4037323AE574}" type="pres">
      <dgm:prSet presAssocID="{AF5AE82E-D0C5-4AAA-8C1E-23D0D82BF498}" presName="diamond" presStyleLbl="bgShp" presStyleIdx="0" presStyleCnt="1"/>
      <dgm:spPr/>
    </dgm:pt>
    <dgm:pt modelId="{1D3634B1-DC3E-4659-B8B0-C0EDCE534515}" type="pres">
      <dgm:prSet presAssocID="{AF5AE82E-D0C5-4AAA-8C1E-23D0D82BF498}" presName="quad1" presStyleLbl="node1" presStyleIdx="0" presStyleCnt="4">
        <dgm:presLayoutVars>
          <dgm:chMax val="0"/>
          <dgm:chPref val="0"/>
          <dgm:bulletEnabled val="1"/>
        </dgm:presLayoutVars>
      </dgm:prSet>
      <dgm:spPr/>
      <dgm:t>
        <a:bodyPr/>
        <a:lstStyle/>
        <a:p>
          <a:endParaRPr lang="en-US"/>
        </a:p>
      </dgm:t>
    </dgm:pt>
    <dgm:pt modelId="{8A436DE5-F735-469D-8171-230FAE6E47D4}" type="pres">
      <dgm:prSet presAssocID="{AF5AE82E-D0C5-4AAA-8C1E-23D0D82BF498}" presName="quad2" presStyleLbl="node1" presStyleIdx="1" presStyleCnt="4">
        <dgm:presLayoutVars>
          <dgm:chMax val="0"/>
          <dgm:chPref val="0"/>
          <dgm:bulletEnabled val="1"/>
        </dgm:presLayoutVars>
      </dgm:prSet>
      <dgm:spPr/>
      <dgm:t>
        <a:bodyPr/>
        <a:lstStyle/>
        <a:p>
          <a:endParaRPr lang="en-US"/>
        </a:p>
      </dgm:t>
    </dgm:pt>
    <dgm:pt modelId="{DEE3F928-EE8E-4D25-8C67-81898BA83699}" type="pres">
      <dgm:prSet presAssocID="{AF5AE82E-D0C5-4AAA-8C1E-23D0D82BF498}" presName="quad3" presStyleLbl="node1" presStyleIdx="2" presStyleCnt="4">
        <dgm:presLayoutVars>
          <dgm:chMax val="0"/>
          <dgm:chPref val="0"/>
          <dgm:bulletEnabled val="1"/>
        </dgm:presLayoutVars>
      </dgm:prSet>
      <dgm:spPr/>
      <dgm:t>
        <a:bodyPr/>
        <a:lstStyle/>
        <a:p>
          <a:endParaRPr lang="en-US"/>
        </a:p>
      </dgm:t>
    </dgm:pt>
    <dgm:pt modelId="{B2ED1E22-9BDC-4DA8-814F-59D514DBEB6C}" type="pres">
      <dgm:prSet presAssocID="{AF5AE82E-D0C5-4AAA-8C1E-23D0D82BF498}" presName="quad4" presStyleLbl="node1" presStyleIdx="3" presStyleCnt="4">
        <dgm:presLayoutVars>
          <dgm:chMax val="0"/>
          <dgm:chPref val="0"/>
          <dgm:bulletEnabled val="1"/>
        </dgm:presLayoutVars>
      </dgm:prSet>
      <dgm:spPr/>
      <dgm:t>
        <a:bodyPr/>
        <a:lstStyle/>
        <a:p>
          <a:endParaRPr lang="en-US"/>
        </a:p>
      </dgm:t>
    </dgm:pt>
  </dgm:ptLst>
  <dgm:cxnLst>
    <dgm:cxn modelId="{29A66BCF-67BE-47C0-80F2-EE231A0DFF0D}" type="presOf" srcId="{41D36154-5D8D-4452-A3EB-736C0F0EBD5F}" destId="{1D3634B1-DC3E-4659-B8B0-C0EDCE534515}" srcOrd="0" destOrd="0" presId="urn:microsoft.com/office/officeart/2005/8/layout/matrix3"/>
    <dgm:cxn modelId="{7F23F173-57A8-4CE6-A08A-EE9C3EA9AC20}" srcId="{AF5AE82E-D0C5-4AAA-8C1E-23D0D82BF498}" destId="{399F59FA-3A31-40C4-8BB3-E3161F1A871E}" srcOrd="3" destOrd="0" parTransId="{AC95D9EF-6769-4123-8259-1F8614EA0B9B}" sibTransId="{72B9914B-AC7C-47D7-8B6D-6FC3E2BB2860}"/>
    <dgm:cxn modelId="{74788295-5863-44AB-90C0-6CFD99839319}" type="presOf" srcId="{AF5AE82E-D0C5-4AAA-8C1E-23D0D82BF498}" destId="{6401E850-43BD-4D11-8E2D-BA1A3CFE4DF0}" srcOrd="0" destOrd="0" presId="urn:microsoft.com/office/officeart/2005/8/layout/matrix3"/>
    <dgm:cxn modelId="{2DC184DB-85F9-4401-8E9E-80A5779C2047}" srcId="{AF5AE82E-D0C5-4AAA-8C1E-23D0D82BF498}" destId="{126A7AF3-6604-43B4-AEE4-ACD0B868AAD9}" srcOrd="1" destOrd="0" parTransId="{7FFB676D-A576-4BF1-B7EE-C20C1CA9C00C}" sibTransId="{640ECC48-7F18-4966-818F-68BD074E9332}"/>
    <dgm:cxn modelId="{ABDD3263-5856-4D0E-8DEE-F067F22BD7B3}" type="presOf" srcId="{126A7AF3-6604-43B4-AEE4-ACD0B868AAD9}" destId="{8A436DE5-F735-469D-8171-230FAE6E47D4}" srcOrd="0" destOrd="0" presId="urn:microsoft.com/office/officeart/2005/8/layout/matrix3"/>
    <dgm:cxn modelId="{7E766AEC-70A2-425E-AF33-7CA28DBEC2AD}" type="presOf" srcId="{399F59FA-3A31-40C4-8BB3-E3161F1A871E}" destId="{B2ED1E22-9BDC-4DA8-814F-59D514DBEB6C}" srcOrd="0" destOrd="0" presId="urn:microsoft.com/office/officeart/2005/8/layout/matrix3"/>
    <dgm:cxn modelId="{0330E802-8686-44D5-A13C-43315339DC69}" srcId="{AF5AE82E-D0C5-4AAA-8C1E-23D0D82BF498}" destId="{C14707C7-E284-44F8-9139-EEB0FB0CAB6E}" srcOrd="2" destOrd="0" parTransId="{5A4C70B1-F1A5-43C8-94A0-934888AE4827}" sibTransId="{5638217A-DF5C-40B9-9790-8CBBCFF338DE}"/>
    <dgm:cxn modelId="{CE58EE6B-3364-4D04-800C-6CB8DB6E131C}" srcId="{AF5AE82E-D0C5-4AAA-8C1E-23D0D82BF498}" destId="{41D36154-5D8D-4452-A3EB-736C0F0EBD5F}" srcOrd="0" destOrd="0" parTransId="{B0C72FD4-AC3F-437D-885E-BB1FD616E46E}" sibTransId="{B67631BB-A1B7-4C54-B07B-3492E13D4F6D}"/>
    <dgm:cxn modelId="{2D7D35B5-A25E-4F60-A167-099654AFD433}" type="presOf" srcId="{C14707C7-E284-44F8-9139-EEB0FB0CAB6E}" destId="{DEE3F928-EE8E-4D25-8C67-81898BA83699}" srcOrd="0" destOrd="0" presId="urn:microsoft.com/office/officeart/2005/8/layout/matrix3"/>
    <dgm:cxn modelId="{F892BFCA-3E93-4016-B47A-B2C5341B4D32}" type="presParOf" srcId="{6401E850-43BD-4D11-8E2D-BA1A3CFE4DF0}" destId="{097D94A2-5870-4B75-9705-4037323AE574}" srcOrd="0" destOrd="0" presId="urn:microsoft.com/office/officeart/2005/8/layout/matrix3"/>
    <dgm:cxn modelId="{5E47D3A2-2C44-41A9-953F-4777778E68D4}" type="presParOf" srcId="{6401E850-43BD-4D11-8E2D-BA1A3CFE4DF0}" destId="{1D3634B1-DC3E-4659-B8B0-C0EDCE534515}" srcOrd="1" destOrd="0" presId="urn:microsoft.com/office/officeart/2005/8/layout/matrix3"/>
    <dgm:cxn modelId="{B9534B32-8FDB-409C-95BC-C4DCE3E6FFB9}" type="presParOf" srcId="{6401E850-43BD-4D11-8E2D-BA1A3CFE4DF0}" destId="{8A436DE5-F735-469D-8171-230FAE6E47D4}" srcOrd="2" destOrd="0" presId="urn:microsoft.com/office/officeart/2005/8/layout/matrix3"/>
    <dgm:cxn modelId="{E2CC9C85-B98F-44D0-BBA1-B53140F99F30}" type="presParOf" srcId="{6401E850-43BD-4D11-8E2D-BA1A3CFE4DF0}" destId="{DEE3F928-EE8E-4D25-8C67-81898BA83699}" srcOrd="3" destOrd="0" presId="urn:microsoft.com/office/officeart/2005/8/layout/matrix3"/>
    <dgm:cxn modelId="{0FC0EEE7-D3E0-4C6D-92AF-D45D2EAE096D}" type="presParOf" srcId="{6401E850-43BD-4D11-8E2D-BA1A3CFE4DF0}" destId="{B2ED1E22-9BDC-4DA8-814F-59D514DBEB6C}"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D94A2-5870-4B75-9705-4037323AE574}">
      <dsp:nvSpPr>
        <dsp:cNvPr id="0" name=""/>
        <dsp:cNvSpPr/>
      </dsp:nvSpPr>
      <dsp:spPr>
        <a:xfrm>
          <a:off x="0" y="38100"/>
          <a:ext cx="1371600" cy="13716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634B1-DC3E-4659-B8B0-C0EDCE534515}">
      <dsp:nvSpPr>
        <dsp:cNvPr id="0" name=""/>
        <dsp:cNvSpPr/>
      </dsp:nvSpPr>
      <dsp:spPr>
        <a:xfrm>
          <a:off x="130301" y="168402"/>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11 (8.5 µm)</a:t>
          </a:r>
          <a:endParaRPr lang="en-US" sz="700" kern="1200" dirty="0"/>
        </a:p>
      </dsp:txBody>
      <dsp:txXfrm>
        <a:off x="156414" y="194515"/>
        <a:ext cx="482698" cy="482698"/>
      </dsp:txXfrm>
    </dsp:sp>
    <dsp:sp modelId="{8A436DE5-F735-469D-8171-230FAE6E47D4}">
      <dsp:nvSpPr>
        <dsp:cNvPr id="0" name=""/>
        <dsp:cNvSpPr/>
      </dsp:nvSpPr>
      <dsp:spPr>
        <a:xfrm>
          <a:off x="706374" y="168402"/>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13 (10.35 µm)</a:t>
          </a:r>
          <a:endParaRPr lang="en-US" sz="700" kern="1200" dirty="0"/>
        </a:p>
      </dsp:txBody>
      <dsp:txXfrm>
        <a:off x="732487" y="194515"/>
        <a:ext cx="482698" cy="482698"/>
      </dsp:txXfrm>
    </dsp:sp>
    <dsp:sp modelId="{DEE3F928-EE8E-4D25-8C67-81898BA83699}">
      <dsp:nvSpPr>
        <dsp:cNvPr id="0" name=""/>
        <dsp:cNvSpPr/>
      </dsp:nvSpPr>
      <dsp:spPr>
        <a:xfrm>
          <a:off x="130301" y="744474"/>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14 (11.2 µm)</a:t>
          </a:r>
          <a:endParaRPr lang="en-US" sz="700" kern="1200" dirty="0"/>
        </a:p>
      </dsp:txBody>
      <dsp:txXfrm>
        <a:off x="156414" y="770587"/>
        <a:ext cx="482698" cy="482698"/>
      </dsp:txXfrm>
    </dsp:sp>
    <dsp:sp modelId="{B2ED1E22-9BDC-4DA8-814F-59D514DBEB6C}">
      <dsp:nvSpPr>
        <dsp:cNvPr id="0" name=""/>
        <dsp:cNvSpPr/>
      </dsp:nvSpPr>
      <dsp:spPr>
        <a:xfrm>
          <a:off x="706374" y="744474"/>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15 (12.3 µm)</a:t>
          </a:r>
          <a:endParaRPr lang="en-US" sz="700" kern="1200" dirty="0"/>
        </a:p>
      </dsp:txBody>
      <dsp:txXfrm>
        <a:off x="732487" y="770587"/>
        <a:ext cx="482698" cy="482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D94A2-5870-4B75-9705-4037323AE574}">
      <dsp:nvSpPr>
        <dsp:cNvPr id="0" name=""/>
        <dsp:cNvSpPr/>
      </dsp:nvSpPr>
      <dsp:spPr>
        <a:xfrm>
          <a:off x="0" y="38100"/>
          <a:ext cx="1371600" cy="13716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634B1-DC3E-4659-B8B0-C0EDCE534515}">
      <dsp:nvSpPr>
        <dsp:cNvPr id="0" name=""/>
        <dsp:cNvSpPr/>
      </dsp:nvSpPr>
      <dsp:spPr>
        <a:xfrm>
          <a:off x="130301" y="168402"/>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11 (8.5 µm)</a:t>
          </a:r>
          <a:endParaRPr lang="en-US" sz="700" kern="1200" dirty="0"/>
        </a:p>
      </dsp:txBody>
      <dsp:txXfrm>
        <a:off x="156414" y="194515"/>
        <a:ext cx="482698" cy="482698"/>
      </dsp:txXfrm>
    </dsp:sp>
    <dsp:sp modelId="{8A436DE5-F735-469D-8171-230FAE6E47D4}">
      <dsp:nvSpPr>
        <dsp:cNvPr id="0" name=""/>
        <dsp:cNvSpPr/>
      </dsp:nvSpPr>
      <dsp:spPr>
        <a:xfrm>
          <a:off x="706374" y="168402"/>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13 (10.35 µm)</a:t>
          </a:r>
          <a:endParaRPr lang="en-US" sz="700" kern="1200" dirty="0"/>
        </a:p>
      </dsp:txBody>
      <dsp:txXfrm>
        <a:off x="732487" y="194515"/>
        <a:ext cx="482698" cy="482698"/>
      </dsp:txXfrm>
    </dsp:sp>
    <dsp:sp modelId="{DEE3F928-EE8E-4D25-8C67-81898BA83699}">
      <dsp:nvSpPr>
        <dsp:cNvPr id="0" name=""/>
        <dsp:cNvSpPr/>
      </dsp:nvSpPr>
      <dsp:spPr>
        <a:xfrm>
          <a:off x="130301" y="744474"/>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14 (11.2 µm)</a:t>
          </a:r>
          <a:endParaRPr lang="en-US" sz="700" kern="1200" dirty="0"/>
        </a:p>
      </dsp:txBody>
      <dsp:txXfrm>
        <a:off x="156414" y="770587"/>
        <a:ext cx="482698" cy="482698"/>
      </dsp:txXfrm>
    </dsp:sp>
    <dsp:sp modelId="{B2ED1E22-9BDC-4DA8-814F-59D514DBEB6C}">
      <dsp:nvSpPr>
        <dsp:cNvPr id="0" name=""/>
        <dsp:cNvSpPr/>
      </dsp:nvSpPr>
      <dsp:spPr>
        <a:xfrm>
          <a:off x="706374" y="744474"/>
          <a:ext cx="534924" cy="534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15 (12.3 µm)</a:t>
          </a:r>
          <a:endParaRPr lang="en-US" sz="700" kern="1200" dirty="0"/>
        </a:p>
      </dsp:txBody>
      <dsp:txXfrm>
        <a:off x="732487" y="770587"/>
        <a:ext cx="482698" cy="48269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89DA7-DD3C-4F9D-A86A-87EDB3DF733F}" type="datetimeFigureOut">
              <a:rPr lang="en-US" smtClean="0"/>
              <a:t>11/7/2010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A09924-1792-4610-ADE9-186F47966269}" type="slidenum">
              <a:rPr lang="en-US" smtClean="0"/>
              <a:t>‹#›</a:t>
            </a:fld>
            <a:endParaRPr lang="en-US"/>
          </a:p>
        </p:txBody>
      </p:sp>
    </p:spTree>
    <p:extLst>
      <p:ext uri="{BB962C8B-B14F-4D97-AF65-F5344CB8AC3E}">
        <p14:creationId xmlns:p14="http://schemas.microsoft.com/office/powerpoint/2010/main" val="2160391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 shown in mcidas-v</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pPr eaLnBrk="1" latinLnBrk="0" hangingPunct="1"/>
            <a:fld id="{ACDF6120-F1F0-4C60-9FE9-39AC71A9C79D}" type="datetimeFigureOut">
              <a:rPr lang="en-US" smtClean="0"/>
              <a:pPr eaLnBrk="1" latinLnBrk="0" hangingPunct="1"/>
              <a:t>11/7/2010</a:t>
            </a:fld>
            <a:endParaRPr lang="en-US" sz="1600" dirty="0"/>
          </a:p>
        </p:txBody>
      </p:sp>
      <p:sp>
        <p:nvSpPr>
          <p:cNvPr id="17" name="Footer Placeholder 16"/>
          <p:cNvSpPr>
            <a:spLocks noGrp="1"/>
          </p:cNvSpPr>
          <p:nvPr>
            <p:ph type="ftr" sz="quarter" idx="11"/>
          </p:nvPr>
        </p:nvSpPr>
        <p:spPr>
          <a:xfrm>
            <a:off x="2898648" y="6355080"/>
            <a:ext cx="3474720" cy="365760"/>
          </a:xfrm>
        </p:spPr>
        <p:txBody>
          <a:bodyPr/>
          <a:lstStyle/>
          <a:p>
            <a:endParaRPr kumimoji="0"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EA7C8D44-3667-46F6-9772-CC52308E2A7F}" type="slidenum">
              <a:rPr kumimoji="0" lang="en-US" smtClean="0"/>
              <a:pPr eaLnBrk="1" latinLnBrk="0" hangingPunct="1"/>
              <a:t>‹#›</a:t>
            </a:fld>
            <a:endParaRPr kumimoji="0"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11/7/2010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11/7/2010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11/7/2010</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pPr eaLnBrk="1" latinLnBrk="0" hangingPunct="1"/>
            <a:fld id="{ACDF6120-F1F0-4C60-9FE9-39AC71A9C79D}" type="datetimeFigureOut">
              <a:rPr lang="en-US" smtClean="0"/>
              <a:pPr eaLnBrk="1" latinLnBrk="0" hangingPunct="1"/>
              <a:t>11/7/2010</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kumimoji="0" lang="en-US" dirty="0"/>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kumimoji="0" lang="en-US" smtClean="0"/>
              <a:pPr eaLnBrk="1" latinLnBrk="0" hangingPunct="1"/>
              <a:t>‹#›</a:t>
            </a:fld>
            <a:endParaRPr kumimoji="0"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11/7/2010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11/7/2010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11/7/2010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11/7/2010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11/7/2010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11/7/2010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eaLnBrk="1" latinLnBrk="0" hangingPunct="1"/>
            <a:fld id="{ACDF6120-F1F0-4C60-9FE9-39AC71A9C79D}" type="datetimeFigureOut">
              <a:rPr lang="en-US" smtClean="0"/>
              <a:pPr eaLnBrk="1" latinLnBrk="0" hangingPunct="1"/>
              <a:t>11/7/2010</a:t>
            </a:fld>
            <a:endParaRPr lang="en-US" sz="1400" dirty="0">
              <a:solidFill>
                <a:schemeClr val="tx2"/>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lgn="l" eaLnBrk="1" latinLnBrk="0" hangingPunct="1"/>
            <a:fld id="{EA7C8D44-3667-46F6-9772-CC52308E2A7F}" type="slidenum">
              <a:rPr kumimoji="0" lang="en-US" smtClean="0"/>
              <a:pPr algn="l" eaLnBrk="1" latinLnBrk="0" hangingPunct="1"/>
              <a:t>‹#›</a:t>
            </a:fld>
            <a:endParaRPr kumimoji="0" lang="en-US" sz="1600" dirty="0">
              <a:solidFill>
                <a:schemeClr val="tx2"/>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9.png"/><Relationship Id="rId7" Type="http://schemas.openxmlformats.org/officeDocument/2006/relationships/diagramLayout" Target="../diagrams/layout1.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hyperlink" Target="http://cimss.ssec.wisc.edu/goes_r/proving-ground/nssl_abi/nssl_abi_rt.html" TargetMode="External"/><Relationship Id="rId5" Type="http://schemas.openxmlformats.org/officeDocument/2006/relationships/image" Target="../media/image31.png"/><Relationship Id="rId10" Type="http://schemas.microsoft.com/office/2007/relationships/diagramDrawing" Target="../diagrams/drawing1.xml"/><Relationship Id="rId4" Type="http://schemas.openxmlformats.org/officeDocument/2006/relationships/image" Target="../media/image30.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hyperlink" Target="http://cimss.ssec.wisc.edu/goes/wf/ABI/" TargetMode="External"/><Relationship Id="rId3" Type="http://schemas.openxmlformats.org/officeDocument/2006/relationships/image" Target="../media/image33.png"/><Relationship Id="rId7" Type="http://schemas.openxmlformats.org/officeDocument/2006/relationships/diagramLayout" Target="../diagrams/layout2.xml"/><Relationship Id="rId12" Type="http://schemas.openxmlformats.org/officeDocument/2006/relationships/image" Target="../media/image37.gi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36.gif"/><Relationship Id="rId5" Type="http://schemas.openxmlformats.org/officeDocument/2006/relationships/image" Target="../media/image35.png"/><Relationship Id="rId10" Type="http://schemas.microsoft.com/office/2007/relationships/diagramDrawing" Target="../diagrams/drawing2.xml"/><Relationship Id="rId4" Type="http://schemas.openxmlformats.org/officeDocument/2006/relationships/image" Target="../media/image34.png"/><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3" Type="http://schemas.openxmlformats.org/officeDocument/2006/relationships/hyperlink" Target="http://www.ssec.wisc.edu/mcidas/software/v/index.html"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w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gif"/></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733800"/>
            <a:ext cx="6858000" cy="1143000"/>
          </a:xfrm>
        </p:spPr>
        <p:txBody>
          <a:bodyPr>
            <a:normAutofit fontScale="90000"/>
          </a:bodyPr>
          <a:lstStyle/>
          <a:p>
            <a:r>
              <a:rPr lang="en-US" sz="2700" b="1" dirty="0"/>
              <a:t>AWIPS </a:t>
            </a:r>
            <a:r>
              <a:rPr lang="en-US" sz="2700" b="1" dirty="0" smtClean="0"/>
              <a:t>II </a:t>
            </a:r>
            <a:r>
              <a:rPr lang="en-US" sz="2700" b="1" dirty="0"/>
              <a:t>and </a:t>
            </a:r>
            <a:r>
              <a:rPr lang="en-US" sz="2700" b="1" dirty="0" smtClean="0"/>
              <a:t>GOES-R</a:t>
            </a:r>
            <a:r>
              <a:rPr lang="en-US" sz="2700" dirty="0" smtClean="0"/>
              <a:t>:</a:t>
            </a:r>
            <a:r>
              <a:rPr lang="en-US" sz="2200" dirty="0" smtClean="0"/>
              <a:t/>
            </a:r>
            <a:br>
              <a:rPr lang="en-US" sz="2200" dirty="0" smtClean="0"/>
            </a:br>
            <a:r>
              <a:rPr lang="en-US" sz="2200" dirty="0" smtClean="0"/>
              <a:t>When </a:t>
            </a:r>
            <a:r>
              <a:rPr lang="en-US" sz="2200" dirty="0"/>
              <a:t>updated information processing systems and new satellites meet</a:t>
            </a:r>
            <a:r>
              <a:rPr lang="en-US" dirty="0"/>
              <a:t/>
            </a:r>
            <a:br>
              <a:rPr lang="en-US" dirty="0"/>
            </a:br>
            <a:endParaRPr lang="en-US" dirty="0"/>
          </a:p>
        </p:txBody>
      </p:sp>
      <p:sp>
        <p:nvSpPr>
          <p:cNvPr id="3" name="Subtitle 2"/>
          <p:cNvSpPr>
            <a:spLocks noGrp="1"/>
          </p:cNvSpPr>
          <p:nvPr>
            <p:ph type="subTitle" idx="1"/>
          </p:nvPr>
        </p:nvSpPr>
        <p:spPr/>
        <p:txBody>
          <a:bodyPr>
            <a:normAutofit fontScale="70000" lnSpcReduction="20000"/>
          </a:bodyPr>
          <a:lstStyle/>
          <a:p>
            <a:r>
              <a:rPr lang="en-US" b="1" dirty="0" smtClean="0"/>
              <a:t>Jordan </a:t>
            </a:r>
            <a:r>
              <a:rPr lang="en-US" b="1" dirty="0" err="1" smtClean="0"/>
              <a:t>Gerth</a:t>
            </a:r>
            <a:r>
              <a:rPr lang="en-US" dirty="0" smtClean="0"/>
              <a:t>, Research Assistant</a:t>
            </a:r>
            <a:endParaRPr lang="en-US" b="1" dirty="0" smtClean="0"/>
          </a:p>
          <a:p>
            <a:r>
              <a:rPr lang="en-US" sz="1800" dirty="0" smtClean="0"/>
              <a:t>Cooperative Institute for Meteorological Satellite Studies, University of Wisconsin</a:t>
            </a:r>
            <a:endParaRPr lang="en-US" sz="1800" dirty="0"/>
          </a:p>
        </p:txBody>
      </p:sp>
      <p:pic>
        <p:nvPicPr>
          <p:cNvPr id="4098" name="Picture 2" descr="http://www.goes-r.gov/images/GOES-R_Color_h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459" y="304800"/>
            <a:ext cx="4612141" cy="307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270" y="562768"/>
            <a:ext cx="258286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22337" y="5867400"/>
            <a:ext cx="7307263"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Tuesday</a:t>
            </a:r>
            <a:r>
              <a:rPr lang="en-US" sz="1400" dirty="0" smtClean="0"/>
              <a:t>, </a:t>
            </a:r>
            <a:r>
              <a:rPr lang="en-US" sz="1400" dirty="0" smtClean="0"/>
              <a:t>November 9, </a:t>
            </a:r>
            <a:r>
              <a:rPr lang="en-US" sz="1400" dirty="0" smtClean="0"/>
              <a:t>2010</a:t>
            </a:r>
          </a:p>
          <a:p>
            <a:pPr algn="ctr"/>
            <a:r>
              <a:rPr lang="en-US" sz="1100" dirty="0" smtClean="0"/>
              <a:t>Eastern Region Virtual Satellite Workshop</a:t>
            </a:r>
            <a:endParaRPr lang="en-US" sz="1100" dirty="0"/>
          </a:p>
        </p:txBody>
      </p:sp>
    </p:spTree>
    <p:extLst>
      <p:ext uri="{BB962C8B-B14F-4D97-AF65-F5344CB8AC3E}">
        <p14:creationId xmlns:p14="http://schemas.microsoft.com/office/powerpoint/2010/main" val="34147858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a:p>
        </p:txBody>
      </p:sp>
      <p:pic>
        <p:nvPicPr>
          <p:cNvPr id="4" name="Content Placeholder 4" descr="Screenshot.png"/>
          <p:cNvPicPr>
            <a:picLocks noChangeAspect="1"/>
          </p:cNvPicPr>
          <p:nvPr/>
        </p:nvPicPr>
        <p:blipFill>
          <a:blip r:embed="rId2" cstate="print">
            <a:extLst>
              <a:ext uri="{28A0092B-C50C-407E-A947-70E740481C1C}">
                <a14:useLocalDpi xmlns:a14="http://schemas.microsoft.com/office/drawing/2010/main" val="0"/>
              </a:ext>
            </a:extLst>
          </a:blip>
          <a:srcRect l="-372" r="-372"/>
          <a:stretch>
            <a:fillRect/>
          </a:stretch>
        </p:blipFill>
        <p:spPr>
          <a:xfrm>
            <a:off x="-34119" y="609600"/>
            <a:ext cx="9212238" cy="5715000"/>
          </a:xfrm>
          <a:prstGeom prst="rect">
            <a:avLst/>
          </a:prstGeom>
        </p:spPr>
      </p:pic>
    </p:spTree>
    <p:extLst>
      <p:ext uri="{BB962C8B-B14F-4D97-AF65-F5344CB8AC3E}">
        <p14:creationId xmlns:p14="http://schemas.microsoft.com/office/powerpoint/2010/main" val="182373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 – The Near Term</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Necessary to meet the requirements of tomorrow’s </a:t>
            </a:r>
            <a:r>
              <a:rPr lang="en-US" dirty="0" err="1" smtClean="0"/>
              <a:t>hydrometeorological</a:t>
            </a:r>
            <a:r>
              <a:rPr lang="en-US" dirty="0" smtClean="0"/>
              <a:t> datasets</a:t>
            </a:r>
          </a:p>
          <a:p>
            <a:pPr lvl="1"/>
            <a:r>
              <a:rPr lang="en-US" dirty="0" smtClean="0"/>
              <a:t>Effectively and dynamically producing displays using the graphics card</a:t>
            </a:r>
          </a:p>
          <a:p>
            <a:pPr lvl="2"/>
            <a:r>
              <a:rPr lang="en-US" dirty="0" smtClean="0"/>
              <a:t>Integrating multiple datasets “on the fly” to minimize forecaster use of multiple products for similar information</a:t>
            </a:r>
          </a:p>
          <a:p>
            <a:pPr lvl="1"/>
            <a:r>
              <a:rPr lang="en-US" dirty="0" smtClean="0"/>
              <a:t>Modernizing and standardizing data storage repositories and the discovery database (for metadata)</a:t>
            </a:r>
          </a:p>
          <a:p>
            <a:pPr lvl="2"/>
            <a:r>
              <a:rPr lang="en-US" dirty="0" smtClean="0"/>
              <a:t>Optimizing access attempts for quickest ingest and display</a:t>
            </a:r>
          </a:p>
          <a:p>
            <a:pPr lvl="1"/>
            <a:r>
              <a:rPr lang="en-US" dirty="0" smtClean="0"/>
              <a:t>Development must continue to keep pace with existing technology</a:t>
            </a:r>
          </a:p>
          <a:p>
            <a:r>
              <a:rPr lang="en-US" dirty="0" smtClean="0"/>
              <a:t>Because of the complexities resulting from a service-oriented architecture, developers will need more training to effectively extend the software</a:t>
            </a:r>
          </a:p>
          <a:p>
            <a:r>
              <a:rPr lang="en-US" dirty="0"/>
              <a:t>L</a:t>
            </a:r>
            <a:r>
              <a:rPr lang="en-US" dirty="0" smtClean="0"/>
              <a:t>ocal application development should not occur without adequate governance</a:t>
            </a:r>
          </a:p>
          <a:p>
            <a:pPr lvl="1"/>
            <a:r>
              <a:rPr lang="en-US" dirty="0" smtClean="0"/>
              <a:t>Plug-ins are essentially required to run within AWIPS II, and it is unlikely most will be able to run independently as with legacy AWIPS</a:t>
            </a:r>
            <a:endParaRPr lang="en-US" dirty="0"/>
          </a:p>
        </p:txBody>
      </p:sp>
    </p:spTree>
    <p:extLst>
      <p:ext uri="{BB962C8B-B14F-4D97-AF65-F5344CB8AC3E}">
        <p14:creationId xmlns:p14="http://schemas.microsoft.com/office/powerpoint/2010/main" val="256452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GOES-R/S Series – The Far Term</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The additional capabilities of the ABI will produce approximately 60 times (5x4x3) more data than the current GOES Imager</a:t>
            </a:r>
          </a:p>
          <a:p>
            <a:r>
              <a:rPr lang="en-US" dirty="0" smtClean="0"/>
              <a:t>If data is delivered at full bit depth (12 to 14 bits), approximately 50% more bandwidth will be required</a:t>
            </a:r>
          </a:p>
          <a:p>
            <a:r>
              <a:rPr lang="en-US" dirty="0" smtClean="0"/>
              <a:t>Delivering geostationary satellite data in 2020 using a similar methodology as today may require up to </a:t>
            </a:r>
            <a:r>
              <a:rPr lang="en-US" b="1" u="sng" dirty="0" smtClean="0"/>
              <a:t>90</a:t>
            </a:r>
            <a:r>
              <a:rPr lang="en-US" dirty="0" smtClean="0"/>
              <a:t> times more bandwidth than currently, compression aside, not including products</a:t>
            </a:r>
          </a:p>
          <a:p>
            <a:r>
              <a:rPr lang="en-US" dirty="0" smtClean="0"/>
              <a:t>The questions we have to answer:</a:t>
            </a:r>
          </a:p>
          <a:p>
            <a:pPr lvl="1"/>
            <a:r>
              <a:rPr lang="en-US" dirty="0" smtClean="0"/>
              <a:t>Are the visualization tools in place to allow for effective interrogation of this data?</a:t>
            </a:r>
          </a:p>
          <a:p>
            <a:pPr lvl="1"/>
            <a:r>
              <a:rPr lang="en-US" dirty="0" smtClean="0"/>
              <a:t>How can we better devise blended products to deliver more information to the forecaster without requiring the review of multiple images (from different bands, satellites, times)?</a:t>
            </a:r>
          </a:p>
          <a:p>
            <a:pPr lvl="1"/>
            <a:r>
              <a:rPr lang="en-US" dirty="0" smtClean="0"/>
              <a:t>Is </a:t>
            </a:r>
            <a:r>
              <a:rPr lang="en-US" i="1" dirty="0" smtClean="0"/>
              <a:t>all</a:t>
            </a:r>
            <a:r>
              <a:rPr lang="en-US" dirty="0" smtClean="0"/>
              <a:t> satellite imagery needed by </a:t>
            </a:r>
            <a:r>
              <a:rPr lang="en-US" i="1" dirty="0" smtClean="0"/>
              <a:t>all</a:t>
            </a:r>
            <a:r>
              <a:rPr lang="en-US" dirty="0" smtClean="0"/>
              <a:t> AWIPS sites </a:t>
            </a:r>
            <a:r>
              <a:rPr lang="en-US" i="1" dirty="0" smtClean="0"/>
              <a:t>all</a:t>
            </a:r>
            <a:r>
              <a:rPr lang="en-US" dirty="0" smtClean="0"/>
              <a:t> the time?</a:t>
            </a:r>
          </a:p>
          <a:p>
            <a:pPr lvl="2"/>
            <a:r>
              <a:rPr lang="en-US" dirty="0" smtClean="0"/>
              <a:t>Is it time to rethink the delivery paradigm?  Delivery data format?</a:t>
            </a:r>
          </a:p>
        </p:txBody>
      </p:sp>
    </p:spTree>
    <p:extLst>
      <p:ext uri="{BB962C8B-B14F-4D97-AF65-F5344CB8AC3E}">
        <p14:creationId xmlns:p14="http://schemas.microsoft.com/office/powerpoint/2010/main" val="2877516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Temporal Resolution (SRSO)</a:t>
            </a:r>
            <a:endParaRPr lang="en-US" b="1" dirty="0">
              <a:solidFill>
                <a:srgbClr val="00B050"/>
              </a:solidFill>
            </a:endParaRPr>
          </a:p>
        </p:txBody>
      </p:sp>
      <p:sp>
        <p:nvSpPr>
          <p:cNvPr id="3" name="Content Placeholder 2"/>
          <p:cNvSpPr>
            <a:spLocks noGrp="1"/>
          </p:cNvSpPr>
          <p:nvPr>
            <p:ph sz="quarter" idx="1"/>
          </p:nvPr>
        </p:nvSpPr>
        <p:spPr/>
        <p:txBody>
          <a:bodyPr/>
          <a:lstStyle/>
          <a:p>
            <a:r>
              <a:rPr lang="en-US" dirty="0" smtClean="0"/>
              <a:t>Fire detection using shortwave infrared </a:t>
            </a:r>
            <a:r>
              <a:rPr lang="en-US" dirty="0"/>
              <a:t>(3.9 µm) </a:t>
            </a:r>
            <a:r>
              <a:rPr lang="en-US" dirty="0" smtClean="0"/>
              <a:t>imagery</a:t>
            </a:r>
            <a:endParaRPr lang="en-US" dirty="0"/>
          </a:p>
        </p:txBody>
      </p:sp>
      <p:pic>
        <p:nvPicPr>
          <p:cNvPr id="15362" name="Picture 2" descr="http://cimss.ssec.wisc.edu/goes/blog/wp-content/uploads/2010/09/100921_g15_ir2_normal_srso_ani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52600"/>
            <a:ext cx="6731000" cy="504825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76200" y="2286000"/>
            <a:ext cx="2057400" cy="1295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1-minute</a:t>
            </a:r>
          </a:p>
          <a:p>
            <a:pPr algn="ctr"/>
            <a:r>
              <a:rPr lang="en-US" dirty="0" smtClean="0"/>
              <a:t>GOES-15 SRSO</a:t>
            </a:r>
            <a:endParaRPr lang="en-US" dirty="0"/>
          </a:p>
        </p:txBody>
      </p:sp>
      <p:sp>
        <p:nvSpPr>
          <p:cNvPr id="6" name="Right Arrow 5"/>
          <p:cNvSpPr/>
          <p:nvPr/>
        </p:nvSpPr>
        <p:spPr>
          <a:xfrm>
            <a:off x="76200" y="4800600"/>
            <a:ext cx="2057400" cy="1295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15-minute</a:t>
            </a:r>
          </a:p>
          <a:p>
            <a:pPr algn="ctr"/>
            <a:r>
              <a:rPr lang="en-US" dirty="0" smtClean="0"/>
              <a:t>GOES-15 scans</a:t>
            </a:r>
            <a:endParaRPr lang="en-US" dirty="0"/>
          </a:p>
        </p:txBody>
      </p:sp>
      <p:sp>
        <p:nvSpPr>
          <p:cNvPr id="7" name="Text Box 35"/>
          <p:cNvSpPr txBox="1">
            <a:spLocks noChangeArrowheads="1"/>
          </p:cNvSpPr>
          <p:nvPr/>
        </p:nvSpPr>
        <p:spPr bwMode="auto">
          <a:xfrm rot="10800000">
            <a:off x="8690253" y="3204271"/>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Example courtesy of Scott </a:t>
            </a:r>
            <a:r>
              <a:rPr lang="en-US" sz="1200" dirty="0" err="1" smtClean="0"/>
              <a:t>Bachmeier</a:t>
            </a:r>
            <a:r>
              <a:rPr lang="en-US" sz="1200" dirty="0" smtClean="0"/>
              <a:t>, CIMSS</a:t>
            </a:r>
            <a:endParaRPr lang="en-US" sz="1200" dirty="0"/>
          </a:p>
        </p:txBody>
      </p:sp>
    </p:spTree>
    <p:extLst>
      <p:ext uri="{BB962C8B-B14F-4D97-AF65-F5344CB8AC3E}">
        <p14:creationId xmlns:p14="http://schemas.microsoft.com/office/powerpoint/2010/main" val="1918493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Spatial </a:t>
            </a:r>
            <a:r>
              <a:rPr lang="en-US" dirty="0"/>
              <a:t>R</a:t>
            </a:r>
            <a:r>
              <a:rPr lang="en-US" dirty="0" smtClean="0"/>
              <a:t>esolution</a:t>
            </a:r>
            <a:endParaRPr lang="en-US" dirty="0"/>
          </a:p>
        </p:txBody>
      </p:sp>
      <p:sp>
        <p:nvSpPr>
          <p:cNvPr id="3" name="Content Placeholder 2"/>
          <p:cNvSpPr>
            <a:spLocks noGrp="1"/>
          </p:cNvSpPr>
          <p:nvPr>
            <p:ph sz="quarter" idx="1"/>
          </p:nvPr>
        </p:nvSpPr>
        <p:spPr/>
        <p:txBody>
          <a:bodyPr/>
          <a:lstStyle/>
          <a:p>
            <a:r>
              <a:rPr lang="en-US" dirty="0" smtClean="0"/>
              <a:t>Mountain wave detection using water vapor imagery</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 y="1752600"/>
            <a:ext cx="453091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080" y="1752600"/>
            <a:ext cx="453091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Up Arrow Callout 3"/>
          <p:cNvSpPr/>
          <p:nvPr/>
        </p:nvSpPr>
        <p:spPr>
          <a:xfrm>
            <a:off x="648792" y="5638800"/>
            <a:ext cx="3008808" cy="609600"/>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GOES 4km Resolution</a:t>
            </a:r>
            <a:endParaRPr lang="en-US" dirty="0"/>
          </a:p>
        </p:txBody>
      </p:sp>
      <p:sp>
        <p:nvSpPr>
          <p:cNvPr id="7" name="Up Arrow Callout 6"/>
          <p:cNvSpPr/>
          <p:nvPr/>
        </p:nvSpPr>
        <p:spPr>
          <a:xfrm>
            <a:off x="5257800" y="5638800"/>
            <a:ext cx="3008808" cy="609600"/>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MODIS 1km Resolution</a:t>
            </a:r>
            <a:endParaRPr lang="en-US" dirty="0"/>
          </a:p>
        </p:txBody>
      </p:sp>
      <p:sp>
        <p:nvSpPr>
          <p:cNvPr id="8" name="Text Box 35"/>
          <p:cNvSpPr txBox="1">
            <a:spLocks noChangeArrowheads="1"/>
          </p:cNvSpPr>
          <p:nvPr/>
        </p:nvSpPr>
        <p:spPr bwMode="auto">
          <a:xfrm rot="16200000">
            <a:off x="6870077" y="4801010"/>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Example courtesy of Scott </a:t>
            </a:r>
            <a:r>
              <a:rPr lang="en-US" sz="1200" dirty="0" err="1" smtClean="0"/>
              <a:t>Bachmeier</a:t>
            </a:r>
            <a:r>
              <a:rPr lang="en-US" sz="1200" dirty="0" smtClean="0"/>
              <a:t>, CIMSS</a:t>
            </a:r>
            <a:endParaRPr lang="en-US" sz="1200" dirty="0"/>
          </a:p>
        </p:txBody>
      </p:sp>
      <p:sp>
        <p:nvSpPr>
          <p:cNvPr id="5" name="Rounded Rectangle 4"/>
          <p:cNvSpPr/>
          <p:nvPr/>
        </p:nvSpPr>
        <p:spPr>
          <a:xfrm>
            <a:off x="6096000" y="381000"/>
            <a:ext cx="2895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There will be three water vapor channels on GOES-R at nadir resolution of 2 km.</a:t>
            </a:r>
            <a:endParaRPr lang="en-US" dirty="0"/>
          </a:p>
        </p:txBody>
      </p:sp>
    </p:spTree>
    <p:extLst>
      <p:ext uri="{BB962C8B-B14F-4D97-AF65-F5344CB8AC3E}">
        <p14:creationId xmlns:p14="http://schemas.microsoft.com/office/powerpoint/2010/main" val="2523971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Spectral </a:t>
            </a:r>
            <a:r>
              <a:rPr lang="en-US" dirty="0"/>
              <a:t>C</a:t>
            </a:r>
            <a:r>
              <a:rPr lang="en-US" dirty="0" smtClean="0"/>
              <a:t>hannels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886200" cy="259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3883210"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5"/>
          <p:cNvSpPr txBox="1">
            <a:spLocks noChangeArrowheads="1"/>
          </p:cNvSpPr>
          <p:nvPr/>
        </p:nvSpPr>
        <p:spPr bwMode="auto">
          <a:xfrm rot="16200000">
            <a:off x="6870077" y="4927423"/>
            <a:ext cx="369332" cy="31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Images courtesy of Justin </a:t>
            </a:r>
            <a:r>
              <a:rPr lang="en-US" sz="1200" dirty="0" err="1" smtClean="0"/>
              <a:t>Sieglaff</a:t>
            </a:r>
            <a:r>
              <a:rPr lang="en-US" sz="1200" dirty="0" smtClean="0"/>
              <a:t>, CIMSS</a:t>
            </a:r>
            <a:endParaRPr lang="en-US" sz="1200" dirty="0"/>
          </a:p>
        </p:txBody>
      </p:sp>
      <p:graphicFrame>
        <p:nvGraphicFramePr>
          <p:cNvPr id="6" name="Diagram 5"/>
          <p:cNvGraphicFramePr/>
          <p:nvPr>
            <p:extLst>
              <p:ext uri="{D42A27DB-BD31-4B8C-83A1-F6EECF244321}">
                <p14:modId xmlns:p14="http://schemas.microsoft.com/office/powerpoint/2010/main" val="3415056665"/>
              </p:ext>
            </p:extLst>
          </p:nvPr>
        </p:nvGraphicFramePr>
        <p:xfrm>
          <a:off x="3962400" y="3048000"/>
          <a:ext cx="1371600" cy="1447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685800" y="6362184"/>
            <a:ext cx="4038600" cy="369332"/>
          </a:xfrm>
          <a:prstGeom prst="rect">
            <a:avLst/>
          </a:prstGeom>
          <a:noFill/>
        </p:spPr>
        <p:txBody>
          <a:bodyPr wrap="square" rtlCol="0">
            <a:spAutoFit/>
          </a:bodyPr>
          <a:lstStyle/>
          <a:p>
            <a:r>
              <a:rPr lang="en-US" dirty="0" smtClean="0"/>
              <a:t>Simulated ABI imagery from NSSL-WRF</a:t>
            </a:r>
            <a:endParaRPr lang="en-US" dirty="0"/>
          </a:p>
        </p:txBody>
      </p:sp>
      <p:sp>
        <p:nvSpPr>
          <p:cNvPr id="3" name="Rectangle 2"/>
          <p:cNvSpPr/>
          <p:nvPr/>
        </p:nvSpPr>
        <p:spPr>
          <a:xfrm>
            <a:off x="0" y="0"/>
            <a:ext cx="9144000"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n-US" dirty="0">
                <a:hlinkClick r:id="rId11"/>
              </a:rPr>
              <a:t>http://cimss.ssec.wisc.edu/goes_r/proving-ground/nssl_abi/nssl_abi_rt.html</a:t>
            </a:r>
            <a:endParaRPr lang="en-US" dirty="0"/>
          </a:p>
        </p:txBody>
      </p:sp>
    </p:spTree>
    <p:extLst>
      <p:ext uri="{BB962C8B-B14F-4D97-AF65-F5344CB8AC3E}">
        <p14:creationId xmlns:p14="http://schemas.microsoft.com/office/powerpoint/2010/main" val="1292229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for Operations?</a:t>
            </a:r>
            <a:endParaRPr lang="en-US" dirty="0"/>
          </a:p>
        </p:txBody>
      </p:sp>
      <p:sp>
        <p:nvSpPr>
          <p:cNvPr id="8" name="Text Box 35"/>
          <p:cNvSpPr txBox="1">
            <a:spLocks noChangeArrowheads="1"/>
          </p:cNvSpPr>
          <p:nvPr/>
        </p:nvSpPr>
        <p:spPr bwMode="auto">
          <a:xfrm rot="16200000">
            <a:off x="7132907" y="5059095"/>
            <a:ext cx="369332" cy="290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Plots courtesy of Mat </a:t>
            </a:r>
            <a:r>
              <a:rPr lang="en-US" sz="1200" dirty="0" err="1" smtClean="0"/>
              <a:t>Gunshor</a:t>
            </a:r>
            <a:r>
              <a:rPr lang="en-US" sz="1200" dirty="0" smtClean="0"/>
              <a:t>, CIMSS</a:t>
            </a:r>
            <a:endParaRPr lang="en-US" sz="1200" dirty="0"/>
          </a:p>
        </p:txBody>
      </p:sp>
      <p:sp>
        <p:nvSpPr>
          <p:cNvPr id="7" name="TextBox 6"/>
          <p:cNvSpPr txBox="1"/>
          <p:nvPr/>
        </p:nvSpPr>
        <p:spPr>
          <a:xfrm>
            <a:off x="685800" y="6362184"/>
            <a:ext cx="4038600" cy="369332"/>
          </a:xfrm>
          <a:prstGeom prst="rect">
            <a:avLst/>
          </a:prstGeom>
          <a:noFill/>
        </p:spPr>
        <p:txBody>
          <a:bodyPr wrap="square" rtlCol="0">
            <a:spAutoFit/>
          </a:bodyPr>
          <a:lstStyle/>
          <a:p>
            <a:r>
              <a:rPr lang="en-US" dirty="0" err="1" smtClean="0"/>
              <a:t>Midlatitude</a:t>
            </a:r>
            <a:r>
              <a:rPr lang="en-US" dirty="0" smtClean="0"/>
              <a:t> summer </a:t>
            </a:r>
            <a:r>
              <a:rPr lang="en-US" dirty="0"/>
              <a:t>w</a:t>
            </a:r>
            <a:r>
              <a:rPr lang="en-US" dirty="0" smtClean="0"/>
              <a:t>eighting functions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 y="1433218"/>
            <a:ext cx="2724912" cy="245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288" y="1433220"/>
            <a:ext cx="2724912" cy="245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 y="3809999"/>
            <a:ext cx="2724912" cy="245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288" y="3811191"/>
            <a:ext cx="2723587" cy="245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805874133"/>
              </p:ext>
            </p:extLst>
          </p:nvPr>
        </p:nvGraphicFramePr>
        <p:xfrm>
          <a:off x="1981200" y="3048000"/>
          <a:ext cx="1371600" cy="1447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55" name="Picture 7" descr="http://cimss.ssec.wisc.edu/goes_r/proving-ground/nssl_abi/images/G16_10P_19Z.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15001" y="1752600"/>
            <a:ext cx="33065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cimss.ssec.wisc.edu/goes_r/proving-ground/nssl_abi/images/G13_10P_19Z.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5000" y="3810000"/>
            <a:ext cx="3306535" cy="2057400"/>
          </a:xfrm>
          <a:prstGeom prst="rect">
            <a:avLst/>
          </a:prstGeom>
          <a:noFill/>
          <a:extLst>
            <a:ext uri="{909E8E84-426E-40DD-AFC4-6F175D3DCCD1}">
              <a14:hiddenFill xmlns:a14="http://schemas.microsoft.com/office/drawing/2010/main">
                <a:solidFill>
                  <a:srgbClr val="FFFFFF"/>
                </a:solidFill>
              </a14:hiddenFill>
            </a:ext>
          </a:extLst>
        </p:spPr>
      </p:pic>
      <p:sp>
        <p:nvSpPr>
          <p:cNvPr id="16" name="Up Arrow Callout 15"/>
          <p:cNvSpPr/>
          <p:nvPr/>
        </p:nvSpPr>
        <p:spPr>
          <a:xfrm>
            <a:off x="5715001" y="5791200"/>
            <a:ext cx="3306536" cy="457200"/>
          </a:xfrm>
          <a:prstGeom prst="up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GOES-13 Observed Imagery</a:t>
            </a:r>
            <a:endParaRPr lang="en-US" dirty="0"/>
          </a:p>
        </p:txBody>
      </p:sp>
      <p:sp>
        <p:nvSpPr>
          <p:cNvPr id="3" name="Down Arrow Callout 2"/>
          <p:cNvSpPr/>
          <p:nvPr/>
        </p:nvSpPr>
        <p:spPr>
          <a:xfrm>
            <a:off x="5714999" y="1348299"/>
            <a:ext cx="3306535" cy="480501"/>
          </a:xfrm>
          <a:prstGeom prst="down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Simulated GOES-R Imagery</a:t>
            </a:r>
            <a:endParaRPr lang="en-US" dirty="0"/>
          </a:p>
        </p:txBody>
      </p:sp>
      <p:sp>
        <p:nvSpPr>
          <p:cNvPr id="4" name="TextBox 3"/>
          <p:cNvSpPr txBox="1"/>
          <p:nvPr/>
        </p:nvSpPr>
        <p:spPr>
          <a:xfrm>
            <a:off x="3543300" y="4849809"/>
            <a:ext cx="838200" cy="373991"/>
          </a:xfrm>
          <a:prstGeom prst="rect">
            <a:avLst/>
          </a:prstGeom>
          <a:noFill/>
        </p:spPr>
        <p:txBody>
          <a:bodyPr wrap="square" rtlCol="0">
            <a:spAutoFit/>
          </a:bodyPr>
          <a:lstStyle/>
          <a:p>
            <a:r>
              <a:rPr lang="en-US" dirty="0" smtClean="0"/>
              <a:t>“dirty”</a:t>
            </a:r>
            <a:endParaRPr lang="en-US" dirty="0"/>
          </a:p>
        </p:txBody>
      </p:sp>
      <p:sp>
        <p:nvSpPr>
          <p:cNvPr id="17" name="TextBox 16"/>
          <p:cNvSpPr txBox="1"/>
          <p:nvPr/>
        </p:nvSpPr>
        <p:spPr>
          <a:xfrm>
            <a:off x="457200" y="2472432"/>
            <a:ext cx="838200" cy="373991"/>
          </a:xfrm>
          <a:prstGeom prst="rect">
            <a:avLst/>
          </a:prstGeom>
          <a:noFill/>
        </p:spPr>
        <p:txBody>
          <a:bodyPr wrap="square" rtlCol="0">
            <a:spAutoFit/>
          </a:bodyPr>
          <a:lstStyle/>
          <a:p>
            <a:r>
              <a:rPr lang="en-US" dirty="0" smtClean="0"/>
              <a:t>“dirty”</a:t>
            </a:r>
            <a:endParaRPr lang="en-US" dirty="0"/>
          </a:p>
        </p:txBody>
      </p:sp>
      <p:sp>
        <p:nvSpPr>
          <p:cNvPr id="5" name="Rectangle 4"/>
          <p:cNvSpPr/>
          <p:nvPr/>
        </p:nvSpPr>
        <p:spPr>
          <a:xfrm>
            <a:off x="0" y="0"/>
            <a:ext cx="9144000"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n-US" dirty="0">
                <a:hlinkClick r:id="rId13"/>
              </a:rPr>
              <a:t>http://cimss.ssec.wisc.edu/goes/wf/ABI/</a:t>
            </a:r>
            <a:endParaRPr lang="en-US" dirty="0"/>
          </a:p>
        </p:txBody>
      </p:sp>
    </p:spTree>
    <p:extLst>
      <p:ext uri="{BB962C8B-B14F-4D97-AF65-F5344CB8AC3E}">
        <p14:creationId xmlns:p14="http://schemas.microsoft.com/office/powerpoint/2010/main" val="588360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for Operations?</a:t>
            </a:r>
            <a:endParaRPr lang="en-US" dirty="0"/>
          </a:p>
        </p:txBody>
      </p:sp>
      <p:sp>
        <p:nvSpPr>
          <p:cNvPr id="3" name="Content Placeholder 2"/>
          <p:cNvSpPr>
            <a:spLocks noGrp="1"/>
          </p:cNvSpPr>
          <p:nvPr>
            <p:ph sz="quarter" idx="1"/>
          </p:nvPr>
        </p:nvSpPr>
        <p:spPr/>
        <p:txBody>
          <a:bodyPr/>
          <a:lstStyle/>
          <a:p>
            <a:r>
              <a:rPr lang="en-US" dirty="0" smtClean="0"/>
              <a:t>Linear simulated ABI band combination:  (11+13)–(15+14)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828800"/>
            <a:ext cx="6858000" cy="4450956"/>
          </a:xfrm>
          <a:prstGeom prst="rect">
            <a:avLst/>
          </a:prstGeom>
        </p:spPr>
      </p:pic>
      <p:pic>
        <p:nvPicPr>
          <p:cNvPr id="1026" name="Picture 2" descr="Download McIDAS-V">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375" y="5638800"/>
            <a:ext cx="1190625" cy="600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4343399"/>
            <a:ext cx="11430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Increased low-level water vapor</a:t>
            </a:r>
            <a:endParaRPr lang="en-US" dirty="0"/>
          </a:p>
        </p:txBody>
      </p:sp>
      <p:cxnSp>
        <p:nvCxnSpPr>
          <p:cNvPr id="7" name="Straight Arrow Connector 6"/>
          <p:cNvCxnSpPr>
            <a:stCxn id="5" idx="3"/>
          </p:cNvCxnSpPr>
          <p:nvPr/>
        </p:nvCxnSpPr>
        <p:spPr>
          <a:xfrm flipV="1">
            <a:off x="1676400" y="4805064"/>
            <a:ext cx="3886200" cy="1385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 y="3200400"/>
            <a:ext cx="1143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Clouds</a:t>
            </a:r>
            <a:endParaRPr lang="en-US" dirty="0"/>
          </a:p>
        </p:txBody>
      </p:sp>
      <p:cxnSp>
        <p:nvCxnSpPr>
          <p:cNvPr id="11" name="Straight Arrow Connector 10"/>
          <p:cNvCxnSpPr>
            <a:stCxn id="9" idx="3"/>
          </p:cNvCxnSpPr>
          <p:nvPr/>
        </p:nvCxnSpPr>
        <p:spPr>
          <a:xfrm>
            <a:off x="1676400" y="3385066"/>
            <a:ext cx="3048000" cy="1846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16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RGB/RGBA Image Compositing</a:t>
            </a:r>
            <a:endParaRPr lang="en-US" dirty="0"/>
          </a:p>
        </p:txBody>
      </p:sp>
      <p:sp>
        <p:nvSpPr>
          <p:cNvPr id="3" name="Content Placeholder 2"/>
          <p:cNvSpPr>
            <a:spLocks noGrp="1"/>
          </p:cNvSpPr>
          <p:nvPr>
            <p:ph sz="quarter" idx="1"/>
          </p:nvPr>
        </p:nvSpPr>
        <p:spPr>
          <a:xfrm>
            <a:off x="457200" y="1219200"/>
            <a:ext cx="8229600" cy="5029200"/>
          </a:xfrm>
        </p:spPr>
        <p:txBody>
          <a:bodyPr>
            <a:normAutofit fontScale="77500" lnSpcReduction="20000"/>
          </a:bodyPr>
          <a:lstStyle/>
          <a:p>
            <a:r>
              <a:rPr lang="en-US" dirty="0"/>
              <a:t>In order to maximize the use of current and future satellite imagery and products, as well as the software display, it is necessary to integrate and support a flexible bit depth data format and three-way or four-way (with an alpha channel) image blending functionality into the AWIPS </a:t>
            </a:r>
            <a:r>
              <a:rPr lang="en-US" dirty="0" smtClean="0"/>
              <a:t>II software.</a:t>
            </a:r>
          </a:p>
          <a:p>
            <a:r>
              <a:rPr lang="en-US" dirty="0" smtClean="0"/>
              <a:t>This </a:t>
            </a:r>
            <a:r>
              <a:rPr lang="en-US" dirty="0"/>
              <a:t>would leverage a red-green-blue-alpha (RGBA) capability in pre-release versions of the migrated software</a:t>
            </a:r>
            <a:r>
              <a:rPr lang="en-US" dirty="0" smtClean="0"/>
              <a:t>.</a:t>
            </a:r>
            <a:endParaRPr lang="en-US" dirty="0"/>
          </a:p>
          <a:p>
            <a:r>
              <a:rPr lang="en-US" dirty="0"/>
              <a:t>The implementation of a data format and display system allowing for bit depths greater than the current specification has numerous applications useful to operational weather analysis and forecasting beyond current capabilities and techniques, including but not limited </a:t>
            </a:r>
            <a:r>
              <a:rPr lang="en-US" dirty="0" smtClean="0"/>
              <a:t>to:</a:t>
            </a:r>
          </a:p>
          <a:p>
            <a:pPr lvl="1"/>
            <a:r>
              <a:rPr lang="en-US" dirty="0" smtClean="0"/>
              <a:t>the </a:t>
            </a:r>
            <a:r>
              <a:rPr lang="en-US" dirty="0"/>
              <a:t>discrimination of snow cover from </a:t>
            </a:r>
            <a:r>
              <a:rPr lang="en-US" dirty="0" err="1"/>
              <a:t>supercooled</a:t>
            </a:r>
            <a:r>
              <a:rPr lang="en-US" dirty="0"/>
              <a:t> water droplet </a:t>
            </a:r>
            <a:r>
              <a:rPr lang="en-US" dirty="0" smtClean="0"/>
              <a:t>clouds,</a:t>
            </a:r>
          </a:p>
          <a:p>
            <a:pPr lvl="1"/>
            <a:r>
              <a:rPr lang="en-US" dirty="0" smtClean="0"/>
              <a:t>the </a:t>
            </a:r>
            <a:r>
              <a:rPr lang="en-US" dirty="0"/>
              <a:t>discrimination of snow cover from areas with significant ice </a:t>
            </a:r>
            <a:r>
              <a:rPr lang="en-US" dirty="0" smtClean="0"/>
              <a:t>accrual,</a:t>
            </a:r>
          </a:p>
          <a:p>
            <a:pPr lvl="1"/>
            <a:r>
              <a:rPr lang="en-US" dirty="0" smtClean="0"/>
              <a:t>determining </a:t>
            </a:r>
            <a:r>
              <a:rPr lang="en-US" dirty="0"/>
              <a:t>the areal extent of river </a:t>
            </a:r>
            <a:r>
              <a:rPr lang="en-US" dirty="0" smtClean="0"/>
              <a:t>flooding,</a:t>
            </a:r>
          </a:p>
          <a:p>
            <a:pPr lvl="1"/>
            <a:r>
              <a:rPr lang="en-US" dirty="0" smtClean="0"/>
              <a:t>assessing </a:t>
            </a:r>
            <a:r>
              <a:rPr lang="en-US" dirty="0"/>
              <a:t>fire hot spots and burn scar </a:t>
            </a:r>
            <a:r>
              <a:rPr lang="en-US" dirty="0" smtClean="0"/>
              <a:t>coverage,</a:t>
            </a:r>
          </a:p>
          <a:p>
            <a:pPr lvl="1"/>
            <a:r>
              <a:rPr lang="en-US" dirty="0"/>
              <a:t>determining vegetation </a:t>
            </a:r>
            <a:r>
              <a:rPr lang="en-US" dirty="0" smtClean="0"/>
              <a:t>properties,</a:t>
            </a:r>
          </a:p>
          <a:p>
            <a:pPr lvl="1"/>
            <a:r>
              <a:rPr lang="en-US" dirty="0" smtClean="0"/>
              <a:t>finding </a:t>
            </a:r>
            <a:r>
              <a:rPr lang="en-US" dirty="0"/>
              <a:t>convincing damage swaths caused by tornadoes, hail, and </a:t>
            </a:r>
            <a:r>
              <a:rPr lang="en-US" dirty="0" smtClean="0"/>
              <a:t>wind,</a:t>
            </a:r>
          </a:p>
          <a:p>
            <a:pPr lvl="1"/>
            <a:r>
              <a:rPr lang="en-US" dirty="0" smtClean="0"/>
              <a:t>improved </a:t>
            </a:r>
            <a:r>
              <a:rPr lang="en-US" dirty="0"/>
              <a:t>tropical cyclone </a:t>
            </a:r>
            <a:r>
              <a:rPr lang="en-US" dirty="0" smtClean="0"/>
              <a:t>analysis, and</a:t>
            </a:r>
          </a:p>
          <a:p>
            <a:pPr lvl="1"/>
            <a:r>
              <a:rPr lang="en-US" dirty="0" smtClean="0"/>
              <a:t>diagnosing </a:t>
            </a:r>
            <a:r>
              <a:rPr lang="en-US" dirty="0"/>
              <a:t>swaths of wet ground following rain</a:t>
            </a:r>
            <a:r>
              <a:rPr lang="en-US" dirty="0" smtClean="0"/>
              <a:t>.</a:t>
            </a:r>
            <a:endParaRPr lang="en-US" dirty="0"/>
          </a:p>
        </p:txBody>
      </p:sp>
    </p:spTree>
    <p:extLst>
      <p:ext uri="{BB962C8B-B14F-4D97-AF65-F5344CB8AC3E}">
        <p14:creationId xmlns:p14="http://schemas.microsoft.com/office/powerpoint/2010/main" val="1375842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32" name="Picture 8" descr="100815_N16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247648"/>
            <a:ext cx="4038602" cy="30289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815_N16_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7648"/>
            <a:ext cx="4038602" cy="3028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0815_N16_BL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276601"/>
            <a:ext cx="4038602" cy="30289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5" name="Rectangle 10"/>
          <p:cNvSpPr>
            <a:spLocks noChangeArrowheads="1"/>
          </p:cNvSpPr>
          <p:nvPr/>
        </p:nvSpPr>
        <p:spPr bwMode="auto">
          <a:xfrm>
            <a:off x="0" y="4572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6" name="Rectangle 11"/>
          <p:cNvSpPr>
            <a:spLocks noChangeArrowheads="1"/>
          </p:cNvSpPr>
          <p:nvPr/>
        </p:nvSpPr>
        <p:spPr bwMode="auto">
          <a:xfrm>
            <a:off x="0" y="708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7" name="Rectangle 12"/>
          <p:cNvSpPr>
            <a:spLocks noChangeArrowheads="1"/>
          </p:cNvSpPr>
          <p:nvPr/>
        </p:nvSpPr>
        <p:spPr bwMode="auto">
          <a:xfrm>
            <a:off x="0" y="914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8" name="Rectangle 13"/>
          <p:cNvSpPr>
            <a:spLocks noChangeArrowheads="1"/>
          </p:cNvSpPr>
          <p:nvPr/>
        </p:nvSpPr>
        <p:spPr bwMode="auto">
          <a:xfrm>
            <a:off x="0" y="13258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17" name="Picture 2" descr="100815_N16_RGB_CH010204"/>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572001" y="3276600"/>
            <a:ext cx="4038602" cy="30289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5"/>
          <p:cNvSpPr txBox="1">
            <a:spLocks noChangeArrowheads="1"/>
          </p:cNvSpPr>
          <p:nvPr/>
        </p:nvSpPr>
        <p:spPr bwMode="auto">
          <a:xfrm rot="10800000">
            <a:off x="8690253" y="3204271"/>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solidFill>
                  <a:prstClr val="black"/>
                </a:solidFill>
              </a:rPr>
              <a:t>Example courtesy of Scott </a:t>
            </a:r>
            <a:r>
              <a:rPr lang="en-US" sz="1200" dirty="0" err="1" smtClean="0">
                <a:solidFill>
                  <a:prstClr val="black"/>
                </a:solidFill>
              </a:rPr>
              <a:t>Bachmeier</a:t>
            </a:r>
            <a:r>
              <a:rPr lang="en-US" sz="1200" dirty="0" smtClean="0">
                <a:solidFill>
                  <a:prstClr val="black"/>
                </a:solidFill>
              </a:rPr>
              <a:t>, CIMSS</a:t>
            </a:r>
            <a:endParaRPr lang="en-US" sz="1200" dirty="0">
              <a:solidFill>
                <a:prstClr val="black"/>
              </a:solidFill>
            </a:endParaRPr>
          </a:p>
        </p:txBody>
      </p:sp>
      <p:sp>
        <p:nvSpPr>
          <p:cNvPr id="14" name="TextBox 13"/>
          <p:cNvSpPr txBox="1"/>
          <p:nvPr/>
        </p:nvSpPr>
        <p:spPr>
          <a:xfrm>
            <a:off x="3886200" y="2667000"/>
            <a:ext cx="1371600" cy="1200329"/>
          </a:xfrm>
          <a:prstGeom prst="rect">
            <a:avLst/>
          </a:prstGeom>
          <a:noFill/>
        </p:spPr>
        <p:txBody>
          <a:bodyPr wrap="square" rtlCol="0">
            <a:spAutoFit/>
          </a:bodyPr>
          <a:lstStyle/>
          <a:p>
            <a:pPr algn="ctr"/>
            <a:r>
              <a:rPr lang="en-US" b="1" dirty="0" smtClean="0">
                <a:solidFill>
                  <a:schemeClr val="bg1"/>
                </a:solidFill>
              </a:rPr>
              <a:t>1	2</a:t>
            </a:r>
          </a:p>
          <a:p>
            <a:pPr algn="ctr"/>
            <a:endParaRPr lang="en-US" b="1" dirty="0">
              <a:solidFill>
                <a:schemeClr val="bg1"/>
              </a:solidFill>
            </a:endParaRPr>
          </a:p>
          <a:p>
            <a:pPr algn="ctr"/>
            <a:endParaRPr lang="en-US" b="1" dirty="0" smtClean="0">
              <a:solidFill>
                <a:schemeClr val="bg1"/>
              </a:solidFill>
            </a:endParaRPr>
          </a:p>
          <a:p>
            <a:pPr algn="ctr"/>
            <a:r>
              <a:rPr lang="en-US" b="1" dirty="0" smtClean="0">
                <a:solidFill>
                  <a:schemeClr val="bg1"/>
                </a:solidFill>
              </a:rPr>
              <a:t>4	C</a:t>
            </a:r>
            <a:endParaRPr lang="en-US" b="1" dirty="0">
              <a:solidFill>
                <a:schemeClr val="bg1"/>
              </a:solidFill>
            </a:endParaRPr>
          </a:p>
        </p:txBody>
      </p:sp>
    </p:spTree>
    <p:extLst>
      <p:ext uri="{BB962C8B-B14F-4D97-AF65-F5344CB8AC3E}">
        <p14:creationId xmlns:p14="http://schemas.microsoft.com/office/powerpoint/2010/main" val="423369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Introduction to GOES-R/S Series</a:t>
            </a:r>
          </a:p>
          <a:p>
            <a:pPr lvl="1"/>
            <a:r>
              <a:rPr lang="en-US" dirty="0" smtClean="0"/>
              <a:t>GOES-R Proving Ground and Partners</a:t>
            </a:r>
          </a:p>
          <a:p>
            <a:r>
              <a:rPr lang="en-US" dirty="0" smtClean="0"/>
              <a:t>Introduction to AWIPS II, AWIPS Technology Infusion</a:t>
            </a:r>
          </a:p>
          <a:p>
            <a:r>
              <a:rPr lang="en-US" dirty="0" smtClean="0"/>
              <a:t>Why AWIPS II must be the future</a:t>
            </a:r>
          </a:p>
          <a:p>
            <a:r>
              <a:rPr lang="en-US" dirty="0" smtClean="0"/>
              <a:t>Data Implications from GOES-R</a:t>
            </a:r>
          </a:p>
          <a:p>
            <a:pPr lvl="1"/>
            <a:r>
              <a:rPr lang="en-US" dirty="0" smtClean="0"/>
              <a:t>Is the delivery of high spatial, spectral, and temporal resolution data from GOES-R necessary?</a:t>
            </a:r>
          </a:p>
          <a:p>
            <a:r>
              <a:rPr lang="en-US" dirty="0" smtClean="0"/>
              <a:t>RGB/RGBA Image Combinations</a:t>
            </a:r>
          </a:p>
          <a:p>
            <a:r>
              <a:rPr lang="en-US" dirty="0" smtClean="0"/>
              <a:t>Today’s Primary Delivery Mechanisms</a:t>
            </a:r>
          </a:p>
          <a:p>
            <a:pPr lvl="1"/>
            <a:r>
              <a:rPr lang="en-US" dirty="0" smtClean="0"/>
              <a:t>Case Study:  POES Imagery</a:t>
            </a:r>
          </a:p>
          <a:p>
            <a:r>
              <a:rPr lang="en-US" dirty="0" smtClean="0"/>
              <a:t>Delivery Mechanisms of Tomorrow</a:t>
            </a:r>
          </a:p>
          <a:p>
            <a:r>
              <a:rPr lang="en-US" dirty="0" smtClean="0"/>
              <a:t>Conclusions and Future Directions</a:t>
            </a:r>
          </a:p>
          <a:p>
            <a:endParaRPr lang="en-US" dirty="0"/>
          </a:p>
        </p:txBody>
      </p:sp>
      <p:pic>
        <p:nvPicPr>
          <p:cNvPr id="2050" name="Picture 2" descr="http://cimss.ssec.wisc.edu/logo/fullsize/cimss-logo-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3980" y="4191000"/>
            <a:ext cx="3092234" cy="2038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O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22209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4509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 name="Picture 7" descr="rgb_red"/>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52" y="249936"/>
            <a:ext cx="4041648" cy="30266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gb_gree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9936"/>
            <a:ext cx="4041648" cy="30266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rgb_blu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52" y="3276600"/>
            <a:ext cx="4041648" cy="30266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100815_N16_RGB_CH01020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276600"/>
            <a:ext cx="4041648" cy="3026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5"/>
          <p:cNvSpPr txBox="1">
            <a:spLocks noChangeArrowheads="1"/>
          </p:cNvSpPr>
          <p:nvPr/>
        </p:nvSpPr>
        <p:spPr bwMode="auto">
          <a:xfrm rot="10800000">
            <a:off x="8690253" y="3204271"/>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solidFill>
                  <a:prstClr val="black"/>
                </a:solidFill>
              </a:rPr>
              <a:t>Example courtesy of Scott </a:t>
            </a:r>
            <a:r>
              <a:rPr lang="en-US" sz="1200" dirty="0" err="1" smtClean="0">
                <a:solidFill>
                  <a:prstClr val="black"/>
                </a:solidFill>
              </a:rPr>
              <a:t>Bachmeier</a:t>
            </a:r>
            <a:r>
              <a:rPr lang="en-US" sz="1200" dirty="0" smtClean="0">
                <a:solidFill>
                  <a:prstClr val="black"/>
                </a:solidFill>
              </a:rPr>
              <a:t>, CIMSS</a:t>
            </a:r>
            <a:endParaRPr lang="en-US" sz="1200" dirty="0">
              <a:solidFill>
                <a:prstClr val="black"/>
              </a:solidFill>
            </a:endParaRPr>
          </a:p>
        </p:txBody>
      </p:sp>
      <p:sp>
        <p:nvSpPr>
          <p:cNvPr id="9" name="TextBox 8"/>
          <p:cNvSpPr txBox="1"/>
          <p:nvPr/>
        </p:nvSpPr>
        <p:spPr>
          <a:xfrm>
            <a:off x="3886200" y="2667000"/>
            <a:ext cx="1371600" cy="1200329"/>
          </a:xfrm>
          <a:prstGeom prst="rect">
            <a:avLst/>
          </a:prstGeom>
          <a:noFill/>
        </p:spPr>
        <p:txBody>
          <a:bodyPr wrap="square" rtlCol="0">
            <a:spAutoFit/>
          </a:bodyPr>
          <a:lstStyle/>
          <a:p>
            <a:pPr algn="ctr"/>
            <a:r>
              <a:rPr lang="en-US" b="1" dirty="0" smtClean="0">
                <a:solidFill>
                  <a:schemeClr val="bg1"/>
                </a:solidFill>
              </a:rPr>
              <a:t>1	2</a:t>
            </a:r>
          </a:p>
          <a:p>
            <a:pPr algn="ctr"/>
            <a:endParaRPr lang="en-US" b="1" dirty="0">
              <a:solidFill>
                <a:schemeClr val="bg1"/>
              </a:solidFill>
            </a:endParaRPr>
          </a:p>
          <a:p>
            <a:pPr algn="ctr"/>
            <a:endParaRPr lang="en-US" b="1" dirty="0" smtClean="0">
              <a:solidFill>
                <a:schemeClr val="bg1"/>
              </a:solidFill>
            </a:endParaRPr>
          </a:p>
          <a:p>
            <a:pPr algn="ctr"/>
            <a:r>
              <a:rPr lang="en-US" b="1" dirty="0" smtClean="0">
                <a:solidFill>
                  <a:schemeClr val="bg1"/>
                </a:solidFill>
              </a:rPr>
              <a:t>4	C</a:t>
            </a:r>
            <a:endParaRPr lang="en-US" b="1" dirty="0">
              <a:solidFill>
                <a:schemeClr val="bg1"/>
              </a:solidFill>
            </a:endParaRPr>
          </a:p>
        </p:txBody>
      </p:sp>
    </p:spTree>
    <p:extLst>
      <p:ext uri="{BB962C8B-B14F-4D97-AF65-F5344CB8AC3E}">
        <p14:creationId xmlns:p14="http://schemas.microsoft.com/office/powerpoint/2010/main" val="233894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Primary Delivery Mechanisms</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err="1" smtClean="0"/>
              <a:t>NOAAPort</a:t>
            </a:r>
            <a:r>
              <a:rPr lang="en-US" dirty="0" smtClean="0"/>
              <a:t>:  Satellite-based system used as the primary delivery mechanism for </a:t>
            </a:r>
            <a:r>
              <a:rPr lang="en-US" dirty="0" err="1" smtClean="0"/>
              <a:t>hydrometeorological</a:t>
            </a:r>
            <a:r>
              <a:rPr lang="en-US" dirty="0" smtClean="0"/>
              <a:t> data and model output to the field, as well as NOAA’s partners</a:t>
            </a:r>
          </a:p>
          <a:p>
            <a:pPr lvl="1"/>
            <a:r>
              <a:rPr lang="en-US" dirty="0" smtClean="0"/>
              <a:t>Strengths:   Reliable and operationally supported, transmits broad range of data, bandwidth increase expected in 2011</a:t>
            </a:r>
          </a:p>
          <a:p>
            <a:pPr lvl="1"/>
            <a:r>
              <a:rPr lang="en-US" dirty="0" smtClean="0"/>
              <a:t>Weaknesses:  Approval process for transmission lengthy, not all data within geographic area important to the user</a:t>
            </a:r>
          </a:p>
          <a:p>
            <a:r>
              <a:rPr lang="en-US" dirty="0" smtClean="0"/>
              <a:t>Local Data Manager (LDM):  Event-driven data sharing network that utilizes the Internet to mass move various data between NOAA agencies and universities</a:t>
            </a:r>
          </a:p>
          <a:p>
            <a:pPr lvl="1"/>
            <a:r>
              <a:rPr lang="en-US" dirty="0" smtClean="0"/>
              <a:t>Strengths:  Easy delivery method to NWS field offices, widespread use throughout NWS enterprise and universities, user configurable to only ingest certain products</a:t>
            </a:r>
          </a:p>
          <a:p>
            <a:pPr lvl="1"/>
            <a:r>
              <a:rPr lang="en-US" dirty="0" smtClean="0"/>
              <a:t>Weaknesses:  Not operational, strains bandwidth available to the field, limited connectivity to NOAA partners</a:t>
            </a:r>
          </a:p>
          <a:p>
            <a:r>
              <a:rPr lang="en-US" dirty="0" smtClean="0"/>
              <a:t>Web:  Displaying text data or images on a web page</a:t>
            </a:r>
          </a:p>
          <a:p>
            <a:pPr lvl="1"/>
            <a:r>
              <a:rPr lang="en-US" dirty="0" smtClean="0"/>
              <a:t>Widespread access, but outside of AWIPS, so data interrogation limited</a:t>
            </a:r>
            <a:endParaRPr lang="en-US" dirty="0"/>
          </a:p>
        </p:txBody>
      </p:sp>
    </p:spTree>
    <p:extLst>
      <p:ext uri="{BB962C8B-B14F-4D97-AF65-F5344CB8AC3E}">
        <p14:creationId xmlns:p14="http://schemas.microsoft.com/office/powerpoint/2010/main" val="2058350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POES Imagery</a:t>
            </a:r>
            <a:endParaRPr lang="en-US" dirty="0"/>
          </a:p>
        </p:txBody>
      </p:sp>
      <p:sp>
        <p:nvSpPr>
          <p:cNvPr id="3" name="Content Placeholder 2"/>
          <p:cNvSpPr>
            <a:spLocks noGrp="1"/>
          </p:cNvSpPr>
          <p:nvPr>
            <p:ph sz="quarter" idx="1"/>
          </p:nvPr>
        </p:nvSpPr>
        <p:spPr/>
        <p:txBody>
          <a:bodyPr>
            <a:noAutofit/>
          </a:bodyPr>
          <a:lstStyle/>
          <a:p>
            <a:r>
              <a:rPr lang="en-US" sz="2000" dirty="0" smtClean="0"/>
              <a:t>In response to NWS AWIPS OB7 requirements, NESDIS planned to add NOAA </a:t>
            </a:r>
            <a:r>
              <a:rPr lang="en-US" sz="2000" dirty="0"/>
              <a:t>polar-orbiter visible (0.63 </a:t>
            </a:r>
            <a:r>
              <a:rPr lang="en-US" sz="2000" dirty="0" smtClean="0"/>
              <a:t>µm), </a:t>
            </a:r>
            <a:r>
              <a:rPr lang="en-US" sz="2000" dirty="0"/>
              <a:t>shortwave IR </a:t>
            </a:r>
            <a:r>
              <a:rPr lang="en-US" sz="2000" dirty="0" smtClean="0"/>
              <a:t>(3.7 </a:t>
            </a:r>
            <a:r>
              <a:rPr lang="en-US" sz="2000" dirty="0"/>
              <a:t>µm), and </a:t>
            </a:r>
            <a:r>
              <a:rPr lang="en-US" sz="2000" dirty="0" err="1" smtClean="0"/>
              <a:t>longwave</a:t>
            </a:r>
            <a:r>
              <a:rPr lang="en-US" sz="2000" dirty="0" smtClean="0"/>
              <a:t> </a:t>
            </a:r>
            <a:r>
              <a:rPr lang="en-US" sz="2000" dirty="0"/>
              <a:t>IR </a:t>
            </a:r>
            <a:r>
              <a:rPr lang="en-US" sz="2000" dirty="0" smtClean="0"/>
              <a:t>(10.8 µm) imagery to </a:t>
            </a:r>
            <a:r>
              <a:rPr lang="en-US" sz="2000" dirty="0" err="1" smtClean="0"/>
              <a:t>NOAAPort</a:t>
            </a:r>
            <a:r>
              <a:rPr lang="en-US" sz="2000" dirty="0" smtClean="0"/>
              <a:t> on June 7, 2006.</a:t>
            </a:r>
          </a:p>
          <a:p>
            <a:r>
              <a:rPr lang="en-US" sz="2000" dirty="0" smtClean="0"/>
              <a:t>After testing, it was determined that there was an insufficient amount of bandwidth between NESDIS and the Network Control Facility (NCF).  Thus, this imagery could not be broadcast and delivered to the field.</a:t>
            </a:r>
          </a:p>
          <a:p>
            <a:r>
              <a:rPr lang="en-US" sz="2000" dirty="0" smtClean="0"/>
              <a:t>In 2009, CIMSS worked with NESDIS to obtain the code for adequately formatting the POES imagery into the standard distributable GINI format (AWIPS I/II decoder compliant), and adapting it to run in real-time at the University of Wisconsin.</a:t>
            </a:r>
          </a:p>
          <a:p>
            <a:r>
              <a:rPr lang="en-US" sz="2000" dirty="0" smtClean="0"/>
              <a:t>Field sites can now obtain this imagery from CIMSS via LDM.</a:t>
            </a:r>
          </a:p>
          <a:p>
            <a:pPr lvl="1"/>
            <a:r>
              <a:rPr lang="en-US" sz="1700" dirty="0" smtClean="0"/>
              <a:t>Additional products also available.</a:t>
            </a:r>
          </a:p>
          <a:p>
            <a:r>
              <a:rPr lang="en-US" sz="2000" dirty="0" smtClean="0"/>
              <a:t>NESDIS may be able to proceed with operational distribution no sooner than April 2011 (likely late 2011).</a:t>
            </a:r>
          </a:p>
          <a:p>
            <a:r>
              <a:rPr lang="en-US" sz="2000" dirty="0" smtClean="0"/>
              <a:t>Eventually NPP/JPSS imagery should be available on </a:t>
            </a:r>
            <a:r>
              <a:rPr lang="en-US" sz="2000" dirty="0" err="1" smtClean="0"/>
              <a:t>NOAAPort</a:t>
            </a:r>
            <a:r>
              <a:rPr lang="en-US" sz="2000" dirty="0" smtClean="0"/>
              <a:t>.</a:t>
            </a:r>
            <a:endParaRPr lang="en-US" sz="2000" dirty="0"/>
          </a:p>
        </p:txBody>
      </p:sp>
    </p:spTree>
    <p:extLst>
      <p:ext uri="{BB962C8B-B14F-4D97-AF65-F5344CB8AC3E}">
        <p14:creationId xmlns:p14="http://schemas.microsoft.com/office/powerpoint/2010/main" val="3642456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quarter" idx="1"/>
          </p:nvPr>
        </p:nvSpPr>
        <p:spPr/>
        <p:txBody>
          <a:bodyPr/>
          <a:lstStyle/>
          <a:p>
            <a:endParaRPr lang="en-US"/>
          </a:p>
        </p:txBody>
      </p:sp>
      <p:pic>
        <p:nvPicPr>
          <p:cNvPr id="7" name="Content Placeholder 4" descr="Screenshot-3.png"/>
          <p:cNvPicPr>
            <a:picLocks noChangeAspect="1"/>
          </p:cNvPicPr>
          <p:nvPr/>
        </p:nvPicPr>
        <p:blipFill>
          <a:blip r:embed="rId2" cstate="print">
            <a:extLst>
              <a:ext uri="{28A0092B-C50C-407E-A947-70E740481C1C}">
                <a14:useLocalDpi xmlns:a14="http://schemas.microsoft.com/office/drawing/2010/main" val="0"/>
              </a:ext>
            </a:extLst>
          </a:blip>
          <a:srcRect l="-372" r="-372"/>
          <a:stretch>
            <a:fillRect/>
          </a:stretch>
        </p:blipFill>
        <p:spPr>
          <a:xfrm>
            <a:off x="-34119" y="609600"/>
            <a:ext cx="9212238" cy="5715000"/>
          </a:xfrm>
          <a:prstGeom prst="rect">
            <a:avLst/>
          </a:prstGeom>
        </p:spPr>
      </p:pic>
    </p:spTree>
    <p:extLst>
      <p:ext uri="{BB962C8B-B14F-4D97-AF65-F5344CB8AC3E}">
        <p14:creationId xmlns:p14="http://schemas.microsoft.com/office/powerpoint/2010/main" val="407652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Case Study:  POES Imagery</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647902445"/>
              </p:ext>
            </p:extLst>
          </p:nvPr>
        </p:nvGraphicFramePr>
        <p:xfrm>
          <a:off x="454024" y="3794760"/>
          <a:ext cx="4041776" cy="2225040"/>
        </p:xfrm>
        <a:graphic>
          <a:graphicData uri="http://schemas.openxmlformats.org/drawingml/2006/table">
            <a:tbl>
              <a:tblPr firstRow="1" bandRow="1">
                <a:tableStyleId>{5C22544A-7EE6-4342-B048-85BDC9FD1C3A}</a:tableStyleId>
              </a:tblPr>
              <a:tblGrid>
                <a:gridCol w="2020888"/>
                <a:gridCol w="2020888"/>
              </a:tblGrid>
              <a:tr h="370840">
                <a:tc>
                  <a:txBody>
                    <a:bodyPr/>
                    <a:lstStyle/>
                    <a:p>
                      <a:r>
                        <a:rPr lang="en-US" dirty="0" smtClean="0"/>
                        <a:t>GINI Sector</a:t>
                      </a:r>
                      <a:endParaRPr lang="en-US" dirty="0"/>
                    </a:p>
                  </a:txBody>
                  <a:tcPr marL="44909" marR="44909"/>
                </a:tc>
                <a:tc>
                  <a:txBody>
                    <a:bodyPr/>
                    <a:lstStyle/>
                    <a:p>
                      <a:r>
                        <a:rPr lang="en-US" dirty="0" smtClean="0"/>
                        <a:t>Frequency</a:t>
                      </a:r>
                      <a:endParaRPr lang="en-US" dirty="0"/>
                    </a:p>
                  </a:txBody>
                  <a:tcPr marL="44909" marR="44909"/>
                </a:tc>
              </a:tr>
              <a:tr h="370840">
                <a:tc>
                  <a:txBody>
                    <a:bodyPr/>
                    <a:lstStyle/>
                    <a:p>
                      <a:r>
                        <a:rPr lang="en-US" dirty="0" smtClean="0"/>
                        <a:t>Alaska National</a:t>
                      </a:r>
                      <a:endParaRPr lang="en-US" dirty="0"/>
                    </a:p>
                  </a:txBody>
                  <a:tcPr marL="44909" marR="44909"/>
                </a:tc>
                <a:tc>
                  <a:txBody>
                    <a:bodyPr/>
                    <a:lstStyle/>
                    <a:p>
                      <a:r>
                        <a:rPr lang="en-US" dirty="0" smtClean="0"/>
                        <a:t>12 to 14</a:t>
                      </a:r>
                      <a:r>
                        <a:rPr lang="en-US" baseline="0" dirty="0" smtClean="0"/>
                        <a:t> per day</a:t>
                      </a:r>
                      <a:endParaRPr lang="en-US" dirty="0"/>
                    </a:p>
                  </a:txBody>
                  <a:tcPr marL="44909" marR="44909"/>
                </a:tc>
              </a:tr>
              <a:tr h="370840">
                <a:tc>
                  <a:txBody>
                    <a:bodyPr/>
                    <a:lstStyle/>
                    <a:p>
                      <a:r>
                        <a:rPr lang="en-US" dirty="0" smtClean="0"/>
                        <a:t>East CONUS</a:t>
                      </a:r>
                      <a:endParaRPr lang="en-US" dirty="0"/>
                    </a:p>
                  </a:txBody>
                  <a:tcPr marL="44909" marR="44909"/>
                </a:tc>
                <a:tc>
                  <a:txBody>
                    <a:bodyPr/>
                    <a:lstStyle/>
                    <a:p>
                      <a:r>
                        <a:rPr lang="en-US" dirty="0" smtClean="0"/>
                        <a:t>10 per</a:t>
                      </a:r>
                      <a:r>
                        <a:rPr lang="en-US" baseline="0" dirty="0" smtClean="0"/>
                        <a:t> day</a:t>
                      </a:r>
                      <a:endParaRPr lang="en-US" dirty="0"/>
                    </a:p>
                  </a:txBody>
                  <a:tcPr marL="44909" marR="44909"/>
                </a:tc>
              </a:tr>
              <a:tr h="370840">
                <a:tc>
                  <a:txBody>
                    <a:bodyPr/>
                    <a:lstStyle/>
                    <a:p>
                      <a:r>
                        <a:rPr lang="en-US" dirty="0" smtClean="0"/>
                        <a:t>Hawai`i</a:t>
                      </a:r>
                      <a:r>
                        <a:rPr lang="en-US" baseline="0" dirty="0" smtClean="0"/>
                        <a:t> National</a:t>
                      </a:r>
                      <a:endParaRPr lang="en-US" dirty="0"/>
                    </a:p>
                  </a:txBody>
                  <a:tcPr marL="44909" marR="44909"/>
                </a:tc>
                <a:tc>
                  <a:txBody>
                    <a:bodyPr/>
                    <a:lstStyle/>
                    <a:p>
                      <a:r>
                        <a:rPr lang="en-US" dirty="0" smtClean="0"/>
                        <a:t>2 per day</a:t>
                      </a:r>
                      <a:endParaRPr lang="en-US" dirty="0"/>
                    </a:p>
                  </a:txBody>
                  <a:tcPr marL="44909" marR="44909"/>
                </a:tc>
              </a:tr>
              <a:tr h="370840">
                <a:tc>
                  <a:txBody>
                    <a:bodyPr/>
                    <a:lstStyle/>
                    <a:p>
                      <a:r>
                        <a:rPr lang="en-US" dirty="0" smtClean="0"/>
                        <a:t>Puerto Rico Nat’l</a:t>
                      </a:r>
                      <a:endParaRPr lang="en-US" dirty="0"/>
                    </a:p>
                  </a:txBody>
                  <a:tcPr marL="44909" marR="44909"/>
                </a:tc>
                <a:tc>
                  <a:txBody>
                    <a:bodyPr/>
                    <a:lstStyle/>
                    <a:p>
                      <a:r>
                        <a:rPr lang="en-US" dirty="0" smtClean="0"/>
                        <a:t>10 per day</a:t>
                      </a:r>
                      <a:endParaRPr lang="en-US" dirty="0"/>
                    </a:p>
                  </a:txBody>
                  <a:tcPr marL="44909" marR="44909"/>
                </a:tc>
              </a:tr>
              <a:tr h="370840">
                <a:tc>
                  <a:txBody>
                    <a:bodyPr/>
                    <a:lstStyle/>
                    <a:p>
                      <a:r>
                        <a:rPr lang="en-US" dirty="0" smtClean="0"/>
                        <a:t>West</a:t>
                      </a:r>
                      <a:r>
                        <a:rPr lang="en-US" baseline="0" dirty="0" smtClean="0"/>
                        <a:t> CONUS</a:t>
                      </a:r>
                      <a:endParaRPr lang="en-US" dirty="0"/>
                    </a:p>
                  </a:txBody>
                  <a:tcPr marL="44909" marR="44909"/>
                </a:tc>
                <a:tc>
                  <a:txBody>
                    <a:bodyPr/>
                    <a:lstStyle/>
                    <a:p>
                      <a:r>
                        <a:rPr lang="en-US" dirty="0" smtClean="0"/>
                        <a:t>4 to 6 per day</a:t>
                      </a:r>
                      <a:endParaRPr lang="en-US" dirty="0"/>
                    </a:p>
                  </a:txBody>
                  <a:tcPr marL="44909" marR="44909"/>
                </a:tc>
              </a:tr>
            </a:tbl>
          </a:graphicData>
        </a:graphic>
      </p:graphicFrame>
      <p:sp>
        <p:nvSpPr>
          <p:cNvPr id="10" name="Content Placeholder 9"/>
          <p:cNvSpPr>
            <a:spLocks noGrp="1"/>
          </p:cNvSpPr>
          <p:nvPr>
            <p:ph sz="quarter" idx="2"/>
          </p:nvPr>
        </p:nvSpPr>
        <p:spPr/>
        <p:txBody>
          <a:bodyPr>
            <a:normAutofit fontScale="92500" lnSpcReduction="10000"/>
          </a:bodyPr>
          <a:lstStyle/>
          <a:p>
            <a:r>
              <a:rPr lang="en-US" dirty="0" smtClean="0"/>
              <a:t>Additional AVHRR imagery available includes:</a:t>
            </a:r>
          </a:p>
          <a:p>
            <a:pPr lvl="1"/>
            <a:r>
              <a:rPr lang="en-US" dirty="0" smtClean="0"/>
              <a:t>Band 2 (0.86 µm), for distinguishing land and water</a:t>
            </a:r>
          </a:p>
          <a:p>
            <a:pPr lvl="1"/>
            <a:r>
              <a:rPr lang="en-US" dirty="0" smtClean="0"/>
              <a:t>Band 5 (12.0 µm), for detecting volcanic ash</a:t>
            </a:r>
            <a:endParaRPr lang="en-US" dirty="0"/>
          </a:p>
          <a:p>
            <a:r>
              <a:rPr lang="en-US" dirty="0" smtClean="0"/>
              <a:t>Additional AVHRR products available include:</a:t>
            </a:r>
          </a:p>
          <a:p>
            <a:pPr lvl="1"/>
            <a:r>
              <a:rPr lang="en-US" dirty="0" smtClean="0"/>
              <a:t>Sea Surface Temperature</a:t>
            </a:r>
          </a:p>
          <a:p>
            <a:pPr lvl="1"/>
            <a:r>
              <a:rPr lang="en-US" dirty="0" smtClean="0"/>
              <a:t>Cloud Type</a:t>
            </a:r>
          </a:p>
          <a:p>
            <a:pPr lvl="1"/>
            <a:r>
              <a:rPr lang="en-US" dirty="0" smtClean="0"/>
              <a:t>Cloud Top Temperature</a:t>
            </a:r>
          </a:p>
          <a:p>
            <a:pPr lvl="1"/>
            <a:r>
              <a:rPr lang="en-US" dirty="0" smtClean="0"/>
              <a:t>Cloud Top Height</a:t>
            </a:r>
          </a:p>
          <a:p>
            <a:pPr lvl="1"/>
            <a:r>
              <a:rPr lang="en-US" dirty="0" smtClean="0"/>
              <a:t>Cloud Optical Depth</a:t>
            </a:r>
          </a:p>
          <a:p>
            <a:pPr lvl="1"/>
            <a:r>
              <a:rPr lang="en-US" dirty="0" smtClean="0"/>
              <a:t>Cloud Particle Effective Radius</a:t>
            </a:r>
            <a:endParaRPr lang="en-US" dirty="0"/>
          </a:p>
        </p:txBody>
      </p:sp>
      <p:sp>
        <p:nvSpPr>
          <p:cNvPr id="12" name="TextBox 11"/>
          <p:cNvSpPr txBox="1"/>
          <p:nvPr/>
        </p:nvSpPr>
        <p:spPr>
          <a:xfrm>
            <a:off x="457200" y="1219200"/>
            <a:ext cx="4038600" cy="2123658"/>
          </a:xfrm>
          <a:prstGeom prst="rect">
            <a:avLst/>
          </a:prstGeom>
          <a:noFill/>
        </p:spPr>
        <p:txBody>
          <a:bodyPr wrap="square" rtlCol="0">
            <a:spAutoFit/>
          </a:bodyPr>
          <a:lstStyle/>
          <a:p>
            <a:r>
              <a:rPr lang="en-US" sz="2200" dirty="0" smtClean="0"/>
              <a:t>All NOAA Polar </a:t>
            </a:r>
            <a:r>
              <a:rPr lang="en-US" sz="2200" dirty="0"/>
              <a:t>O</a:t>
            </a:r>
            <a:r>
              <a:rPr lang="en-US" sz="2200" dirty="0" smtClean="0"/>
              <a:t>perational Environmental </a:t>
            </a:r>
            <a:r>
              <a:rPr lang="en-US" sz="2200" dirty="0"/>
              <a:t>S</a:t>
            </a:r>
            <a:r>
              <a:rPr lang="en-US" sz="2200" dirty="0" smtClean="0"/>
              <a:t>atellites (POES) are equipped with an Advanced Very High Resolution Radiometer (AVHRR) which has a resolution of 1.09 km at nadir.</a:t>
            </a:r>
          </a:p>
        </p:txBody>
      </p:sp>
      <p:pic>
        <p:nvPicPr>
          <p:cNvPr id="13" name="Picture 2" descr="C:\Users\jgerth\AppData\Local\Microsoft\Windows\Temporary Internet Files\Content.IE5\HJ2E2IPO\MC90021196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5334000"/>
            <a:ext cx="1919049"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ES NOAA-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14287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846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70368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5"/>
          <p:cNvSpPr txBox="1">
            <a:spLocks noChangeArrowheads="1"/>
          </p:cNvSpPr>
          <p:nvPr/>
        </p:nvSpPr>
        <p:spPr bwMode="auto">
          <a:xfrm rot="10800000">
            <a:off x="8690253" y="3204271"/>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Example courtesy of Scott </a:t>
            </a:r>
            <a:r>
              <a:rPr lang="en-US" sz="1200" dirty="0" err="1" smtClean="0"/>
              <a:t>Bachmeier</a:t>
            </a:r>
            <a:r>
              <a:rPr lang="en-US" sz="1200" dirty="0" smtClean="0"/>
              <a:t>, CIMSS</a:t>
            </a:r>
            <a:endParaRPr lang="en-US" sz="1200" dirty="0"/>
          </a:p>
        </p:txBody>
      </p:sp>
    </p:spTree>
    <p:extLst>
      <p:ext uri="{BB962C8B-B14F-4D97-AF65-F5344CB8AC3E}">
        <p14:creationId xmlns:p14="http://schemas.microsoft.com/office/powerpoint/2010/main" val="241707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71587" y="76200"/>
            <a:ext cx="6600825" cy="6229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5"/>
          <p:cNvSpPr txBox="1">
            <a:spLocks noChangeArrowheads="1"/>
          </p:cNvSpPr>
          <p:nvPr/>
        </p:nvSpPr>
        <p:spPr bwMode="auto">
          <a:xfrm rot="16200000">
            <a:off x="6870077" y="4801010"/>
            <a:ext cx="369332" cy="34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Example courtesy of Scott </a:t>
            </a:r>
            <a:r>
              <a:rPr lang="en-US" sz="1200" dirty="0" err="1" smtClean="0"/>
              <a:t>Bachmeier</a:t>
            </a:r>
            <a:r>
              <a:rPr lang="en-US" sz="1200" dirty="0" smtClean="0"/>
              <a:t>, CIMSS</a:t>
            </a:r>
            <a:endParaRPr lang="en-US" sz="1200" dirty="0"/>
          </a:p>
        </p:txBody>
      </p:sp>
    </p:spTree>
    <p:extLst>
      <p:ext uri="{BB962C8B-B14F-4D97-AF65-F5344CB8AC3E}">
        <p14:creationId xmlns:p14="http://schemas.microsoft.com/office/powerpoint/2010/main" val="219655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POES Imagery</a:t>
            </a:r>
            <a:endParaRPr lang="en-US" dirty="0"/>
          </a:p>
        </p:txBody>
      </p:sp>
      <p:sp>
        <p:nvSpPr>
          <p:cNvPr id="4" name="Content Placeholder 3"/>
          <p:cNvSpPr>
            <a:spLocks noGrp="1"/>
          </p:cNvSpPr>
          <p:nvPr>
            <p:ph sz="quarter" idx="1"/>
          </p:nvPr>
        </p:nvSpPr>
        <p:spPr/>
        <p:txBody>
          <a:bodyPr>
            <a:normAutofit fontScale="70000" lnSpcReduction="20000"/>
          </a:bodyPr>
          <a:lstStyle/>
          <a:p>
            <a:pPr marL="0" indent="0">
              <a:buNone/>
            </a:pPr>
            <a:r>
              <a:rPr lang="en-US" sz="2800" b="1" i="1" dirty="0" smtClean="0"/>
              <a:t>Value to the Forecaster</a:t>
            </a:r>
          </a:p>
          <a:p>
            <a:r>
              <a:rPr lang="en-US" sz="2800" dirty="0" smtClean="0"/>
              <a:t>Near-term </a:t>
            </a:r>
            <a:r>
              <a:rPr lang="en-US" sz="2800" dirty="0"/>
              <a:t>(less than 12 hours) forecasts</a:t>
            </a:r>
          </a:p>
          <a:p>
            <a:pPr lvl="1"/>
            <a:r>
              <a:rPr lang="en-US" sz="2400" dirty="0" smtClean="0"/>
              <a:t>Precipitation potential</a:t>
            </a:r>
          </a:p>
          <a:p>
            <a:pPr lvl="2"/>
            <a:r>
              <a:rPr lang="en-US" sz="2100" dirty="0" smtClean="0"/>
              <a:t>Cloud optical depth product</a:t>
            </a:r>
          </a:p>
          <a:p>
            <a:pPr lvl="2"/>
            <a:r>
              <a:rPr lang="en-US" sz="2100" dirty="0" smtClean="0"/>
              <a:t>Cloud particle effective radius product</a:t>
            </a:r>
          </a:p>
          <a:p>
            <a:pPr lvl="1"/>
            <a:r>
              <a:rPr lang="en-US" sz="2400" dirty="0" smtClean="0"/>
              <a:t>Precipitation type:  </a:t>
            </a:r>
            <a:r>
              <a:rPr lang="en-US" dirty="0" smtClean="0"/>
              <a:t>Snow </a:t>
            </a:r>
            <a:r>
              <a:rPr lang="en-US" dirty="0"/>
              <a:t>or </a:t>
            </a:r>
            <a:r>
              <a:rPr lang="en-US" dirty="0" smtClean="0"/>
              <a:t>drizzle?</a:t>
            </a:r>
          </a:p>
          <a:p>
            <a:pPr lvl="2"/>
            <a:r>
              <a:rPr lang="en-US" dirty="0" smtClean="0"/>
              <a:t>Cloud type product</a:t>
            </a:r>
            <a:endParaRPr lang="en-US" dirty="0"/>
          </a:p>
          <a:p>
            <a:r>
              <a:rPr lang="en-US" sz="2800" dirty="0"/>
              <a:t>Short-term (12 to 36 hours) forecasts</a:t>
            </a:r>
          </a:p>
          <a:p>
            <a:pPr lvl="1"/>
            <a:r>
              <a:rPr lang="en-US" sz="2400" dirty="0"/>
              <a:t>Areas of fog </a:t>
            </a:r>
            <a:r>
              <a:rPr lang="en-US" sz="2400" dirty="0" smtClean="0"/>
              <a:t>formation (10.8–3.7 </a:t>
            </a:r>
            <a:r>
              <a:rPr lang="en-US" sz="2400" dirty="0"/>
              <a:t>µ</a:t>
            </a:r>
            <a:r>
              <a:rPr lang="en-US" sz="2400" dirty="0" smtClean="0"/>
              <a:t>m)</a:t>
            </a:r>
            <a:endParaRPr lang="en-US" sz="2400" dirty="0"/>
          </a:p>
          <a:p>
            <a:pPr lvl="1"/>
            <a:r>
              <a:rPr lang="en-US" sz="2400" dirty="0" smtClean="0"/>
              <a:t>Air temperatures </a:t>
            </a:r>
            <a:r>
              <a:rPr lang="en-US" sz="2400" dirty="0"/>
              <a:t>in </a:t>
            </a:r>
            <a:r>
              <a:rPr lang="en-US" sz="2400" dirty="0" err="1" smtClean="0"/>
              <a:t>nearshore</a:t>
            </a:r>
            <a:r>
              <a:rPr lang="en-US" sz="2400" dirty="0" smtClean="0"/>
              <a:t> areas based on water temperatures</a:t>
            </a:r>
            <a:endParaRPr lang="en-US" sz="2400" dirty="0"/>
          </a:p>
          <a:p>
            <a:r>
              <a:rPr lang="en-US" sz="2800" dirty="0"/>
              <a:t>Post-event analysis</a:t>
            </a:r>
          </a:p>
          <a:p>
            <a:pPr lvl="1"/>
            <a:r>
              <a:rPr lang="en-US" sz="2400" dirty="0" smtClean="0"/>
              <a:t>Flooding rivers and tributaries</a:t>
            </a:r>
          </a:p>
          <a:p>
            <a:pPr lvl="1"/>
            <a:r>
              <a:rPr lang="en-US" sz="2400" dirty="0" smtClean="0"/>
              <a:t>Rain-cooled ground on IR Window</a:t>
            </a:r>
          </a:p>
          <a:p>
            <a:pPr lvl="1"/>
            <a:r>
              <a:rPr lang="en-US" sz="2400" dirty="0" smtClean="0"/>
              <a:t>Cloud top temperature and cloud height products</a:t>
            </a:r>
            <a:endParaRPr lang="en-US"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3700030"/>
            <a:ext cx="34290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19199"/>
            <a:ext cx="3352800" cy="243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0" y="5334000"/>
            <a:ext cx="4572000"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200" b="1" dirty="0" smtClean="0"/>
              <a:t>Just in Time Satellite Training from CIMSS:</a:t>
            </a:r>
          </a:p>
          <a:p>
            <a:r>
              <a:rPr lang="en-US" u="sng" dirty="0" smtClean="0"/>
              <a:t>http://cimss.ssec.wisc.edu/goes/blog</a:t>
            </a:r>
            <a:endParaRPr lang="en-US" u="sng" dirty="0"/>
          </a:p>
        </p:txBody>
      </p:sp>
      <p:sp>
        <p:nvSpPr>
          <p:cNvPr id="9" name="TextBox 8"/>
          <p:cNvSpPr txBox="1"/>
          <p:nvPr/>
        </p:nvSpPr>
        <p:spPr>
          <a:xfrm>
            <a:off x="4572000" y="2667000"/>
            <a:ext cx="4572000"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200" b="1" dirty="0" smtClean="0"/>
              <a:t>Obtain POES Imagery and Products for your AWIPS:</a:t>
            </a:r>
          </a:p>
          <a:p>
            <a:r>
              <a:rPr lang="en-US" u="sng" dirty="0" smtClean="0"/>
              <a:t>http://cimss.ssec.wisc.edu/~jordang/awips-avhrr</a:t>
            </a:r>
            <a:endParaRPr lang="en-US" u="sng" dirty="0"/>
          </a:p>
        </p:txBody>
      </p:sp>
      <p:pic>
        <p:nvPicPr>
          <p:cNvPr id="3078" name="Picture 6" descr="http://www.aos.wisc.edu/images/bucky_righ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4953000"/>
            <a:ext cx="1105301" cy="142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943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Kasatochi</a:t>
            </a:r>
            <a:r>
              <a:rPr lang="en-US" dirty="0" smtClean="0"/>
              <a:t> August 2008 Eruption</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44600" y="1219200"/>
            <a:ext cx="7899400" cy="49371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2400"/>
            <a:ext cx="3352800" cy="2514600"/>
          </a:xfrm>
          <a:prstGeom prst="rect">
            <a:avLst/>
          </a:prstGeom>
        </p:spPr>
      </p:pic>
      <p:sp>
        <p:nvSpPr>
          <p:cNvPr id="6" name="Text Box 35"/>
          <p:cNvSpPr txBox="1">
            <a:spLocks noChangeArrowheads="1"/>
          </p:cNvSpPr>
          <p:nvPr/>
        </p:nvSpPr>
        <p:spPr bwMode="auto">
          <a:xfrm rot="16200000">
            <a:off x="6774532" y="4611635"/>
            <a:ext cx="369332" cy="379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Products courtesy of Mike </a:t>
            </a:r>
            <a:r>
              <a:rPr lang="en-US" sz="1200" dirty="0" err="1" smtClean="0"/>
              <a:t>Pavolonis</a:t>
            </a:r>
            <a:r>
              <a:rPr lang="en-US" sz="1200" dirty="0" smtClean="0"/>
              <a:t>, NOAA/ASPB</a:t>
            </a:r>
            <a:endParaRPr lang="en-US" sz="1200" dirty="0"/>
          </a:p>
        </p:txBody>
      </p:sp>
    </p:spTree>
    <p:extLst>
      <p:ext uri="{BB962C8B-B14F-4D97-AF65-F5344CB8AC3E}">
        <p14:creationId xmlns:p14="http://schemas.microsoft.com/office/powerpoint/2010/main" val="347029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Mechanisms of Tomorrow</a:t>
            </a:r>
            <a:endParaRPr lang="en-US" dirty="0"/>
          </a:p>
        </p:txBody>
      </p:sp>
      <p:sp>
        <p:nvSpPr>
          <p:cNvPr id="3" name="Content Placeholder 2"/>
          <p:cNvSpPr>
            <a:spLocks noGrp="1"/>
          </p:cNvSpPr>
          <p:nvPr>
            <p:ph sz="quarter" idx="1"/>
          </p:nvPr>
        </p:nvSpPr>
        <p:spPr>
          <a:xfrm>
            <a:off x="457200" y="1219200"/>
            <a:ext cx="8229600" cy="5029200"/>
          </a:xfrm>
        </p:spPr>
        <p:txBody>
          <a:bodyPr>
            <a:normAutofit fontScale="77500" lnSpcReduction="20000"/>
          </a:bodyPr>
          <a:lstStyle/>
          <a:p>
            <a:r>
              <a:rPr lang="en-US" dirty="0" err="1" smtClean="0"/>
              <a:t>NOAAPort</a:t>
            </a:r>
            <a:r>
              <a:rPr lang="en-US" dirty="0" smtClean="0"/>
              <a:t>:  In 2011, the delivery bandwidth will increase from 10 Mbps to 30 Mbps as part of upgrading the signal demodulators from DVB-S to DVB-S2.  </a:t>
            </a:r>
            <a:r>
              <a:rPr lang="en-US" dirty="0" err="1" smtClean="0"/>
              <a:t>NOAAPort</a:t>
            </a:r>
            <a:r>
              <a:rPr lang="en-US" dirty="0" smtClean="0"/>
              <a:t> will remain the primary delivery mechanism through at least 2013.  (Source:  Brian </a:t>
            </a:r>
            <a:r>
              <a:rPr lang="en-US" dirty="0" err="1" smtClean="0"/>
              <a:t>Gockel</a:t>
            </a:r>
            <a:r>
              <a:rPr lang="en-US" dirty="0" smtClean="0"/>
              <a:t>, NWS OST SEC)</a:t>
            </a:r>
          </a:p>
          <a:p>
            <a:pPr lvl="1"/>
            <a:r>
              <a:rPr lang="en-US" dirty="0" smtClean="0"/>
              <a:t>Increased bandwidth will accommodate transmission of dual-polarization radar data, bias-corrected SREF, other NCEP model output, and new satellite imagery/products (even prior to GOES-R) over the next two years.</a:t>
            </a:r>
          </a:p>
          <a:p>
            <a:pPr lvl="1"/>
            <a:r>
              <a:rPr lang="en-US" dirty="0" smtClean="0"/>
              <a:t>Examine types of data compression as transmitted data continues to rise?</a:t>
            </a:r>
          </a:p>
          <a:p>
            <a:r>
              <a:rPr lang="en-US" dirty="0" smtClean="0"/>
              <a:t>LDM:  The LDM will facilitate the raw data ingest from </a:t>
            </a:r>
            <a:r>
              <a:rPr lang="en-US" dirty="0" err="1" smtClean="0"/>
              <a:t>NOAAPort</a:t>
            </a:r>
            <a:r>
              <a:rPr lang="en-US" dirty="0" smtClean="0"/>
              <a:t> into AWIPS II (no longer confined to the LDAD), such that terrestrial data delivery could be a strong candidate without significant retooling if sufficient Internet bandwidth exists at field offices.</a:t>
            </a:r>
          </a:p>
          <a:p>
            <a:pPr lvl="1"/>
            <a:r>
              <a:rPr lang="en-US" dirty="0" smtClean="0"/>
              <a:t>The well-established LDM network could be leveraged to support backup operations in the event of a downlink failure at one or more sites.</a:t>
            </a:r>
          </a:p>
          <a:p>
            <a:r>
              <a:rPr lang="en-US" dirty="0" smtClean="0"/>
              <a:t>Repository:  “Push-pull” and “on-request” technology has been investigated as a way to deliver weather data to remote locations (</a:t>
            </a:r>
            <a:r>
              <a:rPr lang="en-US" dirty="0" err="1" smtClean="0"/>
              <a:t>FxNet</a:t>
            </a:r>
            <a:r>
              <a:rPr lang="en-US" dirty="0" smtClean="0"/>
              <a:t> and AWIPS II Thin Client), and could be expanded to alleviate bandwidth over </a:t>
            </a:r>
            <a:r>
              <a:rPr lang="en-US" dirty="0" err="1" smtClean="0"/>
              <a:t>NOAAPort</a:t>
            </a:r>
            <a:r>
              <a:rPr lang="en-US" dirty="0" smtClean="0"/>
              <a:t> for regional data and products.</a:t>
            </a:r>
          </a:p>
          <a:p>
            <a:pPr lvl="1"/>
            <a:r>
              <a:rPr lang="en-US" dirty="0" smtClean="0"/>
              <a:t>Use regional headquarters as </a:t>
            </a:r>
            <a:r>
              <a:rPr lang="en-US" dirty="0" smtClean="0"/>
              <a:t>GRB hubs</a:t>
            </a:r>
            <a:r>
              <a:rPr lang="en-US" dirty="0" smtClean="0"/>
              <a:t>?  Web mapping services (WMS)?</a:t>
            </a:r>
          </a:p>
        </p:txBody>
      </p:sp>
    </p:spTree>
    <p:extLst>
      <p:ext uri="{BB962C8B-B14F-4D97-AF65-F5344CB8AC3E}">
        <p14:creationId xmlns:p14="http://schemas.microsoft.com/office/powerpoint/2010/main" val="167277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GOES-R/S Series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Geostationary Operational Environmental Satellite</a:t>
            </a:r>
          </a:p>
          <a:p>
            <a:r>
              <a:rPr lang="en-US" dirty="0" smtClean="0"/>
              <a:t>Scheduled for launch in 2015, and expected for operational use as GOES-West starting in 2017, GOES-R will represent the first significant upgrade in capabilities to the United States’ geostationary satellite series since 1994</a:t>
            </a:r>
          </a:p>
          <a:p>
            <a:r>
              <a:rPr lang="en-US" dirty="0" smtClean="0"/>
              <a:t>GOES-S (East) will launch in 2017 for operational use in 2020</a:t>
            </a:r>
          </a:p>
          <a:p>
            <a:r>
              <a:rPr lang="en-US" dirty="0" smtClean="0"/>
              <a:t>The Advanced Baseline Imager (ABI) will provide 5x faster spatial coverage, 4x improved resolution, and 3x more spectral channels than currently on GOES-13/14/15 (N/O/P)</a:t>
            </a:r>
          </a:p>
          <a:p>
            <a:r>
              <a:rPr lang="en-US" dirty="0" smtClean="0"/>
              <a:t>An optical sensor on the Geostationary Lightning Mapper (GLM) will provide continuous lightning flash rates</a:t>
            </a:r>
          </a:p>
          <a:p>
            <a:r>
              <a:rPr lang="en-US" dirty="0" smtClean="0"/>
              <a:t>No Sounder until at least GOES-U, scheduled for launch in 2027, expected operational in 2028</a:t>
            </a:r>
            <a:endParaRPr lang="en-US" dirty="0"/>
          </a:p>
        </p:txBody>
      </p:sp>
    </p:spTree>
    <p:extLst>
      <p:ext uri="{BB962C8B-B14F-4D97-AF65-F5344CB8AC3E}">
        <p14:creationId xmlns:p14="http://schemas.microsoft.com/office/powerpoint/2010/main" val="2627614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Future Directions</a:t>
            </a:r>
            <a:endParaRPr lang="en-US" dirty="0"/>
          </a:p>
        </p:txBody>
      </p:sp>
      <p:sp>
        <p:nvSpPr>
          <p:cNvPr id="3" name="Content Placeholder 2"/>
          <p:cNvSpPr>
            <a:spLocks noGrp="1"/>
          </p:cNvSpPr>
          <p:nvPr>
            <p:ph sz="quarter" idx="1"/>
          </p:nvPr>
        </p:nvSpPr>
        <p:spPr/>
        <p:txBody>
          <a:bodyPr>
            <a:normAutofit fontScale="70000" lnSpcReduction="20000"/>
          </a:bodyPr>
          <a:lstStyle/>
          <a:p>
            <a:r>
              <a:rPr lang="en-US" dirty="0"/>
              <a:t>AWIPS II will play a significant role in promoting the capabilities of GOES-R and new polar-orbiting satellites because the expanded distribution and development group will lead to an implementation of additional features which maximize the utility of satellite imagery and products in concert with other in-situ observations and model </a:t>
            </a:r>
            <a:r>
              <a:rPr lang="en-US" dirty="0" smtClean="0"/>
              <a:t>output.</a:t>
            </a:r>
          </a:p>
          <a:p>
            <a:pPr lvl="1"/>
            <a:r>
              <a:rPr lang="en-US" dirty="0" smtClean="0"/>
              <a:t>Blended and combined products</a:t>
            </a:r>
          </a:p>
          <a:p>
            <a:r>
              <a:rPr lang="en-US" dirty="0" smtClean="0"/>
              <a:t>It </a:t>
            </a:r>
            <a:r>
              <a:rPr lang="en-US" dirty="0"/>
              <a:t>will also allow for the efficient transfer of new science and technology into NWS operations without delay</a:t>
            </a:r>
            <a:r>
              <a:rPr lang="en-US" dirty="0" smtClean="0"/>
              <a:t>.</a:t>
            </a:r>
          </a:p>
          <a:p>
            <a:pPr lvl="1"/>
            <a:r>
              <a:rPr lang="en-US" dirty="0" smtClean="0"/>
              <a:t>To accomplish this, we will have to investigate and utilize delivery mechanisms outside of </a:t>
            </a:r>
            <a:r>
              <a:rPr lang="en-US" dirty="0" err="1" smtClean="0"/>
              <a:t>NOAAPort</a:t>
            </a:r>
            <a:endParaRPr lang="en-US" dirty="0" smtClean="0"/>
          </a:p>
          <a:p>
            <a:r>
              <a:rPr lang="en-US" dirty="0" smtClean="0"/>
              <a:t>Our </a:t>
            </a:r>
            <a:r>
              <a:rPr lang="en-US" dirty="0"/>
              <a:t>future AWIPS will not be confined to NWS offices, but extend to universities </a:t>
            </a:r>
            <a:r>
              <a:rPr lang="en-US" dirty="0" smtClean="0"/>
              <a:t>and </a:t>
            </a:r>
            <a:r>
              <a:rPr lang="en-US" dirty="0"/>
              <a:t>become an integral part of </a:t>
            </a:r>
            <a:r>
              <a:rPr lang="en-US" dirty="0" smtClean="0"/>
              <a:t>the increasing </a:t>
            </a:r>
            <a:r>
              <a:rPr lang="en-US" dirty="0"/>
              <a:t>research to operations </a:t>
            </a:r>
            <a:r>
              <a:rPr lang="en-US" dirty="0" smtClean="0"/>
              <a:t>activities.</a:t>
            </a:r>
          </a:p>
          <a:p>
            <a:pPr lvl="1"/>
            <a:r>
              <a:rPr lang="en-US" dirty="0" smtClean="0"/>
              <a:t>Unique applications of the software will increase</a:t>
            </a:r>
          </a:p>
          <a:p>
            <a:r>
              <a:rPr lang="en-US" dirty="0" smtClean="0"/>
              <a:t>Now is the time to start investigating data overload, and developing methodology which optimizes the use of data, imagery, products, and tools which are situation and scenario relevant, and leads the decision support thought process.</a:t>
            </a:r>
          </a:p>
          <a:p>
            <a:pPr lvl="1"/>
            <a:r>
              <a:rPr lang="en-US" dirty="0" smtClean="0"/>
              <a:t>Too focused situational awareness decreases overall situational awareness</a:t>
            </a:r>
          </a:p>
          <a:p>
            <a:endParaRPr lang="en-US" dirty="0" smtClean="0"/>
          </a:p>
          <a:p>
            <a:pPr marL="0" indent="0">
              <a:buNone/>
            </a:pPr>
            <a:r>
              <a:rPr lang="en-US" b="1" dirty="0" smtClean="0"/>
              <a:t>Questions?  Comments?  </a:t>
            </a:r>
            <a:r>
              <a:rPr lang="en-US" dirty="0" smtClean="0"/>
              <a:t>Contact me:  Jordan </a:t>
            </a:r>
            <a:r>
              <a:rPr lang="en-US" dirty="0" err="1" smtClean="0"/>
              <a:t>Gerth</a:t>
            </a:r>
            <a:r>
              <a:rPr lang="en-US" dirty="0" smtClean="0"/>
              <a:t>, </a:t>
            </a:r>
            <a:r>
              <a:rPr lang="en-US" u="sng" dirty="0" smtClean="0"/>
              <a:t>Jordan.Gerth@noaa.gov</a:t>
            </a:r>
          </a:p>
          <a:p>
            <a:endParaRPr lang="en-US" dirty="0"/>
          </a:p>
        </p:txBody>
      </p:sp>
    </p:spTree>
    <p:extLst>
      <p:ext uri="{BB962C8B-B14F-4D97-AF65-F5344CB8AC3E}">
        <p14:creationId xmlns:p14="http://schemas.microsoft.com/office/powerpoint/2010/main" val="733055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0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4"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5"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70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6"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48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7"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29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8" name="Text Box 18"/>
          <p:cNvSpPr txBox="1">
            <a:spLocks noChangeArrowheads="1"/>
          </p:cNvSpPr>
          <p:nvPr/>
        </p:nvSpPr>
        <p:spPr bwMode="auto">
          <a:xfrm>
            <a:off x="26670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dirty="0">
                <a:solidFill>
                  <a:schemeClr val="bg1"/>
                </a:solidFill>
                <a:latin typeface="Times New Roman" pitchFamily="18" charset="0"/>
              </a:rPr>
              <a:t>0.64 </a:t>
            </a:r>
            <a:r>
              <a:rPr lang="en-US" sz="1600" dirty="0">
                <a:solidFill>
                  <a:schemeClr val="bg1"/>
                </a:solidFill>
                <a:latin typeface="Times New Roman" pitchFamily="18" charset="0"/>
                <a:sym typeface="Symbol" charset="2"/>
              </a:rPr>
              <a:t>m</a:t>
            </a:r>
            <a:endParaRPr lang="en-US" sz="1600" dirty="0">
              <a:solidFill>
                <a:schemeClr val="bg1"/>
              </a:solidFill>
              <a:latin typeface="Times New Roman" pitchFamily="18" charset="0"/>
            </a:endParaRPr>
          </a:p>
        </p:txBody>
      </p:sp>
      <p:sp>
        <p:nvSpPr>
          <p:cNvPr id="66579" name="Text Box 19"/>
          <p:cNvSpPr txBox="1">
            <a:spLocks noChangeArrowheads="1"/>
          </p:cNvSpPr>
          <p:nvPr/>
        </p:nvSpPr>
        <p:spPr bwMode="auto">
          <a:xfrm>
            <a:off x="46482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0.86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0" name="Text Box 20"/>
          <p:cNvSpPr txBox="1">
            <a:spLocks noChangeArrowheads="1"/>
          </p:cNvSpPr>
          <p:nvPr/>
        </p:nvSpPr>
        <p:spPr bwMode="auto">
          <a:xfrm>
            <a:off x="65532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1.38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1" name="Text Box 21"/>
          <p:cNvSpPr txBox="1">
            <a:spLocks noChangeArrowheads="1"/>
          </p:cNvSpPr>
          <p:nvPr/>
        </p:nvSpPr>
        <p:spPr bwMode="auto">
          <a:xfrm>
            <a:off x="9144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1.61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2" name="Text Box 22"/>
          <p:cNvSpPr txBox="1">
            <a:spLocks noChangeArrowheads="1"/>
          </p:cNvSpPr>
          <p:nvPr/>
        </p:nvSpPr>
        <p:spPr bwMode="auto">
          <a:xfrm>
            <a:off x="27432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2.26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3" name="Text Box 23"/>
          <p:cNvSpPr txBox="1">
            <a:spLocks noChangeArrowheads="1"/>
          </p:cNvSpPr>
          <p:nvPr/>
        </p:nvSpPr>
        <p:spPr bwMode="auto">
          <a:xfrm>
            <a:off x="47244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3.9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4" name="Text Box 24"/>
          <p:cNvSpPr txBox="1">
            <a:spLocks noChangeArrowheads="1"/>
          </p:cNvSpPr>
          <p:nvPr/>
        </p:nvSpPr>
        <p:spPr bwMode="auto">
          <a:xfrm>
            <a:off x="66294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6.19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5" name="Text Box 25"/>
          <p:cNvSpPr txBox="1">
            <a:spLocks noChangeArrowheads="1"/>
          </p:cNvSpPr>
          <p:nvPr/>
        </p:nvSpPr>
        <p:spPr bwMode="auto">
          <a:xfrm>
            <a:off x="8382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6.95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6" name="Text Box 26"/>
          <p:cNvSpPr txBox="1">
            <a:spLocks noChangeArrowheads="1"/>
          </p:cNvSpPr>
          <p:nvPr/>
        </p:nvSpPr>
        <p:spPr bwMode="auto">
          <a:xfrm>
            <a:off x="26670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7.34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7" name="Text Box 27"/>
          <p:cNvSpPr txBox="1">
            <a:spLocks noChangeArrowheads="1"/>
          </p:cNvSpPr>
          <p:nvPr/>
        </p:nvSpPr>
        <p:spPr bwMode="auto">
          <a:xfrm>
            <a:off x="8382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0.47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8" name="Text Box 28"/>
          <p:cNvSpPr txBox="1">
            <a:spLocks noChangeArrowheads="1"/>
          </p:cNvSpPr>
          <p:nvPr/>
        </p:nvSpPr>
        <p:spPr bwMode="auto">
          <a:xfrm>
            <a:off x="46482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8.5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89" name="Text Box 29"/>
          <p:cNvSpPr txBox="1">
            <a:spLocks noChangeArrowheads="1"/>
          </p:cNvSpPr>
          <p:nvPr/>
        </p:nvSpPr>
        <p:spPr bwMode="auto">
          <a:xfrm>
            <a:off x="6629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9.61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90"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10.35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91" name="Text Box 31"/>
          <p:cNvSpPr txBox="1">
            <a:spLocks noChangeArrowheads="1"/>
          </p:cNvSpPr>
          <p:nvPr/>
        </p:nvSpPr>
        <p:spPr bwMode="auto">
          <a:xfrm>
            <a:off x="26670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11.2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92" name="Text Box 32"/>
          <p:cNvSpPr txBox="1">
            <a:spLocks noChangeArrowheads="1"/>
          </p:cNvSpPr>
          <p:nvPr/>
        </p:nvSpPr>
        <p:spPr bwMode="auto">
          <a:xfrm>
            <a:off x="46482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12.3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66593" name="Text Box 33"/>
          <p:cNvSpPr txBox="1">
            <a:spLocks noChangeArrowheads="1"/>
          </p:cNvSpPr>
          <p:nvPr/>
        </p:nvSpPr>
        <p:spPr bwMode="auto">
          <a:xfrm>
            <a:off x="65532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algn="r" eaLnBrk="1" hangingPunct="1">
              <a:spcBef>
                <a:spcPct val="50000"/>
              </a:spcBef>
            </a:pPr>
            <a:r>
              <a:rPr lang="en-US" sz="1600">
                <a:solidFill>
                  <a:schemeClr val="bg1"/>
                </a:solidFill>
                <a:latin typeface="Times New Roman" pitchFamily="18" charset="0"/>
              </a:rPr>
              <a:t>13.3 </a:t>
            </a:r>
            <a:r>
              <a:rPr lang="en-US" sz="1600">
                <a:solidFill>
                  <a:schemeClr val="bg1"/>
                </a:solidFill>
                <a:latin typeface="Times New Roman" pitchFamily="18" charset="0"/>
                <a:sym typeface="Symbol" charset="2"/>
              </a:rPr>
              <a:t>m</a:t>
            </a:r>
            <a:endParaRPr lang="en-US" sz="1600">
              <a:solidFill>
                <a:schemeClr val="bg1"/>
              </a:solidFill>
              <a:latin typeface="Times New Roman" pitchFamily="18" charset="0"/>
            </a:endParaRPr>
          </a:p>
        </p:txBody>
      </p:sp>
      <p:sp>
        <p:nvSpPr>
          <p:cNvPr id="81954" name="Text Box 34"/>
          <p:cNvSpPr txBox="1">
            <a:spLocks noChangeArrowheads="1"/>
          </p:cNvSpPr>
          <p:nvPr/>
        </p:nvSpPr>
        <p:spPr bwMode="auto">
          <a:xfrm rot="10800000">
            <a:off x="7938" y="1295400"/>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dirty="0"/>
              <a:t>AWG Proxy ABI Simulations of Hurricane Katrina</a:t>
            </a:r>
          </a:p>
        </p:txBody>
      </p:sp>
      <p:sp>
        <p:nvSpPr>
          <p:cNvPr id="81955" name="Text Box 35"/>
          <p:cNvSpPr txBox="1">
            <a:spLocks noChangeArrowheads="1"/>
          </p:cNvSpPr>
          <p:nvPr/>
        </p:nvSpPr>
        <p:spPr bwMode="auto">
          <a:xfrm rot="10800000">
            <a:off x="8690253" y="3091219"/>
            <a:ext cx="369332" cy="364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NOAA/NESDIS </a:t>
            </a:r>
            <a:r>
              <a:rPr lang="en-US" sz="1200" dirty="0"/>
              <a:t>STAR and GOES-R Imagery Team</a:t>
            </a:r>
          </a:p>
        </p:txBody>
      </p:sp>
    </p:spTree>
    <p:extLst>
      <p:ext uri="{BB962C8B-B14F-4D97-AF65-F5344CB8AC3E}">
        <p14:creationId xmlns:p14="http://schemas.microsoft.com/office/powerpoint/2010/main" val="2577271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Proving Ground</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A proving ground is designed to showcase future capabilities and identify possible gaps as a forward-thinking exercise to prepare the end user for upcoming science and technology.</a:t>
            </a:r>
          </a:p>
          <a:p>
            <a:r>
              <a:rPr lang="en-US" dirty="0" smtClean="0"/>
              <a:t>The GOES-R Proving Ground connects research and operations to assure widespread day-one readiness through:</a:t>
            </a:r>
          </a:p>
          <a:p>
            <a:pPr lvl="1"/>
            <a:r>
              <a:rPr lang="en-US" dirty="0"/>
              <a:t>A</a:t>
            </a:r>
            <a:r>
              <a:rPr lang="en-US" dirty="0" smtClean="0"/>
              <a:t>pplying current earth observing systems and numerical weather prediction models to demonstrate GOES-R capabilities today</a:t>
            </a:r>
          </a:p>
          <a:p>
            <a:pPr lvl="1"/>
            <a:r>
              <a:rPr lang="en-US" dirty="0"/>
              <a:t>T</a:t>
            </a:r>
            <a:r>
              <a:rPr lang="en-US" dirty="0" smtClean="0"/>
              <a:t>ransitioning new algorithms and techniques to the field early to assure forecaster familiarity with GOES-R products</a:t>
            </a:r>
          </a:p>
          <a:p>
            <a:pPr lvl="1"/>
            <a:r>
              <a:rPr lang="en-US" dirty="0" smtClean="0"/>
              <a:t>Making operational meteorologists part of the discussion when it comes to designing and implementing effective GOES-R decision support products and visualization tools</a:t>
            </a:r>
          </a:p>
          <a:p>
            <a:r>
              <a:rPr lang="en-US" dirty="0" smtClean="0"/>
              <a:t>The GOES-R Proving Ground is a collective effort between many NOAA and NOAA-supported agencies and universities.</a:t>
            </a:r>
            <a:endParaRPr lang="en-US" dirty="0"/>
          </a:p>
        </p:txBody>
      </p:sp>
    </p:spTree>
    <p:extLst>
      <p:ext uri="{BB962C8B-B14F-4D97-AF65-F5344CB8AC3E}">
        <p14:creationId xmlns:p14="http://schemas.microsoft.com/office/powerpoint/2010/main" val="3704106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descr="http://cimss.ssec.wisc.edu/goes_r/proving-ground/grpg_partners_official_May-2010%20FINAL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186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a:t>
            </a:r>
            <a:endParaRPr lang="en-US" dirty="0"/>
          </a:p>
        </p:txBody>
      </p:sp>
      <p:sp>
        <p:nvSpPr>
          <p:cNvPr id="3" name="Content Placeholder 2"/>
          <p:cNvSpPr>
            <a:spLocks noGrp="1"/>
          </p:cNvSpPr>
          <p:nvPr>
            <p:ph sz="quarter" idx="1"/>
          </p:nvPr>
        </p:nvSpPr>
        <p:spPr/>
        <p:txBody>
          <a:bodyPr>
            <a:normAutofit fontScale="92500" lnSpcReduction="10000"/>
          </a:bodyPr>
          <a:lstStyle/>
          <a:p>
            <a:pPr>
              <a:lnSpc>
                <a:spcPct val="80000"/>
              </a:lnSpc>
            </a:pPr>
            <a:r>
              <a:rPr lang="en-US" sz="2400" dirty="0"/>
              <a:t>Advanced Weather Interactive Processing </a:t>
            </a:r>
            <a:r>
              <a:rPr lang="en-US" sz="2400" dirty="0" smtClean="0"/>
              <a:t>System</a:t>
            </a:r>
          </a:p>
          <a:p>
            <a:pPr>
              <a:lnSpc>
                <a:spcPct val="80000"/>
              </a:lnSpc>
            </a:pPr>
            <a:r>
              <a:rPr lang="en-US" sz="2400" dirty="0" smtClean="0"/>
              <a:t>The </a:t>
            </a:r>
            <a:r>
              <a:rPr lang="en-US" sz="2400" dirty="0"/>
              <a:t>primary tool used at National Weather Service offices across the country for weather data visualization and product issuance, fielded in 1998 after a lengthy development throughout the </a:t>
            </a:r>
            <a:r>
              <a:rPr lang="en-US" sz="2400" dirty="0" smtClean="0"/>
              <a:t>1990s</a:t>
            </a:r>
          </a:p>
          <a:p>
            <a:pPr>
              <a:lnSpc>
                <a:spcPct val="80000"/>
              </a:lnSpc>
            </a:pPr>
            <a:r>
              <a:rPr lang="en-US" sz="2400" dirty="0" smtClean="0"/>
              <a:t>Display </a:t>
            </a:r>
            <a:r>
              <a:rPr lang="en-US" sz="2400" dirty="0"/>
              <a:t>panes in </a:t>
            </a:r>
            <a:r>
              <a:rPr lang="en-US" sz="2400" dirty="0" smtClean="0"/>
              <a:t>Display Two-Dimensions</a:t>
            </a:r>
            <a:endParaRPr lang="en-US" sz="2400" dirty="0"/>
          </a:p>
          <a:p>
            <a:pPr lvl="1">
              <a:lnSpc>
                <a:spcPct val="80000"/>
              </a:lnSpc>
            </a:pPr>
            <a:r>
              <a:rPr lang="en-US" sz="2000" dirty="0"/>
              <a:t>Six pre-defined scales</a:t>
            </a:r>
          </a:p>
          <a:p>
            <a:pPr lvl="1">
              <a:lnSpc>
                <a:spcPct val="80000"/>
              </a:lnSpc>
            </a:pPr>
            <a:r>
              <a:rPr lang="en-US" sz="2000" dirty="0"/>
              <a:t>Centric to the geographic location of the NWS forecast </a:t>
            </a:r>
            <a:r>
              <a:rPr lang="en-US" sz="2000" dirty="0" smtClean="0"/>
              <a:t>office</a:t>
            </a:r>
            <a:endParaRPr lang="en-US" sz="2000" dirty="0"/>
          </a:p>
          <a:p>
            <a:pPr lvl="1">
              <a:lnSpc>
                <a:spcPct val="80000"/>
              </a:lnSpc>
            </a:pPr>
            <a:r>
              <a:rPr lang="en-US" sz="2000" dirty="0"/>
              <a:t>Zooming and panning on a pane confined </a:t>
            </a:r>
            <a:r>
              <a:rPr lang="en-US" sz="2000" dirty="0" smtClean="0"/>
              <a:t>to </a:t>
            </a:r>
            <a:r>
              <a:rPr lang="en-US" sz="2000" dirty="0"/>
              <a:t>the </a:t>
            </a:r>
            <a:r>
              <a:rPr lang="en-US" sz="2000" dirty="0" smtClean="0"/>
              <a:t>scale</a:t>
            </a:r>
          </a:p>
          <a:p>
            <a:pPr lvl="1">
              <a:lnSpc>
                <a:spcPct val="80000"/>
              </a:lnSpc>
            </a:pPr>
            <a:r>
              <a:rPr lang="en-US" sz="2000" dirty="0" smtClean="0"/>
              <a:t>Limited high-resolution </a:t>
            </a:r>
            <a:r>
              <a:rPr lang="en-US" sz="2000" dirty="0"/>
              <a:t>data beyond localized area of responsibility</a:t>
            </a:r>
          </a:p>
          <a:p>
            <a:pPr>
              <a:lnSpc>
                <a:spcPct val="80000"/>
              </a:lnSpc>
            </a:pPr>
            <a:r>
              <a:rPr lang="en-US" sz="2400" dirty="0"/>
              <a:t>Single-layer data displays restrict the compositing of multiple datasets to provide blended </a:t>
            </a:r>
            <a:r>
              <a:rPr lang="en-US" sz="2400" dirty="0" smtClean="0"/>
              <a:t>products</a:t>
            </a:r>
            <a:endParaRPr lang="en-US" sz="2400" dirty="0"/>
          </a:p>
          <a:p>
            <a:pPr lvl="1">
              <a:lnSpc>
                <a:spcPct val="80000"/>
              </a:lnSpc>
            </a:pPr>
            <a:r>
              <a:rPr lang="en-US" sz="2000" dirty="0"/>
              <a:t>8-bit </a:t>
            </a:r>
            <a:r>
              <a:rPr lang="en-US" sz="2000" dirty="0" smtClean="0"/>
              <a:t>(256) color</a:t>
            </a:r>
          </a:p>
          <a:p>
            <a:pPr lvl="1">
              <a:lnSpc>
                <a:spcPct val="80000"/>
              </a:lnSpc>
            </a:pPr>
            <a:r>
              <a:rPr lang="en-US" sz="2000" dirty="0"/>
              <a:t>O</a:t>
            </a:r>
            <a:r>
              <a:rPr lang="en-US" sz="2000" dirty="0" smtClean="0"/>
              <a:t>nly </a:t>
            </a:r>
            <a:r>
              <a:rPr lang="en-US" sz="2000" dirty="0"/>
              <a:t>two images are allowed to overlay</a:t>
            </a:r>
          </a:p>
          <a:p>
            <a:pPr lvl="1">
              <a:lnSpc>
                <a:spcPct val="80000"/>
              </a:lnSpc>
            </a:pPr>
            <a:r>
              <a:rPr lang="en-US" sz="2000" dirty="0" smtClean="0"/>
              <a:t>Difficult </a:t>
            </a:r>
            <a:r>
              <a:rPr lang="en-US" sz="2000" dirty="0"/>
              <a:t>to synthesize a large amount of information at a single time</a:t>
            </a:r>
          </a:p>
          <a:p>
            <a:pPr>
              <a:lnSpc>
                <a:spcPct val="80000"/>
              </a:lnSpc>
            </a:pPr>
            <a:r>
              <a:rPr lang="en-US" sz="2400" dirty="0"/>
              <a:t>Certain datasets confined to specific scales based on spatial resolution</a:t>
            </a:r>
          </a:p>
          <a:p>
            <a:pPr lvl="1">
              <a:lnSpc>
                <a:spcPct val="80000"/>
              </a:lnSpc>
            </a:pPr>
            <a:r>
              <a:rPr lang="en-US" sz="2000" dirty="0"/>
              <a:t>Expected that radar data would only be viewed on local area scales</a:t>
            </a:r>
          </a:p>
          <a:p>
            <a:pPr lvl="1">
              <a:lnSpc>
                <a:spcPct val="80000"/>
              </a:lnSpc>
            </a:pPr>
            <a:r>
              <a:rPr lang="en-US" sz="2000" dirty="0"/>
              <a:t>Model data intended for viewing on regional and national </a:t>
            </a:r>
            <a:r>
              <a:rPr lang="en-US" sz="2000" dirty="0" smtClean="0"/>
              <a:t>scales</a:t>
            </a:r>
            <a:endParaRPr lang="en-US" sz="2000" dirty="0"/>
          </a:p>
        </p:txBody>
      </p:sp>
    </p:spTree>
    <p:extLst>
      <p:ext uri="{BB962C8B-B14F-4D97-AF65-F5344CB8AC3E}">
        <p14:creationId xmlns:p14="http://schemas.microsoft.com/office/powerpoint/2010/main" val="1276296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a:t>
            </a:r>
            <a:endParaRPr lang="en-US" dirty="0"/>
          </a:p>
        </p:txBody>
      </p:sp>
      <p:sp>
        <p:nvSpPr>
          <p:cNvPr id="3" name="Content Placeholder 2"/>
          <p:cNvSpPr>
            <a:spLocks noGrp="1"/>
          </p:cNvSpPr>
          <p:nvPr>
            <p:ph sz="quarter" idx="1"/>
          </p:nvPr>
        </p:nvSpPr>
        <p:spPr/>
        <p:txBody>
          <a:bodyPr>
            <a:noAutofit/>
          </a:bodyPr>
          <a:lstStyle/>
          <a:p>
            <a:r>
              <a:rPr lang="en-US" sz="1600" dirty="0"/>
              <a:t>AWIPS II </a:t>
            </a:r>
            <a:r>
              <a:rPr lang="en-US" sz="1600" dirty="0" smtClean="0"/>
              <a:t>brings a </a:t>
            </a:r>
            <a:r>
              <a:rPr lang="en-US" sz="1600" dirty="0"/>
              <a:t>new, integrated mapping interface which allows much more flexibility to meteorological analysis and data interrogation over large </a:t>
            </a:r>
            <a:r>
              <a:rPr lang="en-US" sz="1600" dirty="0" smtClean="0"/>
              <a:t>areas</a:t>
            </a:r>
          </a:p>
          <a:p>
            <a:r>
              <a:rPr lang="en-US" sz="1600" dirty="0" smtClean="0"/>
              <a:t>Gone are</a:t>
            </a:r>
          </a:p>
          <a:p>
            <a:pPr lvl="1"/>
            <a:r>
              <a:rPr lang="en-US" sz="1400" dirty="0" smtClean="0"/>
              <a:t>the </a:t>
            </a:r>
            <a:r>
              <a:rPr lang="en-US" sz="1400" dirty="0"/>
              <a:t>resolution restrictions to </a:t>
            </a:r>
            <a:r>
              <a:rPr lang="en-US" sz="1400" dirty="0" smtClean="0"/>
              <a:t>scales</a:t>
            </a:r>
          </a:p>
          <a:p>
            <a:pPr lvl="1"/>
            <a:r>
              <a:rPr lang="en-US" sz="1400" dirty="0" smtClean="0"/>
              <a:t>the </a:t>
            </a:r>
            <a:r>
              <a:rPr lang="en-US" sz="1400" dirty="0"/>
              <a:t>expectations that certain data is only useful on certain </a:t>
            </a:r>
            <a:r>
              <a:rPr lang="en-US" sz="1400" dirty="0" smtClean="0"/>
              <a:t>scales</a:t>
            </a:r>
          </a:p>
          <a:p>
            <a:r>
              <a:rPr lang="en-US" sz="1600" dirty="0" smtClean="0"/>
              <a:t>AWIPS II represents an end-to-end, design-level overhaul of the legacy AWIPS “1” to respond to changes in technology and data requirements over the previous decade</a:t>
            </a:r>
          </a:p>
          <a:p>
            <a:pPr lvl="1"/>
            <a:r>
              <a:rPr lang="en-US" sz="1400" dirty="0" smtClean="0"/>
              <a:t>Maintains user interface nearly similar to AWIPS I</a:t>
            </a:r>
          </a:p>
          <a:p>
            <a:r>
              <a:rPr lang="en-US" sz="1600" dirty="0" smtClean="0"/>
              <a:t>AWIPS Technology Infusion will occur in two phases:</a:t>
            </a:r>
          </a:p>
          <a:p>
            <a:pPr lvl="1"/>
            <a:r>
              <a:rPr lang="en-US" sz="1400" dirty="0" smtClean="0"/>
              <a:t>Migrating the current functionality over to a service-oriented architecture (SOA) based in Java and employing other open source software to accomplish tasks (Expected deployment in 2011)</a:t>
            </a:r>
          </a:p>
          <a:p>
            <a:pPr lvl="1"/>
            <a:r>
              <a:rPr lang="en-US" sz="1400" dirty="0" smtClean="0"/>
              <a:t>Extending and evolving the functionality across all levels of the NWS enterprise to include the capabilities of the current National Center AWIPS (N-AWIPS) and Weather Event Simulator (WES)</a:t>
            </a:r>
          </a:p>
          <a:p>
            <a:r>
              <a:rPr lang="en-US" sz="1600" dirty="0" smtClean="0"/>
              <a:t>Central components of the migrated software will be available to academic institutions and others through </a:t>
            </a:r>
            <a:r>
              <a:rPr lang="en-US" sz="1600" dirty="0" err="1" smtClean="0"/>
              <a:t>Unidata</a:t>
            </a:r>
            <a:r>
              <a:rPr lang="en-US" sz="1600" dirty="0" smtClean="0"/>
              <a:t>, but not considered open source</a:t>
            </a:r>
          </a:p>
          <a:p>
            <a:r>
              <a:rPr lang="en-US" sz="1600" dirty="0" smtClean="0"/>
              <a:t>The </a:t>
            </a:r>
            <a:r>
              <a:rPr lang="en-US" sz="1600" dirty="0"/>
              <a:t>migrated AWIPS software signals the end of the coupling of the AWIPS software to the data distribution network was has long inhibited the expansion of narrowly focused datasets and model output into the </a:t>
            </a:r>
            <a:r>
              <a:rPr lang="en-US" sz="1600" dirty="0" smtClean="0"/>
              <a:t>field</a:t>
            </a:r>
          </a:p>
        </p:txBody>
      </p:sp>
    </p:spTree>
    <p:extLst>
      <p:ext uri="{BB962C8B-B14F-4D97-AF65-F5344CB8AC3E}">
        <p14:creationId xmlns:p14="http://schemas.microsoft.com/office/powerpoint/2010/main" val="4199807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Content Placeholder 4" descr="awips-comparison.png"/>
          <p:cNvPicPr>
            <a:picLocks noChangeAspect="1"/>
          </p:cNvPicPr>
          <p:nvPr/>
        </p:nvPicPr>
        <p:blipFill>
          <a:blip r:embed="rId2" cstate="print">
            <a:extLst>
              <a:ext uri="{28A0092B-C50C-407E-A947-70E740481C1C}">
                <a14:useLocalDpi xmlns:a14="http://schemas.microsoft.com/office/drawing/2010/main" val="0"/>
              </a:ext>
            </a:extLst>
          </a:blip>
          <a:srcRect l="-372" r="-372"/>
          <a:stretch>
            <a:fillRect/>
          </a:stretch>
        </p:blipFill>
        <p:spPr>
          <a:xfrm>
            <a:off x="-34119" y="609600"/>
            <a:ext cx="9212238" cy="5715000"/>
          </a:xfrm>
          <a:prstGeom prst="rect">
            <a:avLst/>
          </a:prstGeom>
        </p:spPr>
      </p:pic>
      <p:sp>
        <p:nvSpPr>
          <p:cNvPr id="5" name="TextBox 4"/>
          <p:cNvSpPr txBox="1"/>
          <p:nvPr/>
        </p:nvSpPr>
        <p:spPr>
          <a:xfrm>
            <a:off x="3581400" y="5574268"/>
            <a:ext cx="1143000" cy="369332"/>
          </a:xfrm>
          <a:prstGeom prst="rect">
            <a:avLst/>
          </a:prstGeom>
          <a:noFill/>
        </p:spPr>
        <p:txBody>
          <a:bodyPr wrap="square" rtlCol="0">
            <a:spAutoFit/>
          </a:bodyPr>
          <a:lstStyle/>
          <a:p>
            <a:r>
              <a:rPr lang="en-US" b="1" dirty="0" smtClean="0">
                <a:solidFill>
                  <a:schemeClr val="bg1"/>
                </a:solidFill>
              </a:rPr>
              <a:t>AWIPS I</a:t>
            </a:r>
            <a:endParaRPr lang="en-US" b="1" dirty="0">
              <a:solidFill>
                <a:schemeClr val="bg1"/>
              </a:solidFill>
            </a:endParaRPr>
          </a:p>
        </p:txBody>
      </p:sp>
      <p:sp>
        <p:nvSpPr>
          <p:cNvPr id="6" name="TextBox 5"/>
          <p:cNvSpPr txBox="1"/>
          <p:nvPr/>
        </p:nvSpPr>
        <p:spPr>
          <a:xfrm>
            <a:off x="7848600" y="5542002"/>
            <a:ext cx="1219200" cy="369332"/>
          </a:xfrm>
          <a:prstGeom prst="rect">
            <a:avLst/>
          </a:prstGeom>
          <a:noFill/>
        </p:spPr>
        <p:txBody>
          <a:bodyPr wrap="square" rtlCol="0">
            <a:spAutoFit/>
          </a:bodyPr>
          <a:lstStyle/>
          <a:p>
            <a:r>
              <a:rPr lang="en-US" b="1" dirty="0" smtClean="0">
                <a:solidFill>
                  <a:schemeClr val="bg1"/>
                </a:solidFill>
              </a:rPr>
              <a:t>AWIPS II</a:t>
            </a:r>
            <a:endParaRPr lang="en-US" b="1" dirty="0">
              <a:solidFill>
                <a:schemeClr val="bg1"/>
              </a:solidFill>
            </a:endParaRPr>
          </a:p>
        </p:txBody>
      </p:sp>
      <p:sp>
        <p:nvSpPr>
          <p:cNvPr id="7" name="Rectangle 6"/>
          <p:cNvSpPr/>
          <p:nvPr/>
        </p:nvSpPr>
        <p:spPr>
          <a:xfrm>
            <a:off x="76200" y="152400"/>
            <a:ext cx="8991600" cy="381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AWIPS II does not regionalize high-resolution geostationary satellite imagery like legacy AWIPS</a:t>
            </a:r>
            <a:endParaRPr lang="en-US" dirty="0"/>
          </a:p>
        </p:txBody>
      </p:sp>
    </p:spTree>
    <p:extLst>
      <p:ext uri="{BB962C8B-B14F-4D97-AF65-F5344CB8AC3E}">
        <p14:creationId xmlns:p14="http://schemas.microsoft.com/office/powerpoint/2010/main" val="3496543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2376</TotalTime>
  <Words>2437</Words>
  <Application>Microsoft Office PowerPoint</Application>
  <PresentationFormat>On-screen Show (4:3)</PresentationFormat>
  <Paragraphs>249</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Origin</vt:lpstr>
      <vt:lpstr>AWIPS II and GOES-R: When updated information processing systems and new satellites meet </vt:lpstr>
      <vt:lpstr>Presentation Outline</vt:lpstr>
      <vt:lpstr>GOES-R/S Series</vt:lpstr>
      <vt:lpstr>PowerPoint Presentation</vt:lpstr>
      <vt:lpstr>GOES-R Proving Ground</vt:lpstr>
      <vt:lpstr>PowerPoint Presentation</vt:lpstr>
      <vt:lpstr>AWIPS “I”</vt:lpstr>
      <vt:lpstr>AWIPS “II”</vt:lpstr>
      <vt:lpstr>PowerPoint Presentation</vt:lpstr>
      <vt:lpstr>PowerPoint Presentation</vt:lpstr>
      <vt:lpstr>AWIPS II – The Near Term</vt:lpstr>
      <vt:lpstr>GOES-R/S Series – The Far Term</vt:lpstr>
      <vt:lpstr>High Temporal Resolution (SRSO)</vt:lpstr>
      <vt:lpstr>High Spatial Resolution</vt:lpstr>
      <vt:lpstr>Different Spectral Channels</vt:lpstr>
      <vt:lpstr>Useful for Operations?</vt:lpstr>
      <vt:lpstr>Useful for Operations?</vt:lpstr>
      <vt:lpstr>RGB/RGBA Image Compositing</vt:lpstr>
      <vt:lpstr>PowerPoint Presentation</vt:lpstr>
      <vt:lpstr>PowerPoint Presentation</vt:lpstr>
      <vt:lpstr>Today’s Primary Delivery Mechanisms</vt:lpstr>
      <vt:lpstr>Case Study:  POES Imagery</vt:lpstr>
      <vt:lpstr>PowerPoint Presentation</vt:lpstr>
      <vt:lpstr>Case Study:  POES Imagery</vt:lpstr>
      <vt:lpstr>PowerPoint Presentation</vt:lpstr>
      <vt:lpstr>PowerPoint Presentation</vt:lpstr>
      <vt:lpstr>Case Study:  POES Imagery</vt:lpstr>
      <vt:lpstr>Kasatochi August 2008 Eruption</vt:lpstr>
      <vt:lpstr>Delivery Mechanisms of Tomorrow</vt:lpstr>
      <vt:lpstr>Conclusions and Future Directions</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81</cp:revision>
  <dcterms:created xsi:type="dcterms:W3CDTF">2010-09-21T00:14:57Z</dcterms:created>
  <dcterms:modified xsi:type="dcterms:W3CDTF">2010-11-08T03:56:00Z</dcterms:modified>
</cp:coreProperties>
</file>