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4" autoAdjust="0"/>
  </p:normalViewPr>
  <p:slideViewPr>
    <p:cSldViewPr>
      <p:cViewPr>
        <p:scale>
          <a:sx n="50" d="100"/>
          <a:sy n="50" d="100"/>
        </p:scale>
        <p:origin x="-210" y="-126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848FD-B6D7-4668-A512-2604688EAC5B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5A94-FA7F-4F13-8EED-A8DBEB902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1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Author:  Jordan </a:t>
            </a:r>
            <a:r>
              <a:rPr lang="en-US" dirty="0" err="1" smtClean="0"/>
              <a:t>Gerth</a:t>
            </a:r>
            <a:r>
              <a:rPr lang="en-US" smtClean="0"/>
              <a:t>, CIMSS; Date:  March </a:t>
            </a:r>
            <a:r>
              <a:rPr lang="en-US" dirty="0" smtClean="0"/>
              <a:t>28, 2011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5A94-FA7F-4F13-8EED-A8DBEB902A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2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037-F2EF-4254-8349-AE81FAD0C98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F174-704A-46A9-AD07-7693020E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6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037-F2EF-4254-8349-AE81FAD0C98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F174-704A-46A9-AD07-7693020E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11247123"/>
            <a:ext cx="26660477" cy="239684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62" y="11247123"/>
            <a:ext cx="79444213" cy="239684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037-F2EF-4254-8349-AE81FAD0C98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F174-704A-46A9-AD07-7693020E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037-F2EF-4254-8349-AE81FAD0C98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F174-704A-46A9-AD07-7693020E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9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73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21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41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62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683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037-F2EF-4254-8349-AE81FAD0C98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F174-704A-46A9-AD07-7693020E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4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65542163"/>
            <a:ext cx="53052343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5" y="65542163"/>
            <a:ext cx="53052347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037-F2EF-4254-8349-AE81FAD0C98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F174-704A-46A9-AD07-7693020E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6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5" y="9824723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5" y="13919200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037-F2EF-4254-8349-AE81FAD0C98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F174-704A-46A9-AD07-7693020E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2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037-F2EF-4254-8349-AE81FAD0C98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F174-704A-46A9-AD07-7693020E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4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037-F2EF-4254-8349-AE81FAD0C98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F174-704A-46A9-AD07-7693020E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8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5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30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5" y="9184650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037-F2EF-4254-8349-AE81FAD0C98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F174-704A-46A9-AD07-7693020E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1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210" indent="0">
              <a:buNone/>
              <a:defRPr sz="13400"/>
            </a:lvl2pPr>
            <a:lvl3pPr marL="4388419" indent="0">
              <a:buNone/>
              <a:defRPr sz="11500"/>
            </a:lvl3pPr>
            <a:lvl4pPr marL="6582629" indent="0">
              <a:buNone/>
              <a:defRPr sz="9600"/>
            </a:lvl4pPr>
            <a:lvl5pPr marL="8776834" indent="0">
              <a:buNone/>
              <a:defRPr sz="9600"/>
            </a:lvl5pPr>
            <a:lvl6pPr marL="10971043" indent="0">
              <a:buNone/>
              <a:defRPr sz="9600"/>
            </a:lvl6pPr>
            <a:lvl7pPr marL="13165253" indent="0">
              <a:buNone/>
              <a:defRPr sz="9600"/>
            </a:lvl7pPr>
            <a:lvl8pPr marL="15359462" indent="0">
              <a:buNone/>
              <a:defRPr sz="9600"/>
            </a:lvl8pPr>
            <a:lvl9pPr marL="17553672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037-F2EF-4254-8349-AE81FAD0C98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F174-704A-46A9-AD07-7693020E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840" tIns="219422" rIns="438840" bIns="2194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90"/>
            <a:ext cx="29626560" cy="28966163"/>
          </a:xfrm>
          <a:prstGeom prst="rect">
            <a:avLst/>
          </a:prstGeom>
        </p:spPr>
        <p:txBody>
          <a:bodyPr vert="horz" lIns="438840" tIns="219422" rIns="438840" bIns="219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40037-F2EF-4254-8349-AE81FAD0C98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F174-704A-46A9-AD07-7693020E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6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388419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656" indent="-1645656" algn="l" defTabSz="4388419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89" indent="-1371379" algn="l" defTabSz="4388419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522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731" indent="-1097102" algn="l" defTabSz="4388419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3941" indent="-1097102" algn="l" defTabSz="4388419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150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2360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6565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0774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1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41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62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6834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04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25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946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367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gif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/>
          <p:cNvSpPr/>
          <p:nvPr/>
        </p:nvSpPr>
        <p:spPr>
          <a:xfrm>
            <a:off x="20208199" y="30815123"/>
            <a:ext cx="12527143" cy="12892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1030"/>
          <p:cNvSpPr/>
          <p:nvPr/>
        </p:nvSpPr>
        <p:spPr>
          <a:xfrm>
            <a:off x="342029" y="36118645"/>
            <a:ext cx="12642489" cy="67664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2" name="Rectangle 1031"/>
          <p:cNvSpPr/>
          <p:nvPr/>
        </p:nvSpPr>
        <p:spPr>
          <a:xfrm>
            <a:off x="342030" y="30357988"/>
            <a:ext cx="6492328" cy="5760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/>
        </p:nvSpPr>
        <p:spPr>
          <a:xfrm>
            <a:off x="7223861" y="22951430"/>
            <a:ext cx="12527143" cy="126185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/>
          <p:cNvSpPr/>
          <p:nvPr/>
        </p:nvSpPr>
        <p:spPr>
          <a:xfrm>
            <a:off x="1371764" y="22951430"/>
            <a:ext cx="6122181" cy="65359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/>
          <p:cNvSpPr/>
          <p:nvPr/>
        </p:nvSpPr>
        <p:spPr>
          <a:xfrm>
            <a:off x="20208199" y="23957257"/>
            <a:ext cx="12527143" cy="64007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/>
          <p:cNvSpPr/>
          <p:nvPr/>
        </p:nvSpPr>
        <p:spPr>
          <a:xfrm>
            <a:off x="25631306" y="4572190"/>
            <a:ext cx="6646841" cy="191107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375484" y="3383483"/>
            <a:ext cx="24496104" cy="191107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53" y="36758658"/>
            <a:ext cx="5736865" cy="54864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57" y="30632245"/>
            <a:ext cx="5736865" cy="54864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4" y="36758658"/>
            <a:ext cx="5736865" cy="54864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56" y="29443598"/>
            <a:ext cx="5736865" cy="54864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944" y="23225746"/>
            <a:ext cx="5736865" cy="54864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78" y="23225746"/>
            <a:ext cx="5736865" cy="54864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13" y="23225746"/>
            <a:ext cx="5736865" cy="548640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944" y="29443598"/>
            <a:ext cx="5736865" cy="54864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394" y="24231575"/>
            <a:ext cx="5736865" cy="54864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929" y="24231575"/>
            <a:ext cx="5736865" cy="54864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394" y="37581609"/>
            <a:ext cx="5736865" cy="54864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929" y="37581609"/>
            <a:ext cx="5736865" cy="54864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17" y="31180939"/>
            <a:ext cx="5736865" cy="54864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929" y="31180939"/>
            <a:ext cx="5736865" cy="54864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387" y="5029385"/>
            <a:ext cx="5736865" cy="54864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169" y="11200963"/>
            <a:ext cx="5736865" cy="54864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387" y="17373650"/>
            <a:ext cx="5736865" cy="5486400"/>
          </a:xfrm>
          <a:prstGeom prst="rect">
            <a:avLst/>
          </a:prstGeom>
        </p:spPr>
      </p:pic>
      <p:pic>
        <p:nvPicPr>
          <p:cNvPr id="1026" name="Picture 2" descr="http://cimss.ssec.wisc.edu/logo/fullsize/cimss-logo-big-transp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497" y="39867644"/>
            <a:ext cx="5675692" cy="384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Group 108"/>
          <p:cNvGrpSpPr/>
          <p:nvPr/>
        </p:nvGrpSpPr>
        <p:grpSpPr>
          <a:xfrm>
            <a:off x="755463" y="3932117"/>
            <a:ext cx="23567491" cy="18203073"/>
            <a:chOff x="457374" y="3566361"/>
            <a:chExt cx="23567491" cy="18203073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3566361"/>
              <a:ext cx="5736865" cy="548640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75" y="9692714"/>
              <a:ext cx="5736865" cy="548640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80" y="9662096"/>
              <a:ext cx="5736865" cy="5486400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0" y="3566361"/>
              <a:ext cx="5736865" cy="5486400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702" y="15819187"/>
              <a:ext cx="5736865" cy="548640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0" y="15819187"/>
              <a:ext cx="5736865" cy="5486400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4400" y="15819187"/>
              <a:ext cx="5736865" cy="5486400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4400" y="9692714"/>
              <a:ext cx="5736865" cy="5486400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9692714"/>
              <a:ext cx="5736865" cy="5486400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4400" y="3566361"/>
              <a:ext cx="5736865" cy="5486400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75" y="3566361"/>
              <a:ext cx="5736865" cy="548640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085" y="15819187"/>
              <a:ext cx="5736865" cy="5486400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/>
          </p:nvSpPr>
          <p:spPr>
            <a:xfrm>
              <a:off x="457375" y="9052761"/>
              <a:ext cx="5736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MODIS Visible (0.65 micron)</a:t>
              </a:r>
              <a:endParaRPr lang="en-US" sz="2400" b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400800" y="9055865"/>
              <a:ext cx="5736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MODIS Shortwave IR (3.7 micron)</a:t>
              </a:r>
              <a:endParaRPr lang="en-US" sz="2400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400799" y="15182530"/>
              <a:ext cx="5736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MODIS Snow/Ice (2.13 micron)</a:t>
              </a:r>
              <a:endParaRPr lang="en-US" sz="2400" b="1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57374" y="15188738"/>
              <a:ext cx="5736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MODIS Cirrus (1.38 micron)</a:t>
              </a:r>
              <a:endParaRPr lang="en-US" sz="24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2344399" y="9052760"/>
              <a:ext cx="5736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MODIS Total </a:t>
              </a:r>
              <a:r>
                <a:rPr lang="en-US" sz="2400" b="1" dirty="0" err="1" smtClean="0"/>
                <a:t>Precipitable</a:t>
              </a:r>
              <a:r>
                <a:rPr lang="en-US" sz="2400" b="1" dirty="0" smtClean="0"/>
                <a:t> Water</a:t>
              </a:r>
              <a:endParaRPr lang="en-US" sz="24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2344400" y="15188738"/>
              <a:ext cx="5736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MODIS Norm Difference Vegetation Index</a:t>
              </a:r>
              <a:endParaRPr lang="en-US" sz="2400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8288000" y="9060446"/>
              <a:ext cx="5736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MODIS Cloud Top Temperature</a:t>
              </a:r>
              <a:endParaRPr lang="en-US" sz="2400" b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8287979" y="15136117"/>
              <a:ext cx="5736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MODIS Cloud Phase</a:t>
              </a:r>
              <a:endParaRPr lang="en-US" sz="24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8287978" y="21307769"/>
              <a:ext cx="5736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MODIS K Index</a:t>
              </a:r>
              <a:endParaRPr lang="en-US" sz="2400" b="1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2344398" y="21305587"/>
              <a:ext cx="5736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MODIS Land Surface Temperature</a:t>
              </a:r>
              <a:endParaRPr lang="en-US" sz="2400" b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424701" y="21291199"/>
              <a:ext cx="5736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MODIS IR Window (11 micron)</a:t>
              </a:r>
              <a:endParaRPr lang="en-US" sz="2400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57375" y="21307769"/>
              <a:ext cx="5736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MODIS Water Vapor (6.5 micron)</a:t>
              </a:r>
              <a:endParaRPr lang="en-US" sz="2400" b="1" dirty="0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1757080" y="28712146"/>
            <a:ext cx="57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AVHRR Cloud Type</a:t>
            </a:r>
            <a:endParaRPr lang="en-US" sz="24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7650478" y="28712145"/>
            <a:ext cx="57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AVHRR Cloud Effective Radius</a:t>
            </a:r>
            <a:endParaRPr lang="en-US" sz="24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13556943" y="28707616"/>
            <a:ext cx="57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AVHRR Cloud Optical Depth</a:t>
            </a:r>
            <a:endParaRPr lang="en-US" sz="24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3556944" y="34925468"/>
            <a:ext cx="57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AVHRR Cloud Top Temperature</a:t>
            </a:r>
            <a:endParaRPr lang="en-US" sz="24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7628611" y="34929938"/>
            <a:ext cx="57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AVHRR Cloud Top Height</a:t>
            </a:r>
            <a:endParaRPr lang="en-US" sz="24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6583853" y="42245058"/>
            <a:ext cx="57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AVHRR Ash Mass Effective Radius</a:t>
            </a:r>
            <a:endParaRPr lang="en-US" sz="24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717513" y="42249181"/>
            <a:ext cx="57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AVHRR Ash Mass Loading</a:t>
            </a:r>
            <a:endParaRPr lang="en-US" sz="24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731757" y="36114235"/>
            <a:ext cx="57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AVHRR Ash Height</a:t>
            </a:r>
            <a:endParaRPr lang="en-US" sz="24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20665394" y="43068009"/>
            <a:ext cx="57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GOES-East GEOCAT Cloud Type</a:t>
            </a:r>
            <a:endParaRPr lang="en-US" sz="24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26608927" y="43034386"/>
            <a:ext cx="57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GOES-East GEOCAT Fog Depth</a:t>
            </a:r>
            <a:endParaRPr lang="en-US" sz="24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26608926" y="36667339"/>
            <a:ext cx="57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GOES-East GEOCAT IFR Fog Probability</a:t>
            </a:r>
            <a:endParaRPr lang="en-US" sz="24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20700917" y="36667339"/>
            <a:ext cx="57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GOES-East GEOCAT MVFR Fog Probability</a:t>
            </a:r>
            <a:endParaRPr lang="en-US" sz="24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26590182" y="29717975"/>
            <a:ext cx="57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CRAS Synthetic IR Window Imagery</a:t>
            </a:r>
            <a:endParaRPr lang="en-US" sz="24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20682173" y="29717975"/>
            <a:ext cx="57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CRAS 500 </a:t>
            </a:r>
            <a:r>
              <a:rPr lang="en-US" sz="2400" b="1" dirty="0" err="1" smtClean="0"/>
              <a:t>hPa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Vorticity</a:t>
            </a:r>
            <a:r>
              <a:rPr lang="en-US" sz="2400" b="1" dirty="0" smtClean="0"/>
              <a:t> and Heights, MSLP</a:t>
            </a:r>
            <a:endParaRPr lang="en-US" sz="24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26100387" y="22860050"/>
            <a:ext cx="57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GOES Vertical Theta-e Difference </a:t>
            </a:r>
            <a:r>
              <a:rPr lang="en-US" sz="2400" b="1" dirty="0" err="1" smtClean="0"/>
              <a:t>Nearcast</a:t>
            </a:r>
            <a:endParaRPr lang="en-US" sz="24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26074168" y="16687363"/>
            <a:ext cx="57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MODIS Sea Surface Temperature</a:t>
            </a:r>
            <a:endParaRPr lang="en-US" sz="2400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26100387" y="10501670"/>
            <a:ext cx="57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MIMIC Total </a:t>
            </a:r>
            <a:r>
              <a:rPr lang="en-US" sz="2400" b="1" dirty="0" err="1" smtClean="0"/>
              <a:t>Precipitable</a:t>
            </a:r>
            <a:r>
              <a:rPr lang="en-US" sz="2400" b="1" dirty="0" smtClean="0"/>
              <a:t> Water</a:t>
            </a:r>
            <a:endParaRPr lang="en-US" sz="2400" b="1" dirty="0"/>
          </a:p>
        </p:txBody>
      </p:sp>
      <p:sp>
        <p:nvSpPr>
          <p:cNvPr id="1034" name="TextBox 1033"/>
          <p:cNvSpPr txBox="1"/>
          <p:nvPr/>
        </p:nvSpPr>
        <p:spPr>
          <a:xfrm>
            <a:off x="375485" y="234137"/>
            <a:ext cx="26214698" cy="25391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CIMSS’ Role in the GOES-R Proving Ground</a:t>
            </a:r>
          </a:p>
          <a:p>
            <a:r>
              <a:rPr lang="en-US" sz="4400" b="1" dirty="0" smtClean="0"/>
              <a:t>Jordan </a:t>
            </a:r>
            <a:r>
              <a:rPr lang="en-US" sz="4400" b="1" dirty="0" err="1" smtClean="0"/>
              <a:t>Gerth</a:t>
            </a:r>
            <a:r>
              <a:rPr lang="en-US" sz="4400" b="1" dirty="0" smtClean="0"/>
              <a:t>, Wayne </a:t>
            </a:r>
            <a:r>
              <a:rPr lang="en-US" sz="4400" b="1" dirty="0" err="1" smtClean="0"/>
              <a:t>Feltz</a:t>
            </a:r>
            <a:r>
              <a:rPr lang="en-US" sz="4400" b="1" dirty="0" smtClean="0"/>
              <a:t>, and Scott </a:t>
            </a:r>
            <a:r>
              <a:rPr lang="en-US" sz="4400" b="1" dirty="0" err="1" smtClean="0"/>
              <a:t>Bachmeier</a:t>
            </a:r>
            <a:r>
              <a:rPr lang="en-US" sz="4400" dirty="0" smtClean="0"/>
              <a:t>, </a:t>
            </a:r>
            <a:r>
              <a:rPr lang="en-US" sz="3200" dirty="0" smtClean="0"/>
              <a:t>Cooperative Institute for Meteorological Satellite Studies*, Madison, Wisconsin</a:t>
            </a:r>
            <a:endParaRPr lang="en-US" sz="3200" dirty="0"/>
          </a:p>
        </p:txBody>
      </p:sp>
      <p:sp>
        <p:nvSpPr>
          <p:cNvPr id="1035" name="TextBox 1034"/>
          <p:cNvSpPr txBox="1"/>
          <p:nvPr/>
        </p:nvSpPr>
        <p:spPr>
          <a:xfrm>
            <a:off x="13167396" y="36210084"/>
            <a:ext cx="6901895" cy="34163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30000"/>
                  <a:lumOff val="7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CIMSS demonstrates GOES-R capabilities and algorithms to over 50 National Weather Service field offices, integrating experimental satellite products into AWIPS, GFE, IC4D, AWIPS II, and N-AWIPS.</a:t>
            </a:r>
            <a:endParaRPr lang="en-US" sz="3600" dirty="0"/>
          </a:p>
        </p:txBody>
      </p:sp>
      <p:pic>
        <p:nvPicPr>
          <p:cNvPr id="150" name="Picture 149" descr="GOES-R_logo_v2.png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158" y="274517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Box 1035"/>
          <p:cNvSpPr txBox="1"/>
          <p:nvPr/>
        </p:nvSpPr>
        <p:spPr>
          <a:xfrm>
            <a:off x="274497" y="43000196"/>
            <a:ext cx="1321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CIMSS/ASPB Proving Ground Team</a:t>
            </a:r>
            <a:r>
              <a:rPr lang="en-US" sz="2000" dirty="0" smtClean="0"/>
              <a:t>:  Jordan </a:t>
            </a:r>
            <a:r>
              <a:rPr lang="en-US" sz="2000" dirty="0" err="1" smtClean="0"/>
              <a:t>Gerth</a:t>
            </a:r>
            <a:r>
              <a:rPr lang="en-US" sz="2000" dirty="0" smtClean="0"/>
              <a:t>, Wayne </a:t>
            </a:r>
            <a:r>
              <a:rPr lang="en-US" sz="2000" dirty="0" err="1" smtClean="0"/>
              <a:t>Feltz</a:t>
            </a:r>
            <a:r>
              <a:rPr lang="en-US" sz="2000" dirty="0" smtClean="0"/>
              <a:t>, Scott </a:t>
            </a:r>
            <a:r>
              <a:rPr lang="en-US" sz="2000" dirty="0" err="1" smtClean="0"/>
              <a:t>Bachmeier</a:t>
            </a:r>
            <a:r>
              <a:rPr lang="en-US" sz="2000" dirty="0" smtClean="0"/>
              <a:t>, Scott Lindstrom, Gary S. Wade, Michael </a:t>
            </a:r>
            <a:r>
              <a:rPr lang="en-US" sz="2000" dirty="0" err="1" smtClean="0"/>
              <a:t>Pavolonis</a:t>
            </a:r>
            <a:r>
              <a:rPr lang="en-US" sz="2000" dirty="0" smtClean="0"/>
              <a:t>, Andrew </a:t>
            </a:r>
            <a:r>
              <a:rPr lang="en-US" sz="2000" dirty="0" err="1" smtClean="0"/>
              <a:t>Heidinger</a:t>
            </a:r>
            <a:r>
              <a:rPr lang="en-US" sz="2000" dirty="0" smtClean="0"/>
              <a:t>, Robert </a:t>
            </a:r>
            <a:r>
              <a:rPr lang="en-US" sz="2000" dirty="0" err="1" smtClean="0"/>
              <a:t>Aune</a:t>
            </a:r>
            <a:r>
              <a:rPr lang="en-US" sz="2000" dirty="0" smtClean="0"/>
              <a:t>, Justin </a:t>
            </a:r>
            <a:r>
              <a:rPr lang="en-US" sz="2000" dirty="0" err="1" smtClean="0"/>
              <a:t>Sieglaff</a:t>
            </a:r>
            <a:r>
              <a:rPr lang="en-US" sz="2000" dirty="0" smtClean="0"/>
              <a:t>, Lee </a:t>
            </a:r>
            <a:r>
              <a:rPr lang="en-US" sz="2000" dirty="0" err="1" smtClean="0"/>
              <a:t>Cronce</a:t>
            </a:r>
            <a:r>
              <a:rPr lang="en-US" sz="2000" dirty="0" smtClean="0"/>
              <a:t>, </a:t>
            </a:r>
            <a:r>
              <a:rPr lang="en-US" sz="2000" dirty="0" err="1" smtClean="0"/>
              <a:t>Kaba</a:t>
            </a:r>
            <a:r>
              <a:rPr lang="en-US" sz="2000" dirty="0" smtClean="0"/>
              <a:t> Bah, Kathy </a:t>
            </a:r>
            <a:r>
              <a:rPr lang="en-US" sz="2000" dirty="0" err="1" smtClean="0"/>
              <a:t>Strabala</a:t>
            </a:r>
            <a:r>
              <a:rPr lang="en-US" sz="2000" dirty="0" smtClean="0"/>
              <a:t>, Russell </a:t>
            </a:r>
            <a:r>
              <a:rPr lang="en-US" sz="2000" dirty="0" err="1" smtClean="0"/>
              <a:t>Dengel</a:t>
            </a:r>
            <a:r>
              <a:rPr lang="en-US" sz="2000" dirty="0" smtClean="0"/>
              <a:t>, William </a:t>
            </a:r>
            <a:r>
              <a:rPr lang="en-US" sz="2000" dirty="0" err="1" smtClean="0"/>
              <a:t>Straka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09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260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Gerth</dc:creator>
  <cp:lastModifiedBy>Jordan Gerth</cp:lastModifiedBy>
  <cp:revision>16</cp:revision>
  <dcterms:created xsi:type="dcterms:W3CDTF">2011-03-28T22:02:22Z</dcterms:created>
  <dcterms:modified xsi:type="dcterms:W3CDTF">2011-03-29T00:34:28Z</dcterms:modified>
</cp:coreProperties>
</file>