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6"/>
  </p:notesMasterIdLst>
  <p:sldIdLst>
    <p:sldId id="298" r:id="rId2"/>
    <p:sldId id="290" r:id="rId3"/>
    <p:sldId id="291" r:id="rId4"/>
    <p:sldId id="292" r:id="rId5"/>
    <p:sldId id="293" r:id="rId6"/>
    <p:sldId id="321" r:id="rId7"/>
    <p:sldId id="322" r:id="rId8"/>
    <p:sldId id="294" r:id="rId9"/>
    <p:sldId id="295" r:id="rId10"/>
    <p:sldId id="296" r:id="rId11"/>
    <p:sldId id="316" r:id="rId12"/>
    <p:sldId id="256" r:id="rId13"/>
    <p:sldId id="257" r:id="rId14"/>
    <p:sldId id="258" r:id="rId15"/>
    <p:sldId id="259" r:id="rId16"/>
    <p:sldId id="260" r:id="rId17"/>
    <p:sldId id="261" r:id="rId18"/>
    <p:sldId id="262" r:id="rId19"/>
    <p:sldId id="263" r:id="rId20"/>
    <p:sldId id="307" r:id="rId21"/>
    <p:sldId id="309" r:id="rId22"/>
    <p:sldId id="310" r:id="rId23"/>
    <p:sldId id="311" r:id="rId24"/>
    <p:sldId id="312" r:id="rId25"/>
    <p:sldId id="313" r:id="rId26"/>
    <p:sldId id="314" r:id="rId27"/>
    <p:sldId id="315" r:id="rId28"/>
    <p:sldId id="264" r:id="rId29"/>
    <p:sldId id="331" r:id="rId30"/>
    <p:sldId id="265" r:id="rId31"/>
    <p:sldId id="343" r:id="rId32"/>
    <p:sldId id="347" r:id="rId33"/>
    <p:sldId id="328" r:id="rId34"/>
    <p:sldId id="329" r:id="rId35"/>
    <p:sldId id="286" r:id="rId36"/>
    <p:sldId id="287" r:id="rId37"/>
    <p:sldId id="288" r:id="rId38"/>
    <p:sldId id="267" r:id="rId39"/>
    <p:sldId id="270" r:id="rId40"/>
    <p:sldId id="326" r:id="rId41"/>
    <p:sldId id="327" r:id="rId42"/>
    <p:sldId id="317" r:id="rId43"/>
    <p:sldId id="332" r:id="rId44"/>
    <p:sldId id="333" r:id="rId45"/>
    <p:sldId id="334" r:id="rId46"/>
    <p:sldId id="341" r:id="rId47"/>
    <p:sldId id="336" r:id="rId48"/>
    <p:sldId id="335" r:id="rId49"/>
    <p:sldId id="337" r:id="rId50"/>
    <p:sldId id="338" r:id="rId51"/>
    <p:sldId id="345" r:id="rId52"/>
    <p:sldId id="289" r:id="rId53"/>
    <p:sldId id="339" r:id="rId54"/>
    <p:sldId id="346" r:id="rId55"/>
    <p:sldId id="340" r:id="rId56"/>
    <p:sldId id="344" r:id="rId57"/>
    <p:sldId id="342" r:id="rId58"/>
    <p:sldId id="284" r:id="rId59"/>
    <p:sldId id="285" r:id="rId60"/>
    <p:sldId id="305" r:id="rId61"/>
    <p:sldId id="304" r:id="rId62"/>
    <p:sldId id="303" r:id="rId63"/>
    <p:sldId id="302" r:id="rId64"/>
    <p:sldId id="300" r:id="rId65"/>
    <p:sldId id="299" r:id="rId66"/>
    <p:sldId id="301" r:id="rId67"/>
    <p:sldId id="318" r:id="rId68"/>
    <p:sldId id="269" r:id="rId69"/>
    <p:sldId id="271" r:id="rId70"/>
    <p:sldId id="272" r:id="rId71"/>
    <p:sldId id="330" r:id="rId72"/>
    <p:sldId id="323" r:id="rId73"/>
    <p:sldId id="324" r:id="rId74"/>
    <p:sldId id="348"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0" d="100"/>
          <a:sy n="100" d="100"/>
        </p:scale>
        <p:origin x="-8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2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printerSettings" Target="printerSettings/printerSettings1.bin"/><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notesMaster" Target="notesMasters/notesMaster1.xml"/><Relationship Id="rId79" Type="http://schemas.openxmlformats.org/officeDocument/2006/relationships/viewProps" Target="viewProps.xml"/><Relationship Id="rId80" Type="http://schemas.openxmlformats.org/officeDocument/2006/relationships/theme" Target="theme/theme1.xml"/><Relationship Id="rId81" Type="http://schemas.openxmlformats.org/officeDocument/2006/relationships/tableStyles" Target="tableStyle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presProps" Target="presProps.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BBBFE-20E8-8A44-80D1-B2C9D638F37F}" type="datetimeFigureOut">
              <a:rPr lang="en-US" smtClean="0"/>
              <a:pPr/>
              <a:t>2/16/11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75CEEF-66A6-4047-BE54-CF968066D8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75CEEF-66A6-4047-BE54-CF968066D885}"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1D4B5E-5902-964A-AA39-2FCCEFA6F2A4}" type="datetimeFigureOut">
              <a:rPr lang="en-US" smtClean="0"/>
              <a:pPr/>
              <a:t>2/16/11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D4B5E-5902-964A-AA39-2FCCEFA6F2A4}" type="datetimeFigureOut">
              <a:rPr lang="en-US" smtClean="0"/>
              <a:pPr/>
              <a:t>2/16/11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D4B5E-5902-964A-AA39-2FCCEFA6F2A4}" type="datetimeFigureOut">
              <a:rPr lang="en-US" smtClean="0"/>
              <a:pPr/>
              <a:t>2/16/11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D4B5E-5902-964A-AA39-2FCCEFA6F2A4}" type="datetimeFigureOut">
              <a:rPr lang="en-US" smtClean="0"/>
              <a:pPr/>
              <a:t>2/16/11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1D4B5E-5902-964A-AA39-2FCCEFA6F2A4}" type="datetimeFigureOut">
              <a:rPr lang="en-US" smtClean="0"/>
              <a:pPr/>
              <a:t>2/16/11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1D4B5E-5902-964A-AA39-2FCCEFA6F2A4}" type="datetimeFigureOut">
              <a:rPr lang="en-US" smtClean="0"/>
              <a:pPr/>
              <a:t>2/16/11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1D4B5E-5902-964A-AA39-2FCCEFA6F2A4}" type="datetimeFigureOut">
              <a:rPr lang="en-US" smtClean="0"/>
              <a:pPr/>
              <a:t>2/16/11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1D4B5E-5902-964A-AA39-2FCCEFA6F2A4}" type="datetimeFigureOut">
              <a:rPr lang="en-US" smtClean="0"/>
              <a:pPr/>
              <a:t>2/16/11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D4B5E-5902-964A-AA39-2FCCEFA6F2A4}" type="datetimeFigureOut">
              <a:rPr lang="en-US" smtClean="0"/>
              <a:pPr/>
              <a:t>2/16/11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1D4B5E-5902-964A-AA39-2FCCEFA6F2A4}" type="datetimeFigureOut">
              <a:rPr lang="en-US" smtClean="0"/>
              <a:pPr/>
              <a:t>2/16/11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1D4B5E-5902-964A-AA39-2FCCEFA6F2A4}" type="datetimeFigureOut">
              <a:rPr lang="en-US" smtClean="0"/>
              <a:pPr/>
              <a:t>2/16/11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8DCDDA-4B93-7143-827E-403391DDC8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D4B5E-5902-964A-AA39-2FCCEFA6F2A4}" type="datetimeFigureOut">
              <a:rPr lang="en-US" smtClean="0"/>
              <a:pPr/>
              <a:t>2/16/11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DCDDA-4B93-7143-827E-403391DDC8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5" Type="http://schemas.openxmlformats.org/officeDocument/2006/relationships/image" Target="../media/image4.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video" Target="file://localhost/Users/kathys/Documents/PPT/SLC_2011/110119_g13_wv_anim.gif" TargetMode="External"/><Relationship Id="rId2" Type="http://schemas.openxmlformats.org/officeDocument/2006/relationships/slideLayout" Target="../slideLayouts/slideLayout6.xml"/><Relationship Id="rId3"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4" Type="http://schemas.openxmlformats.org/officeDocument/2006/relationships/hyperlink" Target="http://cimss.ssec.wisc.edu/goes/blog/archives/217" TargetMode="External"/><Relationship Id="rId1" Type="http://schemas.openxmlformats.org/officeDocument/2006/relationships/slideLayout" Target="../slideLayouts/slideLayout2.xml"/><Relationship Id="rId2" Type="http://schemas.openxmlformats.org/officeDocument/2006/relationships/hyperlink" Target="http://www.hpc.ncep.noaa.gov/dailywxmap/index_20110119.html" TargetMode="External"/><Relationship Id="rId3" Type="http://schemas.openxmlformats.org/officeDocument/2006/relationships/hyperlink" Target="http://rammb.cira.colostate.edu/training/visit/training_sessions/modis_products_in_awips/" TargetMode="External"/></Relationships>
</file>

<file path=ppt/slides/_rels/slide3.xml.rels><?xml version="1.0" encoding="UTF-8" standalone="yes"?>
<Relationships xmlns="http://schemas.openxmlformats.org/package/2006/relationships"><Relationship Id="rId6"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5"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38.png"/><Relationship Id="rId1" Type="http://schemas.openxmlformats.org/officeDocument/2006/relationships/video" Target="file://localhost/Users/kathys/Documents/PPT/SLC_2011/110119_modis_goes_wv_ut_anim.gi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40.png"/><Relationship Id="rId1" Type="http://schemas.openxmlformats.org/officeDocument/2006/relationships/video" Target="file://localhost/Users/kathys/Documents/PPT/SLC_2011/110214_modis_goes_wv_2_anim.gi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48.png"/><Relationship Id="rId1" Type="http://schemas.openxmlformats.org/officeDocument/2006/relationships/video" Target="file://localhost/Users/kathys/Documents/PPT/SLC_2011/080219_modis_anim.gif" TargetMode="External"/></Relationships>
</file>

<file path=ppt/slides/_rels/slide39.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6"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png"/><Relationship Id="rId5"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76.png"/><Relationship Id="rId1" Type="http://schemas.openxmlformats.org/officeDocument/2006/relationships/video" Target="file://localhost/Users/kathys/Documents/PPT/SLC_2011/100905_modis_vis_swir_ir_anim.gif"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45.png"/><Relationship Id="rId5" Type="http://schemas.openxmlformats.org/officeDocument/2006/relationships/image" Target="../media/image47.png"/></Relationships>
</file>

<file path=ppt/slides/_rels/slide74.xml.rels><?xml version="1.0" encoding="UTF-8" standalone="yes"?>
<Relationships xmlns="http://schemas.openxmlformats.org/package/2006/relationships"><Relationship Id="rId6" Type="http://schemas.openxmlformats.org/officeDocument/2006/relationships/image" Target="../media/image50.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hyperlink" Target="http://cimss.ssec.wisc.edu/goes/blog/" TargetMode="External"/><Relationship Id="rId3" Type="http://schemas.openxmlformats.org/officeDocument/2006/relationships/hyperlink" Target="http://ge.ssec.wisc.edu/modis-today/" TargetMode="External"/><Relationship Id="rId5"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1"/>
          <p:cNvSpPr>
            <a:spLocks noGrp="1" noChangeArrowheads="1"/>
          </p:cNvSpPr>
          <p:nvPr>
            <p:ph type="title"/>
          </p:nvPr>
        </p:nvSpPr>
        <p:spPr>
          <a:xfrm>
            <a:off x="419695" y="-26789"/>
            <a:ext cx="8438555" cy="1205508"/>
          </a:xfrm>
        </p:spPr>
        <p:txBody>
          <a:bodyPr/>
          <a:lstStyle/>
          <a:p>
            <a:pPr algn="ctr" eaLnBrk="1" hangingPunct="1"/>
            <a:r>
              <a:rPr lang="en-US" sz="3500" dirty="0">
                <a:latin typeface="Helvetica Neue" charset="0"/>
                <a:sym typeface="Helvetica Neue" charset="0"/>
              </a:rPr>
              <a:t>Providing MODIS Satellite Products to National Weather Service Operations</a:t>
            </a:r>
            <a:endParaRPr lang="en-US" sz="3900" dirty="0">
              <a:latin typeface="Helvetica Neue" charset="0"/>
              <a:sym typeface="Helvetica Neue" charset="0"/>
            </a:endParaRPr>
          </a:p>
        </p:txBody>
      </p:sp>
      <p:sp>
        <p:nvSpPr>
          <p:cNvPr id="149507" name="Rectangle 2"/>
          <p:cNvSpPr>
            <a:spLocks noGrp="1" noChangeArrowheads="1"/>
          </p:cNvSpPr>
          <p:nvPr>
            <p:ph type="body" idx="1"/>
          </p:nvPr>
        </p:nvSpPr>
        <p:spPr>
          <a:xfrm>
            <a:off x="1061902" y="6312461"/>
            <a:ext cx="7233047" cy="482203"/>
          </a:xfrm>
        </p:spPr>
        <p:txBody>
          <a:bodyPr>
            <a:normAutofit fontScale="92500"/>
          </a:bodyPr>
          <a:lstStyle/>
          <a:p>
            <a:pPr marL="0" indent="0" algn="ctr">
              <a:buNone/>
            </a:pPr>
            <a:r>
              <a:rPr lang="en-US" sz="2100" dirty="0">
                <a:solidFill>
                  <a:schemeClr val="tx2"/>
                </a:solidFill>
                <a:latin typeface="Helvetica Neue" charset="0"/>
                <a:sym typeface="Helvetica Neue" charset="0"/>
              </a:rPr>
              <a:t>Kathleen </a:t>
            </a:r>
            <a:r>
              <a:rPr lang="en-US" sz="2100" dirty="0" err="1">
                <a:solidFill>
                  <a:schemeClr val="tx2"/>
                </a:solidFill>
                <a:latin typeface="Helvetica Neue" charset="0"/>
                <a:sym typeface="Helvetica Neue" charset="0"/>
              </a:rPr>
              <a:t>Strabala</a:t>
            </a:r>
            <a:r>
              <a:rPr lang="en-US" sz="2100" dirty="0">
                <a:solidFill>
                  <a:schemeClr val="tx2"/>
                </a:solidFill>
                <a:latin typeface="Helvetica Neue" charset="0"/>
                <a:sym typeface="Helvetica Neue" charset="0"/>
              </a:rPr>
              <a:t>, Scott </a:t>
            </a:r>
            <a:r>
              <a:rPr lang="en-US" sz="2100" dirty="0" err="1">
                <a:solidFill>
                  <a:schemeClr val="tx2"/>
                </a:solidFill>
                <a:latin typeface="Helvetica Neue" charset="0"/>
                <a:sym typeface="Helvetica Neue" charset="0"/>
              </a:rPr>
              <a:t>Bachmeier</a:t>
            </a:r>
            <a:r>
              <a:rPr lang="en-US" sz="2100" dirty="0">
                <a:solidFill>
                  <a:schemeClr val="tx2"/>
                </a:solidFill>
                <a:latin typeface="Helvetica Neue" charset="0"/>
                <a:sym typeface="Helvetica Neue" charset="0"/>
              </a:rPr>
              <a:t>, Jordan </a:t>
            </a:r>
            <a:r>
              <a:rPr lang="en-US" sz="2100" dirty="0" err="1">
                <a:solidFill>
                  <a:schemeClr val="tx2"/>
                </a:solidFill>
                <a:latin typeface="Helvetica Neue" charset="0"/>
                <a:sym typeface="Helvetica Neue" charset="0"/>
              </a:rPr>
              <a:t>Gerth</a:t>
            </a:r>
            <a:r>
              <a:rPr lang="en-US" sz="2100" dirty="0">
                <a:solidFill>
                  <a:schemeClr val="tx2"/>
                </a:solidFill>
                <a:latin typeface="Helvetica Neue" charset="0"/>
                <a:sym typeface="Helvetica Neue" charset="0"/>
              </a:rPr>
              <a:t>,</a:t>
            </a:r>
            <a:r>
              <a:rPr lang="en-US" sz="2100" dirty="0" smtClean="0">
                <a:solidFill>
                  <a:schemeClr val="tx2"/>
                </a:solidFill>
                <a:latin typeface="Helvetica Neue" charset="0"/>
                <a:sym typeface="Helvetica Neue" charset="0"/>
              </a:rPr>
              <a:t> Liam </a:t>
            </a:r>
            <a:r>
              <a:rPr lang="en-US" sz="2100" dirty="0" err="1" smtClean="0">
                <a:solidFill>
                  <a:schemeClr val="tx2"/>
                </a:solidFill>
                <a:latin typeface="Helvetica Neue" charset="0"/>
                <a:sym typeface="Helvetica Neue" charset="0"/>
              </a:rPr>
              <a:t>Gumley</a:t>
            </a:r>
            <a:r>
              <a:rPr lang="en-US" sz="2100" dirty="0" smtClean="0">
                <a:solidFill>
                  <a:schemeClr val="tx2"/>
                </a:solidFill>
                <a:latin typeface="Helvetica Neue" charset="0"/>
                <a:sym typeface="Helvetica Neue" charset="0"/>
              </a:rPr>
              <a:t> </a:t>
            </a:r>
            <a:endParaRPr lang="en-US" sz="2100" dirty="0">
              <a:solidFill>
                <a:schemeClr val="tx2"/>
              </a:solidFill>
              <a:latin typeface="Helvetica Neue" charset="0"/>
              <a:sym typeface="Helvetica Neue" charset="0"/>
            </a:endParaRPr>
          </a:p>
        </p:txBody>
      </p:sp>
      <p:pic>
        <p:nvPicPr>
          <p:cNvPr id="149508" name="Picture 3"/>
          <p:cNvPicPr>
            <a:picLocks noChangeAspect="1" noChangeArrowheads="1"/>
          </p:cNvPicPr>
          <p:nvPr/>
        </p:nvPicPr>
        <p:blipFill>
          <a:blip r:embed="rId2"/>
          <a:srcRect/>
          <a:stretch>
            <a:fillRect/>
          </a:stretch>
        </p:blipFill>
        <p:spPr bwMode="auto">
          <a:xfrm>
            <a:off x="42924" y="6349008"/>
            <a:ext cx="796467" cy="508992"/>
          </a:xfrm>
          <a:prstGeom prst="rect">
            <a:avLst/>
          </a:prstGeom>
          <a:noFill/>
          <a:ln w="25400">
            <a:noFill/>
            <a:miter lim="800000"/>
            <a:headEnd/>
            <a:tailEnd/>
          </a:ln>
        </p:spPr>
      </p:pic>
      <p:pic>
        <p:nvPicPr>
          <p:cNvPr id="149509" name="Picture 4"/>
          <p:cNvPicPr>
            <a:picLocks noChangeAspect="1" noChangeArrowheads="1"/>
          </p:cNvPicPr>
          <p:nvPr/>
        </p:nvPicPr>
        <p:blipFill>
          <a:blip r:embed="rId3"/>
          <a:srcRect/>
          <a:stretch>
            <a:fillRect/>
          </a:stretch>
        </p:blipFill>
        <p:spPr bwMode="auto">
          <a:xfrm>
            <a:off x="8501062" y="6388076"/>
            <a:ext cx="642938" cy="469924"/>
          </a:xfrm>
          <a:prstGeom prst="rect">
            <a:avLst/>
          </a:prstGeom>
          <a:noFill/>
          <a:ln w="9525">
            <a:noFill/>
            <a:miter lim="800000"/>
            <a:headEnd/>
            <a:tailEnd/>
          </a:ln>
        </p:spPr>
      </p:pic>
      <p:grpSp>
        <p:nvGrpSpPr>
          <p:cNvPr id="2" name="Group 5"/>
          <p:cNvGrpSpPr>
            <a:grpSpLocks/>
          </p:cNvGrpSpPr>
          <p:nvPr/>
        </p:nvGrpSpPr>
        <p:grpSpPr bwMode="auto">
          <a:xfrm>
            <a:off x="1514699" y="1098352"/>
            <a:ext cx="6107906" cy="5250656"/>
            <a:chOff x="0" y="0"/>
            <a:chExt cx="5472" cy="4704"/>
          </a:xfrm>
        </p:grpSpPr>
        <p:pic>
          <p:nvPicPr>
            <p:cNvPr id="149512" name="Picture 6"/>
            <p:cNvPicPr>
              <a:picLocks noChangeAspect="1" noChangeArrowheads="1"/>
            </p:cNvPicPr>
            <p:nvPr/>
          </p:nvPicPr>
          <p:blipFill>
            <a:blip r:embed="rId4"/>
            <a:srcRect/>
            <a:stretch>
              <a:fillRect/>
            </a:stretch>
          </p:blipFill>
          <p:spPr bwMode="auto">
            <a:xfrm>
              <a:off x="128" y="128"/>
              <a:ext cx="5210" cy="4432"/>
            </a:xfrm>
            <a:prstGeom prst="rect">
              <a:avLst/>
            </a:prstGeom>
            <a:noFill/>
            <a:ln w="12700">
              <a:noFill/>
              <a:miter lim="800000"/>
              <a:headEnd/>
              <a:tailEnd/>
            </a:ln>
          </p:spPr>
        </p:pic>
        <p:pic>
          <p:nvPicPr>
            <p:cNvPr id="149513" name="Picture 7"/>
            <p:cNvPicPr>
              <a:picLocks noChangeArrowheads="1"/>
            </p:cNvPicPr>
            <p:nvPr/>
          </p:nvPicPr>
          <p:blipFill>
            <a:blip r:embed="rId5"/>
            <a:srcRect/>
            <a:stretch>
              <a:fillRect/>
            </a:stretch>
          </p:blipFill>
          <p:spPr bwMode="auto">
            <a:xfrm>
              <a:off x="0" y="0"/>
              <a:ext cx="5472" cy="4704"/>
            </a:xfrm>
            <a:prstGeom prst="rect">
              <a:avLst/>
            </a:prstGeom>
            <a:noFill/>
            <a:ln w="12700">
              <a:noFill/>
              <a:miter lim="800000"/>
              <a:headEnd/>
              <a:tailEnd/>
            </a:ln>
          </p:spPr>
        </p:pic>
      </p:grpSp>
      <p:sp>
        <p:nvSpPr>
          <p:cNvPr id="13320" name="Line 8"/>
          <p:cNvSpPr>
            <a:spLocks noChangeShapeType="1"/>
          </p:cNvSpPr>
          <p:nvPr/>
        </p:nvSpPr>
        <p:spPr bwMode="auto">
          <a:xfrm>
            <a:off x="6929437" y="6313289"/>
            <a:ext cx="151805" cy="0"/>
          </a:xfrm>
          <a:prstGeom prst="line">
            <a:avLst/>
          </a:prstGeom>
          <a:noFill/>
          <a:ln w="25400">
            <a:solidFill>
              <a:srgbClr val="000000"/>
            </a:solidFill>
            <a:prstDash val="solid"/>
            <a:round/>
            <a:headEnd type="none" w="med" len="med"/>
            <a:tailEnd type="none" w="med" len="med"/>
          </a:ln>
        </p:spPr>
        <p:txBody>
          <a:bodyPr lIns="64291" tIns="32146" rIns="64291" bIns="32146">
            <a:prstTxWarp prst="textNoShape">
              <a:avLst/>
            </a:prstTxWarp>
          </a:bodyPr>
          <a:lstStyle/>
          <a:p>
            <a:pPr>
              <a:defRPr/>
            </a:pPr>
            <a:endParaRPr lang="en-US">
              <a:latin typeface="Helvetica Neue Light" pitchFamily="-112" charset="0"/>
              <a:sym typeface="Helvetica Neue Light" pitchFamily="-112" charset="0"/>
            </a:endParaRPr>
          </a:p>
        </p:txBody>
      </p:sp>
      <p:pic>
        <p:nvPicPr>
          <p:cNvPr id="149515" name="Picture 11" descr="noaa"/>
          <p:cNvPicPr>
            <a:picLocks noChangeAspect="1" noChangeArrowheads="1"/>
          </p:cNvPicPr>
          <p:nvPr/>
        </p:nvPicPr>
        <p:blipFill>
          <a:blip r:embed="rId6"/>
          <a:srcRect/>
          <a:stretch>
            <a:fillRect/>
          </a:stretch>
        </p:blipFill>
        <p:spPr bwMode="auto">
          <a:xfrm>
            <a:off x="8430742" y="1"/>
            <a:ext cx="713258" cy="716607"/>
          </a:xfrm>
          <a:prstGeom prst="rect">
            <a:avLst/>
          </a:prstGeom>
          <a:noFill/>
        </p:spPr>
      </p:pic>
      <p:pic>
        <p:nvPicPr>
          <p:cNvPr id="149516" name="Picture 12" descr="NASA_Logo_Large"/>
          <p:cNvPicPr>
            <a:picLocks noChangeAspect="1" noChangeArrowheads="1"/>
          </p:cNvPicPr>
          <p:nvPr/>
        </p:nvPicPr>
        <p:blipFill>
          <a:blip r:embed="rId7"/>
          <a:srcRect/>
          <a:stretch>
            <a:fillRect/>
          </a:stretch>
        </p:blipFill>
        <p:spPr bwMode="auto">
          <a:xfrm>
            <a:off x="0" y="0"/>
            <a:ext cx="827113" cy="68647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5" name="Rectangle 4"/>
          <p:cNvSpPr>
            <a:spLocks noGrp="1" noChangeArrowheads="1"/>
          </p:cNvSpPr>
          <p:nvPr>
            <p:ph type="title"/>
          </p:nvPr>
        </p:nvSpPr>
        <p:spPr bwMode="auto">
          <a:xfrm>
            <a:off x="151806" y="-53578"/>
            <a:ext cx="8876109" cy="794742"/>
          </a:xfrm>
          <a:noFill/>
          <a:ln>
            <a:miter lim="800000"/>
            <a:headEnd/>
            <a:tailEnd/>
          </a:ln>
        </p:spPr>
        <p:txBody>
          <a:bodyPr wrap="square" lIns="64288" tIns="32144" rIns="64288" bIns="32144" numCol="1" anchor="t" anchorCtr="0" compatLnSpc="1">
            <a:prstTxWarp prst="textNoShape">
              <a:avLst/>
            </a:prstTxWarp>
          </a:bodyPr>
          <a:lstStyle/>
          <a:p>
            <a:pPr algn="ctr"/>
            <a:r>
              <a:rPr lang="en-US" sz="3300" dirty="0">
                <a:latin typeface="Helvetica Neue" charset="0"/>
                <a:sym typeface="Helvetica Neue" charset="0"/>
              </a:rPr>
              <a:t>MODIS</a:t>
            </a:r>
            <a:r>
              <a:rPr lang="en-US" sz="3300" dirty="0" smtClean="0">
                <a:latin typeface="Helvetica Neue" charset="0"/>
                <a:sym typeface="Helvetica Neue" charset="0"/>
              </a:rPr>
              <a:t> “4</a:t>
            </a:r>
            <a:r>
              <a:rPr lang="en-US" sz="3300" dirty="0">
                <a:latin typeface="Helvetica Neue" charset="0"/>
                <a:sym typeface="Helvetica Neue" charset="0"/>
              </a:rPr>
              <a:t>-</a:t>
            </a:r>
            <a:r>
              <a:rPr lang="en-US" sz="3300" dirty="0" smtClean="0">
                <a:latin typeface="Helvetica Neue" charset="0"/>
                <a:sym typeface="Helvetica Neue" charset="0"/>
              </a:rPr>
              <a:t>km” </a:t>
            </a:r>
            <a:r>
              <a:rPr lang="en-US" sz="3300" dirty="0">
                <a:latin typeface="Helvetica Neue" charset="0"/>
                <a:sym typeface="Helvetica Neue" charset="0"/>
              </a:rPr>
              <a:t>Products in AWIPS</a:t>
            </a:r>
          </a:p>
        </p:txBody>
      </p:sp>
      <p:sp>
        <p:nvSpPr>
          <p:cNvPr id="156676" name="Rectangle 5"/>
          <p:cNvSpPr>
            <a:spLocks/>
          </p:cNvSpPr>
          <p:nvPr/>
        </p:nvSpPr>
        <p:spPr bwMode="auto">
          <a:xfrm>
            <a:off x="303609" y="678656"/>
            <a:ext cx="4911328" cy="5956102"/>
          </a:xfrm>
          <a:prstGeom prst="rect">
            <a:avLst/>
          </a:prstGeom>
          <a:noFill/>
          <a:ln w="12700">
            <a:noFill/>
            <a:miter lim="800000"/>
            <a:headEnd/>
            <a:tailEnd/>
          </a:ln>
        </p:spPr>
        <p:txBody>
          <a:bodyPr lIns="0" tIns="0" rIns="0" bIns="0" anchor="ctr">
            <a:prstTxWarp prst="textNoShape">
              <a:avLst/>
            </a:prstTxWarp>
          </a:bodyPr>
          <a:lstStyle/>
          <a:p>
            <a:pPr marL="285725" indent="-285725">
              <a:spcBef>
                <a:spcPts val="1687"/>
              </a:spcBef>
              <a:buSzPct val="46000"/>
              <a:buBlip>
                <a:blip r:embed="rId2"/>
              </a:buBlip>
            </a:pPr>
            <a:r>
              <a:rPr lang="en-US" sz="2100" b="1" i="1" dirty="0">
                <a:solidFill>
                  <a:srgbClr val="1F497D"/>
                </a:solidFill>
                <a:latin typeface="Helvetica Neue" charset="0"/>
                <a:sym typeface="Helvetica Neue" charset="0"/>
              </a:rPr>
              <a:t>Total </a:t>
            </a:r>
            <a:r>
              <a:rPr lang="en-US" sz="2100" b="1" i="1" dirty="0" err="1">
                <a:solidFill>
                  <a:srgbClr val="1F497D"/>
                </a:solidFill>
                <a:latin typeface="Helvetica Neue" charset="0"/>
                <a:sym typeface="Helvetica Neue" charset="0"/>
              </a:rPr>
              <a:t>Precipitable</a:t>
            </a:r>
            <a:r>
              <a:rPr lang="en-US" sz="2100" b="1" i="1" dirty="0">
                <a:solidFill>
                  <a:srgbClr val="1F497D"/>
                </a:solidFill>
                <a:latin typeface="Helvetica Neue" charset="0"/>
                <a:sym typeface="Helvetica Neue" charset="0"/>
              </a:rPr>
              <a:t> Water (TPW)</a:t>
            </a:r>
          </a:p>
          <a:p>
            <a:pPr marL="285725" indent="-285725">
              <a:spcBef>
                <a:spcPts val="1687"/>
              </a:spcBef>
              <a:buSzPct val="46000"/>
              <a:buBlip>
                <a:blip r:embed="rId2"/>
              </a:buBlip>
            </a:pPr>
            <a:r>
              <a:rPr lang="en-US" sz="2100" b="1" i="1" dirty="0">
                <a:solidFill>
                  <a:srgbClr val="1F497D"/>
                </a:solidFill>
                <a:latin typeface="Helvetica Neue" charset="0"/>
                <a:sym typeface="Helvetica Neue" charset="0"/>
              </a:rPr>
              <a:t>Cloud Phase</a:t>
            </a:r>
          </a:p>
          <a:p>
            <a:pPr marL="285725" indent="-285725">
              <a:spcBef>
                <a:spcPts val="1687"/>
              </a:spcBef>
              <a:buSzPct val="46000"/>
              <a:buBlip>
                <a:blip r:embed="rId2"/>
              </a:buBlip>
            </a:pPr>
            <a:r>
              <a:rPr lang="en-US" sz="2100" b="1" i="1" dirty="0">
                <a:solidFill>
                  <a:srgbClr val="1F497D"/>
                </a:solidFill>
                <a:latin typeface="Helvetica Neue" charset="0"/>
                <a:sym typeface="Helvetica Neue" charset="0"/>
              </a:rPr>
              <a:t>Cloud Top </a:t>
            </a:r>
            <a:r>
              <a:rPr lang="en-US" sz="2100" b="1" i="1" dirty="0" smtClean="0">
                <a:solidFill>
                  <a:srgbClr val="1F497D"/>
                </a:solidFill>
                <a:latin typeface="Helvetica Neue" charset="0"/>
                <a:sym typeface="Helvetica Neue" charset="0"/>
              </a:rPr>
              <a:t>Temperature</a:t>
            </a:r>
          </a:p>
          <a:p>
            <a:pPr marL="285725" indent="-285725">
              <a:spcBef>
                <a:spcPts val="1687"/>
              </a:spcBef>
              <a:buSzPct val="46000"/>
              <a:buBlip>
                <a:blip r:embed="rId2"/>
              </a:buBlip>
            </a:pPr>
            <a:r>
              <a:rPr lang="en-US" sz="2100" b="1" i="1" dirty="0" smtClean="0">
                <a:solidFill>
                  <a:srgbClr val="1F497D"/>
                </a:solidFill>
                <a:latin typeface="Helvetica Neue" charset="0"/>
                <a:sym typeface="Helvetica Neue" charset="0"/>
              </a:rPr>
              <a:t>Lifted Index</a:t>
            </a:r>
          </a:p>
          <a:p>
            <a:pPr marL="285725" indent="-285725">
              <a:spcBef>
                <a:spcPts val="1687"/>
              </a:spcBef>
              <a:buSzPct val="46000"/>
              <a:buBlip>
                <a:blip r:embed="rId2"/>
              </a:buBlip>
            </a:pPr>
            <a:r>
              <a:rPr lang="en-US" sz="2100" b="1" i="1" dirty="0" smtClean="0">
                <a:solidFill>
                  <a:srgbClr val="1F497D"/>
                </a:solidFill>
                <a:latin typeface="Helvetica Neue" charset="0"/>
                <a:sym typeface="Helvetica Neue" charset="0"/>
              </a:rPr>
              <a:t>Total Totals</a:t>
            </a:r>
          </a:p>
          <a:p>
            <a:pPr marL="285725" indent="-285725">
              <a:spcBef>
                <a:spcPts val="1687"/>
              </a:spcBef>
              <a:buSzPct val="46000"/>
              <a:buBlip>
                <a:blip r:embed="rId2"/>
              </a:buBlip>
            </a:pPr>
            <a:r>
              <a:rPr lang="en-US" sz="2100" b="1" i="1" dirty="0" smtClean="0">
                <a:solidFill>
                  <a:srgbClr val="1F497D"/>
                </a:solidFill>
                <a:latin typeface="Helvetica Neue" charset="0"/>
                <a:sym typeface="Helvetica Neue" charset="0"/>
              </a:rPr>
              <a:t>K Index</a:t>
            </a:r>
            <a:endParaRPr lang="en-US" sz="2100" b="1" i="1" dirty="0">
              <a:solidFill>
                <a:srgbClr val="1F497D"/>
              </a:solidFill>
              <a:latin typeface="Helvetica Neue" charset="0"/>
              <a:sym typeface="Helvetica Neue" charset="0"/>
            </a:endParaRPr>
          </a:p>
        </p:txBody>
      </p:sp>
      <p:sp>
        <p:nvSpPr>
          <p:cNvPr id="156677" name="Rectangle 6"/>
          <p:cNvSpPr>
            <a:spLocks/>
          </p:cNvSpPr>
          <p:nvPr/>
        </p:nvSpPr>
        <p:spPr bwMode="auto">
          <a:xfrm>
            <a:off x="5775818" y="1151082"/>
            <a:ext cx="2682291"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i="1" dirty="0">
                <a:solidFill>
                  <a:srgbClr val="1F497D"/>
                </a:solidFill>
                <a:latin typeface="Helvetica Neue" charset="0"/>
                <a:sym typeface="Helvetica Neue" charset="0"/>
              </a:rPr>
              <a:t>AWIPS “SSEC” menu</a:t>
            </a:r>
          </a:p>
        </p:txBody>
      </p:sp>
      <p:pic>
        <p:nvPicPr>
          <p:cNvPr id="8" name="Picture 7" descr="Picture 22.png"/>
          <p:cNvPicPr>
            <a:picLocks noChangeAspect="1"/>
          </p:cNvPicPr>
          <p:nvPr/>
        </p:nvPicPr>
        <p:blipFill>
          <a:blip r:embed="rId3"/>
          <a:srcRect l="2925" b="33959"/>
          <a:stretch>
            <a:fillRect/>
          </a:stretch>
        </p:blipFill>
        <p:spPr>
          <a:xfrm>
            <a:off x="4875615" y="1722749"/>
            <a:ext cx="4574963" cy="4529077"/>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Applications</a:t>
            </a:r>
            <a:endParaRPr lang="en-US" dirty="0"/>
          </a:p>
        </p:txBody>
      </p:sp>
      <p:sp>
        <p:nvSpPr>
          <p:cNvPr id="6" name="Subtitle 5"/>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MODIS </a:t>
            </a:r>
            <a:r>
              <a:rPr lang="en-US" dirty="0" err="1" smtClean="0"/>
              <a:t>vs</a:t>
            </a:r>
            <a:r>
              <a:rPr lang="en-US" dirty="0" smtClean="0"/>
              <a:t> GOES Visible Band</a:t>
            </a:r>
            <a:endParaRPr lang="en-US" dirty="0"/>
          </a:p>
        </p:txBody>
      </p:sp>
      <p:pic>
        <p:nvPicPr>
          <p:cNvPr id="5" name="Picture 4" descr="Picture 4.png"/>
          <p:cNvPicPr>
            <a:picLocks noChangeAspect="1"/>
          </p:cNvPicPr>
          <p:nvPr/>
        </p:nvPicPr>
        <p:blipFill>
          <a:blip r:embed="rId2"/>
          <a:srcRect l="20481" t="1896" b="47503"/>
          <a:stretch>
            <a:fillRect/>
          </a:stretch>
        </p:blipFill>
        <p:spPr>
          <a:xfrm>
            <a:off x="327200" y="1417638"/>
            <a:ext cx="8588031" cy="4912824"/>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6" name="Picture 5" descr="Picture 5.png"/>
          <p:cNvPicPr>
            <a:picLocks noChangeAspect="1"/>
          </p:cNvPicPr>
          <p:nvPr/>
        </p:nvPicPr>
        <p:blipFill>
          <a:blip r:embed="rId2"/>
          <a:srcRect l="20474" t="1890" b="47489"/>
          <a:stretch>
            <a:fillRect/>
          </a:stretch>
        </p:blipFill>
        <p:spPr>
          <a:xfrm>
            <a:off x="329184" y="1417320"/>
            <a:ext cx="8513371" cy="4871572"/>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5" name="Picture 4" descr="Picture 6.png"/>
          <p:cNvPicPr>
            <a:picLocks noChangeAspect="1"/>
          </p:cNvPicPr>
          <p:nvPr/>
        </p:nvPicPr>
        <p:blipFill>
          <a:blip r:embed="rId2"/>
          <a:srcRect l="20474" t="1890" b="47489"/>
          <a:stretch>
            <a:fillRect/>
          </a:stretch>
        </p:blipFill>
        <p:spPr>
          <a:xfrm>
            <a:off x="329184" y="1417320"/>
            <a:ext cx="8513326" cy="4871568"/>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6" name="Picture 5" descr="Picture 7.png"/>
          <p:cNvPicPr>
            <a:picLocks noChangeAspect="1"/>
          </p:cNvPicPr>
          <p:nvPr/>
        </p:nvPicPr>
        <p:blipFill>
          <a:blip r:embed="rId2"/>
          <a:srcRect l="20474" t="1890" b="47489"/>
          <a:stretch>
            <a:fillRect/>
          </a:stretch>
        </p:blipFill>
        <p:spPr>
          <a:xfrm>
            <a:off x="329184" y="1417320"/>
            <a:ext cx="8513326" cy="4871510"/>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5" name="Picture 4" descr="Picture 9.png"/>
          <p:cNvPicPr>
            <a:picLocks noChangeAspect="1"/>
          </p:cNvPicPr>
          <p:nvPr/>
        </p:nvPicPr>
        <p:blipFill>
          <a:blip r:embed="rId2"/>
          <a:srcRect l="20474" t="1890" b="47489"/>
          <a:stretch>
            <a:fillRect/>
          </a:stretch>
        </p:blipFill>
        <p:spPr>
          <a:xfrm>
            <a:off x="329184" y="1417320"/>
            <a:ext cx="8513371" cy="4871572"/>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6" name="Picture 5" descr="Picture 10.png"/>
          <p:cNvPicPr>
            <a:picLocks noChangeAspect="1"/>
          </p:cNvPicPr>
          <p:nvPr/>
        </p:nvPicPr>
        <p:blipFill>
          <a:blip r:embed="rId2"/>
          <a:srcRect l="20474" t="1890" b="47489"/>
          <a:stretch>
            <a:fillRect/>
          </a:stretch>
        </p:blipFill>
        <p:spPr>
          <a:xfrm>
            <a:off x="329184" y="1417320"/>
            <a:ext cx="8513371" cy="4871572"/>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5" name="Picture 4" descr="Picture 11.png"/>
          <p:cNvPicPr>
            <a:picLocks noChangeAspect="1"/>
          </p:cNvPicPr>
          <p:nvPr/>
        </p:nvPicPr>
        <p:blipFill>
          <a:blip r:embed="rId2"/>
          <a:srcRect l="20474" t="1890" b="47489"/>
          <a:stretch>
            <a:fillRect/>
          </a:stretch>
        </p:blipFill>
        <p:spPr>
          <a:xfrm>
            <a:off x="329184" y="1417320"/>
            <a:ext cx="8513371" cy="4871572"/>
          </a:xfrm>
          <a:prstGeom prst="rect">
            <a:avLst/>
          </a:prstGeom>
        </p:spPr>
      </p:pic>
      <p:sp>
        <p:nvSpPr>
          <p:cNvPr id="7" name="TextBox 6"/>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MODIS </a:t>
            </a:r>
            <a:r>
              <a:rPr lang="en-US" dirty="0" err="1" smtClean="0"/>
              <a:t>vs</a:t>
            </a:r>
            <a:r>
              <a:rPr lang="en-US" dirty="0" smtClean="0"/>
              <a:t> GOES Visible Band</a:t>
            </a:r>
            <a:endParaRPr lang="en-US" dirty="0"/>
          </a:p>
        </p:txBody>
      </p:sp>
      <p:pic>
        <p:nvPicPr>
          <p:cNvPr id="6" name="Picture 5" descr="Picture 12.png"/>
          <p:cNvPicPr>
            <a:picLocks noChangeAspect="1"/>
          </p:cNvPicPr>
          <p:nvPr/>
        </p:nvPicPr>
        <p:blipFill>
          <a:blip r:embed="rId2"/>
          <a:srcRect l="20474" t="1744" b="47489"/>
          <a:stretch>
            <a:fillRect/>
          </a:stretch>
        </p:blipFill>
        <p:spPr>
          <a:xfrm>
            <a:off x="329184" y="1417320"/>
            <a:ext cx="8513371" cy="4885623"/>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1km								MODIS 1km</a:t>
            </a:r>
            <a:r>
              <a:rPr lang="en-US" b="1" dirty="0" smtClean="0"/>
              <a:t>	</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1"/>
          <p:cNvSpPr>
            <a:spLocks noGrp="1" noChangeArrowheads="1"/>
          </p:cNvSpPr>
          <p:nvPr>
            <p:ph type="body" idx="1"/>
          </p:nvPr>
        </p:nvSpPr>
        <p:spPr>
          <a:xfrm>
            <a:off x="1468933" y="1321594"/>
            <a:ext cx="6402586" cy="3766957"/>
          </a:xfrm>
        </p:spPr>
        <p:txBody>
          <a:bodyPr>
            <a:normAutofit fontScale="77500" lnSpcReduction="20000"/>
          </a:bodyPr>
          <a:lstStyle/>
          <a:p>
            <a:r>
              <a:rPr lang="en-US" dirty="0">
                <a:effectLst/>
                <a:latin typeface="Helvetica Neue" charset="0"/>
                <a:sym typeface="Helvetica Neue" charset="0"/>
              </a:rPr>
              <a:t>More spectral bands – 19 visible, 17 </a:t>
            </a:r>
            <a:r>
              <a:rPr lang="en-US" dirty="0" smtClean="0">
                <a:effectLst/>
                <a:latin typeface="Helvetica Neue" charset="0"/>
                <a:sym typeface="Helvetica Neue" charset="0"/>
              </a:rPr>
              <a:t>IR</a:t>
            </a:r>
          </a:p>
          <a:p>
            <a:endParaRPr lang="en-US" dirty="0" smtClean="0">
              <a:effectLst/>
              <a:latin typeface="Helvetica Neue" charset="0"/>
              <a:sym typeface="Helvetica Neue" charset="0"/>
            </a:endParaRPr>
          </a:p>
          <a:p>
            <a:r>
              <a:rPr lang="en-US" dirty="0">
                <a:effectLst/>
                <a:latin typeface="Helvetica Neue" charset="0"/>
                <a:sym typeface="Helvetica Neue" charset="0"/>
              </a:rPr>
              <a:t>Higher spatial resolution (250m – 1 km)</a:t>
            </a:r>
            <a:endParaRPr lang="en-US" dirty="0" smtClean="0">
              <a:effectLst/>
              <a:latin typeface="Helvetica Neue" charset="0"/>
              <a:sym typeface="Helvetica Neue" charset="0"/>
            </a:endParaRPr>
          </a:p>
          <a:p>
            <a:endParaRPr lang="en-US" dirty="0" smtClean="0">
              <a:effectLst/>
              <a:latin typeface="Helvetica Neue" charset="0"/>
              <a:sym typeface="Helvetica Neue" charset="0"/>
            </a:endParaRPr>
          </a:p>
          <a:p>
            <a:r>
              <a:rPr lang="en-US" dirty="0" smtClean="0">
                <a:effectLst/>
                <a:latin typeface="Helvetica Neue" charset="0"/>
                <a:sym typeface="Helvetica Neue" charset="0"/>
              </a:rPr>
              <a:t>Atmospheric </a:t>
            </a:r>
            <a:r>
              <a:rPr lang="en-US" dirty="0">
                <a:effectLst/>
                <a:latin typeface="Helvetica Neue" charset="0"/>
                <a:sym typeface="Helvetica Neue" charset="0"/>
              </a:rPr>
              <a:t>products at</a:t>
            </a:r>
            <a:r>
              <a:rPr lang="en-US" dirty="0" smtClean="0">
                <a:effectLst/>
                <a:latin typeface="Helvetica Neue" charset="0"/>
                <a:sym typeface="Helvetica Neue" charset="0"/>
              </a:rPr>
              <a:t> 4 </a:t>
            </a:r>
            <a:r>
              <a:rPr lang="en-US" dirty="0">
                <a:effectLst/>
                <a:latin typeface="Helvetica Neue" charset="0"/>
                <a:sym typeface="Helvetica Neue" charset="0"/>
              </a:rPr>
              <a:t>km resolution</a:t>
            </a:r>
            <a:endParaRPr lang="en-US" dirty="0" smtClean="0">
              <a:effectLst/>
              <a:latin typeface="Helvetica Neue" charset="0"/>
              <a:sym typeface="Helvetica Neue" charset="0"/>
            </a:endParaRPr>
          </a:p>
          <a:p>
            <a:endParaRPr lang="en-US" dirty="0" smtClean="0">
              <a:effectLst/>
              <a:latin typeface="Helvetica Neue" charset="0"/>
              <a:sym typeface="Helvetica Neue" charset="0"/>
            </a:endParaRPr>
          </a:p>
          <a:p>
            <a:r>
              <a:rPr lang="en-US" dirty="0" smtClean="0">
                <a:effectLst/>
                <a:latin typeface="Helvetica Neue" charset="0"/>
                <a:sym typeface="Helvetica Neue" charset="0"/>
              </a:rPr>
              <a:t>Timeliness </a:t>
            </a:r>
            <a:r>
              <a:rPr lang="en-US" dirty="0">
                <a:effectLst/>
                <a:latin typeface="Helvetica Neue" charset="0"/>
                <a:sym typeface="Helvetica Neue" charset="0"/>
              </a:rPr>
              <a:t>– DB antenna, near real-time</a:t>
            </a:r>
            <a:endParaRPr lang="en-US" dirty="0" smtClean="0">
              <a:effectLst/>
              <a:latin typeface="Helvetica Neue" charset="0"/>
              <a:sym typeface="Helvetica Neue" charset="0"/>
            </a:endParaRPr>
          </a:p>
          <a:p>
            <a:endParaRPr lang="en-US" dirty="0" smtClean="0">
              <a:effectLst/>
              <a:latin typeface="Helvetica Neue" charset="0"/>
              <a:sym typeface="Helvetica Neue" charset="0"/>
            </a:endParaRPr>
          </a:p>
          <a:p>
            <a:r>
              <a:rPr lang="en-US" dirty="0" smtClean="0">
                <a:effectLst/>
                <a:latin typeface="Helvetica Neue" charset="0"/>
                <a:sym typeface="Helvetica Neue" charset="0"/>
              </a:rPr>
              <a:t>Preparation </a:t>
            </a:r>
            <a:r>
              <a:rPr lang="en-US" dirty="0">
                <a:effectLst/>
                <a:latin typeface="Helvetica Neue" charset="0"/>
                <a:sym typeface="Helvetica Neue" charset="0"/>
              </a:rPr>
              <a:t>for GOES-R and NPOESS</a:t>
            </a:r>
          </a:p>
        </p:txBody>
      </p:sp>
      <p:sp>
        <p:nvSpPr>
          <p:cNvPr id="150531" name="Rectangle 2"/>
          <p:cNvSpPr>
            <a:spLocks noGrp="1" noChangeArrowheads="1"/>
          </p:cNvSpPr>
          <p:nvPr>
            <p:ph type="title"/>
          </p:nvPr>
        </p:nvSpPr>
        <p:spPr bwMode="auto">
          <a:xfrm>
            <a:off x="142875" y="223242"/>
            <a:ext cx="8858250" cy="785813"/>
          </a:xfrm>
          <a:noFill/>
          <a:ln w="12700">
            <a:miter lim="800000"/>
            <a:headEnd/>
            <a:tailEnd/>
          </a:ln>
        </p:spPr>
        <p:txBody>
          <a:bodyPr wrap="square" lIns="64291" tIns="32146" rIns="0" bIns="32146" numCol="1" anchor="b" anchorCtr="0" compatLnSpc="1">
            <a:prstTxWarp prst="textNoShape">
              <a:avLst/>
            </a:prstTxWarp>
          </a:bodyPr>
          <a:lstStyle/>
          <a:p>
            <a:pPr algn="ctr" eaLnBrk="1" hangingPunct="1"/>
            <a:r>
              <a:rPr lang="en-US" sz="3500" dirty="0">
                <a:solidFill>
                  <a:schemeClr val="tx2"/>
                </a:solidFill>
                <a:latin typeface="Helvetica Neue" charset="0"/>
                <a:sym typeface="Helvetica Neue" charset="0"/>
              </a:rPr>
              <a:t>What makes MODIS Products Useful?</a:t>
            </a:r>
          </a:p>
        </p:txBody>
      </p:sp>
      <p:pic>
        <p:nvPicPr>
          <p:cNvPr id="150532" name="Picture 3"/>
          <p:cNvPicPr>
            <a:picLocks noChangeAspect="1" noChangeArrowheads="1"/>
          </p:cNvPicPr>
          <p:nvPr/>
        </p:nvPicPr>
        <p:blipFill>
          <a:blip r:embed="rId2"/>
          <a:srcRect/>
          <a:stretch>
            <a:fillRect/>
          </a:stretch>
        </p:blipFill>
        <p:spPr bwMode="auto">
          <a:xfrm>
            <a:off x="4884539" y="5348883"/>
            <a:ext cx="3411141" cy="1295921"/>
          </a:xfrm>
          <a:prstGeom prst="rect">
            <a:avLst/>
          </a:prstGeom>
          <a:noFill/>
          <a:ln w="25400">
            <a:noFill/>
            <a:miter lim="800000"/>
            <a:headEnd/>
            <a:tailEnd/>
          </a:ln>
        </p:spPr>
      </p:pic>
      <p:pic>
        <p:nvPicPr>
          <p:cNvPr id="150533" name="Picture 4"/>
          <p:cNvPicPr>
            <a:picLocks noChangeAspect="1" noChangeArrowheads="1"/>
          </p:cNvPicPr>
          <p:nvPr/>
        </p:nvPicPr>
        <p:blipFill>
          <a:blip r:embed="rId3"/>
          <a:srcRect/>
          <a:stretch>
            <a:fillRect/>
          </a:stretch>
        </p:blipFill>
        <p:spPr bwMode="auto">
          <a:xfrm>
            <a:off x="1146349" y="5447109"/>
            <a:ext cx="1732359" cy="1108398"/>
          </a:xfrm>
          <a:prstGeom prst="rect">
            <a:avLst/>
          </a:prstGeom>
          <a:noFill/>
          <a:ln w="25400">
            <a:noFill/>
            <a:miter lim="800000"/>
            <a:headEnd/>
            <a:tailEnd/>
          </a:ln>
        </p:spPr>
      </p:pic>
      <p:sp>
        <p:nvSpPr>
          <p:cNvPr id="14341" name="AutoShape 5"/>
          <p:cNvSpPr>
            <a:spLocks/>
          </p:cNvSpPr>
          <p:nvPr/>
        </p:nvSpPr>
        <p:spPr bwMode="auto">
          <a:xfrm>
            <a:off x="3134320" y="5840016"/>
            <a:ext cx="1535906" cy="312539"/>
          </a:xfrm>
          <a:prstGeom prst="rightArrow">
            <a:avLst>
              <a:gd name="adj1" fmla="val 32000"/>
              <a:gd name="adj2" fmla="val 125724"/>
            </a:avLst>
          </a:prstGeom>
          <a:solidFill>
            <a:schemeClr val="accent1"/>
          </a:solidFill>
          <a:ln w="12700">
            <a:solidFill>
              <a:schemeClr val="tx1"/>
            </a:solidFill>
            <a:prstDash val="solid"/>
            <a:miter lim="800000"/>
            <a:headEnd type="none" w="med" len="med"/>
            <a:tailEnd type="none" w="med" len="med"/>
          </a:ln>
          <a:effectLst>
            <a:outerShdw blurRad="127000" dist="76200" dir="3240006" algn="ctr" rotWithShape="0">
              <a:schemeClr val="bg2">
                <a:alpha val="75000"/>
              </a:schemeClr>
            </a:outerShdw>
          </a:effectLst>
        </p:spPr>
        <p:txBody>
          <a:bodyPr lIns="0" tIns="0" rIns="0" bIns="0">
            <a:prstTxWarp prst="textNoShape">
              <a:avLst/>
            </a:prstTxWarp>
          </a:bodyPr>
          <a:lstStyle/>
          <a:p>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ture 2.png"/>
          <p:cNvPicPr>
            <a:picLocks noChangeAspect="1"/>
          </p:cNvPicPr>
          <p:nvPr/>
        </p:nvPicPr>
        <p:blipFill>
          <a:blip r:embed="rId2"/>
          <a:srcRect l="20327" t="1942" b="47944"/>
          <a:stretch>
            <a:fillRect/>
          </a:stretch>
        </p:blipFill>
        <p:spPr>
          <a:xfrm>
            <a:off x="270699" y="648279"/>
            <a:ext cx="8686800" cy="5569096"/>
          </a:xfrm>
          <a:prstGeom prst="rect">
            <a:avLst/>
          </a:prstGeom>
        </p:spPr>
      </p:pic>
      <p:sp>
        <p:nvSpPr>
          <p:cNvPr id="4" name="TextBox 3"/>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5"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4.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6"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icture 5.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7"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6.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7"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cture 7.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7" name="TextBox 6"/>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8"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9.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5" name="TextBox 4"/>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7"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icture 10.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7"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11.png"/>
          <p:cNvPicPr>
            <a:picLocks noChangeAspect="1"/>
          </p:cNvPicPr>
          <p:nvPr/>
        </p:nvPicPr>
        <p:blipFill>
          <a:blip r:embed="rId2"/>
          <a:srcRect l="20057" t="1920" b="47382"/>
          <a:stretch>
            <a:fillRect/>
          </a:stretch>
        </p:blipFill>
        <p:spPr>
          <a:xfrm>
            <a:off x="274320" y="649224"/>
            <a:ext cx="8816368" cy="5697489"/>
          </a:xfrm>
          <a:prstGeom prst="rect">
            <a:avLst/>
          </a:prstGeom>
        </p:spPr>
      </p:pic>
      <p:sp>
        <p:nvSpPr>
          <p:cNvPr id="6" name="TextBox 5"/>
          <p:cNvSpPr txBox="1"/>
          <p:nvPr/>
        </p:nvSpPr>
        <p:spPr>
          <a:xfrm>
            <a:off x="730020" y="6350458"/>
            <a:ext cx="7956780" cy="461665"/>
          </a:xfrm>
          <a:prstGeom prst="rect">
            <a:avLst/>
          </a:prstGeom>
          <a:noFill/>
        </p:spPr>
        <p:txBody>
          <a:bodyPr wrap="square" rtlCol="0">
            <a:spAutoFit/>
          </a:bodyPr>
          <a:lstStyle/>
          <a:p>
            <a:r>
              <a:rPr lang="en-US" sz="2400" b="1" dirty="0" smtClean="0">
                <a:solidFill>
                  <a:schemeClr val="tx2"/>
                </a:solidFill>
              </a:rPr>
              <a:t>GOES 4 km								MODIS 1 km</a:t>
            </a:r>
            <a:r>
              <a:rPr lang="en-US" b="1" dirty="0" smtClean="0"/>
              <a:t>	</a:t>
            </a:r>
            <a:endParaRPr lang="en-US" b="1" dirty="0"/>
          </a:p>
        </p:txBody>
      </p:sp>
      <p:sp>
        <p:nvSpPr>
          <p:cNvPr id="7" name="Title 3"/>
          <p:cNvSpPr>
            <a:spLocks noGrp="1"/>
          </p:cNvSpPr>
          <p:nvPr>
            <p:ph type="title"/>
          </p:nvPr>
        </p:nvSpPr>
        <p:spPr>
          <a:xfrm>
            <a:off x="457200" y="-265416"/>
            <a:ext cx="8229600" cy="1143000"/>
          </a:xfrm>
        </p:spPr>
        <p:txBody>
          <a:bodyPr/>
          <a:lstStyle/>
          <a:p>
            <a:r>
              <a:rPr lang="en-US" dirty="0" smtClean="0"/>
              <a:t>MODIS </a:t>
            </a:r>
            <a:r>
              <a:rPr lang="en-US" dirty="0" err="1" smtClean="0"/>
              <a:t>vs</a:t>
            </a:r>
            <a:r>
              <a:rPr lang="en-US" dirty="0" smtClean="0"/>
              <a:t> GOES Water Vapor Band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038"/>
            <a:ext cx="8229600" cy="1143000"/>
          </a:xfrm>
        </p:spPr>
        <p:txBody>
          <a:bodyPr/>
          <a:lstStyle/>
          <a:p>
            <a:r>
              <a:rPr lang="en-US" dirty="0" smtClean="0"/>
              <a:t>Mountain Waves over Utah</a:t>
            </a:r>
            <a:endParaRPr lang="en-US" dirty="0"/>
          </a:p>
        </p:txBody>
      </p:sp>
      <p:pic>
        <p:nvPicPr>
          <p:cNvPr id="4" name="110119_g13_wv_anim.gif">
            <a:hlinkClick r:id="" action="ppaction://media"/>
          </p:cNvPr>
          <p:cNvPicPr/>
          <p:nvPr>
            <a:videoFile r:link="rId1"/>
          </p:nvPr>
        </p:nvPicPr>
        <p:blipFill>
          <a:blip r:embed="rId4"/>
          <a:stretch>
            <a:fillRect/>
          </a:stretch>
        </p:blipFill>
        <p:spPr>
          <a:xfrm>
            <a:off x="1298865" y="440031"/>
            <a:ext cx="6658676" cy="6367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fontScale="62500" lnSpcReduction="20000"/>
          </a:bodyPr>
          <a:lstStyle/>
          <a:p>
            <a:r>
              <a:rPr lang="en-US" dirty="0" smtClean="0"/>
              <a:t>AWIPS images of GOES-13 6.5 µ</a:t>
            </a:r>
            <a:r>
              <a:rPr lang="en-US" dirty="0" err="1" smtClean="0"/>
              <a:t>m</a:t>
            </a:r>
            <a:r>
              <a:rPr lang="en-US" dirty="0" smtClean="0"/>
              <a:t> ‘water vapor channel” data </a:t>
            </a:r>
            <a:r>
              <a:rPr lang="en-US" b="1" i="1" dirty="0" smtClean="0"/>
              <a:t>(above)</a:t>
            </a:r>
            <a:r>
              <a:rPr lang="en-US" dirty="0" smtClean="0"/>
              <a:t> showed a large area of dry air aloft moving southward across the state of Utah behind a shortwave trough axis on </a:t>
            </a:r>
            <a:r>
              <a:rPr lang="en-US" b="1" dirty="0" smtClean="0">
                <a:hlinkClick r:id="rId2"/>
              </a:rPr>
              <a:t>19 January 2011</a:t>
            </a:r>
            <a:r>
              <a:rPr lang="en-US" dirty="0" smtClean="0"/>
              <a:t>. The 500 </a:t>
            </a:r>
            <a:r>
              <a:rPr lang="en-US" dirty="0" err="1" smtClean="0"/>
              <a:t>hPa</a:t>
            </a:r>
            <a:r>
              <a:rPr lang="en-US" dirty="0" smtClean="0"/>
              <a:t> wind fields from the RUC80 model indicated that winds turned more northerly and increased in speed behind the trough axis.</a:t>
            </a:r>
          </a:p>
          <a:p>
            <a:r>
              <a:rPr lang="en-US" dirty="0" smtClean="0"/>
              <a:t>At 20:01 UTC, a comparison of the GOES-13 6.5 µ</a:t>
            </a:r>
            <a:r>
              <a:rPr lang="en-US" dirty="0" err="1" smtClean="0"/>
              <a:t>m</a:t>
            </a:r>
            <a:r>
              <a:rPr lang="en-US" dirty="0" smtClean="0"/>
              <a:t> water vapor image with the corresponding 1-km resolution </a:t>
            </a:r>
            <a:r>
              <a:rPr lang="en-US" b="1" dirty="0" smtClean="0">
                <a:hlinkClick r:id="rId3" tooltip="MODIS in AWIPS: VISIT training lesson"/>
              </a:rPr>
              <a:t>MODIS</a:t>
            </a:r>
            <a:r>
              <a:rPr lang="en-US" dirty="0" smtClean="0"/>
              <a:t> 6.7 µ</a:t>
            </a:r>
            <a:r>
              <a:rPr lang="en-US" dirty="0" err="1" smtClean="0"/>
              <a:t>m</a:t>
            </a:r>
            <a:r>
              <a:rPr lang="en-US" dirty="0" smtClean="0"/>
              <a:t> water vapor image </a:t>
            </a:r>
            <a:r>
              <a:rPr lang="en-US" b="1" i="1" dirty="0" smtClean="0"/>
              <a:t>(below)</a:t>
            </a:r>
            <a:r>
              <a:rPr lang="en-US" dirty="0" smtClean="0"/>
              <a:t> demonstrated the value of higher spatial resolution for detecting the presence of widespread </a:t>
            </a:r>
            <a:r>
              <a:rPr lang="en-US" dirty="0" err="1" smtClean="0"/>
              <a:t>mesoscale</a:t>
            </a:r>
            <a:r>
              <a:rPr lang="en-US" dirty="0" smtClean="0"/>
              <a:t> mountain waves that covered a good deal of the state of Utah. Such a mountain wave signature on water vapor imagery can indicate the presence of a potential for turbulence — however, in this case there were no pilot reports of turbulence that showed up over Utah during that particular time period.</a:t>
            </a:r>
          </a:p>
          <a:p>
            <a:r>
              <a:rPr lang="en-US" dirty="0" smtClean="0"/>
              <a:t>There was also an obvious northwestward </a:t>
            </a:r>
            <a:r>
              <a:rPr lang="en-US" b="1" dirty="0" smtClean="0">
                <a:hlinkClick r:id="rId4"/>
              </a:rPr>
              <a:t>parallax shift</a:t>
            </a:r>
            <a:r>
              <a:rPr lang="en-US" dirty="0" smtClean="0"/>
              <a:t> in the image features on the GOES-13 image, due to the large viewing angle from that geostationary satellite </a:t>
            </a:r>
            <a:r>
              <a:rPr lang="en-US" i="1" dirty="0" smtClean="0"/>
              <a:t>(which was positioned over the Equator at 75 degrees West longitude)</a:t>
            </a:r>
            <a:r>
              <a:rPr lang="en-US" dirty="0" smtClean="0"/>
              <a:t>.</a:t>
            </a:r>
          </a:p>
          <a:p>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5" name="Picture 2"/>
          <p:cNvPicPr>
            <a:picLocks noChangeArrowheads="1"/>
          </p:cNvPicPr>
          <p:nvPr/>
        </p:nvPicPr>
        <p:blipFill>
          <a:blip r:embed="rId2"/>
          <a:srcRect/>
          <a:stretch>
            <a:fillRect/>
          </a:stretch>
        </p:blipFill>
        <p:spPr bwMode="auto">
          <a:xfrm>
            <a:off x="3437930" y="930921"/>
            <a:ext cx="5009555" cy="5464969"/>
          </a:xfrm>
          <a:prstGeom prst="rect">
            <a:avLst/>
          </a:prstGeom>
          <a:noFill/>
          <a:ln w="12700">
            <a:noFill/>
            <a:miter lim="800000"/>
            <a:headEnd/>
            <a:tailEnd/>
          </a:ln>
        </p:spPr>
      </p:pic>
      <p:sp>
        <p:nvSpPr>
          <p:cNvPr id="151556" name="Rectangle 3"/>
          <p:cNvSpPr>
            <a:spLocks/>
          </p:cNvSpPr>
          <p:nvPr/>
        </p:nvSpPr>
        <p:spPr bwMode="auto">
          <a:xfrm>
            <a:off x="886163" y="543864"/>
            <a:ext cx="7371677"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solidFill>
                  <a:srgbClr val="1F497D"/>
                </a:solidFill>
                <a:latin typeface="Helvetica Neue" charset="0"/>
                <a:sym typeface="Helvetica Neue" charset="0"/>
              </a:rPr>
              <a:t>Space Science and Engineering Center (SSEC), UW-Madison</a:t>
            </a:r>
          </a:p>
        </p:txBody>
      </p:sp>
      <p:pic>
        <p:nvPicPr>
          <p:cNvPr id="151557" name="Picture 4"/>
          <p:cNvPicPr>
            <a:picLocks noChangeArrowheads="1"/>
          </p:cNvPicPr>
          <p:nvPr/>
        </p:nvPicPr>
        <p:blipFill>
          <a:blip r:embed="rId3"/>
          <a:srcRect/>
          <a:stretch>
            <a:fillRect/>
          </a:stretch>
        </p:blipFill>
        <p:spPr bwMode="auto">
          <a:xfrm>
            <a:off x="660798" y="1800449"/>
            <a:ext cx="2669977" cy="3714750"/>
          </a:xfrm>
          <a:prstGeom prst="rect">
            <a:avLst/>
          </a:prstGeom>
          <a:noFill/>
          <a:ln w="12700">
            <a:noFill/>
            <a:miter lim="800000"/>
            <a:headEnd/>
            <a:tailEnd/>
          </a:ln>
        </p:spPr>
      </p:pic>
      <p:pic>
        <p:nvPicPr>
          <p:cNvPr id="151558" name="Picture 5"/>
          <p:cNvPicPr>
            <a:picLocks noChangeAspect="1" noChangeArrowheads="1"/>
          </p:cNvPicPr>
          <p:nvPr/>
        </p:nvPicPr>
        <p:blipFill>
          <a:blip r:embed="rId4"/>
          <a:srcRect/>
          <a:stretch>
            <a:fillRect/>
          </a:stretch>
        </p:blipFill>
        <p:spPr bwMode="auto">
          <a:xfrm>
            <a:off x="2366367" y="4801941"/>
            <a:ext cx="919758" cy="671959"/>
          </a:xfrm>
          <a:prstGeom prst="rect">
            <a:avLst/>
          </a:prstGeom>
          <a:noFill/>
          <a:ln w="25400">
            <a:noFill/>
            <a:miter lim="800000"/>
            <a:headEnd/>
            <a:tailEnd/>
          </a:ln>
        </p:spPr>
      </p:pic>
      <p:grpSp>
        <p:nvGrpSpPr>
          <p:cNvPr id="2" name="Group 9"/>
          <p:cNvGrpSpPr>
            <a:grpSpLocks/>
          </p:cNvGrpSpPr>
          <p:nvPr/>
        </p:nvGrpSpPr>
        <p:grpSpPr bwMode="auto">
          <a:xfrm>
            <a:off x="7492008" y="3929063"/>
            <a:ext cx="2000250" cy="2107406"/>
            <a:chOff x="0" y="0"/>
            <a:chExt cx="1792" cy="1888"/>
          </a:xfrm>
        </p:grpSpPr>
        <p:pic>
          <p:nvPicPr>
            <p:cNvPr id="151563" name="Picture 10"/>
            <p:cNvPicPr>
              <a:picLocks noChangeAspect="1" noChangeArrowheads="1"/>
            </p:cNvPicPr>
            <p:nvPr/>
          </p:nvPicPr>
          <p:blipFill>
            <a:blip r:embed="rId5"/>
            <a:srcRect l="12659" r="14659" b="59695"/>
            <a:stretch>
              <a:fillRect/>
            </a:stretch>
          </p:blipFill>
          <p:spPr bwMode="auto">
            <a:xfrm>
              <a:off x="24" y="16"/>
              <a:ext cx="1744" cy="1816"/>
            </a:xfrm>
            <a:prstGeom prst="rect">
              <a:avLst/>
            </a:prstGeom>
            <a:noFill/>
            <a:ln w="12700">
              <a:noFill/>
              <a:miter lim="800000"/>
              <a:headEnd/>
              <a:tailEnd/>
            </a:ln>
          </p:spPr>
        </p:pic>
        <p:pic>
          <p:nvPicPr>
            <p:cNvPr id="151564" name="Picture 11"/>
            <p:cNvPicPr>
              <a:picLocks noChangeArrowheads="1"/>
            </p:cNvPicPr>
            <p:nvPr/>
          </p:nvPicPr>
          <p:blipFill>
            <a:blip r:embed="rId6"/>
            <a:srcRect/>
            <a:stretch>
              <a:fillRect/>
            </a:stretch>
          </p:blipFill>
          <p:spPr bwMode="auto">
            <a:xfrm>
              <a:off x="0" y="0"/>
              <a:ext cx="1792" cy="1888"/>
            </a:xfrm>
            <a:prstGeom prst="rect">
              <a:avLst/>
            </a:prstGeom>
            <a:noFill/>
            <a:ln w="12700">
              <a:noFill/>
              <a:miter lim="800000"/>
              <a:headEnd/>
              <a:tailEnd/>
            </a:ln>
          </p:spPr>
        </p:pic>
      </p:grpSp>
      <p:sp>
        <p:nvSpPr>
          <p:cNvPr id="14" name="Rectangle 2"/>
          <p:cNvSpPr>
            <a:spLocks/>
          </p:cNvSpPr>
          <p:nvPr/>
        </p:nvSpPr>
        <p:spPr bwMode="auto">
          <a:xfrm>
            <a:off x="98227" y="-642938"/>
            <a:ext cx="8947547" cy="1259086"/>
          </a:xfrm>
          <a:prstGeom prst="rect">
            <a:avLst/>
          </a:prstGeom>
          <a:noFill/>
          <a:ln w="12700">
            <a:noFill/>
            <a:miter lim="800000"/>
            <a:headEnd/>
            <a:tailEnd/>
          </a:ln>
        </p:spPr>
        <p:txBody>
          <a:bodyPr lIns="0" tIns="0" rIns="0" bIns="0" anchor="b">
            <a:prstTxWarp prst="textNoShape">
              <a:avLst/>
            </a:prstTxWarp>
          </a:bodyPr>
          <a:lstStyle/>
          <a:p>
            <a:r>
              <a:rPr lang="en-US" sz="3500" dirty="0">
                <a:latin typeface="Helvetica Neue" charset="0"/>
                <a:sym typeface="Helvetica Neue" charset="0"/>
              </a:rPr>
              <a:t>MODIS Direct Broadcast Ground Station</a:t>
            </a:r>
          </a:p>
        </p:txBody>
      </p:sp>
      <p:sp>
        <p:nvSpPr>
          <p:cNvPr id="15"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FFFF00"/>
                </a:solidFill>
                <a:latin typeface="Helvetica Neue" charset="0"/>
                <a:sym typeface="Helvetica Neue" charset="0"/>
              </a:rPr>
              <a:t>SSEC                NWS Regional Headquarters                LDM subscription at WFO</a:t>
            </a:r>
          </a:p>
        </p:txBody>
      </p:sp>
      <p:sp>
        <p:nvSpPr>
          <p:cNvPr id="16"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1F497D"/>
                </a:solidFill>
                <a:latin typeface="Helvetica Neue" charset="0"/>
                <a:sym typeface="Helvetica Neue" charset="0"/>
              </a:rPr>
              <a:t>SSEC                NWS Regional Headquarters                LDM subscription at WFO</a:t>
            </a:r>
          </a:p>
        </p:txBody>
      </p:sp>
      <p:sp>
        <p:nvSpPr>
          <p:cNvPr id="17" name="AutoShape 3"/>
          <p:cNvSpPr>
            <a:spLocks/>
          </p:cNvSpPr>
          <p:nvPr/>
        </p:nvSpPr>
        <p:spPr bwMode="auto">
          <a:xfrm>
            <a:off x="1170081" y="6436288"/>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
        <p:nvSpPr>
          <p:cNvPr id="18" name="AutoShape 4"/>
          <p:cNvSpPr>
            <a:spLocks/>
          </p:cNvSpPr>
          <p:nvPr/>
        </p:nvSpPr>
        <p:spPr bwMode="auto">
          <a:xfrm>
            <a:off x="5107685" y="6429277"/>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110119_modis_goes_wv_ut_anim.gif">
            <a:hlinkClick r:id="" action="ppaction://media"/>
          </p:cNvPr>
          <p:cNvPicPr/>
          <p:nvPr>
            <a:videoFile r:link="rId1"/>
          </p:nvPr>
        </p:nvPicPr>
        <p:blipFill>
          <a:blip r:embed="rId3"/>
          <a:stretch>
            <a:fillRect/>
          </a:stretch>
        </p:blipFill>
        <p:spPr>
          <a:xfrm>
            <a:off x="1424809" y="520034"/>
            <a:ext cx="6522732" cy="6237955"/>
          </a:xfrm>
          <a:prstGeom prst="rect">
            <a:avLst/>
          </a:prstGeom>
        </p:spPr>
      </p:pic>
      <p:sp>
        <p:nvSpPr>
          <p:cNvPr id="4" name="Title 1"/>
          <p:cNvSpPr txBox="1">
            <a:spLocks/>
          </p:cNvSpPr>
          <p:nvPr/>
        </p:nvSpPr>
        <p:spPr>
          <a:xfrm>
            <a:off x="457200" y="-3800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Mountain Waves over Utah</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795383" cy="4524316"/>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Water Vapor</a:t>
            </a:r>
          </a:p>
          <a:p>
            <a:r>
              <a:rPr lang="en-US" sz="2400" b="1" dirty="0" smtClean="0">
                <a:solidFill>
                  <a:srgbClr val="1F497D"/>
                </a:solidFill>
              </a:rPr>
              <a:t>Band 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7" name="Picture 6" descr="Picture 16.png"/>
          <p:cNvPicPr>
            <a:picLocks noChangeAspect="1"/>
          </p:cNvPicPr>
          <p:nvPr/>
        </p:nvPicPr>
        <p:blipFill>
          <a:blip r:embed="rId2"/>
          <a:srcRect l="20678" t="1870"/>
          <a:stretch>
            <a:fillRect/>
          </a:stretch>
        </p:blipFill>
        <p:spPr>
          <a:xfrm>
            <a:off x="1728216" y="-18288"/>
            <a:ext cx="6976710" cy="692517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10214_modis_goes_wv_2_anim.gif">
            <a:hlinkClick r:id="" action="ppaction://media"/>
          </p:cNvPr>
          <p:cNvPicPr/>
          <p:nvPr>
            <a:videoFile r:link="rId1"/>
          </p:nvPr>
        </p:nvPicPr>
        <p:blipFill>
          <a:blip r:embed="rId3"/>
          <a:stretch>
            <a:fillRect/>
          </a:stretch>
        </p:blipFill>
        <p:spPr>
          <a:xfrm>
            <a:off x="986458" y="0"/>
            <a:ext cx="717108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MODIS WV and Turbulence</a:t>
            </a:r>
            <a:endParaRPr lang="en-US" dirty="0"/>
          </a:p>
        </p:txBody>
      </p:sp>
      <p:sp>
        <p:nvSpPr>
          <p:cNvPr id="6" name="Content Placeholder 5"/>
          <p:cNvSpPr>
            <a:spLocks noGrp="1"/>
          </p:cNvSpPr>
          <p:nvPr>
            <p:ph idx="1"/>
          </p:nvPr>
        </p:nvSpPr>
        <p:spPr/>
        <p:txBody>
          <a:bodyPr/>
          <a:lstStyle/>
          <a:p>
            <a:r>
              <a:rPr lang="en-US" dirty="0" smtClean="0"/>
              <a:t>Nathan </a:t>
            </a:r>
            <a:r>
              <a:rPr lang="en-US" dirty="0" err="1" smtClean="0"/>
              <a:t>Uhlenbrock</a:t>
            </a:r>
            <a:r>
              <a:rPr lang="en-US" dirty="0" smtClean="0"/>
              <a:t>, S. A. Ackerman, W. F. </a:t>
            </a:r>
            <a:r>
              <a:rPr lang="en-US" dirty="0" err="1" smtClean="0"/>
              <a:t>Feltz</a:t>
            </a:r>
            <a:r>
              <a:rPr lang="en-US" dirty="0" smtClean="0"/>
              <a:t>, R. D. Sharman, and J. R. </a:t>
            </a:r>
            <a:r>
              <a:rPr lang="en-US" dirty="0" err="1" smtClean="0"/>
              <a:t>Mecikalski</a:t>
            </a:r>
            <a:r>
              <a:rPr lang="en-US" dirty="0" smtClean="0"/>
              <a:t>, 2006:  </a:t>
            </a:r>
            <a:r>
              <a:rPr lang="en-US" b="1" dirty="0" smtClean="0">
                <a:solidFill>
                  <a:srgbClr val="FF0000"/>
                </a:solidFill>
              </a:rPr>
              <a:t>The use of MODIS water vapor imagery, NWP model analysis, and pilot reports to diagnose turbulent mountain waves.</a:t>
            </a:r>
            <a:r>
              <a:rPr lang="en-US" b="1" dirty="0" smtClean="0"/>
              <a:t> </a:t>
            </a:r>
            <a:r>
              <a:rPr lang="en-US" dirty="0" smtClean="0"/>
              <a:t>12th Conference on Aviation Range and Aerospace Meteorology, the 86</a:t>
            </a:r>
            <a:r>
              <a:rPr lang="en-US" baseline="30000" dirty="0" smtClean="0"/>
              <a:t>th</a:t>
            </a:r>
            <a:r>
              <a:rPr lang="en-US" dirty="0" smtClean="0"/>
              <a:t> AMS Annual Meeting, P8.4.</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WV and Turbulence</a:t>
            </a:r>
            <a:endParaRPr lang="en-US" dirty="0"/>
          </a:p>
        </p:txBody>
      </p:sp>
      <p:pic>
        <p:nvPicPr>
          <p:cNvPr id="4" name="Content Placeholder 3" descr="Picture 2.png"/>
          <p:cNvPicPr>
            <a:picLocks noGrp="1" noChangeAspect="1"/>
          </p:cNvPicPr>
          <p:nvPr>
            <p:ph idx="1"/>
          </p:nvPr>
        </p:nvPicPr>
        <p:blipFill>
          <a:blip r:embed="rId2"/>
          <a:srcRect l="-30048" r="-30048"/>
          <a:stretch>
            <a:fillRect/>
          </a:stretch>
        </p:blipFill>
        <p:spPr>
          <a:xfrm>
            <a:off x="-1940053" y="1348758"/>
            <a:ext cx="9767470" cy="5371732"/>
          </a:xfrm>
        </p:spPr>
      </p:pic>
      <p:pic>
        <p:nvPicPr>
          <p:cNvPr id="5" name="Picture 4" descr="Picture 4.png"/>
          <p:cNvPicPr>
            <a:picLocks noChangeAspect="1"/>
          </p:cNvPicPr>
          <p:nvPr/>
        </p:nvPicPr>
        <p:blipFill>
          <a:blip r:embed="rId3">
            <a:duotone>
              <a:prstClr val="black"/>
              <a:schemeClr val="accent5">
                <a:tint val="45000"/>
                <a:satMod val="400000"/>
              </a:schemeClr>
            </a:duotone>
          </a:blip>
          <a:stretch>
            <a:fillRect/>
          </a:stretch>
        </p:blipFill>
        <p:spPr>
          <a:xfrm>
            <a:off x="5790933" y="1388762"/>
            <a:ext cx="3153067" cy="518596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2"/>
          <a:srcRect/>
          <a:stretch>
            <a:fillRect/>
          </a:stretch>
        </p:blipFill>
        <p:spPr bwMode="auto">
          <a:xfrm>
            <a:off x="561975" y="177800"/>
            <a:ext cx="8020050" cy="6010275"/>
          </a:xfrm>
          <a:prstGeom prst="rect">
            <a:avLst/>
          </a:prstGeom>
          <a:noFill/>
          <a:ln w="12700">
            <a:noFill/>
            <a:miter lim="800000"/>
            <a:headEnd/>
            <a:tailEnd/>
          </a:ln>
        </p:spPr>
      </p:pic>
      <p:sp>
        <p:nvSpPr>
          <p:cNvPr id="41987" name="Rectangle 2"/>
          <p:cNvSpPr>
            <a:spLocks/>
          </p:cNvSpPr>
          <p:nvPr/>
        </p:nvSpPr>
        <p:spPr bwMode="auto">
          <a:xfrm>
            <a:off x="2897188" y="6246813"/>
            <a:ext cx="3579812" cy="276225"/>
          </a:xfrm>
          <a:prstGeom prst="rect">
            <a:avLst/>
          </a:prstGeom>
          <a:noFill/>
          <a:ln w="12700">
            <a:noFill/>
            <a:miter lim="800000"/>
            <a:headEnd/>
            <a:tailEnd/>
          </a:ln>
        </p:spPr>
        <p:txBody>
          <a:bodyPr wrap="none" lIns="0" tIns="0" rIns="0" bIns="0" anchor="ctr">
            <a:prstTxWarp prst="textNoShape">
              <a:avLst/>
            </a:prstTxWarp>
            <a:spAutoFit/>
          </a:bodyPr>
          <a:lstStyle/>
          <a:p>
            <a:r>
              <a:rPr lang="en-US" i="1">
                <a:solidFill>
                  <a:srgbClr val="000000"/>
                </a:solidFill>
                <a:latin typeface="Calibri" charset="0"/>
              </a:rPr>
              <a:t>(credit: NWS forecast office, Reno NV)</a:t>
            </a:r>
          </a:p>
        </p:txBody>
      </p:sp>
      <p:sp>
        <p:nvSpPr>
          <p:cNvPr id="41988" name="Rectangle 3"/>
          <p:cNvSpPr>
            <a:spLocks/>
          </p:cNvSpPr>
          <p:nvPr/>
        </p:nvSpPr>
        <p:spPr bwMode="auto">
          <a:xfrm>
            <a:off x="6429375" y="1633538"/>
            <a:ext cx="1839913" cy="223837"/>
          </a:xfrm>
          <a:prstGeom prst="rect">
            <a:avLst/>
          </a:prstGeom>
          <a:solidFill>
            <a:srgbClr val="FFFF00"/>
          </a:solidFill>
          <a:ln w="12700">
            <a:noFill/>
            <a:miter lim="800000"/>
            <a:headEnd/>
            <a:tailEnd/>
          </a:ln>
        </p:spPr>
        <p:txBody>
          <a:bodyPr lIns="0" tIns="0" rIns="0" bIns="0">
            <a:prstTxWarp prst="textNoShape">
              <a:avLst/>
            </a:prstTxWarp>
          </a:bodyPr>
          <a:lstStyle/>
          <a:p>
            <a:endParaRPr lang="en-US">
              <a:solidFill>
                <a:srgbClr val="000000"/>
              </a:solidFill>
              <a:latin typeface="Helvetica Neue Light" charset="0"/>
              <a:ea typeface="ヒラギノ角ゴ ProN W3" charset="-128"/>
              <a:cs typeface="ヒラギノ角ゴ ProN W3" charset="-128"/>
              <a:sym typeface="Helvetica Neue Light" charset="0"/>
            </a:endParaRPr>
          </a:p>
        </p:txBody>
      </p:sp>
      <p:sp>
        <p:nvSpPr>
          <p:cNvPr id="41989" name="Rectangle 4"/>
          <p:cNvSpPr>
            <a:spLocks/>
          </p:cNvSpPr>
          <p:nvPr/>
        </p:nvSpPr>
        <p:spPr bwMode="auto">
          <a:xfrm>
            <a:off x="6308725" y="1571625"/>
            <a:ext cx="2038350" cy="261938"/>
          </a:xfrm>
          <a:prstGeom prst="rect">
            <a:avLst/>
          </a:prstGeom>
          <a:noFill/>
          <a:ln w="12700">
            <a:noFill/>
            <a:miter lim="800000"/>
            <a:headEnd/>
            <a:tailEnd/>
          </a:ln>
        </p:spPr>
        <p:txBody>
          <a:bodyPr wrap="none" lIns="0" tIns="0" rIns="0" bIns="0" anchor="ctr">
            <a:prstTxWarp prst="textNoShape">
              <a:avLst/>
            </a:prstTxWarp>
            <a:spAutoFit/>
          </a:bodyPr>
          <a:lstStyle/>
          <a:p>
            <a:r>
              <a:rPr lang="en-US" sz="1700" b="1">
                <a:solidFill>
                  <a:srgbClr val="000000"/>
                </a:solidFill>
                <a:latin typeface="Helvetica Neue" charset="0"/>
                <a:sym typeface="Helvetica Neue" charset="0"/>
              </a:rPr>
              <a:t>MODIS water vapor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2"/>
          <a:srcRect/>
          <a:stretch>
            <a:fillRect/>
          </a:stretch>
        </p:blipFill>
        <p:spPr bwMode="auto">
          <a:xfrm>
            <a:off x="560388" y="182563"/>
            <a:ext cx="8021637" cy="5973762"/>
          </a:xfrm>
          <a:prstGeom prst="rect">
            <a:avLst/>
          </a:prstGeom>
          <a:noFill/>
          <a:ln w="12700">
            <a:noFill/>
            <a:miter lim="800000"/>
            <a:headEnd/>
            <a:tailEnd/>
          </a:ln>
        </p:spPr>
      </p:pic>
      <p:sp>
        <p:nvSpPr>
          <p:cNvPr id="43011" name="Rectangle 2"/>
          <p:cNvSpPr>
            <a:spLocks/>
          </p:cNvSpPr>
          <p:nvPr/>
        </p:nvSpPr>
        <p:spPr bwMode="auto">
          <a:xfrm>
            <a:off x="2897188" y="6246813"/>
            <a:ext cx="3579812" cy="276225"/>
          </a:xfrm>
          <a:prstGeom prst="rect">
            <a:avLst/>
          </a:prstGeom>
          <a:noFill/>
          <a:ln w="12700">
            <a:noFill/>
            <a:miter lim="800000"/>
            <a:headEnd/>
            <a:tailEnd/>
          </a:ln>
        </p:spPr>
        <p:txBody>
          <a:bodyPr wrap="none" lIns="0" tIns="0" rIns="0" bIns="0" anchor="ctr">
            <a:prstTxWarp prst="textNoShape">
              <a:avLst/>
            </a:prstTxWarp>
            <a:spAutoFit/>
          </a:bodyPr>
          <a:lstStyle/>
          <a:p>
            <a:r>
              <a:rPr lang="en-US" i="1">
                <a:solidFill>
                  <a:srgbClr val="000000"/>
                </a:solidFill>
                <a:latin typeface="Calibri" charset="0"/>
              </a:rPr>
              <a:t>(credit: NWS forecast office, Reno NV)</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
          <p:cNvSpPr>
            <a:spLocks/>
          </p:cNvSpPr>
          <p:nvPr/>
        </p:nvSpPr>
        <p:spPr bwMode="auto">
          <a:xfrm>
            <a:off x="500063" y="1049083"/>
            <a:ext cx="8089900" cy="3492500"/>
          </a:xfrm>
          <a:prstGeom prst="rect">
            <a:avLst/>
          </a:prstGeom>
          <a:noFill/>
          <a:ln w="12700">
            <a:noFill/>
            <a:miter lim="800000"/>
            <a:headEnd/>
            <a:tailEnd/>
          </a:ln>
        </p:spPr>
        <p:txBody>
          <a:bodyPr lIns="0" tIns="0" rIns="0" bIns="0" anchor="ctr">
            <a:prstTxWarp prst="textNoShape">
              <a:avLst/>
            </a:prstTxWarp>
          </a:bodyPr>
          <a:lstStyle/>
          <a:p>
            <a:r>
              <a:rPr lang="en-US" sz="2000" dirty="0">
                <a:solidFill>
                  <a:srgbClr val="000000"/>
                </a:solidFill>
                <a:ea typeface="Arial" charset="0"/>
                <a:cs typeface="Arial" charset="0"/>
              </a:rPr>
              <a:t>AREA FORECAST DISCUSSION</a:t>
            </a:r>
          </a:p>
          <a:p>
            <a:r>
              <a:rPr lang="en-US" sz="2000" dirty="0">
                <a:solidFill>
                  <a:srgbClr val="000000"/>
                </a:solidFill>
                <a:ea typeface="Arial" charset="0"/>
                <a:cs typeface="Arial" charset="0"/>
              </a:rPr>
              <a:t>NATIONAL WEATHER SERVICE </a:t>
            </a:r>
            <a:r>
              <a:rPr lang="en-US" sz="2000" dirty="0">
                <a:solidFill>
                  <a:srgbClr val="000000"/>
                </a:solidFill>
                <a:ea typeface="Arial" charset="0"/>
                <a:cs typeface="Arial" charset="0"/>
                <a:sym typeface="Helvetica Neue" charset="0"/>
              </a:rPr>
              <a:t>RENO NV</a:t>
            </a:r>
          </a:p>
          <a:p>
            <a:r>
              <a:rPr lang="en-US" sz="2000" dirty="0">
                <a:solidFill>
                  <a:srgbClr val="000000"/>
                </a:solidFill>
                <a:ea typeface="Arial" charset="0"/>
                <a:cs typeface="Arial" charset="0"/>
              </a:rPr>
              <a:t>337 AM PST TUE NOV 4 2008</a:t>
            </a:r>
          </a:p>
          <a:p>
            <a:endParaRPr lang="en-US" sz="2000" dirty="0">
              <a:solidFill>
                <a:srgbClr val="FFFF00"/>
              </a:solidFill>
              <a:ea typeface="Arial" charset="0"/>
              <a:cs typeface="Arial" charset="0"/>
            </a:endParaRPr>
          </a:p>
          <a:p>
            <a:r>
              <a:rPr lang="en-US" sz="2000" dirty="0">
                <a:solidFill>
                  <a:srgbClr val="000000"/>
                </a:solidFill>
                <a:ea typeface="Arial" charset="0"/>
                <a:cs typeface="Arial" charset="0"/>
              </a:rPr>
              <a:t>ANOTHER BIG STORY WITH THIS LOW HAS BEEN THE WINDS WITH MANYLOCATIONS REMAINING QUITE WINDY OVERNIGHT AS THE COLD FRONTPASSED.</a:t>
            </a:r>
            <a:r>
              <a:rPr lang="en-US" sz="2000" dirty="0">
                <a:solidFill>
                  <a:srgbClr val="FFFF00"/>
                </a:solidFill>
                <a:ea typeface="Arial" charset="0"/>
                <a:cs typeface="Arial" charset="0"/>
              </a:rPr>
              <a:t> </a:t>
            </a:r>
            <a:r>
              <a:rPr lang="en-US" sz="2000" b="1" i="1" dirty="0">
                <a:solidFill>
                  <a:srgbClr val="DA1F28"/>
                </a:solidFill>
                <a:ea typeface="Arial" charset="0"/>
                <a:cs typeface="Arial" charset="0"/>
                <a:sym typeface="Helvetica Neue" charset="0"/>
              </a:rPr>
              <a:t>HIGH RES MODIS WATER VAPOR IMAGERY</a:t>
            </a:r>
            <a:r>
              <a:rPr lang="en-US" sz="2000" b="1" i="1" dirty="0">
                <a:solidFill>
                  <a:srgbClr val="DA1F28"/>
                </a:solidFill>
                <a:ea typeface="Arial" charset="0"/>
                <a:cs typeface="Arial" charset="0"/>
              </a:rPr>
              <a:t> </a:t>
            </a:r>
            <a:r>
              <a:rPr lang="en-US" sz="2000" b="1" i="1" dirty="0">
                <a:solidFill>
                  <a:srgbClr val="DA1F28"/>
                </a:solidFill>
                <a:ea typeface="Arial" charset="0"/>
                <a:cs typeface="Arial" charset="0"/>
                <a:sym typeface="Helvetica Neue" charset="0"/>
              </a:rPr>
              <a:t>SHOWS GOOD</a:t>
            </a:r>
            <a:r>
              <a:rPr lang="en-US" sz="2000" b="1" i="1" dirty="0" smtClean="0">
                <a:solidFill>
                  <a:srgbClr val="DA1F28"/>
                </a:solidFill>
                <a:ea typeface="Arial" charset="0"/>
                <a:cs typeface="Arial" charset="0"/>
                <a:sym typeface="Helvetica Neue" charset="0"/>
              </a:rPr>
              <a:t> MOUNTAIN </a:t>
            </a:r>
            <a:r>
              <a:rPr lang="en-US" sz="2000" b="1" i="1" dirty="0">
                <a:solidFill>
                  <a:srgbClr val="DA1F28"/>
                </a:solidFill>
                <a:ea typeface="Arial" charset="0"/>
                <a:cs typeface="Arial" charset="0"/>
                <a:sym typeface="Helvetica Neue" charset="0"/>
              </a:rPr>
              <a:t>WAVE ACTIVITY ALONG THE SIERRA AS THE SUPPRESSED </a:t>
            </a:r>
          </a:p>
          <a:p>
            <a:r>
              <a:rPr lang="en-US" sz="2000" b="1" i="1" dirty="0">
                <a:solidFill>
                  <a:srgbClr val="DA1F28"/>
                </a:solidFill>
                <a:ea typeface="Arial" charset="0"/>
                <a:cs typeface="Arial" charset="0"/>
                <a:sym typeface="Helvetica Neue" charset="0"/>
              </a:rPr>
              <a:t>TROPOPAUSE MOVED THROUGH OVERNIGHT.</a:t>
            </a:r>
            <a:r>
              <a:rPr lang="en-US" sz="2000" b="1" i="1" dirty="0">
                <a:solidFill>
                  <a:srgbClr val="DA1F28"/>
                </a:solidFill>
                <a:ea typeface="Arial" charset="0"/>
                <a:cs typeface="Arial" charset="0"/>
              </a:rPr>
              <a:t> THIS UPPER FEATURE</a:t>
            </a:r>
            <a:r>
              <a:rPr lang="en-US" sz="2000" b="1" i="1" dirty="0" smtClean="0">
                <a:solidFill>
                  <a:srgbClr val="DA1F28"/>
                </a:solidFill>
                <a:ea typeface="Arial" charset="0"/>
                <a:cs typeface="Arial" charset="0"/>
              </a:rPr>
              <a:t> LIKELY </a:t>
            </a:r>
            <a:r>
              <a:rPr lang="en-US" sz="2000" b="1" i="1" dirty="0">
                <a:solidFill>
                  <a:srgbClr val="DA1F28"/>
                </a:solidFill>
                <a:ea typeface="Arial" charset="0"/>
                <a:cs typeface="Arial" charset="0"/>
              </a:rPr>
              <a:t>HELPED TO DUCT STRONGER WINDS ALOFT DOWN TO THE</a:t>
            </a:r>
            <a:r>
              <a:rPr lang="en-US" sz="2000" b="1" i="1" dirty="0" smtClean="0">
                <a:solidFill>
                  <a:srgbClr val="DA1F28"/>
                </a:solidFill>
                <a:ea typeface="Arial" charset="0"/>
                <a:cs typeface="Arial" charset="0"/>
              </a:rPr>
              <a:t> SURFACE </a:t>
            </a:r>
            <a:r>
              <a:rPr lang="en-US" sz="2000" b="1" i="1" dirty="0">
                <a:solidFill>
                  <a:srgbClr val="DA1F28"/>
                </a:solidFill>
                <a:ea typeface="Arial" charset="0"/>
                <a:cs typeface="Arial" charset="0"/>
              </a:rPr>
              <a:t>IN THE STABLE PRE-FRONTAL ENVIRONMENT SOUTH OF</a:t>
            </a:r>
            <a:r>
              <a:rPr lang="en-US" sz="2000" b="1" i="1" dirty="0" smtClean="0">
                <a:solidFill>
                  <a:srgbClr val="DA1F28"/>
                </a:solidFill>
                <a:ea typeface="Arial" charset="0"/>
                <a:cs typeface="Arial" charset="0"/>
              </a:rPr>
              <a:t> THE </a:t>
            </a:r>
            <a:r>
              <a:rPr lang="en-US" sz="2000" b="1" i="1" dirty="0">
                <a:solidFill>
                  <a:srgbClr val="DA1F28"/>
                </a:solidFill>
                <a:ea typeface="Arial" charset="0"/>
                <a:cs typeface="Arial" charset="0"/>
              </a:rPr>
              <a:t>RENO AND TAHOE AREAS.</a:t>
            </a:r>
          </a:p>
        </p:txBody>
      </p:sp>
      <p:sp>
        <p:nvSpPr>
          <p:cNvPr id="44035" name="Rectangle 3"/>
          <p:cNvSpPr>
            <a:spLocks/>
          </p:cNvSpPr>
          <p:nvPr/>
        </p:nvSpPr>
        <p:spPr bwMode="auto">
          <a:xfrm>
            <a:off x="554038" y="-98425"/>
            <a:ext cx="8035925" cy="768350"/>
          </a:xfrm>
          <a:prstGeom prst="rect">
            <a:avLst/>
          </a:prstGeom>
          <a:noFill/>
          <a:ln w="12700">
            <a:noFill/>
            <a:miter lim="800000"/>
            <a:headEnd/>
            <a:tailEnd/>
          </a:ln>
        </p:spPr>
        <p:txBody>
          <a:bodyPr lIns="0" tIns="0" rIns="0" bIns="0" anchor="b">
            <a:prstTxWarp prst="textNoShape">
              <a:avLst/>
            </a:prstTxWarp>
          </a:bodyPr>
          <a:lstStyle/>
          <a:p>
            <a:r>
              <a:rPr lang="en-US" sz="3500" b="1">
                <a:solidFill>
                  <a:srgbClr val="464646"/>
                </a:solidFill>
                <a:latin typeface="Times New Roman" charset="0"/>
                <a:ea typeface="Times New Roman" charset="0"/>
                <a:cs typeface="Times New Roman" charset="0"/>
                <a:sym typeface="Helvetica Neue" charset="0"/>
              </a:rPr>
              <a:t>MODIS Products in AWIPS</a:t>
            </a:r>
          </a:p>
        </p:txBody>
      </p:sp>
      <p:pic>
        <p:nvPicPr>
          <p:cNvPr id="44036" name="Picture 3" descr="NASA_Logo_Large.tiff"/>
          <p:cNvPicPr>
            <a:picLocks noChangeAspect="1"/>
          </p:cNvPicPr>
          <p:nvPr/>
        </p:nvPicPr>
        <p:blipFill>
          <a:blip r:embed="rId2"/>
          <a:srcRect/>
          <a:stretch>
            <a:fillRect/>
          </a:stretch>
        </p:blipFill>
        <p:spPr bwMode="auto">
          <a:xfrm>
            <a:off x="196850" y="4775200"/>
            <a:ext cx="1066800" cy="885825"/>
          </a:xfrm>
          <a:prstGeom prst="rect">
            <a:avLst/>
          </a:prstGeom>
          <a:noFill/>
          <a:ln w="9525">
            <a:noFill/>
            <a:miter lim="800000"/>
            <a:headEnd/>
            <a:tailEnd/>
          </a:ln>
        </p:spPr>
      </p:pic>
      <p:pic>
        <p:nvPicPr>
          <p:cNvPr id="44037" name="Picture 4" descr="NOAA_logo.jpg"/>
          <p:cNvPicPr>
            <a:picLocks noChangeAspect="1"/>
          </p:cNvPicPr>
          <p:nvPr/>
        </p:nvPicPr>
        <p:blipFill>
          <a:blip r:embed="rId3"/>
          <a:srcRect/>
          <a:stretch>
            <a:fillRect/>
          </a:stretch>
        </p:blipFill>
        <p:spPr bwMode="auto">
          <a:xfrm>
            <a:off x="7907338" y="4597400"/>
            <a:ext cx="1057275" cy="1063625"/>
          </a:xfrm>
          <a:prstGeom prst="rect">
            <a:avLst/>
          </a:prstGeom>
          <a:noFill/>
          <a:ln w="9525">
            <a:noFill/>
            <a:miter lim="800000"/>
            <a:headEnd/>
            <a:tailEnd/>
          </a:ln>
        </p:spPr>
      </p:pic>
      <p:pic>
        <p:nvPicPr>
          <p:cNvPr id="44038" name="Picture 5" descr="SSEC_logo.png"/>
          <p:cNvPicPr>
            <a:picLocks noChangeAspect="1"/>
          </p:cNvPicPr>
          <p:nvPr/>
        </p:nvPicPr>
        <p:blipFill>
          <a:blip r:embed="rId4"/>
          <a:srcRect/>
          <a:stretch>
            <a:fillRect/>
          </a:stretch>
        </p:blipFill>
        <p:spPr bwMode="auto">
          <a:xfrm>
            <a:off x="4246563" y="4775200"/>
            <a:ext cx="1255712" cy="88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87"/>
            <a:ext cx="8229600" cy="1143000"/>
          </a:xfrm>
        </p:spPr>
        <p:txBody>
          <a:bodyPr>
            <a:normAutofit fontScale="90000"/>
          </a:bodyPr>
          <a:lstStyle/>
          <a:p>
            <a:r>
              <a:rPr lang="en-US" dirty="0" smtClean="0"/>
              <a:t>Discriminating Low Clouds From Snow</a:t>
            </a:r>
            <a:endParaRPr lang="en-US" dirty="0"/>
          </a:p>
        </p:txBody>
      </p:sp>
      <p:pic>
        <p:nvPicPr>
          <p:cNvPr id="3" name="080219_modis_anim.gif">
            <a:hlinkClick r:id="" action="ppaction://media"/>
          </p:cNvPr>
          <p:cNvPicPr/>
          <p:nvPr>
            <a:videoFile r:link="rId1"/>
          </p:nvPr>
        </p:nvPicPr>
        <p:blipFill>
          <a:blip r:embed="rId3"/>
          <a:stretch>
            <a:fillRect/>
          </a:stretch>
        </p:blipFill>
        <p:spPr>
          <a:xfrm>
            <a:off x="1473289" y="620045"/>
            <a:ext cx="6359487" cy="6147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Content Placeholder 3" descr="Picture 2.png"/>
          <p:cNvPicPr>
            <a:picLocks noGrp="1" noChangeAspect="1"/>
          </p:cNvPicPr>
          <p:nvPr>
            <p:ph idx="1"/>
          </p:nvPr>
        </p:nvPicPr>
        <p:blipFill>
          <a:blip r:embed="rId2"/>
          <a:srcRect t="-19203" b="-19203"/>
          <a:stretch>
            <a:fillRect/>
          </a:stretch>
        </p:blipFill>
        <p:spPr>
          <a:xfrm>
            <a:off x="457200" y="2725738"/>
            <a:ext cx="8229600" cy="4525962"/>
          </a:xfrm>
        </p:spPr>
      </p:pic>
      <p:sp>
        <p:nvSpPr>
          <p:cNvPr id="3" name="Title 2"/>
          <p:cNvSpPr>
            <a:spLocks noGrp="1"/>
          </p:cNvSpPr>
          <p:nvPr>
            <p:ph type="title"/>
          </p:nvPr>
        </p:nvSpPr>
        <p:spPr>
          <a:xfrm>
            <a:off x="457200" y="-93663"/>
            <a:ext cx="8229600" cy="1143001"/>
          </a:xfrm>
        </p:spPr>
        <p:txBody>
          <a:bodyPr>
            <a:normAutofit/>
          </a:bodyPr>
          <a:lstStyle/>
          <a:p>
            <a:pPr>
              <a:defRPr/>
            </a:pPr>
            <a:r>
              <a:rPr lang="en-US" dirty="0" smtClean="0"/>
              <a:t>Support for Fire Weather Forecasts</a:t>
            </a:r>
            <a:endParaRPr lang="en-US" dirty="0"/>
          </a:p>
        </p:txBody>
      </p:sp>
      <p:sp>
        <p:nvSpPr>
          <p:cNvPr id="20484" name="TextBox 4"/>
          <p:cNvSpPr txBox="1">
            <a:spLocks noChangeArrowheads="1"/>
          </p:cNvSpPr>
          <p:nvPr/>
        </p:nvSpPr>
        <p:spPr bwMode="auto">
          <a:xfrm>
            <a:off x="457200" y="857250"/>
            <a:ext cx="8229600" cy="2492375"/>
          </a:xfrm>
          <a:prstGeom prst="rect">
            <a:avLst/>
          </a:prstGeom>
          <a:noFill/>
          <a:ln w="9525">
            <a:noFill/>
            <a:miter lim="800000"/>
            <a:headEnd/>
            <a:tailEnd/>
          </a:ln>
        </p:spPr>
        <p:txBody>
          <a:bodyPr>
            <a:prstTxWarp prst="textNoShape">
              <a:avLst/>
            </a:prstTxWarp>
            <a:spAutoFit/>
          </a:bodyPr>
          <a:lstStyle/>
          <a:p>
            <a:r>
              <a:rPr lang="en-US" sz="1200"/>
              <a:t>AREA FORECAST DISCUSSION</a:t>
            </a:r>
          </a:p>
          <a:p>
            <a:r>
              <a:rPr lang="en-US" sz="1200"/>
              <a:t>NATIONAL WEATHER SERVICE ALBUQUERQUE NM</a:t>
            </a:r>
          </a:p>
          <a:p>
            <a:r>
              <a:rPr lang="en-US" sz="1200"/>
              <a:t>300 AM MST WED DEC 1 2010</a:t>
            </a:r>
          </a:p>
          <a:p>
            <a:endParaRPr lang="en-US" sz="1200"/>
          </a:p>
          <a:p>
            <a:r>
              <a:rPr lang="en-US" sz="1200"/>
              <a:t>.FIRE WEATHER...ONLY MINOR CHANGES TO OVERALL FORECAST THROUGH THE WEEKEND. A 1016MB LEE TROUGH OVER THE PLAINS HAS ALLOWED WESTERLY DOWNSLOPE WINDS TO DOMINATE THE AREA...THUS TEMPS ARE MUCH WARMER AND WINDS SLIGHTLY BREEZIER. AN ISOLATED AREA OF MARGINAL CRITICAL FIRE WX CONDITIONS WILL DEVELOP BTWN CLINES CORNERS...VAUGHN...SANTA ROSA...AND LAS VEGAS BY LATE THIS MORNING HOWEVER NO FIRE WX HIGHLIGHTS WILL BE ISSUED. </a:t>
            </a:r>
            <a:r>
              <a:rPr lang="en-US" sz="1200" b="1" i="1">
                <a:solidFill>
                  <a:srgbClr val="FF0000"/>
                </a:solidFill>
              </a:rPr>
              <a:t>MELTING SNOWPACK EVIDENT ON THE 2013Z MODIS 1KM VISIBLE IMAGERY TUESDAY IN NEARLY THE EXACT SAME AREA WILL MITIGATE SURFACE FUEL DRYNESS. </a:t>
            </a:r>
            <a:r>
              <a:rPr lang="en-US" sz="1200"/>
              <a:t>MIN RH VALUES WILL RANGE FROM 20-25 PCT ALONG THE COLORADO BORDER TO 10-15 PCT ACROSS THE SOUTH. VENT RATES TODAY WILL BE POOR MOST AREAS EXCEPT ALONG THE EAST SLOPES WHERE FAIR VALUES ARE EXPECTED.</a:t>
            </a:r>
          </a:p>
        </p:txBody>
      </p:sp>
      <p:pic>
        <p:nvPicPr>
          <p:cNvPr id="20485" name="Picture 6" descr="SSEC_logo.png"/>
          <p:cNvPicPr>
            <a:picLocks noChangeAspect="1"/>
          </p:cNvPicPr>
          <p:nvPr/>
        </p:nvPicPr>
        <p:blipFill>
          <a:blip r:embed="rId3"/>
          <a:srcRect/>
          <a:stretch>
            <a:fillRect/>
          </a:stretch>
        </p:blipFill>
        <p:spPr bwMode="auto">
          <a:xfrm>
            <a:off x="6029325" y="857250"/>
            <a:ext cx="962025" cy="679450"/>
          </a:xfrm>
          <a:prstGeom prst="rect">
            <a:avLst/>
          </a:prstGeom>
          <a:noFill/>
          <a:ln w="9525">
            <a:noFill/>
            <a:miter lim="800000"/>
            <a:headEnd/>
            <a:tailEnd/>
          </a:ln>
        </p:spPr>
      </p:pic>
      <p:pic>
        <p:nvPicPr>
          <p:cNvPr id="20486" name="Picture 4"/>
          <p:cNvPicPr>
            <a:picLocks noChangeAspect="1"/>
          </p:cNvPicPr>
          <p:nvPr/>
        </p:nvPicPr>
        <p:blipFill>
          <a:blip r:embed="rId4"/>
          <a:srcRect l="3790" t="2734" r="7581" b="2734"/>
          <a:stretch>
            <a:fillRect/>
          </a:stretch>
        </p:blipFill>
        <p:spPr bwMode="auto">
          <a:xfrm>
            <a:off x="7377113" y="860425"/>
            <a:ext cx="820737" cy="72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1"/>
          <p:cNvSpPr>
            <a:spLocks/>
          </p:cNvSpPr>
          <p:nvPr/>
        </p:nvSpPr>
        <p:spPr bwMode="auto">
          <a:xfrm>
            <a:off x="886163" y="543864"/>
            <a:ext cx="7371677"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solidFill>
                  <a:srgbClr val="1F497D"/>
                </a:solidFill>
                <a:latin typeface="Helvetica Neue" charset="0"/>
                <a:sym typeface="Helvetica Neue" charset="0"/>
              </a:rPr>
              <a:t>Space Science and Engineering Center (SSEC), UW-Madison</a:t>
            </a:r>
          </a:p>
        </p:txBody>
      </p:sp>
      <p:sp>
        <p:nvSpPr>
          <p:cNvPr id="152579" name="Rectangle 2"/>
          <p:cNvSpPr>
            <a:spLocks/>
          </p:cNvSpPr>
          <p:nvPr/>
        </p:nvSpPr>
        <p:spPr bwMode="auto">
          <a:xfrm>
            <a:off x="98227" y="-642938"/>
            <a:ext cx="8947547" cy="1259086"/>
          </a:xfrm>
          <a:prstGeom prst="rect">
            <a:avLst/>
          </a:prstGeom>
          <a:noFill/>
          <a:ln w="12700">
            <a:noFill/>
            <a:miter lim="800000"/>
            <a:headEnd/>
            <a:tailEnd/>
          </a:ln>
        </p:spPr>
        <p:txBody>
          <a:bodyPr lIns="0" tIns="0" rIns="0" bIns="0" anchor="b">
            <a:prstTxWarp prst="textNoShape">
              <a:avLst/>
            </a:prstTxWarp>
          </a:bodyPr>
          <a:lstStyle/>
          <a:p>
            <a:r>
              <a:rPr lang="en-US" sz="3500" dirty="0">
                <a:latin typeface="Helvetica Neue" charset="0"/>
                <a:sym typeface="Helvetica Neue" charset="0"/>
              </a:rPr>
              <a:t>MODIS Direct Broadcast Ground Station</a:t>
            </a:r>
          </a:p>
        </p:txBody>
      </p:sp>
      <p:pic>
        <p:nvPicPr>
          <p:cNvPr id="152580" name="Picture 3"/>
          <p:cNvPicPr>
            <a:picLocks noChangeArrowheads="1"/>
          </p:cNvPicPr>
          <p:nvPr/>
        </p:nvPicPr>
        <p:blipFill>
          <a:blip r:embed="rId2"/>
          <a:srcRect/>
          <a:stretch>
            <a:fillRect/>
          </a:stretch>
        </p:blipFill>
        <p:spPr bwMode="auto">
          <a:xfrm>
            <a:off x="660798" y="1800449"/>
            <a:ext cx="2669977" cy="3714750"/>
          </a:xfrm>
          <a:prstGeom prst="rect">
            <a:avLst/>
          </a:prstGeom>
          <a:noFill/>
          <a:ln w="12700">
            <a:noFill/>
            <a:miter lim="800000"/>
            <a:headEnd/>
            <a:tailEnd/>
          </a:ln>
        </p:spPr>
      </p:pic>
      <p:pic>
        <p:nvPicPr>
          <p:cNvPr id="152581" name="Picture 4"/>
          <p:cNvPicPr>
            <a:picLocks noChangeAspect="1" noChangeArrowheads="1"/>
          </p:cNvPicPr>
          <p:nvPr/>
        </p:nvPicPr>
        <p:blipFill>
          <a:blip r:embed="rId3"/>
          <a:srcRect/>
          <a:stretch>
            <a:fillRect/>
          </a:stretch>
        </p:blipFill>
        <p:spPr bwMode="auto">
          <a:xfrm>
            <a:off x="2366367" y="4801941"/>
            <a:ext cx="919758" cy="671959"/>
          </a:xfrm>
          <a:prstGeom prst="rect">
            <a:avLst/>
          </a:prstGeom>
          <a:noFill/>
          <a:ln w="25400">
            <a:noFill/>
            <a:miter lim="800000"/>
            <a:headEnd/>
            <a:tailEnd/>
          </a:ln>
        </p:spPr>
      </p:pic>
      <p:pic>
        <p:nvPicPr>
          <p:cNvPr id="152585" name="Picture 8"/>
          <p:cNvPicPr>
            <a:picLocks noChangeArrowheads="1"/>
          </p:cNvPicPr>
          <p:nvPr/>
        </p:nvPicPr>
        <p:blipFill>
          <a:blip r:embed="rId4"/>
          <a:srcRect/>
          <a:stretch>
            <a:fillRect/>
          </a:stretch>
        </p:blipFill>
        <p:spPr bwMode="auto">
          <a:xfrm>
            <a:off x="3437930" y="926456"/>
            <a:ext cx="5009555" cy="5464969"/>
          </a:xfrm>
          <a:prstGeom prst="rect">
            <a:avLst/>
          </a:prstGeom>
          <a:noFill/>
          <a:ln w="12700">
            <a:noFill/>
            <a:miter lim="800000"/>
            <a:headEnd/>
            <a:tailEnd/>
          </a:ln>
        </p:spPr>
      </p:pic>
      <p:grpSp>
        <p:nvGrpSpPr>
          <p:cNvPr id="2" name="Group 9"/>
          <p:cNvGrpSpPr>
            <a:grpSpLocks/>
          </p:cNvGrpSpPr>
          <p:nvPr/>
        </p:nvGrpSpPr>
        <p:grpSpPr bwMode="auto">
          <a:xfrm>
            <a:off x="7492008" y="3929063"/>
            <a:ext cx="2000250" cy="2107406"/>
            <a:chOff x="0" y="0"/>
            <a:chExt cx="1792" cy="1888"/>
          </a:xfrm>
        </p:grpSpPr>
        <p:pic>
          <p:nvPicPr>
            <p:cNvPr id="152587" name="Picture 10"/>
            <p:cNvPicPr>
              <a:picLocks noChangeAspect="1" noChangeArrowheads="1"/>
            </p:cNvPicPr>
            <p:nvPr/>
          </p:nvPicPr>
          <p:blipFill>
            <a:blip r:embed="rId5"/>
            <a:srcRect l="12659" r="14659" b="59695"/>
            <a:stretch>
              <a:fillRect/>
            </a:stretch>
          </p:blipFill>
          <p:spPr bwMode="auto">
            <a:xfrm>
              <a:off x="24" y="16"/>
              <a:ext cx="1744" cy="1816"/>
            </a:xfrm>
            <a:prstGeom prst="rect">
              <a:avLst/>
            </a:prstGeom>
            <a:noFill/>
            <a:ln w="12700">
              <a:noFill/>
              <a:miter lim="800000"/>
              <a:headEnd/>
              <a:tailEnd/>
            </a:ln>
          </p:spPr>
        </p:pic>
        <p:pic>
          <p:nvPicPr>
            <p:cNvPr id="152588" name="Picture 11"/>
            <p:cNvPicPr>
              <a:picLocks noChangeArrowheads="1"/>
            </p:cNvPicPr>
            <p:nvPr/>
          </p:nvPicPr>
          <p:blipFill>
            <a:blip r:embed="rId6"/>
            <a:srcRect/>
            <a:stretch>
              <a:fillRect/>
            </a:stretch>
          </p:blipFill>
          <p:spPr bwMode="auto">
            <a:xfrm>
              <a:off x="0" y="0"/>
              <a:ext cx="1792" cy="1888"/>
            </a:xfrm>
            <a:prstGeom prst="rect">
              <a:avLst/>
            </a:prstGeom>
            <a:noFill/>
            <a:ln w="12700">
              <a:noFill/>
              <a:miter lim="800000"/>
              <a:headEnd/>
              <a:tailEnd/>
            </a:ln>
          </p:spPr>
        </p:pic>
      </p:grpSp>
      <p:sp>
        <p:nvSpPr>
          <p:cNvPr id="152590"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FFFF00"/>
                </a:solidFill>
                <a:latin typeface="Helvetica Neue" charset="0"/>
                <a:sym typeface="Helvetica Neue" charset="0"/>
              </a:rPr>
              <a:t>SSEC                NWS Regional Headquarters                LDM subscription at WFO</a:t>
            </a:r>
          </a:p>
        </p:txBody>
      </p:sp>
      <p:sp>
        <p:nvSpPr>
          <p:cNvPr id="152591"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1F497D"/>
                </a:solidFill>
                <a:latin typeface="Helvetica Neue" charset="0"/>
                <a:sym typeface="Helvetica Neue" charset="0"/>
              </a:rPr>
              <a:t>SSEC                NWS Regional Headquarters                LDM subscription at WFO</a:t>
            </a:r>
          </a:p>
        </p:txBody>
      </p:sp>
      <p:sp>
        <p:nvSpPr>
          <p:cNvPr id="19459" name="AutoShape 3"/>
          <p:cNvSpPr>
            <a:spLocks/>
          </p:cNvSpPr>
          <p:nvPr/>
        </p:nvSpPr>
        <p:spPr bwMode="auto">
          <a:xfrm>
            <a:off x="1170081" y="6436288"/>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
        <p:nvSpPr>
          <p:cNvPr id="19460" name="AutoShape 4"/>
          <p:cNvSpPr>
            <a:spLocks/>
          </p:cNvSpPr>
          <p:nvPr/>
        </p:nvSpPr>
        <p:spPr bwMode="auto">
          <a:xfrm>
            <a:off x="5107685" y="6429277"/>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212817" cy="5078314"/>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Fog/</a:t>
            </a:r>
          </a:p>
          <a:p>
            <a:r>
              <a:rPr lang="en-US" sz="2400" b="1" dirty="0" smtClean="0">
                <a:solidFill>
                  <a:srgbClr val="1F497D"/>
                </a:solidFill>
              </a:rPr>
              <a:t>Low </a:t>
            </a:r>
          </a:p>
          <a:p>
            <a:r>
              <a:rPr lang="en-US" sz="2400" b="1" dirty="0" smtClean="0">
                <a:solidFill>
                  <a:srgbClr val="1F497D"/>
                </a:solidFill>
              </a:rPr>
              <a:t>Cloud</a:t>
            </a:r>
          </a:p>
          <a:p>
            <a:r>
              <a:rPr lang="en-US" sz="2400" b="1" dirty="0" smtClean="0">
                <a:solidFill>
                  <a:srgbClr val="1F497D"/>
                </a:solidFill>
              </a:rPr>
              <a:t>Product</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8 Feb 2011</a:t>
            </a:r>
          </a:p>
        </p:txBody>
      </p:sp>
      <p:pic>
        <p:nvPicPr>
          <p:cNvPr id="5" name="Picture 4" descr="Picture 2.pn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263687" cy="5262980"/>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IR </a:t>
            </a:r>
          </a:p>
          <a:p>
            <a:r>
              <a:rPr lang="en-US" sz="2400" b="1" dirty="0" smtClean="0">
                <a:solidFill>
                  <a:srgbClr val="1F497D"/>
                </a:solidFill>
              </a:rPr>
              <a:t>Window</a:t>
            </a:r>
          </a:p>
          <a:p>
            <a:r>
              <a:rPr lang="en-US" sz="2400" b="1" dirty="0" smtClean="0">
                <a:solidFill>
                  <a:srgbClr val="1F497D"/>
                </a:solidFill>
              </a:rPr>
              <a:t>Band</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8 Feb 2011</a:t>
            </a:r>
          </a:p>
        </p:txBody>
      </p:sp>
      <p:pic>
        <p:nvPicPr>
          <p:cNvPr id="6" name="Picture 5" descr="Picture 4.png"/>
          <p:cNvPicPr>
            <a:picLocks noChangeAspect="1"/>
          </p:cNvPicPr>
          <p:nvPr/>
        </p:nvPicPr>
        <p:blipFill>
          <a:blip r:embed="rId2"/>
          <a:stretch>
            <a:fillRect/>
          </a:stretch>
        </p:blipFill>
        <p:spPr>
          <a:xfrm>
            <a:off x="1116356" y="-44406"/>
            <a:ext cx="6965265" cy="69652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Individual Products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23348" y="1466833"/>
            <a:ext cx="1532691" cy="4801315"/>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Visible</a:t>
            </a:r>
          </a:p>
          <a:p>
            <a:r>
              <a:rPr lang="en-US" sz="2400" b="1" dirty="0" smtClean="0">
                <a:solidFill>
                  <a:srgbClr val="1F497D"/>
                </a:solidFill>
              </a:rPr>
              <a:t>Band 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2.png"/>
          <p:cNvPicPr>
            <a:picLocks noChangeAspect="1"/>
          </p:cNvPicPr>
          <p:nvPr/>
        </p:nvPicPr>
        <p:blipFill>
          <a:blip r:embed="rId2"/>
          <a:srcRect l="20685" t="1890"/>
          <a:stretch>
            <a:fillRect/>
          </a:stretch>
        </p:blipFill>
        <p:spPr>
          <a:xfrm>
            <a:off x="1730047" y="-14824"/>
            <a:ext cx="6956753" cy="690458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532691" cy="4524316"/>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Snow/Ice</a:t>
            </a:r>
          </a:p>
          <a:p>
            <a:r>
              <a:rPr lang="en-US" sz="2400" b="1" dirty="0" smtClean="0">
                <a:solidFill>
                  <a:srgbClr val="1F497D"/>
                </a:solidFill>
              </a:rPr>
              <a:t>Band 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3.png"/>
          <p:cNvPicPr>
            <a:picLocks noChangeAspect="1"/>
          </p:cNvPicPr>
          <p:nvPr/>
        </p:nvPicPr>
        <p:blipFill>
          <a:blip r:embed="rId2"/>
          <a:srcRect l="20471" t="1846"/>
          <a:stretch>
            <a:fillRect/>
          </a:stretch>
        </p:blipFill>
        <p:spPr>
          <a:xfrm>
            <a:off x="1728216" y="-18288"/>
            <a:ext cx="7065811" cy="701433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654269" cy="4801315"/>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Cirrus Band</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5.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23348" y="1466833"/>
            <a:ext cx="1747143"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Cloud Phase</a:t>
            </a:r>
          </a:p>
          <a:p>
            <a:r>
              <a:rPr lang="en-US" sz="2400" b="1" dirty="0" smtClean="0">
                <a:solidFill>
                  <a:srgbClr val="1F497D"/>
                </a:solidFill>
              </a:rPr>
              <a:t>Product</a:t>
            </a:r>
          </a:p>
          <a:p>
            <a:r>
              <a:rPr lang="en-US" sz="2400" b="1" dirty="0" smtClean="0">
                <a:solidFill>
                  <a:srgbClr val="1F497D"/>
                </a:solidFill>
              </a:rPr>
              <a:t>4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6" name="Picture 5" descr="Picture 13.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796586" cy="4801315"/>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3.7 </a:t>
            </a:r>
            <a:r>
              <a:rPr lang="en-US" sz="2400" b="1" dirty="0" err="1" smtClean="0">
                <a:solidFill>
                  <a:srgbClr val="1F497D"/>
                </a:solidFill>
              </a:rPr>
              <a:t>μm</a:t>
            </a:r>
            <a:r>
              <a:rPr lang="en-US" sz="2400" b="1" dirty="0" smtClean="0">
                <a:solidFill>
                  <a:srgbClr val="1F497D"/>
                </a:solidFill>
              </a:rPr>
              <a:t> Band</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6.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795383" cy="4524316"/>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Water Vapor</a:t>
            </a:r>
          </a:p>
          <a:p>
            <a:r>
              <a:rPr lang="en-US" sz="2400" b="1" dirty="0" smtClean="0">
                <a:solidFill>
                  <a:srgbClr val="1F497D"/>
                </a:solidFill>
              </a:rPr>
              <a:t>Band 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6" name="Picture 5" descr="Picture 7.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532691" cy="4524316"/>
          </a:xfrm>
          <a:prstGeom prst="rect">
            <a:avLst/>
          </a:prstGeom>
          <a:noFill/>
        </p:spPr>
        <p:txBody>
          <a:bodyPr wrap="none" rtlCol="0">
            <a:spAutoFit/>
          </a:bodyPr>
          <a:lstStyle/>
          <a:p>
            <a:r>
              <a:rPr lang="en-US" sz="2400" b="1" dirty="0" smtClean="0">
                <a:solidFill>
                  <a:srgbClr val="1F497D"/>
                </a:solidFill>
              </a:rPr>
              <a:t>MODIS IR </a:t>
            </a:r>
          </a:p>
          <a:p>
            <a:r>
              <a:rPr lang="en-US" sz="2400" b="1" dirty="0" smtClean="0">
                <a:solidFill>
                  <a:srgbClr val="1F497D"/>
                </a:solidFill>
              </a:rPr>
              <a:t>Window</a:t>
            </a:r>
          </a:p>
          <a:p>
            <a:r>
              <a:rPr lang="en-US" sz="2400" b="1" dirty="0" smtClean="0">
                <a:solidFill>
                  <a:srgbClr val="1F497D"/>
                </a:solidFill>
              </a:rPr>
              <a:t>Band 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9.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1"/>
          <p:cNvSpPr>
            <a:spLocks/>
          </p:cNvSpPr>
          <p:nvPr/>
        </p:nvSpPr>
        <p:spPr bwMode="auto">
          <a:xfrm>
            <a:off x="1012472" y="71438"/>
            <a:ext cx="9117211" cy="741164"/>
          </a:xfrm>
          <a:prstGeom prst="rect">
            <a:avLst/>
          </a:prstGeom>
          <a:noFill/>
          <a:ln w="12700">
            <a:noFill/>
            <a:miter lim="800000"/>
            <a:headEnd/>
            <a:tailEnd/>
          </a:ln>
        </p:spPr>
        <p:txBody>
          <a:bodyPr lIns="0" tIns="0" rIns="0" bIns="0" anchor="b">
            <a:prstTxWarp prst="textNoShape">
              <a:avLst/>
            </a:prstTxWarp>
          </a:bodyPr>
          <a:lstStyle/>
          <a:p>
            <a:r>
              <a:rPr lang="en-US" sz="3500" dirty="0">
                <a:latin typeface="Helvetica Neue" charset="0"/>
                <a:sym typeface="Helvetica Neue" charset="0"/>
              </a:rPr>
              <a:t>MODIS in AWIPS Project</a:t>
            </a:r>
          </a:p>
        </p:txBody>
      </p:sp>
      <p:sp>
        <p:nvSpPr>
          <p:cNvPr id="153606" name="Rectangle 5"/>
          <p:cNvSpPr>
            <a:spLocks/>
          </p:cNvSpPr>
          <p:nvPr/>
        </p:nvSpPr>
        <p:spPr bwMode="auto">
          <a:xfrm>
            <a:off x="4287395" y="5482650"/>
            <a:ext cx="4094961" cy="553998"/>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1F497D"/>
                </a:solidFill>
                <a:latin typeface="Helvetica Neue" charset="0"/>
                <a:sym typeface="Helvetica Neue" charset="0"/>
              </a:rPr>
              <a:t>MODIS imagery and products in AWIPS</a:t>
            </a:r>
          </a:p>
          <a:p>
            <a:r>
              <a:rPr lang="en-US" dirty="0">
                <a:solidFill>
                  <a:srgbClr val="1F497D"/>
                </a:solidFill>
                <a:latin typeface="Helvetica Neue" charset="0"/>
                <a:sym typeface="Helvetica Neue" charset="0"/>
              </a:rPr>
              <a:t>(since July 2006)</a:t>
            </a:r>
          </a:p>
        </p:txBody>
      </p:sp>
      <p:pic>
        <p:nvPicPr>
          <p:cNvPr id="153607" name="Picture 6"/>
          <p:cNvPicPr>
            <a:picLocks noChangeAspect="1" noChangeArrowheads="1"/>
          </p:cNvPicPr>
          <p:nvPr/>
        </p:nvPicPr>
        <p:blipFill>
          <a:blip r:embed="rId2"/>
          <a:srcRect/>
          <a:stretch>
            <a:fillRect/>
          </a:stretch>
        </p:blipFill>
        <p:spPr bwMode="auto">
          <a:xfrm>
            <a:off x="3768329" y="1083841"/>
            <a:ext cx="5198195" cy="4366617"/>
          </a:xfrm>
          <a:prstGeom prst="rect">
            <a:avLst/>
          </a:prstGeom>
          <a:noFill/>
          <a:ln w="25400">
            <a:noFill/>
            <a:miter lim="800000"/>
            <a:headEnd/>
            <a:tailEnd/>
          </a:ln>
        </p:spPr>
      </p:pic>
      <p:pic>
        <p:nvPicPr>
          <p:cNvPr id="153608" name="Picture 7"/>
          <p:cNvPicPr>
            <a:picLocks noChangeArrowheads="1"/>
          </p:cNvPicPr>
          <p:nvPr/>
        </p:nvPicPr>
        <p:blipFill>
          <a:blip r:embed="rId3"/>
          <a:srcRect/>
          <a:stretch>
            <a:fillRect/>
          </a:stretch>
        </p:blipFill>
        <p:spPr bwMode="auto">
          <a:xfrm>
            <a:off x="269007" y="1067098"/>
            <a:ext cx="3143250" cy="4384477"/>
          </a:xfrm>
          <a:prstGeom prst="rect">
            <a:avLst/>
          </a:prstGeom>
          <a:noFill/>
          <a:ln w="12700">
            <a:noFill/>
            <a:miter lim="800000"/>
            <a:headEnd/>
            <a:tailEnd/>
          </a:ln>
        </p:spPr>
      </p:pic>
      <p:pic>
        <p:nvPicPr>
          <p:cNvPr id="153609" name="Picture 8"/>
          <p:cNvPicPr>
            <a:picLocks noChangeAspect="1" noChangeArrowheads="1"/>
          </p:cNvPicPr>
          <p:nvPr/>
        </p:nvPicPr>
        <p:blipFill>
          <a:blip r:embed="rId4"/>
          <a:srcRect/>
          <a:stretch>
            <a:fillRect/>
          </a:stretch>
        </p:blipFill>
        <p:spPr bwMode="auto">
          <a:xfrm>
            <a:off x="2446734" y="4748363"/>
            <a:ext cx="919758" cy="671959"/>
          </a:xfrm>
          <a:prstGeom prst="rect">
            <a:avLst/>
          </a:prstGeom>
          <a:noFill/>
          <a:ln w="25400">
            <a:noFill/>
            <a:miter lim="800000"/>
            <a:headEnd/>
            <a:tailEnd/>
          </a:ln>
        </p:spPr>
      </p:pic>
      <p:sp>
        <p:nvSpPr>
          <p:cNvPr id="19465" name="AutoShape 9"/>
          <p:cNvSpPr>
            <a:spLocks/>
          </p:cNvSpPr>
          <p:nvPr/>
        </p:nvSpPr>
        <p:spPr bwMode="auto">
          <a:xfrm>
            <a:off x="2455664" y="1580555"/>
            <a:ext cx="1535906" cy="312539"/>
          </a:xfrm>
          <a:prstGeom prst="rightArrow">
            <a:avLst>
              <a:gd name="adj1" fmla="val 32000"/>
              <a:gd name="adj2" fmla="val 125724"/>
            </a:avLst>
          </a:prstGeom>
          <a:solidFill>
            <a:srgbClr val="FF0000"/>
          </a:solidFill>
          <a:ln w="12700">
            <a:solidFill>
              <a:schemeClr val="tx1"/>
            </a:solidFill>
            <a:prstDash val="solid"/>
            <a:miter lim="800000"/>
            <a:headEnd type="none" w="med" len="med"/>
            <a:tailEnd type="none" w="med" len="med"/>
          </a:ln>
          <a:effectLst>
            <a:outerShdw blurRad="127000" dist="76200" dir="3240006" algn="ctr" rotWithShape="0">
              <a:schemeClr val="bg2">
                <a:alpha val="75000"/>
              </a:schemeClr>
            </a:outerShdw>
          </a:effectLst>
        </p:spPr>
        <p:txBody>
          <a:bodyPr lIns="0" tIns="0" rIns="0" bIns="0">
            <a:prstTxWarp prst="textNoShape">
              <a:avLst/>
            </a:prstTxWarp>
          </a:bodyPr>
          <a:lstStyle/>
          <a:p>
            <a:endParaRPr lang="en-US">
              <a:effectLst>
                <a:outerShdw blurRad="38100" dist="38100" dir="2700000" algn="tl">
                  <a:srgbClr val="000000"/>
                </a:outerShdw>
              </a:effectLst>
            </a:endParaRPr>
          </a:p>
        </p:txBody>
      </p:sp>
      <p:sp>
        <p:nvSpPr>
          <p:cNvPr id="153611" name="Rectangle 10"/>
          <p:cNvSpPr>
            <a:spLocks/>
          </p:cNvSpPr>
          <p:nvPr/>
        </p:nvSpPr>
        <p:spPr bwMode="auto">
          <a:xfrm>
            <a:off x="571434" y="5482650"/>
            <a:ext cx="2497145" cy="553998"/>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1F497D"/>
                </a:solidFill>
                <a:latin typeface="Helvetica Neue" charset="0"/>
                <a:sym typeface="Helvetica Neue" charset="0"/>
              </a:rPr>
              <a:t>MODIS direct broadcast </a:t>
            </a:r>
          </a:p>
          <a:p>
            <a:r>
              <a:rPr lang="en-US" dirty="0">
                <a:solidFill>
                  <a:srgbClr val="1F497D"/>
                </a:solidFill>
                <a:latin typeface="Helvetica Neue" charset="0"/>
                <a:sym typeface="Helvetica Neue" charset="0"/>
              </a:rPr>
              <a:t>ground station at SSEC</a:t>
            </a:r>
          </a:p>
        </p:txBody>
      </p:sp>
      <p:sp>
        <p:nvSpPr>
          <p:cNvPr id="12"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FFFF00"/>
                </a:solidFill>
                <a:latin typeface="Helvetica Neue" charset="0"/>
                <a:sym typeface="Helvetica Neue" charset="0"/>
              </a:rPr>
              <a:t>SSEC                NWS Regional Headquarters                LDM subscription at WFO</a:t>
            </a:r>
          </a:p>
        </p:txBody>
      </p:sp>
      <p:sp>
        <p:nvSpPr>
          <p:cNvPr id="13" name="Rectangle 2"/>
          <p:cNvSpPr>
            <a:spLocks/>
          </p:cNvSpPr>
          <p:nvPr/>
        </p:nvSpPr>
        <p:spPr bwMode="auto">
          <a:xfrm>
            <a:off x="375789" y="6342290"/>
            <a:ext cx="8429258"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a:solidFill>
                  <a:srgbClr val="1F497D"/>
                </a:solidFill>
                <a:latin typeface="Helvetica Neue" charset="0"/>
                <a:sym typeface="Helvetica Neue" charset="0"/>
              </a:rPr>
              <a:t>SSEC                NWS Regional Headquarters                LDM subscription at WFO</a:t>
            </a:r>
          </a:p>
        </p:txBody>
      </p:sp>
      <p:sp>
        <p:nvSpPr>
          <p:cNvPr id="14" name="AutoShape 3"/>
          <p:cNvSpPr>
            <a:spLocks/>
          </p:cNvSpPr>
          <p:nvPr/>
        </p:nvSpPr>
        <p:spPr bwMode="auto">
          <a:xfrm>
            <a:off x="1170081" y="6436288"/>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
        <p:nvSpPr>
          <p:cNvPr id="15" name="AutoShape 4"/>
          <p:cNvSpPr>
            <a:spLocks/>
          </p:cNvSpPr>
          <p:nvPr/>
        </p:nvSpPr>
        <p:spPr bwMode="auto">
          <a:xfrm>
            <a:off x="5107685" y="6429277"/>
            <a:ext cx="660797" cy="151805"/>
          </a:xfrm>
          <a:prstGeom prst="rightArrow">
            <a:avLst>
              <a:gd name="adj1" fmla="val 32000"/>
              <a:gd name="adj2" fmla="val 258839"/>
            </a:avLst>
          </a:prstGeom>
          <a:solidFill>
            <a:srgbClr val="FF00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820330"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Land Surface</a:t>
            </a:r>
          </a:p>
          <a:p>
            <a:r>
              <a:rPr lang="en-US" sz="2400" b="1" dirty="0" smtClean="0">
                <a:solidFill>
                  <a:srgbClr val="1F497D"/>
                </a:solidFill>
              </a:rPr>
              <a:t>Temperature</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10.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820330"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Land Surface</a:t>
            </a:r>
          </a:p>
          <a:p>
            <a:r>
              <a:rPr lang="en-US" sz="2400" b="1" dirty="0" smtClean="0">
                <a:solidFill>
                  <a:srgbClr val="1F497D"/>
                </a:solidFill>
              </a:rPr>
              <a:t>Temperature</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7" name="Picture 6" descr="Picture 18.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17.png"/>
          <p:cNvPicPr>
            <a:picLocks noChangeAspect="1"/>
          </p:cNvPicPr>
          <p:nvPr/>
        </p:nvPicPr>
        <p:blipFill>
          <a:blip r:embed="rId2"/>
          <a:srcRect l="20069"/>
          <a:stretch>
            <a:fillRect/>
          </a:stretch>
        </p:blipFill>
        <p:spPr>
          <a:xfrm>
            <a:off x="2170059" y="0"/>
            <a:ext cx="6414461" cy="6858000"/>
          </a:xfrm>
          <a:prstGeom prst="rect">
            <a:avLst/>
          </a:prstGeom>
        </p:spPr>
      </p:pic>
      <p:sp>
        <p:nvSpPr>
          <p:cNvPr id="4" name="TextBox 3"/>
          <p:cNvSpPr txBox="1"/>
          <p:nvPr/>
        </p:nvSpPr>
        <p:spPr>
          <a:xfrm>
            <a:off x="-23348" y="1466833"/>
            <a:ext cx="1820330" cy="4708982"/>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Land Surface</a:t>
            </a:r>
          </a:p>
          <a:p>
            <a:r>
              <a:rPr lang="en-US" sz="2400" b="1" dirty="0" smtClean="0">
                <a:solidFill>
                  <a:srgbClr val="1F497D"/>
                </a:solidFill>
              </a:rPr>
              <a:t>Temperature</a:t>
            </a:r>
          </a:p>
          <a:p>
            <a:r>
              <a:rPr lang="en-US" sz="2400" b="1" dirty="0" smtClean="0">
                <a:solidFill>
                  <a:srgbClr val="1F497D"/>
                </a:solidFill>
              </a:rPr>
              <a:t>1 km</a:t>
            </a:r>
          </a:p>
          <a:p>
            <a:r>
              <a:rPr lang="en-US" sz="2400" b="1" dirty="0" smtClean="0">
                <a:solidFill>
                  <a:srgbClr val="1F497D"/>
                </a:solidFill>
              </a:rPr>
              <a:t>(Nighttime)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9 Feb 2011</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329811"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NDVI </a:t>
            </a:r>
          </a:p>
          <a:p>
            <a:r>
              <a:rPr lang="en-US" sz="2400" b="1" dirty="0" smtClean="0">
                <a:solidFill>
                  <a:srgbClr val="1F497D"/>
                </a:solidFill>
              </a:rPr>
              <a:t>Product </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11.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329811"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NDVI </a:t>
            </a:r>
          </a:p>
          <a:p>
            <a:r>
              <a:rPr lang="en-US" sz="2400" b="1" dirty="0" smtClean="0">
                <a:solidFill>
                  <a:srgbClr val="1F497D"/>
                </a:solidFill>
              </a:rPr>
              <a:t>Product </a:t>
            </a:r>
          </a:p>
          <a:p>
            <a:r>
              <a:rPr lang="en-US" sz="2400" b="1" dirty="0" smtClean="0">
                <a:solidFill>
                  <a:srgbClr val="1F497D"/>
                </a:solidFill>
              </a:rPr>
              <a:t>1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6" name="Picture 5" descr="Picture 17.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329811"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TPW</a:t>
            </a:r>
          </a:p>
          <a:p>
            <a:r>
              <a:rPr lang="en-US" sz="2400" b="1" dirty="0" smtClean="0">
                <a:solidFill>
                  <a:srgbClr val="1F497D"/>
                </a:solidFill>
              </a:rPr>
              <a:t>Product</a:t>
            </a:r>
          </a:p>
          <a:p>
            <a:r>
              <a:rPr lang="en-US" sz="2400" b="1" dirty="0" smtClean="0">
                <a:solidFill>
                  <a:srgbClr val="1F497D"/>
                </a:solidFill>
              </a:rPr>
              <a:t>4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12.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329811" cy="4616649"/>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TPW</a:t>
            </a:r>
          </a:p>
          <a:p>
            <a:r>
              <a:rPr lang="en-US" sz="2400" b="1" dirty="0" smtClean="0">
                <a:solidFill>
                  <a:srgbClr val="1F497D"/>
                </a:solidFill>
              </a:rPr>
              <a:t>Product</a:t>
            </a:r>
          </a:p>
          <a:p>
            <a:r>
              <a:rPr lang="en-US" sz="2400" b="1" dirty="0" smtClean="0">
                <a:solidFill>
                  <a:srgbClr val="1F497D"/>
                </a:solidFill>
              </a:rPr>
              <a:t>4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6" name="Picture 5" descr="Picture 15.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348" y="1466833"/>
            <a:ext cx="1820330" cy="4708982"/>
          </a:xfrm>
          <a:prstGeom prst="rect">
            <a:avLst/>
          </a:prstGeom>
          <a:noFill/>
        </p:spPr>
        <p:txBody>
          <a:bodyPr wrap="none" rtlCol="0">
            <a:spAutoFit/>
          </a:bodyPr>
          <a:lstStyle/>
          <a:p>
            <a:r>
              <a:rPr lang="en-US" sz="2400" b="1" dirty="0" smtClean="0">
                <a:solidFill>
                  <a:srgbClr val="1F497D"/>
                </a:solidFill>
              </a:rPr>
              <a:t>MODIS </a:t>
            </a:r>
          </a:p>
          <a:p>
            <a:r>
              <a:rPr lang="en-US" sz="2400" b="1" dirty="0" smtClean="0">
                <a:solidFill>
                  <a:srgbClr val="1F497D"/>
                </a:solidFill>
              </a:rPr>
              <a:t>Cloud Top</a:t>
            </a:r>
          </a:p>
          <a:p>
            <a:r>
              <a:rPr lang="en-US" sz="2400" b="1" dirty="0" smtClean="0">
                <a:solidFill>
                  <a:srgbClr val="1F497D"/>
                </a:solidFill>
              </a:rPr>
              <a:t>Temperature</a:t>
            </a:r>
          </a:p>
          <a:p>
            <a:r>
              <a:rPr lang="en-US" sz="2400" b="1" dirty="0" smtClean="0">
                <a:solidFill>
                  <a:srgbClr val="1F497D"/>
                </a:solidFill>
              </a:rPr>
              <a:t>Product</a:t>
            </a:r>
          </a:p>
          <a:p>
            <a:r>
              <a:rPr lang="en-US" sz="2400" b="1" dirty="0" smtClean="0">
                <a:solidFill>
                  <a:srgbClr val="1F497D"/>
                </a:solidFill>
              </a:rPr>
              <a:t>4 km</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14 Feb 2011</a:t>
            </a:r>
          </a:p>
        </p:txBody>
      </p:sp>
      <p:pic>
        <p:nvPicPr>
          <p:cNvPr id="5" name="Picture 4" descr="Picture 14.png"/>
          <p:cNvPicPr>
            <a:picLocks noChangeAspect="1"/>
          </p:cNvPicPr>
          <p:nvPr/>
        </p:nvPicPr>
        <p:blipFill>
          <a:blip r:embed="rId2"/>
          <a:srcRect l="20471" t="1846"/>
          <a:stretch>
            <a:fillRect/>
          </a:stretch>
        </p:blipFill>
        <p:spPr>
          <a:xfrm>
            <a:off x="1728216" y="-18288"/>
            <a:ext cx="7065811" cy="701436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16.png"/>
          <p:cNvPicPr>
            <a:picLocks noChangeAspect="1"/>
          </p:cNvPicPr>
          <p:nvPr/>
        </p:nvPicPr>
        <p:blipFill>
          <a:blip r:embed="rId2"/>
          <a:stretch>
            <a:fillRect/>
          </a:stretch>
        </p:blipFill>
        <p:spPr>
          <a:xfrm>
            <a:off x="198185" y="0"/>
            <a:ext cx="8747630" cy="6858000"/>
          </a:xfrm>
          <a:prstGeom prst="rect">
            <a:avLst/>
          </a:prstGeom>
        </p:spPr>
      </p:pic>
      <p:sp>
        <p:nvSpPr>
          <p:cNvPr id="4" name="TextBox 3"/>
          <p:cNvSpPr txBox="1"/>
          <p:nvPr/>
        </p:nvSpPr>
        <p:spPr>
          <a:xfrm>
            <a:off x="7036755" y="624457"/>
            <a:ext cx="1650045" cy="2031325"/>
          </a:xfrm>
          <a:prstGeom prst="rect">
            <a:avLst/>
          </a:prstGeom>
          <a:solidFill>
            <a:schemeClr val="bg1"/>
          </a:solidFill>
        </p:spPr>
        <p:txBody>
          <a:bodyPr wrap="square" rtlCol="0">
            <a:spAutoFit/>
          </a:bodyPr>
          <a:lstStyle/>
          <a:p>
            <a:r>
              <a:rPr lang="en-US" b="1" dirty="0" smtClean="0">
                <a:solidFill>
                  <a:srgbClr val="1F497D"/>
                </a:solidFill>
              </a:rPr>
              <a:t>MODIS </a:t>
            </a:r>
          </a:p>
          <a:p>
            <a:r>
              <a:rPr lang="en-US" b="1" dirty="0" smtClean="0">
                <a:solidFill>
                  <a:srgbClr val="1F497D"/>
                </a:solidFill>
              </a:rPr>
              <a:t>Sea Surface Temperature</a:t>
            </a:r>
          </a:p>
          <a:p>
            <a:r>
              <a:rPr lang="en-US" b="1" dirty="0" smtClean="0">
                <a:solidFill>
                  <a:srgbClr val="1F497D"/>
                </a:solidFill>
              </a:rPr>
              <a:t>Product</a:t>
            </a:r>
          </a:p>
          <a:p>
            <a:r>
              <a:rPr lang="en-US" b="1" dirty="0" smtClean="0">
                <a:solidFill>
                  <a:srgbClr val="1F497D"/>
                </a:solidFill>
              </a:rPr>
              <a:t>1 km</a:t>
            </a:r>
          </a:p>
          <a:p>
            <a:endParaRPr lang="en-US" b="1" dirty="0" smtClean="0">
              <a:solidFill>
                <a:srgbClr val="1F497D"/>
              </a:solidFill>
            </a:endParaRPr>
          </a:p>
          <a:p>
            <a:r>
              <a:rPr lang="en-US" b="1" dirty="0" smtClean="0">
                <a:solidFill>
                  <a:srgbClr val="1F497D"/>
                </a:solidFill>
              </a:rPr>
              <a:t>8 Feb 2011</a:t>
            </a:r>
            <a:endParaRPr lang="en-US" b="1" dirty="0">
              <a:solidFill>
                <a:srgbClr val="1F497D"/>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15.png"/>
          <p:cNvPicPr>
            <a:picLocks noChangeAspect="1"/>
          </p:cNvPicPr>
          <p:nvPr/>
        </p:nvPicPr>
        <p:blipFill>
          <a:blip r:embed="rId2"/>
          <a:stretch>
            <a:fillRect/>
          </a:stretch>
        </p:blipFill>
        <p:spPr>
          <a:xfrm>
            <a:off x="198185" y="0"/>
            <a:ext cx="874763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1"/>
          <p:cNvSpPr>
            <a:spLocks noGrp="1" noChangeArrowheads="1"/>
          </p:cNvSpPr>
          <p:nvPr>
            <p:ph type="body" idx="1"/>
          </p:nvPr>
        </p:nvSpPr>
        <p:spPr>
          <a:xfrm>
            <a:off x="98425" y="5715000"/>
            <a:ext cx="8939213" cy="973138"/>
          </a:xfrm>
        </p:spPr>
        <p:txBody>
          <a:bodyPr>
            <a:normAutofit lnSpcReduction="10000"/>
          </a:bodyPr>
          <a:lstStyle/>
          <a:p>
            <a:pPr marL="0" indent="0" algn="ctr" eaLnBrk="1" hangingPunct="1">
              <a:buFont typeface="Arial" charset="0"/>
              <a:buNone/>
              <a:defRPr/>
            </a:pPr>
            <a:r>
              <a:rPr lang="en-US" dirty="0" smtClean="0">
                <a:solidFill>
                  <a:srgbClr val="1F497D"/>
                </a:solidFill>
                <a:latin typeface="+mj-lt"/>
                <a:ea typeface="ＭＳ Ｐゴシック" charset="-128"/>
                <a:cs typeface="ＭＳ Ｐゴシック" charset="-128"/>
                <a:sym typeface="Helvetica Neue" charset="0"/>
              </a:rPr>
              <a:t>Virtual Institute for Satellite Integration Training (VISIT) lesson - offered since October 2006</a:t>
            </a:r>
          </a:p>
        </p:txBody>
      </p:sp>
      <p:pic>
        <p:nvPicPr>
          <p:cNvPr id="30723" name="Picture 2"/>
          <p:cNvPicPr>
            <a:picLocks noChangeAspect="1" noChangeArrowheads="1"/>
          </p:cNvPicPr>
          <p:nvPr/>
        </p:nvPicPr>
        <p:blipFill>
          <a:blip r:embed="rId2"/>
          <a:srcRect/>
          <a:stretch>
            <a:fillRect/>
          </a:stretch>
        </p:blipFill>
        <p:spPr bwMode="auto">
          <a:xfrm>
            <a:off x="1000125" y="268288"/>
            <a:ext cx="7143750" cy="5357812"/>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Products Outside AWIPS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icture 23.png"/>
          <p:cNvPicPr>
            <a:picLocks noChangeAspect="1"/>
          </p:cNvPicPr>
          <p:nvPr/>
        </p:nvPicPr>
        <p:blipFill>
          <a:blip r:embed="rId2"/>
          <a:stretch>
            <a:fillRect/>
          </a:stretch>
        </p:blipFill>
        <p:spPr>
          <a:xfrm>
            <a:off x="666067" y="845912"/>
            <a:ext cx="8081622" cy="6304603"/>
          </a:xfrm>
          <a:prstGeom prst="rect">
            <a:avLst/>
          </a:prstGeom>
        </p:spPr>
      </p:pic>
      <p:sp>
        <p:nvSpPr>
          <p:cNvPr id="6" name="Title 1"/>
          <p:cNvSpPr txBox="1">
            <a:spLocks/>
          </p:cNvSpPr>
          <p:nvPr/>
        </p:nvSpPr>
        <p:spPr>
          <a:xfrm>
            <a:off x="457200" y="-115453"/>
            <a:ext cx="8229600" cy="11430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MODIS Today Real Time Web Site </a:t>
            </a:r>
            <a:r>
              <a:rPr kumimoji="0" lang="en-US" sz="3556" b="0" i="0" u="none" strike="noStrike" kern="1200" cap="none" spc="0" normalizeH="0" baseline="0" noProof="0" smtClean="0">
                <a:ln>
                  <a:noFill/>
                </a:ln>
                <a:solidFill>
                  <a:srgbClr val="FF0000"/>
                </a:solidFill>
                <a:effectLst/>
                <a:uLnTx/>
                <a:uFillTx/>
                <a:latin typeface="+mj-lt"/>
                <a:ea typeface="+mj-ea"/>
                <a:cs typeface="+mj-cs"/>
              </a:rPr>
              <a:t>http://ge.ssec.wisc.edu/modis-today/ </a:t>
            </a:r>
            <a:endParaRPr kumimoji="0" lang="en-US" sz="3556"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53"/>
            <a:ext cx="8229600" cy="1143000"/>
          </a:xfrm>
        </p:spPr>
        <p:txBody>
          <a:bodyPr>
            <a:normAutofit fontScale="90000"/>
          </a:bodyPr>
          <a:lstStyle/>
          <a:p>
            <a:r>
              <a:rPr lang="en-US" dirty="0" smtClean="0"/>
              <a:t>MODIS Today Real Time Web Site </a:t>
            </a:r>
            <a:r>
              <a:rPr lang="en-US" sz="3556" dirty="0" smtClean="0">
                <a:solidFill>
                  <a:srgbClr val="FF0000"/>
                </a:solidFill>
              </a:rPr>
              <a:t>http://</a:t>
            </a:r>
            <a:r>
              <a:rPr lang="en-US" sz="3556" dirty="0" err="1" smtClean="0">
                <a:solidFill>
                  <a:srgbClr val="FF0000"/>
                </a:solidFill>
              </a:rPr>
              <a:t>ge.ssec.wisc.edu/modis</a:t>
            </a:r>
            <a:r>
              <a:rPr lang="en-US" sz="3556" dirty="0" smtClean="0">
                <a:solidFill>
                  <a:srgbClr val="FF0000"/>
                </a:solidFill>
              </a:rPr>
              <a:t>-today/ </a:t>
            </a:r>
            <a:endParaRPr lang="en-US" sz="3556" dirty="0">
              <a:solidFill>
                <a:srgbClr val="FF0000"/>
              </a:solidFill>
            </a:endParaRPr>
          </a:p>
        </p:txBody>
      </p:sp>
      <p:pic>
        <p:nvPicPr>
          <p:cNvPr id="3" name="Picture 2" descr="Picture 24.png"/>
          <p:cNvPicPr>
            <a:picLocks noChangeAspect="1"/>
          </p:cNvPicPr>
          <p:nvPr/>
        </p:nvPicPr>
        <p:blipFill>
          <a:blip r:embed="rId2"/>
          <a:srcRect l="23892" t="18747" r="25021" b="18475"/>
          <a:stretch>
            <a:fillRect/>
          </a:stretch>
        </p:blipFill>
        <p:spPr>
          <a:xfrm>
            <a:off x="888090" y="992235"/>
            <a:ext cx="7637423" cy="586576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25.png"/>
          <p:cNvPicPr>
            <a:picLocks noChangeAspect="1"/>
          </p:cNvPicPr>
          <p:nvPr/>
        </p:nvPicPr>
        <p:blipFill>
          <a:blip r:embed="rId2"/>
          <a:stretch>
            <a:fillRect/>
          </a:stretch>
        </p:blipFill>
        <p:spPr>
          <a:xfrm>
            <a:off x="323355" y="0"/>
            <a:ext cx="8497290"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26.png"/>
          <p:cNvPicPr>
            <a:picLocks noChangeAspect="1"/>
          </p:cNvPicPr>
          <p:nvPr/>
        </p:nvPicPr>
        <p:blipFill>
          <a:blip r:embed="rId2"/>
          <a:stretch>
            <a:fillRect/>
          </a:stretch>
        </p:blipFill>
        <p:spPr>
          <a:xfrm>
            <a:off x="566903" y="0"/>
            <a:ext cx="8010193" cy="6858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ture 27.png"/>
          <p:cNvPicPr>
            <a:picLocks noChangeAspect="1"/>
          </p:cNvPicPr>
          <p:nvPr/>
        </p:nvPicPr>
        <p:blipFill>
          <a:blip r:embed="rId2"/>
          <a:stretch>
            <a:fillRect/>
          </a:stretch>
        </p:blipFill>
        <p:spPr>
          <a:xfrm>
            <a:off x="886752" y="0"/>
            <a:ext cx="7530353" cy="6858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cture 28.png"/>
          <p:cNvPicPr>
            <a:picLocks noChangeAspect="1"/>
          </p:cNvPicPr>
          <p:nvPr/>
        </p:nvPicPr>
        <p:blipFill>
          <a:blip r:embed="rId2"/>
          <a:stretch>
            <a:fillRect/>
          </a:stretch>
        </p:blipFill>
        <p:spPr>
          <a:xfrm>
            <a:off x="665059" y="0"/>
            <a:ext cx="7813882" cy="6858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Blowing Dust Example</a:t>
            </a:r>
            <a:endParaRPr lang="en-US" dirty="0"/>
          </a:p>
        </p:txBody>
      </p:sp>
      <p:sp>
        <p:nvSpPr>
          <p:cNvPr id="4" name="Subtitle 3"/>
          <p:cNvSpPr>
            <a:spLocks noGrp="1"/>
          </p:cNvSpPr>
          <p:nvPr>
            <p:ph type="subTitle" idx="1"/>
          </p:nvPr>
        </p:nvSpPr>
        <p:spPr/>
        <p:txBody>
          <a:bodyPr/>
          <a:lstStyle/>
          <a:p>
            <a:r>
              <a:rPr lang="en-US" dirty="0" smtClean="0">
                <a:solidFill>
                  <a:srgbClr val="1F497D"/>
                </a:solidFill>
              </a:rPr>
              <a:t>5 September 2010</a:t>
            </a:r>
            <a:endParaRPr lang="en-US" dirty="0">
              <a:solidFill>
                <a:srgbClr val="1F497D"/>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00905_modis_vis_swir_ir_anim.gif">
            <a:hlinkClick r:id="" action="ppaction://media"/>
          </p:cNvPr>
          <p:cNvPicPr/>
          <p:nvPr>
            <a:videoFile r:link="rId1"/>
          </p:nvPr>
        </p:nvPicPr>
        <p:blipFill>
          <a:blip r:embed="rId3"/>
          <a:stretch>
            <a:fillRect/>
          </a:stretch>
        </p:blipFill>
        <p:spPr>
          <a:xfrm>
            <a:off x="1083479" y="274638"/>
            <a:ext cx="6831440" cy="6447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204" y="130013"/>
            <a:ext cx="8229600" cy="1143000"/>
          </a:xfrm>
        </p:spPr>
        <p:txBody>
          <a:bodyPr>
            <a:normAutofit fontScale="90000"/>
          </a:bodyPr>
          <a:lstStyle/>
          <a:p>
            <a:pPr>
              <a:lnSpc>
                <a:spcPts val="3000"/>
              </a:lnSpc>
            </a:pPr>
            <a:r>
              <a:rPr lang="en-US" dirty="0" smtClean="0"/>
              <a:t>MODIS Image in Google Earth             </a:t>
            </a:r>
            <a:r>
              <a:rPr lang="en-US" sz="2667" dirty="0" smtClean="0">
                <a:solidFill>
                  <a:srgbClr val="1F497D"/>
                </a:solidFill>
              </a:rPr>
              <a:t>19:08 UTC   5 September 2010</a:t>
            </a:r>
            <a:r>
              <a:rPr lang="en-US" dirty="0" smtClean="0"/>
              <a:t/>
            </a:r>
            <a:br>
              <a:rPr lang="en-US" dirty="0" smtClean="0"/>
            </a:br>
            <a:endParaRPr lang="en-US" dirty="0"/>
          </a:p>
        </p:txBody>
      </p:sp>
      <p:pic>
        <p:nvPicPr>
          <p:cNvPr id="3" name="Picture 2" descr="Picture 2.png"/>
          <p:cNvPicPr>
            <a:picLocks noChangeAspect="1"/>
          </p:cNvPicPr>
          <p:nvPr/>
        </p:nvPicPr>
        <p:blipFill>
          <a:blip r:embed="rId2"/>
          <a:srcRect t="11585"/>
          <a:stretch>
            <a:fillRect/>
          </a:stretch>
        </p:blipFill>
        <p:spPr>
          <a:xfrm>
            <a:off x="622472" y="900068"/>
            <a:ext cx="8074332" cy="600793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srcRect/>
          <a:stretch>
            <a:fillRect/>
          </a:stretch>
        </p:blipFill>
        <p:spPr bwMode="auto">
          <a:xfrm>
            <a:off x="1231900" y="919163"/>
            <a:ext cx="6669088" cy="5002212"/>
          </a:xfrm>
          <a:prstGeom prst="rect">
            <a:avLst/>
          </a:prstGeom>
          <a:noFill/>
          <a:ln w="38100">
            <a:solidFill>
              <a:schemeClr val="tx1"/>
            </a:solidFill>
            <a:miter lim="800000"/>
            <a:headEnd/>
            <a:tailEnd/>
          </a:ln>
        </p:spPr>
      </p:pic>
      <p:sp>
        <p:nvSpPr>
          <p:cNvPr id="74755" name="Rectangle 2"/>
          <p:cNvSpPr>
            <a:spLocks noGrp="1" noChangeArrowheads="1"/>
          </p:cNvSpPr>
          <p:nvPr>
            <p:ph type="body" idx="1"/>
          </p:nvPr>
        </p:nvSpPr>
        <p:spPr>
          <a:xfrm>
            <a:off x="204787" y="6116638"/>
            <a:ext cx="8939213" cy="571500"/>
          </a:xfrm>
        </p:spPr>
        <p:txBody>
          <a:bodyPr/>
          <a:lstStyle/>
          <a:p>
            <a:pPr marL="0" indent="0" algn="ctr" eaLnBrk="1" hangingPunct="1">
              <a:buFont typeface="Arial" charset="0"/>
              <a:buNone/>
              <a:defRPr/>
            </a:pPr>
            <a:r>
              <a:rPr lang="en-US" sz="2400" dirty="0">
                <a:solidFill>
                  <a:srgbClr val="1F497D"/>
                </a:solidFill>
                <a:latin typeface="+mj-lt"/>
                <a:ea typeface="ＭＳ Ｐゴシック" charset="-128"/>
                <a:cs typeface="ＭＳ Ｐゴシック" charset="-128"/>
                <a:sym typeface="Helvetica Neue" charset="0"/>
              </a:rPr>
              <a:t>53 NWS forecast offices </a:t>
            </a:r>
            <a:r>
              <a:rPr lang="en-US" sz="2400" dirty="0" smtClean="0">
                <a:solidFill>
                  <a:srgbClr val="1F497D"/>
                </a:solidFill>
                <a:latin typeface="+mj-lt"/>
                <a:ea typeface="ＭＳ Ｐゴシック" charset="-128"/>
                <a:cs typeface="ＭＳ Ｐゴシック" charset="-128"/>
                <a:sym typeface="Helvetica Neue" charset="0"/>
              </a:rPr>
              <a:t>participating</a:t>
            </a:r>
            <a:endParaRPr lang="en-US" sz="2400" dirty="0">
              <a:solidFill>
                <a:srgbClr val="1F497D"/>
              </a:solidFill>
              <a:latin typeface="+mj-lt"/>
              <a:ea typeface="ＭＳ Ｐゴシック" charset="-128"/>
              <a:cs typeface="ＭＳ Ｐゴシック" charset="-128"/>
              <a:sym typeface="Helvetica Neue" charset="0"/>
            </a:endParaRPr>
          </a:p>
        </p:txBody>
      </p:sp>
      <p:sp>
        <p:nvSpPr>
          <p:cNvPr id="40963" name="AutoShape 3"/>
          <p:cNvSpPr>
            <a:spLocks/>
          </p:cNvSpPr>
          <p:nvPr/>
        </p:nvSpPr>
        <p:spPr bwMode="auto">
          <a:xfrm>
            <a:off x="3884613" y="3983038"/>
            <a:ext cx="160337" cy="169862"/>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defRPr/>
            </a:pPr>
            <a:endParaRPr lang="en-US">
              <a:solidFill>
                <a:prstClr val="black"/>
              </a:solidFill>
              <a:latin typeface="Helvetica Neue Light" charset="0"/>
              <a:ea typeface="ヒラギノ角ゴ ProN W3" charset="-128"/>
              <a:cs typeface="ヒラギノ角ゴ ProN W3" charset="-128"/>
              <a:sym typeface="Helvetica Neue Light" charset="0"/>
            </a:endParaRPr>
          </a:p>
        </p:txBody>
      </p:sp>
      <p:sp>
        <p:nvSpPr>
          <p:cNvPr id="40964" name="AutoShape 4"/>
          <p:cNvSpPr>
            <a:spLocks/>
          </p:cNvSpPr>
          <p:nvPr/>
        </p:nvSpPr>
        <p:spPr bwMode="auto">
          <a:xfrm>
            <a:off x="6126163" y="3482975"/>
            <a:ext cx="160337" cy="169863"/>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defRPr/>
            </a:pPr>
            <a:endParaRPr lang="en-US">
              <a:solidFill>
                <a:prstClr val="black"/>
              </a:solidFill>
              <a:latin typeface="Helvetica Neue Light" charset="0"/>
              <a:ea typeface="ヒラギノ角ゴ ProN W3" charset="-128"/>
              <a:cs typeface="ヒラギノ角ゴ ProN W3" charset="-128"/>
              <a:sym typeface="Helvetica Neue Light" charset="0"/>
            </a:endParaRPr>
          </a:p>
        </p:txBody>
      </p:sp>
      <p:sp>
        <p:nvSpPr>
          <p:cNvPr id="40965" name="AutoShape 5"/>
          <p:cNvSpPr>
            <a:spLocks/>
          </p:cNvSpPr>
          <p:nvPr/>
        </p:nvSpPr>
        <p:spPr bwMode="auto">
          <a:xfrm>
            <a:off x="4276725" y="4367213"/>
            <a:ext cx="161925" cy="1682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defRPr/>
            </a:pPr>
            <a:endParaRPr lang="en-US">
              <a:solidFill>
                <a:prstClr val="black"/>
              </a:solidFill>
              <a:latin typeface="Helvetica Neue Light" charset="0"/>
              <a:ea typeface="ヒラギノ角ゴ ProN W3" charset="-128"/>
              <a:cs typeface="ヒラギノ角ゴ ProN W3" charset="-128"/>
              <a:sym typeface="Helvetica Neue Light" charset="0"/>
            </a:endParaRPr>
          </a:p>
        </p:txBody>
      </p:sp>
      <p:sp>
        <p:nvSpPr>
          <p:cNvPr id="40966" name="Rectangle 6"/>
          <p:cNvSpPr>
            <a:spLocks/>
          </p:cNvSpPr>
          <p:nvPr/>
        </p:nvSpPr>
        <p:spPr bwMode="auto">
          <a:xfrm>
            <a:off x="2776538" y="5572125"/>
            <a:ext cx="3581400" cy="303213"/>
          </a:xfrm>
          <a:prstGeom prst="rect">
            <a:avLst/>
          </a:prstGeom>
          <a:solidFill>
            <a:srgbClr val="000000"/>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defRPr/>
            </a:pPr>
            <a:endParaRPr lang="en-US">
              <a:solidFill>
                <a:prstClr val="black"/>
              </a:solidFill>
              <a:latin typeface="Helvetica Neue Light" charset="0"/>
              <a:ea typeface="ヒラギノ角ゴ ProN W3" charset="-128"/>
              <a:cs typeface="ヒラギノ角ゴ ProN W3" charset="-128"/>
              <a:sym typeface="Helvetica Neue Light" charset="0"/>
            </a:endParaRPr>
          </a:p>
        </p:txBody>
      </p:sp>
      <p:sp>
        <p:nvSpPr>
          <p:cNvPr id="31752" name="Rectangle 7"/>
          <p:cNvSpPr>
            <a:spLocks/>
          </p:cNvSpPr>
          <p:nvPr/>
        </p:nvSpPr>
        <p:spPr bwMode="auto">
          <a:xfrm>
            <a:off x="2792413" y="5518150"/>
            <a:ext cx="3570287" cy="307975"/>
          </a:xfrm>
          <a:prstGeom prst="rect">
            <a:avLst/>
          </a:prstGeom>
          <a:noFill/>
          <a:ln w="12700">
            <a:noFill/>
            <a:miter lim="800000"/>
            <a:headEnd/>
            <a:tailEnd/>
          </a:ln>
        </p:spPr>
        <p:txBody>
          <a:bodyPr wrap="none" lIns="0" tIns="0" rIns="0" bIns="0" anchor="ctr">
            <a:prstTxWarp prst="textNoShape">
              <a:avLst/>
            </a:prstTxWarp>
            <a:spAutoFit/>
          </a:bodyPr>
          <a:lstStyle/>
          <a:p>
            <a:r>
              <a:rPr lang="en-US" sz="2000" i="1">
                <a:solidFill>
                  <a:srgbClr val="000000"/>
                </a:solidFill>
              </a:rPr>
              <a:t>(October 2006 - January 2009)</a:t>
            </a:r>
          </a:p>
        </p:txBody>
      </p:sp>
      <p:sp>
        <p:nvSpPr>
          <p:cNvPr id="74761" name="Rectangle 8"/>
          <p:cNvSpPr>
            <a:spLocks/>
          </p:cNvSpPr>
          <p:nvPr/>
        </p:nvSpPr>
        <p:spPr bwMode="auto">
          <a:xfrm>
            <a:off x="1563688" y="-98425"/>
            <a:ext cx="8037512" cy="768350"/>
          </a:xfrm>
          <a:prstGeom prst="rect">
            <a:avLst/>
          </a:prstGeom>
          <a:noFill/>
          <a:ln w="12700">
            <a:noFill/>
            <a:miter lim="800000"/>
            <a:headEnd/>
            <a:tailEnd/>
          </a:ln>
        </p:spPr>
        <p:txBody>
          <a:bodyPr lIns="0" tIns="0" rIns="0" bIns="0" anchor="b">
            <a:prstTxWarp prst="textNoShape">
              <a:avLst/>
            </a:prstTxWarp>
          </a:bodyPr>
          <a:lstStyle/>
          <a:p>
            <a:pPr>
              <a:defRPr/>
            </a:pPr>
            <a:r>
              <a:rPr lang="en-US" sz="3500" dirty="0">
                <a:solidFill>
                  <a:srgbClr val="000000"/>
                </a:solidFill>
                <a:latin typeface="+mj-lt"/>
                <a:sym typeface="Helvetica Neue" charset="0"/>
              </a:rPr>
              <a:t>MODIS Products in AWIPS</a:t>
            </a:r>
          </a:p>
        </p:txBody>
      </p:sp>
      <p:sp>
        <p:nvSpPr>
          <p:cNvPr id="40969" name="AutoShape 9"/>
          <p:cNvSpPr>
            <a:spLocks/>
          </p:cNvSpPr>
          <p:nvPr/>
        </p:nvSpPr>
        <p:spPr bwMode="auto">
          <a:xfrm>
            <a:off x="5303838" y="2455863"/>
            <a:ext cx="161925" cy="169862"/>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prstTxWarp prst="textNoShape">
              <a:avLst/>
            </a:prstTxWarp>
          </a:bodyPr>
          <a:lstStyle/>
          <a:p>
            <a:pPr>
              <a:defRPr/>
            </a:pPr>
            <a:endParaRPr lang="en-US">
              <a:solidFill>
                <a:prstClr val="black"/>
              </a:solidFill>
              <a:latin typeface="Helvetica Neue Light" charset="0"/>
              <a:ea typeface="ヒラギノ角ゴ ProN W3" charset="-128"/>
              <a:cs typeface="ヒラギノ角ゴ ProN W3" charset="-128"/>
              <a:sym typeface="Helvetica Neue Light"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Storm Report</a:t>
            </a:r>
            <a:endParaRPr lang="en-US" dirty="0">
              <a:solidFill>
                <a:srgbClr val="1F497D"/>
              </a:solidFill>
            </a:endParaRPr>
          </a:p>
        </p:txBody>
      </p:sp>
      <p:sp>
        <p:nvSpPr>
          <p:cNvPr id="3" name="TextBox 2"/>
          <p:cNvSpPr txBox="1"/>
          <p:nvPr/>
        </p:nvSpPr>
        <p:spPr>
          <a:xfrm>
            <a:off x="737208" y="1600117"/>
            <a:ext cx="7798262" cy="3970318"/>
          </a:xfrm>
          <a:prstGeom prst="rect">
            <a:avLst/>
          </a:prstGeom>
          <a:noFill/>
        </p:spPr>
        <p:txBody>
          <a:bodyPr wrap="square" rtlCol="0">
            <a:spAutoFit/>
          </a:bodyPr>
          <a:lstStyle/>
          <a:p>
            <a:r>
              <a:rPr lang="en-US" dirty="0" smtClean="0"/>
              <a:t>PRELIMINARY LOCAL STORM REPORT </a:t>
            </a:r>
          </a:p>
          <a:p>
            <a:r>
              <a:rPr lang="en-US" dirty="0" smtClean="0"/>
              <a:t>NATIONAL WEATHER SERVICE POCATELLO </a:t>
            </a:r>
          </a:p>
          <a:p>
            <a:r>
              <a:rPr lang="en-US" dirty="0" smtClean="0"/>
              <a:t>1129 AM MDT SUN SEP 05 2010</a:t>
            </a:r>
          </a:p>
          <a:p>
            <a:endParaRPr lang="en-US" dirty="0"/>
          </a:p>
          <a:p>
            <a:r>
              <a:rPr lang="en-US" dirty="0" smtClean="0"/>
              <a:t> ..TIME... 		...EVENT... 	...CITY LOCATION... 		 ...LAT.LON... </a:t>
            </a:r>
          </a:p>
          <a:p>
            <a:r>
              <a:rPr lang="en-US" dirty="0"/>
              <a:t> </a:t>
            </a:r>
            <a:r>
              <a:rPr lang="en-US" dirty="0" smtClean="0"/>
              <a:t>..DATE...           ....MAG....        ..COUNTY LOCATION..ST.  ...SOURCE.... </a:t>
            </a:r>
          </a:p>
          <a:p>
            <a:r>
              <a:rPr lang="en-US" dirty="0" smtClean="0"/>
              <a:t>		..REMARKS.. </a:t>
            </a:r>
          </a:p>
          <a:p>
            <a:endParaRPr lang="en-US" dirty="0"/>
          </a:p>
          <a:p>
            <a:r>
              <a:rPr lang="en-US" dirty="0" smtClean="0"/>
              <a:t>1125 AM 		DUST STORM		 2 S HAMER	   	  43.90N 112.20W 09/05/2010	JEFFERSON					       ID NWS EMPLOYEE</a:t>
            </a:r>
          </a:p>
          <a:p>
            <a:endParaRPr lang="en-US" dirty="0" smtClean="0"/>
          </a:p>
          <a:p>
            <a:r>
              <a:rPr lang="en-US" dirty="0" smtClean="0"/>
              <a:t>		VISIBILITIES FROM DUST AND SMOKE REPORTED ALONG INTERSTATE 15 		FROM MILEPOST 135 TO 155. VISIBILITIES SOMETIMES BELOW 1/3 			MILE. </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Usefulness Measured</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84604" y="1"/>
            <a:ext cx="9144000" cy="1143000"/>
          </a:xfrm>
        </p:spPr>
        <p:txBody>
          <a:bodyPr>
            <a:noAutofit/>
          </a:bodyPr>
          <a:lstStyle/>
          <a:p>
            <a:pPr algn="ctr" eaLnBrk="1" hangingPunct="1">
              <a:defRPr/>
            </a:pPr>
            <a:r>
              <a:rPr lang="en-US" sz="3200" dirty="0" smtClean="0">
                <a:latin typeface="Times New Roman"/>
                <a:cs typeface="Times New Roman"/>
              </a:rPr>
              <a:t>University of Wisconsin Direct Broadcast MODIS Data used by the National Weather Service</a:t>
            </a:r>
            <a:endParaRPr lang="en-US" sz="3200" dirty="0">
              <a:latin typeface="Times New Roman"/>
              <a:cs typeface="Times New Roman"/>
            </a:endParaRPr>
          </a:p>
        </p:txBody>
      </p:sp>
      <p:sp>
        <p:nvSpPr>
          <p:cNvPr id="33795" name="TextBox 6"/>
          <p:cNvSpPr txBox="1">
            <a:spLocks noChangeArrowheads="1"/>
          </p:cNvSpPr>
          <p:nvPr/>
        </p:nvSpPr>
        <p:spPr bwMode="auto">
          <a:xfrm>
            <a:off x="864026" y="6274593"/>
            <a:ext cx="7794584" cy="369332"/>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1F497D"/>
                </a:solidFill>
              </a:rPr>
              <a:t>MODIS DB products have been mentioned in Area Forecast Discussions</a:t>
            </a:r>
            <a:r>
              <a:rPr lang="en-US" dirty="0" smtClean="0">
                <a:solidFill>
                  <a:srgbClr val="1F497D"/>
                </a:solidFill>
              </a:rPr>
              <a:t> 192 times</a:t>
            </a:r>
            <a:endParaRPr lang="en-US" dirty="0">
              <a:solidFill>
                <a:srgbClr val="1F497D"/>
              </a:solidFill>
            </a:endParaRPr>
          </a:p>
        </p:txBody>
      </p:sp>
      <p:pic>
        <p:nvPicPr>
          <p:cNvPr id="33796" name="Content Placeholder 6" descr="cwas.png"/>
          <p:cNvPicPr>
            <a:picLocks noGrp="1" noChangeAspect="1"/>
          </p:cNvPicPr>
          <p:nvPr>
            <p:ph idx="1"/>
          </p:nvPr>
        </p:nvPicPr>
        <p:blipFill>
          <a:blip r:embed="rId2"/>
          <a:srcRect l="-18187" r="-18187"/>
          <a:stretch>
            <a:fillRect/>
          </a:stretch>
        </p:blipFill>
        <p:spPr>
          <a:xfrm>
            <a:off x="-84138" y="1143000"/>
            <a:ext cx="9240838" cy="5081588"/>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Content Placeholder 3" descr="modis_afd_11-14-10.png"/>
          <p:cNvPicPr>
            <a:picLocks noGrp="1" noChangeAspect="1"/>
          </p:cNvPicPr>
          <p:nvPr>
            <p:ph idx="1"/>
          </p:nvPr>
        </p:nvPicPr>
        <p:blipFill>
          <a:blip r:embed="rId2"/>
          <a:srcRect l="-11887" r="-11887"/>
          <a:stretch>
            <a:fillRect/>
          </a:stretch>
        </p:blipFill>
        <p:spPr>
          <a:xfrm>
            <a:off x="0" y="1020763"/>
            <a:ext cx="9356725" cy="5146675"/>
          </a:xfrm>
        </p:spPr>
      </p:pic>
      <p:pic>
        <p:nvPicPr>
          <p:cNvPr id="34819" name="Picture 4" descr="NASA_Logo_Large.tiff"/>
          <p:cNvPicPr>
            <a:picLocks noChangeAspect="1"/>
          </p:cNvPicPr>
          <p:nvPr/>
        </p:nvPicPr>
        <p:blipFill>
          <a:blip r:embed="rId3"/>
          <a:srcRect/>
          <a:stretch>
            <a:fillRect/>
          </a:stretch>
        </p:blipFill>
        <p:spPr bwMode="auto">
          <a:xfrm>
            <a:off x="80963" y="76200"/>
            <a:ext cx="1066800" cy="885825"/>
          </a:xfrm>
          <a:prstGeom prst="rect">
            <a:avLst/>
          </a:prstGeom>
          <a:noFill/>
          <a:ln w="9525">
            <a:noFill/>
            <a:miter lim="800000"/>
            <a:headEnd/>
            <a:tailEnd/>
          </a:ln>
        </p:spPr>
      </p:pic>
      <p:pic>
        <p:nvPicPr>
          <p:cNvPr id="34820" name="Picture 5" descr="NOAA_logo.jpg"/>
          <p:cNvPicPr>
            <a:picLocks noChangeAspect="1"/>
          </p:cNvPicPr>
          <p:nvPr/>
        </p:nvPicPr>
        <p:blipFill>
          <a:blip r:embed="rId4"/>
          <a:srcRect/>
          <a:stretch>
            <a:fillRect/>
          </a:stretch>
        </p:blipFill>
        <p:spPr bwMode="auto">
          <a:xfrm>
            <a:off x="7907338" y="33338"/>
            <a:ext cx="985837" cy="990600"/>
          </a:xfrm>
          <a:prstGeom prst="rect">
            <a:avLst/>
          </a:prstGeom>
          <a:noFill/>
          <a:ln w="9525">
            <a:noFill/>
            <a:miter lim="800000"/>
            <a:headEnd/>
            <a:tailEnd/>
          </a:ln>
        </p:spPr>
      </p:pic>
      <p:pic>
        <p:nvPicPr>
          <p:cNvPr id="34821" name="Picture 6" descr="SSEC_logo.png"/>
          <p:cNvPicPr>
            <a:picLocks noChangeAspect="1"/>
          </p:cNvPicPr>
          <p:nvPr/>
        </p:nvPicPr>
        <p:blipFill>
          <a:blip r:embed="rId5"/>
          <a:srcRect/>
          <a:stretch>
            <a:fillRect/>
          </a:stretch>
        </p:blipFill>
        <p:spPr bwMode="auto">
          <a:xfrm>
            <a:off x="4219575" y="6167438"/>
            <a:ext cx="963613" cy="67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a:bodyPr>
          <a:lstStyle/>
          <a:p>
            <a:r>
              <a:rPr lang="en-US" dirty="0" smtClean="0"/>
              <a:t>CIMSS Satellite Blog (Scott </a:t>
            </a:r>
            <a:r>
              <a:rPr lang="en-US" dirty="0" err="1" smtClean="0"/>
              <a:t>Bachmeier</a:t>
            </a:r>
            <a:r>
              <a:rPr lang="en-US" dirty="0" smtClean="0"/>
              <a:t>)</a:t>
            </a:r>
          </a:p>
          <a:p>
            <a:pPr lvl="1"/>
            <a:r>
              <a:rPr lang="en-US" dirty="0" smtClean="0">
                <a:hlinkClick r:id="rId2"/>
              </a:rPr>
              <a:t>http://cimss.ssec.wisc.edu</a:t>
            </a:r>
            <a:r>
              <a:rPr lang="en-US" dirty="0" smtClean="0">
                <a:hlinkClick r:id="rId2"/>
              </a:rPr>
              <a:t>/goes/blog/</a:t>
            </a:r>
            <a:endParaRPr lang="en-US" dirty="0" smtClean="0"/>
          </a:p>
          <a:p>
            <a:r>
              <a:rPr lang="en-US" dirty="0" smtClean="0"/>
              <a:t>MODIS Today Web site:</a:t>
            </a:r>
          </a:p>
          <a:p>
            <a:pPr lvl="1"/>
            <a:r>
              <a:rPr lang="en-US" dirty="0" smtClean="0">
                <a:hlinkClick r:id="rId3"/>
              </a:rPr>
              <a:t>http://ge.ssec.wisc.edu/modis-</a:t>
            </a:r>
            <a:r>
              <a:rPr lang="en-US" dirty="0" smtClean="0">
                <a:hlinkClick r:id="rId3"/>
              </a:rPr>
              <a:t>today/</a:t>
            </a:r>
            <a:endParaRPr lang="en-US" dirty="0" smtClean="0"/>
          </a:p>
          <a:p>
            <a:pPr>
              <a:buNone/>
            </a:pPr>
            <a:endParaRPr lang="en-US" dirty="0" smtClean="0"/>
          </a:p>
          <a:p>
            <a:endParaRPr lang="en-US" dirty="0" smtClean="0"/>
          </a:p>
          <a:p>
            <a:pPr algn="ctr">
              <a:buNone/>
            </a:pPr>
            <a:r>
              <a:rPr lang="en-US" dirty="0" err="1" smtClean="0"/>
              <a:t>kathys@ssec.wisc.edu</a:t>
            </a:r>
            <a:endParaRPr lang="en-US" dirty="0" smtClean="0"/>
          </a:p>
          <a:p>
            <a:endParaRPr lang="en-US" dirty="0"/>
          </a:p>
        </p:txBody>
      </p:sp>
      <p:pic>
        <p:nvPicPr>
          <p:cNvPr id="5" name="Picture 5" descr="NOAA_logo.jpg"/>
          <p:cNvPicPr>
            <a:picLocks noChangeAspect="1"/>
          </p:cNvPicPr>
          <p:nvPr/>
        </p:nvPicPr>
        <p:blipFill>
          <a:blip r:embed="rId4"/>
          <a:srcRect/>
          <a:stretch>
            <a:fillRect/>
          </a:stretch>
        </p:blipFill>
        <p:spPr bwMode="auto">
          <a:xfrm>
            <a:off x="7907338" y="33338"/>
            <a:ext cx="985837" cy="990600"/>
          </a:xfrm>
          <a:prstGeom prst="rect">
            <a:avLst/>
          </a:prstGeom>
          <a:noFill/>
          <a:ln w="9525">
            <a:noFill/>
            <a:miter lim="800000"/>
            <a:headEnd/>
            <a:tailEnd/>
          </a:ln>
        </p:spPr>
      </p:pic>
      <p:pic>
        <p:nvPicPr>
          <p:cNvPr id="6" name="Picture 6" descr="SSEC_logo.png"/>
          <p:cNvPicPr>
            <a:picLocks noChangeAspect="1"/>
          </p:cNvPicPr>
          <p:nvPr/>
        </p:nvPicPr>
        <p:blipFill>
          <a:blip r:embed="rId5"/>
          <a:srcRect/>
          <a:stretch>
            <a:fillRect/>
          </a:stretch>
        </p:blipFill>
        <p:spPr bwMode="auto">
          <a:xfrm>
            <a:off x="4104441" y="5923222"/>
            <a:ext cx="1156188" cy="815236"/>
          </a:xfrm>
          <a:prstGeom prst="rect">
            <a:avLst/>
          </a:prstGeom>
          <a:noFill/>
          <a:ln w="9525">
            <a:noFill/>
            <a:miter lim="800000"/>
            <a:headEnd/>
            <a:tailEnd/>
          </a:ln>
        </p:spPr>
      </p:pic>
      <p:pic>
        <p:nvPicPr>
          <p:cNvPr id="7" name="Picture 4"/>
          <p:cNvPicPr>
            <a:picLocks noChangeAspect="1"/>
          </p:cNvPicPr>
          <p:nvPr/>
        </p:nvPicPr>
        <p:blipFill>
          <a:blip r:embed="rId6"/>
          <a:srcRect l="3790" t="2734" r="7581" b="2734"/>
          <a:stretch>
            <a:fillRect/>
          </a:stretch>
        </p:blipFill>
        <p:spPr bwMode="auto">
          <a:xfrm>
            <a:off x="217199" y="126278"/>
            <a:ext cx="887130" cy="787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7" name="Rectangle 4"/>
          <p:cNvSpPr>
            <a:spLocks noGrp="1" noChangeArrowheads="1"/>
          </p:cNvSpPr>
          <p:nvPr>
            <p:ph type="title"/>
          </p:nvPr>
        </p:nvSpPr>
        <p:spPr bwMode="auto">
          <a:xfrm>
            <a:off x="151806" y="-53578"/>
            <a:ext cx="8876109" cy="794742"/>
          </a:xfrm>
          <a:noFill/>
          <a:ln>
            <a:miter lim="800000"/>
            <a:headEnd/>
            <a:tailEnd/>
          </a:ln>
        </p:spPr>
        <p:txBody>
          <a:bodyPr wrap="square" lIns="64288" tIns="32144" rIns="64288" bIns="32144" numCol="1" anchor="t" anchorCtr="0" compatLnSpc="1">
            <a:prstTxWarp prst="textNoShape">
              <a:avLst/>
            </a:prstTxWarp>
          </a:bodyPr>
          <a:lstStyle/>
          <a:p>
            <a:pPr algn="ctr"/>
            <a:r>
              <a:rPr lang="en-US" sz="3300" dirty="0">
                <a:latin typeface="Helvetica Neue" charset="0"/>
                <a:sym typeface="Helvetica Neue" charset="0"/>
              </a:rPr>
              <a:t>MODIS 1-km Imagery and Products in AWIPS</a:t>
            </a:r>
          </a:p>
        </p:txBody>
      </p:sp>
      <p:sp>
        <p:nvSpPr>
          <p:cNvPr id="154628" name="Rectangle 5"/>
          <p:cNvSpPr>
            <a:spLocks/>
          </p:cNvSpPr>
          <p:nvPr/>
        </p:nvSpPr>
        <p:spPr bwMode="auto">
          <a:xfrm>
            <a:off x="303609" y="678656"/>
            <a:ext cx="4911328" cy="5956102"/>
          </a:xfrm>
          <a:prstGeom prst="rect">
            <a:avLst/>
          </a:prstGeom>
          <a:noFill/>
          <a:ln w="12700">
            <a:noFill/>
            <a:miter lim="800000"/>
            <a:headEnd/>
            <a:tailEnd/>
          </a:ln>
        </p:spPr>
        <p:txBody>
          <a:bodyPr lIns="0" tIns="0" rIns="0" bIns="0" anchor="ctr">
            <a:prstTxWarp prst="textNoShape">
              <a:avLst/>
            </a:prstTxWarp>
          </a:bodyPr>
          <a:lstStyle/>
          <a:p>
            <a:pPr marL="285725" indent="-285725">
              <a:spcBef>
                <a:spcPts val="1687"/>
              </a:spcBef>
              <a:buSzPct val="46000"/>
              <a:buBlip>
                <a:blip r:embed="rId2"/>
              </a:buBlip>
            </a:pPr>
            <a:r>
              <a:rPr lang="en-US" sz="2100" dirty="0"/>
              <a:t>Band 1 - (0.6µm) - </a:t>
            </a:r>
            <a:r>
              <a:rPr lang="en-US" sz="2100" b="1" i="1" dirty="0">
                <a:solidFill>
                  <a:srgbClr val="1F497D"/>
                </a:solidFill>
                <a:latin typeface="Helvetica Neue" charset="0"/>
                <a:sym typeface="Helvetica Neue" charset="0"/>
              </a:rPr>
              <a:t>Visible</a:t>
            </a:r>
            <a:endParaRPr lang="en-US" sz="2100" dirty="0">
              <a:solidFill>
                <a:srgbClr val="1F497D"/>
              </a:solidFill>
            </a:endParaRPr>
          </a:p>
          <a:p>
            <a:pPr marL="285725" indent="-285725">
              <a:spcBef>
                <a:spcPts val="1687"/>
              </a:spcBef>
              <a:buSzPct val="46000"/>
              <a:buBlip>
                <a:blip r:embed="rId2"/>
              </a:buBlip>
            </a:pPr>
            <a:r>
              <a:rPr lang="en-US" sz="2100" dirty="0"/>
              <a:t>Band 7 - (2.1µm) - </a:t>
            </a:r>
            <a:r>
              <a:rPr lang="en-US" sz="2100" b="1" i="1" dirty="0">
                <a:solidFill>
                  <a:srgbClr val="1F497D"/>
                </a:solidFill>
                <a:latin typeface="Helvetica Neue" charset="0"/>
                <a:sym typeface="Helvetica Neue" charset="0"/>
              </a:rPr>
              <a:t>Snow/Ice</a:t>
            </a:r>
            <a:endParaRPr lang="en-US" sz="2100" i="1" dirty="0">
              <a:solidFill>
                <a:srgbClr val="1F497D"/>
              </a:solidFill>
              <a:latin typeface="Helvetica Neue" charset="0"/>
              <a:sym typeface="Helvetica Neue" charset="0"/>
            </a:endParaRPr>
          </a:p>
          <a:p>
            <a:pPr marL="285725" indent="-285725">
              <a:spcBef>
                <a:spcPts val="1687"/>
              </a:spcBef>
              <a:buSzPct val="46000"/>
              <a:buFontTx/>
              <a:buChar char="•"/>
            </a:pPr>
            <a:r>
              <a:rPr lang="en-US" sz="2100" dirty="0"/>
              <a:t>Band 20 - (3.7µm) - </a:t>
            </a:r>
            <a:r>
              <a:rPr lang="en-US" sz="2100" b="1" i="1" dirty="0">
                <a:solidFill>
                  <a:srgbClr val="1F497D"/>
                </a:solidFill>
                <a:latin typeface="Helvetica Neue" charset="0"/>
                <a:sym typeface="Helvetica Neue" charset="0"/>
              </a:rPr>
              <a:t>Shortwave IR</a:t>
            </a:r>
            <a:endParaRPr lang="en-US" sz="2100" dirty="0">
              <a:solidFill>
                <a:srgbClr val="1F497D"/>
              </a:solidFill>
            </a:endParaRPr>
          </a:p>
          <a:p>
            <a:pPr marL="285725" indent="-285725">
              <a:spcBef>
                <a:spcPts val="1687"/>
              </a:spcBef>
              <a:buSzPct val="46000"/>
              <a:buFontTx/>
              <a:buChar char="•"/>
            </a:pPr>
            <a:r>
              <a:rPr lang="en-US" sz="2100" dirty="0"/>
              <a:t>Band 26 - (1.3µm) - </a:t>
            </a:r>
            <a:r>
              <a:rPr lang="en-US" sz="2100" b="1" i="1" dirty="0">
                <a:solidFill>
                  <a:srgbClr val="1F497D"/>
                </a:solidFill>
                <a:latin typeface="Helvetica Neue" charset="0"/>
                <a:sym typeface="Helvetica Neue" charset="0"/>
              </a:rPr>
              <a:t>Cirrus</a:t>
            </a:r>
            <a:r>
              <a:rPr lang="en-US" sz="2100" dirty="0">
                <a:solidFill>
                  <a:srgbClr val="1F497D"/>
                </a:solidFill>
              </a:rPr>
              <a:t> </a:t>
            </a:r>
          </a:p>
          <a:p>
            <a:pPr marL="285725" indent="-285725">
              <a:spcBef>
                <a:spcPts val="1687"/>
              </a:spcBef>
              <a:buSzPct val="46000"/>
              <a:buFontTx/>
              <a:buChar char="•"/>
            </a:pPr>
            <a:r>
              <a:rPr lang="en-US" sz="2100" dirty="0"/>
              <a:t>Band 27 - (6.7µm) - </a:t>
            </a:r>
            <a:r>
              <a:rPr lang="en-US" sz="2100" b="1" i="1" dirty="0">
                <a:solidFill>
                  <a:srgbClr val="1F497D"/>
                </a:solidFill>
                <a:latin typeface="Helvetica Neue" charset="0"/>
                <a:sym typeface="Helvetica Neue" charset="0"/>
              </a:rPr>
              <a:t>Water Vapor</a:t>
            </a:r>
            <a:endParaRPr lang="en-US" sz="2100" i="1" dirty="0">
              <a:solidFill>
                <a:srgbClr val="1F497D"/>
              </a:solidFill>
              <a:latin typeface="Helvetica Neue" charset="0"/>
              <a:sym typeface="Helvetica Neue" charset="0"/>
            </a:endParaRPr>
          </a:p>
          <a:p>
            <a:pPr marL="285725" indent="-285725">
              <a:spcBef>
                <a:spcPts val="1687"/>
              </a:spcBef>
              <a:buSzPct val="46000"/>
              <a:buFontTx/>
              <a:buChar char="•"/>
            </a:pPr>
            <a:r>
              <a:rPr lang="en-US" sz="2100" dirty="0"/>
              <a:t>Band 31 - (11.0µm) - </a:t>
            </a:r>
            <a:r>
              <a:rPr lang="en-US" sz="2100" b="1" i="1" dirty="0">
                <a:solidFill>
                  <a:srgbClr val="1F497D"/>
                </a:solidFill>
                <a:latin typeface="Helvetica Neue" charset="0"/>
                <a:sym typeface="Helvetica Neue" charset="0"/>
              </a:rPr>
              <a:t>IR Window</a:t>
            </a:r>
            <a:endParaRPr lang="en-US" sz="2100" dirty="0">
              <a:solidFill>
                <a:srgbClr val="1F497D"/>
              </a:solidFill>
            </a:endParaRPr>
          </a:p>
          <a:p>
            <a:pPr marL="285725" indent="-285725">
              <a:spcBef>
                <a:spcPts val="1687"/>
              </a:spcBef>
              <a:buSzPct val="46000"/>
              <a:buFontTx/>
              <a:buChar char="•"/>
            </a:pPr>
            <a:r>
              <a:rPr lang="en-US" sz="2100" dirty="0"/>
              <a:t>11µm - 3.7µm - </a:t>
            </a:r>
            <a:r>
              <a:rPr lang="en-US" sz="2100" b="1" i="1" dirty="0">
                <a:solidFill>
                  <a:srgbClr val="1F497D"/>
                </a:solidFill>
                <a:latin typeface="Helvetica Neue" charset="0"/>
                <a:sym typeface="Helvetica Neue" charset="0"/>
              </a:rPr>
              <a:t>Fog/Stratus Product</a:t>
            </a:r>
            <a:endParaRPr lang="en-US" sz="2100" dirty="0">
              <a:solidFill>
                <a:srgbClr val="1F497D"/>
              </a:solidFill>
            </a:endParaRPr>
          </a:p>
          <a:p>
            <a:pPr marL="285725" indent="-285725">
              <a:spcBef>
                <a:spcPts val="1687"/>
              </a:spcBef>
              <a:buSzPct val="46000"/>
              <a:buFontTx/>
              <a:buChar char="•"/>
            </a:pPr>
            <a:r>
              <a:rPr lang="en-US" sz="2100" b="1" i="1" dirty="0">
                <a:solidFill>
                  <a:srgbClr val="1F497D"/>
                </a:solidFill>
                <a:latin typeface="Helvetica Neue" charset="0"/>
                <a:sym typeface="Helvetica Neue" charset="0"/>
              </a:rPr>
              <a:t>Land Surface Temperature</a:t>
            </a:r>
          </a:p>
          <a:p>
            <a:pPr marL="285725" indent="-285725">
              <a:spcBef>
                <a:spcPts val="1687"/>
              </a:spcBef>
              <a:buSzPct val="46000"/>
              <a:buFontTx/>
              <a:buChar char="•"/>
            </a:pPr>
            <a:r>
              <a:rPr lang="en-US" sz="2100" b="1" i="1" dirty="0">
                <a:solidFill>
                  <a:srgbClr val="1F497D"/>
                </a:solidFill>
                <a:latin typeface="Helvetica Neue" charset="0"/>
                <a:sym typeface="Helvetica Neue" charset="0"/>
              </a:rPr>
              <a:t>Normalized Difference Vegetation </a:t>
            </a:r>
            <a:r>
              <a:rPr lang="en-US" sz="2100" b="1" i="1" dirty="0" smtClean="0">
                <a:solidFill>
                  <a:srgbClr val="1F497D"/>
                </a:solidFill>
                <a:latin typeface="Helvetica Neue" charset="0"/>
                <a:sym typeface="Helvetica Neue" charset="0"/>
              </a:rPr>
              <a:t>Index (NDVI)</a:t>
            </a:r>
            <a:endParaRPr lang="en-US" sz="2100" b="1" i="1" dirty="0">
              <a:solidFill>
                <a:srgbClr val="1F497D"/>
              </a:solidFill>
              <a:latin typeface="Helvetica Neue" charset="0"/>
              <a:sym typeface="Helvetica Neue" charset="0"/>
            </a:endParaRPr>
          </a:p>
        </p:txBody>
      </p:sp>
      <p:sp>
        <p:nvSpPr>
          <p:cNvPr id="154629" name="Rectangle 6"/>
          <p:cNvSpPr>
            <a:spLocks/>
          </p:cNvSpPr>
          <p:nvPr/>
        </p:nvSpPr>
        <p:spPr bwMode="auto">
          <a:xfrm>
            <a:off x="5775818" y="1151082"/>
            <a:ext cx="2682291"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i="1" dirty="0">
                <a:solidFill>
                  <a:srgbClr val="1F497D"/>
                </a:solidFill>
                <a:latin typeface="Helvetica Neue" charset="0"/>
                <a:sym typeface="Helvetica Neue" charset="0"/>
              </a:rPr>
              <a:t>AWIPS “SSEC” menu</a:t>
            </a:r>
          </a:p>
        </p:txBody>
      </p:sp>
      <p:pic>
        <p:nvPicPr>
          <p:cNvPr id="9" name="Picture 8" descr="Picture 19.png"/>
          <p:cNvPicPr>
            <a:picLocks noChangeAspect="1"/>
          </p:cNvPicPr>
          <p:nvPr/>
        </p:nvPicPr>
        <p:blipFill>
          <a:blip r:embed="rId3"/>
          <a:srcRect l="2640" b="32666"/>
          <a:stretch>
            <a:fillRect/>
          </a:stretch>
        </p:blipFill>
        <p:spPr>
          <a:xfrm>
            <a:off x="5081722" y="1589694"/>
            <a:ext cx="4546716" cy="4333629"/>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1" name="Rectangle 4"/>
          <p:cNvSpPr>
            <a:spLocks noGrp="1" noChangeArrowheads="1"/>
          </p:cNvSpPr>
          <p:nvPr>
            <p:ph type="title"/>
          </p:nvPr>
        </p:nvSpPr>
        <p:spPr bwMode="auto">
          <a:xfrm>
            <a:off x="151806" y="-53578"/>
            <a:ext cx="8876109" cy="794742"/>
          </a:xfrm>
          <a:noFill/>
          <a:ln>
            <a:miter lim="800000"/>
            <a:headEnd/>
            <a:tailEnd/>
          </a:ln>
        </p:spPr>
        <p:txBody>
          <a:bodyPr wrap="square" lIns="64288" tIns="32144" rIns="64288" bIns="32144" numCol="1" anchor="t" anchorCtr="0" compatLnSpc="1">
            <a:prstTxWarp prst="textNoShape">
              <a:avLst/>
            </a:prstTxWarp>
          </a:bodyPr>
          <a:lstStyle/>
          <a:p>
            <a:pPr algn="ctr"/>
            <a:r>
              <a:rPr lang="en-US" sz="3300" dirty="0">
                <a:latin typeface="Helvetica Neue" charset="0"/>
                <a:sym typeface="Helvetica Neue" charset="0"/>
              </a:rPr>
              <a:t>MODIS 1-km Imagery and Products in AWIPS</a:t>
            </a:r>
          </a:p>
        </p:txBody>
      </p:sp>
      <p:sp>
        <p:nvSpPr>
          <p:cNvPr id="155652" name="Rectangle 5"/>
          <p:cNvSpPr>
            <a:spLocks/>
          </p:cNvSpPr>
          <p:nvPr/>
        </p:nvSpPr>
        <p:spPr bwMode="auto">
          <a:xfrm>
            <a:off x="303609" y="678656"/>
            <a:ext cx="4911328" cy="5956102"/>
          </a:xfrm>
          <a:prstGeom prst="rect">
            <a:avLst/>
          </a:prstGeom>
          <a:noFill/>
          <a:ln w="12700">
            <a:noFill/>
            <a:miter lim="800000"/>
            <a:headEnd/>
            <a:tailEnd/>
          </a:ln>
        </p:spPr>
        <p:txBody>
          <a:bodyPr lIns="0" tIns="0" rIns="0" bIns="0" anchor="ctr">
            <a:prstTxWarp prst="textNoShape">
              <a:avLst/>
            </a:prstTxWarp>
          </a:bodyPr>
          <a:lstStyle/>
          <a:p>
            <a:pPr marL="285725" indent="-285725">
              <a:spcBef>
                <a:spcPts val="1687"/>
              </a:spcBef>
              <a:buSzPct val="46000"/>
              <a:buBlip>
                <a:blip r:embed="rId2"/>
              </a:buBlip>
            </a:pPr>
            <a:r>
              <a:rPr lang="en-US" sz="2100" b="1" i="1" dirty="0">
                <a:solidFill>
                  <a:srgbClr val="1F497D"/>
                </a:solidFill>
                <a:latin typeface="Helvetica Neue" charset="0"/>
                <a:sym typeface="Helvetica Neue" charset="0"/>
              </a:rPr>
              <a:t>Sea Surface Temperature (SST)</a:t>
            </a:r>
          </a:p>
        </p:txBody>
      </p:sp>
      <p:sp>
        <p:nvSpPr>
          <p:cNvPr id="155653" name="Rectangle 6"/>
          <p:cNvSpPr>
            <a:spLocks/>
          </p:cNvSpPr>
          <p:nvPr/>
        </p:nvSpPr>
        <p:spPr bwMode="auto">
          <a:xfrm>
            <a:off x="5775818" y="1151082"/>
            <a:ext cx="2682291"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i="1" dirty="0">
                <a:solidFill>
                  <a:srgbClr val="1F497D"/>
                </a:solidFill>
                <a:latin typeface="Helvetica Neue" charset="0"/>
                <a:sym typeface="Helvetica Neue" charset="0"/>
              </a:rPr>
              <a:t>AWIPS “SSEC” menu</a:t>
            </a:r>
          </a:p>
        </p:txBody>
      </p:sp>
      <p:pic>
        <p:nvPicPr>
          <p:cNvPr id="8" name="Picture 7" descr="Picture 21.png"/>
          <p:cNvPicPr>
            <a:picLocks noChangeAspect="1"/>
          </p:cNvPicPr>
          <p:nvPr/>
        </p:nvPicPr>
        <p:blipFill>
          <a:blip r:embed="rId3"/>
          <a:srcRect l="3622" b="33571"/>
          <a:stretch>
            <a:fillRect/>
          </a:stretch>
        </p:blipFill>
        <p:spPr>
          <a:xfrm>
            <a:off x="5081724" y="1678498"/>
            <a:ext cx="4922345" cy="4342509"/>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2131</TotalTime>
  <Words>1715</Words>
  <Application>Microsoft Macintosh PowerPoint</Application>
  <PresentationFormat>On-screen Show (4:3)</PresentationFormat>
  <Paragraphs>424</Paragraphs>
  <Slides>74</Slides>
  <Notes>1</Notes>
  <HiddenSlides>2</HiddenSlides>
  <MMClips>5</MMClips>
  <ScaleCrop>false</ScaleCrop>
  <HeadingPairs>
    <vt:vector size="4" baseType="variant">
      <vt:variant>
        <vt:lpstr>Design Template</vt:lpstr>
      </vt:variant>
      <vt:variant>
        <vt:i4>1</vt:i4>
      </vt:variant>
      <vt:variant>
        <vt:lpstr>Slide Titles</vt:lpstr>
      </vt:variant>
      <vt:variant>
        <vt:i4>74</vt:i4>
      </vt:variant>
    </vt:vector>
  </HeadingPairs>
  <TitlesOfParts>
    <vt:vector size="75" baseType="lpstr">
      <vt:lpstr>Office Theme</vt:lpstr>
      <vt:lpstr>Providing MODIS Satellite Products to National Weather Service Operations</vt:lpstr>
      <vt:lpstr>What makes MODIS Products Useful?</vt:lpstr>
      <vt:lpstr>Slide 3</vt:lpstr>
      <vt:lpstr>Slide 4</vt:lpstr>
      <vt:lpstr>Slide 5</vt:lpstr>
      <vt:lpstr>Slide 6</vt:lpstr>
      <vt:lpstr>Slide 7</vt:lpstr>
      <vt:lpstr>MODIS 1-km Imagery and Products in AWIPS</vt:lpstr>
      <vt:lpstr>MODIS 1-km Imagery and Products in AWIPS</vt:lpstr>
      <vt:lpstr>MODIS “4-km” Products in AWIPS</vt:lpstr>
      <vt:lpstr>Applications</vt:lpstr>
      <vt:lpstr>MODIS vs GOES Visible Band</vt:lpstr>
      <vt:lpstr>MODIS vs GOES Visible Band</vt:lpstr>
      <vt:lpstr>MODIS vs GOES Visible Band</vt:lpstr>
      <vt:lpstr>MODIS vs GOES Visible Band</vt:lpstr>
      <vt:lpstr>MODIS vs GOES Visible Band</vt:lpstr>
      <vt:lpstr>MODIS vs GOES Visible Band</vt:lpstr>
      <vt:lpstr>MODIS vs GOES Visible Band</vt:lpstr>
      <vt:lpstr>MODIS vs GOES Visible Band</vt:lpstr>
      <vt:lpstr>MODIS vs GOES Water Vapor Band</vt:lpstr>
      <vt:lpstr>MODIS vs GOES Water Vapor Band</vt:lpstr>
      <vt:lpstr>MODIS vs GOES Water Vapor Band</vt:lpstr>
      <vt:lpstr>MODIS vs GOES Water Vapor Band</vt:lpstr>
      <vt:lpstr>MODIS vs GOES Water Vapor Band</vt:lpstr>
      <vt:lpstr>MODIS vs GOES Water Vapor Band</vt:lpstr>
      <vt:lpstr>MODIS vs GOES Water Vapor Band</vt:lpstr>
      <vt:lpstr>MODIS vs GOES Water Vapor Band</vt:lpstr>
      <vt:lpstr>Mountain Waves over Utah</vt:lpstr>
      <vt:lpstr>Slide 29</vt:lpstr>
      <vt:lpstr>Slide 30</vt:lpstr>
      <vt:lpstr>Slide 31</vt:lpstr>
      <vt:lpstr>Slide 32</vt:lpstr>
      <vt:lpstr>MODIS WV and Turbulence</vt:lpstr>
      <vt:lpstr>MODIS WV and Turbulence</vt:lpstr>
      <vt:lpstr>Slide 35</vt:lpstr>
      <vt:lpstr>Slide 36</vt:lpstr>
      <vt:lpstr>Slide 37</vt:lpstr>
      <vt:lpstr>Discriminating Low Clouds From Snow</vt:lpstr>
      <vt:lpstr>Support for Fire Weather Forecasts</vt:lpstr>
      <vt:lpstr>Slide 40</vt:lpstr>
      <vt:lpstr>Slide 41</vt:lpstr>
      <vt:lpstr>Individual Products</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Products Outside AWIPS</vt:lpstr>
      <vt:lpstr>Slide 61</vt:lpstr>
      <vt:lpstr>MODIS Today Real Time Web Site http://ge.ssec.wisc.edu/modis-today/ </vt:lpstr>
      <vt:lpstr>Slide 63</vt:lpstr>
      <vt:lpstr>Slide 64</vt:lpstr>
      <vt:lpstr>Slide 65</vt:lpstr>
      <vt:lpstr>Slide 66</vt:lpstr>
      <vt:lpstr>Blowing Dust Example</vt:lpstr>
      <vt:lpstr>Slide 68</vt:lpstr>
      <vt:lpstr>MODIS Image in Google Earth             19:08 UTC   5 September 2010 </vt:lpstr>
      <vt:lpstr>Storm Report</vt:lpstr>
      <vt:lpstr>Usefulness Measured</vt:lpstr>
      <vt:lpstr>University of Wisconsin Direct Broadcast MODIS Data used by the National Weather Service</vt:lpstr>
      <vt:lpstr>Slide 73</vt:lpstr>
      <vt:lpstr>Sources</vt:lpstr>
    </vt:vector>
  </TitlesOfParts>
  <Company>UW 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Office 2004 Test Drive User</cp:lastModifiedBy>
  <cp:revision>48</cp:revision>
  <dcterms:created xsi:type="dcterms:W3CDTF">2011-02-16T12:40:51Z</dcterms:created>
  <dcterms:modified xsi:type="dcterms:W3CDTF">2011-02-17T03:14:33Z</dcterms:modified>
</cp:coreProperties>
</file>