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57" r:id="rId7"/>
    <p:sldId id="263" r:id="rId8"/>
    <p:sldId id="267" r:id="rId9"/>
    <p:sldId id="268" r:id="rId10"/>
    <p:sldId id="261" r:id="rId11"/>
    <p:sldId id="265" r:id="rId12"/>
    <p:sldId id="271" r:id="rId13"/>
    <p:sldId id="270" r:id="rId14"/>
    <p:sldId id="262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B5F9A-2FB7-49DD-9D33-E95820D551F2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2BC61-CE3D-40D1-96F1-EEC9AC6C97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Montana snow and river ice observations and comparisons using MODIS false color imagery February 21, 2008 (left) and April 12, 2008 (right).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BF73E-4D5D-47F3-89B4-9E9F0CB8F9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C081F544-FAD5-4214-9DDB-8DAABC2E4CE0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806D64D-9426-4178-87C1-474EC786B9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Satellite Imagery/Products in Western Region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CIMSS/ASPB Satellite Workshop</a:t>
            </a:r>
          </a:p>
          <a:p>
            <a:r>
              <a:rPr lang="en-US" dirty="0" smtClean="0"/>
              <a:t>02.16.11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9531" t="18788" r="24038" b="8052"/>
          <a:stretch>
            <a:fillRect/>
          </a:stretch>
        </p:blipFill>
        <p:spPr bwMode="auto">
          <a:xfrm>
            <a:off x="2286000" y="1371600"/>
            <a:ext cx="4257313" cy="463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48614" y="2491929"/>
            <a:ext cx="1028385" cy="101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530344" y="2995101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685985" y="3558729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369757" y="3558729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2774058" y="4503357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much traction in WR</a:t>
            </a:r>
          </a:p>
          <a:p>
            <a:endParaRPr lang="en-US" dirty="0" smtClean="0"/>
          </a:p>
          <a:p>
            <a:r>
              <a:rPr lang="en-US" dirty="0" smtClean="0"/>
              <a:t>Forecasters still prefer raw model data</a:t>
            </a:r>
          </a:p>
          <a:p>
            <a:endParaRPr lang="en-US" dirty="0" smtClean="0"/>
          </a:p>
          <a:p>
            <a:r>
              <a:rPr lang="en-US" dirty="0" smtClean="0"/>
              <a:t>Better resolution might change this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Needs of WR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temperatures</a:t>
            </a:r>
          </a:p>
          <a:p>
            <a:endParaRPr lang="en-US" dirty="0" smtClean="0"/>
          </a:p>
          <a:p>
            <a:r>
              <a:rPr lang="en-US" dirty="0" smtClean="0"/>
              <a:t>Hot spots</a:t>
            </a:r>
          </a:p>
          <a:p>
            <a:endParaRPr lang="en-US" dirty="0" smtClean="0"/>
          </a:p>
          <a:p>
            <a:r>
              <a:rPr lang="en-US" dirty="0" smtClean="0"/>
              <a:t>Convective initiation (lightning)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Modeled sky cover of any form (NWP, CRAS) doesn’t handle this well</a:t>
            </a:r>
          </a:p>
          <a:p>
            <a:r>
              <a:rPr lang="en-US" dirty="0" smtClean="0"/>
              <a:t>We would love a modeled sky cover that reasonably captured coastal stratus!</a:t>
            </a:r>
          </a:p>
          <a:p>
            <a:pPr lvl="1"/>
            <a:r>
              <a:rPr lang="en-US" dirty="0" smtClean="0"/>
              <a:t>GFE </a:t>
            </a:r>
            <a:r>
              <a:rPr lang="en-US" dirty="0" err="1" smtClean="0"/>
              <a:t>smartInit</a:t>
            </a:r>
            <a:endParaRPr lang="en-US" dirty="0"/>
          </a:p>
        </p:txBody>
      </p:sp>
      <p:pic>
        <p:nvPicPr>
          <p:cNvPr id="21506" name="Picture 2" descr="http://meteora.ucsd.edu/cap/images/junegloom_16jun2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69976"/>
            <a:ext cx="3733800" cy="263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Atmospheric rivers are a point of emphasis for forecasters during the winter</a:t>
            </a:r>
          </a:p>
          <a:p>
            <a:endParaRPr lang="en-US" dirty="0" smtClean="0"/>
          </a:p>
          <a:p>
            <a:r>
              <a:rPr lang="en-US" dirty="0" smtClean="0"/>
              <a:t>Assessment of PW field over the Pacific is a key part of the forecasting process!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9765" t="37577" r="12019" b="24157"/>
          <a:stretch>
            <a:fillRect/>
          </a:stretch>
        </p:blipFill>
        <p:spPr bwMode="auto">
          <a:xfrm>
            <a:off x="1143000" y="3962400"/>
            <a:ext cx="6781800" cy="27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Satellite/remotely sensed imagery is popular in WR</a:t>
            </a:r>
          </a:p>
          <a:p>
            <a:endParaRPr lang="en-US" dirty="0" smtClean="0"/>
          </a:p>
          <a:p>
            <a:r>
              <a:rPr lang="en-US" dirty="0" smtClean="0"/>
              <a:t>This results from unique regional obstacles to forecasting…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in 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030" indent="-365760">
              <a:buFont typeface="+mj-lt"/>
              <a:buAutoNum type="arabicPeriod"/>
            </a:pPr>
            <a:r>
              <a:rPr lang="en-US" b="1" dirty="0" smtClean="0"/>
              <a:t>Terrain issues</a:t>
            </a:r>
          </a:p>
          <a:p>
            <a:pPr lvl="1"/>
            <a:r>
              <a:rPr lang="en-US" dirty="0" smtClean="0"/>
              <a:t>Meteorological changes occur over short distances</a:t>
            </a:r>
          </a:p>
          <a:p>
            <a:pPr lvl="1"/>
            <a:r>
              <a:rPr lang="en-US" dirty="0" smtClean="0"/>
              <a:t>Radar beam blockage</a:t>
            </a:r>
          </a:p>
        </p:txBody>
      </p:sp>
      <p:pic>
        <p:nvPicPr>
          <p:cNvPr id="1026" name="Picture 2" descr="Olympic Mountains, Olympic Peninsula, Washing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in 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0030" indent="-365760">
              <a:buFont typeface="+mj-lt"/>
              <a:buAutoNum type="arabicPeriod" startAt="2"/>
            </a:pPr>
            <a:r>
              <a:rPr lang="en-US" b="1" dirty="0" smtClean="0"/>
              <a:t>Population density</a:t>
            </a:r>
          </a:p>
          <a:p>
            <a:pPr lvl="1"/>
            <a:r>
              <a:rPr lang="en-US" dirty="0" smtClean="0"/>
              <a:t>Difficult to get real-time ground truth</a:t>
            </a:r>
          </a:p>
          <a:p>
            <a:endParaRPr lang="en-US" dirty="0"/>
          </a:p>
        </p:txBody>
      </p:sp>
      <p:pic>
        <p:nvPicPr>
          <p:cNvPr id="16386" name="Picture 2" descr="Rural landscape of Rupununi Savannah, Guyana, photo by: treez44est, used under Creative Commons License(By SA 2.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Obstacles in 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620" indent="-514350">
              <a:buFont typeface="+mj-lt"/>
              <a:buAutoNum type="arabicPeriod" startAt="3"/>
            </a:pPr>
            <a:r>
              <a:rPr lang="en-US" b="1" dirty="0" smtClean="0"/>
              <a:t>The Pacific</a:t>
            </a:r>
          </a:p>
          <a:p>
            <a:pPr lvl="1"/>
            <a:r>
              <a:rPr lang="en-US" dirty="0" smtClean="0"/>
              <a:t>Lack of quality upstream observations</a:t>
            </a:r>
          </a:p>
          <a:p>
            <a:endParaRPr lang="en-US" dirty="0"/>
          </a:p>
        </p:txBody>
      </p:sp>
      <p:pic>
        <p:nvPicPr>
          <p:cNvPr id="17410" name="Picture 2" descr="http://wapi.isu.edu/geo_pgt/Mod04_Earth/images/pacific_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9531" t="18788" r="24038" b="8052"/>
          <a:stretch>
            <a:fillRect/>
          </a:stretch>
        </p:blipFill>
        <p:spPr bwMode="auto">
          <a:xfrm>
            <a:off x="2286000" y="1371600"/>
            <a:ext cx="4257313" cy="463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448614" y="2491929"/>
            <a:ext cx="1028385" cy="101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28486" y="1577529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410200" y="2331342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983858" y="1859028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183443" y="1950972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451671" y="1760787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530344" y="2995101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530344" y="2423286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391215" y="2423286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685985" y="3558729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238815" y="3840228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2369757" y="3558729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774058" y="4503357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262116" y="5067615"/>
            <a:ext cx="228600" cy="228600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MODIS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belts (fire weather)</a:t>
            </a:r>
          </a:p>
          <a:p>
            <a:endParaRPr lang="en-US" dirty="0" smtClean="0"/>
          </a:p>
          <a:p>
            <a:r>
              <a:rPr lang="en-US" dirty="0" smtClean="0"/>
              <a:t>Snow cover</a:t>
            </a:r>
          </a:p>
          <a:p>
            <a:endParaRPr lang="en-US" dirty="0" smtClean="0"/>
          </a:p>
          <a:p>
            <a:r>
              <a:rPr lang="en-US" dirty="0" smtClean="0"/>
              <a:t>Ice on rivers</a:t>
            </a:r>
          </a:p>
          <a:p>
            <a:endParaRPr lang="en-US" dirty="0" smtClean="0"/>
          </a:p>
          <a:p>
            <a:r>
              <a:rPr lang="en-US" dirty="0" smtClean="0"/>
              <a:t>Fog if timing is right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Ice Monitoring Samples</a:t>
            </a:r>
            <a:endParaRPr lang="en-US" dirty="0"/>
          </a:p>
        </p:txBody>
      </p:sp>
      <p:pic>
        <p:nvPicPr>
          <p:cNvPr id="25626" name="Picture 26" descr="http://highwood/gina/modis22108_1814.png"/>
          <p:cNvPicPr>
            <a:picLocks noChangeAspect="1" noChangeArrowheads="1"/>
          </p:cNvPicPr>
          <p:nvPr/>
        </p:nvPicPr>
        <p:blipFill>
          <a:blip r:embed="rId3" cstate="print"/>
          <a:srcRect l="24261" t="27615" r="6075" b="8919"/>
          <a:stretch>
            <a:fillRect/>
          </a:stretch>
        </p:blipFill>
        <p:spPr bwMode="auto">
          <a:xfrm>
            <a:off x="457200" y="2297668"/>
            <a:ext cx="3992543" cy="2698400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4" cstate="print"/>
          <a:srcRect l="24083" t="28027" r="6239" b="8842"/>
          <a:stretch>
            <a:fillRect/>
          </a:stretch>
        </p:blipFill>
        <p:spPr bwMode="auto">
          <a:xfrm>
            <a:off x="4800600" y="2297668"/>
            <a:ext cx="3996255" cy="269716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6800" y="3821668"/>
            <a:ext cx="880268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Bow-tie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Effect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/>
          <p:cNvSpPr>
            <a:spLocks/>
          </p:cNvSpPr>
          <p:nvPr/>
        </p:nvSpPr>
        <p:spPr bwMode="auto">
          <a:xfrm>
            <a:off x="914400" y="2983468"/>
            <a:ext cx="152400" cy="1981200"/>
          </a:xfrm>
          <a:prstGeom prst="rightBrace">
            <a:avLst>
              <a:gd name="adj1" fmla="val 100479"/>
              <a:gd name="adj2" fmla="val 50000"/>
            </a:avLst>
          </a:prstGeom>
          <a:noFill/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829090" y="3897873"/>
            <a:ext cx="1130036" cy="708851"/>
            <a:chOff x="103213399" y="104145009"/>
            <a:chExt cx="2270356" cy="1744441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03825240" y="104145009"/>
              <a:ext cx="1658515" cy="634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Lake Ice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4" name="Arc 6"/>
            <p:cNvSpPr>
              <a:spLocks/>
            </p:cNvSpPr>
            <p:nvPr/>
          </p:nvSpPr>
          <p:spPr bwMode="auto">
            <a:xfrm rot="1299663" flipH="1">
              <a:off x="103563487" y="104442928"/>
              <a:ext cx="370340" cy="381933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01"/>
                <a:gd name="T1" fmla="*/ 0 h 20854"/>
                <a:gd name="T2" fmla="*/ 21201 w 21201"/>
                <a:gd name="T3" fmla="*/ 16721 h 20854"/>
                <a:gd name="T4" fmla="*/ 0 w 21201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54" fill="none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</a:path>
                <a:path w="21201" h="20854" stroke="0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55" name="Arc 7"/>
            <p:cNvSpPr>
              <a:spLocks/>
            </p:cNvSpPr>
            <p:nvPr/>
          </p:nvSpPr>
          <p:spPr bwMode="auto">
            <a:xfrm rot="21064910" flipH="1">
              <a:off x="103213399" y="104607737"/>
              <a:ext cx="1005173" cy="1281713"/>
            </a:xfrm>
            <a:custGeom>
              <a:avLst/>
              <a:gdLst>
                <a:gd name="G0" fmla="+- 0 0 0"/>
                <a:gd name="G1" fmla="+- 20884 0 0"/>
                <a:gd name="G2" fmla="+- 21600 0 0"/>
                <a:gd name="T0" fmla="*/ 5517 w 21201"/>
                <a:gd name="T1" fmla="*/ 0 h 20884"/>
                <a:gd name="T2" fmla="*/ 21201 w 21201"/>
                <a:gd name="T3" fmla="*/ 16751 h 20884"/>
                <a:gd name="T4" fmla="*/ 0 w 21201"/>
                <a:gd name="T5" fmla="*/ 20884 h 2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84" fill="none" extrusionOk="0">
                  <a:moveTo>
                    <a:pt x="5516" y="0"/>
                  </a:moveTo>
                  <a:cubicBezTo>
                    <a:pt x="13523" y="2115"/>
                    <a:pt x="19616" y="8622"/>
                    <a:pt x="21200" y="16751"/>
                  </a:cubicBezTo>
                </a:path>
                <a:path w="21201" h="20884" stroke="0" extrusionOk="0">
                  <a:moveTo>
                    <a:pt x="5516" y="0"/>
                  </a:moveTo>
                  <a:cubicBezTo>
                    <a:pt x="13523" y="2115"/>
                    <a:pt x="19616" y="8622"/>
                    <a:pt x="21200" y="16751"/>
                  </a:cubicBezTo>
                  <a:lnTo>
                    <a:pt x="0" y="2088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70279" y="2373898"/>
            <a:ext cx="1126564" cy="345198"/>
            <a:chOff x="102331182" y="101599752"/>
            <a:chExt cx="2029254" cy="762235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02676484" y="101599752"/>
              <a:ext cx="1683952" cy="557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Valley Fog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8" name="Arc 10"/>
            <p:cNvSpPr>
              <a:spLocks/>
            </p:cNvSpPr>
            <p:nvPr/>
          </p:nvSpPr>
          <p:spPr bwMode="auto">
            <a:xfrm rot="1299663" flipH="1">
              <a:off x="102331182" y="101823071"/>
              <a:ext cx="416144" cy="538916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01"/>
                <a:gd name="T1" fmla="*/ 0 h 20854"/>
                <a:gd name="T2" fmla="*/ 21201 w 21201"/>
                <a:gd name="T3" fmla="*/ 16721 h 20854"/>
                <a:gd name="T4" fmla="*/ 0 w 21201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54" fill="none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</a:path>
                <a:path w="21201" h="20854" stroke="0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743197" y="3897868"/>
            <a:ext cx="1371610" cy="457200"/>
            <a:chOff x="106705475" y="104121861"/>
            <a:chExt cx="2276032" cy="881538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106705475" y="104121861"/>
              <a:ext cx="1053968" cy="881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River Ice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Arc 13"/>
            <p:cNvSpPr>
              <a:spLocks/>
            </p:cNvSpPr>
            <p:nvPr/>
          </p:nvSpPr>
          <p:spPr bwMode="auto">
            <a:xfrm rot="672127">
              <a:off x="107402366" y="104434968"/>
              <a:ext cx="936453" cy="497973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01"/>
                <a:gd name="T1" fmla="*/ 0 h 20854"/>
                <a:gd name="T2" fmla="*/ 21201 w 21201"/>
                <a:gd name="T3" fmla="*/ 16721 h 20854"/>
                <a:gd name="T4" fmla="*/ 0 w 21201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54" fill="none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</a:path>
                <a:path w="21201" h="20854" stroke="0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62" name="Arc 14"/>
            <p:cNvSpPr>
              <a:spLocks/>
            </p:cNvSpPr>
            <p:nvPr/>
          </p:nvSpPr>
          <p:spPr bwMode="auto">
            <a:xfrm rot="-780723">
              <a:off x="107287076" y="104296933"/>
              <a:ext cx="1694431" cy="575093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19940"/>
                <a:gd name="T1" fmla="*/ 0 h 20854"/>
                <a:gd name="T2" fmla="*/ 19940 w 19940"/>
                <a:gd name="T3" fmla="*/ 12550 h 20854"/>
                <a:gd name="T4" fmla="*/ 0 w 19940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0" h="20854" fill="none" extrusionOk="0">
                  <a:moveTo>
                    <a:pt x="5627" y="0"/>
                  </a:moveTo>
                  <a:cubicBezTo>
                    <a:pt x="12084" y="1742"/>
                    <a:pt x="17369" y="6376"/>
                    <a:pt x="19939" y="12550"/>
                  </a:cubicBezTo>
                </a:path>
                <a:path w="19940" h="20854" stroke="0" extrusionOk="0">
                  <a:moveTo>
                    <a:pt x="5627" y="0"/>
                  </a:moveTo>
                  <a:cubicBezTo>
                    <a:pt x="12084" y="1742"/>
                    <a:pt x="17369" y="6376"/>
                    <a:pt x="19939" y="12550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733800" y="2907268"/>
            <a:ext cx="609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Snow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733800" y="4355068"/>
            <a:ext cx="613569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Snow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066800" y="2907269"/>
            <a:ext cx="838199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Snow in Forests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845468" y="4583668"/>
            <a:ext cx="821532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Snow in Forests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209800" y="3288268"/>
            <a:ext cx="1295399" cy="609600"/>
            <a:chOff x="104138934" y="102637209"/>
            <a:chExt cx="3406776" cy="1358850"/>
          </a:xfrm>
        </p:grpSpPr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104138934" y="102637209"/>
              <a:ext cx="2404785" cy="1358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River 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Lake Ice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9" name="Arc 21"/>
            <p:cNvSpPr>
              <a:spLocks/>
            </p:cNvSpPr>
            <p:nvPr/>
          </p:nvSpPr>
          <p:spPr bwMode="auto">
            <a:xfrm rot="672127">
              <a:off x="105732295" y="103270866"/>
              <a:ext cx="936454" cy="497974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01"/>
                <a:gd name="T1" fmla="*/ 0 h 20854"/>
                <a:gd name="T2" fmla="*/ 21201 w 21201"/>
                <a:gd name="T3" fmla="*/ 16721 h 20854"/>
                <a:gd name="T4" fmla="*/ 0 w 21201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54" fill="none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</a:path>
                <a:path w="21201" h="20854" stroke="0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70" name="Arc 22"/>
            <p:cNvSpPr>
              <a:spLocks/>
            </p:cNvSpPr>
            <p:nvPr/>
          </p:nvSpPr>
          <p:spPr bwMode="auto">
            <a:xfrm rot="672127">
              <a:off x="105531784" y="103299511"/>
              <a:ext cx="1650362" cy="378988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19940"/>
                <a:gd name="T1" fmla="*/ 0 h 20854"/>
                <a:gd name="T2" fmla="*/ 19940 w 19940"/>
                <a:gd name="T3" fmla="*/ 12550 h 20854"/>
                <a:gd name="T4" fmla="*/ 0 w 19940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0" h="20854" fill="none" extrusionOk="0">
                  <a:moveTo>
                    <a:pt x="5627" y="0"/>
                  </a:moveTo>
                  <a:cubicBezTo>
                    <a:pt x="12084" y="1742"/>
                    <a:pt x="17369" y="6376"/>
                    <a:pt x="19939" y="12550"/>
                  </a:cubicBezTo>
                </a:path>
                <a:path w="19940" h="20854" stroke="0" extrusionOk="0">
                  <a:moveTo>
                    <a:pt x="5627" y="0"/>
                  </a:moveTo>
                  <a:cubicBezTo>
                    <a:pt x="12084" y="1742"/>
                    <a:pt x="17369" y="6376"/>
                    <a:pt x="19939" y="12550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71" name="Arc 23"/>
            <p:cNvSpPr>
              <a:spLocks/>
            </p:cNvSpPr>
            <p:nvPr/>
          </p:nvSpPr>
          <p:spPr bwMode="auto">
            <a:xfrm rot="-391267">
              <a:off x="105545004" y="103180526"/>
              <a:ext cx="2000706" cy="645603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76"/>
                <a:gd name="T1" fmla="*/ 0 h 20854"/>
                <a:gd name="T2" fmla="*/ 21276 w 21276"/>
                <a:gd name="T3" fmla="*/ 17126 h 20854"/>
                <a:gd name="T4" fmla="*/ 0 w 21276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6" h="20854" fill="none" extrusionOk="0">
                  <a:moveTo>
                    <a:pt x="5627" y="0"/>
                  </a:moveTo>
                  <a:cubicBezTo>
                    <a:pt x="13726" y="2185"/>
                    <a:pt x="19828" y="8863"/>
                    <a:pt x="21275" y="17126"/>
                  </a:cubicBezTo>
                </a:path>
                <a:path w="21276" h="20854" stroke="0" extrusionOk="0">
                  <a:moveTo>
                    <a:pt x="5627" y="0"/>
                  </a:moveTo>
                  <a:cubicBezTo>
                    <a:pt x="13726" y="2185"/>
                    <a:pt x="19828" y="8863"/>
                    <a:pt x="21275" y="17126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211811" y="3897843"/>
            <a:ext cx="1130036" cy="708851"/>
            <a:chOff x="103213399" y="104145009"/>
            <a:chExt cx="2270356" cy="1744441"/>
          </a:xfrm>
        </p:grpSpPr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103825240" y="104145009"/>
              <a:ext cx="1658515" cy="6345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Rotting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Lake Ice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Arc 6"/>
            <p:cNvSpPr>
              <a:spLocks/>
            </p:cNvSpPr>
            <p:nvPr/>
          </p:nvSpPr>
          <p:spPr bwMode="auto">
            <a:xfrm rot="1299663" flipH="1">
              <a:off x="103563487" y="104442928"/>
              <a:ext cx="370340" cy="381933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01"/>
                <a:gd name="T1" fmla="*/ 0 h 20854"/>
                <a:gd name="T2" fmla="*/ 21201 w 21201"/>
                <a:gd name="T3" fmla="*/ 16721 h 20854"/>
                <a:gd name="T4" fmla="*/ 0 w 21201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54" fill="none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</a:path>
                <a:path w="21201" h="20854" stroke="0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9" name="Arc 7"/>
            <p:cNvSpPr>
              <a:spLocks/>
            </p:cNvSpPr>
            <p:nvPr/>
          </p:nvSpPr>
          <p:spPr bwMode="auto">
            <a:xfrm rot="21064910" flipH="1">
              <a:off x="103213399" y="104607737"/>
              <a:ext cx="1005173" cy="1281713"/>
            </a:xfrm>
            <a:custGeom>
              <a:avLst/>
              <a:gdLst>
                <a:gd name="G0" fmla="+- 0 0 0"/>
                <a:gd name="G1" fmla="+- 20884 0 0"/>
                <a:gd name="G2" fmla="+- 21600 0 0"/>
                <a:gd name="T0" fmla="*/ 5517 w 21201"/>
                <a:gd name="T1" fmla="*/ 0 h 20884"/>
                <a:gd name="T2" fmla="*/ 21201 w 21201"/>
                <a:gd name="T3" fmla="*/ 16751 h 20884"/>
                <a:gd name="T4" fmla="*/ 0 w 21201"/>
                <a:gd name="T5" fmla="*/ 20884 h 20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84" fill="none" extrusionOk="0">
                  <a:moveTo>
                    <a:pt x="5516" y="0"/>
                  </a:moveTo>
                  <a:cubicBezTo>
                    <a:pt x="13523" y="2115"/>
                    <a:pt x="19616" y="8622"/>
                    <a:pt x="21200" y="16751"/>
                  </a:cubicBezTo>
                </a:path>
                <a:path w="21201" h="20884" stroke="0" extrusionOk="0">
                  <a:moveTo>
                    <a:pt x="5516" y="0"/>
                  </a:moveTo>
                  <a:cubicBezTo>
                    <a:pt x="13523" y="2115"/>
                    <a:pt x="19616" y="8622"/>
                    <a:pt x="21200" y="16751"/>
                  </a:cubicBezTo>
                  <a:lnTo>
                    <a:pt x="0" y="2088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107" name="Text Box 15"/>
          <p:cNvSpPr txBox="1">
            <a:spLocks noChangeArrowheads="1"/>
          </p:cNvSpPr>
          <p:nvPr/>
        </p:nvSpPr>
        <p:spPr bwMode="auto">
          <a:xfrm>
            <a:off x="7696200" y="2754868"/>
            <a:ext cx="1029921" cy="4571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Bare Ground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7086600" y="4583668"/>
            <a:ext cx="88149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Clouds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Text Box 17"/>
          <p:cNvSpPr txBox="1">
            <a:spLocks noChangeArrowheads="1"/>
          </p:cNvSpPr>
          <p:nvPr/>
        </p:nvSpPr>
        <p:spPr bwMode="auto">
          <a:xfrm>
            <a:off x="5449521" y="2907239"/>
            <a:ext cx="838199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Snow in Forests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 Box 18"/>
          <p:cNvSpPr txBox="1">
            <a:spLocks noChangeArrowheads="1"/>
          </p:cNvSpPr>
          <p:nvPr/>
        </p:nvSpPr>
        <p:spPr bwMode="auto">
          <a:xfrm>
            <a:off x="6265068" y="4583668"/>
            <a:ext cx="821532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Snow in Forests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6248399" y="3212068"/>
            <a:ext cx="1639514" cy="609600"/>
            <a:chOff x="103972892" y="102637209"/>
            <a:chExt cx="3572818" cy="1358850"/>
          </a:xfrm>
        </p:grpSpPr>
        <p:sp>
          <p:nvSpPr>
            <p:cNvPr id="112" name="Text Box 20"/>
            <p:cNvSpPr txBox="1">
              <a:spLocks noChangeArrowheads="1"/>
            </p:cNvSpPr>
            <p:nvPr/>
          </p:nvSpPr>
          <p:spPr bwMode="auto">
            <a:xfrm>
              <a:off x="103972892" y="102637209"/>
              <a:ext cx="3155034" cy="13588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Rotting River and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Palatino Linotype" pitchFamily="18" charset="0"/>
                </a:rPr>
                <a:t>Lake Ice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" name="Arc 21"/>
            <p:cNvSpPr>
              <a:spLocks/>
            </p:cNvSpPr>
            <p:nvPr/>
          </p:nvSpPr>
          <p:spPr bwMode="auto">
            <a:xfrm rot="672127">
              <a:off x="105732295" y="103270866"/>
              <a:ext cx="936454" cy="497974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01"/>
                <a:gd name="T1" fmla="*/ 0 h 20854"/>
                <a:gd name="T2" fmla="*/ 21201 w 21201"/>
                <a:gd name="T3" fmla="*/ 16721 h 20854"/>
                <a:gd name="T4" fmla="*/ 0 w 21201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01" h="20854" fill="none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</a:path>
                <a:path w="21201" h="20854" stroke="0" extrusionOk="0">
                  <a:moveTo>
                    <a:pt x="5627" y="0"/>
                  </a:moveTo>
                  <a:cubicBezTo>
                    <a:pt x="13583" y="2147"/>
                    <a:pt x="19624" y="8633"/>
                    <a:pt x="21200" y="16721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Arc 22"/>
            <p:cNvSpPr>
              <a:spLocks/>
            </p:cNvSpPr>
            <p:nvPr/>
          </p:nvSpPr>
          <p:spPr bwMode="auto">
            <a:xfrm rot="672127">
              <a:off x="105531784" y="103299511"/>
              <a:ext cx="1650362" cy="378988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19940"/>
                <a:gd name="T1" fmla="*/ 0 h 20854"/>
                <a:gd name="T2" fmla="*/ 19940 w 19940"/>
                <a:gd name="T3" fmla="*/ 12550 h 20854"/>
                <a:gd name="T4" fmla="*/ 0 w 19940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0" h="20854" fill="none" extrusionOk="0">
                  <a:moveTo>
                    <a:pt x="5627" y="0"/>
                  </a:moveTo>
                  <a:cubicBezTo>
                    <a:pt x="12084" y="1742"/>
                    <a:pt x="17369" y="6376"/>
                    <a:pt x="19939" y="12550"/>
                  </a:cubicBezTo>
                </a:path>
                <a:path w="19940" h="20854" stroke="0" extrusionOk="0">
                  <a:moveTo>
                    <a:pt x="5627" y="0"/>
                  </a:moveTo>
                  <a:cubicBezTo>
                    <a:pt x="12084" y="1742"/>
                    <a:pt x="17369" y="6376"/>
                    <a:pt x="19939" y="12550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Arc 23"/>
            <p:cNvSpPr>
              <a:spLocks/>
            </p:cNvSpPr>
            <p:nvPr/>
          </p:nvSpPr>
          <p:spPr bwMode="auto">
            <a:xfrm rot="-391267">
              <a:off x="105545004" y="103180526"/>
              <a:ext cx="2000706" cy="645603"/>
            </a:xfrm>
            <a:custGeom>
              <a:avLst/>
              <a:gdLst>
                <a:gd name="G0" fmla="+- 0 0 0"/>
                <a:gd name="G1" fmla="+- 20854 0 0"/>
                <a:gd name="G2" fmla="+- 21600 0 0"/>
                <a:gd name="T0" fmla="*/ 5628 w 21276"/>
                <a:gd name="T1" fmla="*/ 0 h 20854"/>
                <a:gd name="T2" fmla="*/ 21276 w 21276"/>
                <a:gd name="T3" fmla="*/ 17126 h 20854"/>
                <a:gd name="T4" fmla="*/ 0 w 21276"/>
                <a:gd name="T5" fmla="*/ 20854 h 20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76" h="20854" fill="none" extrusionOk="0">
                  <a:moveTo>
                    <a:pt x="5627" y="0"/>
                  </a:moveTo>
                  <a:cubicBezTo>
                    <a:pt x="13726" y="2185"/>
                    <a:pt x="19828" y="8863"/>
                    <a:pt x="21275" y="17126"/>
                  </a:cubicBezTo>
                </a:path>
                <a:path w="21276" h="20854" stroke="0" extrusionOk="0">
                  <a:moveTo>
                    <a:pt x="5627" y="0"/>
                  </a:moveTo>
                  <a:cubicBezTo>
                    <a:pt x="13726" y="2185"/>
                    <a:pt x="19828" y="8863"/>
                    <a:pt x="21275" y="17126"/>
                  </a:cubicBezTo>
                  <a:lnTo>
                    <a:pt x="0" y="20854"/>
                  </a:lnTo>
                  <a:close/>
                </a:path>
              </a:pathLst>
            </a:custGeom>
            <a:noFill/>
            <a:ln w="9525" algn="ctr">
              <a:solidFill>
                <a:srgbClr val="FFFFFF"/>
              </a:solidFill>
              <a:round/>
              <a:headEnd/>
              <a:tailEnd type="stealth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sp>
        <p:nvSpPr>
          <p:cNvPr id="116" name="Text Box 16"/>
          <p:cNvSpPr txBox="1">
            <a:spLocks noChangeArrowheads="1"/>
          </p:cNvSpPr>
          <p:nvPr/>
        </p:nvSpPr>
        <p:spPr bwMode="auto">
          <a:xfrm>
            <a:off x="8001000" y="3669268"/>
            <a:ext cx="88149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Palatino Linotype" pitchFamily="18" charset="0"/>
              </a:rPr>
              <a:t>Clouds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3400" y="5040868"/>
            <a:ext cx="191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21, 2008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4800600" y="5029200"/>
            <a:ext cx="153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12, 2008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562600" y="655320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Gina Loss/WFO Great Falls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Belts</a:t>
            </a:r>
            <a:endParaRPr lang="en-US" dirty="0"/>
          </a:p>
        </p:txBody>
      </p:sp>
      <p:sp>
        <p:nvSpPr>
          <p:cNvPr id="1026" name="AutoShape 2" descr="https://mail.google.com/a/noaa.gov/?ui=2&amp;ik=09e33e16b9&amp;view=att&amp;th=12e2626cebad99ce&amp;attid=0.3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a/noaa.gov/?ui=2&amp;ik=09e33e16b9&amp;view=att&amp;th=12e2626cebad99ce&amp;attid=0.3&amp;disp=emb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moz-screenshot-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499428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3776" y="6553200"/>
            <a:ext cx="496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Don Moore/WFO Billings/WFO Missoula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1877</TotalTime>
  <Words>270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Human</vt:lpstr>
      <vt:lpstr>Satellite Imagery/Products in Western Region</vt:lpstr>
      <vt:lpstr>Introduction</vt:lpstr>
      <vt:lpstr>Obstacles in WR</vt:lpstr>
      <vt:lpstr>Obstacles in WR</vt:lpstr>
      <vt:lpstr>Obstacles in WR</vt:lpstr>
      <vt:lpstr>MODIS</vt:lpstr>
      <vt:lpstr>Uses of MODIS</vt:lpstr>
      <vt:lpstr>River Ice Monitoring Samples</vt:lpstr>
      <vt:lpstr>Thermal Belts</vt:lpstr>
      <vt:lpstr>CRAS</vt:lpstr>
      <vt:lpstr>CRAS</vt:lpstr>
      <vt:lpstr>Needs of WR</vt:lpstr>
      <vt:lpstr>Fire Weather</vt:lpstr>
      <vt:lpstr>Marine Layer</vt:lpstr>
      <vt:lpstr>PW products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Pomeroy</dc:creator>
  <cp:lastModifiedBy>Ken Pomeroy</cp:lastModifiedBy>
  <cp:revision>68</cp:revision>
  <dcterms:created xsi:type="dcterms:W3CDTF">2011-02-11T18:59:29Z</dcterms:created>
  <dcterms:modified xsi:type="dcterms:W3CDTF">2011-02-16T14:35:53Z</dcterms:modified>
</cp:coreProperties>
</file>