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7" r:id="rId3"/>
    <p:sldId id="291" r:id="rId4"/>
    <p:sldId id="271" r:id="rId5"/>
    <p:sldId id="272" r:id="rId6"/>
    <p:sldId id="286" r:id="rId7"/>
    <p:sldId id="277" r:id="rId8"/>
    <p:sldId id="278" r:id="rId9"/>
    <p:sldId id="279" r:id="rId10"/>
    <p:sldId id="284" r:id="rId11"/>
    <p:sldId id="280" r:id="rId12"/>
    <p:sldId id="258" r:id="rId13"/>
    <p:sldId id="274" r:id="rId14"/>
    <p:sldId id="281" r:id="rId15"/>
    <p:sldId id="282" r:id="rId16"/>
    <p:sldId id="269" r:id="rId17"/>
    <p:sldId id="268" r:id="rId18"/>
    <p:sldId id="273" r:id="rId19"/>
    <p:sldId id="261" r:id="rId20"/>
    <p:sldId id="262" r:id="rId21"/>
    <p:sldId id="263" r:id="rId22"/>
    <p:sldId id="264" r:id="rId23"/>
    <p:sldId id="266" r:id="rId24"/>
    <p:sldId id="288" r:id="rId25"/>
    <p:sldId id="294" r:id="rId26"/>
    <p:sldId id="292" r:id="rId27"/>
    <p:sldId id="295" r:id="rId28"/>
    <p:sldId id="290" r:id="rId29"/>
    <p:sldId id="28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3" d="100"/>
          <a:sy n="123" d="100"/>
        </p:scale>
        <p:origin x="-36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696C1-AA61-4364-892A-CEB45334CEB0}" type="doc">
      <dgm:prSet loTypeId="urn:microsoft.com/office/officeart/2005/8/layout/cycle4#1" loCatId="cycle" qsTypeId="urn:microsoft.com/office/officeart/2005/8/quickstyle/simple3" qsCatId="simple" csTypeId="urn:microsoft.com/office/officeart/2005/8/colors/accent1_2#1" csCatId="accent1" phldr="1"/>
      <dgm:spPr/>
      <dgm:t>
        <a:bodyPr/>
        <a:lstStyle/>
        <a:p>
          <a:endParaRPr lang="en-US"/>
        </a:p>
      </dgm:t>
    </dgm:pt>
    <dgm:pt modelId="{A97E45D4-15DB-4713-9E00-38FBEB2038F1}">
      <dgm:prSet phldrT="[Text]"/>
      <dgm:spPr/>
      <dgm:t>
        <a:bodyPr/>
        <a:lstStyle/>
        <a:p>
          <a:r>
            <a:rPr lang="en-US" dirty="0" smtClean="0"/>
            <a:t>Ask</a:t>
          </a:r>
          <a:endParaRPr lang="en-US" dirty="0"/>
        </a:p>
      </dgm:t>
    </dgm:pt>
    <dgm:pt modelId="{692C5ACE-8574-44F7-AB36-4B8F7207319E}" type="parTrans" cxnId="{A23932C5-D084-45CB-A0E8-98D65A8DCB87}">
      <dgm:prSet/>
      <dgm:spPr/>
      <dgm:t>
        <a:bodyPr/>
        <a:lstStyle/>
        <a:p>
          <a:endParaRPr lang="en-US"/>
        </a:p>
      </dgm:t>
    </dgm:pt>
    <dgm:pt modelId="{489FF323-F7E5-469F-9A44-7ACB7F27AF2E}" type="sibTrans" cxnId="{A23932C5-D084-45CB-A0E8-98D65A8DCB87}">
      <dgm:prSet/>
      <dgm:spPr/>
      <dgm:t>
        <a:bodyPr/>
        <a:lstStyle/>
        <a:p>
          <a:endParaRPr lang="en-US"/>
        </a:p>
      </dgm:t>
    </dgm:pt>
    <dgm:pt modelId="{ACE4F7C4-1DF0-47F1-93BD-E7378EB1ED29}">
      <dgm:prSet phldrT="[Text]" custT="1"/>
      <dgm:spPr/>
      <dgm:t>
        <a:bodyPr/>
        <a:lstStyle/>
        <a:p>
          <a:r>
            <a:rPr lang="en-US" sz="1100" dirty="0" smtClean="0"/>
            <a:t>Determine the problems confronting operational users on multiple levels</a:t>
          </a:r>
          <a:endParaRPr lang="en-US" sz="1100" dirty="0"/>
        </a:p>
      </dgm:t>
    </dgm:pt>
    <dgm:pt modelId="{9E0E0D36-C5F8-467C-991C-DC263AFB6FC2}" type="parTrans" cxnId="{8E425C9B-18DD-4FF0-8612-67D212A570FA}">
      <dgm:prSet/>
      <dgm:spPr/>
      <dgm:t>
        <a:bodyPr/>
        <a:lstStyle/>
        <a:p>
          <a:endParaRPr lang="en-US"/>
        </a:p>
      </dgm:t>
    </dgm:pt>
    <dgm:pt modelId="{A26F99AE-7A73-4B09-8A90-432352C4AF27}" type="sibTrans" cxnId="{8E425C9B-18DD-4FF0-8612-67D212A570FA}">
      <dgm:prSet/>
      <dgm:spPr/>
      <dgm:t>
        <a:bodyPr/>
        <a:lstStyle/>
        <a:p>
          <a:endParaRPr lang="en-US"/>
        </a:p>
      </dgm:t>
    </dgm:pt>
    <dgm:pt modelId="{A584B0A7-C7A6-4C54-9FC1-C26D5FD3ABF2}">
      <dgm:prSet phldrT="[Text]"/>
      <dgm:spPr/>
      <dgm:t>
        <a:bodyPr/>
        <a:lstStyle/>
        <a:p>
          <a:r>
            <a:rPr lang="en-US" dirty="0" smtClean="0"/>
            <a:t>Assess</a:t>
          </a:r>
          <a:endParaRPr lang="en-US" dirty="0"/>
        </a:p>
      </dgm:t>
    </dgm:pt>
    <dgm:pt modelId="{F5BEDE2B-6DDA-47AB-968F-FE6E38AF4514}" type="parTrans" cxnId="{B2481C72-8C49-4977-A4E5-0CDCD57A962B}">
      <dgm:prSet/>
      <dgm:spPr/>
      <dgm:t>
        <a:bodyPr/>
        <a:lstStyle/>
        <a:p>
          <a:endParaRPr lang="en-US"/>
        </a:p>
      </dgm:t>
    </dgm:pt>
    <dgm:pt modelId="{A07678FC-2B44-4AD3-BF8C-1FCC157C5A49}" type="sibTrans" cxnId="{B2481C72-8C49-4977-A4E5-0CDCD57A962B}">
      <dgm:prSet/>
      <dgm:spPr/>
      <dgm:t>
        <a:bodyPr/>
        <a:lstStyle/>
        <a:p>
          <a:endParaRPr lang="en-US"/>
        </a:p>
      </dgm:t>
    </dgm:pt>
    <dgm:pt modelId="{F4E985DF-12B3-400B-80E1-409C79FBD41C}">
      <dgm:prSet phldrT="[Text]" custT="1"/>
      <dgm:spPr/>
      <dgm:t>
        <a:bodyPr/>
        <a:lstStyle/>
        <a:p>
          <a:r>
            <a:rPr lang="en-US" sz="1100" b="0" dirty="0" smtClean="0"/>
            <a:t>Evaluate possible satellite solutions that may remedy the identified problem</a:t>
          </a:r>
          <a:endParaRPr lang="en-US" sz="1100" b="0" dirty="0"/>
        </a:p>
      </dgm:t>
    </dgm:pt>
    <dgm:pt modelId="{E55DB540-E734-489D-983F-E729B8BF3835}" type="parTrans" cxnId="{F830A932-14C6-48A7-B74E-A240BBB06CA4}">
      <dgm:prSet/>
      <dgm:spPr/>
      <dgm:t>
        <a:bodyPr/>
        <a:lstStyle/>
        <a:p>
          <a:endParaRPr lang="en-US"/>
        </a:p>
      </dgm:t>
    </dgm:pt>
    <dgm:pt modelId="{DF772900-2200-4968-BDC1-1DB598856FA0}" type="sibTrans" cxnId="{F830A932-14C6-48A7-B74E-A240BBB06CA4}">
      <dgm:prSet/>
      <dgm:spPr/>
      <dgm:t>
        <a:bodyPr/>
        <a:lstStyle/>
        <a:p>
          <a:endParaRPr lang="en-US"/>
        </a:p>
      </dgm:t>
    </dgm:pt>
    <dgm:pt modelId="{8E73182D-F7EF-4ED1-BF08-E3AF3F4414D9}">
      <dgm:prSet phldrT="[Text]"/>
      <dgm:spPr/>
      <dgm:t>
        <a:bodyPr/>
        <a:lstStyle/>
        <a:p>
          <a:r>
            <a:rPr lang="en-US" dirty="0" smtClean="0"/>
            <a:t>Determine and Develop</a:t>
          </a:r>
          <a:endParaRPr lang="en-US" dirty="0"/>
        </a:p>
      </dgm:t>
    </dgm:pt>
    <dgm:pt modelId="{5675B6EC-A7B5-4E72-A843-D53C862F00D0}" type="parTrans" cxnId="{2A60352C-51AE-40C4-88FD-467BDA84783E}">
      <dgm:prSet/>
      <dgm:spPr/>
      <dgm:t>
        <a:bodyPr/>
        <a:lstStyle/>
        <a:p>
          <a:endParaRPr lang="en-US"/>
        </a:p>
      </dgm:t>
    </dgm:pt>
    <dgm:pt modelId="{B68DF8E1-16EC-4EEC-9C5B-7175DAC6F3C4}" type="sibTrans" cxnId="{2A60352C-51AE-40C4-88FD-467BDA84783E}">
      <dgm:prSet/>
      <dgm:spPr/>
      <dgm:t>
        <a:bodyPr/>
        <a:lstStyle/>
        <a:p>
          <a:endParaRPr lang="en-US"/>
        </a:p>
      </dgm:t>
    </dgm:pt>
    <dgm:pt modelId="{8C724248-BFD6-4FFF-929F-21F0B3D00845}">
      <dgm:prSet phldrT="[Text]" custT="1"/>
      <dgm:spPr/>
      <dgm:t>
        <a:bodyPr/>
        <a:lstStyle/>
        <a:p>
          <a:r>
            <a:rPr lang="en-US" sz="1100" dirty="0" smtClean="0"/>
            <a:t>Tailor experimental satellite imagery and products to meet the users’ needs</a:t>
          </a:r>
          <a:endParaRPr lang="en-US" sz="1100" dirty="0"/>
        </a:p>
      </dgm:t>
    </dgm:pt>
    <dgm:pt modelId="{45AFFF1C-6A1F-46A6-985A-67767351FEC8}" type="parTrans" cxnId="{0B6D6051-4810-4F05-93D9-93F5E9CD7087}">
      <dgm:prSet/>
      <dgm:spPr/>
      <dgm:t>
        <a:bodyPr/>
        <a:lstStyle/>
        <a:p>
          <a:endParaRPr lang="en-US"/>
        </a:p>
      </dgm:t>
    </dgm:pt>
    <dgm:pt modelId="{5AFC617F-0DBA-4877-95D4-9A30A94F88F8}" type="sibTrans" cxnId="{0B6D6051-4810-4F05-93D9-93F5E9CD7087}">
      <dgm:prSet/>
      <dgm:spPr/>
      <dgm:t>
        <a:bodyPr/>
        <a:lstStyle/>
        <a:p>
          <a:endParaRPr lang="en-US"/>
        </a:p>
      </dgm:t>
    </dgm:pt>
    <dgm:pt modelId="{386DA745-7012-4DC8-A584-A4FF6CCC7E20}">
      <dgm:prSet phldrT="[Text]"/>
      <dgm:spPr/>
      <dgm:t>
        <a:bodyPr/>
        <a:lstStyle/>
        <a:p>
          <a:r>
            <a:rPr lang="en-US" dirty="0" smtClean="0"/>
            <a:t>Deliver and Demonstrate</a:t>
          </a:r>
          <a:endParaRPr lang="en-US" dirty="0"/>
        </a:p>
      </dgm:t>
    </dgm:pt>
    <dgm:pt modelId="{BE876431-0D0F-4B10-A540-43DAE59161EB}" type="parTrans" cxnId="{F3AC25E9-7BDA-4E63-85DC-E8339EAC72C1}">
      <dgm:prSet/>
      <dgm:spPr/>
      <dgm:t>
        <a:bodyPr/>
        <a:lstStyle/>
        <a:p>
          <a:endParaRPr lang="en-US"/>
        </a:p>
      </dgm:t>
    </dgm:pt>
    <dgm:pt modelId="{23833A1A-DD6D-4B76-9FB8-4030FFB181BB}" type="sibTrans" cxnId="{F3AC25E9-7BDA-4E63-85DC-E8339EAC72C1}">
      <dgm:prSet/>
      <dgm:spPr/>
      <dgm:t>
        <a:bodyPr/>
        <a:lstStyle/>
        <a:p>
          <a:endParaRPr lang="en-US"/>
        </a:p>
      </dgm:t>
    </dgm:pt>
    <dgm:pt modelId="{9ABA80D1-FE37-4AF8-8BEF-277D8481187F}">
      <dgm:prSet phldrT="[Text]" custT="1"/>
      <dgm:spPr/>
      <dgm:t>
        <a:bodyPr/>
        <a:lstStyle/>
        <a:p>
          <a:r>
            <a:rPr lang="en-US" sz="1100" dirty="0" smtClean="0"/>
            <a:t>Show operations how satellite data can bring a resolution</a:t>
          </a:r>
          <a:endParaRPr lang="en-US" sz="1100" dirty="0"/>
        </a:p>
      </dgm:t>
    </dgm:pt>
    <dgm:pt modelId="{5153E8CD-9E82-4090-80F2-AF3889FCB333}" type="parTrans" cxnId="{25B8D6C7-D791-4B74-B19C-FB52D7EDFF9C}">
      <dgm:prSet/>
      <dgm:spPr/>
      <dgm:t>
        <a:bodyPr/>
        <a:lstStyle/>
        <a:p>
          <a:endParaRPr lang="en-US"/>
        </a:p>
      </dgm:t>
    </dgm:pt>
    <dgm:pt modelId="{34979A82-C3FF-4BE0-92EE-A3E410773012}" type="sibTrans" cxnId="{25B8D6C7-D791-4B74-B19C-FB52D7EDFF9C}">
      <dgm:prSet/>
      <dgm:spPr/>
      <dgm:t>
        <a:bodyPr/>
        <a:lstStyle/>
        <a:p>
          <a:endParaRPr lang="en-US"/>
        </a:p>
      </dgm:t>
    </dgm:pt>
    <dgm:pt modelId="{0513F4D3-BFE1-400F-BF15-4AD52689D624}" type="pres">
      <dgm:prSet presAssocID="{F4F696C1-AA61-4364-892A-CEB45334CEB0}" presName="cycleMatrixDiagram" presStyleCnt="0">
        <dgm:presLayoutVars>
          <dgm:chMax val="1"/>
          <dgm:dir/>
          <dgm:animLvl val="lvl"/>
          <dgm:resizeHandles val="exact"/>
        </dgm:presLayoutVars>
      </dgm:prSet>
      <dgm:spPr/>
      <dgm:t>
        <a:bodyPr/>
        <a:lstStyle/>
        <a:p>
          <a:endParaRPr lang="en-US"/>
        </a:p>
      </dgm:t>
    </dgm:pt>
    <dgm:pt modelId="{274EFCB9-5F2B-4A96-ADB6-A7A44CD2C976}" type="pres">
      <dgm:prSet presAssocID="{F4F696C1-AA61-4364-892A-CEB45334CEB0}" presName="children" presStyleCnt="0"/>
      <dgm:spPr/>
    </dgm:pt>
    <dgm:pt modelId="{BDF14643-64D7-4330-B81F-F368471FE01C}" type="pres">
      <dgm:prSet presAssocID="{F4F696C1-AA61-4364-892A-CEB45334CEB0}" presName="child1group" presStyleCnt="0"/>
      <dgm:spPr/>
    </dgm:pt>
    <dgm:pt modelId="{59E8E087-B287-4787-8741-316FB9080FE1}" type="pres">
      <dgm:prSet presAssocID="{F4F696C1-AA61-4364-892A-CEB45334CEB0}" presName="child1" presStyleLbl="bgAcc1" presStyleIdx="0" presStyleCnt="4" custScaleX="108628" custLinFactNeighborX="-10894"/>
      <dgm:spPr/>
      <dgm:t>
        <a:bodyPr/>
        <a:lstStyle/>
        <a:p>
          <a:endParaRPr lang="en-US"/>
        </a:p>
      </dgm:t>
    </dgm:pt>
    <dgm:pt modelId="{05AC7FAA-2AEC-451F-A1E5-D39C8A7926AB}" type="pres">
      <dgm:prSet presAssocID="{F4F696C1-AA61-4364-892A-CEB45334CEB0}" presName="child1Text" presStyleLbl="bgAcc1" presStyleIdx="0" presStyleCnt="4">
        <dgm:presLayoutVars>
          <dgm:bulletEnabled val="1"/>
        </dgm:presLayoutVars>
      </dgm:prSet>
      <dgm:spPr/>
      <dgm:t>
        <a:bodyPr/>
        <a:lstStyle/>
        <a:p>
          <a:endParaRPr lang="en-US"/>
        </a:p>
      </dgm:t>
    </dgm:pt>
    <dgm:pt modelId="{1ECE3920-494A-462D-B816-917A61F6A7BE}" type="pres">
      <dgm:prSet presAssocID="{F4F696C1-AA61-4364-892A-CEB45334CEB0}" presName="child2group" presStyleCnt="0"/>
      <dgm:spPr/>
    </dgm:pt>
    <dgm:pt modelId="{A1C6F2C5-10DF-4649-B979-043BB4D7E0CE}" type="pres">
      <dgm:prSet presAssocID="{F4F696C1-AA61-4364-892A-CEB45334CEB0}" presName="child2" presStyleLbl="bgAcc1" presStyleIdx="1" presStyleCnt="4" custScaleX="110549" custLinFactNeighborX="10894"/>
      <dgm:spPr/>
      <dgm:t>
        <a:bodyPr/>
        <a:lstStyle/>
        <a:p>
          <a:endParaRPr lang="en-US"/>
        </a:p>
      </dgm:t>
    </dgm:pt>
    <dgm:pt modelId="{0407AC38-878A-4A49-AB18-402C92174D44}" type="pres">
      <dgm:prSet presAssocID="{F4F696C1-AA61-4364-892A-CEB45334CEB0}" presName="child2Text" presStyleLbl="bgAcc1" presStyleIdx="1" presStyleCnt="4">
        <dgm:presLayoutVars>
          <dgm:bulletEnabled val="1"/>
        </dgm:presLayoutVars>
      </dgm:prSet>
      <dgm:spPr/>
      <dgm:t>
        <a:bodyPr/>
        <a:lstStyle/>
        <a:p>
          <a:endParaRPr lang="en-US"/>
        </a:p>
      </dgm:t>
    </dgm:pt>
    <dgm:pt modelId="{D1A008D0-0D86-466A-B6E6-6E5FA9CA5C57}" type="pres">
      <dgm:prSet presAssocID="{F4F696C1-AA61-4364-892A-CEB45334CEB0}" presName="child3group" presStyleCnt="0"/>
      <dgm:spPr/>
    </dgm:pt>
    <dgm:pt modelId="{954C0E02-A065-4D9C-BE18-10F1947C24CF}" type="pres">
      <dgm:prSet presAssocID="{F4F696C1-AA61-4364-892A-CEB45334CEB0}" presName="child3" presStyleLbl="bgAcc1" presStyleIdx="2" presStyleCnt="4" custScaleX="107464" custLinFactNeighborX="10894"/>
      <dgm:spPr/>
      <dgm:t>
        <a:bodyPr/>
        <a:lstStyle/>
        <a:p>
          <a:endParaRPr lang="en-US"/>
        </a:p>
      </dgm:t>
    </dgm:pt>
    <dgm:pt modelId="{192F0431-FDDB-411D-B999-09485BC4BA66}" type="pres">
      <dgm:prSet presAssocID="{F4F696C1-AA61-4364-892A-CEB45334CEB0}" presName="child3Text" presStyleLbl="bgAcc1" presStyleIdx="2" presStyleCnt="4">
        <dgm:presLayoutVars>
          <dgm:bulletEnabled val="1"/>
        </dgm:presLayoutVars>
      </dgm:prSet>
      <dgm:spPr/>
      <dgm:t>
        <a:bodyPr/>
        <a:lstStyle/>
        <a:p>
          <a:endParaRPr lang="en-US"/>
        </a:p>
      </dgm:t>
    </dgm:pt>
    <dgm:pt modelId="{FE189DAD-5141-42F9-A425-139B0BCF8D1E}" type="pres">
      <dgm:prSet presAssocID="{F4F696C1-AA61-4364-892A-CEB45334CEB0}" presName="child4group" presStyleCnt="0"/>
      <dgm:spPr/>
    </dgm:pt>
    <dgm:pt modelId="{66BA1C27-7088-4103-9D0E-534FD6CF8450}" type="pres">
      <dgm:prSet presAssocID="{F4F696C1-AA61-4364-892A-CEB45334CEB0}" presName="child4" presStyleLbl="bgAcc1" presStyleIdx="3" presStyleCnt="4" custScaleX="108329" custLinFactNeighborX="-12232"/>
      <dgm:spPr/>
      <dgm:t>
        <a:bodyPr/>
        <a:lstStyle/>
        <a:p>
          <a:endParaRPr lang="en-US"/>
        </a:p>
      </dgm:t>
    </dgm:pt>
    <dgm:pt modelId="{25400C04-6063-4719-AE73-34C99467828E}" type="pres">
      <dgm:prSet presAssocID="{F4F696C1-AA61-4364-892A-CEB45334CEB0}" presName="child4Text" presStyleLbl="bgAcc1" presStyleIdx="3" presStyleCnt="4">
        <dgm:presLayoutVars>
          <dgm:bulletEnabled val="1"/>
        </dgm:presLayoutVars>
      </dgm:prSet>
      <dgm:spPr/>
      <dgm:t>
        <a:bodyPr/>
        <a:lstStyle/>
        <a:p>
          <a:endParaRPr lang="en-US"/>
        </a:p>
      </dgm:t>
    </dgm:pt>
    <dgm:pt modelId="{7BCB1BF3-5C6C-4EF0-B4CF-C3462EEB62F5}" type="pres">
      <dgm:prSet presAssocID="{F4F696C1-AA61-4364-892A-CEB45334CEB0}" presName="childPlaceholder" presStyleCnt="0"/>
      <dgm:spPr/>
    </dgm:pt>
    <dgm:pt modelId="{5F5D9C8E-CB6B-4501-A8DE-78F966240AD0}" type="pres">
      <dgm:prSet presAssocID="{F4F696C1-AA61-4364-892A-CEB45334CEB0}" presName="circle" presStyleCnt="0"/>
      <dgm:spPr/>
    </dgm:pt>
    <dgm:pt modelId="{A9440F9A-A8C6-4216-AE8F-2B789E2C8B96}" type="pres">
      <dgm:prSet presAssocID="{F4F696C1-AA61-4364-892A-CEB45334CEB0}" presName="quadrant1" presStyleLbl="node1" presStyleIdx="0" presStyleCnt="4">
        <dgm:presLayoutVars>
          <dgm:chMax val="1"/>
          <dgm:bulletEnabled val="1"/>
        </dgm:presLayoutVars>
      </dgm:prSet>
      <dgm:spPr/>
      <dgm:t>
        <a:bodyPr/>
        <a:lstStyle/>
        <a:p>
          <a:endParaRPr lang="en-US"/>
        </a:p>
      </dgm:t>
    </dgm:pt>
    <dgm:pt modelId="{33DCE2A6-E7BE-4C91-85E9-9971E7F7BC1F}" type="pres">
      <dgm:prSet presAssocID="{F4F696C1-AA61-4364-892A-CEB45334CEB0}" presName="quadrant2" presStyleLbl="node1" presStyleIdx="1" presStyleCnt="4">
        <dgm:presLayoutVars>
          <dgm:chMax val="1"/>
          <dgm:bulletEnabled val="1"/>
        </dgm:presLayoutVars>
      </dgm:prSet>
      <dgm:spPr/>
      <dgm:t>
        <a:bodyPr/>
        <a:lstStyle/>
        <a:p>
          <a:endParaRPr lang="en-US"/>
        </a:p>
      </dgm:t>
    </dgm:pt>
    <dgm:pt modelId="{02FCD79A-6526-4D5A-9A68-0C566AB67E7A}" type="pres">
      <dgm:prSet presAssocID="{F4F696C1-AA61-4364-892A-CEB45334CEB0}" presName="quadrant3" presStyleLbl="node1" presStyleIdx="2" presStyleCnt="4">
        <dgm:presLayoutVars>
          <dgm:chMax val="1"/>
          <dgm:bulletEnabled val="1"/>
        </dgm:presLayoutVars>
      </dgm:prSet>
      <dgm:spPr/>
      <dgm:t>
        <a:bodyPr/>
        <a:lstStyle/>
        <a:p>
          <a:endParaRPr lang="en-US"/>
        </a:p>
      </dgm:t>
    </dgm:pt>
    <dgm:pt modelId="{2AF33C06-E368-4FC7-A364-2650286E83F8}" type="pres">
      <dgm:prSet presAssocID="{F4F696C1-AA61-4364-892A-CEB45334CEB0}" presName="quadrant4" presStyleLbl="node1" presStyleIdx="3" presStyleCnt="4">
        <dgm:presLayoutVars>
          <dgm:chMax val="1"/>
          <dgm:bulletEnabled val="1"/>
        </dgm:presLayoutVars>
      </dgm:prSet>
      <dgm:spPr/>
      <dgm:t>
        <a:bodyPr/>
        <a:lstStyle/>
        <a:p>
          <a:endParaRPr lang="en-US"/>
        </a:p>
      </dgm:t>
    </dgm:pt>
    <dgm:pt modelId="{7D503813-F21D-4183-AAE3-A7FD72E95D44}" type="pres">
      <dgm:prSet presAssocID="{F4F696C1-AA61-4364-892A-CEB45334CEB0}" presName="quadrantPlaceholder" presStyleCnt="0"/>
      <dgm:spPr/>
    </dgm:pt>
    <dgm:pt modelId="{E6A44E6A-AA12-4883-9C3E-6D96C3EBDE57}" type="pres">
      <dgm:prSet presAssocID="{F4F696C1-AA61-4364-892A-CEB45334CEB0}" presName="center1" presStyleLbl="fgShp" presStyleIdx="0" presStyleCnt="2"/>
      <dgm:spPr/>
    </dgm:pt>
    <dgm:pt modelId="{0231B90A-C842-4AB0-A6A3-8CCCE59D6498}" type="pres">
      <dgm:prSet presAssocID="{F4F696C1-AA61-4364-892A-CEB45334CEB0}" presName="center2" presStyleLbl="fgShp" presStyleIdx="1" presStyleCnt="2"/>
      <dgm:spPr/>
    </dgm:pt>
  </dgm:ptLst>
  <dgm:cxnLst>
    <dgm:cxn modelId="{8DF29114-D1DF-48BE-8391-2A847401562E}" type="presOf" srcId="{F4F696C1-AA61-4364-892A-CEB45334CEB0}" destId="{0513F4D3-BFE1-400F-BF15-4AD52689D624}" srcOrd="0" destOrd="0" presId="urn:microsoft.com/office/officeart/2005/8/layout/cycle4#1"/>
    <dgm:cxn modelId="{8E425C9B-18DD-4FF0-8612-67D212A570FA}" srcId="{A97E45D4-15DB-4713-9E00-38FBEB2038F1}" destId="{ACE4F7C4-1DF0-47F1-93BD-E7378EB1ED29}" srcOrd="0" destOrd="0" parTransId="{9E0E0D36-C5F8-467C-991C-DC263AFB6FC2}" sibTransId="{A26F99AE-7A73-4B09-8A90-432352C4AF27}"/>
    <dgm:cxn modelId="{AA185672-D3DC-4B2E-9668-2578D603C404}" type="presOf" srcId="{8C724248-BFD6-4FFF-929F-21F0B3D00845}" destId="{954C0E02-A065-4D9C-BE18-10F1947C24CF}" srcOrd="0" destOrd="0" presId="urn:microsoft.com/office/officeart/2005/8/layout/cycle4#1"/>
    <dgm:cxn modelId="{A8F571D7-E933-4DCA-A1E1-AAAD8E3C4196}" type="presOf" srcId="{8E73182D-F7EF-4ED1-BF08-E3AF3F4414D9}" destId="{02FCD79A-6526-4D5A-9A68-0C566AB67E7A}" srcOrd="0" destOrd="0" presId="urn:microsoft.com/office/officeart/2005/8/layout/cycle4#1"/>
    <dgm:cxn modelId="{5931BAD9-8C9B-4BC4-B6D8-9D991A714FD1}" type="presOf" srcId="{A97E45D4-15DB-4713-9E00-38FBEB2038F1}" destId="{A9440F9A-A8C6-4216-AE8F-2B789E2C8B96}" srcOrd="0" destOrd="0" presId="urn:microsoft.com/office/officeart/2005/8/layout/cycle4#1"/>
    <dgm:cxn modelId="{A23932C5-D084-45CB-A0E8-98D65A8DCB87}" srcId="{F4F696C1-AA61-4364-892A-CEB45334CEB0}" destId="{A97E45D4-15DB-4713-9E00-38FBEB2038F1}" srcOrd="0" destOrd="0" parTransId="{692C5ACE-8574-44F7-AB36-4B8F7207319E}" sibTransId="{489FF323-F7E5-469F-9A44-7ACB7F27AF2E}"/>
    <dgm:cxn modelId="{D3ADA3DF-7B8B-4FDD-96CD-CE3397E3BAA5}" type="presOf" srcId="{386DA745-7012-4DC8-A584-A4FF6CCC7E20}" destId="{2AF33C06-E368-4FC7-A364-2650286E83F8}" srcOrd="0" destOrd="0" presId="urn:microsoft.com/office/officeart/2005/8/layout/cycle4#1"/>
    <dgm:cxn modelId="{3EC1985C-CB18-4CE2-BA36-02B0D98A5142}" type="presOf" srcId="{9ABA80D1-FE37-4AF8-8BEF-277D8481187F}" destId="{66BA1C27-7088-4103-9D0E-534FD6CF8450}" srcOrd="0" destOrd="0" presId="urn:microsoft.com/office/officeart/2005/8/layout/cycle4#1"/>
    <dgm:cxn modelId="{F3AC25E9-7BDA-4E63-85DC-E8339EAC72C1}" srcId="{F4F696C1-AA61-4364-892A-CEB45334CEB0}" destId="{386DA745-7012-4DC8-A584-A4FF6CCC7E20}" srcOrd="3" destOrd="0" parTransId="{BE876431-0D0F-4B10-A540-43DAE59161EB}" sibTransId="{23833A1A-DD6D-4B76-9FB8-4030FFB181BB}"/>
    <dgm:cxn modelId="{0B6D6051-4810-4F05-93D9-93F5E9CD7087}" srcId="{8E73182D-F7EF-4ED1-BF08-E3AF3F4414D9}" destId="{8C724248-BFD6-4FFF-929F-21F0B3D00845}" srcOrd="0" destOrd="0" parTransId="{45AFFF1C-6A1F-46A6-985A-67767351FEC8}" sibTransId="{5AFC617F-0DBA-4877-95D4-9A30A94F88F8}"/>
    <dgm:cxn modelId="{5D29185C-370C-4C00-A773-4B9042EDEDCF}" type="presOf" srcId="{8C724248-BFD6-4FFF-929F-21F0B3D00845}" destId="{192F0431-FDDB-411D-B999-09485BC4BA66}" srcOrd="1" destOrd="0" presId="urn:microsoft.com/office/officeart/2005/8/layout/cycle4#1"/>
    <dgm:cxn modelId="{9AAB2328-72F3-47C2-AC10-44B2690F0F1B}" type="presOf" srcId="{F4E985DF-12B3-400B-80E1-409C79FBD41C}" destId="{0407AC38-878A-4A49-AB18-402C92174D44}" srcOrd="1" destOrd="0" presId="urn:microsoft.com/office/officeart/2005/8/layout/cycle4#1"/>
    <dgm:cxn modelId="{F830A932-14C6-48A7-B74E-A240BBB06CA4}" srcId="{A584B0A7-C7A6-4C54-9FC1-C26D5FD3ABF2}" destId="{F4E985DF-12B3-400B-80E1-409C79FBD41C}" srcOrd="0" destOrd="0" parTransId="{E55DB540-E734-489D-983F-E729B8BF3835}" sibTransId="{DF772900-2200-4968-BDC1-1DB598856FA0}"/>
    <dgm:cxn modelId="{429BA5DF-A98F-4525-922E-57EE33300635}" type="presOf" srcId="{ACE4F7C4-1DF0-47F1-93BD-E7378EB1ED29}" destId="{59E8E087-B287-4787-8741-316FB9080FE1}" srcOrd="0" destOrd="0" presId="urn:microsoft.com/office/officeart/2005/8/layout/cycle4#1"/>
    <dgm:cxn modelId="{2A60352C-51AE-40C4-88FD-467BDA84783E}" srcId="{F4F696C1-AA61-4364-892A-CEB45334CEB0}" destId="{8E73182D-F7EF-4ED1-BF08-E3AF3F4414D9}" srcOrd="2" destOrd="0" parTransId="{5675B6EC-A7B5-4E72-A843-D53C862F00D0}" sibTransId="{B68DF8E1-16EC-4EEC-9C5B-7175DAC6F3C4}"/>
    <dgm:cxn modelId="{95849A13-2A2D-4AA9-A1FF-34A84F37AF2F}" type="presOf" srcId="{9ABA80D1-FE37-4AF8-8BEF-277D8481187F}" destId="{25400C04-6063-4719-AE73-34C99467828E}" srcOrd="1" destOrd="0" presId="urn:microsoft.com/office/officeart/2005/8/layout/cycle4#1"/>
    <dgm:cxn modelId="{E2183689-AE63-476C-A628-1A7FC1ABB24C}" type="presOf" srcId="{F4E985DF-12B3-400B-80E1-409C79FBD41C}" destId="{A1C6F2C5-10DF-4649-B979-043BB4D7E0CE}" srcOrd="0" destOrd="0" presId="urn:microsoft.com/office/officeart/2005/8/layout/cycle4#1"/>
    <dgm:cxn modelId="{25B8D6C7-D791-4B74-B19C-FB52D7EDFF9C}" srcId="{386DA745-7012-4DC8-A584-A4FF6CCC7E20}" destId="{9ABA80D1-FE37-4AF8-8BEF-277D8481187F}" srcOrd="0" destOrd="0" parTransId="{5153E8CD-9E82-4090-80F2-AF3889FCB333}" sibTransId="{34979A82-C3FF-4BE0-92EE-A3E410773012}"/>
    <dgm:cxn modelId="{A3A569F8-19D7-4C74-A06B-6F528DD9F7DB}" type="presOf" srcId="{ACE4F7C4-1DF0-47F1-93BD-E7378EB1ED29}" destId="{05AC7FAA-2AEC-451F-A1E5-D39C8A7926AB}" srcOrd="1" destOrd="0" presId="urn:microsoft.com/office/officeart/2005/8/layout/cycle4#1"/>
    <dgm:cxn modelId="{B2481C72-8C49-4977-A4E5-0CDCD57A962B}" srcId="{F4F696C1-AA61-4364-892A-CEB45334CEB0}" destId="{A584B0A7-C7A6-4C54-9FC1-C26D5FD3ABF2}" srcOrd="1" destOrd="0" parTransId="{F5BEDE2B-6DDA-47AB-968F-FE6E38AF4514}" sibTransId="{A07678FC-2B44-4AD3-BF8C-1FCC157C5A49}"/>
    <dgm:cxn modelId="{2DA972A8-8D9B-4003-BE75-FEE1926F1662}" type="presOf" srcId="{A584B0A7-C7A6-4C54-9FC1-C26D5FD3ABF2}" destId="{33DCE2A6-E7BE-4C91-85E9-9971E7F7BC1F}" srcOrd="0" destOrd="0" presId="urn:microsoft.com/office/officeart/2005/8/layout/cycle4#1"/>
    <dgm:cxn modelId="{16891FF7-A4C3-4AAE-9B98-4C3E00C48807}" type="presParOf" srcId="{0513F4D3-BFE1-400F-BF15-4AD52689D624}" destId="{274EFCB9-5F2B-4A96-ADB6-A7A44CD2C976}" srcOrd="0" destOrd="0" presId="urn:microsoft.com/office/officeart/2005/8/layout/cycle4#1"/>
    <dgm:cxn modelId="{274C281A-F212-4964-BA03-5EF54BC2563C}" type="presParOf" srcId="{274EFCB9-5F2B-4A96-ADB6-A7A44CD2C976}" destId="{BDF14643-64D7-4330-B81F-F368471FE01C}" srcOrd="0" destOrd="0" presId="urn:microsoft.com/office/officeart/2005/8/layout/cycle4#1"/>
    <dgm:cxn modelId="{E0579E85-DE51-4C89-8309-AD8A4D8B863F}" type="presParOf" srcId="{BDF14643-64D7-4330-B81F-F368471FE01C}" destId="{59E8E087-B287-4787-8741-316FB9080FE1}" srcOrd="0" destOrd="0" presId="urn:microsoft.com/office/officeart/2005/8/layout/cycle4#1"/>
    <dgm:cxn modelId="{D2790588-71C8-4647-840E-FD8F995B7256}" type="presParOf" srcId="{BDF14643-64D7-4330-B81F-F368471FE01C}" destId="{05AC7FAA-2AEC-451F-A1E5-D39C8A7926AB}" srcOrd="1" destOrd="0" presId="urn:microsoft.com/office/officeart/2005/8/layout/cycle4#1"/>
    <dgm:cxn modelId="{8E37F9D4-E9CB-49EB-8CEF-5182C653B372}" type="presParOf" srcId="{274EFCB9-5F2B-4A96-ADB6-A7A44CD2C976}" destId="{1ECE3920-494A-462D-B816-917A61F6A7BE}" srcOrd="1" destOrd="0" presId="urn:microsoft.com/office/officeart/2005/8/layout/cycle4#1"/>
    <dgm:cxn modelId="{10792C01-0B39-452E-8403-6449F9E83AE4}" type="presParOf" srcId="{1ECE3920-494A-462D-B816-917A61F6A7BE}" destId="{A1C6F2C5-10DF-4649-B979-043BB4D7E0CE}" srcOrd="0" destOrd="0" presId="urn:microsoft.com/office/officeart/2005/8/layout/cycle4#1"/>
    <dgm:cxn modelId="{74644D71-87E7-4185-8370-25D48FB303E1}" type="presParOf" srcId="{1ECE3920-494A-462D-B816-917A61F6A7BE}" destId="{0407AC38-878A-4A49-AB18-402C92174D44}" srcOrd="1" destOrd="0" presId="urn:microsoft.com/office/officeart/2005/8/layout/cycle4#1"/>
    <dgm:cxn modelId="{0916AEB1-CEB8-4B9C-AAD2-D3B55410E618}" type="presParOf" srcId="{274EFCB9-5F2B-4A96-ADB6-A7A44CD2C976}" destId="{D1A008D0-0D86-466A-B6E6-6E5FA9CA5C57}" srcOrd="2" destOrd="0" presId="urn:microsoft.com/office/officeart/2005/8/layout/cycle4#1"/>
    <dgm:cxn modelId="{2DE953A5-8FF3-4442-A8D9-19F088E5740A}" type="presParOf" srcId="{D1A008D0-0D86-466A-B6E6-6E5FA9CA5C57}" destId="{954C0E02-A065-4D9C-BE18-10F1947C24CF}" srcOrd="0" destOrd="0" presId="urn:microsoft.com/office/officeart/2005/8/layout/cycle4#1"/>
    <dgm:cxn modelId="{2A9D1DB8-75E4-42CF-B4BD-A7775E9F1FBB}" type="presParOf" srcId="{D1A008D0-0D86-466A-B6E6-6E5FA9CA5C57}" destId="{192F0431-FDDB-411D-B999-09485BC4BA66}" srcOrd="1" destOrd="0" presId="urn:microsoft.com/office/officeart/2005/8/layout/cycle4#1"/>
    <dgm:cxn modelId="{DDB7B871-3540-40E4-AD71-218A247A1F88}" type="presParOf" srcId="{274EFCB9-5F2B-4A96-ADB6-A7A44CD2C976}" destId="{FE189DAD-5141-42F9-A425-139B0BCF8D1E}" srcOrd="3" destOrd="0" presId="urn:microsoft.com/office/officeart/2005/8/layout/cycle4#1"/>
    <dgm:cxn modelId="{E1D99619-4F67-450E-AC86-1E5E3F1F31EF}" type="presParOf" srcId="{FE189DAD-5141-42F9-A425-139B0BCF8D1E}" destId="{66BA1C27-7088-4103-9D0E-534FD6CF8450}" srcOrd="0" destOrd="0" presId="urn:microsoft.com/office/officeart/2005/8/layout/cycle4#1"/>
    <dgm:cxn modelId="{0BAA3E61-1A9F-4217-9791-5E1F8778C50C}" type="presParOf" srcId="{FE189DAD-5141-42F9-A425-139B0BCF8D1E}" destId="{25400C04-6063-4719-AE73-34C99467828E}" srcOrd="1" destOrd="0" presId="urn:microsoft.com/office/officeart/2005/8/layout/cycle4#1"/>
    <dgm:cxn modelId="{3CCEEB81-6E38-4A88-8152-86F4EA0459BC}" type="presParOf" srcId="{274EFCB9-5F2B-4A96-ADB6-A7A44CD2C976}" destId="{7BCB1BF3-5C6C-4EF0-B4CF-C3462EEB62F5}" srcOrd="4" destOrd="0" presId="urn:microsoft.com/office/officeart/2005/8/layout/cycle4#1"/>
    <dgm:cxn modelId="{755BFECD-F485-4840-9F54-89F05F9D540E}" type="presParOf" srcId="{0513F4D3-BFE1-400F-BF15-4AD52689D624}" destId="{5F5D9C8E-CB6B-4501-A8DE-78F966240AD0}" srcOrd="1" destOrd="0" presId="urn:microsoft.com/office/officeart/2005/8/layout/cycle4#1"/>
    <dgm:cxn modelId="{97C1D332-44B5-42DB-94EF-70A2F503808B}" type="presParOf" srcId="{5F5D9C8E-CB6B-4501-A8DE-78F966240AD0}" destId="{A9440F9A-A8C6-4216-AE8F-2B789E2C8B96}" srcOrd="0" destOrd="0" presId="urn:microsoft.com/office/officeart/2005/8/layout/cycle4#1"/>
    <dgm:cxn modelId="{A13C7A9B-2794-4C0A-8FF1-8FB25A95219C}" type="presParOf" srcId="{5F5D9C8E-CB6B-4501-A8DE-78F966240AD0}" destId="{33DCE2A6-E7BE-4C91-85E9-9971E7F7BC1F}" srcOrd="1" destOrd="0" presId="urn:microsoft.com/office/officeart/2005/8/layout/cycle4#1"/>
    <dgm:cxn modelId="{7493F2BD-EA40-4576-BBEF-3CE174F43580}" type="presParOf" srcId="{5F5D9C8E-CB6B-4501-A8DE-78F966240AD0}" destId="{02FCD79A-6526-4D5A-9A68-0C566AB67E7A}" srcOrd="2" destOrd="0" presId="urn:microsoft.com/office/officeart/2005/8/layout/cycle4#1"/>
    <dgm:cxn modelId="{ACDDA31B-8FDF-4840-BEDB-A5F2378E4FB8}" type="presParOf" srcId="{5F5D9C8E-CB6B-4501-A8DE-78F966240AD0}" destId="{2AF33C06-E368-4FC7-A364-2650286E83F8}" srcOrd="3" destOrd="0" presId="urn:microsoft.com/office/officeart/2005/8/layout/cycle4#1"/>
    <dgm:cxn modelId="{E77C6B45-768A-42B8-BB94-2FEBBAF3C65B}" type="presParOf" srcId="{5F5D9C8E-CB6B-4501-A8DE-78F966240AD0}" destId="{7D503813-F21D-4183-AAE3-A7FD72E95D44}" srcOrd="4" destOrd="0" presId="urn:microsoft.com/office/officeart/2005/8/layout/cycle4#1"/>
    <dgm:cxn modelId="{D2D84072-54F4-4788-A21E-A20CA964F2B2}" type="presParOf" srcId="{0513F4D3-BFE1-400F-BF15-4AD52689D624}" destId="{E6A44E6A-AA12-4883-9C3E-6D96C3EBDE57}" srcOrd="2" destOrd="0" presId="urn:microsoft.com/office/officeart/2005/8/layout/cycle4#1"/>
    <dgm:cxn modelId="{FA6E594B-63A9-44C6-BBE9-6F5E8B3DA95F}" type="presParOf" srcId="{0513F4D3-BFE1-400F-BF15-4AD52689D624}" destId="{0231B90A-C842-4AB0-A6A3-8CCCE59D6498}"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0E02-A065-4D9C-BE18-10F1947C24CF}">
      <dsp:nvSpPr>
        <dsp:cNvPr id="0" name=""/>
        <dsp:cNvSpPr/>
      </dsp:nvSpPr>
      <dsp:spPr>
        <a:xfrm>
          <a:off x="4970242" y="3077654"/>
          <a:ext cx="2402707"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Tailor experimental satellite imagery and products to meet the users’ needs</a:t>
          </a:r>
          <a:endParaRPr lang="en-US" sz="1100" kern="1200" dirty="0"/>
        </a:p>
      </dsp:txBody>
      <dsp:txXfrm>
        <a:off x="5722869" y="3471546"/>
        <a:ext cx="1618265" cy="1022600"/>
      </dsp:txXfrm>
    </dsp:sp>
    <dsp:sp modelId="{66BA1C27-7088-4103-9D0E-534FD6CF8450}">
      <dsp:nvSpPr>
        <dsp:cNvPr id="0" name=""/>
        <dsp:cNvSpPr/>
      </dsp:nvSpPr>
      <dsp:spPr>
        <a:xfrm>
          <a:off x="795590" y="3077654"/>
          <a:ext cx="2422047"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Show operations how satellite data can bring a resolution</a:t>
          </a:r>
          <a:endParaRPr lang="en-US" sz="1100" kern="1200" dirty="0"/>
        </a:p>
      </dsp:txBody>
      <dsp:txXfrm>
        <a:off x="827405" y="3471546"/>
        <a:ext cx="1631802" cy="1022600"/>
      </dsp:txXfrm>
    </dsp:sp>
    <dsp:sp modelId="{A1C6F2C5-10DF-4649-B979-043BB4D7E0CE}">
      <dsp:nvSpPr>
        <dsp:cNvPr id="0" name=""/>
        <dsp:cNvSpPr/>
      </dsp:nvSpPr>
      <dsp:spPr>
        <a:xfrm>
          <a:off x="4935754" y="0"/>
          <a:ext cx="2471682"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b="0" kern="1200" dirty="0" smtClean="0"/>
            <a:t>Evaluate possible satellite solutions that may remedy the identified problem</a:t>
          </a:r>
          <a:endParaRPr lang="en-US" sz="1100" b="0" kern="1200" dirty="0"/>
        </a:p>
      </dsp:txBody>
      <dsp:txXfrm>
        <a:off x="5709074" y="31815"/>
        <a:ext cx="1666547" cy="1022600"/>
      </dsp:txXfrm>
    </dsp:sp>
    <dsp:sp modelId="{59E8E087-B287-4787-8741-316FB9080FE1}">
      <dsp:nvSpPr>
        <dsp:cNvPr id="0" name=""/>
        <dsp:cNvSpPr/>
      </dsp:nvSpPr>
      <dsp:spPr>
        <a:xfrm>
          <a:off x="822162" y="0"/>
          <a:ext cx="2428732" cy="14483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Determine the problems confronting operational users on multiple levels</a:t>
          </a:r>
          <a:endParaRPr lang="en-US" sz="1100" kern="1200" dirty="0"/>
        </a:p>
      </dsp:txBody>
      <dsp:txXfrm>
        <a:off x="853977" y="31815"/>
        <a:ext cx="1636482" cy="1022600"/>
      </dsp:txXfrm>
    </dsp:sp>
    <dsp:sp modelId="{A9440F9A-A8C6-4216-AE8F-2B789E2C8B96}">
      <dsp:nvSpPr>
        <dsp:cNvPr id="0" name=""/>
        <dsp:cNvSpPr/>
      </dsp:nvSpPr>
      <dsp:spPr>
        <a:xfrm>
          <a:off x="2109798" y="257979"/>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Ask</a:t>
          </a:r>
          <a:endParaRPr lang="en-US" sz="1600" kern="1200" dirty="0"/>
        </a:p>
      </dsp:txBody>
      <dsp:txXfrm>
        <a:off x="2683793" y="831974"/>
        <a:ext cx="1385746" cy="1385746"/>
      </dsp:txXfrm>
    </dsp:sp>
    <dsp:sp modelId="{33DCE2A6-E7BE-4C91-85E9-9971E7F7BC1F}">
      <dsp:nvSpPr>
        <dsp:cNvPr id="0" name=""/>
        <dsp:cNvSpPr/>
      </dsp:nvSpPr>
      <dsp:spPr>
        <a:xfrm rot="5400000">
          <a:off x="4160059" y="257979"/>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Assess</a:t>
          </a:r>
          <a:endParaRPr lang="en-US" sz="1600" kern="1200" dirty="0"/>
        </a:p>
      </dsp:txBody>
      <dsp:txXfrm rot="-5400000">
        <a:off x="4160059" y="831974"/>
        <a:ext cx="1385746" cy="1385746"/>
      </dsp:txXfrm>
    </dsp:sp>
    <dsp:sp modelId="{02FCD79A-6526-4D5A-9A68-0C566AB67E7A}">
      <dsp:nvSpPr>
        <dsp:cNvPr id="0" name=""/>
        <dsp:cNvSpPr/>
      </dsp:nvSpPr>
      <dsp:spPr>
        <a:xfrm rot="10800000">
          <a:off x="4160059" y="2308240"/>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Determine and Develop</a:t>
          </a:r>
          <a:endParaRPr lang="en-US" sz="1600" kern="1200" dirty="0"/>
        </a:p>
      </dsp:txBody>
      <dsp:txXfrm rot="10800000">
        <a:off x="4160059" y="2308240"/>
        <a:ext cx="1385746" cy="1385746"/>
      </dsp:txXfrm>
    </dsp:sp>
    <dsp:sp modelId="{2AF33C06-E368-4FC7-A364-2650286E83F8}">
      <dsp:nvSpPr>
        <dsp:cNvPr id="0" name=""/>
        <dsp:cNvSpPr/>
      </dsp:nvSpPr>
      <dsp:spPr>
        <a:xfrm rot="16200000">
          <a:off x="2109798" y="2308240"/>
          <a:ext cx="1959741" cy="1959741"/>
        </a:xfrm>
        <a:prstGeom prst="pieWedg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Deliver and Demonstrate</a:t>
          </a:r>
          <a:endParaRPr lang="en-US" sz="1600" kern="1200" dirty="0"/>
        </a:p>
      </dsp:txBody>
      <dsp:txXfrm rot="5400000">
        <a:off x="2683793" y="2308240"/>
        <a:ext cx="1385746" cy="1385746"/>
      </dsp:txXfrm>
    </dsp:sp>
    <dsp:sp modelId="{E6A44E6A-AA12-4883-9C3E-6D96C3EBDE57}">
      <dsp:nvSpPr>
        <dsp:cNvPr id="0" name=""/>
        <dsp:cNvSpPr/>
      </dsp:nvSpPr>
      <dsp:spPr>
        <a:xfrm>
          <a:off x="3776484" y="1855644"/>
          <a:ext cx="676631" cy="588375"/>
        </a:xfrm>
        <a:prstGeom prst="circularArrow">
          <a:avLst/>
        </a:prstGeom>
        <a:gradFill rotWithShape="0">
          <a:gsLst>
            <a:gs pos="0">
              <a:schemeClr val="accent1">
                <a:tint val="60000"/>
                <a:hueOff val="0"/>
                <a:satOff val="0"/>
                <a:lumOff val="0"/>
                <a:alphaOff val="0"/>
                <a:tint val="70000"/>
                <a:satMod val="130000"/>
              </a:schemeClr>
            </a:gs>
            <a:gs pos="43000">
              <a:schemeClr val="accent1">
                <a:tint val="60000"/>
                <a:hueOff val="0"/>
                <a:satOff val="0"/>
                <a:lumOff val="0"/>
                <a:alphaOff val="0"/>
                <a:tint val="44000"/>
                <a:satMod val="165000"/>
              </a:schemeClr>
            </a:gs>
            <a:gs pos="93000">
              <a:schemeClr val="accent1">
                <a:tint val="60000"/>
                <a:hueOff val="0"/>
                <a:satOff val="0"/>
                <a:lumOff val="0"/>
                <a:alphaOff val="0"/>
                <a:tint val="15000"/>
                <a:satMod val="165000"/>
              </a:schemeClr>
            </a:gs>
            <a:gs pos="100000">
              <a:schemeClr val="accent1">
                <a:tint val="60000"/>
                <a:hueOff val="0"/>
                <a:satOff val="0"/>
                <a:lumOff val="0"/>
                <a:alphaOff val="0"/>
                <a:tint val="5000"/>
                <a:satMod val="250000"/>
              </a:schemeClr>
            </a:gs>
          </a:gsLst>
          <a:path path="circle">
            <a:fillToRect l="50000" t="130000" r="50000" b="-30000"/>
          </a:path>
        </a:gradFill>
        <a:ln w="9525" cap="flat" cmpd="sng" algn="ctr">
          <a:solidFill>
            <a:schemeClr val="lt1">
              <a:hueOff val="0"/>
              <a:satOff val="0"/>
              <a:lumOff val="0"/>
              <a:alphaOff val="0"/>
            </a:schemeClr>
          </a:solidFill>
          <a:prstDash val="solid"/>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0231B90A-C842-4AB0-A6A3-8CCCE59D6498}">
      <dsp:nvSpPr>
        <dsp:cNvPr id="0" name=""/>
        <dsp:cNvSpPr/>
      </dsp:nvSpPr>
      <dsp:spPr>
        <a:xfrm rot="10800000">
          <a:off x="3776484" y="2081942"/>
          <a:ext cx="676631" cy="588375"/>
        </a:xfrm>
        <a:prstGeom prst="circularArrow">
          <a:avLst/>
        </a:prstGeom>
        <a:gradFill rotWithShape="0">
          <a:gsLst>
            <a:gs pos="0">
              <a:schemeClr val="accent1">
                <a:tint val="60000"/>
                <a:hueOff val="0"/>
                <a:satOff val="0"/>
                <a:lumOff val="0"/>
                <a:alphaOff val="0"/>
                <a:tint val="70000"/>
                <a:satMod val="130000"/>
              </a:schemeClr>
            </a:gs>
            <a:gs pos="43000">
              <a:schemeClr val="accent1">
                <a:tint val="60000"/>
                <a:hueOff val="0"/>
                <a:satOff val="0"/>
                <a:lumOff val="0"/>
                <a:alphaOff val="0"/>
                <a:tint val="44000"/>
                <a:satMod val="165000"/>
              </a:schemeClr>
            </a:gs>
            <a:gs pos="93000">
              <a:schemeClr val="accent1">
                <a:tint val="60000"/>
                <a:hueOff val="0"/>
                <a:satOff val="0"/>
                <a:lumOff val="0"/>
                <a:alphaOff val="0"/>
                <a:tint val="15000"/>
                <a:satMod val="165000"/>
              </a:schemeClr>
            </a:gs>
            <a:gs pos="100000">
              <a:schemeClr val="accent1">
                <a:tint val="60000"/>
                <a:hueOff val="0"/>
                <a:satOff val="0"/>
                <a:lumOff val="0"/>
                <a:alphaOff val="0"/>
                <a:tint val="5000"/>
                <a:satMod val="250000"/>
              </a:schemeClr>
            </a:gs>
          </a:gsLst>
          <a:path path="circle">
            <a:fillToRect l="50000" t="130000" r="50000" b="-30000"/>
          </a:path>
        </a:gradFill>
        <a:ln w="9525" cap="flat" cmpd="sng" algn="ctr">
          <a:solidFill>
            <a:schemeClr val="lt1">
              <a:hueOff val="0"/>
              <a:satOff val="0"/>
              <a:lumOff val="0"/>
              <a:alphaOff val="0"/>
            </a:schemeClr>
          </a:solidFill>
          <a:prstDash val="solid"/>
        </a:ln>
        <a:effectLst>
          <a:outerShdw blurRad="57150" dist="38100" dir="5400000" algn="ctr" rotWithShape="0">
            <a:schemeClr val="accent1">
              <a:tint val="60000"/>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14D1D-66F9-44F5-A62D-F9B5A7589262}" type="datetimeFigureOut">
              <a:rPr lang="en-US" smtClean="0"/>
              <a:pPr/>
              <a:t>2/28/2011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1F46F6-EA23-45A3-866F-331B81A1AA94}" type="slidenum">
              <a:rPr lang="en-US" smtClean="0"/>
              <a:pPr/>
              <a:t>‹#›</a:t>
            </a:fld>
            <a:endParaRPr lang="en-US"/>
          </a:p>
        </p:txBody>
      </p:sp>
    </p:spTree>
    <p:extLst>
      <p:ext uri="{BB962C8B-B14F-4D97-AF65-F5344CB8AC3E}">
        <p14:creationId xmlns:p14="http://schemas.microsoft.com/office/powerpoint/2010/main" val="268415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NESDIS may be able to proceed with operational distribution no sooner than April 2011 (likely late 2011).</a:t>
            </a:r>
          </a:p>
          <a:p>
            <a:r>
              <a:rPr lang="en-US" sz="1200" dirty="0" smtClean="0"/>
              <a:t>Eventually NPP/JPSS imagery should be available on </a:t>
            </a:r>
            <a:r>
              <a:rPr lang="en-US" sz="1200" dirty="0" err="1" smtClean="0"/>
              <a:t>NOAAPort</a:t>
            </a:r>
            <a:r>
              <a:rPr lang="en-US" sz="1200" dirty="0" smtClean="0"/>
              <a:t>.</a:t>
            </a:r>
          </a:p>
        </p:txBody>
      </p:sp>
      <p:sp>
        <p:nvSpPr>
          <p:cNvPr id="4" name="Slide Number Placeholder 3"/>
          <p:cNvSpPr>
            <a:spLocks noGrp="1"/>
          </p:cNvSpPr>
          <p:nvPr>
            <p:ph type="sldNum" sz="quarter" idx="10"/>
          </p:nvPr>
        </p:nvSpPr>
        <p:spPr/>
        <p:txBody>
          <a:bodyPr/>
          <a:lstStyle/>
          <a:p>
            <a:fld id="{021F46F6-EA23-45A3-866F-331B81A1AA94}" type="slidenum">
              <a:rPr lang="en-US" smtClean="0"/>
              <a:pPr/>
              <a:t>19</a:t>
            </a:fld>
            <a:endParaRPr lang="en-US"/>
          </a:p>
        </p:txBody>
      </p:sp>
    </p:spTree>
    <p:extLst>
      <p:ext uri="{BB962C8B-B14F-4D97-AF65-F5344CB8AC3E}">
        <p14:creationId xmlns:p14="http://schemas.microsoft.com/office/powerpoint/2010/main" val="348960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57751-DD81-42E0-BA45-C8D2DEC9D8B9}" type="slidenum">
              <a:rPr lang="en-US" smtClean="0"/>
              <a:pPr/>
              <a:t>27</a:t>
            </a:fld>
            <a:endParaRPr lang="en-US"/>
          </a:p>
        </p:txBody>
      </p:sp>
    </p:spTree>
    <p:extLst>
      <p:ext uri="{BB962C8B-B14F-4D97-AF65-F5344CB8AC3E}">
        <p14:creationId xmlns:p14="http://schemas.microsoft.com/office/powerpoint/2010/main" val="145038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7CC94C3-32DB-4F5A-B3B4-DE7BA2E8EA1A}" type="datetimeFigureOut">
              <a:rPr lang="en-US" smtClean="0"/>
              <a:pPr/>
              <a:t>2/28/2011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81C0E0A-DB59-4DFC-AE33-9A6101FD86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CC94C3-32DB-4F5A-B3B4-DE7BA2E8EA1A}"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CC94C3-32DB-4F5A-B3B4-DE7BA2E8EA1A}"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CC94C3-32DB-4F5A-B3B4-DE7BA2E8EA1A}"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CC94C3-32DB-4F5A-B3B4-DE7BA2E8EA1A}"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C0E0A-DB59-4DFC-AE33-9A6101FD86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CC94C3-32DB-4F5A-B3B4-DE7BA2E8EA1A}"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CC94C3-32DB-4F5A-B3B4-DE7BA2E8EA1A}" type="datetimeFigureOut">
              <a:rPr lang="en-US" smtClean="0"/>
              <a:pPr/>
              <a:t>2/28/2011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CC94C3-32DB-4F5A-B3B4-DE7BA2E8EA1A}" type="datetimeFigureOut">
              <a:rPr lang="en-US" smtClean="0"/>
              <a:pPr/>
              <a:t>2/28/2011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C94C3-32DB-4F5A-B3B4-DE7BA2E8EA1A}" type="datetimeFigureOut">
              <a:rPr lang="en-US" smtClean="0"/>
              <a:pPr/>
              <a:t>2/28/2011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CC94C3-32DB-4F5A-B3B4-DE7BA2E8EA1A}"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C0E0A-DB59-4DFC-AE33-9A6101FD86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CC94C3-32DB-4F5A-B3B4-DE7BA2E8EA1A}"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81C0E0A-DB59-4DFC-AE33-9A6101FD862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CC94C3-32DB-4F5A-B3B4-DE7BA2E8EA1A}" type="datetimeFigureOut">
              <a:rPr lang="en-US" smtClean="0"/>
              <a:pPr/>
              <a:t>2/28/2011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1C0E0A-DB59-4DFC-AE33-9A6101FD862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gif"/><Relationship Id="rId7" Type="http://schemas.openxmlformats.org/officeDocument/2006/relationships/image" Target="../media/image4.png"/><Relationship Id="rId2" Type="http://schemas.openxmlformats.org/officeDocument/2006/relationships/hyperlink" Target="http://www.wisc.edu/" TargetMode="External"/><Relationship Id="rId1" Type="http://schemas.openxmlformats.org/officeDocument/2006/relationships/slideLayout" Target="../slideLayouts/slideLayout1.xml"/><Relationship Id="rId6" Type="http://schemas.openxmlformats.org/officeDocument/2006/relationships/hyperlink" Target="http://cimss.ssec.wisc.edu/" TargetMode="External"/><Relationship Id="rId5" Type="http://schemas.openxmlformats.org/officeDocument/2006/relationships/image" Target="../media/image3.png"/><Relationship Id="rId4" Type="http://schemas.openxmlformats.org/officeDocument/2006/relationships/hyperlink" Target="http://www.ssec.wisc.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gif"/></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67400"/>
            <a:ext cx="9144000" cy="609600"/>
          </a:xfrm>
          <a:prstGeom prst="rect">
            <a:avLst/>
          </a:prstGeom>
          <a:ln>
            <a:no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p:txBody>
          <a:bodyPr>
            <a:noAutofit/>
          </a:bodyPr>
          <a:lstStyle/>
          <a:p>
            <a:r>
              <a:rPr lang="en-US" sz="4000" dirty="0" smtClean="0">
                <a:effectLst/>
              </a:rPr>
              <a:t>A History of CIMSS/ASPB Satellite Products Transitioned to National Weather Service Operations</a:t>
            </a:r>
            <a:endParaRPr lang="en-US" sz="4000" dirty="0"/>
          </a:p>
        </p:txBody>
      </p:sp>
      <p:sp>
        <p:nvSpPr>
          <p:cNvPr id="3" name="Subtitle 2"/>
          <p:cNvSpPr>
            <a:spLocks noGrp="1"/>
          </p:cNvSpPr>
          <p:nvPr>
            <p:ph type="subTitle" idx="1"/>
          </p:nvPr>
        </p:nvSpPr>
        <p:spPr>
          <a:xfrm>
            <a:off x="533400" y="3657600"/>
            <a:ext cx="7854696" cy="1752600"/>
          </a:xfrm>
        </p:spPr>
        <p:txBody>
          <a:bodyPr>
            <a:normAutofit fontScale="62500" lnSpcReduction="20000"/>
          </a:bodyPr>
          <a:lstStyle/>
          <a:p>
            <a:r>
              <a:rPr lang="en-US" sz="2900" b="1" dirty="0" smtClean="0"/>
              <a:t>Jordan </a:t>
            </a:r>
            <a:r>
              <a:rPr lang="en-US" sz="2900" b="1" dirty="0" err="1" smtClean="0"/>
              <a:t>Gerth</a:t>
            </a:r>
            <a:endParaRPr lang="en-US" sz="2900" b="1" dirty="0" smtClean="0"/>
          </a:p>
          <a:p>
            <a:r>
              <a:rPr lang="en-US" sz="2500" dirty="0"/>
              <a:t>Cooperative Institute for Meteorological Satellite Studies</a:t>
            </a:r>
            <a:endParaRPr lang="en-US" sz="2500" dirty="0" smtClean="0"/>
          </a:p>
          <a:p>
            <a:r>
              <a:rPr lang="en-US" sz="2500" dirty="0" smtClean="0"/>
              <a:t>University of Wisconsin at Madison</a:t>
            </a:r>
          </a:p>
          <a:p>
            <a:r>
              <a:rPr lang="en-US" sz="2500" dirty="0" smtClean="0"/>
              <a:t>16 February 2011</a:t>
            </a:r>
          </a:p>
          <a:p>
            <a:endParaRPr lang="en-US" sz="2000" dirty="0" smtClean="0"/>
          </a:p>
          <a:p>
            <a:r>
              <a:rPr lang="en-US" b="1" dirty="0" smtClean="0"/>
              <a:t>National Weather Service Western Region Headquarters</a:t>
            </a:r>
          </a:p>
          <a:p>
            <a:r>
              <a:rPr lang="en-US" sz="2000" dirty="0" smtClean="0"/>
              <a:t>CIMSS/ASPB Satellite Workshop</a:t>
            </a:r>
          </a:p>
        </p:txBody>
      </p:sp>
      <p:pic>
        <p:nvPicPr>
          <p:cNvPr id="2052" name="Picture 4" descr="U. Wiscons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735" y="5901756"/>
            <a:ext cx="540888" cy="5408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SE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735" y="5901756"/>
            <a:ext cx="735187" cy="5408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MS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0335" y="5901756"/>
            <a:ext cx="818265" cy="5408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jgerth\AppData\Local\Microsoft\Windows\Temporary Internet Files\Content.IE5\HJ2E2IPO\MC900441735[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5334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033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36600" y="203200"/>
            <a:ext cx="7670800" cy="6451600"/>
          </a:xfrm>
          <a:prstGeom prst="rect">
            <a:avLst/>
          </a:prstGeom>
        </p:spPr>
      </p:pic>
    </p:spTree>
    <p:extLst>
      <p:ext uri="{BB962C8B-B14F-4D97-AF65-F5344CB8AC3E}">
        <p14:creationId xmlns:p14="http://schemas.microsoft.com/office/powerpoint/2010/main" val="373599079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R2O Activities 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the end of 2010, CIMSS transitioned over </a:t>
            </a:r>
            <a:r>
              <a:rPr lang="en-US" b="1" dirty="0" smtClean="0"/>
              <a:t>60</a:t>
            </a:r>
            <a:r>
              <a:rPr lang="en-US" dirty="0" smtClean="0"/>
              <a:t> different types of geostationary and polar-orbiting satellite image and product developments to the field for assisting in the analysis and forecast of a variety of atmospheric properties and phenomena, including:  low cloud/fog, volcanic ash, convective initiation, cloud phase, stability, </a:t>
            </a:r>
            <a:r>
              <a:rPr lang="en-US" dirty="0" err="1" smtClean="0"/>
              <a:t>precipitable</a:t>
            </a:r>
            <a:r>
              <a:rPr lang="en-US" dirty="0" smtClean="0"/>
              <a:t> water, and skin temperature.  At least one CIMSS product was delivered in an experimental fashion (via LDM) to more than </a:t>
            </a:r>
            <a:r>
              <a:rPr lang="en-US" b="1" dirty="0" smtClean="0"/>
              <a:t>50</a:t>
            </a:r>
            <a:r>
              <a:rPr lang="en-US" dirty="0" smtClean="0"/>
              <a:t> WFOs across the country in 2010.</a:t>
            </a:r>
          </a:p>
          <a:p>
            <a:r>
              <a:rPr lang="en-US" dirty="0" smtClean="0"/>
              <a:t>Since 2006, CIMSS products delivered to the field have influenced over </a:t>
            </a:r>
            <a:r>
              <a:rPr lang="en-US" b="1" dirty="0" smtClean="0"/>
              <a:t>300</a:t>
            </a:r>
            <a:r>
              <a:rPr lang="en-US" dirty="0" smtClean="0"/>
              <a:t> documented forecast decisions.</a:t>
            </a:r>
          </a:p>
          <a:p>
            <a:r>
              <a:rPr lang="en-US" dirty="0" smtClean="0"/>
              <a:t>Funding for some of the continued growth of this work comes from the GOES-R Proving Ground.</a:t>
            </a:r>
            <a:endParaRPr lang="en-US" dirty="0"/>
          </a:p>
        </p:txBody>
      </p:sp>
    </p:spTree>
    <p:extLst>
      <p:ext uri="{BB962C8B-B14F-4D97-AF65-F5344CB8AC3E}">
        <p14:creationId xmlns:p14="http://schemas.microsoft.com/office/powerpoint/2010/main" val="2373269702"/>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GOES-R Proving Ground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proving ground is designed to showcase future capabilities and identify possible gaps as a forward-thinking exercise to prepare the end user for upcoming science and technology.</a:t>
            </a:r>
          </a:p>
          <a:p>
            <a:r>
              <a:rPr lang="en-US" dirty="0" smtClean="0"/>
              <a:t>The GOES-R Proving Ground connects research and operations to assure widespread day-one readiness through:</a:t>
            </a:r>
          </a:p>
          <a:p>
            <a:pPr lvl="1"/>
            <a:r>
              <a:rPr lang="en-US" dirty="0"/>
              <a:t>A</a:t>
            </a:r>
            <a:r>
              <a:rPr lang="en-US" dirty="0" smtClean="0"/>
              <a:t>pplying current earth observing systems and numerical weather prediction models to demonstrate GOES-R capabilities today</a:t>
            </a:r>
          </a:p>
          <a:p>
            <a:pPr lvl="1"/>
            <a:r>
              <a:rPr lang="en-US" dirty="0"/>
              <a:t>T</a:t>
            </a:r>
            <a:r>
              <a:rPr lang="en-US" dirty="0" smtClean="0"/>
              <a:t>ransitioning new algorithms and techniques to the field early to assure forecaster familiarity with GOES-R products</a:t>
            </a:r>
          </a:p>
          <a:p>
            <a:pPr lvl="1"/>
            <a:r>
              <a:rPr lang="en-US" dirty="0" smtClean="0"/>
              <a:t>Making operational meteorologists part of the discussion when it comes to designing and implementing effective GOES-R decision support products and visualization tools</a:t>
            </a:r>
          </a:p>
          <a:p>
            <a:r>
              <a:rPr lang="en-US" dirty="0" smtClean="0"/>
              <a:t>The GOES-R Proving Ground is a collective effort between many NOAA and NOAA-supported agencies and universities.</a:t>
            </a:r>
            <a:endParaRPr lang="en-US" dirty="0"/>
          </a:p>
        </p:txBody>
      </p:sp>
    </p:spTree>
    <p:extLst>
      <p:ext uri="{BB962C8B-B14F-4D97-AF65-F5344CB8AC3E}">
        <p14:creationId xmlns:p14="http://schemas.microsoft.com/office/powerpoint/2010/main" val="179041363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descr="http://cimss.ssec.wisc.edu/goes_r/proving-ground/grpg_partners_official_May-2010%20FINA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578822"/>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smtClean="0"/>
              <a:t>Lessons Learned</a:t>
            </a:r>
            <a:endParaRPr lang="en-US" dirty="0"/>
          </a:p>
        </p:txBody>
      </p:sp>
      <p:sp>
        <p:nvSpPr>
          <p:cNvPr id="95235" name="Rectangle 3"/>
          <p:cNvSpPr>
            <a:spLocks noGrp="1" noChangeArrowheads="1"/>
          </p:cNvSpPr>
          <p:nvPr>
            <p:ph type="body" idx="1"/>
          </p:nvPr>
        </p:nvSpPr>
        <p:spPr/>
        <p:txBody>
          <a:bodyPr>
            <a:normAutofit fontScale="92500" lnSpcReduction="10000"/>
          </a:bodyPr>
          <a:lstStyle/>
          <a:p>
            <a:r>
              <a:rPr lang="en-US" dirty="0"/>
              <a:t>I</a:t>
            </a:r>
            <a:r>
              <a:rPr lang="en-US" dirty="0" smtClean="0"/>
              <a:t>nvolve </a:t>
            </a:r>
            <a:r>
              <a:rPr lang="en-US" dirty="0"/>
              <a:t>operations thoroughly and frequently in transitioning a research </a:t>
            </a:r>
            <a:r>
              <a:rPr lang="en-US" dirty="0" smtClean="0"/>
              <a:t>product.</a:t>
            </a:r>
            <a:endParaRPr lang="en-US" sz="2600" dirty="0" smtClean="0"/>
          </a:p>
          <a:p>
            <a:r>
              <a:rPr lang="en-US" sz="2600" dirty="0" smtClean="0"/>
              <a:t>First </a:t>
            </a:r>
            <a:r>
              <a:rPr lang="en-US" sz="2600" dirty="0"/>
              <a:t>impressions are important.</a:t>
            </a:r>
          </a:p>
          <a:p>
            <a:pPr lvl="1"/>
            <a:r>
              <a:rPr lang="en-US" sz="2200" dirty="0"/>
              <a:t>Do not expect a second chance.  Make sure training is available and questions are resolved in due time.</a:t>
            </a:r>
          </a:p>
          <a:p>
            <a:r>
              <a:rPr lang="en-US" sz="2600" dirty="0"/>
              <a:t>Forecasters talk.</a:t>
            </a:r>
          </a:p>
          <a:p>
            <a:pPr lvl="1"/>
            <a:r>
              <a:rPr lang="en-US" sz="2200" dirty="0"/>
              <a:t>A good tip from a fellow forecaster is one way to guarantee the use of the experimental product will expand to other forecasters and offices.</a:t>
            </a:r>
          </a:p>
          <a:p>
            <a:r>
              <a:rPr lang="en-US" sz="2600" dirty="0"/>
              <a:t>“Consistency.  Reliability.”</a:t>
            </a:r>
            <a:br>
              <a:rPr lang="en-US" sz="2600" dirty="0"/>
            </a:br>
            <a:r>
              <a:rPr lang="en-US" sz="2600" dirty="0"/>
              <a:t>	Ken Rizzo, </a:t>
            </a:r>
            <a:r>
              <a:rPr lang="en-US" sz="2600" dirty="0" smtClean="0"/>
              <a:t>Former Meteorologist-In-Charge</a:t>
            </a:r>
            <a:r>
              <a:rPr lang="en-US" sz="2600" dirty="0"/>
              <a:t>, MKX</a:t>
            </a:r>
          </a:p>
          <a:p>
            <a:pPr lvl="1"/>
            <a:r>
              <a:rPr lang="en-US" sz="2200" dirty="0"/>
              <a:t>It must be there at the same time, every day, with as little disruption as possible.</a:t>
            </a:r>
          </a:p>
        </p:txBody>
      </p:sp>
    </p:spTree>
    <p:extLst>
      <p:ext uri="{BB962C8B-B14F-4D97-AF65-F5344CB8AC3E}">
        <p14:creationId xmlns:p14="http://schemas.microsoft.com/office/powerpoint/2010/main" val="360608259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Lessons Learned</a:t>
            </a:r>
            <a:endParaRPr lang="en-US" dirty="0"/>
          </a:p>
        </p:txBody>
      </p:sp>
      <p:sp>
        <p:nvSpPr>
          <p:cNvPr id="96259" name="Rectangle 3"/>
          <p:cNvSpPr>
            <a:spLocks noGrp="1" noChangeArrowheads="1"/>
          </p:cNvSpPr>
          <p:nvPr>
            <p:ph type="body" idx="1"/>
          </p:nvPr>
        </p:nvSpPr>
        <p:spPr/>
        <p:txBody>
          <a:bodyPr>
            <a:normAutofit lnSpcReduction="10000"/>
          </a:bodyPr>
          <a:lstStyle/>
          <a:p>
            <a:pPr>
              <a:lnSpc>
                <a:spcPct val="80000"/>
              </a:lnSpc>
            </a:pPr>
            <a:r>
              <a:rPr lang="en-US" sz="2600" dirty="0"/>
              <a:t>Some forecasters will not care.</a:t>
            </a:r>
          </a:p>
          <a:p>
            <a:pPr lvl="1">
              <a:lnSpc>
                <a:spcPct val="80000"/>
              </a:lnSpc>
            </a:pPr>
            <a:r>
              <a:rPr lang="en-US" sz="2200" dirty="0"/>
              <a:t>“I have been using the [Nested Grid Model] for the past 15 years with no problems.”</a:t>
            </a:r>
          </a:p>
          <a:p>
            <a:pPr>
              <a:lnSpc>
                <a:spcPct val="80000"/>
              </a:lnSpc>
            </a:pPr>
            <a:r>
              <a:rPr lang="en-US" sz="2600" dirty="0" smtClean="0"/>
              <a:t>Listen to those who do!</a:t>
            </a:r>
            <a:endParaRPr lang="en-US" sz="2600" dirty="0"/>
          </a:p>
          <a:p>
            <a:pPr lvl="1">
              <a:lnSpc>
                <a:spcPct val="80000"/>
              </a:lnSpc>
            </a:pPr>
            <a:r>
              <a:rPr lang="en-US" sz="2200" dirty="0" smtClean="0"/>
              <a:t>R2O activities can be </a:t>
            </a:r>
            <a:r>
              <a:rPr lang="en-US" sz="2200" dirty="0"/>
              <a:t>interrupted and delayed by the research sector usurping the role of the </a:t>
            </a:r>
            <a:r>
              <a:rPr lang="en-US" sz="2200" dirty="0" smtClean="0"/>
              <a:t>evaluator </a:t>
            </a:r>
            <a:r>
              <a:rPr lang="en-US" sz="2200" dirty="0"/>
              <a:t>in demonstration exercises</a:t>
            </a:r>
            <a:r>
              <a:rPr lang="en-US" sz="2200" dirty="0" smtClean="0"/>
              <a:t>.</a:t>
            </a:r>
          </a:p>
          <a:p>
            <a:pPr>
              <a:lnSpc>
                <a:spcPct val="80000"/>
              </a:lnSpc>
            </a:pPr>
            <a:r>
              <a:rPr lang="en-US" sz="2800" dirty="0" smtClean="0"/>
              <a:t>Check </a:t>
            </a:r>
            <a:r>
              <a:rPr lang="en-US" sz="2800" dirty="0"/>
              <a:t>back later.</a:t>
            </a:r>
          </a:p>
          <a:p>
            <a:pPr lvl="1">
              <a:lnSpc>
                <a:spcPct val="80000"/>
              </a:lnSpc>
            </a:pPr>
            <a:r>
              <a:rPr lang="en-US" sz="2200" dirty="0"/>
              <a:t>Keep a continuing dialogue with the forecasters.  If they see and talk to you frequently, they are likely to at least give your products a chance.  Offices sometimes do not report outages unless you call them.</a:t>
            </a:r>
          </a:p>
          <a:p>
            <a:pPr lvl="1">
              <a:lnSpc>
                <a:spcPct val="80000"/>
              </a:lnSpc>
            </a:pPr>
            <a:r>
              <a:rPr lang="en-US" sz="2200" dirty="0"/>
              <a:t>Create quick surveys, but nothing that takes a lot of time.</a:t>
            </a:r>
          </a:p>
          <a:p>
            <a:pPr>
              <a:lnSpc>
                <a:spcPct val="80000"/>
              </a:lnSpc>
            </a:pPr>
            <a:r>
              <a:rPr lang="en-US" sz="2600" dirty="0"/>
              <a:t>Do lunch with the forecasters.</a:t>
            </a:r>
          </a:p>
          <a:p>
            <a:pPr lvl="1">
              <a:lnSpc>
                <a:spcPct val="80000"/>
              </a:lnSpc>
            </a:pPr>
            <a:r>
              <a:rPr lang="en-US" sz="2200" dirty="0"/>
              <a:t>Break down the stereotypes.</a:t>
            </a:r>
          </a:p>
        </p:txBody>
      </p:sp>
    </p:spTree>
    <p:extLst>
      <p:ext uri="{BB962C8B-B14F-4D97-AF65-F5344CB8AC3E}">
        <p14:creationId xmlns:p14="http://schemas.microsoft.com/office/powerpoint/2010/main" val="217268883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Types of R2O Exercises</a:t>
            </a:r>
            <a:endParaRPr lang="en-US" dirty="0"/>
          </a:p>
        </p:txBody>
      </p:sp>
      <p:sp>
        <p:nvSpPr>
          <p:cNvPr id="3" name="Content Placeholder 2"/>
          <p:cNvSpPr>
            <a:spLocks noGrp="1"/>
          </p:cNvSpPr>
          <p:nvPr>
            <p:ph idx="1"/>
          </p:nvPr>
        </p:nvSpPr>
        <p:spPr/>
        <p:txBody>
          <a:bodyPr>
            <a:normAutofit lnSpcReduction="10000"/>
          </a:bodyPr>
          <a:lstStyle/>
          <a:p>
            <a:r>
              <a:rPr lang="en-US" dirty="0" smtClean="0"/>
              <a:t>Expanded delivery</a:t>
            </a:r>
          </a:p>
          <a:p>
            <a:pPr lvl="1"/>
            <a:r>
              <a:rPr lang="en-US" dirty="0" smtClean="0"/>
              <a:t>Research-guided observations introduced to operations</a:t>
            </a:r>
          </a:p>
          <a:p>
            <a:r>
              <a:rPr lang="en-US" dirty="0" smtClean="0"/>
              <a:t>Research-originated implementation</a:t>
            </a:r>
          </a:p>
          <a:p>
            <a:pPr lvl="1"/>
            <a:r>
              <a:rPr lang="en-US" dirty="0" smtClean="0"/>
              <a:t>A research product intended to improve the analyses or forecasts developed by operations is brought to the field for evaluation</a:t>
            </a:r>
          </a:p>
          <a:p>
            <a:r>
              <a:rPr lang="en-US" dirty="0" smtClean="0"/>
              <a:t>Operations-requested development</a:t>
            </a:r>
          </a:p>
          <a:p>
            <a:pPr lvl="1"/>
            <a:r>
              <a:rPr lang="en-US" dirty="0" smtClean="0"/>
              <a:t>The field approaches the research community with a problem where further understanding or additional products are required to support operations</a:t>
            </a:r>
          </a:p>
          <a:p>
            <a:r>
              <a:rPr lang="en-US" dirty="0" smtClean="0"/>
              <a:t>Hybrid or ad hoc</a:t>
            </a:r>
          </a:p>
          <a:p>
            <a:pPr lvl="1"/>
            <a:endParaRPr lang="en-US" dirty="0" smtClean="0"/>
          </a:p>
          <a:p>
            <a:pPr lvl="1"/>
            <a:endParaRPr lang="en-US" dirty="0"/>
          </a:p>
        </p:txBody>
      </p:sp>
    </p:spTree>
    <p:extLst>
      <p:ext uri="{BB962C8B-B14F-4D97-AF65-F5344CB8AC3E}">
        <p14:creationId xmlns:p14="http://schemas.microsoft.com/office/powerpoint/2010/main" val="2802972684"/>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667512"/>
          </a:xfrm>
        </p:spPr>
        <p:txBody>
          <a:bodyPr>
            <a:normAutofit/>
          </a:bodyPr>
          <a:lstStyle/>
          <a:p>
            <a:pPr eaLnBrk="1" fontAlgn="auto" hangingPunct="1">
              <a:spcAft>
                <a:spcPts val="0"/>
              </a:spcAft>
              <a:defRPr/>
            </a:pPr>
            <a:r>
              <a:rPr lang="en-US" sz="3300" dirty="0" smtClean="0"/>
              <a:t>Research to Operations:  Our Model</a:t>
            </a:r>
            <a:endParaRPr lang="en-US" sz="33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948094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Picture 4" descr="http://cimss.ssec.wisc.edu/logo/fullsize/cimss-logo-big-transp.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5791872"/>
            <a:ext cx="1524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088559"/>
            <a:ext cx="6558366" cy="769441"/>
          </a:xfrm>
          <a:prstGeom prst="rect">
            <a:avLst/>
          </a:prstGeom>
        </p:spPr>
        <p:txBody>
          <a:bodyPr wrap="square">
            <a:spAutoFit/>
          </a:bodyPr>
          <a:lstStyle/>
          <a:p>
            <a:r>
              <a:rPr lang="en-US" sz="1100" b="1" dirty="0" smtClean="0"/>
              <a:t>Original presentation:  </a:t>
            </a:r>
            <a:r>
              <a:rPr lang="en-US" sz="1100" b="1" i="1" dirty="0" smtClean="0"/>
              <a:t>Transitioning </a:t>
            </a:r>
            <a:r>
              <a:rPr lang="en-US" sz="1100" b="1" i="1" dirty="0"/>
              <a:t>Satellite Products to National Weather Service </a:t>
            </a:r>
            <a:r>
              <a:rPr lang="en-US" sz="1100" b="1" i="1" dirty="0" smtClean="0"/>
              <a:t>Operations,</a:t>
            </a:r>
          </a:p>
          <a:p>
            <a:r>
              <a:rPr lang="en-US" sz="1100" b="1" i="1" dirty="0" smtClean="0"/>
              <a:t>and </a:t>
            </a:r>
            <a:r>
              <a:rPr lang="en-US" sz="1100" b="1" i="1" dirty="0"/>
              <a:t>Future Directions for the GOES-R </a:t>
            </a:r>
            <a:r>
              <a:rPr lang="en-US" sz="1100" b="1" i="1" dirty="0" smtClean="0"/>
              <a:t>Era</a:t>
            </a:r>
            <a:r>
              <a:rPr lang="en-US" sz="1100" dirty="0"/>
              <a:t/>
            </a:r>
            <a:br>
              <a:rPr lang="en-US" sz="1100" dirty="0"/>
            </a:br>
            <a:r>
              <a:rPr lang="en-US" sz="1100" dirty="0"/>
              <a:t>Talk, American Meteorological Society Annual Meeting—16th SATMET Conference (Phoenix, Arizona</a:t>
            </a:r>
            <a:r>
              <a:rPr lang="en-US" sz="1100" dirty="0" smtClean="0"/>
              <a:t>)</a:t>
            </a:r>
            <a:r>
              <a:rPr lang="en-US" sz="1100" dirty="0"/>
              <a:t/>
            </a:r>
            <a:br>
              <a:rPr lang="en-US" sz="1100" dirty="0"/>
            </a:br>
            <a:r>
              <a:rPr lang="en-US" sz="1100" dirty="0"/>
              <a:t>January 14, </a:t>
            </a:r>
            <a:r>
              <a:rPr lang="en-US" sz="1100" dirty="0" smtClean="0"/>
              <a:t>2009</a:t>
            </a:r>
            <a:endParaRPr lang="en-US" sz="1100" dirty="0"/>
          </a:p>
        </p:txBody>
      </p:sp>
    </p:spTree>
    <p:extLst>
      <p:ext uri="{BB962C8B-B14F-4D97-AF65-F5344CB8AC3E}">
        <p14:creationId xmlns:p14="http://schemas.microsoft.com/office/powerpoint/2010/main" val="11123675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419600" cy="1886712"/>
          </a:xfrm>
        </p:spPr>
        <p:txBody>
          <a:bodyPr/>
          <a:lstStyle/>
          <a:p>
            <a:r>
              <a:rPr lang="en-US" dirty="0" smtClean="0"/>
              <a:t>Field Demonstrations</a:t>
            </a:r>
            <a:endParaRPr lang="en-US" dirty="0"/>
          </a:p>
        </p:txBody>
      </p:sp>
      <p:pic>
        <p:nvPicPr>
          <p:cNvPr id="3074" name="Picture 2" descr="\\bean\home\jgerth\My Documents\My Pictures\HWT\DSCN00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a:stretch/>
        </p:blipFill>
        <p:spPr bwMode="auto">
          <a:xfrm>
            <a:off x="5105400" y="819150"/>
            <a:ext cx="3987800" cy="59817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819400"/>
            <a:ext cx="6172200" cy="3200400"/>
          </a:xfrm>
          <a:solidFill>
            <a:schemeClr val="bg1">
              <a:alpha val="80000"/>
            </a:schemeClr>
          </a:solidFill>
        </p:spPr>
        <p:txBody>
          <a:bodyPr>
            <a:noAutofit/>
          </a:bodyPr>
          <a:lstStyle/>
          <a:p>
            <a:r>
              <a:rPr lang="en-US" sz="2200" dirty="0" smtClean="0"/>
              <a:t>A necessary component of any research-originated implementation, such a proving ground, is to assure a sufficient amount of time has been spent with forecasters to explain the intended benefit of the new product(s).</a:t>
            </a:r>
          </a:p>
          <a:p>
            <a:r>
              <a:rPr lang="en-US" sz="2200" dirty="0" smtClean="0"/>
              <a:t>The GOES-R Proving Ground has recently began participating in the Norman Hazardous Weather </a:t>
            </a:r>
            <a:r>
              <a:rPr lang="en-US" sz="2200" dirty="0" err="1" smtClean="0"/>
              <a:t>Testbed</a:t>
            </a:r>
            <a:r>
              <a:rPr lang="en-US" sz="2200" dirty="0" smtClean="0"/>
              <a:t>, a R2O interface platform currently in use to connect science and service.</a:t>
            </a:r>
            <a:endParaRPr lang="en-US" sz="2200" dirty="0"/>
          </a:p>
        </p:txBody>
      </p:sp>
    </p:spTree>
    <p:extLst>
      <p:ext uri="{BB962C8B-B14F-4D97-AF65-F5344CB8AC3E}">
        <p14:creationId xmlns:p14="http://schemas.microsoft.com/office/powerpoint/2010/main" val="104217517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POES Imagery</a:t>
            </a:r>
            <a:endParaRPr lang="en-US" dirty="0"/>
          </a:p>
        </p:txBody>
      </p:sp>
      <p:sp>
        <p:nvSpPr>
          <p:cNvPr id="3" name="Content Placeholder 2"/>
          <p:cNvSpPr>
            <a:spLocks noGrp="1"/>
          </p:cNvSpPr>
          <p:nvPr>
            <p:ph idx="1"/>
          </p:nvPr>
        </p:nvSpPr>
        <p:spPr/>
        <p:txBody>
          <a:bodyPr>
            <a:noAutofit/>
          </a:bodyPr>
          <a:lstStyle/>
          <a:p>
            <a:r>
              <a:rPr lang="en-US" sz="2000" dirty="0" smtClean="0"/>
              <a:t>In response to NWS AWIPS OB7 requirements, NESDIS planned to add NOAA </a:t>
            </a:r>
            <a:r>
              <a:rPr lang="en-US" sz="2000" dirty="0"/>
              <a:t>polar-orbiter visible (0.63 </a:t>
            </a:r>
            <a:r>
              <a:rPr lang="en-US" sz="2000" dirty="0" smtClean="0"/>
              <a:t>µm), </a:t>
            </a:r>
            <a:r>
              <a:rPr lang="en-US" sz="2000" dirty="0"/>
              <a:t>shortwave IR </a:t>
            </a:r>
            <a:r>
              <a:rPr lang="en-US" sz="2000" dirty="0" smtClean="0"/>
              <a:t>(3.7 </a:t>
            </a:r>
            <a:r>
              <a:rPr lang="en-US" sz="2000" dirty="0"/>
              <a:t>µm), and </a:t>
            </a:r>
            <a:r>
              <a:rPr lang="en-US" sz="2000" dirty="0" err="1" smtClean="0"/>
              <a:t>longwave</a:t>
            </a:r>
            <a:r>
              <a:rPr lang="en-US" sz="2000" dirty="0" smtClean="0"/>
              <a:t> </a:t>
            </a:r>
            <a:r>
              <a:rPr lang="en-US" sz="2000" dirty="0"/>
              <a:t>IR </a:t>
            </a:r>
            <a:r>
              <a:rPr lang="en-US" sz="2000" dirty="0" smtClean="0"/>
              <a:t>(10.8 µm) imagery to </a:t>
            </a:r>
            <a:r>
              <a:rPr lang="en-US" sz="2000" dirty="0" err="1" smtClean="0"/>
              <a:t>NOAAPort</a:t>
            </a:r>
            <a:r>
              <a:rPr lang="en-US" sz="2000" dirty="0" smtClean="0"/>
              <a:t> on June 7, 2006.</a:t>
            </a:r>
          </a:p>
          <a:p>
            <a:r>
              <a:rPr lang="en-US" sz="2000" dirty="0" smtClean="0"/>
              <a:t>After testing, it was determined that there was an insufficient amount of bandwidth between NESDIS and the Network Control Facility (NCF).  Thus, this imagery could not be broadcast and delivered to the field.</a:t>
            </a:r>
          </a:p>
          <a:p>
            <a:r>
              <a:rPr lang="en-US" sz="2000" dirty="0" smtClean="0"/>
              <a:t>In 2009, CIMSS worked with NESDIS to obtain the code for adequately formatting the POES imagery into the standard distributable GINI format (AWIPS I/II decoder compliant), and adapting it to run in real-time at the University of Wisconsin.</a:t>
            </a:r>
          </a:p>
          <a:p>
            <a:r>
              <a:rPr lang="en-US" sz="2000" dirty="0" smtClean="0"/>
              <a:t>Field sites can now obtain this imagery from CIMSS via LDM.</a:t>
            </a:r>
          </a:p>
          <a:p>
            <a:pPr lvl="1"/>
            <a:r>
              <a:rPr lang="en-US" sz="1700" dirty="0" smtClean="0"/>
              <a:t>Additional products also available.</a:t>
            </a:r>
          </a:p>
        </p:txBody>
      </p:sp>
    </p:spTree>
    <p:extLst>
      <p:ext uri="{BB962C8B-B14F-4D97-AF65-F5344CB8AC3E}">
        <p14:creationId xmlns:p14="http://schemas.microsoft.com/office/powerpoint/2010/main" val="3989441973"/>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20060830_08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898525"/>
            <a:ext cx="11541126" cy="8656638"/>
          </a:xfrm>
          <a:prstGeom prst="rect">
            <a:avLst/>
          </a:prstGeom>
          <a:solidFill>
            <a:schemeClr val="bg1">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898" name="Rectangle 2"/>
          <p:cNvSpPr>
            <a:spLocks noGrp="1" noChangeArrowheads="1"/>
          </p:cNvSpPr>
          <p:nvPr>
            <p:ph type="title"/>
          </p:nvPr>
        </p:nvSpPr>
        <p:spPr>
          <a:xfrm>
            <a:off x="1981200" y="609600"/>
            <a:ext cx="5943600" cy="808038"/>
          </a:xfrm>
          <a:solidFill>
            <a:schemeClr val="folHlink">
              <a:alpha val="64999"/>
            </a:schemeClr>
          </a:solidFill>
          <a:ln/>
        </p:spPr>
        <p:txBody>
          <a:bodyPr/>
          <a:lstStyle/>
          <a:p>
            <a:r>
              <a:rPr lang="en-US" b="1" dirty="0" smtClean="0"/>
              <a:t>Talk Overview</a:t>
            </a:r>
            <a:endParaRPr lang="en-US" b="1" dirty="0"/>
          </a:p>
        </p:txBody>
      </p:sp>
      <p:sp>
        <p:nvSpPr>
          <p:cNvPr id="80899" name="Rectangle 3"/>
          <p:cNvSpPr>
            <a:spLocks noGrp="1" noChangeArrowheads="1"/>
          </p:cNvSpPr>
          <p:nvPr>
            <p:ph type="body" idx="1"/>
          </p:nvPr>
        </p:nvSpPr>
        <p:spPr>
          <a:xfrm>
            <a:off x="2362200" y="1719263"/>
            <a:ext cx="6324600" cy="4411662"/>
          </a:xfrm>
          <a:solidFill>
            <a:schemeClr val="bg1">
              <a:alpha val="65000"/>
            </a:schemeClr>
          </a:solidFill>
        </p:spPr>
        <p:txBody>
          <a:bodyPr>
            <a:normAutofit fontScale="92500" lnSpcReduction="20000"/>
          </a:bodyPr>
          <a:lstStyle/>
          <a:p>
            <a:r>
              <a:rPr lang="en-US" sz="2600" b="1" dirty="0" smtClean="0"/>
              <a:t>Introduction</a:t>
            </a:r>
          </a:p>
          <a:p>
            <a:r>
              <a:rPr lang="en-US" b="1" dirty="0" smtClean="0"/>
              <a:t>CIMSS Data Delivery</a:t>
            </a:r>
          </a:p>
          <a:p>
            <a:r>
              <a:rPr lang="en-US" sz="2600" b="1" dirty="0" smtClean="0"/>
              <a:t>Early Evolution of CIMSS R2O Effort</a:t>
            </a:r>
          </a:p>
          <a:p>
            <a:r>
              <a:rPr lang="en-US" b="1" dirty="0" smtClean="0"/>
              <a:t>Expanse of CIMSS R2O Effort Today</a:t>
            </a:r>
          </a:p>
          <a:p>
            <a:r>
              <a:rPr lang="en-US" b="1" dirty="0" smtClean="0"/>
              <a:t>GOES-R Proving Ground</a:t>
            </a:r>
          </a:p>
          <a:p>
            <a:r>
              <a:rPr lang="en-US" b="1" dirty="0" smtClean="0"/>
              <a:t>Lessons Learned</a:t>
            </a:r>
          </a:p>
          <a:p>
            <a:r>
              <a:rPr lang="en-US" b="1" dirty="0" smtClean="0"/>
              <a:t>CIMSS Model for R2O</a:t>
            </a:r>
          </a:p>
          <a:p>
            <a:r>
              <a:rPr lang="en-US" b="1" dirty="0" smtClean="0"/>
              <a:t>Field Demonstrations</a:t>
            </a:r>
          </a:p>
          <a:p>
            <a:r>
              <a:rPr lang="en-US" b="1" dirty="0" smtClean="0"/>
              <a:t>Case Study</a:t>
            </a:r>
          </a:p>
          <a:p>
            <a:pPr lvl="1"/>
            <a:r>
              <a:rPr lang="en-US" b="1" dirty="0" smtClean="0"/>
              <a:t>POES Imagery</a:t>
            </a:r>
          </a:p>
          <a:p>
            <a:r>
              <a:rPr lang="en-US" b="1" dirty="0" smtClean="0"/>
              <a:t>Hurdles</a:t>
            </a:r>
          </a:p>
          <a:p>
            <a:r>
              <a:rPr lang="en-US" b="1" dirty="0" smtClean="0"/>
              <a:t>Future Directions</a:t>
            </a:r>
          </a:p>
          <a:p>
            <a:endParaRPr lang="en-US" sz="2600" b="1" dirty="0" smtClean="0"/>
          </a:p>
          <a:p>
            <a:endParaRPr lang="en-US" sz="2600" b="1" dirty="0"/>
          </a:p>
        </p:txBody>
      </p:sp>
      <p:sp>
        <p:nvSpPr>
          <p:cNvPr id="80901" name="Text Box 5"/>
          <p:cNvSpPr txBox="1">
            <a:spLocks noChangeArrowheads="1"/>
          </p:cNvSpPr>
          <p:nvPr/>
        </p:nvSpPr>
        <p:spPr bwMode="auto">
          <a:xfrm>
            <a:off x="0" y="6477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rPr>
              <a:t>Steve Hentz</a:t>
            </a:r>
          </a:p>
        </p:txBody>
      </p:sp>
    </p:spTree>
    <p:extLst>
      <p:ext uri="{BB962C8B-B14F-4D97-AF65-F5344CB8AC3E}">
        <p14:creationId xmlns:p14="http://schemas.microsoft.com/office/powerpoint/2010/main" val="1882334528"/>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Content Placeholder 4" descr="Screenshot-3.png"/>
          <p:cNvPicPr>
            <a:picLocks noChangeAspect="1"/>
          </p:cNvPicPr>
          <p:nvPr/>
        </p:nvPicPr>
        <p:blipFill>
          <a:blip r:embed="rId2" cstate="print">
            <a:extLst>
              <a:ext uri="{28A0092B-C50C-407E-A947-70E740481C1C}">
                <a14:useLocalDpi xmlns:a14="http://schemas.microsoft.com/office/drawing/2010/main" val="0"/>
              </a:ext>
            </a:extLst>
          </a:blip>
          <a:srcRect l="-372" r="-372"/>
          <a:stretch>
            <a:fillRect/>
          </a:stretch>
        </p:blipFill>
        <p:spPr>
          <a:xfrm>
            <a:off x="-34119" y="914400"/>
            <a:ext cx="9212238" cy="5715000"/>
          </a:xfrm>
          <a:prstGeom prst="rect">
            <a:avLst/>
          </a:prstGeom>
        </p:spPr>
      </p:pic>
    </p:spTree>
    <p:extLst>
      <p:ext uri="{BB962C8B-B14F-4D97-AF65-F5344CB8AC3E}">
        <p14:creationId xmlns:p14="http://schemas.microsoft.com/office/powerpoint/2010/main" val="3908864493"/>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Case Study:  POES Imagery</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88894240"/>
              </p:ext>
            </p:extLst>
          </p:nvPr>
        </p:nvGraphicFramePr>
        <p:xfrm>
          <a:off x="454024" y="3794760"/>
          <a:ext cx="4041776" cy="2225040"/>
        </p:xfrm>
        <a:graphic>
          <a:graphicData uri="http://schemas.openxmlformats.org/drawingml/2006/table">
            <a:tbl>
              <a:tblPr firstRow="1" bandRow="1">
                <a:tableStyleId>{5C22544A-7EE6-4342-B048-85BDC9FD1C3A}</a:tableStyleId>
              </a:tblPr>
              <a:tblGrid>
                <a:gridCol w="2020888"/>
                <a:gridCol w="2020888"/>
              </a:tblGrid>
              <a:tr h="370840">
                <a:tc>
                  <a:txBody>
                    <a:bodyPr/>
                    <a:lstStyle/>
                    <a:p>
                      <a:r>
                        <a:rPr lang="en-US" dirty="0" smtClean="0"/>
                        <a:t>GINI Sector</a:t>
                      </a:r>
                      <a:endParaRPr lang="en-US" dirty="0"/>
                    </a:p>
                  </a:txBody>
                  <a:tcPr marL="44909" marR="44909"/>
                </a:tc>
                <a:tc>
                  <a:txBody>
                    <a:bodyPr/>
                    <a:lstStyle/>
                    <a:p>
                      <a:r>
                        <a:rPr lang="en-US" dirty="0" smtClean="0"/>
                        <a:t>Frequency</a:t>
                      </a:r>
                      <a:endParaRPr lang="en-US" dirty="0"/>
                    </a:p>
                  </a:txBody>
                  <a:tcPr marL="44909" marR="44909"/>
                </a:tc>
              </a:tr>
              <a:tr h="370840">
                <a:tc>
                  <a:txBody>
                    <a:bodyPr/>
                    <a:lstStyle/>
                    <a:p>
                      <a:r>
                        <a:rPr lang="en-US" dirty="0" smtClean="0"/>
                        <a:t>Alaska National</a:t>
                      </a:r>
                      <a:endParaRPr lang="en-US" dirty="0"/>
                    </a:p>
                  </a:txBody>
                  <a:tcPr marL="44909" marR="44909"/>
                </a:tc>
                <a:tc>
                  <a:txBody>
                    <a:bodyPr/>
                    <a:lstStyle/>
                    <a:p>
                      <a:r>
                        <a:rPr lang="en-US" dirty="0" smtClean="0"/>
                        <a:t>12 to 14</a:t>
                      </a:r>
                      <a:r>
                        <a:rPr lang="en-US" baseline="0" dirty="0" smtClean="0"/>
                        <a:t> per day</a:t>
                      </a:r>
                      <a:endParaRPr lang="en-US" dirty="0"/>
                    </a:p>
                  </a:txBody>
                  <a:tcPr marL="44909" marR="44909"/>
                </a:tc>
              </a:tr>
              <a:tr h="370840">
                <a:tc>
                  <a:txBody>
                    <a:bodyPr/>
                    <a:lstStyle/>
                    <a:p>
                      <a:r>
                        <a:rPr lang="en-US" dirty="0" smtClean="0"/>
                        <a:t>East CONUS</a:t>
                      </a:r>
                      <a:endParaRPr lang="en-US" dirty="0"/>
                    </a:p>
                  </a:txBody>
                  <a:tcPr marL="44909" marR="44909"/>
                </a:tc>
                <a:tc>
                  <a:txBody>
                    <a:bodyPr/>
                    <a:lstStyle/>
                    <a:p>
                      <a:r>
                        <a:rPr lang="en-US" dirty="0" smtClean="0"/>
                        <a:t>10 per</a:t>
                      </a:r>
                      <a:r>
                        <a:rPr lang="en-US" baseline="0" dirty="0" smtClean="0"/>
                        <a:t> day</a:t>
                      </a:r>
                      <a:endParaRPr lang="en-US" dirty="0"/>
                    </a:p>
                  </a:txBody>
                  <a:tcPr marL="44909" marR="44909"/>
                </a:tc>
              </a:tr>
              <a:tr h="370840">
                <a:tc>
                  <a:txBody>
                    <a:bodyPr/>
                    <a:lstStyle/>
                    <a:p>
                      <a:r>
                        <a:rPr lang="en-US" dirty="0" smtClean="0"/>
                        <a:t>Hawai`i</a:t>
                      </a:r>
                      <a:r>
                        <a:rPr lang="en-US" baseline="0" dirty="0" smtClean="0"/>
                        <a:t> National</a:t>
                      </a:r>
                      <a:endParaRPr lang="en-US" dirty="0"/>
                    </a:p>
                  </a:txBody>
                  <a:tcPr marL="44909" marR="44909"/>
                </a:tc>
                <a:tc>
                  <a:txBody>
                    <a:bodyPr/>
                    <a:lstStyle/>
                    <a:p>
                      <a:r>
                        <a:rPr lang="en-US" dirty="0" smtClean="0"/>
                        <a:t>2 per day</a:t>
                      </a:r>
                      <a:endParaRPr lang="en-US" dirty="0"/>
                    </a:p>
                  </a:txBody>
                  <a:tcPr marL="44909" marR="44909"/>
                </a:tc>
              </a:tr>
              <a:tr h="370840">
                <a:tc>
                  <a:txBody>
                    <a:bodyPr/>
                    <a:lstStyle/>
                    <a:p>
                      <a:r>
                        <a:rPr lang="en-US" dirty="0" smtClean="0"/>
                        <a:t>Puerto Rico Nat’l</a:t>
                      </a:r>
                      <a:endParaRPr lang="en-US" dirty="0"/>
                    </a:p>
                  </a:txBody>
                  <a:tcPr marL="44909" marR="44909"/>
                </a:tc>
                <a:tc>
                  <a:txBody>
                    <a:bodyPr/>
                    <a:lstStyle/>
                    <a:p>
                      <a:r>
                        <a:rPr lang="en-US" dirty="0" smtClean="0"/>
                        <a:t>10 per day</a:t>
                      </a:r>
                      <a:endParaRPr lang="en-US" dirty="0"/>
                    </a:p>
                  </a:txBody>
                  <a:tcPr marL="44909" marR="44909"/>
                </a:tc>
              </a:tr>
              <a:tr h="370840">
                <a:tc>
                  <a:txBody>
                    <a:bodyPr/>
                    <a:lstStyle/>
                    <a:p>
                      <a:r>
                        <a:rPr lang="en-US" dirty="0" smtClean="0"/>
                        <a:t>West</a:t>
                      </a:r>
                      <a:r>
                        <a:rPr lang="en-US" baseline="0" dirty="0" smtClean="0"/>
                        <a:t> CONUS</a:t>
                      </a:r>
                      <a:endParaRPr lang="en-US" dirty="0"/>
                    </a:p>
                  </a:txBody>
                  <a:tcPr marL="44909" marR="44909"/>
                </a:tc>
                <a:tc>
                  <a:txBody>
                    <a:bodyPr/>
                    <a:lstStyle/>
                    <a:p>
                      <a:r>
                        <a:rPr lang="en-US" dirty="0" smtClean="0"/>
                        <a:t>4 to 6 per day</a:t>
                      </a:r>
                      <a:endParaRPr lang="en-US" dirty="0"/>
                    </a:p>
                  </a:txBody>
                  <a:tcPr marL="44909" marR="44909"/>
                </a:tc>
              </a:tr>
            </a:tbl>
          </a:graphicData>
        </a:graphic>
      </p:graphicFrame>
      <p:sp>
        <p:nvSpPr>
          <p:cNvPr id="10" name="Content Placeholder 9"/>
          <p:cNvSpPr>
            <a:spLocks noGrp="1"/>
          </p:cNvSpPr>
          <p:nvPr>
            <p:ph sz="half" idx="2"/>
          </p:nvPr>
        </p:nvSpPr>
        <p:spPr>
          <a:xfrm>
            <a:off x="4876800" y="1920085"/>
            <a:ext cx="3810000" cy="4434840"/>
          </a:xfrm>
        </p:spPr>
        <p:txBody>
          <a:bodyPr>
            <a:normAutofit fontScale="77500" lnSpcReduction="20000"/>
          </a:bodyPr>
          <a:lstStyle/>
          <a:p>
            <a:r>
              <a:rPr lang="en-US" dirty="0" smtClean="0"/>
              <a:t>Additional AVHRR imagery available includes:</a:t>
            </a:r>
          </a:p>
          <a:p>
            <a:pPr lvl="1"/>
            <a:r>
              <a:rPr lang="en-US" dirty="0" smtClean="0"/>
              <a:t>Band 2 (0.86 µm), for distinguishing land and water</a:t>
            </a:r>
          </a:p>
          <a:p>
            <a:pPr lvl="1"/>
            <a:r>
              <a:rPr lang="en-US" dirty="0" smtClean="0"/>
              <a:t>Band 5 (12.0 µm), for detecting volcanic ash</a:t>
            </a:r>
            <a:endParaRPr lang="en-US" dirty="0"/>
          </a:p>
          <a:p>
            <a:r>
              <a:rPr lang="en-US" dirty="0" smtClean="0"/>
              <a:t>Additional AVHRR products available include:</a:t>
            </a:r>
          </a:p>
          <a:p>
            <a:pPr lvl="1"/>
            <a:r>
              <a:rPr lang="en-US" dirty="0" smtClean="0"/>
              <a:t>Sea Surface Temperature</a:t>
            </a:r>
          </a:p>
          <a:p>
            <a:pPr lvl="1"/>
            <a:r>
              <a:rPr lang="en-US" dirty="0" smtClean="0"/>
              <a:t>Cloud Type</a:t>
            </a:r>
          </a:p>
          <a:p>
            <a:pPr lvl="1"/>
            <a:r>
              <a:rPr lang="en-US" dirty="0" smtClean="0"/>
              <a:t>Cloud Top Temperature</a:t>
            </a:r>
          </a:p>
          <a:p>
            <a:pPr lvl="1"/>
            <a:r>
              <a:rPr lang="en-US" dirty="0" smtClean="0"/>
              <a:t>Cloud Top Height</a:t>
            </a:r>
          </a:p>
          <a:p>
            <a:pPr lvl="1"/>
            <a:r>
              <a:rPr lang="en-US" dirty="0" smtClean="0"/>
              <a:t>Cloud Optical Depth</a:t>
            </a:r>
          </a:p>
          <a:p>
            <a:pPr lvl="1"/>
            <a:r>
              <a:rPr lang="en-US" dirty="0" smtClean="0"/>
              <a:t>Cloud Particle Effective Radius</a:t>
            </a:r>
            <a:endParaRPr lang="en-US" dirty="0"/>
          </a:p>
        </p:txBody>
      </p:sp>
      <p:sp>
        <p:nvSpPr>
          <p:cNvPr id="12" name="TextBox 11"/>
          <p:cNvSpPr txBox="1"/>
          <p:nvPr/>
        </p:nvSpPr>
        <p:spPr>
          <a:xfrm>
            <a:off x="768531" y="1794808"/>
            <a:ext cx="3727269" cy="1938992"/>
          </a:xfrm>
          <a:prstGeom prst="rect">
            <a:avLst/>
          </a:prstGeom>
          <a:noFill/>
        </p:spPr>
        <p:txBody>
          <a:bodyPr wrap="square" rtlCol="0">
            <a:spAutoFit/>
          </a:bodyPr>
          <a:lstStyle/>
          <a:p>
            <a:r>
              <a:rPr lang="en-US" sz="2000" dirty="0" smtClean="0"/>
              <a:t>All NOAA Polar </a:t>
            </a:r>
            <a:r>
              <a:rPr lang="en-US" sz="2000" dirty="0"/>
              <a:t>O</a:t>
            </a:r>
            <a:r>
              <a:rPr lang="en-US" sz="2000" dirty="0" smtClean="0"/>
              <a:t>perational Environmental </a:t>
            </a:r>
            <a:r>
              <a:rPr lang="en-US" sz="2000" dirty="0"/>
              <a:t>S</a:t>
            </a:r>
            <a:r>
              <a:rPr lang="en-US" sz="2000" dirty="0" smtClean="0"/>
              <a:t>atellites (POES) are equipped with an Advanced Very High Resolution Radiometer (AVHRR) which has a resolution of 1.09 km at nadir.</a:t>
            </a:r>
          </a:p>
        </p:txBody>
      </p:sp>
      <p:pic>
        <p:nvPicPr>
          <p:cNvPr id="13" name="Picture 2" descr="C:\Users\jgerth\AppData\Local\Microsoft\Windows\Temporary Internet Files\Content.IE5\HJ2E2IPO\MC9002119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5334000"/>
            <a:ext cx="1919049"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OES NOAA-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1425" y="1981200"/>
            <a:ext cx="14287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13508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7036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5"/>
          <p:cNvSpPr txBox="1">
            <a:spLocks noChangeArrowheads="1"/>
          </p:cNvSpPr>
          <p:nvPr/>
        </p:nvSpPr>
        <p:spPr bwMode="auto">
          <a:xfrm rot="10800000">
            <a:off x="8690253" y="3204271"/>
            <a:ext cx="369332" cy="34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000" b="1">
                <a:solidFill>
                  <a:schemeClr val="tx1"/>
                </a:solidFill>
                <a:latin typeface="Arial" charset="0"/>
                <a:ea typeface="ＭＳ Ｐゴシック" charset="-128"/>
              </a:defRPr>
            </a:lvl1pPr>
            <a:lvl2pPr marL="37931725" indent="-37474525" eaLnBrk="0" hangingPunct="0">
              <a:defRPr sz="2000" b="1">
                <a:solidFill>
                  <a:schemeClr val="tx1"/>
                </a:solidFill>
                <a:latin typeface="Arial" charset="0"/>
                <a:ea typeface="ＭＳ Ｐゴシック" charset="-128"/>
              </a:defRPr>
            </a:lvl2pPr>
            <a:lvl3pPr eaLnBrk="0" hangingPunct="0">
              <a:defRPr sz="2000" b="1">
                <a:solidFill>
                  <a:schemeClr val="tx1"/>
                </a:solidFill>
                <a:latin typeface="Arial" charset="0"/>
                <a:ea typeface="ＭＳ Ｐゴシック" charset="-128"/>
              </a:defRPr>
            </a:lvl3pPr>
            <a:lvl4pPr eaLnBrk="0" hangingPunct="0">
              <a:defRPr sz="2000" b="1">
                <a:solidFill>
                  <a:schemeClr val="tx1"/>
                </a:solidFill>
                <a:latin typeface="Arial" charset="0"/>
                <a:ea typeface="ＭＳ Ｐゴシック" charset="-128"/>
              </a:defRPr>
            </a:lvl4pPr>
            <a:lvl5pPr eaLnBrk="0" hangingPunct="0">
              <a:defRPr sz="2000" b="1">
                <a:solidFill>
                  <a:schemeClr val="tx1"/>
                </a:solidFill>
                <a:latin typeface="Arial" charset="0"/>
                <a:ea typeface="ＭＳ Ｐゴシック" charset="-128"/>
              </a:defRPr>
            </a:lvl5pPr>
            <a:lvl6pPr marL="457200" eaLnBrk="0" fontAlgn="base" hangingPunct="0">
              <a:spcBef>
                <a:spcPct val="0"/>
              </a:spcBef>
              <a:spcAft>
                <a:spcPct val="0"/>
              </a:spcAft>
              <a:defRPr sz="2000" b="1">
                <a:solidFill>
                  <a:schemeClr val="tx1"/>
                </a:solidFill>
                <a:latin typeface="Arial" charset="0"/>
                <a:ea typeface="ＭＳ Ｐゴシック" charset="-128"/>
              </a:defRPr>
            </a:lvl6pPr>
            <a:lvl7pPr marL="914400" eaLnBrk="0" fontAlgn="base" hangingPunct="0">
              <a:spcBef>
                <a:spcPct val="0"/>
              </a:spcBef>
              <a:spcAft>
                <a:spcPct val="0"/>
              </a:spcAft>
              <a:defRPr sz="2000" b="1">
                <a:solidFill>
                  <a:schemeClr val="tx1"/>
                </a:solidFill>
                <a:latin typeface="Arial" charset="0"/>
                <a:ea typeface="ＭＳ Ｐゴシック" charset="-128"/>
              </a:defRPr>
            </a:lvl7pPr>
            <a:lvl8pPr marL="1371600" eaLnBrk="0" fontAlgn="base" hangingPunct="0">
              <a:spcBef>
                <a:spcPct val="0"/>
              </a:spcBef>
              <a:spcAft>
                <a:spcPct val="0"/>
              </a:spcAft>
              <a:defRPr sz="2000" b="1">
                <a:solidFill>
                  <a:schemeClr val="tx1"/>
                </a:solidFill>
                <a:latin typeface="Arial" charset="0"/>
                <a:ea typeface="ＭＳ Ｐゴシック" charset="-128"/>
              </a:defRPr>
            </a:lvl8pPr>
            <a:lvl9pPr marL="1828800" eaLnBrk="0" fontAlgn="base" hangingPunct="0">
              <a:spcBef>
                <a:spcPct val="0"/>
              </a:spcBef>
              <a:spcAft>
                <a:spcPct val="0"/>
              </a:spcAft>
              <a:defRPr sz="2000" b="1">
                <a:solidFill>
                  <a:schemeClr val="tx1"/>
                </a:solidFill>
                <a:latin typeface="Arial" charset="0"/>
                <a:ea typeface="ＭＳ Ｐゴシック" charset="-128"/>
              </a:defRPr>
            </a:lvl9pPr>
          </a:lstStyle>
          <a:p>
            <a:pPr eaLnBrk="1" hangingPunct="1"/>
            <a:r>
              <a:rPr lang="en-US" sz="1200" dirty="0" smtClean="0"/>
              <a:t>Example courtesy of Scott </a:t>
            </a:r>
            <a:r>
              <a:rPr lang="en-US" sz="1200" dirty="0" err="1" smtClean="0"/>
              <a:t>Bachmeier</a:t>
            </a:r>
            <a:r>
              <a:rPr lang="en-US" sz="1200" dirty="0" smtClean="0"/>
              <a:t>, CIMSS</a:t>
            </a:r>
            <a:endParaRPr lang="en-US" sz="1200" dirty="0"/>
          </a:p>
        </p:txBody>
      </p:sp>
    </p:spTree>
    <p:extLst>
      <p:ext uri="{BB962C8B-B14F-4D97-AF65-F5344CB8AC3E}">
        <p14:creationId xmlns:p14="http://schemas.microsoft.com/office/powerpoint/2010/main" val="1247123902"/>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Content Placeholder 3"/>
          <p:cNvSpPr>
            <a:spLocks noGrp="1"/>
          </p:cNvSpPr>
          <p:nvPr>
            <p:ph sz="half" idx="1"/>
          </p:nvPr>
        </p:nvSpPr>
        <p:spPr/>
        <p:txBody>
          <a:bodyPr>
            <a:normAutofit fontScale="62500" lnSpcReduction="20000"/>
          </a:bodyPr>
          <a:lstStyle/>
          <a:p>
            <a:pPr marL="0" indent="0">
              <a:buNone/>
            </a:pPr>
            <a:r>
              <a:rPr lang="en-US" sz="2800" b="1" i="1" dirty="0" smtClean="0"/>
              <a:t>Value to the Forecaster</a:t>
            </a:r>
          </a:p>
          <a:p>
            <a:r>
              <a:rPr lang="en-US" sz="2800" dirty="0" smtClean="0"/>
              <a:t>Near-term </a:t>
            </a:r>
            <a:r>
              <a:rPr lang="en-US" sz="2800" dirty="0"/>
              <a:t>(less than 12 hours) forecasts</a:t>
            </a:r>
          </a:p>
          <a:p>
            <a:pPr lvl="1"/>
            <a:r>
              <a:rPr lang="en-US" sz="2400" dirty="0" smtClean="0"/>
              <a:t>Precipitation potential</a:t>
            </a:r>
          </a:p>
          <a:p>
            <a:pPr lvl="2"/>
            <a:r>
              <a:rPr lang="en-US" sz="2100" dirty="0" smtClean="0"/>
              <a:t>Cloud optical depth product</a:t>
            </a:r>
          </a:p>
          <a:p>
            <a:pPr lvl="2"/>
            <a:r>
              <a:rPr lang="en-US" sz="2100" dirty="0" smtClean="0"/>
              <a:t>Cloud particle effective radius product</a:t>
            </a:r>
          </a:p>
          <a:p>
            <a:pPr lvl="1"/>
            <a:r>
              <a:rPr lang="en-US" sz="2400" dirty="0" smtClean="0"/>
              <a:t>Precipitation type:  </a:t>
            </a:r>
            <a:r>
              <a:rPr lang="en-US" dirty="0" smtClean="0"/>
              <a:t>Snow </a:t>
            </a:r>
            <a:r>
              <a:rPr lang="en-US" dirty="0"/>
              <a:t>or </a:t>
            </a:r>
            <a:r>
              <a:rPr lang="en-US" dirty="0" smtClean="0"/>
              <a:t>drizzle?</a:t>
            </a:r>
          </a:p>
          <a:p>
            <a:pPr lvl="2"/>
            <a:r>
              <a:rPr lang="en-US" dirty="0" smtClean="0"/>
              <a:t>Cloud type product</a:t>
            </a:r>
            <a:endParaRPr lang="en-US" dirty="0"/>
          </a:p>
          <a:p>
            <a:r>
              <a:rPr lang="en-US" sz="2800" dirty="0"/>
              <a:t>Short-term (12 to 36 hours) forecasts</a:t>
            </a:r>
          </a:p>
          <a:p>
            <a:pPr lvl="1"/>
            <a:r>
              <a:rPr lang="en-US" sz="2400" dirty="0"/>
              <a:t>Areas of fog </a:t>
            </a:r>
            <a:r>
              <a:rPr lang="en-US" sz="2400" dirty="0" smtClean="0"/>
              <a:t>formation (10.8–3.7 </a:t>
            </a:r>
            <a:r>
              <a:rPr lang="en-US" sz="2400" dirty="0"/>
              <a:t>µ</a:t>
            </a:r>
            <a:r>
              <a:rPr lang="en-US" sz="2400" dirty="0" smtClean="0"/>
              <a:t>m)</a:t>
            </a:r>
            <a:endParaRPr lang="en-US" sz="2400" dirty="0"/>
          </a:p>
          <a:p>
            <a:pPr lvl="1"/>
            <a:r>
              <a:rPr lang="en-US" sz="2400" dirty="0" smtClean="0"/>
              <a:t>Air temperatures </a:t>
            </a:r>
            <a:r>
              <a:rPr lang="en-US" sz="2400" dirty="0"/>
              <a:t>in </a:t>
            </a:r>
            <a:r>
              <a:rPr lang="en-US" sz="2400" dirty="0" err="1" smtClean="0"/>
              <a:t>nearshore</a:t>
            </a:r>
            <a:r>
              <a:rPr lang="en-US" sz="2400" dirty="0" smtClean="0"/>
              <a:t> areas based on water temperatures</a:t>
            </a:r>
            <a:endParaRPr lang="en-US" sz="2400" dirty="0"/>
          </a:p>
          <a:p>
            <a:r>
              <a:rPr lang="en-US" sz="2800" dirty="0"/>
              <a:t>Post-event analysis</a:t>
            </a:r>
          </a:p>
          <a:p>
            <a:pPr lvl="1"/>
            <a:r>
              <a:rPr lang="en-US" sz="2400" dirty="0" smtClean="0"/>
              <a:t>Flooding rivers and tributaries</a:t>
            </a:r>
          </a:p>
          <a:p>
            <a:pPr lvl="1"/>
            <a:r>
              <a:rPr lang="en-US" sz="2400" dirty="0" smtClean="0"/>
              <a:t>Rain-cooled ground on IR Window</a:t>
            </a:r>
          </a:p>
          <a:p>
            <a:pPr lvl="1"/>
            <a:r>
              <a:rPr lang="en-US" sz="2400" dirty="0" smtClean="0"/>
              <a:t>Cloud top temperature and cloud height products</a:t>
            </a:r>
            <a:endParaRPr lang="en-US"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00030"/>
            <a:ext cx="3429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19199"/>
            <a:ext cx="3352800" cy="24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0" y="5334000"/>
            <a:ext cx="45720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b="1" dirty="0" smtClean="0"/>
              <a:t>Just in Time Satellite Training from CIMSS:</a:t>
            </a:r>
          </a:p>
          <a:p>
            <a:r>
              <a:rPr lang="en-US" sz="1600" u="sng" dirty="0" smtClean="0"/>
              <a:t>http://cimss.ssec.wisc.edu/goes/blog</a:t>
            </a:r>
            <a:endParaRPr lang="en-US" sz="1600" u="sng" dirty="0"/>
          </a:p>
        </p:txBody>
      </p:sp>
      <p:sp>
        <p:nvSpPr>
          <p:cNvPr id="9" name="TextBox 8"/>
          <p:cNvSpPr txBox="1"/>
          <p:nvPr/>
        </p:nvSpPr>
        <p:spPr>
          <a:xfrm>
            <a:off x="4572000" y="2667000"/>
            <a:ext cx="45720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1200" b="1" dirty="0" smtClean="0"/>
              <a:t>Obtain POES Imagery and Products for your AWIPS:</a:t>
            </a:r>
          </a:p>
          <a:p>
            <a:r>
              <a:rPr lang="en-US" sz="1600" u="sng" dirty="0" smtClean="0"/>
              <a:t>http://cimss.ssec.wisc.edu/~jordang/awips-avhrr</a:t>
            </a:r>
            <a:endParaRPr lang="en-US" sz="1600" u="sng" dirty="0"/>
          </a:p>
        </p:txBody>
      </p:sp>
      <p:pic>
        <p:nvPicPr>
          <p:cNvPr id="3078" name="Picture 6" descr="http://www.aos.wisc.edu/images/bucky_righ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4953000"/>
            <a:ext cx="1105301" cy="142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78778"/>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Examples</a:t>
            </a:r>
            <a:endParaRPr lang="en-US" dirty="0"/>
          </a:p>
        </p:txBody>
      </p:sp>
      <p:sp>
        <p:nvSpPr>
          <p:cNvPr id="6" name="Content Placeholder 5"/>
          <p:cNvSpPr>
            <a:spLocks noGrp="1"/>
          </p:cNvSpPr>
          <p:nvPr>
            <p:ph idx="1"/>
          </p:nvPr>
        </p:nvSpPr>
        <p:spPr/>
        <p:txBody>
          <a:bodyPr>
            <a:normAutofit lnSpcReduction="10000"/>
          </a:bodyPr>
          <a:lstStyle/>
          <a:p>
            <a:r>
              <a:rPr lang="en-US" dirty="0" smtClean="0"/>
              <a:t>We are working with Central Region Headquarters and NWS Milwaukee to produce a cloud analysis from the current GOES Imager which can be used to verify Sky Cover National Digital Forecast Database (NDFD) grids.</a:t>
            </a:r>
          </a:p>
          <a:p>
            <a:r>
              <a:rPr lang="en-US" dirty="0" smtClean="0"/>
              <a:t>We are working with Alaska Region Headquarters and Pacific Region Headquarters to propose a tool for Interactive Calibration of Four Dimensions (IC4D) which can be used to easily modify multi-layer cloud information necessary for Terminal Aerodrome Forecasts (</a:t>
            </a:r>
            <a:r>
              <a:rPr lang="en-US" dirty="0" err="1" smtClean="0"/>
              <a:t>TAFs</a:t>
            </a:r>
            <a:r>
              <a:rPr lang="en-US" dirty="0" smtClean="0"/>
              <a:t>).</a:t>
            </a:r>
          </a:p>
        </p:txBody>
      </p:sp>
    </p:spTree>
    <p:extLst>
      <p:ext uri="{BB962C8B-B14F-4D97-AF65-F5344CB8AC3E}">
        <p14:creationId xmlns:p14="http://schemas.microsoft.com/office/powerpoint/2010/main" val="3619560735"/>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We are working with NWS OST and Raytheon to satisfy a proposed requirement for 24-bit satellite imagery and products in AWIPS “II”.  This functionality will greatly assist the field in combining multiple images to gain useful insight about the state of the atmosphere, as single-source data burden on forecasters continues to become a growing problem.</a:t>
            </a:r>
          </a:p>
          <a:p>
            <a:r>
              <a:rPr lang="en-US" dirty="0" smtClean="0"/>
              <a:t>We are developing high-resolution initial conditions with added moisture information from the GOES Sounder for initializing local runs of the Weather Research and Forecast (WRF) model.</a:t>
            </a:r>
          </a:p>
          <a:p>
            <a:endParaRPr lang="en-US" dirty="0"/>
          </a:p>
        </p:txBody>
      </p:sp>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NWS Central Region: 9/1/2010 1-Day Observed Precipitation Valid at 9/1/2010 1200 UTC - Created 9/3/10 21:38 U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813" y="1600200"/>
            <a:ext cx="5925187" cy="3419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91400" y="1704201"/>
            <a:ext cx="1759527" cy="276999"/>
          </a:xfrm>
          <a:prstGeom prst="rect">
            <a:avLst/>
          </a:prstGeom>
          <a:noFill/>
        </p:spPr>
        <p:txBody>
          <a:bodyPr wrap="square" rtlCol="0">
            <a:spAutoFit/>
          </a:bodyPr>
          <a:lstStyle/>
          <a:p>
            <a:pPr algn="r"/>
            <a:r>
              <a:rPr lang="en-US" sz="1200" dirty="0" smtClean="0"/>
              <a:t>Source:  NWS/AHPS</a:t>
            </a:r>
            <a:endParaRPr lang="en-US" sz="1200" dirty="0"/>
          </a:p>
        </p:txBody>
      </p:sp>
      <p:pic>
        <p:nvPicPr>
          <p:cNvPr id="2050" name="Picture 2" descr="ftp://ftp.ssec.wisc.edu/pub/incoming/cras_p24_036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5105092"/>
            <a:ext cx="1904999" cy="142827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76201" y="1142999"/>
            <a:ext cx="3047999" cy="3919697"/>
          </a:xfrm>
          <a:prstGeom prst="rect">
            <a:avLst/>
          </a:prstGeom>
        </p:spPr>
        <p:txBody>
          <a:bodyPr>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t>Precipitation output from NWP models is traditionally spatially distributed and lacking in sharp, reliable definition, even in some high resolution models</a:t>
            </a:r>
          </a:p>
          <a:p>
            <a:r>
              <a:rPr lang="en-US" dirty="0" smtClean="0"/>
              <a:t>Precipitation often falls as the result of parameterizations which keep the model numerically stable, or for the wrong reasons (not due to local moisture convergence)</a:t>
            </a:r>
            <a:endParaRPr lang="en-US" dirty="0"/>
          </a:p>
        </p:txBody>
      </p:sp>
      <p:pic>
        <p:nvPicPr>
          <p:cNvPr id="2052" name="Picture 4" descr="ftp://ftp.ssec.wisc.edu/pub/incoming/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5105092"/>
            <a:ext cx="1905000" cy="14282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 y="6553200"/>
            <a:ext cx="2895600"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200" dirty="0" smtClean="0">
                <a:latin typeface="Arial Narrow" pitchFamily="34" charset="0"/>
              </a:rPr>
              <a:t>GFS Initial Conditions</a:t>
            </a:r>
            <a:endParaRPr lang="en-US" sz="1200" dirty="0">
              <a:latin typeface="Arial Narrow" pitchFamily="34" charset="0"/>
            </a:endParaRPr>
          </a:p>
        </p:txBody>
      </p:sp>
      <p:sp>
        <p:nvSpPr>
          <p:cNvPr id="9" name="TextBox 8"/>
          <p:cNvSpPr txBox="1"/>
          <p:nvPr/>
        </p:nvSpPr>
        <p:spPr>
          <a:xfrm>
            <a:off x="3124200" y="6553200"/>
            <a:ext cx="2895600"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200" dirty="0" smtClean="0">
                <a:latin typeface="Arial Narrow" pitchFamily="34" charset="0"/>
              </a:rPr>
              <a:t>CRAS Initial Conditions</a:t>
            </a:r>
            <a:endParaRPr lang="en-US" sz="1200" dirty="0">
              <a:latin typeface="Arial Narrow" pitchFamily="34" charset="0"/>
            </a:endParaRPr>
          </a:p>
        </p:txBody>
      </p:sp>
      <p:sp>
        <p:nvSpPr>
          <p:cNvPr id="10" name="TextBox 9"/>
          <p:cNvSpPr txBox="1"/>
          <p:nvPr/>
        </p:nvSpPr>
        <p:spPr>
          <a:xfrm>
            <a:off x="6172200" y="6553200"/>
            <a:ext cx="289560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200" dirty="0" smtClean="0">
                <a:latin typeface="Arial Narrow" pitchFamily="34" charset="0"/>
              </a:rPr>
              <a:t>GFS Initial Conditions with 90% of Original RH</a:t>
            </a:r>
            <a:endParaRPr lang="en-US" sz="1200" dirty="0">
              <a:latin typeface="Arial Narrow" pitchFamily="34" charset="0"/>
            </a:endParaRPr>
          </a:p>
        </p:txBody>
      </p:sp>
      <p:sp>
        <p:nvSpPr>
          <p:cNvPr id="3" name="TextBox 2"/>
          <p:cNvSpPr txBox="1"/>
          <p:nvPr/>
        </p:nvSpPr>
        <p:spPr>
          <a:xfrm>
            <a:off x="76200" y="5105092"/>
            <a:ext cx="914399" cy="1200329"/>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24-hour </a:t>
            </a:r>
            <a:r>
              <a:rPr lang="en-US" sz="1200" dirty="0" err="1" smtClean="0"/>
              <a:t>accum</a:t>
            </a:r>
            <a:r>
              <a:rPr lang="en-US" sz="1200" dirty="0" smtClean="0"/>
              <a:t> </a:t>
            </a:r>
            <a:r>
              <a:rPr lang="en-US" sz="1200" dirty="0" err="1" smtClean="0"/>
              <a:t>precip</a:t>
            </a:r>
            <a:r>
              <a:rPr lang="en-US" sz="1200" dirty="0" smtClean="0"/>
              <a:t> prior to 1200 UTC on 1 Sept</a:t>
            </a:r>
            <a:endParaRPr lang="en-US" sz="1200" dirty="0"/>
          </a:p>
        </p:txBody>
      </p:sp>
      <p:sp>
        <p:nvSpPr>
          <p:cNvPr id="12" name="TextBox 11"/>
          <p:cNvSpPr txBox="1"/>
          <p:nvPr/>
        </p:nvSpPr>
        <p:spPr>
          <a:xfrm>
            <a:off x="3124200" y="5105400"/>
            <a:ext cx="914399" cy="1200329"/>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24-hour </a:t>
            </a:r>
            <a:r>
              <a:rPr lang="en-US" sz="1200" dirty="0" err="1" smtClean="0"/>
              <a:t>accum</a:t>
            </a:r>
            <a:r>
              <a:rPr lang="en-US" sz="1200" dirty="0" smtClean="0"/>
              <a:t> </a:t>
            </a:r>
            <a:r>
              <a:rPr lang="en-US" sz="1200" dirty="0" err="1" smtClean="0"/>
              <a:t>precip</a:t>
            </a:r>
            <a:r>
              <a:rPr lang="en-US" sz="1200" dirty="0" smtClean="0"/>
              <a:t> prior to 1200 UTC on 1 Sept</a:t>
            </a:r>
            <a:endParaRPr lang="en-US" sz="1200" dirty="0"/>
          </a:p>
        </p:txBody>
      </p:sp>
      <p:sp>
        <p:nvSpPr>
          <p:cNvPr id="13" name="TextBox 12"/>
          <p:cNvSpPr txBox="1"/>
          <p:nvPr/>
        </p:nvSpPr>
        <p:spPr>
          <a:xfrm>
            <a:off x="6172201" y="5105400"/>
            <a:ext cx="914399" cy="1200329"/>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24-hour </a:t>
            </a:r>
            <a:r>
              <a:rPr lang="en-US" sz="1200" dirty="0" err="1" smtClean="0"/>
              <a:t>accum</a:t>
            </a:r>
            <a:r>
              <a:rPr lang="en-US" sz="1200" dirty="0" smtClean="0"/>
              <a:t> </a:t>
            </a:r>
            <a:r>
              <a:rPr lang="en-US" sz="1200" dirty="0" err="1" smtClean="0"/>
              <a:t>precip</a:t>
            </a:r>
            <a:r>
              <a:rPr lang="en-US" sz="1200" dirty="0" smtClean="0"/>
              <a:t> prior to 1200 UTC on 1 Sept</a:t>
            </a:r>
            <a:endParaRPr lang="en-US" sz="1200" dirty="0"/>
          </a:p>
        </p:txBody>
      </p:sp>
      <p:sp>
        <p:nvSpPr>
          <p:cNvPr id="4" name="Rectangle 3"/>
          <p:cNvSpPr/>
          <p:nvPr/>
        </p:nvSpPr>
        <p:spPr>
          <a:xfrm>
            <a:off x="3218813" y="1600200"/>
            <a:ext cx="3791587" cy="304800"/>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54" name="Picture 6" descr="ftp://ftp.ssec.wisc.edu/pub/incoming/3.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5848" y="5105400"/>
            <a:ext cx="1901952" cy="142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63878"/>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gerth\AppData\Local\Microsoft\Windows\Temporary Internet Files\Content.IE5\HJ2E2IPO\MC900368020[1].wmf"/>
          <p:cNvPicPr>
            <a:picLocks noChangeAspect="1" noChangeArrowheads="1"/>
          </p:cNvPicPr>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6705600" y="4724400"/>
            <a:ext cx="1818742" cy="1837944"/>
          </a:xfrm>
          <a:prstGeom prst="rect">
            <a:avLst/>
          </a:prstGeom>
          <a:noFill/>
        </p:spPr>
      </p:pic>
      <p:sp>
        <p:nvSpPr>
          <p:cNvPr id="2" name="Title 1"/>
          <p:cNvSpPr>
            <a:spLocks noGrp="1"/>
          </p:cNvSpPr>
          <p:nvPr>
            <p:ph type="title"/>
          </p:nvPr>
        </p:nvSpPr>
        <p:spPr/>
        <p:txBody>
          <a:bodyPr/>
          <a:lstStyle/>
          <a:p>
            <a:r>
              <a:rPr lang="en-US" dirty="0" smtClean="0"/>
              <a:t>Hurdles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Tracking recipients of CIMSS satellite imagery and products.</a:t>
            </a:r>
          </a:p>
          <a:p>
            <a:r>
              <a:rPr lang="en-US" dirty="0" smtClean="0"/>
              <a:t>The </a:t>
            </a:r>
            <a:r>
              <a:rPr lang="en-US" dirty="0"/>
              <a:t>NWS data delivery network (both </a:t>
            </a:r>
            <a:r>
              <a:rPr lang="en-US" dirty="0" err="1" smtClean="0"/>
              <a:t>NOAAPort</a:t>
            </a:r>
            <a:r>
              <a:rPr lang="en-US" dirty="0" smtClean="0"/>
              <a:t> </a:t>
            </a:r>
            <a:r>
              <a:rPr lang="en-US" dirty="0"/>
              <a:t>and LDM) continues to struggle with the data load.</a:t>
            </a:r>
          </a:p>
          <a:p>
            <a:r>
              <a:rPr lang="en-US" dirty="0"/>
              <a:t>An adequate, time-effective avenue does not exist to support experimental </a:t>
            </a:r>
            <a:r>
              <a:rPr lang="en-US" dirty="0" smtClean="0"/>
              <a:t>satellite products </a:t>
            </a:r>
            <a:r>
              <a:rPr lang="en-US" dirty="0"/>
              <a:t>in the long-term by alternative means (Satellite Broadcast Network).  Technical support </a:t>
            </a:r>
            <a:r>
              <a:rPr lang="en-US" dirty="0" smtClean="0"/>
              <a:t>is dependent on the internal knowledge of NWS systems by a provider (Cooperative Institutes, etc.) which are predominantly research centric (academic environments).</a:t>
            </a:r>
          </a:p>
          <a:p>
            <a:r>
              <a:rPr lang="en-US" dirty="0" smtClean="0"/>
              <a:t>While strong cooperation is readily available at local levels of the NWS, we are reaching out to the regional headquarters for a more concerted demonstration which helps overcome forecast problems at large.</a:t>
            </a:r>
            <a:endParaRPr lang="en-US" dirty="0"/>
          </a:p>
        </p:txBody>
      </p:sp>
    </p:spTree>
    <p:extLst>
      <p:ext uri="{BB962C8B-B14F-4D97-AF65-F5344CB8AC3E}">
        <p14:creationId xmlns:p14="http://schemas.microsoft.com/office/powerpoint/2010/main" val="403112087"/>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28600"/>
            <a:ext cx="8229600" cy="743712"/>
          </a:xfrm>
          <a:solidFill>
            <a:schemeClr val="bg2">
              <a:alpha val="40000"/>
            </a:schemeClr>
          </a:solidFill>
        </p:spPr>
        <p:txBody>
          <a:bodyPr>
            <a:normAutofit fontScale="90000"/>
          </a:bodyPr>
          <a:lstStyle/>
          <a:p>
            <a:r>
              <a:rPr lang="en-US" b="1" dirty="0" smtClean="0">
                <a:solidFill>
                  <a:schemeClr val="accent3"/>
                </a:solidFill>
                <a:effectLst>
                  <a:outerShdw blurRad="38100" dist="38100" dir="2700000" algn="tl">
                    <a:srgbClr val="000000">
                      <a:alpha val="43137"/>
                    </a:srgbClr>
                  </a:outerShdw>
                </a:effectLst>
              </a:rPr>
              <a:t>Future Directions</a:t>
            </a:r>
            <a:endParaRPr lang="en-US" b="1" dirty="0">
              <a:solidFill>
                <a:schemeClr val="accent3"/>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4389120"/>
          </a:xfrm>
          <a:solidFill>
            <a:schemeClr val="bg1">
              <a:alpha val="69000"/>
            </a:schemeClr>
          </a:solidFill>
        </p:spPr>
        <p:txBody>
          <a:bodyPr>
            <a:normAutofit fontScale="92500" lnSpcReduction="10000"/>
          </a:bodyPr>
          <a:lstStyle/>
          <a:p>
            <a:r>
              <a:rPr lang="en-US" dirty="0" smtClean="0"/>
              <a:t>CIMSS will continue to work to prepare for the fielding of the next-generation of AWIPS software in 2012.</a:t>
            </a:r>
          </a:p>
          <a:p>
            <a:r>
              <a:rPr lang="en-US" dirty="0" smtClean="0"/>
              <a:t>Reformatting will be required of many products delivered to the field today for ingest and display on AWIPS “II”.</a:t>
            </a:r>
          </a:p>
          <a:p>
            <a:r>
              <a:rPr lang="en-US" dirty="0" smtClean="0"/>
              <a:t>The GOES-R Proving Ground and similar efforts are necessary steps forward in perfecting the R2O concept, but attention is required to assure the two-way dialogue is maximized and technical implications of additional data sets (bandwidth) are met to support operationally.</a:t>
            </a:r>
          </a:p>
          <a:p>
            <a:r>
              <a:rPr lang="en-US" dirty="0" smtClean="0"/>
              <a:t>Move toward satisfying the NRC recommendation to assure efforts do not become “skeletons in Death Valley”!</a:t>
            </a:r>
          </a:p>
          <a:p>
            <a:r>
              <a:rPr lang="en-US" dirty="0" smtClean="0"/>
              <a:t>Questions?  Contact me:  </a:t>
            </a:r>
            <a:r>
              <a:rPr lang="en-US" b="1" dirty="0" smtClean="0"/>
              <a:t>Jordan.Gerth@noaa.gov</a:t>
            </a:r>
            <a:endParaRPr lang="en-US" b="1" dirty="0"/>
          </a:p>
        </p:txBody>
      </p:sp>
    </p:spTree>
    <p:extLst>
      <p:ext uri="{BB962C8B-B14F-4D97-AF65-F5344CB8AC3E}">
        <p14:creationId xmlns:p14="http://schemas.microsoft.com/office/powerpoint/2010/main" val="100094076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NRC Report</a:t>
            </a:r>
            <a:endParaRPr lang="en-US" dirty="0"/>
          </a:p>
        </p:txBody>
      </p:sp>
      <p:sp>
        <p:nvSpPr>
          <p:cNvPr id="3" name="Content Placeholder 2"/>
          <p:cNvSpPr>
            <a:spLocks noGrp="1"/>
          </p:cNvSpPr>
          <p:nvPr>
            <p:ph idx="1"/>
          </p:nvPr>
        </p:nvSpPr>
        <p:spPr>
          <a:xfrm>
            <a:off x="457200" y="1935480"/>
            <a:ext cx="4114800" cy="4389120"/>
          </a:xfrm>
        </p:spPr>
        <p:txBody>
          <a:bodyPr>
            <a:normAutofit fontScale="77500" lnSpcReduction="20000"/>
          </a:bodyPr>
          <a:lstStyle/>
          <a:p>
            <a:pPr>
              <a:buNone/>
            </a:pPr>
            <a:r>
              <a:rPr lang="en-US" dirty="0" smtClean="0"/>
              <a:t>In 2000, a report from the National Research Council (NRC) wrote—</a:t>
            </a:r>
          </a:p>
          <a:p>
            <a:pPr>
              <a:buNone/>
            </a:pPr>
            <a:r>
              <a:rPr lang="en-US" dirty="0" smtClean="0"/>
              <a:t>“Successful transitions from R&amp;D to operational implementation always require:</a:t>
            </a:r>
          </a:p>
          <a:p>
            <a:pPr>
              <a:buNone/>
            </a:pPr>
            <a:r>
              <a:rPr lang="en-US" dirty="0" smtClean="0"/>
              <a:t>(1) an understanding of the importance (and risks) of the transition,</a:t>
            </a:r>
          </a:p>
          <a:p>
            <a:pPr>
              <a:buNone/>
            </a:pPr>
            <a:r>
              <a:rPr lang="en-US" dirty="0" smtClean="0"/>
              <a:t>(2) development and maintenance of appropriate transition plans,</a:t>
            </a:r>
          </a:p>
          <a:p>
            <a:pPr>
              <a:buNone/>
            </a:pPr>
            <a:r>
              <a:rPr lang="en-US" dirty="0" smtClean="0"/>
              <a:t>(3) adequate resource provision, and</a:t>
            </a:r>
          </a:p>
          <a:p>
            <a:pPr>
              <a:buNone/>
            </a:pPr>
            <a:r>
              <a:rPr lang="en-US" dirty="0" smtClean="0"/>
              <a:t>(4) a continuous feedback (in both directions) between R&amp;D and operational activities.”</a:t>
            </a:r>
            <a:endParaRPr lang="en-US" dirty="0"/>
          </a:p>
        </p:txBody>
      </p:sp>
      <p:pic>
        <p:nvPicPr>
          <p:cNvPr id="5" name="Picture 4"/>
          <p:cNvPicPr>
            <a:picLocks noChangeAspect="1"/>
          </p:cNvPicPr>
          <p:nvPr/>
        </p:nvPicPr>
        <p:blipFill>
          <a:blip r:embed="rId2"/>
          <a:stretch>
            <a:fillRect/>
          </a:stretch>
        </p:blipFill>
        <p:spPr>
          <a:xfrm>
            <a:off x="4800600" y="609600"/>
            <a:ext cx="4147947" cy="607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This talk discusses advantageous methods of scientists engaging the operational community in a research to operations and technology transfer exercise where the needs of both partners are met as a result of science sharing and problem solving, particularly involving satellite imagery and derived products.</a:t>
            </a:r>
            <a:endParaRPr lang="en-US" dirty="0"/>
          </a:p>
        </p:txBody>
      </p:sp>
      <p:pic>
        <p:nvPicPr>
          <p:cNvPr id="1026" name="Picture 2" descr="\\bean\home\jgerth\My Documents\My Pictures\HWT\DSCN0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552950"/>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bean\home\jgerth\My Documents\My Pictures\HWT\IMG_07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057" y="4552950"/>
            <a:ext cx="297170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6766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Cooperative Institute for Meteorological Satellite Studies (CIMSS) has developed a growing program in which new satellite imagery and products are developed for, collaborated in conjunction with, and delivered to National Weather Service (NWS) field weather forecast offices (WFOs) </a:t>
            </a:r>
            <a:r>
              <a:rPr lang="en-US" i="1" dirty="0" smtClean="0"/>
              <a:t>without</a:t>
            </a:r>
            <a:r>
              <a:rPr lang="en-US" dirty="0" smtClean="0"/>
              <a:t> invoking a formalized process or an operational provider, such as the Office of Satellite Data Processing and Distribution (OSDPD) within the National Environmental Satellite, Data, and Information Service (NESDIS).</a:t>
            </a:r>
          </a:p>
          <a:p>
            <a:r>
              <a:rPr lang="en-US" dirty="0" smtClean="0"/>
              <a:t>This program started with 5 WFOs in 2006 and expanded to over 50 WFOs in 2010.</a:t>
            </a:r>
            <a:endParaRPr lang="en-US" dirty="0"/>
          </a:p>
        </p:txBody>
      </p:sp>
    </p:spTree>
    <p:extLst>
      <p:ext uri="{BB962C8B-B14F-4D97-AF65-F5344CB8AC3E}">
        <p14:creationId xmlns:p14="http://schemas.microsoft.com/office/powerpoint/2010/main" val="107089695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CIMSS Delivers Data via</a:t>
            </a:r>
            <a:endParaRPr lang="en-US" dirty="0"/>
          </a:p>
        </p:txBody>
      </p:sp>
      <p:sp>
        <p:nvSpPr>
          <p:cNvPr id="3" name="Content Placeholder 2"/>
          <p:cNvSpPr>
            <a:spLocks noGrp="1"/>
          </p:cNvSpPr>
          <p:nvPr>
            <p:ph idx="1"/>
          </p:nvPr>
        </p:nvSpPr>
        <p:spPr>
          <a:xfrm>
            <a:off x="457200" y="1935480"/>
            <a:ext cx="5257800" cy="4389120"/>
          </a:xfrm>
        </p:spPr>
        <p:txBody>
          <a:bodyPr>
            <a:normAutofit fontScale="77500" lnSpcReduction="20000"/>
          </a:bodyPr>
          <a:lstStyle/>
          <a:p>
            <a:pPr marL="0" indent="0">
              <a:buNone/>
            </a:pPr>
            <a:r>
              <a:rPr lang="en-US" sz="3400" b="1" dirty="0"/>
              <a:t>Local Data Manager (LDM)</a:t>
            </a:r>
            <a:r>
              <a:rPr lang="en-US" dirty="0"/>
              <a:t>:  Event-driven data sharing network that utilizes the Internet to mass move various data between NOAA agencies and universities</a:t>
            </a:r>
          </a:p>
          <a:p>
            <a:pPr lvl="1"/>
            <a:r>
              <a:rPr lang="en-US" dirty="0"/>
              <a:t>Strengths:  Easy delivery method to NWS field offices, widespread use throughout NWS enterprise and universities, user configurable to only ingest certain products</a:t>
            </a:r>
          </a:p>
          <a:p>
            <a:pPr lvl="1"/>
            <a:r>
              <a:rPr lang="en-US" dirty="0"/>
              <a:t>Weaknesses:  Not operational, strains bandwidth available to the field, limited connectivity to NOAA partners</a:t>
            </a:r>
          </a:p>
          <a:p>
            <a:pPr marL="0" indent="0">
              <a:buNone/>
            </a:pPr>
            <a:r>
              <a:rPr lang="en-US" sz="3400" b="1" dirty="0"/>
              <a:t>Web</a:t>
            </a:r>
            <a:r>
              <a:rPr lang="en-US" dirty="0"/>
              <a:t>:  Displaying text data or images on a web page</a:t>
            </a:r>
          </a:p>
          <a:p>
            <a:pPr lvl="1"/>
            <a:r>
              <a:rPr lang="en-US" dirty="0"/>
              <a:t>Widespread access, but outside of AWIPS, so data interrogation </a:t>
            </a:r>
            <a:r>
              <a:rPr lang="en-US" dirty="0" smtClean="0"/>
              <a:t>limited</a:t>
            </a:r>
            <a:endParaRPr lang="en-US" dirty="0"/>
          </a:p>
        </p:txBody>
      </p:sp>
      <p:pic>
        <p:nvPicPr>
          <p:cNvPr id="2050" name="Picture 2" descr="C:\Users\jgerth\AppData\Local\Microsoft\Windows\Temporary Internet Files\Content.IE5\96QRN48W\MC9102163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43624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0977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Evolution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joint effort, initiated in 1998, between NWS, NESDIS, and NOAA Cooperative Institutes, such as CIMSS, known as the Virtual Institute for Satellite Integration Training (VISIT), accelerates the transition of the latest in remote sensing science, conducted under the GOES Improved Measurements and Products Activities Plan (GIMPAP) and other research grants, to NWS operations via distance education.</a:t>
            </a:r>
          </a:p>
          <a:p>
            <a:r>
              <a:rPr lang="en-US" dirty="0" smtClean="0"/>
              <a:t>In order to provide effective training, examples drawn from the meteorological data visualization software deployed to NWS WFOs, the Advanced Weather Interactive Processing System (AWIPS), were required.</a:t>
            </a:r>
            <a:endParaRPr lang="en-US" dirty="0"/>
          </a:p>
        </p:txBody>
      </p:sp>
    </p:spTree>
    <p:extLst>
      <p:ext uri="{BB962C8B-B14F-4D97-AF65-F5344CB8AC3E}">
        <p14:creationId xmlns:p14="http://schemas.microsoft.com/office/powerpoint/2010/main" val="347057971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a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870" y="3810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0" y="16764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200" y="3352800"/>
            <a:ext cx="44704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67790"/>
            <a:ext cx="4572000" cy="261610"/>
          </a:xfrm>
          <a:prstGeom prst="rect">
            <a:avLst/>
          </a:prstGeom>
        </p:spPr>
        <p:txBody>
          <a:bodyPr>
            <a:spAutoFit/>
          </a:bodyPr>
          <a:lstStyle/>
          <a:p>
            <a:r>
              <a:rPr lang="en-US" sz="1100" b="1" u="sng" dirty="0"/>
              <a:t>http://rammb.cira.colostate.edu/training/visit/training_sessions/</a:t>
            </a:r>
          </a:p>
        </p:txBody>
      </p:sp>
    </p:spTree>
    <p:extLst>
      <p:ext uri="{BB962C8B-B14F-4D97-AF65-F5344CB8AC3E}">
        <p14:creationId xmlns:p14="http://schemas.microsoft.com/office/powerpoint/2010/main" val="227932155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Evolution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2005, CIMSS worked to retrofit the AWIPS software for use in a non-operational environment.  This required a reconfiguration of the traditional operational data ingest (models, observations, satellite, radar) and, consequently, an understanding of the raw and storage formats.</a:t>
            </a:r>
          </a:p>
          <a:p>
            <a:r>
              <a:rPr lang="en-US" dirty="0" smtClean="0"/>
              <a:t>Workstations and servers to run AWIPS were procured as part of ground systems funding from NOAA.</a:t>
            </a:r>
          </a:p>
          <a:p>
            <a:r>
              <a:rPr lang="en-US" dirty="0" smtClean="0"/>
              <a:t>With this new knowledge, CIMSS started broadcasting new and experimental satellite imagery to NWS field offices in 2006 via the LDM.</a:t>
            </a:r>
          </a:p>
          <a:p>
            <a:r>
              <a:rPr lang="en-US" dirty="0" smtClean="0"/>
              <a:t>Early success was built on a </a:t>
            </a:r>
            <a:r>
              <a:rPr lang="en-US" i="1" dirty="0" smtClean="0"/>
              <a:t>low-cost, limited-bureaucracy, innovative grassroots culture</a:t>
            </a:r>
            <a:r>
              <a:rPr lang="en-US" dirty="0" smtClean="0"/>
              <a:t> at local NWS field offices.</a:t>
            </a:r>
            <a:endParaRPr lang="en-US" dirty="0"/>
          </a:p>
        </p:txBody>
      </p:sp>
    </p:spTree>
    <p:extLst>
      <p:ext uri="{BB962C8B-B14F-4D97-AF65-F5344CB8AC3E}">
        <p14:creationId xmlns:p14="http://schemas.microsoft.com/office/powerpoint/2010/main" val="2101845743"/>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536</TotalTime>
  <Words>2149</Words>
  <Application>Microsoft Office PowerPoint</Application>
  <PresentationFormat>On-screen Show (4:3)</PresentationFormat>
  <Paragraphs>180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A History of CIMSS/ASPB Satellite Products Transitioned to National Weather Service Operations</vt:lpstr>
      <vt:lpstr>Talk Overview</vt:lpstr>
      <vt:lpstr>NRC Report</vt:lpstr>
      <vt:lpstr>Introduction</vt:lpstr>
      <vt:lpstr>Introduction</vt:lpstr>
      <vt:lpstr>CIMSS Delivers Data via</vt:lpstr>
      <vt:lpstr>Early Evolution</vt:lpstr>
      <vt:lpstr>PowerPoint Presentation</vt:lpstr>
      <vt:lpstr>Early Evolution</vt:lpstr>
      <vt:lpstr>PowerPoint Presentation</vt:lpstr>
      <vt:lpstr>R2O Activities Today</vt:lpstr>
      <vt:lpstr>GOES-R Proving Ground</vt:lpstr>
      <vt:lpstr>PowerPoint Presentation</vt:lpstr>
      <vt:lpstr>Lessons Learned</vt:lpstr>
      <vt:lpstr>Lessons Learned</vt:lpstr>
      <vt:lpstr>Types of R2O Exercises</vt:lpstr>
      <vt:lpstr>Research to Operations:  Our Model</vt:lpstr>
      <vt:lpstr>Field Demonstrations</vt:lpstr>
      <vt:lpstr>Case Study:  POES Imagery</vt:lpstr>
      <vt:lpstr>PowerPoint Presentation</vt:lpstr>
      <vt:lpstr>Case Study:  POES Imagery</vt:lpstr>
      <vt:lpstr>PowerPoint Presentation</vt:lpstr>
      <vt:lpstr>Case Study</vt:lpstr>
      <vt:lpstr>Other Examples</vt:lpstr>
      <vt:lpstr>PowerPoint Presentation</vt:lpstr>
      <vt:lpstr>Other Examples</vt:lpstr>
      <vt:lpstr>PowerPoint Presentation</vt:lpstr>
      <vt:lpstr>Hurdles</vt:lpstr>
      <vt:lpstr>Future Directions</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Gerth</dc:creator>
  <cp:lastModifiedBy>Jordan Gerth</cp:lastModifiedBy>
  <cp:revision>43</cp:revision>
  <dcterms:created xsi:type="dcterms:W3CDTF">2011-02-16T05:57:49Z</dcterms:created>
  <dcterms:modified xsi:type="dcterms:W3CDTF">2011-02-28T22:52:59Z</dcterms:modified>
</cp:coreProperties>
</file>