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78.JPG" ContentType="image/gif"/>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813" r:id="rId3"/>
    <p:sldMasterId id="2147483825" r:id="rId4"/>
    <p:sldMasterId id="2147483837" r:id="rId5"/>
    <p:sldMasterId id="2147483844" r:id="rId6"/>
  </p:sldMasterIdLst>
  <p:notesMasterIdLst>
    <p:notesMasterId r:id="rId49"/>
  </p:notesMasterIdLst>
  <p:handoutMasterIdLst>
    <p:handoutMasterId r:id="rId50"/>
  </p:handoutMasterIdLst>
  <p:sldIdLst>
    <p:sldId id="382" r:id="rId7"/>
    <p:sldId id="325" r:id="rId8"/>
    <p:sldId id="426" r:id="rId9"/>
    <p:sldId id="391" r:id="rId10"/>
    <p:sldId id="383" r:id="rId11"/>
    <p:sldId id="384" r:id="rId12"/>
    <p:sldId id="385" r:id="rId13"/>
    <p:sldId id="386" r:id="rId14"/>
    <p:sldId id="387" r:id="rId15"/>
    <p:sldId id="388" r:id="rId16"/>
    <p:sldId id="374" r:id="rId17"/>
    <p:sldId id="375" r:id="rId18"/>
    <p:sldId id="377" r:id="rId19"/>
    <p:sldId id="443" r:id="rId20"/>
    <p:sldId id="444" r:id="rId21"/>
    <p:sldId id="445" r:id="rId22"/>
    <p:sldId id="446" r:id="rId23"/>
    <p:sldId id="292" r:id="rId24"/>
    <p:sldId id="432" r:id="rId25"/>
    <p:sldId id="430" r:id="rId26"/>
    <p:sldId id="429" r:id="rId27"/>
    <p:sldId id="295" r:id="rId28"/>
    <p:sldId id="326" r:id="rId29"/>
    <p:sldId id="378" r:id="rId30"/>
    <p:sldId id="379" r:id="rId31"/>
    <p:sldId id="451" r:id="rId32"/>
    <p:sldId id="431" r:id="rId33"/>
    <p:sldId id="449" r:id="rId34"/>
    <p:sldId id="450" r:id="rId35"/>
    <p:sldId id="448" r:id="rId36"/>
    <p:sldId id="423" r:id="rId37"/>
    <p:sldId id="313" r:id="rId38"/>
    <p:sldId id="380" r:id="rId39"/>
    <p:sldId id="290" r:id="rId40"/>
    <p:sldId id="394" r:id="rId41"/>
    <p:sldId id="425" r:id="rId42"/>
    <p:sldId id="435" r:id="rId43"/>
    <p:sldId id="436" r:id="rId44"/>
    <p:sldId id="437" r:id="rId45"/>
    <p:sldId id="438" r:id="rId46"/>
    <p:sldId id="376" r:id="rId47"/>
    <p:sldId id="439" r:id="rId48"/>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2182" autoAdjust="0"/>
  </p:normalViewPr>
  <p:slideViewPr>
    <p:cSldViewPr>
      <p:cViewPr>
        <p:scale>
          <a:sx n="100" d="100"/>
          <a:sy n="100" d="100"/>
        </p:scale>
        <p:origin x="-1560" y="-952"/>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8/3/16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8/3/16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often asked, what value do the satellite growth rates provide?  Using this example,</a:t>
            </a:r>
            <a:r>
              <a:rPr lang="en-US" baseline="0" dirty="0" smtClean="0"/>
              <a:t> you can see at 1646 UTC, by removing the satellite observations, the </a:t>
            </a:r>
            <a:r>
              <a:rPr lang="en-US" baseline="0" dirty="0" err="1" smtClean="0"/>
              <a:t>ProbSevere</a:t>
            </a:r>
            <a:r>
              <a:rPr lang="en-US" baseline="0" dirty="0" smtClean="0"/>
              <a:t> probability is reduced by HALF!  Additionally, removing the satellite growth rates reduces the amount of lead-time gained.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10</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11</a:t>
            </a:fld>
            <a:endParaRPr lang="en-US"/>
          </a:p>
        </p:txBody>
      </p:sp>
    </p:spTree>
    <p:extLst>
      <p:ext uri="{BB962C8B-B14F-4D97-AF65-F5344CB8AC3E}">
        <p14:creationId xmlns:p14="http://schemas.microsoft.com/office/powerpoint/2010/main" val="78883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12</a:t>
            </a:fld>
            <a:endParaRPr lang="en-US"/>
          </a:p>
        </p:txBody>
      </p:sp>
    </p:spTree>
    <p:extLst>
      <p:ext uri="{BB962C8B-B14F-4D97-AF65-F5344CB8AC3E}">
        <p14:creationId xmlns:p14="http://schemas.microsoft.com/office/powerpoint/2010/main" val="379044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Tom </a:t>
            </a:r>
            <a:r>
              <a:rPr lang="en-US" sz="1200" kern="1200" dirty="0" err="1" smtClean="0">
                <a:solidFill>
                  <a:schemeClr val="tx1"/>
                </a:solidFill>
                <a:latin typeface="+mn-lt"/>
                <a:ea typeface="+mn-ea"/>
                <a:cs typeface="+mn-cs"/>
              </a:rPr>
              <a:t>Hultquist</a:t>
            </a:r>
            <a:r>
              <a:rPr lang="en-US" sz="1200" kern="1200" dirty="0" smtClean="0">
                <a:solidFill>
                  <a:schemeClr val="tx1"/>
                </a:solidFill>
                <a:latin typeface="+mn-lt"/>
                <a:ea typeface="+mn-ea"/>
                <a:cs typeface="+mn-cs"/>
              </a:rPr>
              <a:t> (SOO at </a:t>
            </a:r>
            <a:r>
              <a:rPr lang="en-US" sz="1200" kern="1200" smtClean="0">
                <a:solidFill>
                  <a:schemeClr val="tx1"/>
                </a:solidFill>
                <a:latin typeface="+mn-lt"/>
                <a:ea typeface="+mn-ea"/>
                <a:cs typeface="+mn-cs"/>
              </a:rPr>
              <a:t>Twin</a:t>
            </a:r>
            <a:r>
              <a:rPr lang="en-US" sz="1200" kern="1200" baseline="0" smtClean="0">
                <a:solidFill>
                  <a:schemeClr val="tx1"/>
                </a:solidFill>
                <a:latin typeface="+mn-lt"/>
                <a:ea typeface="+mn-ea"/>
                <a:cs typeface="+mn-cs"/>
              </a:rPr>
              <a:t> Cities</a:t>
            </a:r>
            <a:r>
              <a:rPr lang="en-US" sz="1200" kern="120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17</a:t>
            </a:fld>
            <a:endParaRPr lang="en-US"/>
          </a:p>
        </p:txBody>
      </p:sp>
    </p:spTree>
    <p:extLst>
      <p:ext uri="{BB962C8B-B14F-4D97-AF65-F5344CB8AC3E}">
        <p14:creationId xmlns:p14="http://schemas.microsoft.com/office/powerpoint/2010/main" val="3768688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HWT: NSSL, SPC, and</a:t>
            </a:r>
            <a:r>
              <a:rPr lang="en-US" baseline="0" dirty="0" smtClean="0"/>
              <a:t> the Norman WFO</a:t>
            </a:r>
          </a:p>
          <a:p>
            <a:r>
              <a:rPr lang="en-US" baseline="0" dirty="0" smtClean="0"/>
              <a:t>-</a:t>
            </a:r>
            <a:r>
              <a:rPr lang="en-US" sz="1200" kern="1200" dirty="0" smtClean="0">
                <a:solidFill>
                  <a:schemeClr val="tx1"/>
                </a:solidFill>
                <a:latin typeface="Calibri" pitchFamily="34" charset="0"/>
                <a:ea typeface="+mn-ea"/>
                <a:cs typeface="+mn-cs"/>
              </a:rPr>
              <a:t>During multiple experiments that take place in the HWT throughout the year, researchers and forecasters work side-by-side to evaluate emerging research concepts and tools in simulated operational settings, including experimental forecast and warning generation exercises.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18</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delicately worded</a:t>
            </a:r>
            <a:r>
              <a:rPr lang="en-US" baseline="0" dirty="0" smtClean="0"/>
              <a:t> criticisms. </a:t>
            </a:r>
          </a:p>
        </p:txBody>
      </p:sp>
      <p:sp>
        <p:nvSpPr>
          <p:cNvPr id="4" name="Slide Number Placeholder 3"/>
          <p:cNvSpPr>
            <a:spLocks noGrp="1"/>
          </p:cNvSpPr>
          <p:nvPr>
            <p:ph type="sldNum" sz="quarter" idx="10"/>
          </p:nvPr>
        </p:nvSpPr>
        <p:spPr/>
        <p:txBody>
          <a:bodyPr/>
          <a:lstStyle/>
          <a:p>
            <a:fld id="{EA2CD1D6-30B8-4037-A7CF-A10C129E0E9C}" type="slidenum">
              <a:rPr lang="en-US" smtClean="0"/>
              <a:t>20</a:t>
            </a:fld>
            <a:endParaRPr lang="en-US"/>
          </a:p>
        </p:txBody>
      </p:sp>
    </p:spTree>
    <p:extLst>
      <p:ext uri="{BB962C8B-B14F-4D97-AF65-F5344CB8AC3E}">
        <p14:creationId xmlns:p14="http://schemas.microsoft.com/office/powerpoint/2010/main" val="4191494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-Underestimated MESH will be most costly when lightning activity is also low.</a:t>
            </a:r>
          </a:p>
          <a:p>
            <a:r>
              <a:rPr lang="en-US" dirty="0" smtClean="0"/>
              <a:t>-NSSL and OU-CIMMS are investigating the impact of radar scanning and the operational settings used to merge data from multiple radars</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21</a:t>
            </a:fld>
            <a:endParaRPr lang="en-US"/>
          </a:p>
        </p:txBody>
      </p:sp>
    </p:spTree>
    <p:extLst>
      <p:ext uri="{BB962C8B-B14F-4D97-AF65-F5344CB8AC3E}">
        <p14:creationId xmlns:p14="http://schemas.microsoft.com/office/powerpoint/2010/main" val="280955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on training</a:t>
            </a:r>
            <a:r>
              <a:rPr lang="en-US" baseline="0" dirty="0" smtClean="0"/>
              <a:t> several versions of the model to account for differing physical mechanisms that produce severe wind.</a:t>
            </a:r>
          </a:p>
          <a:p>
            <a:r>
              <a:rPr lang="en-US" baseline="0" dirty="0" smtClean="0"/>
              <a:t>-Create several models to account for different physical mechanisms for producing different types of severe weather</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22</a:t>
            </a:fld>
            <a:endParaRPr lang="en-US"/>
          </a:p>
        </p:txBody>
      </p:sp>
    </p:spTree>
    <p:extLst>
      <p:ext uri="{BB962C8B-B14F-4D97-AF65-F5344CB8AC3E}">
        <p14:creationId xmlns:p14="http://schemas.microsoft.com/office/powerpoint/2010/main" val="658492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24</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25</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We’re not doing this</a:t>
            </a:r>
            <a:r>
              <a:rPr lang="en-US" sz="1200" kern="1200" baseline="0" dirty="0" smtClean="0">
                <a:solidFill>
                  <a:schemeClr val="tx1"/>
                </a:solidFill>
                <a:effectLst/>
                <a:latin typeface="Calibri" pitchFamily="34" charset="0"/>
                <a:ea typeface="+mn-ea"/>
                <a:cs typeface="+mn-cs"/>
              </a:rPr>
              <a:t> development in a vacuum. We’re using feedback from HWT forecasters, local PG experiments, leveraging research out of Boulder and Huntsville, AL, and we have a funded collaboration with some folks at NSSL </a:t>
            </a:r>
            <a:r>
              <a:rPr lang="en-US" sz="1200" kern="1200" baseline="0" smtClean="0">
                <a:solidFill>
                  <a:schemeClr val="tx1"/>
                </a:solidFill>
                <a:effectLst/>
                <a:latin typeface="Calibri" pitchFamily="34" charset="0"/>
                <a:ea typeface="+mn-ea"/>
                <a:cs typeface="+mn-cs"/>
              </a:rPr>
              <a:t>in Norman. </a:t>
            </a:r>
            <a:r>
              <a:rPr lang="en-US" sz="1200" kern="1200" baseline="0" dirty="0" smtClean="0">
                <a:solidFill>
                  <a:schemeClr val="tx1"/>
                </a:solidFill>
                <a:effectLst/>
                <a:latin typeface="Calibri" pitchFamily="34" charset="0"/>
                <a:ea typeface="+mn-ea"/>
                <a:cs typeface="+mn-cs"/>
              </a:rPr>
              <a:t>Forecasters at HWT were able to view these very experimental gridded threat swaths. So this is where warning operations is potentially headed.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latin typeface="Calibri"/>
                <a:ea typeface="宋体"/>
              </a:rPr>
              <a:pPr>
                <a:defRPr/>
              </a:pPr>
              <a:t>26</a:t>
            </a:fld>
            <a:endParaRPr lang="en-US" altLang="zh-CN">
              <a:solidFill>
                <a:srgbClr val="000000"/>
              </a:solidFill>
              <a:latin typeface="Calibri"/>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-Issues with probabilistic guidance?</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27</a:t>
            </a:fld>
            <a:endParaRPr lang="en-US"/>
          </a:p>
        </p:txBody>
      </p:sp>
    </p:spTree>
    <p:extLst>
      <p:ext uri="{BB962C8B-B14F-4D97-AF65-F5344CB8AC3E}">
        <p14:creationId xmlns:p14="http://schemas.microsoft.com/office/powerpoint/2010/main" val="216004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32</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-Model output is updated after every radar and satellite scan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34</a:t>
            </a:fld>
            <a:endParaRPr lang="en-US" altLang="zh-CN">
              <a:solidFill>
                <a:srgbClr val="000000"/>
              </a:solidFill>
              <a:ea typeface="宋体"/>
            </a:endParaRPr>
          </a:p>
        </p:txBody>
      </p:sp>
    </p:spTree>
    <p:extLst>
      <p:ext uri="{BB962C8B-B14F-4D97-AF65-F5344CB8AC3E}">
        <p14:creationId xmlns:p14="http://schemas.microsoft.com/office/powerpoint/2010/main" val="2665332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total</a:t>
            </a:r>
            <a:r>
              <a:rPr lang="en-US" sz="1200" kern="1200" baseline="0" dirty="0" smtClean="0">
                <a:solidFill>
                  <a:schemeClr val="tx1"/>
                </a:solidFill>
                <a:effectLst/>
                <a:latin typeface="Calibri" pitchFamily="34" charset="0"/>
                <a:ea typeface="+mn-ea"/>
                <a:cs typeface="+mn-cs"/>
              </a:rPr>
              <a:t> lightning </a:t>
            </a:r>
            <a:r>
              <a:rPr lang="en-US" sz="1200" kern="1200" dirty="0" smtClean="0">
                <a:solidFill>
                  <a:schemeClr val="tx1"/>
                </a:solidFill>
                <a:effectLst/>
                <a:latin typeface="Calibri" pitchFamily="34" charset="0"/>
                <a:ea typeface="+mn-ea"/>
                <a:cs typeface="+mn-cs"/>
              </a:rPr>
              <a:t>data used as a predictor in the statistical model are the Earth Networks</a:t>
            </a:r>
            <a:r>
              <a:rPr lang="en-US" sz="1200" kern="1200" baseline="0" dirty="0" smtClean="0">
                <a:solidFill>
                  <a:schemeClr val="tx1"/>
                </a:solidFill>
                <a:effectLst/>
                <a:latin typeface="Calibri" pitchFamily="34" charset="0"/>
                <a:ea typeface="+mn-ea"/>
                <a:cs typeface="+mn-cs"/>
              </a:rPr>
              <a:t> total lightning flashes.  For those unfamiliar with total lightning data, total lightning refers to cloud-to-ground strikes PLUS cloud-to-cloud flashes.</a:t>
            </a:r>
            <a:r>
              <a:rPr lang="en-US" sz="1200" kern="1200" dirty="0" smtClean="0">
                <a:solidFill>
                  <a:schemeClr val="tx1"/>
                </a:solidFill>
                <a:effectLst/>
                <a:latin typeface="Calibri" pitchFamily="34" charset="0"/>
                <a:ea typeface="+mn-ea"/>
                <a:cs typeface="+mn-cs"/>
              </a:rPr>
              <a:t>  The ENI total lightning data serves as a proxy for the GOES-R</a:t>
            </a:r>
            <a:r>
              <a:rPr lang="en-US" sz="1200" kern="1200" baseline="0" dirty="0" smtClean="0">
                <a:solidFill>
                  <a:schemeClr val="tx1"/>
                </a:solidFill>
                <a:effectLst/>
                <a:latin typeface="Calibri" pitchFamily="34" charset="0"/>
                <a:ea typeface="+mn-ea"/>
                <a:cs typeface="+mn-cs"/>
              </a:rPr>
              <a:t> Geostationary Lightning Mapper instrument.  </a:t>
            </a:r>
            <a:r>
              <a:rPr lang="en-US" sz="1200" kern="1200" dirty="0" smtClean="0">
                <a:solidFill>
                  <a:schemeClr val="tx1"/>
                </a:solidFill>
                <a:effectLst/>
                <a:latin typeface="Calibri" pitchFamily="34" charset="0"/>
                <a:ea typeface="+mn-ea"/>
                <a:cs typeface="+mn-cs"/>
              </a:rPr>
              <a:t>The individual lightning flashes are summed</a:t>
            </a:r>
            <a:r>
              <a:rPr lang="en-US" sz="1200" kern="1200" baseline="0" dirty="0" smtClean="0">
                <a:solidFill>
                  <a:schemeClr val="tx1"/>
                </a:solidFill>
                <a:effectLst/>
                <a:latin typeface="Calibri" pitchFamily="34" charset="0"/>
                <a:ea typeface="+mn-ea"/>
                <a:cs typeface="+mn-cs"/>
              </a:rPr>
              <a:t> within each radar object and have units of flashes per minute.  Unlike the satellite and radar based observational predictors, total lightning is not a 1-D predictor, rather it is combined with effective bulk shear and used as a 2-D predictor.  This accounts for storms that can have high electrical activity but low effective bulk shear—which will only seldom produce severe weather.</a:t>
            </a: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35</a:t>
            </a:fld>
            <a:endParaRPr lang="en-US" altLang="zh-CN">
              <a:solidFill>
                <a:srgbClr val="000000"/>
              </a:solidFill>
              <a:ea typeface="宋体"/>
            </a:endParaRPr>
          </a:p>
        </p:txBody>
      </p:sp>
    </p:spTree>
    <p:extLst>
      <p:ext uri="{BB962C8B-B14F-4D97-AF65-F5344CB8AC3E}">
        <p14:creationId xmlns:p14="http://schemas.microsoft.com/office/powerpoint/2010/main" val="2037857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58914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a:t>
            </a:fld>
            <a:endParaRPr lang="en-US" altLang="zh-CN">
              <a:solidFill>
                <a:srgbClr val="000000"/>
              </a:solidFill>
              <a:ea typeface="宋体"/>
            </a:endParaRPr>
          </a:p>
        </p:txBody>
      </p:sp>
    </p:spTree>
    <p:extLst>
      <p:ext uri="{BB962C8B-B14F-4D97-AF65-F5344CB8AC3E}">
        <p14:creationId xmlns:p14="http://schemas.microsoft.com/office/powerpoint/2010/main" val="182019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getting to examples,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first example is over southeastern</a:t>
            </a:r>
            <a:r>
              <a:rPr lang="en-US" sz="1200" kern="1200" baseline="0" dirty="0" smtClean="0">
                <a:solidFill>
                  <a:schemeClr val="tx1"/>
                </a:solidFill>
                <a:effectLst/>
                <a:latin typeface="Calibri" pitchFamily="34" charset="0"/>
                <a:ea typeface="+mn-ea"/>
                <a:cs typeface="+mn-cs"/>
              </a:rPr>
              <a:t> South Dakota on the western edge of a slight risk region as </a:t>
            </a:r>
            <a:r>
              <a:rPr lang="en-US" sz="1200" kern="1200" dirty="0" smtClean="0">
                <a:solidFill>
                  <a:schemeClr val="tx1"/>
                </a:solidFill>
                <a:effectLst/>
                <a:latin typeface="Calibri" pitchFamily="34" charset="0"/>
                <a:ea typeface="+mn-ea"/>
                <a:cs typeface="+mn-cs"/>
              </a:rPr>
              <a:t>depicted by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5</a:t>
            </a:fld>
            <a:endParaRPr lang="en-US" altLang="zh-CN">
              <a:solidFill>
                <a:srgbClr val="000000"/>
              </a:solidFill>
              <a:ea typeface="宋体"/>
            </a:endParaRPr>
          </a:p>
        </p:txBody>
      </p:sp>
    </p:spTree>
    <p:extLst>
      <p:ext uri="{BB962C8B-B14F-4D97-AF65-F5344CB8AC3E}">
        <p14:creationId xmlns:p14="http://schemas.microsoft.com/office/powerpoint/2010/main" val="3819368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these</a:t>
            </a:r>
            <a:r>
              <a:rPr lang="en-US" sz="1200" kern="1200" baseline="0" dirty="0" smtClean="0">
                <a:solidFill>
                  <a:schemeClr val="tx1"/>
                </a:solidFill>
                <a:effectLst/>
                <a:latin typeface="Calibri" pitchFamily="34" charset="0"/>
                <a:ea typeface="+mn-ea"/>
                <a:cs typeface="+mn-cs"/>
              </a:rPr>
              <a:t> examples, </a:t>
            </a:r>
            <a:r>
              <a:rPr lang="en-US" sz="1200" kern="1200" dirty="0" smtClean="0">
                <a:solidFill>
                  <a:schemeClr val="tx1"/>
                </a:solidFill>
                <a:effectLst/>
                <a:latin typeface="Calibri" pitchFamily="34" charset="0"/>
                <a:ea typeface="+mn-ea"/>
                <a:cs typeface="+mn-cs"/>
              </a:rPr>
              <a:t>MRMS composite reflectivity is shaded and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contours are overlaid on the reflectivity data with the text read-out provided for the storm of interest.  At 1644UTC a developing storm had marginal instability but significant</a:t>
            </a:r>
            <a:r>
              <a:rPr lang="en-US" sz="1200" kern="1200" baseline="0" dirty="0" smtClean="0">
                <a:solidFill>
                  <a:schemeClr val="tx1"/>
                </a:solidFill>
                <a:effectLst/>
                <a:latin typeface="Calibri" pitchFamily="34" charset="0"/>
                <a:ea typeface="+mn-ea"/>
                <a:cs typeface="+mn-cs"/>
              </a:rPr>
              <a:t> shear</a:t>
            </a:r>
            <a:r>
              <a:rPr lang="en-US" sz="1200" kern="1200" dirty="0" smtClean="0">
                <a:solidFill>
                  <a:schemeClr val="tx1"/>
                </a:solidFill>
                <a:effectLst/>
                <a:latin typeface="Calibri" pitchFamily="34" charset="0"/>
                <a:ea typeface="+mn-ea"/>
                <a:cs typeface="+mn-cs"/>
              </a:rPr>
              <a:t>.  The probability at this time was low—only 27% as the MRMS MESH and total</a:t>
            </a:r>
            <a:r>
              <a:rPr lang="en-US" sz="1200" kern="1200" baseline="0" dirty="0" smtClean="0">
                <a:solidFill>
                  <a:schemeClr val="tx1"/>
                </a:solidFill>
                <a:effectLst/>
                <a:latin typeface="Calibri" pitchFamily="34" charset="0"/>
                <a:ea typeface="+mn-ea"/>
                <a:cs typeface="+mn-cs"/>
              </a:rPr>
              <a:t> lightning were fairly low.</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6</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1646</a:t>
            </a:r>
            <a:r>
              <a:rPr lang="en-US" sz="1200" kern="1200" baseline="0" dirty="0" smtClean="0">
                <a:solidFill>
                  <a:schemeClr val="tx1"/>
                </a:solidFill>
                <a:effectLst/>
                <a:latin typeface="Calibri" pitchFamily="34" charset="0"/>
                <a:ea typeface="+mn-ea"/>
                <a:cs typeface="+mn-cs"/>
              </a:rPr>
              <a:t> UTC, satellite growth rates were diagnosed and included into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calculation.  Both the vertical growth rate and glaciation rate were in the ‘strong’ category, which drove the probability up to 54%.</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7</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minutes later, the storm continued to intensify as indicated by the MESH and total lightning read-outs.  The probably again jumped, now to 78%.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8</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storm continued to exhibit high</a:t>
            </a:r>
            <a:r>
              <a:rPr lang="en-US" baseline="0" dirty="0" smtClean="0"/>
              <a:t> probabilities and at 1726 UTC a severe thunderstorm warning was issued by the Sioux Falls WFO.  6 minutes later the first severe report of golf ball sized hail was received.  This example demonstrates how </a:t>
            </a:r>
            <a:r>
              <a:rPr lang="en-US" baseline="0" dirty="0" err="1" smtClean="0"/>
              <a:t>ProbSevere</a:t>
            </a:r>
            <a:r>
              <a:rPr lang="en-US" baseline="0" dirty="0" smtClean="0"/>
              <a:t> can be used to identify a storm that is likely to produce severe weather and potentially be used to increase lead-time.  [For those interested, the storms over extreme northwestern Iowa/southwestern MN had lower probabilities and did not produce severe reports.]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9</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t>8/3/16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t>8/3/16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76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58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t>8/3/16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0188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149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847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0835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726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0892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018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5954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8/3/16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031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t>8/3/16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8/3/16</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8/3/16</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8/3/16</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t>8/3/16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t>8/3/16</a:t>
            </a:fld>
            <a:endParaRPr lang="en-US"/>
          </a:p>
        </p:txBody>
      </p:sp>
      <p:sp>
        <p:nvSpPr>
          <p:cNvPr id="8" name="Footer Placeholder 7"/>
          <p:cNvSpPr>
            <a:spLocks noGrp="1"/>
          </p:cNvSpPr>
          <p:nvPr>
            <p:ph type="ftr" sz="quarter" idx="11"/>
          </p:nvPr>
        </p:nvSpPr>
        <p:spPr/>
        <p:txBody>
          <a:bodyPr/>
          <a:lstStyle/>
          <a:p>
            <a:r>
              <a:rPr lang="en-US" smtClean="0"/>
              <a:t>ESSIC Seminar</a:t>
            </a:r>
            <a:endParaRPr lang="en-US"/>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solidFill>
                  <a:prstClr val="black"/>
                </a:solidFill>
                <a:latin typeface="Arial"/>
              </a:rPr>
              <a:pPr/>
              <a:t>8/3/16</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solidFill>
                  <a:prstClr val="black"/>
                </a:solidFill>
                <a:latin typeface="Arial"/>
              </a:rPr>
              <a:pPr/>
              <a:t>8/3/16</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solidFill>
                  <a:prstClr val="black"/>
                </a:solidFill>
                <a:latin typeface="Arial"/>
              </a:rPr>
              <a:pPr/>
              <a:t>8/3/16</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solidFill>
                  <a:prstClr val="black"/>
                </a:solidFill>
                <a:latin typeface="Arial"/>
              </a:rPr>
              <a:pPr/>
              <a:t>8/3/16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solidFill>
                  <a:prstClr val="black"/>
                </a:solidFill>
                <a:latin typeface="Arial"/>
              </a:rPr>
              <a:pPr/>
              <a:t>8/3/16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latin typeface="Arial"/>
              </a:rPr>
              <a:t>ESSIC Seminar</a:t>
            </a:r>
            <a:endParaRPr lang="en-US">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t>8/3/16</a:t>
            </a:fld>
            <a:endParaRPr lang="en-US"/>
          </a:p>
        </p:txBody>
      </p:sp>
      <p:sp>
        <p:nvSpPr>
          <p:cNvPr id="4" name="Footer Placeholder 3"/>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t>8/3/16</a:t>
            </a:fld>
            <a:endParaRPr lang="en-US"/>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t>8/3/16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t>8/3/16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theme" Target="../theme/theme5.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t>ESSIC Seminar</a:t>
            </a:r>
            <a:endParaRPr lang="en-US" dirty="0"/>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DEE98B3-32E4-4B76-923B-8A9F12443B61}" type="datetimeFigureOut">
              <a:rPr lang="en-US" smtClean="0">
                <a:solidFill>
                  <a:prstClr val="black">
                    <a:tint val="75000"/>
                  </a:prstClr>
                </a:solidFill>
                <a:latin typeface="Calibri"/>
              </a:rPr>
              <a:pPr defTabSz="914400"/>
              <a:t>8/3/16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3AA29D4-08CF-4E1F-81BD-EB743BCFCB3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8838141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solidFill>
                  <a:prstClr val="white">
                    <a:lumMod val="75000"/>
                  </a:prstClr>
                </a:solidFill>
                <a:latin typeface="Arial"/>
              </a:rPr>
              <a:t>ESSIC Seminar</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1" Type="http://schemas.openxmlformats.org/officeDocument/2006/relationships/slideLayout" Target="../slideLayouts/slideLayout4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tiff"/><Relationship Id="rId3" Type="http://schemas.openxmlformats.org/officeDocument/2006/relationships/image" Target="../media/image3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6.tiff"/><Relationship Id="rId3" Type="http://schemas.openxmlformats.org/officeDocument/2006/relationships/image" Target="../media/image3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7.tiff"/><Relationship Id="rId3" Type="http://schemas.openxmlformats.org/officeDocument/2006/relationships/image" Target="../media/image35.tif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hopwrf.info/ProbSevere/PlotLightning.html" TargetMode="External"/><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47.tiff"/><Relationship Id="rId9" Type="http://schemas.openxmlformats.org/officeDocument/2006/relationships/image" Target="../media/image48.tiff"/><Relationship Id="rId10" Type="http://schemas.openxmlformats.org/officeDocument/2006/relationships/image" Target="../media/image49.tiff"/><Relationship Id="rId11" Type="http://schemas.openxmlformats.org/officeDocument/2006/relationships/image" Target="../media/image50.tiff"/><Relationship Id="rId1" Type="http://schemas.openxmlformats.org/officeDocument/2006/relationships/slideLayout" Target="../slideLayouts/slideLayout16.xml"/><Relationship Id="rId2"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5" Type="http://schemas.openxmlformats.org/officeDocument/2006/relationships/image" Target="../media/image53.tiff"/><Relationship Id="rId6" Type="http://schemas.openxmlformats.org/officeDocument/2006/relationships/image" Target="../media/image54.tiff"/><Relationship Id="rId7" Type="http://schemas.openxmlformats.org/officeDocument/2006/relationships/image" Target="../media/image55.tiff"/><Relationship Id="rId8" Type="http://schemas.openxmlformats.org/officeDocument/2006/relationships/image" Target="../media/image56.tiff"/><Relationship Id="rId9" Type="http://schemas.openxmlformats.org/officeDocument/2006/relationships/image" Target="../media/image57.tiff"/><Relationship Id="rId10" Type="http://schemas.openxmlformats.org/officeDocument/2006/relationships/image" Target="../media/image58.tiff"/><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59.gif"/></Relationships>
</file>

<file path=ppt/slides/_rels/slide22.xml.rels><?xml version="1.0" encoding="UTF-8" standalone="yes"?>
<Relationships xmlns="http://schemas.openxmlformats.org/package/2006/relationships"><Relationship Id="rId11" Type="http://schemas.openxmlformats.org/officeDocument/2006/relationships/image" Target="../media/image68.jpg"/><Relationship Id="rId12" Type="http://schemas.openxmlformats.org/officeDocument/2006/relationships/image" Target="../media/image69.jpg"/><Relationship Id="rId13" Type="http://schemas.openxmlformats.org/officeDocument/2006/relationships/image" Target="../media/image70.gif"/><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13.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13.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13.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8" Type="http://schemas.openxmlformats.org/officeDocument/2006/relationships/hyperlink" Target="http://goesrhwt.blogspot.com/search/label/ProbSevere" TargetMode="External"/><Relationship Id="rId9" Type="http://schemas.openxmlformats.org/officeDocument/2006/relationships/hyperlink" Target="http://cimss.ssec.wisc.edu/severe_conv/probsev.html" TargetMode="External"/><Relationship Id="rId10" Type="http://schemas.openxmlformats.org/officeDocument/2006/relationships/hyperlink" Target="http://hopwrf.info/ProbSevere/PlotLightning.html" TargetMode="External"/><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cimss.ssec.wisc.edu/severe_conv/probsev_TEST.html" TargetMode="External"/><Relationship Id="rId4" Type="http://schemas.openxmlformats.org/officeDocument/2006/relationships/hyperlink" Target="http://cimss.ssec.wisc.edu/severe_conv/probsev.html" TargetMode="External"/><Relationship Id="rId1" Type="http://schemas.openxmlformats.org/officeDocument/2006/relationships/slideLayout" Target="../slideLayouts/slideLayout17.xml"/><Relationship Id="rId2" Type="http://schemas.openxmlformats.org/officeDocument/2006/relationships/image" Target="../media/image7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0.tiff"/></Relationships>
</file>

<file path=ppt/slides/_rels/slide37.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png"/><Relationship Id="rId1" Type="http://schemas.openxmlformats.org/officeDocument/2006/relationships/slideLayout" Target="../slideLayouts/slideLayout17.xml"/><Relationship Id="rId2" Type="http://schemas.openxmlformats.org/officeDocument/2006/relationships/image" Target="../media/image8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 Id="rId11" Type="http://schemas.openxmlformats.org/officeDocument/2006/relationships/image" Target="../media/image95.png"/><Relationship Id="rId1" Type="http://schemas.openxmlformats.org/officeDocument/2006/relationships/slideLayout" Target="../slideLayouts/slideLayout19.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1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a:bodyPr>
          <a:lstStyle/>
          <a:p>
            <a:r>
              <a:rPr lang="en-US" b="1" cap="small" dirty="0" err="1" smtClean="0"/>
              <a:t>ProbSevere</a:t>
            </a:r>
            <a:r>
              <a:rPr lang="en-US" b="1" cap="small" dirty="0" smtClean="0"/>
              <a:t> – Recent Upgrades and future outlook</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John </a:t>
            </a:r>
            <a:r>
              <a:rPr lang="en-US" sz="2900" b="1" dirty="0" err="1" smtClean="0">
                <a:solidFill>
                  <a:schemeClr val="bg1"/>
                </a:solidFill>
                <a:latin typeface="+mj-lt"/>
              </a:rPr>
              <a:t>Cintineo</a:t>
            </a:r>
            <a:r>
              <a:rPr lang="en-US" sz="2900" b="1" dirty="0" smtClean="0">
                <a:solidFill>
                  <a:schemeClr val="bg1"/>
                </a:solidFill>
                <a:latin typeface="+mj-lt"/>
              </a:rPr>
              <a:t> (UW-CIMSS)</a:t>
            </a:r>
          </a:p>
          <a:p>
            <a:pPr algn="r"/>
            <a:r>
              <a:rPr lang="en-US" sz="2900" b="1" dirty="0" smtClean="0">
                <a:solidFill>
                  <a:schemeClr val="bg1"/>
                </a:solidFill>
                <a:latin typeface="+mj-lt"/>
              </a:rPr>
              <a:t>Justin </a:t>
            </a:r>
            <a:r>
              <a:rPr lang="en-US" sz="2900" b="1" dirty="0" err="1" smtClean="0">
                <a:solidFill>
                  <a:schemeClr val="bg1"/>
                </a:solidFill>
                <a:latin typeface="+mj-lt"/>
              </a:rPr>
              <a:t>Sieglaff</a:t>
            </a:r>
            <a:r>
              <a:rPr lang="en-US" sz="2900" b="1" dirty="0" smtClean="0">
                <a:solidFill>
                  <a:schemeClr val="bg1"/>
                </a:solidFill>
                <a:latin typeface="+mj-lt"/>
              </a:rPr>
              <a:t> (UW-CIMSS)</a:t>
            </a:r>
          </a:p>
          <a:p>
            <a:pPr algn="r"/>
            <a:r>
              <a:rPr lang="en-US" sz="2900" b="1" dirty="0" smtClean="0">
                <a:solidFill>
                  <a:schemeClr val="bg1"/>
                </a:solidFill>
                <a:latin typeface="+mj-lt"/>
              </a:rPr>
              <a:t>Dan Lindsey (NOAA/NESDIS)</a:t>
            </a:r>
          </a:p>
          <a:p>
            <a:pPr algn="r"/>
            <a:r>
              <a:rPr lang="en-US" sz="2900" b="1" dirty="0" smtClean="0">
                <a:solidFill>
                  <a:schemeClr val="bg1"/>
                </a:solidFill>
                <a:latin typeface="+mj-lt"/>
              </a:rPr>
              <a:t>Lee </a:t>
            </a:r>
            <a:r>
              <a:rPr lang="en-US" sz="2900" b="1" dirty="0" err="1" smtClean="0">
                <a:solidFill>
                  <a:schemeClr val="bg1"/>
                </a:solidFill>
                <a:latin typeface="+mj-lt"/>
              </a:rPr>
              <a:t>Cronce</a:t>
            </a:r>
            <a:r>
              <a:rPr lang="en-US" sz="2900" b="1" dirty="0" smtClean="0">
                <a:solidFill>
                  <a:schemeClr val="bg1"/>
                </a:solidFill>
                <a:latin typeface="+mj-lt"/>
              </a:rPr>
              <a:t> (UW-CIMSS)</a:t>
            </a:r>
            <a:endParaRPr lang="en-US" sz="2900" b="1" dirty="0">
              <a:solidFill>
                <a:schemeClr val="bg1"/>
              </a:solidFill>
              <a:latin typeface="+mj-lt"/>
            </a:endParaRP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6_NOSAT_crop.png"/>
          <p:cNvPicPr>
            <a:picLocks noChangeAspect="1"/>
          </p:cNvPicPr>
          <p:nvPr/>
        </p:nvPicPr>
        <p:blipFill rotWithShape="1">
          <a:blip r:embed="rId3">
            <a:extLst>
              <a:ext uri="{28A0092B-C50C-407E-A947-70E740481C1C}">
                <a14:useLocalDpi xmlns:a14="http://schemas.microsoft.com/office/drawing/2010/main" val="0"/>
              </a:ext>
            </a:extLst>
          </a:blip>
          <a:srcRect l="25946" t="14028" r="24054" b="15525"/>
          <a:stretch/>
        </p:blipFill>
        <p:spPr>
          <a:xfrm>
            <a:off x="4595838" y="1066800"/>
            <a:ext cx="4572000" cy="32004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8" name="TextBox 7"/>
          <p:cNvSpPr txBox="1"/>
          <p:nvPr/>
        </p:nvSpPr>
        <p:spPr>
          <a:xfrm>
            <a:off x="6858000" y="420469"/>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4" name="TextBox 13"/>
          <p:cNvSpPr txBox="1"/>
          <p:nvPr/>
        </p:nvSpPr>
        <p:spPr>
          <a:xfrm>
            <a:off x="914400" y="0"/>
            <a:ext cx="6781800"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prstClr val="white"/>
                </a:solidFill>
                <a:latin typeface="Arial" pitchFamily="34" charset="0"/>
              </a:rPr>
              <a:t>Impact of GOES Data</a:t>
            </a:r>
            <a:endParaRPr lang="en-US" sz="3200" b="1" dirty="0">
              <a:solidFill>
                <a:prstClr val="white"/>
              </a:solidFill>
              <a:latin typeface="Arial" pitchFamily="34" charset="0"/>
            </a:endParaRPr>
          </a:p>
        </p:txBody>
      </p:sp>
      <p:pic>
        <p:nvPicPr>
          <p:cNvPr id="5" name="Picture 4" descr="ps2016_050814_1646_SD_crop.png"/>
          <p:cNvPicPr>
            <a:picLocks noChangeAspect="1"/>
          </p:cNvPicPr>
          <p:nvPr/>
        </p:nvPicPr>
        <p:blipFill rotWithShape="1">
          <a:blip r:embed="rId4">
            <a:extLst>
              <a:ext uri="{28A0092B-C50C-407E-A947-70E740481C1C}">
                <a14:useLocalDpi xmlns:a14="http://schemas.microsoft.com/office/drawing/2010/main" val="0"/>
              </a:ext>
            </a:extLst>
          </a:blip>
          <a:srcRect l="25000" t="16038" r="25000" b="13512"/>
          <a:stretch/>
        </p:blipFill>
        <p:spPr>
          <a:xfrm>
            <a:off x="20256" y="1066800"/>
            <a:ext cx="4572000" cy="3200400"/>
          </a:xfrm>
          <a:prstGeom prst="rect">
            <a:avLst/>
          </a:prstGeom>
        </p:spPr>
      </p:pic>
      <p:sp>
        <p:nvSpPr>
          <p:cNvPr id="15" name="TextBox 14"/>
          <p:cNvSpPr txBox="1"/>
          <p:nvPr/>
        </p:nvSpPr>
        <p:spPr>
          <a:xfrm>
            <a:off x="152400" y="4267200"/>
            <a:ext cx="42672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Satellite + Radar + Lightning</a:t>
            </a:r>
          </a:p>
        </p:txBody>
      </p:sp>
      <p:sp>
        <p:nvSpPr>
          <p:cNvPr id="16" name="TextBox 15"/>
          <p:cNvSpPr txBox="1"/>
          <p:nvPr/>
        </p:nvSpPr>
        <p:spPr>
          <a:xfrm>
            <a:off x="4724400" y="4267200"/>
            <a:ext cx="43434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a:t>
            </a:r>
            <a:r>
              <a:rPr lang="en-US" sz="2000" strike="sngStrike" dirty="0" smtClean="0">
                <a:solidFill>
                  <a:prstClr val="white">
                    <a:lumMod val="65000"/>
                  </a:prstClr>
                </a:solidFill>
                <a:latin typeface="Arial" pitchFamily="34" charset="0"/>
              </a:rPr>
              <a:t>Satellite</a:t>
            </a:r>
            <a:r>
              <a:rPr lang="en-US" sz="2000" dirty="0" smtClean="0">
                <a:solidFill>
                  <a:srgbClr val="FFFF00"/>
                </a:solidFill>
                <a:latin typeface="Arial" pitchFamily="34" charset="0"/>
              </a:rPr>
              <a:t> + Radar + Lightning</a:t>
            </a:r>
          </a:p>
        </p:txBody>
      </p:sp>
      <p:sp>
        <p:nvSpPr>
          <p:cNvPr id="17" name="TextBox 16"/>
          <p:cNvSpPr txBox="1"/>
          <p:nvPr/>
        </p:nvSpPr>
        <p:spPr>
          <a:xfrm>
            <a:off x="9906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54%</a:t>
            </a:r>
          </a:p>
        </p:txBody>
      </p:sp>
      <p:sp>
        <p:nvSpPr>
          <p:cNvPr id="18" name="TextBox 17"/>
          <p:cNvSpPr txBox="1"/>
          <p:nvPr/>
        </p:nvSpPr>
        <p:spPr>
          <a:xfrm>
            <a:off x="54864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27%</a:t>
            </a:r>
          </a:p>
        </p:txBody>
      </p:sp>
      <p:graphicFrame>
        <p:nvGraphicFramePr>
          <p:cNvPr id="19" name="Table 18"/>
          <p:cNvGraphicFramePr>
            <a:graphicFrameLocks noGrp="1"/>
          </p:cNvGraphicFramePr>
          <p:nvPr>
            <p:extLst>
              <p:ext uri="{D42A27DB-BD31-4B8C-83A1-F6EECF244321}">
                <p14:modId xmlns:p14="http://schemas.microsoft.com/office/powerpoint/2010/main" val="2254820750"/>
              </p:ext>
            </p:extLst>
          </p:nvPr>
        </p:nvGraphicFramePr>
        <p:xfrm>
          <a:off x="914400" y="4859063"/>
          <a:ext cx="7391401" cy="1981200"/>
        </p:xfrm>
        <a:graphic>
          <a:graphicData uri="http://schemas.openxmlformats.org/drawingml/2006/table">
            <a:tbl>
              <a:tblPr firstRow="1" bandRow="1">
                <a:tableStyleId>{073A0DAA-6AF3-43AB-8588-CEC1D06C72B9}</a:tableStyleId>
              </a:tblPr>
              <a:tblGrid>
                <a:gridCol w="1685759"/>
                <a:gridCol w="3608082"/>
                <a:gridCol w="2097560"/>
              </a:tblGrid>
              <a:tr h="365760">
                <a:tc>
                  <a:txBody>
                    <a:bodyPr/>
                    <a:lstStyle/>
                    <a:p>
                      <a:r>
                        <a:rPr lang="en-US" sz="2000" dirty="0" smtClean="0"/>
                        <a:t>Time</a:t>
                      </a:r>
                      <a:r>
                        <a:rPr lang="en-US" sz="2000" baseline="0" dirty="0" smtClean="0"/>
                        <a:t> (UTC)</a:t>
                      </a:r>
                      <a:endParaRPr lang="en-US" sz="2000" dirty="0"/>
                    </a:p>
                  </a:txBody>
                  <a:tcPr/>
                </a:tc>
                <a:tc>
                  <a:txBody>
                    <a:bodyPr/>
                    <a:lstStyle/>
                    <a:p>
                      <a:r>
                        <a:rPr lang="en-US" sz="2000" dirty="0" smtClean="0"/>
                        <a:t>With Satellite</a:t>
                      </a:r>
                      <a:endParaRPr lang="en-US" sz="2000" dirty="0"/>
                    </a:p>
                  </a:txBody>
                  <a:tcPr/>
                </a:tc>
                <a:tc>
                  <a:txBody>
                    <a:bodyPr/>
                    <a:lstStyle/>
                    <a:p>
                      <a:r>
                        <a:rPr lang="en-US" sz="2000" dirty="0" smtClean="0"/>
                        <a:t>Without Satellite</a:t>
                      </a:r>
                      <a:endParaRPr lang="en-US" sz="2000" dirty="0"/>
                    </a:p>
                  </a:txBody>
                  <a:tcPr/>
                </a:tc>
              </a:tr>
              <a:tr h="365760">
                <a:tc>
                  <a:txBody>
                    <a:bodyPr/>
                    <a:lstStyle/>
                    <a:p>
                      <a:r>
                        <a:rPr lang="en-US" sz="2000" b="1" dirty="0" smtClean="0"/>
                        <a:t>1644</a:t>
                      </a:r>
                      <a:endParaRPr lang="en-US" sz="2000" b="1" dirty="0"/>
                    </a:p>
                  </a:txBody>
                  <a:tcPr/>
                </a:tc>
                <a:tc>
                  <a:txBody>
                    <a:bodyPr/>
                    <a:lstStyle/>
                    <a:p>
                      <a:r>
                        <a:rPr lang="en-US" sz="2000" b="1" dirty="0" smtClean="0">
                          <a:solidFill>
                            <a:srgbClr val="FF0000"/>
                          </a:solidFill>
                        </a:rPr>
                        <a:t>27%  (no sat.</a:t>
                      </a:r>
                      <a:r>
                        <a:rPr lang="en-US" sz="2000" b="1" baseline="0" dirty="0" smtClean="0">
                          <a:solidFill>
                            <a:srgbClr val="FF0000"/>
                          </a:solidFill>
                        </a:rPr>
                        <a:t> growth yet)</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1646</a:t>
                      </a:r>
                      <a:endParaRPr lang="en-US" sz="2000" b="1" dirty="0"/>
                    </a:p>
                  </a:txBody>
                  <a:tcPr/>
                </a:tc>
                <a:tc>
                  <a:txBody>
                    <a:bodyPr/>
                    <a:lstStyle/>
                    <a:p>
                      <a:r>
                        <a:rPr lang="en-US" sz="2000" b="1" dirty="0" smtClean="0">
                          <a:solidFill>
                            <a:srgbClr val="FF0000"/>
                          </a:solidFill>
                        </a:rPr>
                        <a:t>54%</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1648</a:t>
                      </a:r>
                      <a:endParaRPr lang="en-US" sz="2000" b="1" dirty="0"/>
                    </a:p>
                  </a:txBody>
                  <a:tcPr/>
                </a:tc>
                <a:tc>
                  <a:txBody>
                    <a:bodyPr/>
                    <a:lstStyle/>
                    <a:p>
                      <a:r>
                        <a:rPr lang="en-US" sz="2000" b="1" dirty="0" smtClean="0">
                          <a:solidFill>
                            <a:srgbClr val="FF0000"/>
                          </a:solidFill>
                        </a:rPr>
                        <a:t>78%</a:t>
                      </a:r>
                      <a:endParaRPr lang="en-US" sz="2000" b="1" dirty="0">
                        <a:solidFill>
                          <a:srgbClr val="FF0000"/>
                        </a:solidFill>
                      </a:endParaRPr>
                    </a:p>
                  </a:txBody>
                  <a:tcPr/>
                </a:tc>
                <a:tc>
                  <a:txBody>
                    <a:bodyPr/>
                    <a:lstStyle/>
                    <a:p>
                      <a:r>
                        <a:rPr lang="en-US" sz="2000" b="1" dirty="0" smtClean="0"/>
                        <a:t>54%</a:t>
                      </a:r>
                      <a:endParaRPr lang="en-US" sz="2000" b="1" dirty="0"/>
                    </a:p>
                  </a:txBody>
                  <a:tcPr/>
                </a:tc>
              </a:tr>
              <a:tr h="365760">
                <a:tc>
                  <a:txBody>
                    <a:bodyPr/>
                    <a:lstStyle/>
                    <a:p>
                      <a:r>
                        <a:rPr lang="en-US" sz="2000" b="1" dirty="0" smtClean="0"/>
                        <a:t>1728</a:t>
                      </a:r>
                      <a:endParaRPr lang="en-US" sz="2000" b="1" dirty="0"/>
                    </a:p>
                  </a:txBody>
                  <a:tcPr/>
                </a:tc>
                <a:tc>
                  <a:txBody>
                    <a:bodyPr/>
                    <a:lstStyle/>
                    <a:p>
                      <a:r>
                        <a:rPr lang="en-US" sz="2000" b="1" dirty="0" smtClean="0">
                          <a:solidFill>
                            <a:srgbClr val="FF0000"/>
                          </a:solidFill>
                        </a:rPr>
                        <a:t>85%</a:t>
                      </a:r>
                      <a:endParaRPr lang="en-US" sz="2000" b="1" dirty="0">
                        <a:solidFill>
                          <a:srgbClr val="FF0000"/>
                        </a:solidFill>
                      </a:endParaRPr>
                    </a:p>
                  </a:txBody>
                  <a:tcPr/>
                </a:tc>
                <a:tc>
                  <a:txBody>
                    <a:bodyPr/>
                    <a:lstStyle/>
                    <a:p>
                      <a:r>
                        <a:rPr lang="en-US" sz="2000" b="1" dirty="0" smtClean="0"/>
                        <a:t>65%</a:t>
                      </a:r>
                    </a:p>
                  </a:txBody>
                  <a:tcPr/>
                </a:tc>
              </a:tr>
            </a:tbl>
          </a:graphicData>
        </a:graphic>
      </p:graphicFrame>
    </p:spTree>
    <p:extLst>
      <p:ext uri="{BB962C8B-B14F-4D97-AF65-F5344CB8AC3E}">
        <p14:creationId xmlns:p14="http://schemas.microsoft.com/office/powerpoint/2010/main" val="15784338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11</a:t>
            </a:fld>
            <a:endParaRPr lang="en-US"/>
          </a:p>
        </p:txBody>
      </p:sp>
      <p:pic>
        <p:nvPicPr>
          <p:cNvPr id="3" name="Picture 2" descr="model-nws_skill_2015R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90600"/>
            <a:ext cx="7505700" cy="5506058"/>
          </a:xfrm>
          <a:prstGeom prst="rect">
            <a:avLst/>
          </a:prstGeom>
        </p:spPr>
      </p:pic>
      <p:cxnSp>
        <p:nvCxnSpPr>
          <p:cNvPr id="5" name="Straight Arrow Connector 4"/>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a:solidFill>
                  <a:srgbClr val="FFFF00"/>
                </a:solidFill>
              </a:rPr>
              <a:t>W</a:t>
            </a:r>
            <a:r>
              <a:rPr lang="en-US" sz="3200" b="1" u="sng" dirty="0" smtClean="0">
                <a:solidFill>
                  <a:srgbClr val="FFFF00"/>
                </a:solidFill>
              </a:rPr>
              <a:t>ithout</a:t>
            </a:r>
            <a:r>
              <a:rPr lang="en-US" sz="3200" b="1" dirty="0" smtClean="0">
                <a:solidFill>
                  <a:srgbClr val="FFFF00"/>
                </a:solidFill>
              </a:rPr>
              <a:t> Lightning</a:t>
            </a:r>
            <a:endParaRPr lang="en-US" sz="3200" b="1" dirty="0">
              <a:solidFill>
                <a:srgbClr val="FFFF00"/>
              </a:solidFill>
            </a:endParaRPr>
          </a:p>
        </p:txBody>
      </p:sp>
      <p:sp>
        <p:nvSpPr>
          <p:cNvPr id="4" name="TextBox 3"/>
          <p:cNvSpPr txBox="1"/>
          <p:nvPr/>
        </p:nvSpPr>
        <p:spPr>
          <a:xfrm>
            <a:off x="6400800" y="1524000"/>
            <a:ext cx="838200" cy="338554"/>
          </a:xfrm>
          <a:prstGeom prst="rect">
            <a:avLst/>
          </a:prstGeom>
          <a:noFill/>
        </p:spPr>
        <p:txBody>
          <a:bodyPr wrap="square" rtlCol="0">
            <a:spAutoFit/>
          </a:bodyPr>
          <a:lstStyle/>
          <a:p>
            <a:pPr algn="ctr"/>
            <a:r>
              <a:rPr lang="en-US" sz="1600" b="1" dirty="0" smtClean="0">
                <a:solidFill>
                  <a:schemeClr val="bg1"/>
                </a:solidFill>
              </a:rPr>
              <a:t>31 min</a:t>
            </a:r>
            <a:endParaRPr lang="en-US" sz="1600" b="1" dirty="0">
              <a:solidFill>
                <a:schemeClr val="bg1"/>
              </a:solidFill>
            </a:endParaRPr>
          </a:p>
        </p:txBody>
      </p:sp>
      <p:sp>
        <p:nvSpPr>
          <p:cNvPr id="9" name="TextBox 8"/>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Tree>
    <p:extLst>
      <p:ext uri="{BB962C8B-B14F-4D97-AF65-F5344CB8AC3E}">
        <p14:creationId xmlns:p14="http://schemas.microsoft.com/office/powerpoint/2010/main" val="15056741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12</a:t>
            </a:fld>
            <a:endParaRPr lang="en-US"/>
          </a:p>
        </p:txBody>
      </p:sp>
      <p:pic>
        <p:nvPicPr>
          <p:cNvPr id="3" name="Picture 2" descr="model-nws_skill_TEST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990600"/>
            <a:ext cx="7503833" cy="5504688"/>
          </a:xfrm>
          <a:prstGeom prst="rect">
            <a:avLst/>
          </a:prstGeom>
        </p:spPr>
      </p:pic>
      <p:cxnSp>
        <p:nvCxnSpPr>
          <p:cNvPr id="4" name="Straight Arrow Connector 3"/>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smtClean="0">
                <a:solidFill>
                  <a:srgbClr val="FFFF00"/>
                </a:solidFill>
              </a:rPr>
              <a:t>With</a:t>
            </a:r>
            <a:r>
              <a:rPr lang="en-US" sz="3200" b="1" dirty="0" smtClean="0">
                <a:solidFill>
                  <a:srgbClr val="FFFF00"/>
                </a:solidFill>
              </a:rPr>
              <a:t> Lightning</a:t>
            </a:r>
            <a:endParaRPr lang="en-US" sz="3200" b="1" dirty="0">
              <a:solidFill>
                <a:srgbClr val="FFFF00"/>
              </a:solidFill>
            </a:endParaRPr>
          </a:p>
        </p:txBody>
      </p:sp>
      <p:sp>
        <p:nvSpPr>
          <p:cNvPr id="8" name="TextBox 7"/>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
        <p:nvSpPr>
          <p:cNvPr id="9" name="TextBox 8"/>
          <p:cNvSpPr txBox="1"/>
          <p:nvPr/>
        </p:nvSpPr>
        <p:spPr>
          <a:xfrm>
            <a:off x="6400800" y="1219200"/>
            <a:ext cx="838200" cy="338554"/>
          </a:xfrm>
          <a:prstGeom prst="rect">
            <a:avLst/>
          </a:prstGeom>
          <a:noFill/>
        </p:spPr>
        <p:txBody>
          <a:bodyPr wrap="square" rtlCol="0">
            <a:spAutoFit/>
          </a:bodyPr>
          <a:lstStyle/>
          <a:p>
            <a:pPr algn="ctr"/>
            <a:r>
              <a:rPr lang="en-US" sz="1600" b="1" dirty="0" smtClean="0">
                <a:solidFill>
                  <a:schemeClr val="bg1"/>
                </a:solidFill>
              </a:rPr>
              <a:t>33 min</a:t>
            </a:r>
            <a:endParaRPr lang="en-US" sz="1600" b="1" dirty="0">
              <a:solidFill>
                <a:schemeClr val="bg1"/>
              </a:solidFill>
            </a:endParaRPr>
          </a:p>
        </p:txBody>
      </p:sp>
    </p:spTree>
    <p:extLst>
      <p:ext uri="{BB962C8B-B14F-4D97-AF65-F5344CB8AC3E}">
        <p14:creationId xmlns:p14="http://schemas.microsoft.com/office/powerpoint/2010/main" val="41050820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9678784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14</a:t>
            </a:fld>
            <a:endParaRPr lang="en-US"/>
          </a:p>
        </p:txBody>
      </p:sp>
      <p:pic>
        <p:nvPicPr>
          <p:cNvPr id="3" name="Picture 2" descr="accum1.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786266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15</a:t>
            </a:fld>
            <a:endParaRPr lang="en-US"/>
          </a:p>
        </p:txBody>
      </p:sp>
      <p:pic>
        <p:nvPicPr>
          <p:cNvPr id="3" name="Picture 2" descr="accum2.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12708051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16</a:t>
            </a:fld>
            <a:endParaRPr lang="en-US"/>
          </a:p>
        </p:txBody>
      </p:sp>
      <p:pic>
        <p:nvPicPr>
          <p:cNvPr id="3" name="Picture 2" descr="accum3.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4" name="TextBox 3"/>
          <p:cNvSpPr txBox="1"/>
          <p:nvPr/>
        </p:nvSpPr>
        <p:spPr>
          <a:xfrm>
            <a:off x="914400" y="76200"/>
            <a:ext cx="7467600" cy="584776"/>
          </a:xfrm>
          <a:prstGeom prst="rect">
            <a:avLst/>
          </a:prstGeom>
          <a:noFill/>
        </p:spPr>
        <p:txBody>
          <a:bodyPr wrap="square" rtlCol="0">
            <a:spAutoFit/>
          </a:bodyPr>
          <a:lstStyle/>
          <a:p>
            <a:pPr algn="ctr"/>
            <a:r>
              <a:rPr lang="en-US" sz="3200" b="1" dirty="0" smtClean="0"/>
              <a:t>Analysis of Daily Storm Tracks</a:t>
            </a:r>
            <a:endParaRPr lang="en-US" sz="3200" b="1" dirty="0"/>
          </a:p>
        </p:txBody>
      </p:sp>
      <p:pic>
        <p:nvPicPr>
          <p:cNvPr id="5" name="Picture 4" descr="probsevere_cba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6019800"/>
            <a:ext cx="4089400" cy="431800"/>
          </a:xfrm>
          <a:prstGeom prst="rect">
            <a:avLst/>
          </a:prstGeom>
        </p:spPr>
      </p:pic>
    </p:spTree>
    <p:extLst>
      <p:ext uri="{BB962C8B-B14F-4D97-AF65-F5344CB8AC3E}">
        <p14:creationId xmlns:p14="http://schemas.microsoft.com/office/powerpoint/2010/main" val="26029011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17</a:t>
            </a:fld>
            <a:endParaRPr lang="en-US"/>
          </a:p>
        </p:txBody>
      </p:sp>
      <p:pic>
        <p:nvPicPr>
          <p:cNvPr id="3" name="Picture 2" descr="FlashRateTimeSe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685800"/>
            <a:ext cx="6805875" cy="5171866"/>
          </a:xfrm>
          <a:prstGeom prst="rect">
            <a:avLst/>
          </a:prstGeom>
        </p:spPr>
      </p:pic>
      <p:sp>
        <p:nvSpPr>
          <p:cNvPr id="4" name="TextBox 3"/>
          <p:cNvSpPr txBox="1"/>
          <p:nvPr/>
        </p:nvSpPr>
        <p:spPr>
          <a:xfrm>
            <a:off x="762000" y="76200"/>
            <a:ext cx="7620000" cy="523220"/>
          </a:xfrm>
          <a:prstGeom prst="rect">
            <a:avLst/>
          </a:prstGeom>
          <a:noFill/>
        </p:spPr>
        <p:txBody>
          <a:bodyPr wrap="square" rtlCol="0">
            <a:spAutoFit/>
          </a:bodyPr>
          <a:lstStyle/>
          <a:p>
            <a:pPr algn="ctr"/>
            <a:r>
              <a:rPr lang="en-US" sz="2800" b="1" dirty="0" err="1" smtClean="0"/>
              <a:t>Realtime</a:t>
            </a:r>
            <a:r>
              <a:rPr lang="en-US" sz="2800" b="1" dirty="0" smtClean="0"/>
              <a:t> </a:t>
            </a:r>
            <a:r>
              <a:rPr lang="en-US" sz="2800" b="1" dirty="0" err="1" smtClean="0"/>
              <a:t>ProbSevere</a:t>
            </a:r>
            <a:r>
              <a:rPr lang="en-US" sz="2800" b="1" dirty="0" smtClean="0"/>
              <a:t> Time Series Analysis</a:t>
            </a:r>
            <a:endParaRPr lang="en-US" sz="2800" b="1" dirty="0"/>
          </a:p>
        </p:txBody>
      </p:sp>
      <p:sp>
        <p:nvSpPr>
          <p:cNvPr id="5" name="TextBox 4"/>
          <p:cNvSpPr txBox="1"/>
          <p:nvPr/>
        </p:nvSpPr>
        <p:spPr>
          <a:xfrm>
            <a:off x="1143000" y="5867400"/>
            <a:ext cx="6934200" cy="738664"/>
          </a:xfrm>
          <a:prstGeom prst="rect">
            <a:avLst/>
          </a:prstGeom>
          <a:noFill/>
        </p:spPr>
        <p:txBody>
          <a:bodyPr wrap="square" rtlCol="0">
            <a:spAutoFit/>
          </a:bodyPr>
          <a:lstStyle/>
          <a:p>
            <a:pPr algn="ctr"/>
            <a:r>
              <a:rPr lang="en-US" sz="2400" dirty="0">
                <a:solidFill>
                  <a:srgbClr val="F2C31A"/>
                </a:solidFill>
                <a:hlinkClick r:id="rId4"/>
              </a:rPr>
              <a:t>http://hopwrf.info/ProbSevere/PlotLightning.html</a:t>
            </a:r>
            <a:endParaRPr lang="en-US" sz="2400" dirty="0">
              <a:solidFill>
                <a:srgbClr val="F2C31A"/>
              </a:solidFill>
            </a:endParaRPr>
          </a:p>
          <a:p>
            <a:endParaRPr lang="en-US" dirty="0"/>
          </a:p>
        </p:txBody>
      </p:sp>
    </p:spTree>
    <p:extLst>
      <p:ext uri="{BB962C8B-B14F-4D97-AF65-F5344CB8AC3E}">
        <p14:creationId xmlns:p14="http://schemas.microsoft.com/office/powerpoint/2010/main" val="2086977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9" y="685800"/>
            <a:ext cx="6038867" cy="6172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6" name="TextBox 5"/>
          <p:cNvSpPr txBox="1"/>
          <p:nvPr/>
        </p:nvSpPr>
        <p:spPr>
          <a:xfrm>
            <a:off x="685800" y="38101"/>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Hazardous Weather </a:t>
            </a:r>
            <a:r>
              <a:rPr lang="en-US" sz="3600" b="1" dirty="0" err="1" smtClean="0">
                <a:solidFill>
                  <a:prstClr val="white"/>
                </a:solidFill>
                <a:latin typeface="Arial" pitchFamily="34" charset="0"/>
              </a:rPr>
              <a:t>Testbed</a:t>
            </a:r>
            <a:r>
              <a:rPr lang="en-US" sz="3600" b="1" dirty="0" smtClean="0">
                <a:solidFill>
                  <a:prstClr val="white"/>
                </a:solidFill>
                <a:latin typeface="Arial" pitchFamily="34" charset="0"/>
              </a:rPr>
              <a:t> (HWT)</a:t>
            </a:r>
            <a:endParaRPr lang="en-US" sz="3600" b="1" dirty="0">
              <a:solidFill>
                <a:prstClr val="white"/>
              </a:solidFill>
              <a:latin typeface="Arial" pitchFamily="34" charset="0"/>
            </a:endParaRPr>
          </a:p>
        </p:txBody>
      </p:sp>
      <p:sp>
        <p:nvSpPr>
          <p:cNvPr id="7" name="TextBox 6"/>
          <p:cNvSpPr txBox="1"/>
          <p:nvPr/>
        </p:nvSpPr>
        <p:spPr>
          <a:xfrm>
            <a:off x="609600" y="762002"/>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2" name="Picture 1" descr="HWT_surv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667000"/>
            <a:ext cx="5791200" cy="4074133"/>
          </a:xfrm>
          <a:prstGeom prst="rect">
            <a:avLst/>
          </a:prstGeom>
        </p:spPr>
      </p:pic>
    </p:spTree>
    <p:extLst>
      <p:ext uri="{BB962C8B-B14F-4D97-AF65-F5344CB8AC3E}">
        <p14:creationId xmlns:p14="http://schemas.microsoft.com/office/powerpoint/2010/main" val="40162329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19</a:t>
            </a:fld>
            <a:endParaRPr lang="en-US"/>
          </a:p>
        </p:txBody>
      </p:sp>
      <p:pic>
        <p:nvPicPr>
          <p:cNvPr id="6" name="Picture 5" descr="positive_headlin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6400800" cy="469900"/>
          </a:xfrm>
          <a:prstGeom prst="rect">
            <a:avLst/>
          </a:prstGeom>
        </p:spPr>
      </p:pic>
      <p:pic>
        <p:nvPicPr>
          <p:cNvPr id="7" name="Picture 6" descr="positive_headline2.tiff"/>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0" y="1066800"/>
            <a:ext cx="4254500" cy="457200"/>
          </a:xfrm>
          <a:prstGeom prst="rect">
            <a:avLst/>
          </a:prstGeom>
        </p:spPr>
      </p:pic>
      <p:pic>
        <p:nvPicPr>
          <p:cNvPr id="8" name="Picture 7" descr="positive_headline3.tiff"/>
          <p:cNvPicPr>
            <a:picLocks noChangeAspect="1"/>
          </p:cNvPicPr>
          <p:nvPr/>
        </p:nvPicPr>
        <p:blipFill rotWithShape="1">
          <a:blip r:embed="rId4">
            <a:extLst>
              <a:ext uri="{28A0092B-C50C-407E-A947-70E740481C1C}">
                <a14:useLocalDpi xmlns:a14="http://schemas.microsoft.com/office/drawing/2010/main" val="0"/>
              </a:ext>
            </a:extLst>
          </a:blip>
          <a:srcRect t="31148" b="-84"/>
          <a:stretch/>
        </p:blipFill>
        <p:spPr>
          <a:xfrm>
            <a:off x="533400" y="533400"/>
            <a:ext cx="3149600" cy="411480"/>
          </a:xfrm>
          <a:prstGeom prst="rect">
            <a:avLst/>
          </a:prstGeom>
        </p:spPr>
      </p:pic>
      <p:pic>
        <p:nvPicPr>
          <p:cNvPr id="9" name="Picture 8" descr="positive_headline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600200"/>
            <a:ext cx="5956300" cy="558800"/>
          </a:xfrm>
          <a:prstGeom prst="rect">
            <a:avLst/>
          </a:prstGeom>
        </p:spPr>
      </p:pic>
      <p:pic>
        <p:nvPicPr>
          <p:cNvPr id="12" name="Picture 11" descr="positive_headline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12080"/>
            <a:ext cx="7391400" cy="812800"/>
          </a:xfrm>
          <a:prstGeom prst="rect">
            <a:avLst/>
          </a:prstGeom>
        </p:spPr>
      </p:pic>
      <p:pic>
        <p:nvPicPr>
          <p:cNvPr id="16" name="Picture 15" descr="positive_headline11.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609600"/>
            <a:ext cx="4165600" cy="635000"/>
          </a:xfrm>
          <a:prstGeom prst="rect">
            <a:avLst/>
          </a:prstGeom>
        </p:spPr>
      </p:pic>
      <p:pic>
        <p:nvPicPr>
          <p:cNvPr id="18" name="Picture 17" descr="positive_headline1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400" y="4419600"/>
            <a:ext cx="8102600" cy="736600"/>
          </a:xfrm>
          <a:prstGeom prst="rect">
            <a:avLst/>
          </a:prstGeom>
        </p:spPr>
      </p:pic>
      <p:pic>
        <p:nvPicPr>
          <p:cNvPr id="19" name="Picture 18" descr="positive_headline13.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81400"/>
            <a:ext cx="7912100" cy="762000"/>
          </a:xfrm>
          <a:prstGeom prst="rect">
            <a:avLst/>
          </a:prstGeom>
        </p:spPr>
      </p:pic>
      <p:pic>
        <p:nvPicPr>
          <p:cNvPr id="20" name="Picture 19" descr="positive_headline14.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096000"/>
            <a:ext cx="8001000" cy="762000"/>
          </a:xfrm>
          <a:prstGeom prst="rect">
            <a:avLst/>
          </a:prstGeom>
        </p:spPr>
      </p:pic>
      <p:pic>
        <p:nvPicPr>
          <p:cNvPr id="21" name="Picture 20" descr="positive_headline15.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00" y="2743200"/>
            <a:ext cx="8331200" cy="787400"/>
          </a:xfrm>
          <a:prstGeom prst="rect">
            <a:avLst/>
          </a:prstGeom>
        </p:spPr>
      </p:pic>
    </p:spTree>
    <p:extLst>
      <p:ext uri="{BB962C8B-B14F-4D97-AF65-F5344CB8AC3E}">
        <p14:creationId xmlns:p14="http://schemas.microsoft.com/office/powerpoint/2010/main" val="127522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2"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2" name="TextBox 1"/>
          <p:cNvSpPr txBox="1"/>
          <p:nvPr/>
        </p:nvSpPr>
        <p:spPr>
          <a:xfrm>
            <a:off x="381000" y="101024"/>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Data to Environmental Intelligence</a:t>
            </a:r>
            <a:endParaRPr lang="en-US" sz="3600" b="1" dirty="0">
              <a:effectLst>
                <a:outerShdw blurRad="50800" dist="38100" dir="2700000" algn="tl" rotWithShape="0">
                  <a:prstClr val="black">
                    <a:alpha val="40000"/>
                  </a:prstClr>
                </a:outerShdw>
              </a:effectLst>
            </a:endParaRPr>
          </a:p>
        </p:txBody>
      </p:sp>
      <p:sp>
        <p:nvSpPr>
          <p:cNvPr id="5" name="TextBox 4"/>
          <p:cNvSpPr txBox="1"/>
          <p:nvPr/>
        </p:nvSpPr>
        <p:spPr>
          <a:xfrm>
            <a:off x="0" y="4419600"/>
            <a:ext cx="2285994" cy="369332"/>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304288"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4518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66"/>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43840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876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0668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052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198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38400" y="4343400"/>
            <a:ext cx="2286000" cy="861774"/>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5181600" y="4343400"/>
            <a:ext cx="1981200" cy="923330"/>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Tracking and Hydrometeor Properties</a:t>
            </a:r>
          </a:p>
        </p:txBody>
      </p:sp>
      <p:sp>
        <p:nvSpPr>
          <p:cNvPr id="24" name="TextBox 23"/>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60 minutes)</a:t>
            </a:r>
            <a:endParaRPr lang="en-US" sz="2800" i="1" dirty="0">
              <a:solidFill>
                <a:prstClr val="white"/>
              </a:solidFill>
              <a:latin typeface="Arial" pitchFamily="34" charset="0"/>
            </a:endParaRPr>
          </a:p>
        </p:txBody>
      </p:sp>
      <p:sp>
        <p:nvSpPr>
          <p:cNvPr id="25" name="Left Brace 24"/>
          <p:cNvSpPr/>
          <p:nvPr/>
        </p:nvSpPr>
        <p:spPr>
          <a:xfrm rot="16200000">
            <a:off x="4267200" y="914400"/>
            <a:ext cx="609600" cy="88392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8448790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20</a:t>
            </a:fld>
            <a:endParaRPr lang="en-US"/>
          </a:p>
        </p:txBody>
      </p:sp>
      <p:pic>
        <p:nvPicPr>
          <p:cNvPr id="3" name="Picture 2" descr="suggestion_headl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6553200" cy="584200"/>
          </a:xfrm>
          <a:prstGeom prst="rect">
            <a:avLst/>
          </a:prstGeom>
        </p:spPr>
      </p:pic>
      <p:pic>
        <p:nvPicPr>
          <p:cNvPr id="4" name="Picture 3" descr="negative_headlin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3800"/>
            <a:ext cx="5105400" cy="609600"/>
          </a:xfrm>
          <a:prstGeom prst="rect">
            <a:avLst/>
          </a:prstGeom>
        </p:spPr>
      </p:pic>
      <p:pic>
        <p:nvPicPr>
          <p:cNvPr id="13" name="Picture 12" descr="negative_headline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971800"/>
            <a:ext cx="6057900" cy="571500"/>
          </a:xfrm>
          <a:prstGeom prst="rect">
            <a:avLst/>
          </a:prstGeom>
        </p:spPr>
      </p:pic>
      <p:pic>
        <p:nvPicPr>
          <p:cNvPr id="14" name="Picture 13" descr="negative_headline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4495800"/>
            <a:ext cx="4991100" cy="520700"/>
          </a:xfrm>
          <a:prstGeom prst="rect">
            <a:avLst/>
          </a:prstGeom>
        </p:spPr>
      </p:pic>
      <p:pic>
        <p:nvPicPr>
          <p:cNvPr id="15" name="Picture 14" descr="negative_headline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943600"/>
            <a:ext cx="4800600" cy="495300"/>
          </a:xfrm>
          <a:prstGeom prst="rect">
            <a:avLst/>
          </a:prstGeom>
        </p:spPr>
      </p:pic>
      <p:pic>
        <p:nvPicPr>
          <p:cNvPr id="17" name="Picture 16" descr="negative_headline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0"/>
            <a:ext cx="7543800" cy="482600"/>
          </a:xfrm>
          <a:prstGeom prst="rect">
            <a:avLst/>
          </a:prstGeom>
        </p:spPr>
      </p:pic>
      <p:pic>
        <p:nvPicPr>
          <p:cNvPr id="22" name="Picture 21" descr="negative_headline7.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81600"/>
            <a:ext cx="4330700" cy="558800"/>
          </a:xfrm>
          <a:prstGeom prst="rect">
            <a:avLst/>
          </a:prstGeom>
        </p:spPr>
      </p:pic>
      <p:pic>
        <p:nvPicPr>
          <p:cNvPr id="23" name="Picture 22" descr="negative_headline8.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100" y="1524000"/>
            <a:ext cx="3873500" cy="609600"/>
          </a:xfrm>
          <a:prstGeom prst="rect">
            <a:avLst/>
          </a:prstGeom>
        </p:spPr>
      </p:pic>
    </p:spTree>
    <p:extLst>
      <p:ext uri="{BB962C8B-B14F-4D97-AF65-F5344CB8AC3E}">
        <p14:creationId xmlns:p14="http://schemas.microsoft.com/office/powerpoint/2010/main" val="190080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21</a:t>
            </a:fld>
            <a:endParaRPr lang="en-US"/>
          </a:p>
        </p:txBody>
      </p:sp>
      <p:pic>
        <p:nvPicPr>
          <p:cNvPr id="4" name="Picture 3" descr="DualWarn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49300"/>
            <a:ext cx="8128000" cy="6108700"/>
          </a:xfrm>
          <a:prstGeom prst="rect">
            <a:avLst/>
          </a:prstGeom>
        </p:spPr>
      </p:pic>
      <p:sp>
        <p:nvSpPr>
          <p:cNvPr id="5" name="TextBox 4"/>
          <p:cNvSpPr txBox="1"/>
          <p:nvPr/>
        </p:nvSpPr>
        <p:spPr>
          <a:xfrm>
            <a:off x="838200" y="76200"/>
            <a:ext cx="7391400" cy="584776"/>
          </a:xfrm>
          <a:prstGeom prst="rect">
            <a:avLst/>
          </a:prstGeom>
          <a:noFill/>
        </p:spPr>
        <p:txBody>
          <a:bodyPr wrap="square" rtlCol="0">
            <a:spAutoFit/>
          </a:bodyPr>
          <a:lstStyle/>
          <a:p>
            <a:pPr algn="ctr"/>
            <a:r>
              <a:rPr lang="en-US" sz="3200" b="1" dirty="0" smtClean="0"/>
              <a:t>Underestimated MESH? (April 27, 2016)</a:t>
            </a:r>
            <a:endParaRPr lang="en-US" sz="3200" b="1" dirty="0"/>
          </a:p>
        </p:txBody>
      </p:sp>
      <p:cxnSp>
        <p:nvCxnSpPr>
          <p:cNvPr id="7" name="Straight Arrow Connector 6"/>
          <p:cNvCxnSpPr/>
          <p:nvPr/>
        </p:nvCxnSpPr>
        <p:spPr>
          <a:xfrm flipV="1">
            <a:off x="3962400" y="4724400"/>
            <a:ext cx="228600" cy="76200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98937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3" name="Title 1"/>
          <p:cNvSpPr>
            <a:spLocks noGrp="1"/>
          </p:cNvSpPr>
          <p:nvPr>
            <p:ph type="title"/>
          </p:nvPr>
        </p:nvSpPr>
        <p:spPr>
          <a:xfrm>
            <a:off x="152400" y="-228600"/>
            <a:ext cx="8839200" cy="990600"/>
          </a:xfrm>
        </p:spPr>
        <p:txBody>
          <a:bodyPr/>
          <a:lstStyle/>
          <a:p>
            <a:r>
              <a:rPr lang="en-US" sz="3200" dirty="0" smtClean="0"/>
              <a:t>Continued Development</a:t>
            </a:r>
            <a:endParaRPr lang="en-US" sz="3200" dirty="0"/>
          </a:p>
        </p:txBody>
      </p:sp>
      <p:grpSp>
        <p:nvGrpSpPr>
          <p:cNvPr id="11" name="Group 10"/>
          <p:cNvGrpSpPr/>
          <p:nvPr/>
        </p:nvGrpSpPr>
        <p:grpSpPr>
          <a:xfrm>
            <a:off x="0" y="838200"/>
            <a:ext cx="2173706" cy="5562600"/>
            <a:chOff x="0" y="838200"/>
            <a:chExt cx="2173706" cy="5562600"/>
          </a:xfrm>
        </p:grpSpPr>
        <p:pic>
          <p:nvPicPr>
            <p:cNvPr id="5" name="Picture 4"/>
            <p:cNvPicPr>
              <a:picLocks noChangeAspect="1"/>
            </p:cNvPicPr>
            <p:nvPr/>
          </p:nvPicPr>
          <p:blipFill>
            <a:blip r:embed="rId3"/>
            <a:stretch>
              <a:fillRect/>
            </a:stretch>
          </p:blipFill>
          <p:spPr>
            <a:xfrm>
              <a:off x="76200" y="2971800"/>
              <a:ext cx="1981200" cy="1428750"/>
            </a:xfrm>
            <a:prstGeom prst="rect">
              <a:avLst/>
            </a:prstGeom>
          </p:spPr>
        </p:pic>
        <p:pic>
          <p:nvPicPr>
            <p:cNvPr id="6" name="Picture 5"/>
            <p:cNvPicPr>
              <a:picLocks noChangeAspect="1"/>
            </p:cNvPicPr>
            <p:nvPr/>
          </p:nvPicPr>
          <p:blipFill>
            <a:blip r:embed="rId4"/>
            <a:stretch>
              <a:fillRect/>
            </a:stretch>
          </p:blipFill>
          <p:spPr>
            <a:xfrm>
              <a:off x="76200" y="1295400"/>
              <a:ext cx="1981200" cy="1385229"/>
            </a:xfrm>
            <a:prstGeom prst="rect">
              <a:avLst/>
            </a:prstGeom>
          </p:spPr>
        </p:pic>
        <p:pic>
          <p:nvPicPr>
            <p:cNvPr id="7" name="Picture 6"/>
            <p:cNvPicPr>
              <a:picLocks noChangeAspect="1"/>
            </p:cNvPicPr>
            <p:nvPr/>
          </p:nvPicPr>
          <p:blipFill>
            <a:blip r:embed="rId5"/>
            <a:stretch>
              <a:fillRect/>
            </a:stretch>
          </p:blipFill>
          <p:spPr>
            <a:xfrm>
              <a:off x="76200" y="4800600"/>
              <a:ext cx="1981200" cy="1257300"/>
            </a:xfrm>
            <a:prstGeom prst="rect">
              <a:avLst/>
            </a:prstGeom>
          </p:spPr>
        </p:pic>
        <p:sp>
          <p:nvSpPr>
            <p:cNvPr id="20" name="Rounded Rectangle 19"/>
            <p:cNvSpPr/>
            <p:nvPr/>
          </p:nvSpPr>
          <p:spPr>
            <a:xfrm>
              <a:off x="14538" y="838200"/>
              <a:ext cx="2133600" cy="5562600"/>
            </a:xfrm>
            <a:prstGeom prst="roundRect">
              <a:avLst/>
            </a:prstGeom>
            <a:no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0" y="838200"/>
              <a:ext cx="2173706"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7" name="TextBox 26"/>
            <p:cNvSpPr txBox="1"/>
            <p:nvPr/>
          </p:nvSpPr>
          <p:spPr>
            <a:xfrm>
              <a:off x="228600" y="838200"/>
              <a:ext cx="17526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NWP</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8" name="TextBox 27"/>
            <p:cNvSpPr txBox="1"/>
            <p:nvPr/>
          </p:nvSpPr>
          <p:spPr>
            <a:xfrm>
              <a:off x="685800" y="2590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29" name="TextBox 28"/>
            <p:cNvSpPr txBox="1"/>
            <p:nvPr/>
          </p:nvSpPr>
          <p:spPr>
            <a:xfrm>
              <a:off x="6096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30" name="TextBox 29"/>
            <p:cNvSpPr txBox="1"/>
            <p:nvPr/>
          </p:nvSpPr>
          <p:spPr>
            <a:xfrm>
              <a:off x="685800" y="6019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SREF</a:t>
              </a:r>
            </a:p>
          </p:txBody>
        </p:sp>
      </p:grpSp>
      <p:grpSp>
        <p:nvGrpSpPr>
          <p:cNvPr id="12" name="Group 11"/>
          <p:cNvGrpSpPr/>
          <p:nvPr/>
        </p:nvGrpSpPr>
        <p:grpSpPr>
          <a:xfrm>
            <a:off x="2286000" y="838200"/>
            <a:ext cx="2176272" cy="5562600"/>
            <a:chOff x="2340864" y="838200"/>
            <a:chExt cx="2176272" cy="5562600"/>
          </a:xfrm>
        </p:grpSpPr>
        <p:pic>
          <p:nvPicPr>
            <p:cNvPr id="8" name="Picture 7"/>
            <p:cNvPicPr>
              <a:picLocks/>
            </p:cNvPicPr>
            <p:nvPr/>
          </p:nvPicPr>
          <p:blipFill>
            <a:blip r:embed="rId6"/>
            <a:stretch>
              <a:fillRect/>
            </a:stretch>
          </p:blipFill>
          <p:spPr>
            <a:xfrm>
              <a:off x="2438400" y="1295400"/>
              <a:ext cx="1984248" cy="1380744"/>
            </a:xfrm>
            <a:prstGeom prst="rect">
              <a:avLst/>
            </a:prstGeom>
          </p:spPr>
        </p:pic>
        <p:pic>
          <p:nvPicPr>
            <p:cNvPr id="15" name="Picture 14"/>
            <p:cNvPicPr>
              <a:picLocks/>
            </p:cNvPicPr>
            <p:nvPr/>
          </p:nvPicPr>
          <p:blipFill>
            <a:blip r:embed="rId7"/>
            <a:stretch>
              <a:fillRect/>
            </a:stretch>
          </p:blipFill>
          <p:spPr>
            <a:xfrm>
              <a:off x="2438400" y="4724400"/>
              <a:ext cx="1984248" cy="1380744"/>
            </a:xfrm>
            <a:prstGeom prst="rect">
              <a:avLst/>
            </a:prstGeom>
          </p:spPr>
        </p:pic>
        <p:grpSp>
          <p:nvGrpSpPr>
            <p:cNvPr id="9" name="Group 8"/>
            <p:cNvGrpSpPr/>
            <p:nvPr/>
          </p:nvGrpSpPr>
          <p:grpSpPr>
            <a:xfrm>
              <a:off x="2438400" y="3048000"/>
              <a:ext cx="1981913" cy="1380744"/>
              <a:chOff x="2895604" y="3124200"/>
              <a:chExt cx="1981913" cy="1295400"/>
            </a:xfrm>
          </p:grpSpPr>
          <p:pic>
            <p:nvPicPr>
              <p:cNvPr id="17" name="Picture 16"/>
              <p:cNvPicPr>
                <a:picLocks noChangeAspect="1"/>
              </p:cNvPicPr>
              <p:nvPr/>
            </p:nvPicPr>
            <p:blipFill>
              <a:blip r:embed="rId8"/>
              <a:stretch>
                <a:fillRect/>
              </a:stretch>
            </p:blipFill>
            <p:spPr>
              <a:xfrm>
                <a:off x="2895604" y="3124200"/>
                <a:ext cx="1981913" cy="1295400"/>
              </a:xfrm>
              <a:prstGeom prst="rect">
                <a:avLst/>
              </a:prstGeom>
            </p:spPr>
          </p:pic>
          <p:pic>
            <p:nvPicPr>
              <p:cNvPr id="16" name="Picture 15"/>
              <p:cNvPicPr>
                <a:picLocks noChangeAspect="1"/>
              </p:cNvPicPr>
              <p:nvPr/>
            </p:nvPicPr>
            <p:blipFill>
              <a:blip r:embed="rId9"/>
              <a:stretch>
                <a:fillRect/>
              </a:stretch>
            </p:blipFill>
            <p:spPr>
              <a:xfrm>
                <a:off x="2971800" y="3657600"/>
                <a:ext cx="1174436" cy="593090"/>
              </a:xfrm>
              <a:prstGeom prst="rect">
                <a:avLst/>
              </a:prstGeom>
            </p:spPr>
          </p:pic>
        </p:grpSp>
        <p:sp>
          <p:nvSpPr>
            <p:cNvPr id="34" name="Freeform 33"/>
            <p:cNvSpPr/>
            <p:nvPr/>
          </p:nvSpPr>
          <p:spPr>
            <a:xfrm>
              <a:off x="2340864"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35" name="TextBox 34"/>
            <p:cNvSpPr txBox="1"/>
            <p:nvPr/>
          </p:nvSpPr>
          <p:spPr>
            <a:xfrm>
              <a:off x="2819400" y="838200"/>
              <a:ext cx="12192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GOES-R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6" name="TextBox 35"/>
            <p:cNvSpPr txBox="1"/>
            <p:nvPr/>
          </p:nvSpPr>
          <p:spPr>
            <a:xfrm>
              <a:off x="2514600" y="25908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37" name="TextBox 36"/>
            <p:cNvSpPr txBox="1"/>
            <p:nvPr/>
          </p:nvSpPr>
          <p:spPr>
            <a:xfrm>
              <a:off x="30480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38" name="TextBox 37"/>
            <p:cNvSpPr txBox="1"/>
            <p:nvPr/>
          </p:nvSpPr>
          <p:spPr>
            <a:xfrm>
              <a:off x="2667000" y="6019800"/>
              <a:ext cx="15240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err="1" smtClean="0">
                  <a:solidFill>
                    <a:prstClr val="white"/>
                  </a:solidFill>
                  <a:effectLst>
                    <a:outerShdw blurRad="50800" dist="38100" dir="2700000" algn="tl" rotWithShape="0">
                      <a:prstClr val="black">
                        <a:alpha val="40000"/>
                      </a:prstClr>
                    </a:outerShdw>
                  </a:effectLst>
                  <a:latin typeface="Arial" pitchFamily="34" charset="0"/>
                </a:rPr>
                <a:t>Cb</a:t>
              </a:r>
              <a:r>
                <a:rPr lang="en-US" sz="1600" b="1" dirty="0" smtClean="0">
                  <a:solidFill>
                    <a:prstClr val="white"/>
                  </a:solidFill>
                  <a:effectLst>
                    <a:outerShdw blurRad="50800" dist="38100" dir="2700000" algn="tl" rotWithShape="0">
                      <a:prstClr val="black">
                        <a:alpha val="40000"/>
                      </a:prstClr>
                    </a:outerShdw>
                  </a:effectLst>
                  <a:latin typeface="Arial" pitchFamily="34" charset="0"/>
                </a:rPr>
                <a:t> properties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9" name="Rounded Rectangle 38"/>
            <p:cNvSpPr/>
            <p:nvPr/>
          </p:nvSpPr>
          <p:spPr>
            <a:xfrm>
              <a:off x="2362200" y="838200"/>
              <a:ext cx="2130552"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grpSp>
      <p:sp>
        <p:nvSpPr>
          <p:cNvPr id="53" name="TextBox 52"/>
          <p:cNvSpPr txBox="1"/>
          <p:nvPr/>
        </p:nvSpPr>
        <p:spPr>
          <a:xfrm>
            <a:off x="4800600" y="4724400"/>
            <a:ext cx="4191000" cy="1569588"/>
          </a:xfrm>
          <a:prstGeom prst="rect">
            <a:avLst/>
          </a:prstGeom>
          <a:noFill/>
        </p:spPr>
        <p:txBody>
          <a:bodyPr wrap="square" lIns="91365" tIns="45684" rIns="91365" bIns="45684" rtlCol="0">
            <a:spAutoFit/>
          </a:bodyPr>
          <a:lstStyle/>
          <a:p>
            <a:pPr fontAlgn="base">
              <a:spcBef>
                <a:spcPct val="0"/>
              </a:spcBef>
              <a:spcAft>
                <a:spcPct val="0"/>
              </a:spcAft>
            </a:pP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Create more refined and specific forecasts of severe weather (tornado, hail, wind)</a:t>
            </a:r>
            <a:endParaRPr lang="en-US" sz="2400" b="1" i="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55" name="TextBox 54"/>
          <p:cNvSpPr txBox="1"/>
          <p:nvPr/>
        </p:nvSpPr>
        <p:spPr>
          <a:xfrm>
            <a:off x="5715000" y="6248401"/>
            <a:ext cx="35814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grpSp>
        <p:nvGrpSpPr>
          <p:cNvPr id="13" name="Group 12"/>
          <p:cNvGrpSpPr/>
          <p:nvPr/>
        </p:nvGrpSpPr>
        <p:grpSpPr>
          <a:xfrm>
            <a:off x="4544568" y="838200"/>
            <a:ext cx="2176272" cy="3810000"/>
            <a:chOff x="4544568" y="838200"/>
            <a:chExt cx="2176272" cy="3810000"/>
          </a:xfrm>
        </p:grpSpPr>
        <p:pic>
          <p:nvPicPr>
            <p:cNvPr id="10" name="Picture 9"/>
            <p:cNvPicPr>
              <a:picLocks/>
            </p:cNvPicPr>
            <p:nvPr/>
          </p:nvPicPr>
          <p:blipFill>
            <a:blip r:embed="rId10"/>
            <a:stretch>
              <a:fillRect/>
            </a:stretch>
          </p:blipFill>
          <p:spPr>
            <a:xfrm>
              <a:off x="4648200" y="1295400"/>
              <a:ext cx="1984248" cy="1380744"/>
            </a:xfrm>
            <a:prstGeom prst="rect">
              <a:avLst/>
            </a:prstGeom>
          </p:spPr>
        </p:pic>
        <p:sp>
          <p:nvSpPr>
            <p:cNvPr id="44" name="Freeform 43"/>
            <p:cNvSpPr/>
            <p:nvPr/>
          </p:nvSpPr>
          <p:spPr>
            <a:xfrm>
              <a:off x="4544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3"/>
            </a:solidFill>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5" name="TextBox 44"/>
            <p:cNvSpPr txBox="1"/>
            <p:nvPr/>
          </p:nvSpPr>
          <p:spPr>
            <a:xfrm>
              <a:off x="5029200" y="838200"/>
              <a:ext cx="1447800" cy="400037"/>
            </a:xfrm>
            <a:prstGeom prst="rect">
              <a:avLst/>
            </a:prstGeom>
            <a:noFill/>
          </p:spPr>
          <p:txBody>
            <a:bodyPr wrap="square" lIns="91365" tIns="45684" rIns="91365" bIns="45684" rtlCol="0">
              <a:spAutoFit/>
            </a:bodyPr>
            <a:lstStyle/>
            <a:p>
              <a:pP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NEXRAD</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6" name="TextBox 45"/>
            <p:cNvSpPr txBox="1"/>
            <p:nvPr/>
          </p:nvSpPr>
          <p:spPr>
            <a:xfrm>
              <a:off x="4648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47" name="TextBox 46"/>
            <p:cNvSpPr txBox="1"/>
            <p:nvPr/>
          </p:nvSpPr>
          <p:spPr>
            <a:xfrm>
              <a:off x="4648200" y="42672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Doppler velocities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9" name="Rounded Rectangle 48"/>
            <p:cNvSpPr/>
            <p:nvPr/>
          </p:nvSpPr>
          <p:spPr>
            <a:xfrm>
              <a:off x="4572000" y="838200"/>
              <a:ext cx="2130552" cy="3810000"/>
            </a:xfrm>
            <a:prstGeom prst="roundRect">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pic>
          <p:nvPicPr>
            <p:cNvPr id="2" name="Picture 1" descr="radialvel_ex.jpg"/>
            <p:cNvPicPr>
              <a:picLocks/>
            </p:cNvPicPr>
            <p:nvPr/>
          </p:nvPicPr>
          <p:blipFill>
            <a:blip r:embed="rId11">
              <a:extLst>
                <a:ext uri="{28A0092B-C50C-407E-A947-70E740481C1C}">
                  <a14:useLocalDpi xmlns:a14="http://schemas.microsoft.com/office/drawing/2010/main" val="0"/>
                </a:ext>
              </a:extLst>
            </a:blip>
            <a:stretch>
              <a:fillRect/>
            </a:stretch>
          </p:blipFill>
          <p:spPr>
            <a:xfrm>
              <a:off x="4648200" y="2971800"/>
              <a:ext cx="1984248" cy="1380744"/>
            </a:xfrm>
            <a:prstGeom prst="rect">
              <a:avLst/>
            </a:prstGeom>
          </p:spPr>
        </p:pic>
      </p:grpSp>
      <p:sp>
        <p:nvSpPr>
          <p:cNvPr id="40" name="Rounded Rectangle 39"/>
          <p:cNvSpPr/>
          <p:nvPr/>
        </p:nvSpPr>
        <p:spPr>
          <a:xfrm>
            <a:off x="6858000" y="838200"/>
            <a:ext cx="2130552" cy="3810000"/>
          </a:xfrm>
          <a:prstGeom prst="roundRect">
            <a:avLst/>
          </a:prstGeom>
          <a:noFill/>
          <a:ln w="57150" cmpd="sng">
            <a:solidFill>
              <a:schemeClr val="bg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41" name="Freeform 40"/>
          <p:cNvSpPr/>
          <p:nvPr/>
        </p:nvSpPr>
        <p:spPr>
          <a:xfrm>
            <a:off x="6830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bg1">
              <a:lumMod val="50000"/>
              <a:lumOff val="50000"/>
            </a:schemeClr>
          </a:solidFill>
          <a:ln>
            <a:solidFill>
              <a:schemeClr val="bg1">
                <a:lumMod val="50000"/>
                <a:lumOff val="50000"/>
              </a:schemeClr>
            </a:solidFill>
          </a:ln>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2" name="TextBox 41"/>
          <p:cNvSpPr txBox="1"/>
          <p:nvPr/>
        </p:nvSpPr>
        <p:spPr>
          <a:xfrm>
            <a:off x="7239000" y="838200"/>
            <a:ext cx="14478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Other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8" name="Picture 17" descr="WEA-GLD360_viewpoints.jpg"/>
          <p:cNvPicPr>
            <a:picLocks/>
          </p:cNvPicPr>
          <p:nvPr/>
        </p:nvPicPr>
        <p:blipFill>
          <a:blip r:embed="rId12">
            <a:extLst>
              <a:ext uri="{28A0092B-C50C-407E-A947-70E740481C1C}">
                <a14:useLocalDpi xmlns:a14="http://schemas.microsoft.com/office/drawing/2010/main" val="0"/>
              </a:ext>
            </a:extLst>
          </a:blip>
          <a:stretch>
            <a:fillRect/>
          </a:stretch>
        </p:blipFill>
        <p:spPr>
          <a:xfrm>
            <a:off x="6934200" y="1295400"/>
            <a:ext cx="1984248" cy="1380744"/>
          </a:xfrm>
          <a:prstGeom prst="rect">
            <a:avLst/>
          </a:prstGeom>
        </p:spPr>
      </p:pic>
      <p:sp>
        <p:nvSpPr>
          <p:cNvPr id="43" name="TextBox 42"/>
          <p:cNvSpPr txBox="1"/>
          <p:nvPr/>
        </p:nvSpPr>
        <p:spPr>
          <a:xfrm>
            <a:off x="6934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Global lightning</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9" name="Picture 18" descr="radarmap.gif"/>
          <p:cNvPicPr>
            <a:picLocks/>
          </p:cNvPicPr>
          <p:nvPr/>
        </p:nvPicPr>
        <p:blipFill>
          <a:blip r:embed="rId13">
            <a:extLst>
              <a:ext uri="{28A0092B-C50C-407E-A947-70E740481C1C}">
                <a14:useLocalDpi xmlns:a14="http://schemas.microsoft.com/office/drawing/2010/main" val="0"/>
              </a:ext>
            </a:extLst>
          </a:blip>
          <a:stretch>
            <a:fillRect/>
          </a:stretch>
        </p:blipFill>
        <p:spPr>
          <a:xfrm>
            <a:off x="6934200" y="2971800"/>
            <a:ext cx="1984248" cy="1380744"/>
          </a:xfrm>
          <a:prstGeom prst="rect">
            <a:avLst/>
          </a:prstGeom>
        </p:spPr>
      </p:pic>
      <p:sp>
        <p:nvSpPr>
          <p:cNvPr id="48" name="TextBox 47"/>
          <p:cNvSpPr txBox="1"/>
          <p:nvPr/>
        </p:nvSpPr>
        <p:spPr>
          <a:xfrm>
            <a:off x="6781800" y="4267200"/>
            <a:ext cx="2362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Additional radars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6307171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08" name="TextBox 207"/>
          <p:cNvSpPr txBox="1"/>
          <p:nvPr/>
        </p:nvSpPr>
        <p:spPr>
          <a:xfrm>
            <a:off x="3429000" y="4343400"/>
            <a:ext cx="2895600" cy="584776"/>
          </a:xfrm>
          <a:prstGeom prst="rect">
            <a:avLst/>
          </a:prstGeom>
          <a:noFill/>
        </p:spPr>
        <p:txBody>
          <a:bodyPr wrap="square" rtlCol="0">
            <a:spAutoFit/>
          </a:bodyPr>
          <a:lstStyle/>
          <a:p>
            <a:r>
              <a:rPr lang="en-US" sz="3200" dirty="0" smtClean="0"/>
              <a:t>Input: 1300 MB</a:t>
            </a:r>
            <a:endParaRPr lang="en-US" sz="3200" dirty="0"/>
          </a:p>
        </p:txBody>
      </p:sp>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Tree>
    <p:extLst>
      <p:ext uri="{BB962C8B-B14F-4D97-AF65-F5344CB8AC3E}">
        <p14:creationId xmlns:p14="http://schemas.microsoft.com/office/powerpoint/2010/main" val="40970515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2895600" cy="584776"/>
          </a:xfrm>
          <a:prstGeom prst="rect">
            <a:avLst/>
          </a:prstGeom>
          <a:noFill/>
        </p:spPr>
        <p:txBody>
          <a:bodyPr wrap="square" rtlCol="0">
            <a:spAutoFit/>
          </a:bodyPr>
          <a:lstStyle/>
          <a:p>
            <a:r>
              <a:rPr lang="en-US" sz="3200" dirty="0" smtClean="0"/>
              <a:t>Input: 9000 MB</a:t>
            </a:r>
            <a:endParaRPr lang="en-US" sz="3200" dirty="0"/>
          </a:p>
        </p:txBody>
      </p:sp>
      <p:sp>
        <p:nvSpPr>
          <p:cNvPr id="10" name="TextBox 9"/>
          <p:cNvSpPr txBox="1"/>
          <p:nvPr/>
        </p:nvSpPr>
        <p:spPr>
          <a:xfrm>
            <a:off x="2667000" y="1676400"/>
            <a:ext cx="4191000" cy="584776"/>
          </a:xfrm>
          <a:prstGeom prst="rect">
            <a:avLst/>
          </a:prstGeom>
          <a:noFill/>
        </p:spPr>
        <p:txBody>
          <a:bodyPr wrap="square" rtlCol="0">
            <a:spAutoFit/>
          </a:bodyPr>
          <a:lstStyle/>
          <a:p>
            <a:pPr algn="ctr"/>
            <a:r>
              <a:rPr lang="en-US" sz="3200" b="1" dirty="0" smtClean="0">
                <a:solidFill>
                  <a:srgbClr val="FFFF00"/>
                </a:solidFill>
                <a:latin typeface="Arial"/>
                <a:cs typeface="Arial"/>
              </a:rPr>
              <a:t>With 1 GOES-R ABI</a:t>
            </a:r>
            <a:endParaRPr lang="en-US" sz="3200" b="1" dirty="0">
              <a:solidFill>
                <a:srgbClr val="FFFF00"/>
              </a:solidFill>
              <a:latin typeface="Arial"/>
              <a:cs typeface="Arial"/>
            </a:endParaRPr>
          </a:p>
        </p:txBody>
      </p:sp>
      <p:sp>
        <p:nvSpPr>
          <p:cNvPr id="11" name="Oval 10"/>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878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3048000" cy="584776"/>
          </a:xfrm>
          <a:prstGeom prst="rect">
            <a:avLst/>
          </a:prstGeom>
          <a:noFill/>
        </p:spPr>
        <p:txBody>
          <a:bodyPr wrap="square" rtlCol="0">
            <a:spAutoFit/>
          </a:bodyPr>
          <a:lstStyle/>
          <a:p>
            <a:r>
              <a:rPr lang="en-US" sz="3200" dirty="0" smtClean="0"/>
              <a:t>Input: 12,500 MB</a:t>
            </a:r>
            <a:endParaRPr lang="en-US" sz="3200" dirty="0"/>
          </a:p>
        </p:txBody>
      </p:sp>
      <p:sp>
        <p:nvSpPr>
          <p:cNvPr id="35" name="TextBox 34"/>
          <p:cNvSpPr txBox="1"/>
          <p:nvPr/>
        </p:nvSpPr>
        <p:spPr>
          <a:xfrm>
            <a:off x="2667000" y="1676400"/>
            <a:ext cx="4191000" cy="954107"/>
          </a:xfrm>
          <a:prstGeom prst="rect">
            <a:avLst/>
          </a:prstGeom>
          <a:noFill/>
        </p:spPr>
        <p:txBody>
          <a:bodyPr wrap="square" rtlCol="0">
            <a:spAutoFit/>
          </a:bodyPr>
          <a:lstStyle/>
          <a:p>
            <a:pPr algn="ctr"/>
            <a:r>
              <a:rPr lang="en-US" sz="2800" b="1" dirty="0" smtClean="0">
                <a:solidFill>
                  <a:srgbClr val="FFFF00"/>
                </a:solidFill>
                <a:latin typeface="Arial"/>
                <a:cs typeface="Arial"/>
              </a:rPr>
              <a:t>With 1 GOES-R ABI +</a:t>
            </a:r>
          </a:p>
          <a:p>
            <a:pPr algn="ctr"/>
            <a:r>
              <a:rPr lang="en-US" sz="2800" b="1" dirty="0" smtClean="0">
                <a:solidFill>
                  <a:srgbClr val="FFFF00"/>
                </a:solidFill>
                <a:latin typeface="Arial"/>
                <a:cs typeface="Arial"/>
              </a:rPr>
              <a:t>HRRR</a:t>
            </a:r>
            <a:endParaRPr lang="en-US" sz="2800" b="1" dirty="0">
              <a:solidFill>
                <a:srgbClr val="FFFF00"/>
              </a:solidFill>
              <a:latin typeface="Arial"/>
              <a:cs typeface="Arial"/>
            </a:endParaRPr>
          </a:p>
        </p:txBody>
      </p:sp>
      <p:sp>
        <p:nvSpPr>
          <p:cNvPr id="37" name="Oval 36"/>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372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solidFill>
                  <a:prstClr val="black"/>
                </a:solidFill>
                <a:latin typeface="Arial"/>
              </a:rPr>
              <a:pPr>
                <a:defRPr/>
              </a:pPr>
              <a:t>26</a:t>
            </a:fld>
            <a:endParaRPr lang="en-US">
              <a:solidFill>
                <a:prstClr val="black"/>
              </a:solidFill>
              <a:latin typeface="Arial"/>
            </a:endParaRPr>
          </a:p>
        </p:txBody>
      </p:sp>
      <p:sp>
        <p:nvSpPr>
          <p:cNvPr id="2" name="TextBox 1"/>
          <p:cNvSpPr txBox="1"/>
          <p:nvPr/>
        </p:nvSpPr>
        <p:spPr>
          <a:xfrm>
            <a:off x="304800" y="457200"/>
            <a:ext cx="8610600" cy="1015590"/>
          </a:xfrm>
          <a:prstGeom prst="rect">
            <a:avLst/>
          </a:prstGeom>
          <a:solidFill>
            <a:schemeClr val="accent1">
              <a:lumMod val="20000"/>
              <a:lumOff val="80000"/>
            </a:schemeClr>
          </a:solidFill>
          <a:ln w="31750">
            <a:solidFill>
              <a:schemeClr val="tx1"/>
            </a:solidFill>
          </a:ln>
        </p:spPr>
        <p:txBody>
          <a:bodyPr wrap="square" lIns="91365" tIns="45684" rIns="91365" bIns="45684" rtlCol="0">
            <a:spAutoFit/>
          </a:bodyPr>
          <a:lstStyle/>
          <a:p>
            <a:pPr fontAlgn="base">
              <a:spcBef>
                <a:spcPct val="0"/>
              </a:spcBef>
              <a:spcAft>
                <a:spcPct val="0"/>
              </a:spcAft>
            </a:pPr>
            <a:r>
              <a:rPr lang="en-US" sz="2000" b="1" dirty="0" err="1">
                <a:solidFill>
                  <a:prstClr val="black"/>
                </a:solidFill>
                <a:latin typeface="Arial" pitchFamily="34" charset="0"/>
              </a:rPr>
              <a:t>ProbSevere</a:t>
            </a:r>
            <a:r>
              <a:rPr lang="en-US" sz="2000" b="1" dirty="0">
                <a:solidFill>
                  <a:prstClr val="black"/>
                </a:solidFill>
                <a:latin typeface="Arial" pitchFamily="34" charset="0"/>
              </a:rPr>
              <a:t> </a:t>
            </a:r>
            <a:r>
              <a:rPr lang="en-US" sz="2000" b="1" dirty="0" smtClean="0">
                <a:solidFill>
                  <a:prstClr val="black"/>
                </a:solidFill>
                <a:latin typeface="Arial" pitchFamily="34" charset="0"/>
              </a:rPr>
              <a:t>is being </a:t>
            </a:r>
            <a:r>
              <a:rPr lang="en-US" sz="2000" b="1" dirty="0">
                <a:solidFill>
                  <a:prstClr val="black"/>
                </a:solidFill>
                <a:latin typeface="Arial" pitchFamily="34" charset="0"/>
              </a:rPr>
              <a:t>tested as automated probabilistic warning guidance </a:t>
            </a:r>
            <a:r>
              <a:rPr lang="en-US" sz="2000" b="1" dirty="0" smtClean="0">
                <a:solidFill>
                  <a:prstClr val="black"/>
                </a:solidFill>
                <a:latin typeface="Arial" pitchFamily="34" charset="0"/>
              </a:rPr>
              <a:t>in the </a:t>
            </a:r>
            <a:r>
              <a:rPr lang="en-US" sz="2000" b="1" dirty="0">
                <a:solidFill>
                  <a:prstClr val="black"/>
                </a:solidFill>
                <a:latin typeface="Arial" pitchFamily="34" charset="0"/>
              </a:rPr>
              <a:t>PHI (Probabilistic Hazards Information</a:t>
            </a:r>
            <a:r>
              <a:rPr lang="en-US" sz="2000" b="1" dirty="0" smtClean="0">
                <a:solidFill>
                  <a:prstClr val="black"/>
                </a:solidFill>
                <a:latin typeface="Arial" pitchFamily="34" charset="0"/>
              </a:rPr>
              <a:t>) tool, </a:t>
            </a:r>
            <a:r>
              <a:rPr lang="en-US" sz="2000" b="1" dirty="0">
                <a:solidFill>
                  <a:prstClr val="black"/>
                </a:solidFill>
                <a:latin typeface="Arial" pitchFamily="34" charset="0"/>
              </a:rPr>
              <a:t>a key component </a:t>
            </a:r>
            <a:r>
              <a:rPr lang="en-US" sz="2000" b="1" dirty="0" smtClean="0">
                <a:solidFill>
                  <a:prstClr val="black"/>
                </a:solidFill>
                <a:latin typeface="Arial" pitchFamily="34" charset="0"/>
              </a:rPr>
              <a:t>of </a:t>
            </a:r>
            <a:r>
              <a:rPr lang="en-US" sz="2000" b="1" dirty="0">
                <a:solidFill>
                  <a:prstClr val="black"/>
                </a:solidFill>
                <a:latin typeface="Arial" pitchFamily="34" charset="0"/>
              </a:rPr>
              <a:t>FACETS.</a:t>
            </a:r>
          </a:p>
        </p:txBody>
      </p:sp>
      <p:pic>
        <p:nvPicPr>
          <p:cNvPr id="3" name="Picture 2" descr="object_overr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7400"/>
            <a:ext cx="9144000" cy="4133850"/>
          </a:xfrm>
          <a:prstGeom prst="rect">
            <a:avLst/>
          </a:prstGeom>
        </p:spPr>
      </p:pic>
    </p:spTree>
    <p:extLst>
      <p:ext uri="{BB962C8B-B14F-4D97-AF65-F5344CB8AC3E}">
        <p14:creationId xmlns:p14="http://schemas.microsoft.com/office/powerpoint/2010/main" val="8968810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Take Away Points</a:t>
            </a:r>
            <a:endParaRPr lang="en-US" dirty="0"/>
          </a:p>
        </p:txBody>
      </p:sp>
      <p:sp>
        <p:nvSpPr>
          <p:cNvPr id="6" name="Content Placeholder 5"/>
          <p:cNvSpPr>
            <a:spLocks noGrp="1"/>
          </p:cNvSpPr>
          <p:nvPr>
            <p:ph idx="1"/>
          </p:nvPr>
        </p:nvSpPr>
        <p:spPr/>
        <p:txBody>
          <a:bodyPr>
            <a:normAutofit fontScale="62500" lnSpcReduction="20000"/>
          </a:bodyPr>
          <a:lstStyle/>
          <a:p>
            <a:r>
              <a:rPr lang="en-US" b="1" u="sng" dirty="0" smtClean="0"/>
              <a:t>Goal:</a:t>
            </a:r>
            <a:r>
              <a:rPr lang="en-US" b="1" dirty="0" smtClean="0"/>
              <a:t> </a:t>
            </a:r>
            <a:r>
              <a:rPr lang="en-US" b="1" dirty="0" err="1" smtClean="0"/>
              <a:t>ProbSevere</a:t>
            </a:r>
            <a:r>
              <a:rPr lang="en-US" b="1" dirty="0" smtClean="0"/>
              <a:t> is designed to support NWS severe weather warning operations.  While skillful and getting better with additional research, </a:t>
            </a:r>
            <a:r>
              <a:rPr lang="en-US" b="1" dirty="0" err="1" smtClean="0"/>
              <a:t>ProbSevere</a:t>
            </a:r>
            <a:r>
              <a:rPr lang="en-US" b="1" dirty="0" smtClean="0"/>
              <a:t> will never fully replicate human expertise.</a:t>
            </a:r>
          </a:p>
          <a:p>
            <a:endParaRPr lang="en-US" b="1" dirty="0" smtClean="0"/>
          </a:p>
          <a:p>
            <a:r>
              <a:rPr lang="en-US" b="1" u="sng" dirty="0" smtClean="0"/>
              <a:t>User Readiness:</a:t>
            </a:r>
            <a:r>
              <a:rPr lang="en-US" b="1" dirty="0" smtClean="0"/>
              <a:t> Many NWS forecasters have taken the </a:t>
            </a:r>
            <a:r>
              <a:rPr lang="en-US" b="1" dirty="0" err="1" smtClean="0"/>
              <a:t>ProbSevere</a:t>
            </a:r>
            <a:r>
              <a:rPr lang="en-US" b="1" dirty="0" smtClean="0"/>
              <a:t> training and have experience using it at WFO’s or the HWT (predominantly positive feedback)</a:t>
            </a:r>
          </a:p>
          <a:p>
            <a:pPr marL="68206" indent="0">
              <a:buNone/>
            </a:pPr>
            <a:endParaRPr lang="en-US" b="1" dirty="0" smtClean="0"/>
          </a:p>
          <a:p>
            <a:r>
              <a:rPr lang="en-US" b="1" u="sng" dirty="0"/>
              <a:t>GOES-R </a:t>
            </a:r>
            <a:r>
              <a:rPr lang="en-US" b="1" u="sng" dirty="0" smtClean="0"/>
              <a:t>Benefits:</a:t>
            </a:r>
            <a:r>
              <a:rPr lang="en-US" b="1" dirty="0" smtClean="0"/>
              <a:t> </a:t>
            </a:r>
            <a:r>
              <a:rPr lang="en-US" b="1" dirty="0"/>
              <a:t>GOES-R </a:t>
            </a:r>
            <a:r>
              <a:rPr lang="en-US" b="1" dirty="0" smtClean="0"/>
              <a:t>will </a:t>
            </a:r>
            <a:r>
              <a:rPr lang="en-US" b="1" dirty="0"/>
              <a:t>increase the skill and lead-time of </a:t>
            </a:r>
            <a:r>
              <a:rPr lang="en-US" b="1" dirty="0" err="1"/>
              <a:t>ProbSevere</a:t>
            </a:r>
            <a:r>
              <a:rPr lang="en-US" b="1" dirty="0"/>
              <a:t> </a:t>
            </a:r>
            <a:r>
              <a:rPr lang="en-US" b="1" dirty="0" smtClean="0"/>
              <a:t>guidance</a:t>
            </a:r>
          </a:p>
          <a:p>
            <a:endParaRPr lang="en-US" b="1" dirty="0" smtClean="0"/>
          </a:p>
          <a:p>
            <a:r>
              <a:rPr lang="en-US" b="1" u="sng" dirty="0" err="1" smtClean="0"/>
              <a:t>ProbSevere</a:t>
            </a:r>
            <a:r>
              <a:rPr lang="en-US" b="1" u="sng" dirty="0" smtClean="0"/>
              <a:t> Readiness:</a:t>
            </a:r>
            <a:r>
              <a:rPr lang="en-US" b="1" dirty="0" smtClean="0"/>
              <a:t> </a:t>
            </a:r>
            <a:r>
              <a:rPr lang="en-US" b="1" dirty="0" err="1" smtClean="0"/>
              <a:t>ProbSevere</a:t>
            </a:r>
            <a:r>
              <a:rPr lang="en-US" b="1" dirty="0" smtClean="0"/>
              <a:t> will not be optimized for GOES-R until real data are collected during the PLT and </a:t>
            </a:r>
            <a:r>
              <a:rPr lang="en-US" b="1" dirty="0" err="1" smtClean="0"/>
              <a:t>ProbSevere</a:t>
            </a:r>
            <a:r>
              <a:rPr lang="en-US" b="1" dirty="0" smtClean="0"/>
              <a:t> is re-trained and validated</a:t>
            </a:r>
          </a:p>
          <a:p>
            <a:endParaRPr lang="en-US" b="1" dirty="0" smtClean="0"/>
          </a:p>
          <a:p>
            <a:r>
              <a:rPr lang="en-US" b="1" u="sng" dirty="0"/>
              <a:t>Reality:</a:t>
            </a:r>
            <a:r>
              <a:rPr lang="en-US" b="1" dirty="0"/>
              <a:t> </a:t>
            </a:r>
            <a:r>
              <a:rPr lang="en-US" b="1" dirty="0" err="1"/>
              <a:t>ProbSevere</a:t>
            </a:r>
            <a:r>
              <a:rPr lang="en-US" b="1" dirty="0"/>
              <a:t> is NOT a baseline GOES-R product and there is no R2O plan</a:t>
            </a:r>
          </a:p>
          <a:p>
            <a:endParaRPr lang="en-US" b="1" dirty="0" smtClean="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Tree>
    <p:extLst>
      <p:ext uri="{BB962C8B-B14F-4D97-AF65-F5344CB8AC3E}">
        <p14:creationId xmlns:p14="http://schemas.microsoft.com/office/powerpoint/2010/main" val="7594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204"/>
            <a:ext cx="8229600" cy="1143000"/>
          </a:xfrm>
        </p:spPr>
        <p:txBody>
          <a:bodyPr/>
          <a:lstStyle/>
          <a:p>
            <a:r>
              <a:rPr lang="en-US" b="1" dirty="0" smtClean="0">
                <a:solidFill>
                  <a:schemeClr val="tx1"/>
                </a:solidFill>
              </a:rPr>
              <a:t>References</a:t>
            </a:r>
            <a:endParaRPr lang="en-US" b="1" dirty="0">
              <a:solidFill>
                <a:schemeClr val="tx1"/>
              </a:solidFill>
            </a:endParaRPr>
          </a:p>
        </p:txBody>
      </p:sp>
      <p:sp>
        <p:nvSpPr>
          <p:cNvPr id="4" name="Content Placeholder 3"/>
          <p:cNvSpPr>
            <a:spLocks noGrp="1"/>
          </p:cNvSpPr>
          <p:nvPr>
            <p:ph idx="1"/>
          </p:nvPr>
        </p:nvSpPr>
        <p:spPr>
          <a:xfrm>
            <a:off x="152400" y="1295400"/>
            <a:ext cx="8686800" cy="4525963"/>
          </a:xfrm>
        </p:spPr>
        <p:txBody>
          <a:bodyPr>
            <a:noAutofit/>
          </a:bodyPr>
          <a:lstStyle/>
          <a:p>
            <a:r>
              <a:rPr lang="en-US" sz="1800" b="1" dirty="0" smtClean="0">
                <a:solidFill>
                  <a:schemeClr val="tx1">
                    <a:lumMod val="95000"/>
                  </a:schemeClr>
                </a:solidFill>
                <a:latin typeface="Arial"/>
                <a:ea typeface="Lucida Grande"/>
                <a:cs typeface="Arial"/>
              </a:rPr>
              <a:t>Pavolonis</a:t>
            </a:r>
            <a:r>
              <a:rPr lang="en-US" sz="1800" b="1" dirty="0">
                <a:solidFill>
                  <a:schemeClr val="tx1">
                    <a:lumMod val="95000"/>
                  </a:schemeClr>
                </a:solidFill>
                <a:latin typeface="Arial"/>
                <a:ea typeface="Lucida Grande"/>
                <a:cs typeface="Arial"/>
              </a:rPr>
              <a:t>, M. J., 2010: Advances in Extracting Cloud Composition Information from </a:t>
            </a:r>
            <a:r>
              <a:rPr lang="en-US" sz="1800" b="1" dirty="0" err="1">
                <a:solidFill>
                  <a:schemeClr val="tx1">
                    <a:lumMod val="95000"/>
                  </a:schemeClr>
                </a:solidFill>
                <a:latin typeface="Arial"/>
                <a:ea typeface="Lucida Grande"/>
                <a:cs typeface="Arial"/>
              </a:rPr>
              <a:t>Spaceborne</a:t>
            </a:r>
            <a:r>
              <a:rPr lang="en-US" sz="1800" b="1" dirty="0">
                <a:solidFill>
                  <a:schemeClr val="tx1">
                    <a:lumMod val="95000"/>
                  </a:schemeClr>
                </a:solidFill>
                <a:latin typeface="Arial"/>
                <a:ea typeface="Lucida Grande"/>
                <a:cs typeface="Arial"/>
              </a:rPr>
              <a:t> Infrared Radiances-A Robust Alternative to Brightness Temperatures. Part I: Theory. Journal of Applied Meteorology and Climatology, 49, 1992-2012, doi:10.1175/2010JAMC2433.1 ER</a:t>
            </a:r>
            <a:r>
              <a:rPr lang="en-US" sz="1800" b="1" dirty="0" smtClean="0">
                <a:solidFill>
                  <a:schemeClr val="tx1">
                    <a:lumMod val="95000"/>
                  </a:schemeClr>
                </a:solidFill>
                <a:latin typeface="Arial"/>
                <a:ea typeface="Lucida Grande"/>
                <a:cs typeface="Arial"/>
              </a:rPr>
              <a:t>.</a:t>
            </a:r>
          </a:p>
          <a:p>
            <a:endParaRPr lang="en-US" sz="1800" b="1" dirty="0">
              <a:solidFill>
                <a:schemeClr val="tx1">
                  <a:lumMod val="95000"/>
                </a:schemeClr>
              </a:solidFill>
              <a:latin typeface="Arial"/>
              <a:ea typeface="Lucida Grande"/>
              <a:cs typeface="Arial"/>
            </a:endParaRPr>
          </a:p>
          <a:p>
            <a:r>
              <a:rPr lang="en-US" sz="1800" b="1" dirty="0" err="1">
                <a:solidFill>
                  <a:schemeClr val="tx1">
                    <a:lumMod val="95000"/>
                  </a:schemeClr>
                </a:solidFill>
                <a:latin typeface="Arial"/>
                <a:ea typeface="Lucida Grande"/>
                <a:cs typeface="Arial"/>
              </a:rPr>
              <a:t>Cintineo</a:t>
            </a:r>
            <a:r>
              <a:rPr lang="en-US" sz="1800" b="1" dirty="0">
                <a:solidFill>
                  <a:schemeClr val="tx1">
                    <a:lumMod val="95000"/>
                  </a:schemeClr>
                </a:solidFill>
                <a:latin typeface="Arial"/>
                <a:ea typeface="Lucida Grande"/>
                <a:cs typeface="Arial"/>
              </a:rPr>
              <a:t>, John L.; Pavolonis, Michael J.; </a:t>
            </a:r>
            <a:r>
              <a:rPr lang="en-US" sz="1800" b="1" dirty="0" err="1">
                <a:solidFill>
                  <a:schemeClr val="tx1">
                    <a:lumMod val="95000"/>
                  </a:schemeClr>
                </a:solidFill>
                <a:latin typeface="Arial"/>
                <a:ea typeface="Lucida Grande"/>
                <a:cs typeface="Arial"/>
              </a:rPr>
              <a:t>Sieglaff</a:t>
            </a:r>
            <a:r>
              <a:rPr lang="en-US" sz="1800" b="1" dirty="0">
                <a:solidFill>
                  <a:schemeClr val="tx1">
                    <a:lumMod val="95000"/>
                  </a:schemeClr>
                </a:solidFill>
                <a:latin typeface="Arial"/>
                <a:ea typeface="Lucida Grande"/>
                <a:cs typeface="Arial"/>
              </a:rPr>
              <a:t>, Justin M. and </a:t>
            </a:r>
            <a:r>
              <a:rPr lang="en-US" sz="1800" b="1" dirty="0" err="1">
                <a:solidFill>
                  <a:schemeClr val="tx1">
                    <a:lumMod val="95000"/>
                  </a:schemeClr>
                </a:solidFill>
                <a:latin typeface="Arial"/>
                <a:ea typeface="Lucida Grande"/>
                <a:cs typeface="Arial"/>
              </a:rPr>
              <a:t>Heidinger</a:t>
            </a:r>
            <a:r>
              <a:rPr lang="en-US" sz="1800" b="1" dirty="0">
                <a:solidFill>
                  <a:schemeClr val="tx1">
                    <a:lumMod val="95000"/>
                  </a:schemeClr>
                </a:solidFill>
                <a:latin typeface="Arial"/>
                <a:ea typeface="Lucida Grande"/>
                <a:cs typeface="Arial"/>
              </a:rPr>
              <a:t>, Andrew K. Evolution of severe and </a:t>
            </a:r>
            <a:r>
              <a:rPr lang="en-US" sz="1800" b="1" dirty="0" err="1">
                <a:solidFill>
                  <a:schemeClr val="tx1">
                    <a:lumMod val="95000"/>
                  </a:schemeClr>
                </a:solidFill>
                <a:latin typeface="Arial"/>
                <a:ea typeface="Lucida Grande"/>
                <a:cs typeface="Arial"/>
              </a:rPr>
              <a:t>nonsevere</a:t>
            </a:r>
            <a:r>
              <a:rPr lang="en-US" sz="1800" b="1" dirty="0">
                <a:solidFill>
                  <a:schemeClr val="tx1">
                    <a:lumMod val="95000"/>
                  </a:schemeClr>
                </a:solidFill>
                <a:latin typeface="Arial"/>
                <a:ea typeface="Lucida Grande"/>
                <a:cs typeface="Arial"/>
              </a:rPr>
              <a:t> convection inferred from GOES-derived cloud properties. Journal of Applied Meteorology and Climatology, </a:t>
            </a:r>
            <a:r>
              <a:rPr lang="en-US" sz="1800" b="1" dirty="0" smtClean="0">
                <a:solidFill>
                  <a:schemeClr val="tx1">
                    <a:lumMod val="95000"/>
                  </a:schemeClr>
                </a:solidFill>
                <a:latin typeface="Arial"/>
                <a:ea typeface="Lucida Grande"/>
                <a:cs typeface="Arial"/>
              </a:rPr>
              <a:t>52 (9), </a:t>
            </a:r>
            <a:r>
              <a:rPr lang="en-US" sz="1800" b="1" dirty="0">
                <a:solidFill>
                  <a:schemeClr val="tx1">
                    <a:lumMod val="95000"/>
                  </a:schemeClr>
                </a:solidFill>
                <a:latin typeface="Arial"/>
                <a:ea typeface="Lucida Grande"/>
                <a:cs typeface="Arial"/>
              </a:rPr>
              <a:t>2013, 2009–2023</a:t>
            </a:r>
            <a:r>
              <a:rPr lang="en-US" sz="1800" b="1" dirty="0" smtClean="0">
                <a:solidFill>
                  <a:schemeClr val="tx1">
                    <a:lumMod val="95000"/>
                  </a:schemeClr>
                </a:solidFill>
                <a:latin typeface="Arial"/>
                <a:ea typeface="Lucida Grande"/>
                <a:cs typeface="Arial"/>
              </a:rPr>
              <a:t>.</a:t>
            </a:r>
          </a:p>
          <a:p>
            <a:endParaRPr lang="en-US" sz="1800" b="1" dirty="0" smtClean="0">
              <a:solidFill>
                <a:schemeClr val="tx1">
                  <a:lumMod val="95000"/>
                </a:schemeClr>
              </a:solidFill>
              <a:latin typeface="Arial"/>
              <a:ea typeface="Lucida Grande"/>
              <a:cs typeface="Arial"/>
            </a:endParaRPr>
          </a:p>
          <a:p>
            <a:r>
              <a:rPr lang="en-US" sz="1800" b="1" dirty="0" err="1">
                <a:solidFill>
                  <a:schemeClr val="tx1">
                    <a:lumMod val="95000"/>
                  </a:schemeClr>
                </a:solidFill>
                <a:latin typeface="Arial"/>
                <a:ea typeface="Lucida Grande"/>
                <a:cs typeface="Arial"/>
              </a:rPr>
              <a:t>Cintineo</a:t>
            </a:r>
            <a:r>
              <a:rPr lang="en-US" sz="1800" b="1" dirty="0">
                <a:solidFill>
                  <a:schemeClr val="tx1">
                    <a:lumMod val="95000"/>
                  </a:schemeClr>
                </a:solidFill>
                <a:latin typeface="Arial"/>
                <a:ea typeface="Lucida Grande"/>
                <a:cs typeface="Arial"/>
              </a:rPr>
              <a:t>, John L.; Pavolonis, Michael J.; </a:t>
            </a:r>
            <a:r>
              <a:rPr lang="en-US" sz="1800" b="1" dirty="0" err="1">
                <a:solidFill>
                  <a:schemeClr val="tx1">
                    <a:lumMod val="95000"/>
                  </a:schemeClr>
                </a:solidFill>
                <a:latin typeface="Arial"/>
                <a:ea typeface="Lucida Grande"/>
                <a:cs typeface="Arial"/>
              </a:rPr>
              <a:t>Sieglaff</a:t>
            </a:r>
            <a:r>
              <a:rPr lang="en-US" sz="1800" b="1" dirty="0">
                <a:solidFill>
                  <a:schemeClr val="tx1">
                    <a:lumMod val="95000"/>
                  </a:schemeClr>
                </a:solidFill>
                <a:latin typeface="Arial"/>
                <a:ea typeface="Lucida Grande"/>
                <a:cs typeface="Arial"/>
              </a:rPr>
              <a:t>, Justin M. and Lindsey, Daniel T. An empirical model for assessing the severe weather potential of developing convection. Weather and Forecasting, </a:t>
            </a:r>
            <a:r>
              <a:rPr lang="en-US" sz="1800" b="1" dirty="0" smtClean="0">
                <a:solidFill>
                  <a:schemeClr val="tx1">
                    <a:lumMod val="95000"/>
                  </a:schemeClr>
                </a:solidFill>
                <a:latin typeface="Arial"/>
                <a:ea typeface="Lucida Grande"/>
                <a:cs typeface="Arial"/>
              </a:rPr>
              <a:t>29 (3), </a:t>
            </a:r>
            <a:r>
              <a:rPr lang="en-US" sz="1800" b="1" dirty="0">
                <a:solidFill>
                  <a:schemeClr val="tx1">
                    <a:lumMod val="95000"/>
                  </a:schemeClr>
                </a:solidFill>
                <a:latin typeface="Arial"/>
                <a:ea typeface="Lucida Grande"/>
                <a:cs typeface="Arial"/>
              </a:rPr>
              <a:t>2014, 639–653.</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1F32DFAE-839A-8443-B9C1-51F7F225A32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1083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3" name="Title 1"/>
          <p:cNvSpPr>
            <a:spLocks noGrp="1"/>
          </p:cNvSpPr>
          <p:nvPr>
            <p:ph type="title"/>
          </p:nvPr>
        </p:nvSpPr>
        <p:spPr>
          <a:xfrm>
            <a:off x="457200" y="152400"/>
            <a:ext cx="8534400" cy="990600"/>
          </a:xfrm>
        </p:spPr>
        <p:txBody>
          <a:bodyPr/>
          <a:lstStyle/>
          <a:p>
            <a:r>
              <a:rPr lang="en-US" sz="3600" dirty="0" smtClean="0"/>
              <a:t>Additional Resources</a:t>
            </a:r>
            <a:endParaRPr lang="en-US" sz="3600" dirty="0"/>
          </a:p>
        </p:txBody>
      </p:sp>
      <p:sp>
        <p:nvSpPr>
          <p:cNvPr id="2" name="TextBox 1"/>
          <p:cNvSpPr txBox="1"/>
          <p:nvPr/>
        </p:nvSpPr>
        <p:spPr>
          <a:xfrm>
            <a:off x="76200" y="1228666"/>
            <a:ext cx="8991600" cy="5047536"/>
          </a:xfrm>
          <a:prstGeom prst="rect">
            <a:avLst/>
          </a:prstGeom>
          <a:noFill/>
        </p:spPr>
        <p:txBody>
          <a:bodyPr wrap="square" rtlCol="0">
            <a:spAutoFit/>
          </a:bodyPr>
          <a:lstStyle/>
          <a:p>
            <a:pPr marL="285750" indent="-285750">
              <a:buFont typeface="Arial"/>
              <a:buChar char="•"/>
            </a:pPr>
            <a:r>
              <a:rPr lang="en-US" sz="1400" b="1" dirty="0" smtClean="0">
                <a:solidFill>
                  <a:srgbClr val="F2C31A"/>
                </a:solidFill>
              </a:rPr>
              <a:t>Mike Pavolonis (</a:t>
            </a:r>
            <a:r>
              <a:rPr lang="en-US" sz="1400" b="1" dirty="0" smtClean="0">
                <a:solidFill>
                  <a:srgbClr val="F2C31A"/>
                </a:solidFill>
                <a:hlinkClick r:id="rId3"/>
              </a:rPr>
              <a:t>michael.pavolonis@noaa.gov</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John Cintineo (</a:t>
            </a:r>
            <a:r>
              <a:rPr lang="en-US" sz="1400" b="1" dirty="0" smtClean="0">
                <a:solidFill>
                  <a:srgbClr val="F2C31A"/>
                </a:solidFill>
                <a:hlinkClick r:id="rId4"/>
              </a:rPr>
              <a:t>john.cintineo@ssec.wisc.edu</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Justin Sieglaff (</a:t>
            </a:r>
            <a:r>
              <a:rPr lang="en-US" sz="1400" b="1" dirty="0" smtClean="0">
                <a:solidFill>
                  <a:srgbClr val="F2C31A"/>
                </a:solidFill>
                <a:hlinkClick r:id="rId5"/>
              </a:rPr>
              <a:t>justin.sieglaff@ssec.wisc.edu</a:t>
            </a:r>
            <a:r>
              <a:rPr lang="en-US" sz="1400" b="1" dirty="0" smtClean="0">
                <a:solidFill>
                  <a:srgbClr val="F2C31A"/>
                </a:solidFill>
              </a:rPr>
              <a:t>)</a:t>
            </a:r>
          </a:p>
          <a:p>
            <a:pPr marL="285750" indent="-285750">
              <a:buFont typeface="Arial"/>
              <a:buChar char="•"/>
            </a:pPr>
            <a:endParaRPr lang="en-US" sz="1400" b="1" dirty="0">
              <a:solidFill>
                <a:srgbClr val="F2C31A"/>
              </a:solidFill>
            </a:endParaRPr>
          </a:p>
          <a:p>
            <a:pPr marL="285750" indent="-285750">
              <a:buFont typeface="Arial"/>
              <a:buChar char="•"/>
            </a:pPr>
            <a:r>
              <a:rPr lang="en-US" sz="1400" b="1" dirty="0" smtClean="0">
                <a:solidFill>
                  <a:srgbClr val="F2C31A"/>
                </a:solidFill>
              </a:rPr>
              <a:t>Dan Lindsey (</a:t>
            </a:r>
            <a:r>
              <a:rPr lang="en-US" sz="1400" b="1" dirty="0" smtClean="0">
                <a:solidFill>
                  <a:srgbClr val="F2C31A"/>
                </a:solidFill>
                <a:hlinkClick r:id="rId6"/>
              </a:rPr>
              <a:t>dan.lindsey@noaa.gov</a:t>
            </a:r>
            <a:r>
              <a:rPr lang="en-US" sz="1400" b="1" dirty="0" smtClean="0">
                <a:solidFill>
                  <a:srgbClr val="F2C31A"/>
                </a:solidFill>
              </a:rPr>
              <a:t>)</a:t>
            </a:r>
            <a:endParaRPr lang="en-US" sz="1600" b="1" dirty="0">
              <a:solidFill>
                <a:srgbClr val="F2C31A"/>
              </a:solidFill>
            </a:endParaRPr>
          </a:p>
          <a:p>
            <a:pPr marL="285750" indent="-285750">
              <a:buFont typeface="Arial"/>
              <a:buChar char="•"/>
            </a:pPr>
            <a:endParaRPr lang="en-US" sz="1600" dirty="0" smtClean="0">
              <a:solidFill>
                <a:srgbClr val="F2C31A"/>
              </a:solidFill>
            </a:endParaRPr>
          </a:p>
          <a:p>
            <a:pPr marL="285750" indent="-285750">
              <a:buFont typeface="Arial"/>
              <a:buChar char="•"/>
            </a:pPr>
            <a:endParaRPr lang="en-US" sz="1600" dirty="0">
              <a:solidFill>
                <a:srgbClr val="F2C31A"/>
              </a:solidFill>
            </a:endParaRPr>
          </a:p>
          <a:p>
            <a:pPr marL="285750" indent="-285750">
              <a:buFont typeface="Arial"/>
              <a:buChar char="•"/>
            </a:pPr>
            <a:endParaRPr lang="en-US" sz="1600" dirty="0" smtClean="0">
              <a:solidFill>
                <a:srgbClr val="F2C31A"/>
              </a:solidFill>
            </a:endParaRPr>
          </a:p>
          <a:p>
            <a:r>
              <a:rPr lang="en-US" sz="1600" b="1" dirty="0" smtClean="0">
                <a:solidFill>
                  <a:srgbClr val="F2C31A"/>
                </a:solidFill>
              </a:rPr>
              <a:t>To access the official </a:t>
            </a:r>
            <a:r>
              <a:rPr lang="en-US" sz="1600" b="1" dirty="0" err="1" smtClean="0">
                <a:solidFill>
                  <a:srgbClr val="F2C31A"/>
                </a:solidFill>
              </a:rPr>
              <a:t>ProbSevere</a:t>
            </a:r>
            <a:r>
              <a:rPr lang="en-US" sz="1600" b="1" dirty="0" smtClean="0">
                <a:solidFill>
                  <a:srgbClr val="F2C31A"/>
                </a:solidFill>
              </a:rPr>
              <a:t> training module and supplemental training material:</a:t>
            </a:r>
          </a:p>
          <a:p>
            <a:r>
              <a:rPr lang="en-US" sz="1600" b="1" dirty="0" smtClean="0">
                <a:solidFill>
                  <a:srgbClr val="F2C31A"/>
                </a:solidFill>
                <a:hlinkClick r:id="rId7"/>
              </a:rPr>
              <a:t>http</a:t>
            </a:r>
            <a:r>
              <a:rPr lang="en-US" sz="1600" b="1" dirty="0">
                <a:solidFill>
                  <a:srgbClr val="F2C31A"/>
                </a:solidFill>
                <a:hlinkClick r:id="rId7"/>
              </a:rPr>
              <a:t>://cimss.ssec.wisc.edu/severe_conv/training/</a:t>
            </a:r>
            <a:r>
              <a:rPr lang="en-US" sz="1600" b="1" dirty="0" smtClean="0">
                <a:solidFill>
                  <a:srgbClr val="F2C31A"/>
                </a:solidFill>
                <a:hlinkClick r:id="rId7"/>
              </a:rPr>
              <a:t>training.html</a:t>
            </a:r>
            <a:endParaRPr lang="en-US" sz="1600" b="1" dirty="0" smtClean="0">
              <a:solidFill>
                <a:srgbClr val="F2C31A"/>
              </a:solidFill>
            </a:endParaRPr>
          </a:p>
          <a:p>
            <a:endParaRPr lang="en-US" sz="1600" b="1" dirty="0">
              <a:solidFill>
                <a:srgbClr val="F2C31A"/>
              </a:solidFill>
            </a:endParaRPr>
          </a:p>
          <a:p>
            <a:r>
              <a:rPr lang="en-US" sz="1600" b="1" dirty="0" smtClean="0">
                <a:solidFill>
                  <a:srgbClr val="F2C31A"/>
                </a:solidFill>
              </a:rPr>
              <a:t>See </a:t>
            </a:r>
            <a:r>
              <a:rPr lang="en-US" sz="1600" b="1" dirty="0" err="1" smtClean="0">
                <a:solidFill>
                  <a:srgbClr val="F2C31A"/>
                </a:solidFill>
              </a:rPr>
              <a:t>ProbSevere</a:t>
            </a:r>
            <a:r>
              <a:rPr lang="en-US" sz="1600" b="1" dirty="0" smtClean="0">
                <a:solidFill>
                  <a:srgbClr val="F2C31A"/>
                </a:solidFill>
              </a:rPr>
              <a:t> blog posts:</a:t>
            </a:r>
          </a:p>
          <a:p>
            <a:r>
              <a:rPr lang="en-US" sz="1600" b="1" dirty="0">
                <a:solidFill>
                  <a:srgbClr val="F2C31A"/>
                </a:solidFill>
                <a:hlinkClick r:id="rId8"/>
              </a:rPr>
              <a:t>http://goesrhwt.blogspot.com/search/label/</a:t>
            </a:r>
            <a:r>
              <a:rPr lang="en-US" sz="1600" b="1" dirty="0" smtClean="0">
                <a:solidFill>
                  <a:srgbClr val="F2C31A"/>
                </a:solidFill>
                <a:hlinkClick r:id="rId8"/>
              </a:rPr>
              <a:t>ProbSevere</a:t>
            </a:r>
            <a:endParaRPr lang="en-US" sz="1600" b="1" dirty="0" smtClean="0">
              <a:solidFill>
                <a:srgbClr val="F2C31A"/>
              </a:solidFill>
            </a:endParaRPr>
          </a:p>
          <a:p>
            <a:endParaRPr lang="en-US" sz="1600" b="1" dirty="0" smtClean="0">
              <a:solidFill>
                <a:srgbClr val="F2C31A"/>
              </a:solidFill>
            </a:endParaRPr>
          </a:p>
          <a:p>
            <a:r>
              <a:rPr lang="en-US" sz="1600" b="1" dirty="0" err="1" smtClean="0">
                <a:solidFill>
                  <a:srgbClr val="F2C31A"/>
                </a:solidFill>
              </a:rPr>
              <a:t>Realtime</a:t>
            </a:r>
            <a:r>
              <a:rPr lang="en-US" sz="1600" b="1" dirty="0" smtClean="0">
                <a:solidFill>
                  <a:srgbClr val="F2C31A"/>
                </a:solidFill>
              </a:rPr>
              <a:t> </a:t>
            </a:r>
            <a:r>
              <a:rPr lang="en-US" sz="1600" b="1" dirty="0" err="1" smtClean="0">
                <a:solidFill>
                  <a:srgbClr val="F2C31A"/>
                </a:solidFill>
              </a:rPr>
              <a:t>ProbSevere</a:t>
            </a:r>
            <a:r>
              <a:rPr lang="en-US" sz="1600" b="1" dirty="0" smtClean="0">
                <a:solidFill>
                  <a:srgbClr val="F2C31A"/>
                </a:solidFill>
              </a:rPr>
              <a:t> on the web:</a:t>
            </a:r>
          </a:p>
          <a:p>
            <a:r>
              <a:rPr lang="en-US" sz="1600" b="1" dirty="0">
                <a:solidFill>
                  <a:srgbClr val="F2C31A"/>
                </a:solidFill>
                <a:hlinkClick r:id="rId9"/>
              </a:rPr>
              <a:t>http://cimss.ssec.wisc.edu/severe_conv/</a:t>
            </a:r>
            <a:r>
              <a:rPr lang="en-US" sz="1600" b="1" dirty="0" smtClean="0">
                <a:solidFill>
                  <a:srgbClr val="F2C31A"/>
                </a:solidFill>
                <a:hlinkClick r:id="rId9"/>
              </a:rPr>
              <a:t>probsev.html</a:t>
            </a:r>
            <a:endParaRPr lang="en-US" sz="1600" b="1" dirty="0" smtClean="0">
              <a:solidFill>
                <a:srgbClr val="F2C31A"/>
              </a:solidFill>
            </a:endParaRPr>
          </a:p>
          <a:p>
            <a:endParaRPr lang="en-US" sz="1600" b="1" dirty="0">
              <a:solidFill>
                <a:srgbClr val="F2C31A"/>
              </a:solidFill>
            </a:endParaRPr>
          </a:p>
          <a:p>
            <a:r>
              <a:rPr lang="en-US" sz="1600" b="1" dirty="0" err="1" smtClean="0">
                <a:solidFill>
                  <a:srgbClr val="F2C31A"/>
                </a:solidFill>
              </a:rPr>
              <a:t>Realtime</a:t>
            </a:r>
            <a:r>
              <a:rPr lang="en-US" sz="1600" b="1" dirty="0" smtClean="0">
                <a:solidFill>
                  <a:srgbClr val="F2C31A"/>
                </a:solidFill>
              </a:rPr>
              <a:t> </a:t>
            </a:r>
            <a:r>
              <a:rPr lang="en-US" sz="1600" b="1" dirty="0" err="1" smtClean="0">
                <a:solidFill>
                  <a:srgbClr val="F2C31A"/>
                </a:solidFill>
              </a:rPr>
              <a:t>ProbSevere</a:t>
            </a:r>
            <a:r>
              <a:rPr lang="en-US" sz="1600" b="1" dirty="0" smtClean="0">
                <a:solidFill>
                  <a:srgbClr val="F2C31A"/>
                </a:solidFill>
              </a:rPr>
              <a:t> t</a:t>
            </a:r>
            <a:r>
              <a:rPr lang="en-US" sz="1600" b="1" dirty="0" smtClean="0">
                <a:solidFill>
                  <a:srgbClr val="F2C31A"/>
                </a:solidFill>
              </a:rPr>
              <a:t>ime series:</a:t>
            </a:r>
            <a:endParaRPr lang="en-US" sz="1600" b="1" dirty="0" smtClean="0">
              <a:solidFill>
                <a:srgbClr val="F2C31A"/>
              </a:solidFill>
            </a:endParaRPr>
          </a:p>
          <a:p>
            <a:r>
              <a:rPr lang="en-US" sz="1600" dirty="0">
                <a:solidFill>
                  <a:srgbClr val="F2C31A"/>
                </a:solidFill>
                <a:hlinkClick r:id="rId10"/>
              </a:rPr>
              <a:t>http://hopwrf.info/ProbSevere/</a:t>
            </a:r>
            <a:r>
              <a:rPr lang="en-US" sz="1600" dirty="0" smtClean="0">
                <a:solidFill>
                  <a:srgbClr val="F2C31A"/>
                </a:solidFill>
                <a:hlinkClick r:id="rId10"/>
              </a:rPr>
              <a:t>PlotLightning.html</a:t>
            </a:r>
            <a:endParaRPr lang="en-US" sz="1600" dirty="0" smtClean="0">
              <a:solidFill>
                <a:srgbClr val="F2C31A"/>
              </a:solidFill>
            </a:endParaRPr>
          </a:p>
        </p:txBody>
      </p:sp>
    </p:spTree>
    <p:extLst>
      <p:ext uri="{BB962C8B-B14F-4D97-AF65-F5344CB8AC3E}">
        <p14:creationId xmlns:p14="http://schemas.microsoft.com/office/powerpoint/2010/main" val="11234058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2" name="TextBox 1"/>
          <p:cNvSpPr txBox="1"/>
          <p:nvPr/>
        </p:nvSpPr>
        <p:spPr>
          <a:xfrm>
            <a:off x="381000" y="101024"/>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Data to Environmental Intelligence</a:t>
            </a:r>
            <a:endParaRPr lang="en-US" sz="3600" b="1" dirty="0">
              <a:effectLst>
                <a:outerShdw blurRad="50800" dist="38100" dir="2700000" algn="tl" rotWithShape="0">
                  <a:prstClr val="black">
                    <a:alpha val="40000"/>
                  </a:prstClr>
                </a:outerShdw>
              </a:effectLst>
            </a:endParaRPr>
          </a:p>
        </p:txBody>
      </p:sp>
      <p:sp>
        <p:nvSpPr>
          <p:cNvPr id="5" name="TextBox 4"/>
          <p:cNvSpPr txBox="1"/>
          <p:nvPr/>
        </p:nvSpPr>
        <p:spPr>
          <a:xfrm>
            <a:off x="0" y="4419600"/>
            <a:ext cx="2285994" cy="369332"/>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304288"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4518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66"/>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43840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876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0668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052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198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38400" y="4343400"/>
            <a:ext cx="2286000" cy="861774"/>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5181600" y="4343400"/>
            <a:ext cx="1981200" cy="923330"/>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Tracking and Hydrometeor Properties</a:t>
            </a:r>
          </a:p>
        </p:txBody>
      </p:sp>
      <p:sp>
        <p:nvSpPr>
          <p:cNvPr id="21" name="TextBox 20"/>
          <p:cNvSpPr txBox="1"/>
          <p:nvPr/>
        </p:nvSpPr>
        <p:spPr>
          <a:xfrm>
            <a:off x="7010400" y="2971800"/>
            <a:ext cx="2286000" cy="369332"/>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Total Lightning</a:t>
            </a:r>
            <a:endParaRPr lang="en-US" dirty="0">
              <a:effectLst>
                <a:outerShdw blurRad="50800" dist="38100" dir="2700000" algn="tl" rotWithShape="0">
                  <a:prstClr val="black">
                    <a:alpha val="40000"/>
                  </a:prstClr>
                </a:outerShdw>
              </a:effectLst>
            </a:endParaRPr>
          </a:p>
        </p:txBody>
      </p:sp>
      <p:cxnSp>
        <p:nvCxnSpPr>
          <p:cNvPr id="22" name="Straight Arrow Connector 21"/>
          <p:cNvCxnSpPr/>
          <p:nvPr/>
        </p:nvCxnSpPr>
        <p:spPr>
          <a:xfrm>
            <a:off x="8077200" y="3429000"/>
            <a:ext cx="0" cy="9906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72595" y="4343400"/>
            <a:ext cx="1667302" cy="646331"/>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Electrification</a:t>
            </a:r>
          </a:p>
        </p:txBody>
      </p:sp>
      <p:pic>
        <p:nvPicPr>
          <p:cNvPr id="3" name="Picture 2"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24" name="TextBox 23"/>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60 minutes)</a:t>
            </a:r>
            <a:endParaRPr lang="en-US" sz="2800" i="1" dirty="0">
              <a:solidFill>
                <a:prstClr val="white"/>
              </a:solidFill>
              <a:latin typeface="Arial" pitchFamily="34" charset="0"/>
            </a:endParaRPr>
          </a:p>
        </p:txBody>
      </p:sp>
      <p:sp>
        <p:nvSpPr>
          <p:cNvPr id="25" name="Left Brace 24"/>
          <p:cNvSpPr/>
          <p:nvPr/>
        </p:nvSpPr>
        <p:spPr>
          <a:xfrm rot="16200000">
            <a:off x="4267200" y="914400"/>
            <a:ext cx="609600" cy="88392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4545474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pic>
        <p:nvPicPr>
          <p:cNvPr id="5" name="Picture 4" descr="real_eart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941"/>
            <a:ext cx="9144000" cy="5789059"/>
          </a:xfrm>
          <a:prstGeom prst="rect">
            <a:avLst/>
          </a:prstGeom>
        </p:spPr>
      </p:pic>
      <p:sp>
        <p:nvSpPr>
          <p:cNvPr id="6" name="TextBox 5"/>
          <p:cNvSpPr txBox="1"/>
          <p:nvPr/>
        </p:nvSpPr>
        <p:spPr>
          <a:xfrm>
            <a:off x="76200" y="0"/>
            <a:ext cx="8915400" cy="1231106"/>
          </a:xfrm>
          <a:prstGeom prst="rect">
            <a:avLst/>
          </a:prstGeom>
          <a:noFill/>
        </p:spPr>
        <p:txBody>
          <a:bodyPr wrap="square" rtlCol="0">
            <a:spAutoFit/>
          </a:bodyPr>
          <a:lstStyle/>
          <a:p>
            <a:pPr algn="ctr"/>
            <a:endParaRPr lang="en-US" u="sng" dirty="0" smtClean="0">
              <a:hlinkClick r:id="rId3"/>
            </a:endParaRPr>
          </a:p>
          <a:p>
            <a:pPr algn="ctr"/>
            <a:r>
              <a:rPr lang="en-US" sz="2800" b="1" dirty="0" smtClean="0">
                <a:hlinkClick r:id="rId4"/>
              </a:rPr>
              <a:t>http</a:t>
            </a:r>
            <a:r>
              <a:rPr lang="en-US" sz="2800" b="1" dirty="0">
                <a:hlinkClick r:id="rId4"/>
              </a:rPr>
              <a:t>://</a:t>
            </a:r>
            <a:r>
              <a:rPr lang="en-US" sz="2800" b="1" dirty="0" err="1">
                <a:hlinkClick r:id="rId4"/>
              </a:rPr>
              <a:t>cimss.ssec.wisc.edu</a:t>
            </a:r>
            <a:r>
              <a:rPr lang="en-US" sz="2800" b="1" dirty="0">
                <a:hlinkClick r:id="rId4"/>
              </a:rPr>
              <a:t>/</a:t>
            </a:r>
            <a:r>
              <a:rPr lang="en-US" sz="2800" b="1" dirty="0" err="1">
                <a:hlinkClick r:id="rId4"/>
              </a:rPr>
              <a:t>severe_conv</a:t>
            </a:r>
            <a:r>
              <a:rPr lang="en-US" sz="2800" b="1" dirty="0">
                <a:hlinkClick r:id="rId4"/>
              </a:rPr>
              <a:t>/</a:t>
            </a:r>
            <a:r>
              <a:rPr lang="en-US" sz="2800" b="1" dirty="0" err="1" smtClean="0">
                <a:hlinkClick r:id="rId4"/>
              </a:rPr>
              <a:t>probsev.html</a:t>
            </a:r>
            <a:endParaRPr lang="en-US" sz="2800" b="1" dirty="0" smtClean="0"/>
          </a:p>
          <a:p>
            <a:pPr algn="ctr"/>
            <a:endParaRPr lang="en-US" sz="2800" b="1" dirty="0" smtClean="0"/>
          </a:p>
        </p:txBody>
      </p:sp>
    </p:spTree>
    <p:extLst>
      <p:ext uri="{BB962C8B-B14F-4D97-AF65-F5344CB8AC3E}">
        <p14:creationId xmlns:p14="http://schemas.microsoft.com/office/powerpoint/2010/main" val="8225153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31</a:t>
            </a:fld>
            <a:endParaRPr lang="en-US"/>
          </a:p>
        </p:txBody>
      </p:sp>
      <p:pic>
        <p:nvPicPr>
          <p:cNvPr id="3" name="Picture 2" descr="ProbSevere_TW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 y="609600"/>
            <a:ext cx="8972663" cy="5054600"/>
          </a:xfrm>
          <a:prstGeom prst="rect">
            <a:avLst/>
          </a:prstGeom>
        </p:spPr>
      </p:pic>
    </p:spTree>
    <p:extLst>
      <p:ext uri="{BB962C8B-B14F-4D97-AF65-F5344CB8AC3E}">
        <p14:creationId xmlns:p14="http://schemas.microsoft.com/office/powerpoint/2010/main" val="12733066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4" y="76200"/>
            <a:ext cx="3918857" cy="830924"/>
          </a:xfrm>
          <a:prstGeom prst="rect">
            <a:avLst/>
          </a:prstGeom>
          <a:noFill/>
        </p:spPr>
        <p:txBody>
          <a:bodyPr wrap="square" lIns="91365" tIns="45684" rIns="91365" bIns="45684" rtlCol="0">
            <a:spAutoFit/>
          </a:bodyPr>
          <a:lstStyle/>
          <a:p>
            <a:pPr algn="ctr"/>
            <a:r>
              <a:rPr lang="en-US" sz="4800" dirty="0">
                <a:effectLst>
                  <a:outerShdw blurRad="38100" dist="38100" dir="2700000" algn="tl">
                    <a:srgbClr val="000000">
                      <a:alpha val="43137"/>
                    </a:srgbClr>
                  </a:outerShdw>
                </a:effectLst>
                <a:latin typeface="Arial Black" panose="020B0A04020102020204" pitchFamily="34" charset="0"/>
              </a:rPr>
              <a:t>Questions?</a:t>
            </a:r>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32</a:t>
            </a:fld>
            <a:endParaRPr lang="en-US"/>
          </a:p>
        </p:txBody>
      </p:sp>
      <p:pic>
        <p:nvPicPr>
          <p:cNvPr id="7" name="Picture 6" descr="800px-F5_tornado_Elie_Manitoba_2007.jpg"/>
          <p:cNvPicPr>
            <a:picLocks/>
          </p:cNvPicPr>
          <p:nvPr/>
        </p:nvPicPr>
        <p:blipFill>
          <a:blip r:embed="rId3">
            <a:extLst>
              <a:ext uri="{28A0092B-C50C-407E-A947-70E740481C1C}">
                <a14:useLocalDpi xmlns:a14="http://schemas.microsoft.com/office/drawing/2010/main" val="0"/>
              </a:ext>
            </a:extLst>
          </a:blip>
          <a:stretch>
            <a:fillRect/>
          </a:stretch>
        </p:blipFill>
        <p:spPr>
          <a:xfrm>
            <a:off x="457200" y="1191768"/>
            <a:ext cx="8305800" cy="5666232"/>
          </a:xfrm>
          <a:prstGeom prst="rect">
            <a:avLst/>
          </a:prstGeom>
        </p:spPr>
      </p:pic>
    </p:spTree>
    <p:extLst>
      <p:ext uri="{BB962C8B-B14F-4D97-AF65-F5344CB8AC3E}">
        <p14:creationId xmlns:p14="http://schemas.microsoft.com/office/powerpoint/2010/main" val="34165077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Backup Slides</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smtClean="0"/>
              <a:t>ESSIC Seminar</a:t>
            </a:r>
            <a:endParaRPr lang="en-US"/>
          </a:p>
        </p:txBody>
      </p:sp>
      <p:sp>
        <p:nvSpPr>
          <p:cNvPr id="3" name="Slide Number Placeholder 2"/>
          <p:cNvSpPr>
            <a:spLocks noGrp="1"/>
          </p:cNvSpPr>
          <p:nvPr>
            <p:ph type="sldNum" sz="quarter" idx="12"/>
          </p:nvPr>
        </p:nvSpPr>
        <p:spPr/>
        <p:txBody>
          <a:bodyPr/>
          <a:lstStyle/>
          <a:p>
            <a:fld id="{42908C82-07A9-4257-B486-514AC1A5E3DE}" type="slidenum">
              <a:rPr lang="en-US" smtClean="0"/>
              <a:t>33</a:t>
            </a:fld>
            <a:endParaRPr lang="en-US"/>
          </a:p>
        </p:txBody>
      </p:sp>
    </p:spTree>
    <p:extLst>
      <p:ext uri="{BB962C8B-B14F-4D97-AF65-F5344CB8AC3E}">
        <p14:creationId xmlns:p14="http://schemas.microsoft.com/office/powerpoint/2010/main" val="265651832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92"/>
            <a:ext cx="8305800" cy="584703"/>
          </a:xfrm>
          <a:prstGeom prst="rect">
            <a:avLst/>
          </a:prstGeom>
          <a:noFill/>
        </p:spPr>
        <p:txBody>
          <a:bodyPr wrap="square" lIns="91365" tIns="45684" rIns="91365" bIns="45684"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99"/>
            <a:ext cx="6324600" cy="2209734"/>
            <a:chOff x="2819400" y="1828866"/>
            <a:chExt cx="6324600" cy="2209734"/>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smtClean="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66"/>
              <a:ext cx="381000" cy="107119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62"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5" y="1371600"/>
            <a:ext cx="7387839" cy="4343400"/>
          </a:xfrm>
          <a:prstGeom prst="rect">
            <a:avLst/>
          </a:prstGeom>
        </p:spPr>
      </p:pic>
      <p:sp>
        <p:nvSpPr>
          <p:cNvPr id="48" name="TextBox 47"/>
          <p:cNvSpPr txBox="1"/>
          <p:nvPr/>
        </p:nvSpPr>
        <p:spPr>
          <a:xfrm>
            <a:off x="4419600" y="3276608"/>
            <a:ext cx="4724400" cy="1477255"/>
          </a:xfrm>
          <a:prstGeom prst="rect">
            <a:avLst/>
          </a:prstGeom>
          <a:solidFill>
            <a:schemeClr val="bg1">
              <a:lumMod val="75000"/>
              <a:lumOff val="25000"/>
            </a:schemeClr>
          </a:solid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smtClean="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77"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spTree>
    <p:extLst>
      <p:ext uri="{BB962C8B-B14F-4D97-AF65-F5344CB8AC3E}">
        <p14:creationId xmlns:p14="http://schemas.microsoft.com/office/powerpoint/2010/main" val="1370730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pPr defTabSz="914400"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Data sources – </a:t>
            </a:r>
            <a:r>
              <a:rPr lang="en-US" sz="3200" dirty="0" smtClean="0">
                <a:solidFill>
                  <a:prstClr val="white"/>
                </a:solidFill>
                <a:effectLst>
                  <a:outerShdw blurRad="50800" dist="38100" dir="2700000" algn="tl" rotWithShape="0">
                    <a:prstClr val="black">
                      <a:alpha val="40000"/>
                    </a:prstClr>
                  </a:outerShdw>
                </a:effectLst>
                <a:latin typeface="Arial" pitchFamily="34" charset="0"/>
              </a:rPr>
              <a:t>ENI Total Lightning</a:t>
            </a:r>
            <a:endParaRPr lang="en-US" sz="32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11" name="TextBox 10"/>
          <p:cNvSpPr txBox="1"/>
          <p:nvPr/>
        </p:nvSpPr>
        <p:spPr>
          <a:xfrm>
            <a:off x="381000" y="1085671"/>
            <a:ext cx="8305800" cy="646331"/>
          </a:xfrm>
          <a:prstGeom prst="rect">
            <a:avLst/>
          </a:prstGeom>
          <a:noFill/>
        </p:spPr>
        <p:txBody>
          <a:bodyPr wrap="square" rtlCol="0">
            <a:spAutoFit/>
          </a:bodyPr>
          <a:lstStyle/>
          <a:p>
            <a:pPr marL="285750" indent="-285750" defTabSz="914400" fontAlgn="base">
              <a:spcBef>
                <a:spcPct val="0"/>
              </a:spcBef>
              <a:spcAft>
                <a:spcPct val="0"/>
              </a:spcAft>
              <a:buFont typeface="Arial"/>
              <a:buChar char="•"/>
            </a:pPr>
            <a:r>
              <a:rPr lang="en-US" dirty="0" smtClean="0">
                <a:solidFill>
                  <a:srgbClr val="FEB80A"/>
                </a:solidFill>
                <a:effectLst>
                  <a:outerShdw blurRad="50800" dist="38100" dir="2700000" algn="tl" rotWithShape="0">
                    <a:prstClr val="black">
                      <a:alpha val="40000"/>
                    </a:prstClr>
                  </a:outerShdw>
                </a:effectLst>
                <a:latin typeface="Arial" pitchFamily="34" charset="0"/>
              </a:rPr>
              <a:t>Earth Networks Total Lightning (proxy for GOES-R GLM)</a:t>
            </a:r>
            <a:r>
              <a:rPr lang="en-US" dirty="0" smtClean="0">
                <a:solidFill>
                  <a:prstClr val="white"/>
                </a:solidFill>
                <a:effectLst>
                  <a:outerShdw blurRad="50800" dist="38100" dir="2700000" algn="tl" rotWithShape="0">
                    <a:prstClr val="black">
                      <a:alpha val="40000"/>
                    </a:prstClr>
                  </a:outerShdw>
                </a:effectLst>
                <a:latin typeface="Arial" pitchFamily="34" charset="0"/>
              </a:rPr>
              <a:t>:</a:t>
            </a:r>
          </a:p>
          <a:p>
            <a:pPr marL="742950" lvl="1" indent="-285750" defTabSz="914400" fontAlgn="base">
              <a:spcBef>
                <a:spcPct val="0"/>
              </a:spcBef>
              <a:spcAft>
                <a:spcPct val="0"/>
              </a:spcAft>
              <a:buFont typeface="Arial"/>
              <a:buChar char="•"/>
            </a:pPr>
            <a:r>
              <a:rPr lang="en-US" dirty="0" smtClean="0">
                <a:solidFill>
                  <a:prstClr val="white"/>
                </a:solidFill>
                <a:effectLst>
                  <a:outerShdw blurRad="50800" dist="38100" dir="2700000" algn="tl" rotWithShape="0">
                    <a:prstClr val="black">
                      <a:alpha val="40000"/>
                    </a:prstClr>
                  </a:outerShdw>
                </a:effectLst>
                <a:latin typeface="Arial" pitchFamily="34" charset="0"/>
              </a:rPr>
              <a:t>Total flashes contained within radar objects are summed.</a:t>
            </a:r>
            <a:endParaRPr lang="en-US" dirty="0" smtClean="0">
              <a:solidFill>
                <a:srgbClr val="FFFFFF"/>
              </a:solidFill>
              <a:effectLst>
                <a:outerShdw blurRad="50800" dist="38100" dir="2700000" algn="tl" rotWithShape="0">
                  <a:prstClr val="black">
                    <a:alpha val="40000"/>
                  </a:prstClr>
                </a:outerShdw>
              </a:effectLst>
              <a:latin typeface="Arial" pitchFamily="34" charset="0"/>
            </a:endParaRPr>
          </a:p>
        </p:txBody>
      </p:sp>
      <p:pic>
        <p:nvPicPr>
          <p:cNvPr id="3" name="Picture 2" descr="ENI_LightningDensity_20140714-205800_T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828800"/>
            <a:ext cx="4309942" cy="4160730"/>
          </a:xfrm>
          <a:prstGeom prst="rect">
            <a:avLst/>
          </a:prstGeom>
        </p:spPr>
      </p:pic>
    </p:spTree>
    <p:extLst>
      <p:ext uri="{BB962C8B-B14F-4D97-AF65-F5344CB8AC3E}">
        <p14:creationId xmlns:p14="http://schemas.microsoft.com/office/powerpoint/2010/main" val="35758348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36</a:t>
            </a:fld>
            <a:endParaRPr lang="en-US"/>
          </a:p>
        </p:txBody>
      </p:sp>
      <p:sp>
        <p:nvSpPr>
          <p:cNvPr id="3" name="TextBox 2"/>
          <p:cNvSpPr txBox="1"/>
          <p:nvPr/>
        </p:nvSpPr>
        <p:spPr>
          <a:xfrm>
            <a:off x="0" y="1216138"/>
            <a:ext cx="9144000" cy="523220"/>
          </a:xfrm>
          <a:prstGeom prst="rect">
            <a:avLst/>
          </a:prstGeom>
          <a:noFill/>
        </p:spPr>
        <p:txBody>
          <a:bodyPr wrap="square" rtlCol="0">
            <a:spAutoFit/>
          </a:bodyPr>
          <a:lstStyle/>
          <a:p>
            <a:pPr algn="ctr"/>
            <a:r>
              <a:rPr lang="en-US" sz="2800" b="1" u="sng" dirty="0"/>
              <a:t>https://</a:t>
            </a:r>
            <a:r>
              <a:rPr lang="en-US" sz="2800" b="1" u="sng" dirty="0" err="1"/>
              <a:t>www.youtube.com</a:t>
            </a:r>
            <a:r>
              <a:rPr lang="en-US" sz="2800" b="1" u="sng" dirty="0"/>
              <a:t>/</a:t>
            </a:r>
            <a:r>
              <a:rPr lang="en-US" sz="2800" b="1" u="sng" dirty="0" err="1"/>
              <a:t>watch?v</a:t>
            </a:r>
            <a:r>
              <a:rPr lang="en-US" sz="2800" b="1" u="sng" dirty="0"/>
              <a:t>=493mk5K1pO8</a:t>
            </a:r>
            <a:endParaRPr lang="en-US" sz="2800" b="1" dirty="0"/>
          </a:p>
        </p:txBody>
      </p:sp>
      <p:pic>
        <p:nvPicPr>
          <p:cNvPr id="4" name="Picture 3" descr="lincoln_IL_senior_forec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775"/>
            <a:ext cx="9144000" cy="4454220"/>
          </a:xfrm>
          <a:prstGeom prst="rect">
            <a:avLst/>
          </a:prstGeom>
        </p:spPr>
      </p:pic>
      <p:sp>
        <p:nvSpPr>
          <p:cNvPr id="5" name="TextBox 4"/>
          <p:cNvSpPr txBox="1"/>
          <p:nvPr/>
        </p:nvSpPr>
        <p:spPr>
          <a:xfrm>
            <a:off x="647010" y="135782"/>
            <a:ext cx="7823488" cy="707886"/>
          </a:xfrm>
          <a:prstGeom prst="rect">
            <a:avLst/>
          </a:prstGeom>
          <a:noFill/>
        </p:spPr>
        <p:txBody>
          <a:bodyPr wrap="square" rtlCol="0">
            <a:spAutoFit/>
          </a:bodyPr>
          <a:lstStyle/>
          <a:p>
            <a:pPr algn="ctr"/>
            <a:r>
              <a:rPr lang="en-US" sz="4000" b="1" dirty="0" smtClean="0"/>
              <a:t>Local Media Coverage: Peoria, IL</a:t>
            </a:r>
            <a:endParaRPr lang="en-US" sz="4000" b="1" dirty="0"/>
          </a:p>
        </p:txBody>
      </p:sp>
    </p:spTree>
    <p:extLst>
      <p:ext uri="{BB962C8B-B14F-4D97-AF65-F5344CB8AC3E}">
        <p14:creationId xmlns:p14="http://schemas.microsoft.com/office/powerpoint/2010/main" val="368903454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37</a:t>
            </a:fld>
            <a:endParaRPr lang="en-US"/>
          </a:p>
        </p:txBody>
      </p:sp>
      <p:pic>
        <p:nvPicPr>
          <p:cNvPr id="3" name="Picture 2" descr="lja_std_prob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8800" cy="3276600"/>
          </a:xfrm>
          <a:prstGeom prst="rect">
            <a:avLst/>
          </a:prstGeom>
        </p:spPr>
      </p:pic>
      <p:pic>
        <p:nvPicPr>
          <p:cNvPr id="4" name="Picture 3" descr="flash_rate_prob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0"/>
            <a:ext cx="4368800" cy="3276600"/>
          </a:xfrm>
          <a:prstGeom prst="rect">
            <a:avLst/>
          </a:prstGeom>
        </p:spPr>
      </p:pic>
      <p:pic>
        <p:nvPicPr>
          <p:cNvPr id="5" name="Picture 4" descr="FR_EBS_kts_norm.png"/>
          <p:cNvPicPr>
            <a:picLocks noChangeAspect="1"/>
          </p:cNvPicPr>
          <p:nvPr/>
        </p:nvPicPr>
        <p:blipFill rotWithShape="1">
          <a:blip r:embed="rId4">
            <a:extLst>
              <a:ext uri="{28A0092B-C50C-407E-A947-70E740481C1C}">
                <a14:useLocalDpi xmlns:a14="http://schemas.microsoft.com/office/drawing/2010/main" val="0"/>
              </a:ext>
            </a:extLst>
          </a:blip>
          <a:srcRect l="5324" t="3549" r="8564" b="3549"/>
          <a:stretch/>
        </p:blipFill>
        <p:spPr>
          <a:xfrm>
            <a:off x="2523066" y="3371941"/>
            <a:ext cx="3725334" cy="3014315"/>
          </a:xfrm>
          <a:prstGeom prst="rect">
            <a:avLst/>
          </a:prstGeom>
        </p:spPr>
      </p:pic>
    </p:spTree>
    <p:extLst>
      <p:ext uri="{BB962C8B-B14F-4D97-AF65-F5344CB8AC3E}">
        <p14:creationId xmlns:p14="http://schemas.microsoft.com/office/powerpoint/2010/main" val="6920377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38</a:t>
            </a:fld>
            <a:endParaRPr lang="en-US"/>
          </a:p>
        </p:txBody>
      </p:sp>
      <p:pic>
        <p:nvPicPr>
          <p:cNvPr id="3" name="Picture 2" descr="OR_20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
            <a:ext cx="7988299" cy="6440870"/>
          </a:xfrm>
          <a:prstGeom prst="rect">
            <a:avLst/>
          </a:prstGeom>
        </p:spPr>
      </p:pic>
    </p:spTree>
    <p:extLst>
      <p:ext uri="{BB962C8B-B14F-4D97-AF65-F5344CB8AC3E}">
        <p14:creationId xmlns:p14="http://schemas.microsoft.com/office/powerpoint/2010/main" val="16409537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39</a:t>
            </a:fld>
            <a:endParaRPr lang="en-US"/>
          </a:p>
        </p:txBody>
      </p:sp>
      <p:pic>
        <p:nvPicPr>
          <p:cNvPr id="3" name="Picture 2" descr="ps_or_20160506_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4357796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ProbSevere Model AWIPS-II Display</a:t>
            </a:r>
            <a:endParaRPr lang="en-US" sz="3200" dirty="0">
              <a:solidFill>
                <a:prstClr val="white"/>
              </a:solidFill>
              <a:latin typeface="Arial" pitchFamily="34" charset="0"/>
            </a:endParaRPr>
          </a:p>
        </p:txBody>
      </p:sp>
      <p:sp>
        <p:nvSpPr>
          <p:cNvPr id="7" name="TextBox 6"/>
          <p:cNvSpPr txBox="1"/>
          <p:nvPr/>
        </p:nvSpPr>
        <p:spPr>
          <a:xfrm>
            <a:off x="0" y="2209800"/>
            <a:ext cx="48006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Enhancement designed for overlay on radar reflectivity—but can be overlaid on any field (satellite, radar velocity, etc.).</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Sampling offers readout of model probability as well as each model input.</a:t>
            </a:r>
            <a:endParaRPr lang="en-US" b="1" dirty="0">
              <a:solidFill>
                <a:srgbClr val="FFFFFF"/>
              </a:solidFill>
              <a:latin typeface="Arial" pitchFamily="34" charset="0"/>
            </a:endParaRPr>
          </a:p>
        </p:txBody>
      </p:sp>
      <p:cxnSp>
        <p:nvCxnSpPr>
          <p:cNvPr id="12" name="Straight Arrow Connector 11"/>
          <p:cNvCxnSpPr/>
          <p:nvPr/>
        </p:nvCxnSpPr>
        <p:spPr>
          <a:xfrm>
            <a:off x="4343400" y="2590800"/>
            <a:ext cx="1600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4610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946634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sp>
        <p:nvSpPr>
          <p:cNvPr id="21" name="Title 1"/>
          <p:cNvSpPr>
            <a:spLocks noGrp="1"/>
          </p:cNvSpPr>
          <p:nvPr>
            <p:ph type="title"/>
          </p:nvPr>
        </p:nvSpPr>
        <p:spPr>
          <a:xfrm>
            <a:off x="228600" y="0"/>
            <a:ext cx="8915400" cy="304800"/>
          </a:xfrm>
        </p:spPr>
        <p:txBody>
          <a:bodyPr>
            <a:noAutofit/>
          </a:bodyPr>
          <a:lstStyle/>
          <a:p>
            <a:r>
              <a:rPr lang="en-US" sz="2800" dirty="0" smtClean="0"/>
              <a:t>Reliability – </a:t>
            </a:r>
            <a:r>
              <a:rPr lang="en-US" sz="2800" u="sng" dirty="0"/>
              <a:t>W</a:t>
            </a:r>
            <a:r>
              <a:rPr lang="en-US" sz="2800" u="sng" dirty="0" smtClean="0"/>
              <a:t>ithout</a:t>
            </a:r>
            <a:r>
              <a:rPr lang="en-US" sz="2800" dirty="0" smtClean="0"/>
              <a:t> Lightning</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599" cy="195896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599" cy="1958965"/>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599" cy="1958965"/>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599" cy="195896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599" cy="195896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599" cy="1958965"/>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599" cy="1958965"/>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599" cy="1958965"/>
          </a:xfrm>
          <a:prstGeom prst="rect">
            <a:avLst/>
          </a:prstGeom>
        </p:spPr>
      </p:pic>
      <p:grpSp>
        <p:nvGrpSpPr>
          <p:cNvPr id="22" name="Group 21"/>
          <p:cNvGrpSpPr/>
          <p:nvPr/>
        </p:nvGrpSpPr>
        <p:grpSpPr>
          <a:xfrm>
            <a:off x="1219200" y="7620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5" name="Group 24"/>
          <p:cNvGrpSpPr/>
          <p:nvPr/>
        </p:nvGrpSpPr>
        <p:grpSpPr>
          <a:xfrm>
            <a:off x="6629400" y="2819400"/>
            <a:ext cx="2209800" cy="1734312"/>
            <a:chOff x="1219200" y="762000"/>
            <a:chExt cx="2209800" cy="1734312"/>
          </a:xfrm>
        </p:grpSpPr>
        <p:sp>
          <p:nvSpPr>
            <p:cNvPr id="26" name="Rectangle 25"/>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7" name="TextBox 26"/>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8" name="TextBox 27"/>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Tree>
    <p:extLst>
      <p:ext uri="{BB962C8B-B14F-4D97-AF65-F5344CB8AC3E}">
        <p14:creationId xmlns:p14="http://schemas.microsoft.com/office/powerpoint/2010/main" val="29532002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6343227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1otlk_20140508_13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8267700" cy="563015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
        <p:nvSpPr>
          <p:cNvPr id="2" name="TextBox 1"/>
          <p:cNvSpPr txBox="1"/>
          <p:nvPr/>
        </p:nvSpPr>
        <p:spPr>
          <a:xfrm>
            <a:off x="3429000" y="152400"/>
            <a:ext cx="2557311"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08 May 2014</a:t>
            </a:r>
          </a:p>
        </p:txBody>
      </p:sp>
      <p:sp>
        <p:nvSpPr>
          <p:cNvPr id="6" name="Rectangle 5"/>
          <p:cNvSpPr/>
          <p:nvPr/>
        </p:nvSpPr>
        <p:spPr>
          <a:xfrm>
            <a:off x="4114800" y="2209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14085466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050814_1644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1644 UTC May-08-2014</a:t>
            </a:r>
            <a:endParaRPr lang="en-US" dirty="0">
              <a:solidFill>
                <a:srgbClr val="FFFF00"/>
              </a:solidFill>
              <a:latin typeface="Arial" pitchFamily="34" charset="0"/>
            </a:endParaRPr>
          </a:p>
        </p:txBody>
      </p:sp>
      <p:sp>
        <p:nvSpPr>
          <p:cNvPr id="9" name="TextBox 8"/>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MUCAPE ~ 750 J kg</a:t>
            </a:r>
            <a:r>
              <a:rPr lang="en-US" b="1" baseline="30000" dirty="0" smtClean="0">
                <a:effectLst>
                  <a:outerShdw blurRad="50800" dist="38100" dir="2700000" algn="tl" rotWithShape="0">
                    <a:prstClr val="black">
                      <a:alpha val="40000"/>
                    </a:prstClr>
                  </a:outerShdw>
                </a:effectLst>
                <a:latin typeface="Arial" pitchFamily="34" charset="0"/>
              </a:rPr>
              <a:t>-1</a:t>
            </a: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Eff. shear ~ 48 </a:t>
            </a:r>
            <a:r>
              <a:rPr lang="en-US" b="1" dirty="0" err="1" smtClean="0">
                <a:effectLst>
                  <a:outerShdw blurRad="50800" dist="38100" dir="2700000" algn="tl" rotWithShape="0">
                    <a:prstClr val="black">
                      <a:alpha val="40000"/>
                    </a:prstClr>
                  </a:outerShdw>
                </a:effectLst>
                <a:latin typeface="Arial" pitchFamily="34" charset="0"/>
              </a:rPr>
              <a:t>kts</a:t>
            </a:r>
            <a:endParaRPr lang="en-US" b="1" dirty="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Prob</a:t>
            </a:r>
            <a:r>
              <a:rPr lang="en-US" b="1" dirty="0">
                <a:effectLst>
                  <a:outerShdw blurRad="50800" dist="38100" dir="2700000" algn="tl" rotWithShape="0">
                    <a:prstClr val="black">
                      <a:alpha val="40000"/>
                    </a:prstClr>
                  </a:outerShdw>
                </a:effectLst>
                <a:latin typeface="Arial" pitchFamily="34" charset="0"/>
              </a:rPr>
              <a:t> </a:t>
            </a:r>
            <a:r>
              <a:rPr lang="en-US" b="1" dirty="0" smtClean="0">
                <a:effectLst>
                  <a:outerShdw blurRad="50800" dist="38100" dir="2700000" algn="tl" rotWithShape="0">
                    <a:prstClr val="black">
                      <a:alpha val="40000"/>
                    </a:prstClr>
                  </a:outerShdw>
                </a:effectLst>
                <a:latin typeface="Arial" pitchFamily="34" charset="0"/>
              </a:rPr>
              <a:t>= 27%</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Highly sheared environment</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Low MESH</a:t>
            </a:r>
          </a:p>
          <a:p>
            <a:pPr defTabSz="914400" fontAlgn="base">
              <a:spcBef>
                <a:spcPct val="0"/>
              </a:spcBef>
              <a:spcAft>
                <a:spcPct val="0"/>
              </a:spcAft>
            </a:pPr>
            <a:r>
              <a:rPr lang="en-US" b="1" dirty="0">
                <a:effectLst>
                  <a:outerShdw blurRad="50800" dist="38100" dir="2700000" algn="tl" rotWithShape="0">
                    <a:prstClr val="black">
                      <a:alpha val="40000"/>
                    </a:prstClr>
                  </a:outerShdw>
                </a:effectLst>
                <a:latin typeface="Arial" pitchFamily="34" charset="0"/>
              </a:rPr>
              <a:t>L</a:t>
            </a:r>
            <a:r>
              <a:rPr lang="en-US" b="1" dirty="0" smtClean="0">
                <a:effectLst>
                  <a:outerShdw blurRad="50800" dist="38100" dir="2700000" algn="tl" rotWithShape="0">
                    <a:prstClr val="black">
                      <a:alpha val="40000"/>
                    </a:prstClr>
                  </a:outerShdw>
                </a:effectLst>
                <a:latin typeface="Arial" pitchFamily="34" charset="0"/>
              </a:rPr>
              <a:t>ow lightning</a:t>
            </a:r>
            <a:endParaRPr lang="en-US" b="1" dirty="0">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209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69528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64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54%</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Small increase in lightning.</a:t>
            </a:r>
          </a:p>
          <a:p>
            <a:pPr defTabSz="914400" fontAlgn="base">
              <a:spcBef>
                <a:spcPct val="0"/>
              </a:spcBef>
              <a:spcAft>
                <a:spcPct val="0"/>
              </a:spcAft>
            </a:pPr>
            <a:endParaRPr lang="en-US" b="1" dirty="0">
              <a:solidFill>
                <a:srgbClr val="1CFFFA"/>
              </a:solidFill>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7358741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8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1648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78%</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MESH increases to 0.89”.</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Lightning continues to increase.</a:t>
            </a:r>
          </a:p>
        </p:txBody>
      </p:sp>
      <p:cxnSp>
        <p:nvCxnSpPr>
          <p:cNvPr id="12" name="Straight Arrow Connector 11"/>
          <p:cNvCxnSpPr/>
          <p:nvPr/>
        </p:nvCxnSpPr>
        <p:spPr>
          <a:xfrm flipH="1">
            <a:off x="4343400" y="2209800"/>
            <a:ext cx="1371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8344363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72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1726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85%</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KFSD issues SVR warning @ 1726 UTC.</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Golf ball sized hail report @ 1732 UTC.</a:t>
            </a:r>
          </a:p>
        </p:txBody>
      </p:sp>
      <p:cxnSp>
        <p:nvCxnSpPr>
          <p:cNvPr id="12" name="Straight Arrow Connector 11"/>
          <p:cNvCxnSpPr/>
          <p:nvPr/>
        </p:nvCxnSpPr>
        <p:spPr>
          <a:xfrm flipH="1">
            <a:off x="4572000" y="2209800"/>
            <a:ext cx="1143000" cy="914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643260149"/>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61209</TotalTime>
  <Words>3730</Words>
  <Application>Microsoft Macintosh PowerPoint</Application>
  <PresentationFormat>On-screen Show (4:3)</PresentationFormat>
  <Paragraphs>412</Paragraphs>
  <Slides>42</Slides>
  <Notes>29</Notes>
  <HiddenSlides>0</HiddenSlides>
  <MMClips>0</MMClip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Office Theme</vt:lpstr>
      <vt:lpstr>CIMSS_Template_2013Logo</vt:lpstr>
      <vt:lpstr>11_Office Theme</vt:lpstr>
      <vt:lpstr>12_Office Theme</vt:lpstr>
      <vt:lpstr>1_CIMSS_Template_2013Logo</vt:lpstr>
      <vt:lpstr>1_Office Theme</vt:lpstr>
      <vt:lpstr>ProbSevere – Recent Upgrades and future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HWT</vt:lpstr>
      <vt:lpstr>2016 HWT</vt:lpstr>
      <vt:lpstr>PowerPoint Presentation</vt:lpstr>
      <vt:lpstr>Continued Development</vt:lpstr>
      <vt:lpstr>PowerPoint Presentation</vt:lpstr>
      <vt:lpstr>PowerPoint Presentation</vt:lpstr>
      <vt:lpstr>PowerPoint Presentation</vt:lpstr>
      <vt:lpstr>PowerPoint Presentation</vt:lpstr>
      <vt:lpstr>Take Away Points</vt:lpstr>
      <vt:lpstr>References</vt:lpstr>
      <vt:lpstr>Additional Resources</vt:lpstr>
      <vt:lpstr>PowerPoint Presentation</vt:lpstr>
      <vt:lpstr>PowerPoint Presentation</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Reliability – Without Lightning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Mike Pavolonis</cp:lastModifiedBy>
  <cp:revision>577</cp:revision>
  <cp:lastPrinted>2014-06-21T21:52:15Z</cp:lastPrinted>
  <dcterms:created xsi:type="dcterms:W3CDTF">2014-04-07T15:54:44Z</dcterms:created>
  <dcterms:modified xsi:type="dcterms:W3CDTF">2016-08-03T14:26:04Z</dcterms:modified>
</cp:coreProperties>
</file>