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1" r:id="rId3"/>
    <p:sldId id="257" r:id="rId4"/>
    <p:sldId id="265" r:id="rId5"/>
    <p:sldId id="260" r:id="rId6"/>
    <p:sldId id="258" r:id="rId7"/>
    <p:sldId id="269" r:id="rId8"/>
    <p:sldId id="270" r:id="rId9"/>
    <p:sldId id="263" r:id="rId10"/>
    <p:sldId id="267" r:id="rId11"/>
    <p:sldId id="268" r:id="rId12"/>
    <p:sldId id="271" r:id="rId13"/>
    <p:sldId id="272" r:id="rId14"/>
    <p:sldId id="262" r:id="rId15"/>
    <p:sldId id="274" r:id="rId16"/>
    <p:sldId id="264" r:id="rId17"/>
    <p:sldId id="276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96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6CEF-3FD2-8442-8BF9-1BF931A85550}" type="datetimeFigureOut">
              <a:rPr lang="en-US" smtClean="0"/>
              <a:t>10/8/18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F0AB7-AA99-CC4B-8220-F6AF5CFD9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80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90FD7-3CB8-3D45-9C99-557A45B469F0}" type="datetimeFigureOut">
              <a:rPr lang="en-US" smtClean="0"/>
              <a:t>10/8/18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AAF65-0B62-E746-80C3-5B1EF28D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9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AHI Band 13 IR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5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GRIB2 GFS</a:t>
            </a:r>
            <a:r>
              <a:rPr lang="en-US" baseline="0" dirty="0" smtClean="0"/>
              <a:t> 1.0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</a:t>
            </a:r>
            <a:r>
              <a:rPr lang="en-US" dirty="0" smtClean="0"/>
              <a:t>PWAT (analysis)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7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5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R:</a:t>
            </a:r>
            <a:r>
              <a:rPr lang="en-US" baseline="0" dirty="0" smtClean="0"/>
              <a:t> </a:t>
            </a:r>
            <a:r>
              <a:rPr lang="en-US" dirty="0" smtClean="0"/>
              <a:t>B13, 10</a:t>
            </a:r>
            <a:r>
              <a:rPr lang="en-US" baseline="0" dirty="0" smtClean="0"/>
              <a:t> to -60 (inverted), gamma 1.5</a:t>
            </a:r>
            <a:br>
              <a:rPr lang="en-US" baseline="0" dirty="0" smtClean="0"/>
            </a:br>
            <a:r>
              <a:rPr lang="en-US" baseline="0" dirty="0" smtClean="0"/>
              <a:t>G: B05, 0 to 0.7, gamma 0.7</a:t>
            </a:r>
          </a:p>
          <a:p>
            <a:r>
              <a:rPr lang="en-US" baseline="0" dirty="0" smtClean="0"/>
              <a:t>B: B10, -50 to 0, gamma 0.7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9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12FA-40E0-3B4C-9226-447FBE7DF530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8891-200B-AB46-A8A8-BD18BCEF7838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5E02-10E0-A448-9249-85FFEA3A2DAD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1299-55E0-3F47-8986-AB7ED516F93B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E9B-4505-A34F-B34A-D479B89F2BE1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91F8-D3D3-AD4C-B209-313FC019804D}" type="datetime1">
              <a:rPr lang="en-US" smtClean="0"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31387-F141-9947-AE28-52040F5A14F0}" type="datetime1">
              <a:rPr lang="en-US" smtClean="0"/>
              <a:t>10/8/18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8E6B-6FF4-EA4E-A71E-0465CAF02CF0}" type="datetime1">
              <a:rPr lang="en-US" smtClean="0"/>
              <a:t>10/8/18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1F18-0391-EA48-AA3D-2E9539061955}" type="datetime1">
              <a:rPr lang="en-US" smtClean="0"/>
              <a:t>10/8/18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5A80-500D-0E48-9237-B350D7AD65AE}" type="datetime1">
              <a:rPr lang="en-US" smtClean="0"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3336-FB79-924C-95F6-DA12D97AA5D3}" type="datetime1">
              <a:rPr lang="en-US" smtClean="0"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1173C-B77B-234E-B4D2-47D96AF35D2A}" type="datetime1">
              <a:rPr lang="en-US" smtClean="0"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472"/>
          <a:stretch/>
        </p:blipFill>
        <p:spPr>
          <a:xfrm>
            <a:off x="0" y="0"/>
            <a:ext cx="301038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7029" y="278175"/>
            <a:ext cx="5916970" cy="1102519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Visualizing </a:t>
            </a:r>
            <a:r>
              <a:rPr lang="en-US" sz="3200" b="1" dirty="0" err="1"/>
              <a:t>Himawari</a:t>
            </a:r>
            <a:r>
              <a:rPr lang="en-US" sz="3200" b="1" dirty="0"/>
              <a:t> and GOES-R imagery </a:t>
            </a:r>
            <a:r>
              <a:rPr lang="en-US" sz="3200" b="1" dirty="0" smtClean="0"/>
              <a:t>with SIFT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7028" y="1644615"/>
            <a:ext cx="5916971" cy="1272557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Jordan J. Gerth</a:t>
            </a:r>
          </a:p>
          <a:p>
            <a:pPr algn="l"/>
            <a:r>
              <a:rPr lang="en-US" sz="1600" dirty="0" smtClean="0"/>
              <a:t>Cooperative Institute for Meteorological Satellite Studies</a:t>
            </a:r>
            <a:br>
              <a:rPr lang="en-US" sz="1600" dirty="0" smtClean="0"/>
            </a:br>
            <a:r>
              <a:rPr lang="en-US" sz="1600" dirty="0" smtClean="0"/>
              <a:t>Space Science and Engineering Center</a:t>
            </a:r>
          </a:p>
          <a:p>
            <a:pPr algn="l"/>
            <a:r>
              <a:rPr lang="en-US" sz="1600" dirty="0" smtClean="0"/>
              <a:t>University of Wisconsin – Madison</a:t>
            </a:r>
            <a:r>
              <a:rPr lang="en-US" sz="1600" dirty="0"/>
              <a:t>	</a:t>
            </a:r>
            <a:r>
              <a:rPr lang="en-US" sz="1600" b="1" dirty="0" smtClean="0"/>
              <a:t>9 October 2018</a:t>
            </a:r>
            <a:endParaRPr lang="en-US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73" y="3204351"/>
            <a:ext cx="4145035" cy="1413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029" y="3998232"/>
            <a:ext cx="878055" cy="619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92" y="3204351"/>
            <a:ext cx="1070589" cy="778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94974"/>
            <a:ext cx="9143999" cy="261610"/>
          </a:xfrm>
          <a:prstGeom prst="rect">
            <a:avLst/>
          </a:prstGeom>
          <a:solidFill>
            <a:schemeClr val="tx1"/>
          </a:solidFill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Ninth Asia/Oceania Meteorological Satellite Users’ Conference, Jakarta, Indonesia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" descr="Screen Shot 2016-08-10 at 7.30.08 PM.png"/>
          <p:cNvPicPr preferRelativeResize="0">
            <a:picLocks/>
          </p:cNvPicPr>
          <p:nvPr/>
        </p:nvPicPr>
        <p:blipFill>
          <a:blip r:embed="rId3">
            <a:alphaModFix/>
          </a:blip>
          <a:srcRect l="-7289" r="-7289"/>
          <a:stretch>
            <a:fillRect/>
          </a:stretch>
        </p:blipFill>
        <p:spPr>
          <a:xfrm>
            <a:off x="1125538" y="208768"/>
            <a:ext cx="8042275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6311" y="4313924"/>
            <a:ext cx="2560412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Animation Control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Step-through or Autoplay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Adjustable Speed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275" y="4460807"/>
            <a:ext cx="3127036" cy="36933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Background Task Status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2140" y="4313924"/>
            <a:ext cx="2069411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Layer Metadata</a:t>
            </a:r>
          </a:p>
          <a:p>
            <a:pPr>
              <a:spcBef>
                <a:spcPts val="0"/>
              </a:spcBef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Band Information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Color Bar and Limits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1104" y="1765744"/>
            <a:ext cx="228289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Layer List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Reorder Layers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Toggle Visibility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 Histogram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6423" y="-27496"/>
            <a:ext cx="274072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Point Probe Results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02072"/>
            <a:ext cx="178154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Tools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Pan/Zoom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Area Selector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816797"/>
            <a:ext cx="2738765" cy="123110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Map Display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Powered by OpenGL/VisPy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Panning and Zooming</a:t>
            </a:r>
            <a:endParaRPr lang="en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Dynamic Resolution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Configurable Outline Colors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00263" y="3909231"/>
            <a:ext cx="546100" cy="552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263650" y="659618"/>
            <a:ext cx="779463" cy="276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81500" y="284968"/>
            <a:ext cx="307975" cy="225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689475" y="3909231"/>
            <a:ext cx="277813" cy="404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51700" y="4079093"/>
            <a:ext cx="588963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Screen Shot 2018-10-04 at 6.24.3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4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Screen Shot 2018-10-04 at 6.27.3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474" cy="51435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96839" y="1369285"/>
            <a:ext cx="2143067" cy="952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15962" y="2441295"/>
            <a:ext cx="2462278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Area Probe Graphs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Single Band Histogram Plot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Two Band Density Plot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 Indicator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Save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Graph </a:t>
            </a:r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Image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Pan/Zoom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Graph</a:t>
            </a:r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Image</a:t>
            </a:r>
            <a:endParaRPr lang="en-US" sz="1400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Publication Ready</a:t>
            </a:r>
            <a:endParaRPr lang="en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2152" y="1691911"/>
            <a:ext cx="2279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Region Selection</a:t>
            </a:r>
            <a:endParaRPr lang="en" b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Denoted on map display</a:t>
            </a:r>
            <a:b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Semi-transparent</a:t>
            </a:r>
          </a:p>
        </p:txBody>
      </p:sp>
    </p:spTree>
    <p:extLst>
      <p:ext uri="{BB962C8B-B14F-4D97-AF65-F5344CB8AC3E}">
        <p14:creationId xmlns:p14="http://schemas.microsoft.com/office/powerpoint/2010/main" val="230454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8-10-04 at 6.32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474" cy="5143500"/>
          </a:xfrm>
          <a:prstGeom prst="rect">
            <a:avLst/>
          </a:prstGeom>
        </p:spPr>
      </p:pic>
      <p:pic>
        <p:nvPicPr>
          <p:cNvPr id="4" name="Picture 3" descr="Screen Shot 2018-10-04 at 6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85" y="1608454"/>
            <a:ext cx="3257915" cy="29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" b="63323"/>
          <a:stretch/>
        </p:blipFill>
        <p:spPr>
          <a:xfrm>
            <a:off x="0" y="1789746"/>
            <a:ext cx="9144000" cy="3353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Download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1.0.0 beta is now available</a:t>
            </a:r>
          </a:p>
          <a:p>
            <a:pPr marL="0" indent="0" algn="ctr">
              <a:buNone/>
            </a:pPr>
            <a:r>
              <a:rPr lang="en-US" sz="2800" u="sng" dirty="0" smtClean="0"/>
              <a:t>http://</a:t>
            </a:r>
            <a:r>
              <a:rPr lang="en-US" sz="2800" u="sng" dirty="0" err="1" smtClean="0"/>
              <a:t>sift.ssec.wisc.edu</a:t>
            </a:r>
            <a:r>
              <a:rPr lang="en-US" sz="2800" u="sng" dirty="0" smtClean="0"/>
              <a:t>/</a:t>
            </a:r>
            <a:endParaRPr lang="en-US" sz="2800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203200" y="2255520"/>
            <a:ext cx="1595120" cy="1280160"/>
          </a:xfrm>
          <a:prstGeom prst="wedgeRectCallout">
            <a:avLst>
              <a:gd name="adj1" fmla="val -1781"/>
              <a:gd name="adj2" fmla="val 1297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“Very quick. Excellent resolution.”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193280" y="2377440"/>
            <a:ext cx="1828800" cy="690880"/>
          </a:xfrm>
          <a:prstGeom prst="wedgeRectCallout">
            <a:avLst>
              <a:gd name="adj1" fmla="val -36389"/>
              <a:gd name="adj2" fmla="val 1286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“Great training tool overall.”</a:t>
            </a:r>
          </a:p>
        </p:txBody>
      </p:sp>
    </p:spTree>
    <p:extLst>
      <p:ext uri="{BB962C8B-B14F-4D97-AF65-F5344CB8AC3E}">
        <p14:creationId xmlns:p14="http://schemas.microsoft.com/office/powerpoint/2010/main" val="266591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2559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560"/>
            <a:ext cx="4572000" cy="2559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3530"/>
            <a:ext cx="4572000" cy="2559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83530"/>
            <a:ext cx="4572000" cy="25599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accent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accent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</p:spTree>
    <p:extLst>
      <p:ext uri="{BB962C8B-B14F-4D97-AF65-F5344CB8AC3E}">
        <p14:creationId xmlns:p14="http://schemas.microsoft.com/office/powerpoint/2010/main" val="307848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Help SIFT Grow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Seeking new software developers and data providers</a:t>
            </a:r>
          </a:p>
          <a:p>
            <a:r>
              <a:rPr lang="en-US" dirty="0" smtClean="0"/>
              <a:t>Contribute ideas for new features or capabilities</a:t>
            </a:r>
          </a:p>
          <a:p>
            <a:pPr lvl="1"/>
            <a:r>
              <a:rPr lang="en-US" dirty="0"/>
              <a:t>Desire to support all international geostationary weather satellites with accessible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Expand our user and support base</a:t>
            </a:r>
          </a:p>
          <a:p>
            <a:pPr lvl="1"/>
            <a:r>
              <a:rPr lang="en-US" dirty="0" smtClean="0"/>
              <a:t>Establish a community to test future builds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10-08 at 11.26.13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"/>
          <a:stretch/>
        </p:blipFill>
        <p:spPr>
          <a:xfrm>
            <a:off x="254000" y="993916"/>
            <a:ext cx="84328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NOAA Satellite Training Site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709742" y="1392396"/>
            <a:ext cx="3434258" cy="3416320"/>
          </a:xfrm>
          <a:prstGeom prst="rect">
            <a:avLst/>
          </a:prstGeom>
          <a:solidFill>
            <a:schemeClr val="bg1">
              <a:alpha val="25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Satellites: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Geostationary (GOES-R)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(JPSS)</a:t>
            </a:r>
          </a:p>
          <a:p>
            <a:pPr>
              <a:defRPr/>
            </a:pPr>
            <a:endParaRPr lang="en-US" sz="2400" b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Formats:</a:t>
            </a:r>
            <a:endParaRPr lang="en-US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Quick Guides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Quick Briefs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Job Aids</a:t>
            </a:r>
            <a:endParaRPr lang="en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349060"/>
            <a:ext cx="5417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vlab.ncep.noaa.gov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/web/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stor</a:t>
            </a:r>
            <a:endParaRPr lang="en-US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77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1159511"/>
            <a:ext cx="8229600" cy="139064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Terima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Download SIFT: </a:t>
            </a:r>
            <a:r>
              <a:rPr lang="en-US" b="1" u="sng" dirty="0" smtClean="0"/>
              <a:t>http://</a:t>
            </a:r>
            <a:r>
              <a:rPr lang="en-US" b="1" u="sng" dirty="0" err="1" smtClean="0"/>
              <a:t>sift.ssec.wisc.edu</a:t>
            </a:r>
            <a:r>
              <a:rPr lang="en-US" b="1" u="sng" dirty="0" smtClean="0"/>
              <a:t>/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400" dirty="0" smtClean="0"/>
              <a:t>Send inquiries: Jordan </a:t>
            </a:r>
            <a:r>
              <a:rPr lang="en-US" sz="2400" dirty="0"/>
              <a:t>Gerth, </a:t>
            </a:r>
            <a:r>
              <a:rPr lang="en-US" sz="2400" u="sng" dirty="0"/>
              <a:t>jordan.gerth@ssec.wisc.edu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Thanks to the Wisconsin SIFT team of Ray Garcia, Dave </a:t>
            </a:r>
            <a:r>
              <a:rPr lang="en-US" sz="2400" dirty="0" err="1" smtClean="0"/>
              <a:t>Hoese</a:t>
            </a:r>
            <a:r>
              <a:rPr lang="en-US" sz="2400" dirty="0" smtClean="0"/>
              <a:t>, Scott Lindstrom, Tim </a:t>
            </a:r>
            <a:r>
              <a:rPr lang="en-US" sz="2400" dirty="0" err="1" smtClean="0"/>
              <a:t>Schmit</a:t>
            </a:r>
            <a:r>
              <a:rPr lang="en-US" sz="2400" dirty="0" smtClean="0"/>
              <a:t>, and others.</a:t>
            </a:r>
            <a:endParaRPr lang="en-US" sz="24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400" dirty="0" smtClean="0"/>
              <a:t>The United States NWS (NMHS) provided initial funding.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6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Typical Software Complaints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Complex user interface</a:t>
            </a:r>
          </a:p>
          <a:p>
            <a:r>
              <a:rPr lang="en-US" dirty="0" smtClean="0"/>
              <a:t>Simple tasks are not intuitive to complete</a:t>
            </a:r>
          </a:p>
          <a:p>
            <a:r>
              <a:rPr lang="en-US" dirty="0" smtClean="0"/>
              <a:t>Difficult to find/create the right data format(s)</a:t>
            </a:r>
          </a:p>
          <a:p>
            <a:r>
              <a:rPr lang="en-US" dirty="0" smtClean="0"/>
              <a:t>Cannot use the same software for different satellites or data sets</a:t>
            </a:r>
          </a:p>
          <a:p>
            <a:r>
              <a:rPr lang="en-US" dirty="0" smtClean="0"/>
              <a:t>Cost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Poor </a:t>
            </a:r>
            <a:r>
              <a:rPr lang="en-US" dirty="0"/>
              <a:t>performance</a:t>
            </a:r>
          </a:p>
          <a:p>
            <a:r>
              <a:rPr lang="en-US" dirty="0"/>
              <a:t>Cannot easily export </a:t>
            </a:r>
            <a:r>
              <a:rPr lang="en-US" dirty="0" smtClean="0"/>
              <a:t>images or animations </a:t>
            </a:r>
            <a:r>
              <a:rPr lang="en-US" dirty="0"/>
              <a:t>for presentations or papers</a:t>
            </a:r>
          </a:p>
          <a:p>
            <a:r>
              <a:rPr lang="en-US" dirty="0"/>
              <a:t>International colleagues use different software</a:t>
            </a:r>
          </a:p>
          <a:p>
            <a:r>
              <a:rPr lang="en-US" dirty="0"/>
              <a:t>Not </a:t>
            </a:r>
            <a:r>
              <a:rPr lang="en-US" dirty="0" smtClean="0"/>
              <a:t>for all major </a:t>
            </a:r>
            <a:r>
              <a:rPr lang="en-US" dirty="0"/>
              <a:t>operating </a:t>
            </a:r>
            <a:r>
              <a:rPr lang="en-US" dirty="0" smtClean="0"/>
              <a:t>systems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572250" y="0"/>
            <a:ext cx="257175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671"/>
            <a:ext cx="8229600" cy="4743436"/>
          </a:xfrm>
        </p:spPr>
        <p:txBody>
          <a:bodyPr>
            <a:normAutofit fontScale="92500" lnSpcReduction="10000"/>
          </a:bodyPr>
          <a:lstStyle/>
          <a:p>
            <a:pPr marL="800100" lvl="2" indent="0">
              <a:buNone/>
            </a:pPr>
            <a:r>
              <a:rPr lang="en-US" sz="5400" b="1" dirty="0" smtClean="0"/>
              <a:t>S</a:t>
            </a:r>
            <a:r>
              <a:rPr lang="en-US" sz="5400" dirty="0" smtClean="0"/>
              <a:t>atellite</a:t>
            </a:r>
            <a:br>
              <a:rPr lang="en-US" sz="5400" dirty="0" smtClean="0"/>
            </a:br>
            <a:r>
              <a:rPr lang="en-US" sz="5400" b="1" dirty="0" smtClean="0"/>
              <a:t>I</a:t>
            </a:r>
            <a:r>
              <a:rPr lang="en-US" sz="5400" dirty="0" smtClean="0"/>
              <a:t>nformation</a:t>
            </a:r>
            <a:br>
              <a:rPr lang="en-US" sz="5400" dirty="0" smtClean="0"/>
            </a:br>
            <a:r>
              <a:rPr lang="en-US" sz="5400" b="1" dirty="0" smtClean="0"/>
              <a:t>F</a:t>
            </a:r>
            <a:r>
              <a:rPr lang="en-US" sz="5400" dirty="0" smtClean="0"/>
              <a:t>amiliarization</a:t>
            </a:r>
            <a:br>
              <a:rPr lang="en-US" sz="5400" dirty="0" smtClean="0"/>
            </a:br>
            <a:r>
              <a:rPr lang="en-US" sz="5400" b="1" dirty="0" smtClean="0"/>
              <a:t>T</a:t>
            </a:r>
            <a:r>
              <a:rPr lang="en-US" sz="5400" dirty="0" smtClean="0"/>
              <a:t>ool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i="1" dirty="0" smtClean="0"/>
              <a:t>An easy graphical user interface</a:t>
            </a:r>
            <a:br>
              <a:rPr lang="en-US" sz="3600" i="1" dirty="0" smtClean="0"/>
            </a:br>
            <a:r>
              <a:rPr lang="en-US" sz="3600" i="1" dirty="0" smtClean="0"/>
              <a:t>for meteorological satellite users</a:t>
            </a:r>
            <a:endParaRPr lang="en-US" sz="36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5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Screen Shot 2018-10-04 at 3.18.1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260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0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01" y="1200150"/>
            <a:ext cx="5419003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Open source</a:t>
            </a:r>
          </a:p>
          <a:p>
            <a:r>
              <a:rPr lang="en-US" dirty="0" smtClean="0"/>
              <a:t>Based on Python</a:t>
            </a:r>
          </a:p>
          <a:p>
            <a:r>
              <a:rPr lang="en-US" dirty="0" smtClean="0"/>
              <a:t>Originally developed for the United States National Weather Service (NWS) in 2015</a:t>
            </a:r>
          </a:p>
          <a:p>
            <a:r>
              <a:rPr lang="en-US" dirty="0" smtClean="0"/>
              <a:t>Now open to community development</a:t>
            </a:r>
          </a:p>
          <a:p>
            <a:r>
              <a:rPr lang="en-US" dirty="0" smtClean="0"/>
              <a:t>Free (</a:t>
            </a:r>
            <a:r>
              <a:rPr lang="en-US" dirty="0"/>
              <a:t>GPLv3 license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 descr="20160302_104628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25763"/>
          <a:stretch>
            <a:fillRect/>
          </a:stretch>
        </p:blipFill>
        <p:spPr bwMode="auto">
          <a:xfrm>
            <a:off x="5820404" y="1200150"/>
            <a:ext cx="2927405" cy="3473279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3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Current </a:t>
            </a:r>
            <a:r>
              <a:rPr lang="en-US" dirty="0"/>
              <a:t>operating systems supported:</a:t>
            </a:r>
          </a:p>
          <a:p>
            <a:r>
              <a:rPr lang="en-US" dirty="0"/>
              <a:t>Windows</a:t>
            </a:r>
          </a:p>
          <a:p>
            <a:r>
              <a:rPr lang="en-US" dirty="0" err="1"/>
              <a:t>MacOS</a:t>
            </a:r>
            <a:endParaRPr lang="en-US" dirty="0"/>
          </a:p>
          <a:p>
            <a:r>
              <a:rPr lang="en-US" dirty="0" err="1"/>
              <a:t>CentOS</a:t>
            </a:r>
            <a:r>
              <a:rPr lang="en-US" dirty="0"/>
              <a:t>/</a:t>
            </a:r>
            <a:r>
              <a:rPr lang="en-US" dirty="0" err="1"/>
              <a:t>RedHat</a:t>
            </a:r>
            <a:r>
              <a:rPr lang="en-US" dirty="0"/>
              <a:t> </a:t>
            </a:r>
            <a:r>
              <a:rPr lang="en-US" dirty="0" smtClean="0"/>
              <a:t>Linux</a:t>
            </a:r>
          </a:p>
          <a:p>
            <a:pPr marL="0" indent="0">
              <a:buNone/>
            </a:pPr>
            <a:r>
              <a:rPr lang="en-US" dirty="0" smtClean="0"/>
              <a:t>A developer version is also available.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Current data formats supported:</a:t>
            </a:r>
          </a:p>
          <a:p>
            <a:r>
              <a:rPr lang="en-US" dirty="0"/>
              <a:t>GOES-16/17 </a:t>
            </a:r>
            <a:r>
              <a:rPr lang="en-US" dirty="0" smtClean="0"/>
              <a:t>ABI L1b </a:t>
            </a:r>
            <a:r>
              <a:rPr lang="en-US" dirty="0" err="1"/>
              <a:t>N</a:t>
            </a:r>
            <a:r>
              <a:rPr lang="en-US" dirty="0" err="1" smtClean="0"/>
              <a:t>etCDF</a:t>
            </a:r>
            <a:endParaRPr lang="en-US" dirty="0" smtClean="0"/>
          </a:p>
          <a:p>
            <a:r>
              <a:rPr lang="en-US" dirty="0" smtClean="0"/>
              <a:t>Himawari</a:t>
            </a:r>
            <a:r>
              <a:rPr lang="en-US" dirty="0"/>
              <a:t>-8/9 </a:t>
            </a:r>
            <a:r>
              <a:rPr lang="en-US" dirty="0" smtClean="0"/>
              <a:t>AHI (after conversion to </a:t>
            </a:r>
            <a:r>
              <a:rPr lang="en-US" dirty="0" err="1" smtClean="0"/>
              <a:t>netCDF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Gridded </a:t>
            </a:r>
            <a:r>
              <a:rPr lang="en-US" dirty="0"/>
              <a:t>Binary (GRIB2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4054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76311" y="694171"/>
            <a:ext cx="1502767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“Kong-Rey”</a:t>
            </a:r>
            <a:endParaRPr lang="en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7" name="Right Triangle 6"/>
          <p:cNvSpPr/>
          <p:nvPr/>
        </p:nvSpPr>
        <p:spPr>
          <a:xfrm flipH="1" flipV="1">
            <a:off x="7511634" y="0"/>
            <a:ext cx="1595120" cy="1595120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705310">
            <a:off x="7755555" y="377062"/>
            <a:ext cx="150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</a:t>
            </a:r>
            <a:r>
              <a:rPr lang="en-US" sz="2800" b="1" dirty="0" err="1" smtClean="0"/>
              <a:t>etCDF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488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B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4054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76311" y="694171"/>
            <a:ext cx="1502767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“Kong-Rey”</a:t>
            </a:r>
            <a:endParaRPr lang="en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5" name="Right Triangle 4"/>
          <p:cNvSpPr/>
          <p:nvPr/>
        </p:nvSpPr>
        <p:spPr>
          <a:xfrm flipH="1" flipV="1">
            <a:off x="7511634" y="0"/>
            <a:ext cx="1595120" cy="1595120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705310">
            <a:off x="7865134" y="377062"/>
            <a:ext cx="128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GRIB2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097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SIFT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Loop across multiple bands or multiple times</a:t>
            </a:r>
          </a:p>
          <a:p>
            <a:r>
              <a:rPr lang="en-US" dirty="0" smtClean="0"/>
              <a:t>Create </a:t>
            </a:r>
            <a:r>
              <a:rPr lang="en-US" dirty="0"/>
              <a:t>Red-Green-Blue (RGB) </a:t>
            </a:r>
            <a:r>
              <a:rPr lang="en-US" dirty="0" smtClean="0"/>
              <a:t>composites</a:t>
            </a:r>
          </a:p>
          <a:p>
            <a:r>
              <a:rPr lang="en-US" dirty="0" smtClean="0"/>
              <a:t>Calculate arithmetic composite for multiple bands</a:t>
            </a:r>
          </a:p>
          <a:p>
            <a:r>
              <a:rPr lang="en-US" dirty="0"/>
              <a:t>Change or customize color </a:t>
            </a:r>
            <a:r>
              <a:rPr lang="en-US" dirty="0" smtClean="0"/>
              <a:t>enhancements</a:t>
            </a:r>
          </a:p>
          <a:p>
            <a:r>
              <a:rPr lang="en-US" dirty="0"/>
              <a:t>Compare fields over a user-defined area </a:t>
            </a:r>
            <a:r>
              <a:rPr lang="en-US" dirty="0" smtClean="0"/>
              <a:t>using a density plot</a:t>
            </a:r>
          </a:p>
          <a:p>
            <a:r>
              <a:rPr lang="en-US" dirty="0"/>
              <a:t>Click to probe layers at a </a:t>
            </a:r>
            <a:r>
              <a:rPr lang="en-US" dirty="0" err="1"/>
              <a:t>lat-lon</a:t>
            </a:r>
            <a:r>
              <a:rPr lang="en-US" dirty="0"/>
              <a:t> </a:t>
            </a:r>
            <a:r>
              <a:rPr lang="en-US" dirty="0" smtClean="0"/>
              <a:t>coordinate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344</TotalTime>
  <Words>665</Words>
  <Application>Microsoft Macintosh PowerPoint</Application>
  <PresentationFormat>On-screen Show (16:9)</PresentationFormat>
  <Paragraphs>184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Visualizing Himawari and GOES-R imagery with SIFT</vt:lpstr>
      <vt:lpstr>Typical Software Complaints</vt:lpstr>
      <vt:lpstr>PowerPoint Presentation</vt:lpstr>
      <vt:lpstr>PowerPoint Presentation</vt:lpstr>
      <vt:lpstr>About SIFT</vt:lpstr>
      <vt:lpstr>About SIFT</vt:lpstr>
      <vt:lpstr>PowerPoint Presentation</vt:lpstr>
      <vt:lpstr>PowerPoint Presentation</vt:lpstr>
      <vt:lpstr>SIFT Features</vt:lpstr>
      <vt:lpstr>PowerPoint Presentation</vt:lpstr>
      <vt:lpstr>PowerPoint Presentation</vt:lpstr>
      <vt:lpstr>PowerPoint Presentation</vt:lpstr>
      <vt:lpstr>PowerPoint Presentation</vt:lpstr>
      <vt:lpstr>Download SIFT</vt:lpstr>
      <vt:lpstr>PowerPoint Presentation</vt:lpstr>
      <vt:lpstr>Help SIFT Grow</vt:lpstr>
      <vt:lpstr>NOAA Satellite Training Site</vt:lpstr>
      <vt:lpstr>Terima Kasih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50</cp:revision>
  <dcterms:created xsi:type="dcterms:W3CDTF">2018-10-05T01:26:50Z</dcterms:created>
  <dcterms:modified xsi:type="dcterms:W3CDTF">2018-10-08T10:03:09Z</dcterms:modified>
</cp:coreProperties>
</file>