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0" r:id="rId3"/>
    <p:sldId id="261" r:id="rId4"/>
    <p:sldId id="257" r:id="rId5"/>
    <p:sldId id="266" r:id="rId6"/>
    <p:sldId id="264" r:id="rId7"/>
    <p:sldId id="265" r:id="rId8"/>
    <p:sldId id="267" r:id="rId9"/>
    <p:sldId id="268" r:id="rId10"/>
    <p:sldId id="272" r:id="rId11"/>
    <p:sldId id="271" r:id="rId12"/>
    <p:sldId id="276" r:id="rId13"/>
    <p:sldId id="269" r:id="rId14"/>
    <p:sldId id="262" r:id="rId15"/>
    <p:sldId id="275" r:id="rId16"/>
    <p:sldId id="273" r:id="rId17"/>
    <p:sldId id="277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3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340E8-342F-8C4E-8831-07239698B2B7}" type="datetimeFigureOut">
              <a:rPr lang="en-US" smtClean="0"/>
              <a:t>1/23/17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21D942-C83D-9F41-96EB-C5DD0693E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641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A2755-B637-1C44-90E2-E6A5FE8BDA5E}" type="datetimeFigureOut">
              <a:rPr lang="en-US" smtClean="0"/>
              <a:t>1/23/17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669BE-1565-4E4B-BF6A-26D97F0B1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247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C99B8-52C1-4C43-B55F-93C1161F1D3A}" type="datetime1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98B4B-A5E9-2E4C-BB88-D2B00EE604F0}" type="datetime1">
              <a:rPr lang="en-US" smtClean="0"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0484D-B6E4-F342-988D-701F311DCD33}" type="datetime1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EDFD-1FF2-3A43-AFBA-B2E6D5093B03}" type="datetime1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0421C-169E-804B-BD5A-759986921C38}" type="datetime1">
              <a:rPr lang="en-US" smtClean="0"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79F20-6779-FE40-9307-8C3F9FC91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55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A5E62-9868-044A-84FE-C7AF95B5410B}" type="datetime1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5D084-2512-C347-826E-1BC3405364ED}" type="datetime1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D2B4-5DD5-0445-B2A1-5A14FA3F8B33}" type="datetime1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1BC25-505E-8F48-AC67-371016FCDD99}" type="datetime1">
              <a:rPr lang="en-US" smtClean="0"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423F-1CDA-7F41-9195-8D55AAD5564D}" type="datetime1">
              <a:rPr lang="en-US" smtClean="0"/>
              <a:t>1/23/17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443B-CE06-4240-8AC5-7294984CE5C8}" type="datetime1">
              <a:rPr lang="en-US" smtClean="0"/>
              <a:t>1/23/17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ECE8-236A-A049-94B4-D90680DD5C85}" type="datetime1">
              <a:rPr lang="en-US" smtClean="0"/>
              <a:t>1/23/17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07D5-20E5-634A-B979-C0859A4B6844}" type="datetime1">
              <a:rPr lang="en-US" smtClean="0"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7E16EEF-7424-6F48-A9E1-1AA84CA857E7}" type="datetime1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145A65C3-48F1-1243-A37A-AD197711939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ftp://ftp.ssec.wisc.edu/pub/sift/dist/" TargetMode="External"/><Relationship Id="rId4" Type="http://schemas.openxmlformats.org/officeDocument/2006/relationships/hyperlink" Target="ftp://ftp.ssec.wisc.edu/ABI/sift_data/AHI/" TargetMode="External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gif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GBTim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5" b="9421"/>
          <a:stretch/>
        </p:blipFill>
        <p:spPr>
          <a:xfrm>
            <a:off x="0" y="0"/>
            <a:ext cx="9144000" cy="36680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818" y="13806"/>
            <a:ext cx="9144000" cy="3675888"/>
          </a:xfrm>
          <a:prstGeom prst="rect">
            <a:avLst/>
          </a:prstGeom>
          <a:gradFill flip="none" rotWithShape="1">
            <a:gsLst>
              <a:gs pos="80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17" y="4786201"/>
            <a:ext cx="2147219" cy="156161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20101" y="1130111"/>
            <a:ext cx="8503799" cy="3074902"/>
          </a:xfrm>
          <a:prstGeom prst="rect">
            <a:avLst/>
          </a:prstGeom>
          <a:solidFill>
            <a:schemeClr val="bg1"/>
          </a:solidFill>
          <a:effectLst>
            <a:softEdge rad="381000"/>
          </a:effectLst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	Visualizing </a:t>
            </a:r>
            <a:r>
              <a:rPr lang="en-US" sz="2800" b="1" dirty="0">
                <a:solidFill>
                  <a:schemeClr val="tx1"/>
                </a:solidFill>
              </a:rPr>
              <a:t>new-</a:t>
            </a:r>
            <a:r>
              <a:rPr lang="en-US" sz="2800" b="1" dirty="0" smtClean="0">
                <a:solidFill>
                  <a:schemeClr val="tx1"/>
                </a:solidFill>
              </a:rPr>
              <a:t>generation</a:t>
            </a:r>
          </a:p>
          <a:p>
            <a:pPr algn="l"/>
            <a:r>
              <a:rPr lang="en-US" sz="2800" b="1" dirty="0">
                <a:solidFill>
                  <a:schemeClr val="tx1"/>
                </a:solidFill>
              </a:rPr>
              <a:t>	</a:t>
            </a:r>
            <a:r>
              <a:rPr lang="en-US" sz="2800" b="1" dirty="0" smtClean="0">
                <a:solidFill>
                  <a:schemeClr val="tx1"/>
                </a:solidFill>
              </a:rPr>
              <a:t>geostationary satellite imagery</a:t>
            </a:r>
          </a:p>
          <a:p>
            <a:pPr algn="l"/>
            <a:r>
              <a:rPr lang="en-US" sz="3600" b="1" dirty="0">
                <a:solidFill>
                  <a:schemeClr val="tx1"/>
                </a:solidFill>
              </a:rPr>
              <a:t>	</a:t>
            </a:r>
            <a:r>
              <a:rPr lang="en-US" sz="3600" b="1" dirty="0" smtClean="0">
                <a:solidFill>
                  <a:schemeClr val="tx1"/>
                </a:solidFill>
              </a:rPr>
              <a:t>with SIFT</a:t>
            </a:r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297" y="4941067"/>
            <a:ext cx="1783080" cy="1258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183" y="4899115"/>
            <a:ext cx="3833504" cy="130759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178467"/>
            <a:ext cx="6498159" cy="1284156"/>
          </a:xfrm>
        </p:spPr>
        <p:txBody>
          <a:bodyPr>
            <a:normAutofit/>
          </a:bodyPr>
          <a:lstStyle/>
          <a:p>
            <a:pPr algn="r"/>
            <a:r>
              <a:rPr lang="en-US" sz="2200" b="1" dirty="0" smtClean="0"/>
              <a:t>Jordan J. Gerth</a:t>
            </a:r>
          </a:p>
          <a:p>
            <a:pPr algn="r"/>
            <a:r>
              <a:rPr lang="en-US" dirty="0" smtClean="0"/>
              <a:t>R. K. Garcia, D. </a:t>
            </a:r>
            <a:r>
              <a:rPr lang="en-US" dirty="0" err="1" smtClean="0"/>
              <a:t>Hoese</a:t>
            </a:r>
            <a:r>
              <a:rPr lang="en-US" dirty="0" smtClean="0"/>
              <a:t>, S. Lindstrom, K. </a:t>
            </a:r>
            <a:r>
              <a:rPr lang="en-US" dirty="0" err="1" smtClean="0"/>
              <a:t>Strabala</a:t>
            </a:r>
            <a:endParaRPr lang="en-US" dirty="0" smtClean="0"/>
          </a:p>
          <a:p>
            <a:pPr algn="r"/>
            <a:r>
              <a:rPr lang="en-US" sz="1400" dirty="0" smtClean="0"/>
              <a:t>Cooperative Institute for Meteorological Satellite Studies</a:t>
            </a:r>
            <a:br>
              <a:rPr lang="en-US" sz="1400" dirty="0" smtClean="0"/>
            </a:br>
            <a:r>
              <a:rPr lang="en-US" sz="1400" dirty="0" smtClean="0"/>
              <a:t>Space Science and Engineering Center, University of Wisconsin</a:t>
            </a:r>
          </a:p>
        </p:txBody>
      </p:sp>
      <p:sp>
        <p:nvSpPr>
          <p:cNvPr id="2" name="Rectangle 1"/>
          <p:cNvSpPr/>
          <p:nvPr/>
        </p:nvSpPr>
        <p:spPr>
          <a:xfrm>
            <a:off x="-14928" y="6488668"/>
            <a:ext cx="9158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American Meteorological Society Annual Meeting </a:t>
            </a: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1600" dirty="0" smtClean="0"/>
              <a:t> 4.3 </a:t>
            </a: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1600" dirty="0">
                <a:sym typeface="Wingdings"/>
              </a:rPr>
              <a:t> </a:t>
            </a:r>
            <a:r>
              <a:rPr lang="en-US" sz="1600" dirty="0"/>
              <a:t>23 January 2017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5025" y="4532952"/>
            <a:ext cx="348667" cy="2834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74665" y="4475991"/>
            <a:ext cx="1226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@</a:t>
            </a:r>
            <a:r>
              <a:rPr lang="en-US" b="1" dirty="0" err="1" smtClean="0"/>
              <a:t>jjgerth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9816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Science Training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9659726"/>
              </p:ext>
            </p:extLst>
          </p:nvPr>
        </p:nvGraphicFramePr>
        <p:xfrm>
          <a:off x="549275" y="1600200"/>
          <a:ext cx="8042276" cy="4302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1138"/>
                <a:gridCol w="402113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Science Training Takeaway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Prospective Application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Land surfaces at 0.86 </a:t>
                      </a:r>
                      <a:r>
                        <a:rPr lang="en-US" sz="1800" b="1" dirty="0" err="1" smtClean="0"/>
                        <a:t>μm</a:t>
                      </a:r>
                      <a:r>
                        <a:rPr lang="en-US" sz="1800" b="1" dirty="0" smtClean="0"/>
                        <a:t> are more</a:t>
                      </a:r>
                      <a:r>
                        <a:rPr lang="en-US" sz="1800" b="1" baseline="0" dirty="0" smtClean="0"/>
                        <a:t> </a:t>
                      </a:r>
                      <a:r>
                        <a:rPr lang="en-US" sz="1800" b="1" dirty="0" smtClean="0"/>
                        <a:t>reflective than at 0.64 </a:t>
                      </a:r>
                      <a:r>
                        <a:rPr lang="en-US" sz="1800" b="1" dirty="0" err="1" smtClean="0"/>
                        <a:t>μm</a:t>
                      </a:r>
                      <a:endParaRPr 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River</a:t>
                      </a:r>
                      <a:r>
                        <a:rPr lang="en-US" baseline="0" dirty="0" smtClean="0"/>
                        <a:t> flooding is more easily identified, but contrast between clouds and land is reduced in the 0.86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sz="1800" b="0" dirty="0" err="1" smtClean="0"/>
                        <a:t>μm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Ice clouds at 1.6 </a:t>
                      </a:r>
                      <a:r>
                        <a:rPr lang="en-US" sz="1800" b="1" dirty="0" err="1" smtClean="0"/>
                        <a:t>μm</a:t>
                      </a:r>
                      <a:r>
                        <a:rPr lang="en-US" sz="1800" b="1" dirty="0" smtClean="0"/>
                        <a:t> are less</a:t>
                      </a:r>
                      <a:br>
                        <a:rPr lang="en-US" sz="1800" b="1" dirty="0" smtClean="0"/>
                      </a:br>
                      <a:r>
                        <a:rPr lang="en-US" sz="1800" b="1" dirty="0" smtClean="0"/>
                        <a:t>reflective than at 0.64 </a:t>
                      </a:r>
                      <a:r>
                        <a:rPr lang="en-US" sz="1800" b="1" dirty="0" err="1" smtClean="0"/>
                        <a:t>μm</a:t>
                      </a:r>
                      <a:endParaRPr 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Thick</a:t>
                      </a:r>
                      <a:r>
                        <a:rPr lang="en-US" baseline="0" dirty="0" smtClean="0"/>
                        <a:t> g</a:t>
                      </a:r>
                      <a:r>
                        <a:rPr lang="en-US" dirty="0" smtClean="0"/>
                        <a:t>laciated clouds can be indicative of thunderstorms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The 6.2 </a:t>
                      </a:r>
                      <a:r>
                        <a:rPr lang="en-US" sz="1800" b="1" dirty="0" err="1" smtClean="0"/>
                        <a:t>μm</a:t>
                      </a:r>
                      <a:r>
                        <a:rPr lang="en-US" sz="1800" b="1" dirty="0" smtClean="0"/>
                        <a:t> is cooler</a:t>
                      </a:r>
                      <a:br>
                        <a:rPr lang="en-US" sz="1800" b="1" dirty="0" smtClean="0"/>
                      </a:br>
                      <a:r>
                        <a:rPr lang="en-US" sz="1800" b="1" dirty="0" smtClean="0"/>
                        <a:t>than the 7.3 </a:t>
                      </a:r>
                      <a:r>
                        <a:rPr lang="en-US" sz="1800" b="1" dirty="0" err="1" smtClean="0"/>
                        <a:t>μm</a:t>
                      </a:r>
                      <a:endParaRPr 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water vapor channels can be used to assess the depth</a:t>
                      </a:r>
                      <a:r>
                        <a:rPr lang="en-US" baseline="0" dirty="0" smtClean="0"/>
                        <a:t> of certain tropospheric features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The 10.4 </a:t>
                      </a:r>
                      <a:r>
                        <a:rPr lang="en-US" sz="1800" b="1" dirty="0" err="1" smtClean="0"/>
                        <a:t>μm</a:t>
                      </a:r>
                      <a:r>
                        <a:rPr lang="en-US" sz="1800" b="1" dirty="0" smtClean="0"/>
                        <a:t> is warmer</a:t>
                      </a:r>
                      <a:br>
                        <a:rPr lang="en-US" sz="1800" b="1" dirty="0" smtClean="0"/>
                      </a:br>
                      <a:r>
                        <a:rPr lang="en-US" sz="1800" b="1" dirty="0" smtClean="0"/>
                        <a:t>than the 12.4 </a:t>
                      </a:r>
                      <a:r>
                        <a:rPr lang="en-US" sz="1800" b="1" dirty="0" err="1" smtClean="0"/>
                        <a:t>μm</a:t>
                      </a:r>
                      <a:endParaRPr 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difference</a:t>
                      </a:r>
                      <a:r>
                        <a:rPr lang="en-US" baseline="0" dirty="0" smtClean="0"/>
                        <a:t> in brightness temperature for clear fields of view is related to low-level water vapor </a:t>
                      </a:r>
                      <a:r>
                        <a:rPr lang="en-US" baseline="0" dirty="0" smtClean="0"/>
                        <a:t>concentration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3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6-10-20 at 6.46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1025927"/>
            <a:ext cx="4440807" cy="392617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49275" y="-311029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SIFT Features and Functions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0930" y="3937353"/>
            <a:ext cx="309219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sz="2000" b="1" dirty="0" smtClean="0">
                <a:effectLst>
                  <a:glow rad="127000">
                    <a:schemeClr val="bg1"/>
                  </a:glow>
                </a:effectLst>
              </a:rPr>
              <a:t>Area Probe Graphs</a:t>
            </a:r>
          </a:p>
          <a:p>
            <a:pPr lvl="0"/>
            <a:r>
              <a:rPr lang="en" sz="1600" dirty="0" smtClean="0">
                <a:effectLst>
                  <a:glow rad="127000">
                    <a:schemeClr val="bg1"/>
                  </a:glow>
                </a:effectLst>
              </a:rPr>
              <a:t>  Single Band Histogram Plot</a:t>
            </a:r>
          </a:p>
          <a:p>
            <a:pPr lvl="0"/>
            <a:r>
              <a:rPr lang="en" sz="1600" dirty="0" smtClean="0">
                <a:effectLst>
                  <a:glow rad="127000">
                    <a:schemeClr val="bg1"/>
                  </a:glow>
                </a:effectLst>
              </a:rPr>
              <a:t>  Two Band Density Plot</a:t>
            </a:r>
          </a:p>
          <a:p>
            <a:pPr lvl="0"/>
            <a:r>
              <a:rPr lang="en" sz="1600" dirty="0" smtClean="0">
                <a:effectLst>
                  <a:glow rad="127000">
                    <a:schemeClr val="bg1"/>
                  </a:glow>
                </a:effectLst>
              </a:rPr>
              <a:t>  Point Probe Indicator</a:t>
            </a:r>
          </a:p>
          <a:p>
            <a:pPr lvl="0"/>
            <a:r>
              <a:rPr lang="en" sz="1600" dirty="0" smtClean="0">
                <a:effectLst>
                  <a:glow rad="127000">
                    <a:schemeClr val="bg1"/>
                  </a:glow>
                </a:effectLst>
              </a:rPr>
              <a:t>  Save </a:t>
            </a:r>
            <a:r>
              <a:rPr lang="en-US" sz="1600" dirty="0" smtClean="0">
                <a:effectLst>
                  <a:glow rad="127000">
                    <a:schemeClr val="bg1"/>
                  </a:glow>
                </a:effectLst>
              </a:rPr>
              <a:t>Graph </a:t>
            </a:r>
            <a:r>
              <a:rPr lang="en" sz="1600" dirty="0" smtClean="0">
                <a:effectLst>
                  <a:glow rad="127000">
                    <a:schemeClr val="bg1"/>
                  </a:glow>
                </a:effectLst>
              </a:rPr>
              <a:t>Image</a:t>
            </a:r>
          </a:p>
          <a:p>
            <a:pPr lvl="0"/>
            <a:r>
              <a:rPr lang="en" sz="1600" dirty="0" smtClean="0">
                <a:effectLst>
                  <a:glow rad="127000">
                    <a:schemeClr val="bg1"/>
                  </a:glow>
                </a:effectLst>
              </a:rPr>
              <a:t>  Pan/Zoom</a:t>
            </a:r>
            <a:r>
              <a:rPr lang="en-US" sz="1600" dirty="0" smtClean="0">
                <a:effectLst>
                  <a:glow rad="127000">
                    <a:schemeClr val="bg1"/>
                  </a:glow>
                </a:effectLst>
              </a:rPr>
              <a:t> Graph</a:t>
            </a:r>
            <a:r>
              <a:rPr lang="en" sz="1600" dirty="0" smtClean="0">
                <a:effectLst>
                  <a:glow rad="127000">
                    <a:schemeClr val="bg1"/>
                  </a:glow>
                </a:effectLst>
              </a:rPr>
              <a:t> Image</a:t>
            </a:r>
            <a:endParaRPr lang="en-US" sz="1600" dirty="0" smtClean="0">
              <a:effectLst>
                <a:glow rad="127000">
                  <a:schemeClr val="bg1"/>
                </a:glow>
              </a:effectLst>
            </a:endParaRPr>
          </a:p>
          <a:p>
            <a:pPr lvl="0"/>
            <a:r>
              <a:rPr lang="en-US" sz="1600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1600" dirty="0" smtClean="0">
                <a:effectLst>
                  <a:glow rad="127000">
                    <a:schemeClr val="bg1"/>
                  </a:glow>
                </a:effectLst>
              </a:rPr>
              <a:t> Publication Ready</a:t>
            </a:r>
            <a:endParaRPr lang="en" sz="1600" dirty="0"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7" name="Shape 87" descr="Screen Shot 2016-08-10 at 2.40.53 PM.png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737" y="2169587"/>
            <a:ext cx="3634451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443579" y="2859614"/>
            <a:ext cx="270042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sz="2000" b="1" dirty="0" smtClean="0">
                <a:effectLst>
                  <a:glow rad="127000">
                    <a:schemeClr val="bg1"/>
                  </a:glow>
                </a:effectLst>
              </a:rPr>
              <a:t>RGB Bounds</a:t>
            </a:r>
          </a:p>
          <a:p>
            <a:pPr lvl="0"/>
            <a:r>
              <a:rPr lang="en" sz="1600" dirty="0" smtClean="0">
                <a:effectLst>
                  <a:glow rad="127000">
                    <a:schemeClr val="bg1"/>
                  </a:glow>
                </a:effectLst>
              </a:rPr>
              <a:t>  RGB Channel Selection</a:t>
            </a:r>
          </a:p>
          <a:p>
            <a:pPr lvl="0"/>
            <a:r>
              <a:rPr lang="en" sz="1600" dirty="0" smtClean="0">
                <a:effectLst>
                  <a:glow rad="127000">
                    <a:schemeClr val="bg1"/>
                  </a:glow>
                </a:effectLst>
              </a:rPr>
              <a:t>  Adjust Color Limits</a:t>
            </a:r>
          </a:p>
          <a:p>
            <a:pPr lvl="0"/>
            <a:r>
              <a:rPr lang="en" sz="1600" dirty="0" smtClean="0">
                <a:effectLst>
                  <a:glow rad="127000">
                    <a:schemeClr val="bg1"/>
                  </a:glow>
                </a:effectLst>
              </a:rPr>
              <a:t>  Live Updates</a:t>
            </a:r>
            <a:r>
              <a:rPr lang="en-US" sz="1600" dirty="0" smtClean="0">
                <a:effectLst>
                  <a:glow rad="127000">
                    <a:schemeClr val="bg1"/>
                  </a:glow>
                </a:effectLst>
              </a:rPr>
              <a:t> on Display</a:t>
            </a:r>
            <a:endParaRPr lang="en" sz="16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68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Enhancements to </a:t>
            </a:r>
            <a:r>
              <a:rPr lang="en-US" dirty="0" smtClean="0"/>
              <a:t>SIFT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 selection window for users to load a given time range and subset of bands instead of individual files</a:t>
            </a:r>
          </a:p>
          <a:p>
            <a:r>
              <a:rPr lang="en-US" dirty="0"/>
              <a:t>Improved experience for looping and selecting imagery </a:t>
            </a:r>
            <a:r>
              <a:rPr lang="en-US" dirty="0" smtClean="0"/>
              <a:t>layers</a:t>
            </a:r>
          </a:p>
          <a:p>
            <a:r>
              <a:rPr lang="en-US" dirty="0" smtClean="0"/>
              <a:t>Additional projections and related changes for GOES-R</a:t>
            </a:r>
            <a:endParaRPr lang="en-US" dirty="0"/>
          </a:p>
          <a:p>
            <a:r>
              <a:rPr lang="en-US" dirty="0"/>
              <a:t>Better </a:t>
            </a:r>
            <a:r>
              <a:rPr lang="en-US" dirty="0" smtClean="0"/>
              <a:t>performance and file support beyond </a:t>
            </a:r>
            <a:r>
              <a:rPr lang="en-US" dirty="0" err="1" smtClean="0"/>
              <a:t>GeoTIFFs</a:t>
            </a:r>
            <a:endParaRPr lang="en-US" dirty="0"/>
          </a:p>
          <a:p>
            <a:r>
              <a:rPr lang="en-US" dirty="0"/>
              <a:t>Display and handling for derived products created with the Community Satellite Processing </a:t>
            </a:r>
            <a:r>
              <a:rPr lang="en-US" dirty="0" smtClean="0"/>
              <a:t>Package for geostationary satellites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83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60302_104628_resized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1" r="25763"/>
          <a:stretch/>
        </p:blipFill>
        <p:spPr>
          <a:xfrm>
            <a:off x="4522560" y="1367351"/>
            <a:ext cx="433569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759512"/>
            <a:ext cx="6401851" cy="3992563"/>
          </a:xfrm>
          <a:gradFill flip="none" rotWithShape="1">
            <a:gsLst>
              <a:gs pos="0">
                <a:schemeClr val="bg1"/>
              </a:gs>
              <a:gs pos="100000">
                <a:prstClr val="white">
                  <a:alpha val="40000"/>
                </a:prstClr>
              </a:gs>
            </a:gsLst>
            <a:lin ang="0" scaled="1"/>
            <a:tileRect/>
          </a:gradFill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effectLst>
                  <a:outerShdw blurRad="50800" dist="38100" dir="2700000" algn="tl" rotWithShape="0">
                    <a:schemeClr val="bg1"/>
                  </a:outerShdw>
                </a:effectLst>
              </a:rPr>
              <a:t>“A very interesting way to look for cloud types and layers.”</a:t>
            </a:r>
          </a:p>
          <a:p>
            <a:r>
              <a:rPr lang="en-US" b="1" dirty="0" smtClean="0">
                <a:effectLst>
                  <a:outerShdw blurRad="50800" dist="38100" dir="2700000" algn="tl" rotWithShape="0">
                    <a:schemeClr val="bg1"/>
                  </a:outerShdw>
                </a:effectLst>
              </a:rPr>
              <a:t>“All seemed fine to me.”</a:t>
            </a:r>
          </a:p>
          <a:p>
            <a:r>
              <a:rPr lang="en-US" b="1" dirty="0" smtClean="0">
                <a:effectLst>
                  <a:outerShdw blurRad="50800" dist="38100" dir="2700000" algn="tl" rotWithShape="0">
                    <a:schemeClr val="bg1"/>
                  </a:outerShdw>
                </a:effectLst>
              </a:rPr>
              <a:t>“Great training tool overall.”</a:t>
            </a:r>
          </a:p>
          <a:p>
            <a:r>
              <a:rPr lang="en-US" b="1" dirty="0" smtClean="0">
                <a:effectLst>
                  <a:outerShdw blurRad="50800" dist="38100" dir="2700000" algn="tl" rotWithShape="0">
                    <a:schemeClr val="bg1"/>
                  </a:outerShdw>
                </a:effectLst>
              </a:rPr>
              <a:t>“Nice tool to look at many different channels.”</a:t>
            </a:r>
          </a:p>
          <a:p>
            <a:r>
              <a:rPr lang="en-US" b="1" dirty="0" smtClean="0">
                <a:effectLst>
                  <a:outerShdw blurRad="50800" dist="38100" dir="2700000" algn="tl" rotWithShape="0">
                    <a:schemeClr val="bg1"/>
                  </a:outerShdw>
                </a:effectLst>
              </a:rPr>
              <a:t>“SIFT is fast and does not crash.”</a:t>
            </a:r>
          </a:p>
          <a:p>
            <a:r>
              <a:rPr lang="en-US" b="1" dirty="0" smtClean="0">
                <a:effectLst>
                  <a:outerShdw blurRad="50800" dist="38100" dir="2700000" algn="tl" rotWithShape="0">
                    <a:schemeClr val="bg1"/>
                  </a:outerShdw>
                </a:effectLst>
              </a:rPr>
              <a:t>“Stable software.”</a:t>
            </a:r>
          </a:p>
          <a:p>
            <a:r>
              <a:rPr lang="en-US" b="1" dirty="0" smtClean="0">
                <a:effectLst>
                  <a:outerShdw blurRad="50800" dist="38100" dir="2700000" algn="tl" rotWithShape="0">
                    <a:schemeClr val="bg1"/>
                  </a:outerShdw>
                </a:effectLst>
              </a:rPr>
              <a:t>“Very quick. Excellent resolution.”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744848"/>
            <a:ext cx="4522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Excerpts from written survey results following Honolulu forecast office training workshop</a:t>
            </a:r>
            <a:endParaRPr lang="en-US" sz="14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9275" y="-311029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SIFT Accolades from Users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676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955" y="1114620"/>
            <a:ext cx="2540000" cy="25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311029"/>
            <a:ext cx="8042276" cy="1336956"/>
          </a:xfrm>
        </p:spPr>
        <p:txBody>
          <a:bodyPr/>
          <a:lstStyle/>
          <a:p>
            <a:r>
              <a:rPr lang="en-US" dirty="0" smtClean="0"/>
              <a:t>Download SIFT and Case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118136"/>
            <a:ext cx="8042276" cy="4343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SIFT: </a:t>
            </a:r>
            <a:r>
              <a:rPr lang="en-US" dirty="0" smtClean="0">
                <a:hlinkClick r:id="rId3" action="ppaction://hlinkfile"/>
              </a:rPr>
              <a:t>ftp</a:t>
            </a:r>
            <a:r>
              <a:rPr lang="en-US" dirty="0">
                <a:hlinkClick r:id="rId3" action="ppaction://hlinkfile"/>
              </a:rPr>
              <a:t>://ftp.ssec.wisc.edu/pub</a:t>
            </a:r>
            <a:r>
              <a:rPr lang="en-US" dirty="0" smtClean="0">
                <a:hlinkClick r:id="rId3" action="ppaction://hlinkfile"/>
              </a:rPr>
              <a:t>/sift/dist/</a:t>
            </a:r>
            <a:endParaRPr lang="en-US" dirty="0" smtClean="0"/>
          </a:p>
          <a:p>
            <a:pPr lvl="1"/>
            <a:r>
              <a:rPr lang="en-US" dirty="0" smtClean="0"/>
              <a:t>Windows 7+ exe (118 MB)</a:t>
            </a:r>
          </a:p>
          <a:p>
            <a:pPr lvl="1"/>
            <a:r>
              <a:rPr lang="en-US" dirty="0" smtClean="0"/>
              <a:t>Mac OS X </a:t>
            </a:r>
            <a:r>
              <a:rPr lang="en-US" dirty="0" err="1" smtClean="0"/>
              <a:t>dmg</a:t>
            </a:r>
            <a:r>
              <a:rPr lang="en-US" dirty="0" smtClean="0"/>
              <a:t> (259 MB)</a:t>
            </a:r>
          </a:p>
          <a:p>
            <a:pPr lvl="1"/>
            <a:r>
              <a:rPr lang="en-US" dirty="0" smtClean="0"/>
              <a:t>64-bit </a:t>
            </a:r>
            <a:r>
              <a:rPr lang="en-US" dirty="0" err="1" smtClean="0"/>
              <a:t>CentOS</a:t>
            </a:r>
            <a:r>
              <a:rPr lang="en-US" dirty="0" smtClean="0"/>
              <a:t>/</a:t>
            </a:r>
            <a:r>
              <a:rPr lang="en-US" dirty="0" err="1" smtClean="0"/>
              <a:t>RedHat</a:t>
            </a:r>
            <a:r>
              <a:rPr lang="en-US" dirty="0" smtClean="0"/>
              <a:t> Linux </a:t>
            </a:r>
            <a:r>
              <a:rPr lang="en-US" dirty="0" err="1" smtClean="0"/>
              <a:t>tar.gz</a:t>
            </a:r>
            <a:r>
              <a:rPr lang="en-US" dirty="0" smtClean="0"/>
              <a:t> (278 MB)</a:t>
            </a:r>
          </a:p>
          <a:p>
            <a:r>
              <a:rPr lang="en-US" dirty="0" smtClean="0"/>
              <a:t>Case Data:</a:t>
            </a:r>
            <a:br>
              <a:rPr lang="en-US" dirty="0" smtClean="0"/>
            </a:br>
            <a:r>
              <a:rPr lang="en-US" dirty="0" smtClean="0">
                <a:hlinkClick r:id="rId4" action="ppaction://hlinkfile"/>
              </a:rPr>
              <a:t>ftp</a:t>
            </a:r>
            <a:r>
              <a:rPr lang="en-US" dirty="0">
                <a:hlinkClick r:id="rId4" action="ppaction://hlinkfile"/>
              </a:rPr>
              <a:t>://ftp.ssec.wisc.edu/ABI/sift_data/AHI</a:t>
            </a:r>
            <a:r>
              <a:rPr lang="en-US" dirty="0" smtClean="0">
                <a:hlinkClick r:id="rId4" action="ppaction://hlinkfile"/>
              </a:rPr>
              <a:t>/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005" y="1108966"/>
            <a:ext cx="2540000" cy="25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4005" y="3279634"/>
            <a:ext cx="1298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Case Data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50955" y="3285288"/>
            <a:ext cx="68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09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and Other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SIFT is the latest software in </a:t>
            </a:r>
            <a:r>
              <a:rPr lang="en-US" dirty="0" smtClean="0"/>
              <a:t>the CIMSS</a:t>
            </a:r>
            <a:r>
              <a:rPr lang="en-US" dirty="0" smtClean="0"/>
              <a:t>/SSEC arsenal for visualizing satellite imagery.</a:t>
            </a:r>
          </a:p>
          <a:p>
            <a:r>
              <a:rPr lang="en-US" dirty="0" smtClean="0"/>
              <a:t>Other software includes:</a:t>
            </a:r>
          </a:p>
          <a:p>
            <a:pPr lvl="1"/>
            <a:r>
              <a:rPr lang="en-US" dirty="0" smtClean="0"/>
              <a:t>HYDRA</a:t>
            </a:r>
          </a:p>
          <a:p>
            <a:pPr lvl="2"/>
            <a:r>
              <a:rPr lang="en-US" dirty="0" smtClean="0"/>
              <a:t>Specific training application for polar-orbiting satellite imagery</a:t>
            </a:r>
          </a:p>
          <a:p>
            <a:pPr lvl="1"/>
            <a:r>
              <a:rPr lang="en-US" dirty="0" err="1" smtClean="0"/>
              <a:t>McIDAS</a:t>
            </a:r>
            <a:r>
              <a:rPr lang="en-US" dirty="0" smtClean="0"/>
              <a:t>-X</a:t>
            </a:r>
          </a:p>
          <a:p>
            <a:pPr lvl="2"/>
            <a:r>
              <a:rPr lang="en-US" dirty="0" smtClean="0"/>
              <a:t>Legacy software with scripting capability</a:t>
            </a:r>
          </a:p>
          <a:p>
            <a:pPr lvl="1"/>
            <a:r>
              <a:rPr lang="en-US" dirty="0" err="1" smtClean="0"/>
              <a:t>McIDAS</a:t>
            </a:r>
            <a:r>
              <a:rPr lang="en-US" dirty="0" smtClean="0"/>
              <a:t>-V</a:t>
            </a:r>
          </a:p>
          <a:p>
            <a:pPr lvl="2"/>
            <a:r>
              <a:rPr lang="en-US" dirty="0" smtClean="0"/>
              <a:t>Graphical user interface for various meteorological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4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Shot 2016-10-25 at 11.49.0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8" r="-5298"/>
          <a:stretch>
            <a:fillRect/>
          </a:stretch>
        </p:blipFill>
        <p:spPr>
          <a:xfrm>
            <a:off x="19197" y="1025927"/>
            <a:ext cx="9105607" cy="4917674"/>
          </a:xfrm>
        </p:spPr>
      </p:pic>
      <p:sp>
        <p:nvSpPr>
          <p:cNvPr id="5" name="Rectangle 4"/>
          <p:cNvSpPr/>
          <p:nvPr/>
        </p:nvSpPr>
        <p:spPr>
          <a:xfrm>
            <a:off x="2818956" y="5970741"/>
            <a:ext cx="3506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http://</a:t>
            </a:r>
            <a:r>
              <a:rPr lang="en-US" sz="2400" b="1" dirty="0" err="1" smtClean="0"/>
              <a:t>bit.ly</a:t>
            </a:r>
            <a:r>
              <a:rPr lang="en-US" sz="2400" b="1" dirty="0"/>
              <a:t>/2e5KrCY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49275" y="-311029"/>
            <a:ext cx="8042276" cy="1336956"/>
          </a:xfrm>
        </p:spPr>
        <p:txBody>
          <a:bodyPr/>
          <a:lstStyle/>
          <a:p>
            <a:r>
              <a:rPr lang="en-US" dirty="0" smtClean="0"/>
              <a:t>Create RGB Composites Online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89714" y="2122085"/>
            <a:ext cx="34711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sz="2000" b="1" dirty="0" smtClean="0">
                <a:effectLst>
                  <a:glow rad="127000">
                    <a:schemeClr val="bg1"/>
                  </a:glow>
                </a:effectLst>
              </a:rPr>
              <a:t>R</a:t>
            </a:r>
            <a:r>
              <a:rPr lang="en-US" sz="2000" b="1" dirty="0" err="1" smtClean="0">
                <a:effectLst>
                  <a:glow rad="127000">
                    <a:schemeClr val="bg1"/>
                  </a:glow>
                </a:effectLst>
              </a:rPr>
              <a:t>eal</a:t>
            </a:r>
            <a:r>
              <a:rPr lang="en-US" sz="2000" b="1" dirty="0" smtClean="0">
                <a:effectLst>
                  <a:glow rad="127000">
                    <a:schemeClr val="bg1"/>
                  </a:glow>
                </a:effectLst>
              </a:rPr>
              <a:t>-Time Imagery</a:t>
            </a:r>
            <a:endParaRPr lang="en" sz="2000" b="1" dirty="0" smtClean="0">
              <a:effectLst>
                <a:glow rad="127000">
                  <a:schemeClr val="bg1"/>
                </a:glow>
              </a:effectLst>
            </a:endParaRPr>
          </a:p>
          <a:p>
            <a:pPr lvl="0"/>
            <a:r>
              <a:rPr lang="en" sz="1600" dirty="0" smtClean="0">
                <a:effectLst>
                  <a:glow rad="127000">
                    <a:schemeClr val="bg1"/>
                  </a:glow>
                </a:effectLst>
              </a:rPr>
              <a:t>  </a:t>
            </a:r>
            <a:r>
              <a:rPr lang="en-US" sz="1600" dirty="0" smtClean="0">
                <a:effectLst>
                  <a:glow rad="127000">
                    <a:schemeClr val="bg1"/>
                  </a:glow>
                </a:effectLst>
              </a:rPr>
              <a:t>from Himawari-8</a:t>
            </a:r>
          </a:p>
          <a:p>
            <a:pPr lvl="0"/>
            <a:r>
              <a:rPr lang="en-US" sz="1600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1600" dirty="0" smtClean="0">
                <a:effectLst>
                  <a:glow rad="127000">
                    <a:schemeClr val="bg1"/>
                  </a:glow>
                </a:effectLst>
              </a:rPr>
              <a:t> over western Pacific Ocean</a:t>
            </a:r>
            <a:endParaRPr lang="en" sz="16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54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“Observations Lead the Way”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Observations </a:t>
            </a:r>
            <a:r>
              <a:rPr lang="en-US" dirty="0"/>
              <a:t>(or networks) that are needed to benefit your future research, application or product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Recommended </a:t>
            </a:r>
            <a:r>
              <a:rPr lang="en-US" dirty="0"/>
              <a:t>instruments that are needed to make these </a:t>
            </a:r>
            <a:r>
              <a:rPr lang="en-US" dirty="0" smtClean="0"/>
              <a:t>observations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Your </a:t>
            </a:r>
            <a:r>
              <a:rPr lang="en-US" dirty="0"/>
              <a:t>view on the greatest observational needs for your discipline in general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17</a:t>
            </a:fld>
            <a:endParaRPr lang="en-US"/>
          </a:p>
        </p:txBody>
      </p:sp>
      <p:pic>
        <p:nvPicPr>
          <p:cNvPr id="7" name="Content Placeholder 6" descr="2017postcard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2" r="1758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17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Comments?</a:t>
            </a:r>
            <a:endParaRPr lang="en-US" dirty="0"/>
          </a:p>
        </p:txBody>
      </p:sp>
      <p:pic>
        <p:nvPicPr>
          <p:cNvPr id="8" name="Picture Placeholder 7" descr="MAYSAK_H8_ALLBANDS_31March2015_0600enh.gif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8" b="20288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Send me an e-mail:</a:t>
            </a:r>
          </a:p>
          <a:p>
            <a:pPr lvl="1"/>
            <a:r>
              <a:rPr lang="en-US" sz="2000" u="sng" dirty="0" err="1" smtClean="0"/>
              <a:t>Jordan.Gerth@noaa.gov</a:t>
            </a:r>
            <a:endParaRPr lang="en-US" sz="2000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284162" y="443754"/>
            <a:ext cx="5764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Super Typhoon </a:t>
            </a:r>
            <a:r>
              <a:rPr lang="en-US" dirty="0" err="1" smtClean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Maysak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as viewed from Himawari-8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217" y="4778189"/>
            <a:ext cx="2091018" cy="183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42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Satellite Information Familiarization Tool (SIFT)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Developed </a:t>
            </a:r>
            <a:r>
              <a:rPr lang="en-US" dirty="0"/>
              <a:t>in Python </a:t>
            </a:r>
            <a:r>
              <a:rPr lang="en-US" dirty="0" smtClean="0"/>
              <a:t>using the </a:t>
            </a:r>
            <a:r>
              <a:rPr lang="en-US" dirty="0" err="1" smtClean="0"/>
              <a:t>PyQt</a:t>
            </a:r>
            <a:r>
              <a:rPr lang="en-US" dirty="0" smtClean="0"/>
              <a:t> </a:t>
            </a:r>
            <a:r>
              <a:rPr lang="en-US" dirty="0"/>
              <a:t>Toolkit</a:t>
            </a:r>
          </a:p>
          <a:p>
            <a:r>
              <a:rPr lang="en-US" dirty="0"/>
              <a:t>Cross-platform (Windows, Mac, and Linux</a:t>
            </a:r>
            <a:r>
              <a:rPr lang="en-US" dirty="0" smtClean="0"/>
              <a:t>) graphical user interface (no command line)</a:t>
            </a:r>
            <a:endParaRPr lang="en-US" dirty="0"/>
          </a:p>
          <a:p>
            <a:r>
              <a:rPr lang="en-US" dirty="0"/>
              <a:t>Loads </a:t>
            </a:r>
            <a:r>
              <a:rPr lang="en-US" dirty="0" err="1"/>
              <a:t>GeoTIFFs</a:t>
            </a:r>
            <a:r>
              <a:rPr lang="en-US" dirty="0"/>
              <a:t> </a:t>
            </a:r>
            <a:r>
              <a:rPr lang="en-US" dirty="0" smtClean="0"/>
              <a:t>of archived Himawari</a:t>
            </a:r>
            <a:r>
              <a:rPr lang="en-US" dirty="0"/>
              <a:t>-8 </a:t>
            </a:r>
            <a:r>
              <a:rPr lang="en-US" dirty="0" smtClean="0"/>
              <a:t>imagery stored locally (SSD recommended)</a:t>
            </a:r>
            <a:endParaRPr lang="en-US" dirty="0"/>
          </a:p>
          <a:p>
            <a:r>
              <a:rPr lang="en-US" dirty="0"/>
              <a:t>Available </a:t>
            </a:r>
            <a:r>
              <a:rPr lang="en-US" dirty="0" smtClean="0"/>
              <a:t>to download for free (</a:t>
            </a:r>
            <a:r>
              <a:rPr lang="en-US" dirty="0"/>
              <a:t>G</a:t>
            </a:r>
            <a:r>
              <a:rPr lang="en-US" dirty="0" smtClean="0"/>
              <a:t>PLv3 license)</a:t>
            </a:r>
          </a:p>
          <a:p>
            <a:r>
              <a:rPr lang="en-US" dirty="0" smtClean="0"/>
              <a:t>Development of the software and expansion of the capabilities is ongoing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46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SIFT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Basic, modern, and standalone software to display, loop, and allow for the manipulation of new-generation geostationary satellite imagery was not </a:t>
            </a:r>
            <a:r>
              <a:rPr lang="en-US" dirty="0" smtClean="0"/>
              <a:t>available.</a:t>
            </a:r>
            <a:endParaRPr lang="en-US" dirty="0" smtClean="0"/>
          </a:p>
          <a:p>
            <a:r>
              <a:rPr lang="en-US" dirty="0" smtClean="0"/>
              <a:t>The intended users are scientists, students, and operational </a:t>
            </a:r>
            <a:r>
              <a:rPr lang="en-US" dirty="0" smtClean="0"/>
              <a:t>meteorologists.</a:t>
            </a:r>
            <a:endParaRPr lang="en-US" dirty="0" smtClean="0"/>
          </a:p>
          <a:p>
            <a:r>
              <a:rPr lang="en-US" dirty="0" smtClean="0"/>
              <a:t>It is a tool for both training and </a:t>
            </a:r>
            <a:r>
              <a:rPr lang="en-US" dirty="0" smtClean="0"/>
              <a:t>discovery.</a:t>
            </a:r>
            <a:endParaRPr lang="en-US" dirty="0" smtClean="0"/>
          </a:p>
          <a:p>
            <a:r>
              <a:rPr lang="en-US" dirty="0" smtClean="0"/>
              <a:t>SIFT is part of the United States National Weather Service </a:t>
            </a:r>
            <a:r>
              <a:rPr lang="en-US" dirty="0" smtClean="0"/>
              <a:t>operational meteorologist </a:t>
            </a:r>
            <a:r>
              <a:rPr lang="en-US" dirty="0" smtClean="0"/>
              <a:t>training </a:t>
            </a:r>
            <a:r>
              <a:rPr lang="en-US" dirty="0" smtClean="0"/>
              <a:t>program.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6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62" descr="Screen Shot 2016-08-10 at 7.30.08 PM.png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rcRect l="-7289" r="-7289"/>
          <a:stretch>
            <a:fillRect/>
          </a:stretch>
        </p:blipFill>
        <p:spPr>
          <a:xfrm>
            <a:off x="1125370" y="1322621"/>
            <a:ext cx="8042276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3676311" y="5427778"/>
            <a:ext cx="256041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b="1" dirty="0" smtClean="0">
                <a:effectLst>
                  <a:glow rad="127000">
                    <a:schemeClr val="bg1"/>
                  </a:glow>
                </a:effectLst>
              </a:rPr>
              <a:t>Animation Control</a:t>
            </a: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Step-through or Autoplay</a:t>
            </a: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Adjustable Speed Control</a:t>
            </a:r>
            <a:endParaRPr lang="en" sz="14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9275" y="5574661"/>
            <a:ext cx="3127036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/>
            <a:r>
              <a:rPr lang="en" b="1" dirty="0" smtClean="0">
                <a:effectLst>
                  <a:glow rad="127000">
                    <a:schemeClr val="bg1"/>
                  </a:glow>
                </a:effectLst>
              </a:rPr>
              <a:t>Background Task Status</a:t>
            </a:r>
            <a:endParaRPr lang="en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22140" y="5427778"/>
            <a:ext cx="206941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b="1" dirty="0" smtClean="0">
                <a:effectLst>
                  <a:glow rad="127000">
                    <a:schemeClr val="bg1"/>
                  </a:glow>
                </a:effectLst>
              </a:rPr>
              <a:t>Layer Metadata</a:t>
            </a:r>
          </a:p>
          <a:p>
            <a:pPr lvl="0">
              <a:spcBef>
                <a:spcPts val="0"/>
              </a:spcBef>
              <a:buNone/>
            </a:pPr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Band Information</a:t>
            </a: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Color Bar and Limits</a:t>
            </a:r>
            <a:endParaRPr lang="en" sz="14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61104" y="2879598"/>
            <a:ext cx="22828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b="1" dirty="0" smtClean="0">
                <a:effectLst>
                  <a:glow rad="127000">
                    <a:schemeClr val="bg1"/>
                  </a:glow>
                </a:effectLst>
              </a:rPr>
              <a:t>Layer List</a:t>
            </a: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Reorder Layers</a:t>
            </a: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Toggle Visibility</a:t>
            </a: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Point Probe Histogram</a:t>
            </a:r>
            <a:endParaRPr lang="en" sz="14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06423" y="1086358"/>
            <a:ext cx="2740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b="1" dirty="0" smtClean="0">
                <a:effectLst>
                  <a:glow rad="127000">
                    <a:schemeClr val="bg1"/>
                  </a:glow>
                </a:effectLst>
              </a:rPr>
              <a:t>Point Probe Results</a:t>
            </a:r>
            <a:endParaRPr lang="en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1415926"/>
            <a:ext cx="17815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b="1" dirty="0" smtClean="0">
                <a:effectLst>
                  <a:glow rad="127000">
                    <a:schemeClr val="bg1"/>
                  </a:glow>
                </a:effectLst>
              </a:rPr>
              <a:t>Tools</a:t>
            </a: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Pan/Zoom</a:t>
            </a: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Point Probe</a:t>
            </a: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Area Selector</a:t>
            </a:r>
            <a:endParaRPr lang="en" sz="14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2930651"/>
            <a:ext cx="2738765" cy="123110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/>
            <a:r>
              <a:rPr lang="en" b="1" dirty="0" smtClean="0">
                <a:effectLst>
                  <a:glow rad="127000">
                    <a:schemeClr val="bg1"/>
                  </a:glow>
                </a:effectLst>
              </a:rPr>
              <a:t>Map Display</a:t>
            </a: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Powered by OpenGL/VisPy</a:t>
            </a:r>
            <a:endParaRPr lang="en-US" sz="1400" dirty="0" smtClean="0">
              <a:effectLst>
                <a:glow rad="127000">
                  <a:schemeClr val="bg1"/>
                </a:glow>
              </a:effectLst>
            </a:endParaRPr>
          </a:p>
          <a:p>
            <a:pPr lvl="0"/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 Panning and Zooming</a:t>
            </a:r>
            <a:endParaRPr lang="en" sz="1400" dirty="0" smtClean="0">
              <a:effectLst>
                <a:glow rad="127000">
                  <a:schemeClr val="bg1"/>
                </a:glow>
              </a:effectLst>
            </a:endParaRP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Dynamic Resolution</a:t>
            </a: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Configurable Outline Colors</a:t>
            </a:r>
            <a:endParaRPr lang="en" sz="1400" dirty="0">
              <a:effectLst>
                <a:glow rad="127000">
                  <a:schemeClr val="bg1"/>
                </a:glow>
              </a:effectLst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100193" y="5023099"/>
            <a:ext cx="546334" cy="5515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262954" y="1773686"/>
            <a:ext cx="780477" cy="276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381168" y="1398716"/>
            <a:ext cx="308790" cy="2259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4689958" y="5023100"/>
            <a:ext cx="276715" cy="404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7251343" y="5193374"/>
            <a:ext cx="588905" cy="234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itle 1"/>
          <p:cNvSpPr txBox="1">
            <a:spLocks/>
          </p:cNvSpPr>
          <p:nvPr/>
        </p:nvSpPr>
        <p:spPr>
          <a:xfrm>
            <a:off x="549275" y="-311029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SIFT Features and Functions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5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Point Probe Feature</a:t>
            </a:r>
            <a:endParaRPr lang="en-US" dirty="0"/>
          </a:p>
        </p:txBody>
      </p:sp>
      <p:pic>
        <p:nvPicPr>
          <p:cNvPr id="4" name="Content Placeholder 3" descr="SIFT_B0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35" r="-5835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3399512" y="5771488"/>
            <a:ext cx="28722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effectLst>
                  <a:glow rad="127000">
                    <a:schemeClr val="bg1"/>
                  </a:glow>
                </a:effectLst>
              </a:rPr>
              <a:t>Point Probe</a:t>
            </a:r>
            <a:endParaRPr lang="en" b="1" dirty="0" smtClean="0">
              <a:effectLst>
                <a:glow rad="127000">
                  <a:schemeClr val="bg1"/>
                </a:glow>
              </a:effectLst>
            </a:endParaRP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</a:t>
            </a:r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Denoted on map display</a:t>
            </a:r>
          </a:p>
          <a:p>
            <a:pPr lvl="0"/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  Coordinates and value shown</a:t>
            </a:r>
            <a:endParaRPr lang="en" sz="14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71756" y="5771488"/>
            <a:ext cx="28722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effectLst>
                  <a:glow rad="127000">
                    <a:schemeClr val="bg1"/>
                  </a:glow>
                </a:effectLst>
              </a:rPr>
              <a:t>Layer List</a:t>
            </a:r>
            <a:endParaRPr lang="en" b="1" dirty="0" smtClean="0">
              <a:effectLst>
                <a:glow rad="127000">
                  <a:schemeClr val="bg1"/>
                </a:glow>
              </a:effectLst>
            </a:endParaRP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</a:t>
            </a:r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Probe value shown for all</a:t>
            </a:r>
            <a:b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    other loaded layers</a:t>
            </a:r>
            <a:endParaRPr lang="en" sz="1400" dirty="0">
              <a:effectLst>
                <a:glow rad="127000">
                  <a:schemeClr val="bg1"/>
                </a:glo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079767" y="4561949"/>
            <a:ext cx="475382" cy="12699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079767" y="2029110"/>
            <a:ext cx="872716" cy="38028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079767" y="2029110"/>
            <a:ext cx="475382" cy="38028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594885" y="4988037"/>
            <a:ext cx="315886" cy="8438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5" idx="2"/>
          </p:cNvCxnSpPr>
          <p:nvPr/>
        </p:nvCxnSpPr>
        <p:spPr>
          <a:xfrm flipH="1">
            <a:off x="7673363" y="2029110"/>
            <a:ext cx="514552" cy="3372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203782" y="1444334"/>
            <a:ext cx="196826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effectLst>
                  <a:glow rad="127000">
                    <a:schemeClr val="bg1"/>
                  </a:glow>
                </a:effectLst>
              </a:rPr>
              <a:t>Loop Order</a:t>
            </a:r>
            <a:endParaRPr lang="en" b="1" dirty="0" smtClean="0">
              <a:effectLst>
                <a:glow rad="127000">
                  <a:schemeClr val="bg1"/>
                </a:glow>
              </a:effectLst>
            </a:endParaRP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</a:t>
            </a:r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By band or by time</a:t>
            </a:r>
            <a:endParaRPr lang="en" sz="14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13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Region Selection Feature</a:t>
            </a:r>
            <a:endParaRPr lang="en-US" dirty="0"/>
          </a:p>
        </p:txBody>
      </p:sp>
      <p:pic>
        <p:nvPicPr>
          <p:cNvPr id="4" name="Content Placeholder 3" descr="SIFT_B0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35" r="-5835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3399512" y="5771488"/>
            <a:ext cx="28722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effectLst>
                  <a:glow rad="127000">
                    <a:schemeClr val="bg1"/>
                  </a:glow>
                </a:effectLst>
              </a:rPr>
              <a:t>Region Selection</a:t>
            </a:r>
            <a:endParaRPr lang="en" b="1" dirty="0" smtClean="0">
              <a:effectLst>
                <a:glow rad="127000">
                  <a:schemeClr val="bg1"/>
                </a:glow>
              </a:effectLst>
            </a:endParaRP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</a:t>
            </a:r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Denoted on map display</a:t>
            </a:r>
            <a:b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  Semi-transparent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079767" y="4561949"/>
            <a:ext cx="475382" cy="12699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65C3-48F1-1243-A37A-AD19771193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Region Selection Feature</a:t>
            </a:r>
            <a:endParaRPr lang="en-US" dirty="0"/>
          </a:p>
        </p:txBody>
      </p:sp>
      <p:pic>
        <p:nvPicPr>
          <p:cNvPr id="4" name="Content Placeholder 3" descr="SIFT_B1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35" r="-5835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6271756" y="5771488"/>
            <a:ext cx="28722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effectLst>
                  <a:glow rad="127000">
                    <a:schemeClr val="bg1"/>
                  </a:glow>
                </a:effectLst>
              </a:rPr>
              <a:t>Layer Details</a:t>
            </a:r>
            <a:endParaRPr lang="en" b="1" dirty="0" smtClean="0">
              <a:effectLst>
                <a:glow rad="127000">
                  <a:schemeClr val="bg1"/>
                </a:glow>
              </a:effectLst>
            </a:endParaRPr>
          </a:p>
          <a:p>
            <a:pPr lvl="0"/>
            <a:r>
              <a:rPr lang="en" sz="1400" dirty="0" smtClean="0">
                <a:effectLst>
                  <a:glow rad="127000">
                    <a:schemeClr val="bg1"/>
                  </a:glow>
                </a:effectLst>
              </a:rPr>
              <a:t>  </a:t>
            </a:r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Change based on selected</a:t>
            </a:r>
            <a:b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400" dirty="0" smtClean="0">
                <a:effectLst>
                  <a:glow rad="127000">
                    <a:schemeClr val="bg1"/>
                  </a:glow>
                </a:effectLst>
              </a:rPr>
              <a:t>    layer in the list</a:t>
            </a:r>
            <a:endParaRPr lang="en" sz="14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99512" y="5771488"/>
            <a:ext cx="28722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Region Selection</a:t>
            </a:r>
            <a:endParaRPr lang="en" b="1" dirty="0" smtClean="0">
              <a:solidFill>
                <a:schemeClr val="bg1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</a:endParaRPr>
          </a:p>
          <a:p>
            <a:pPr lvl="0"/>
            <a:r>
              <a:rPr lang="en" sz="1400" dirty="0" smtClean="0">
                <a:solidFill>
                  <a:schemeClr val="bg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 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Denoted on map display</a:t>
            </a:r>
            <a:br>
              <a:rPr lang="en-US" sz="1400" dirty="0" smtClean="0">
                <a:solidFill>
                  <a:schemeClr val="bg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</a:b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  Semi-transparent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079767" y="4561949"/>
            <a:ext cx="475382" cy="126996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594885" y="5306902"/>
            <a:ext cx="195267" cy="5250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691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04vsB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3" y="122175"/>
            <a:ext cx="4252227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B10vsB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3" y="3464475"/>
            <a:ext cx="4252227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B05vsB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50" y="122175"/>
            <a:ext cx="4252227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B15vsB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50" y="3464475"/>
            <a:ext cx="4252227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756527" y="3157735"/>
            <a:ext cx="1630947" cy="542530"/>
          </a:xfrm>
          <a:prstGeom prst="rect">
            <a:avLst/>
          </a:prstGeom>
          <a:solidFill>
            <a:srgbClr val="21212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SIFT Area Probe Graphs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09661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04vsB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3" y="122175"/>
            <a:ext cx="4252227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B10vsB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3" y="3464475"/>
            <a:ext cx="4252227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B05vsB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50" y="122175"/>
            <a:ext cx="4252227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B15vsB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50" y="3464475"/>
            <a:ext cx="4252227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756527" y="3157735"/>
            <a:ext cx="1630947" cy="542530"/>
          </a:xfrm>
          <a:prstGeom prst="rect">
            <a:avLst/>
          </a:prstGeom>
          <a:solidFill>
            <a:srgbClr val="21212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SIFT Area Probe Graphs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28235" y="5569407"/>
            <a:ext cx="1980029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100000"/>
                  <a:satMod val="120000"/>
                </a:schemeClr>
              </a:gs>
              <a:gs pos="69000">
                <a:schemeClr val="accent2">
                  <a:tint val="80000"/>
                  <a:shade val="100000"/>
                  <a:satMod val="150000"/>
                </a:schemeClr>
              </a:gs>
              <a:gs pos="100000">
                <a:schemeClr val="accent2">
                  <a:tint val="50000"/>
                  <a:shade val="100000"/>
                  <a:satMod val="150000"/>
                </a:schemeClr>
              </a:gs>
            </a:gsLst>
            <a:lin ang="0" scaled="1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The 10.4 </a:t>
            </a:r>
            <a:r>
              <a:rPr lang="en-US" sz="1200" b="1" dirty="0" err="1" smtClean="0"/>
              <a:t>μm</a:t>
            </a:r>
            <a:r>
              <a:rPr lang="en-US" sz="1200" b="1" dirty="0" smtClean="0"/>
              <a:t> is warmer</a:t>
            </a:r>
            <a:br>
              <a:rPr lang="en-US" sz="1200" b="1" dirty="0" smtClean="0"/>
            </a:br>
            <a:r>
              <a:rPr lang="en-US" sz="1200" b="1" dirty="0" smtClean="0"/>
              <a:t>than the 12.4 </a:t>
            </a:r>
            <a:r>
              <a:rPr lang="en-US" sz="1200" b="1" dirty="0" err="1" smtClean="0"/>
              <a:t>μm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61201" y="5569407"/>
            <a:ext cx="1787669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100000"/>
                  <a:satMod val="120000"/>
                </a:schemeClr>
              </a:gs>
              <a:gs pos="69000">
                <a:schemeClr val="accent2">
                  <a:tint val="80000"/>
                  <a:shade val="100000"/>
                  <a:satMod val="150000"/>
                </a:schemeClr>
              </a:gs>
              <a:gs pos="100000">
                <a:schemeClr val="accent2">
                  <a:tint val="50000"/>
                  <a:shade val="100000"/>
                  <a:satMod val="150000"/>
                </a:schemeClr>
              </a:gs>
            </a:gsLst>
            <a:lin ang="0" scaled="1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The 6.2 </a:t>
            </a:r>
            <a:r>
              <a:rPr lang="en-US" sz="1200" b="1" dirty="0" err="1" smtClean="0"/>
              <a:t>μm</a:t>
            </a:r>
            <a:r>
              <a:rPr lang="en-US" sz="1200" b="1" dirty="0" smtClean="0"/>
              <a:t> is cooler</a:t>
            </a:r>
            <a:br>
              <a:rPr lang="en-US" sz="1200" b="1" dirty="0" smtClean="0"/>
            </a:br>
            <a:r>
              <a:rPr lang="en-US" sz="1200" b="1" dirty="0" smtClean="0"/>
              <a:t>than the 7.3 </a:t>
            </a:r>
            <a:r>
              <a:rPr lang="en-US" sz="1200" b="1" dirty="0" err="1" smtClean="0"/>
              <a:t>μm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869965" y="482167"/>
            <a:ext cx="2398012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100000"/>
                  <a:satMod val="120000"/>
                </a:schemeClr>
              </a:gs>
              <a:gs pos="69000">
                <a:schemeClr val="accent2">
                  <a:tint val="80000"/>
                  <a:shade val="100000"/>
                  <a:satMod val="150000"/>
                </a:schemeClr>
              </a:gs>
              <a:gs pos="100000">
                <a:schemeClr val="accent2">
                  <a:tint val="50000"/>
                  <a:shade val="100000"/>
                  <a:satMod val="150000"/>
                </a:schemeClr>
              </a:gs>
            </a:gsLst>
            <a:lin ang="108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Ice clouds at 1.6 </a:t>
            </a:r>
            <a:r>
              <a:rPr lang="en-US" sz="1200" b="1" dirty="0" err="1" smtClean="0"/>
              <a:t>μm</a:t>
            </a:r>
            <a:r>
              <a:rPr lang="en-US" sz="1200" b="1" dirty="0" smtClean="0"/>
              <a:t> are less</a:t>
            </a:r>
            <a:br>
              <a:rPr lang="en-US" sz="1200" b="1" dirty="0" smtClean="0"/>
            </a:br>
            <a:r>
              <a:rPr lang="en-US" sz="1200" b="1" dirty="0" smtClean="0"/>
              <a:t>reflective than at 0.64 </a:t>
            </a:r>
            <a:r>
              <a:rPr lang="en-US" sz="1200" b="1" dirty="0" err="1" smtClean="0"/>
              <a:t>μm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9532" y="481888"/>
            <a:ext cx="2852614" cy="646331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100000"/>
                  <a:satMod val="120000"/>
                </a:schemeClr>
              </a:gs>
              <a:gs pos="69000">
                <a:schemeClr val="accent2">
                  <a:tint val="80000"/>
                  <a:shade val="100000"/>
                  <a:satMod val="150000"/>
                </a:schemeClr>
              </a:gs>
              <a:gs pos="100000">
                <a:schemeClr val="accent2">
                  <a:tint val="50000"/>
                  <a:shade val="100000"/>
                  <a:satMod val="150000"/>
                </a:schemeClr>
              </a:gs>
            </a:gsLst>
            <a:lin ang="108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4"/>
                </a:solidFill>
              </a:rPr>
              <a:t>Science Training Takeaway:</a:t>
            </a:r>
          </a:p>
          <a:p>
            <a:pPr algn="ctr"/>
            <a:r>
              <a:rPr lang="en-US" sz="1200" b="1" dirty="0" smtClean="0"/>
              <a:t>Land surfaces at 0.86 </a:t>
            </a:r>
            <a:r>
              <a:rPr lang="en-US" sz="1200" b="1" dirty="0" err="1" smtClean="0"/>
              <a:t>μm</a:t>
            </a:r>
            <a:r>
              <a:rPr lang="en-US" sz="1200" b="1" dirty="0"/>
              <a:t> </a:t>
            </a:r>
            <a:r>
              <a:rPr lang="en-US" sz="1200" b="1" dirty="0" smtClean="0"/>
              <a:t>are more</a:t>
            </a:r>
            <a:br>
              <a:rPr lang="en-US" sz="1200" b="1" dirty="0" smtClean="0"/>
            </a:br>
            <a:r>
              <a:rPr lang="en-US" sz="1200" b="1" dirty="0" smtClean="0"/>
              <a:t>reflective than at 0.64 </a:t>
            </a:r>
            <a:r>
              <a:rPr lang="en-US" sz="1200" b="1" dirty="0" err="1" smtClean="0"/>
              <a:t>μm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299440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673</TotalTime>
  <Words>838</Words>
  <Application>Microsoft Macintosh PowerPoint</Application>
  <PresentationFormat>On-screen Show (4:3)</PresentationFormat>
  <Paragraphs>148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Breeze</vt:lpstr>
      <vt:lpstr>PowerPoint Presentation</vt:lpstr>
      <vt:lpstr>The Satellite Information Familiarization Tool (SIFT)</vt:lpstr>
      <vt:lpstr>Motivation for SIFT</vt:lpstr>
      <vt:lpstr>PowerPoint Presentation</vt:lpstr>
      <vt:lpstr>SIFT Point Probe Feature</vt:lpstr>
      <vt:lpstr>SIFT Region Selection Feature</vt:lpstr>
      <vt:lpstr>SIFT Region Selection Feature</vt:lpstr>
      <vt:lpstr>PowerPoint Presentation</vt:lpstr>
      <vt:lpstr>PowerPoint Presentation</vt:lpstr>
      <vt:lpstr>Applying Science Training</vt:lpstr>
      <vt:lpstr>PowerPoint Presentation</vt:lpstr>
      <vt:lpstr>Future Enhancements to SIFT</vt:lpstr>
      <vt:lpstr>PowerPoint Presentation</vt:lpstr>
      <vt:lpstr>Download SIFT and Case Data</vt:lpstr>
      <vt:lpstr>SIFT and Other Software</vt:lpstr>
      <vt:lpstr>Create RGB Composites Online</vt:lpstr>
      <vt:lpstr>“Observations Lead the Way”</vt:lpstr>
      <vt:lpstr>Questions? Comments?</vt:lpstr>
    </vt:vector>
  </TitlesOfParts>
  <Company>UW Space Sciences and Engineering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Gerth</dc:creator>
  <cp:lastModifiedBy>Jordan Gerth</cp:lastModifiedBy>
  <cp:revision>46</cp:revision>
  <dcterms:created xsi:type="dcterms:W3CDTF">2016-10-20T16:08:46Z</dcterms:created>
  <dcterms:modified xsi:type="dcterms:W3CDTF">2017-01-23T18:50:21Z</dcterms:modified>
</cp:coreProperties>
</file>