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69" r:id="rId2"/>
    <p:sldId id="257" r:id="rId3"/>
    <p:sldId id="258" r:id="rId4"/>
    <p:sldId id="271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68D79-B3F0-450E-A9B5-FBE4C6BD020F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0AC7-BD36-4457-8E7D-BF1FD6D4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Red, -50 to -27; White -27</a:t>
            </a:r>
            <a:r>
              <a:rPr lang="en-US" baseline="0" dirty="0" smtClean="0"/>
              <a:t>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9924-1792-4610-ADE9-186F479662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27</a:t>
            </a:r>
            <a:r>
              <a:rPr lang="en-US" baseline="0" dirty="0" smtClean="0"/>
              <a:t> to </a:t>
            </a:r>
            <a:r>
              <a:rPr lang="en-US" dirty="0" smtClean="0"/>
              <a:t>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9924-1792-4610-ADE9-186F479662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27 to</a:t>
            </a:r>
            <a:r>
              <a:rPr lang="en-US" baseline="0" dirty="0" smtClean="0"/>
              <a:t> </a:t>
            </a:r>
            <a:r>
              <a:rPr lang="en-US" dirty="0" smtClean="0"/>
              <a:t>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09924-1792-4610-ADE9-186F479662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D4ACA8-C970-4C9C-9F42-9C7D3F3AD32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EA5C11-C355-48AE-A783-5E0D23B925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http://cimss.ssec.wisc.edu/logo/fullsize/cimss-logo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goes_r/proving-ground/nssl_abi/nssl_abi_rt.html" TargetMode="External"/><Relationship Id="rId2" Type="http://schemas.openxmlformats.org/officeDocument/2006/relationships/hyperlink" Target="http://www.nssl.noaa.gov/wr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Envisioning RGBA Capabilities in AWIPS II</a:t>
            </a:r>
            <a:br>
              <a:rPr lang="en-US" sz="4800" dirty="0" smtClean="0"/>
            </a:br>
            <a:r>
              <a:rPr lang="en-US" sz="3200" i="1" dirty="0" smtClean="0"/>
              <a:t>and initial successes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Jordan </a:t>
            </a:r>
            <a:r>
              <a:rPr lang="en-US" b="1" dirty="0" err="1" smtClean="0"/>
              <a:t>Gerth</a:t>
            </a:r>
            <a:r>
              <a:rPr lang="en-US" sz="2000" b="1" dirty="0" smtClean="0"/>
              <a:t>, Research Assistant</a:t>
            </a:r>
          </a:p>
          <a:p>
            <a:r>
              <a:rPr lang="en-US" sz="1900" dirty="0" smtClean="0"/>
              <a:t>Cooperative Institute for Meteorological Satellite Studies</a:t>
            </a:r>
          </a:p>
          <a:p>
            <a:r>
              <a:rPr lang="en-US" sz="1900" dirty="0" smtClean="0"/>
              <a:t>University of Wisconsin, Madison</a:t>
            </a:r>
          </a:p>
          <a:p>
            <a:r>
              <a:rPr lang="en-US" sz="1900" dirty="0" smtClean="0"/>
              <a:t>4 May 2012</a:t>
            </a:r>
            <a:endParaRPr lang="en-US" sz="1900" dirty="0"/>
          </a:p>
        </p:txBody>
      </p:sp>
      <p:pic>
        <p:nvPicPr>
          <p:cNvPr id="2050" name="Picture 2" descr="http://cimss.ssec.wisc.edu/logo/thumbs/cimss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21619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sec.wisc.edu/logo/SSEC_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02570"/>
            <a:ext cx="13335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c.wisc.edu/brand/templates-and-downloads/downloads/print/UWlogo_fl_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13988"/>
            <a:ext cx="3395643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NOAA Satellite Science Week</a:t>
            </a:r>
            <a:endParaRPr lang="en-US" b="1" dirty="0"/>
          </a:p>
        </p:txBody>
      </p:sp>
      <p:pic>
        <p:nvPicPr>
          <p:cNvPr id="8" name="Picture 2" descr="http://www.goes-r.gov/education/images/logos/Color/GOES-R_logo_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20" y="129044"/>
            <a:ext cx="1849080" cy="11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oes-r.gov/education/images/logos-pg/color/png/02-s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28" y="167144"/>
            <a:ext cx="1269584" cy="11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3978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Weighting function for US Standard profile indicates sensitivity to ozone</a:t>
            </a:r>
            <a:endParaRPr lang="en-US" sz="1400" dirty="0"/>
          </a:p>
        </p:txBody>
      </p:sp>
      <p:pic>
        <p:nvPicPr>
          <p:cNvPr id="5122" name="Picture 2" descr="http://cimss.ssec.wisc.edu/goes/wf/ABI/images/WF_GABI-01I_BAND12_WV1.0_ZEN00_ATM06_SKINT000_WF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00400"/>
            <a:ext cx="3047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rmAutofit/>
          </a:bodyPr>
          <a:lstStyle/>
          <a:p>
            <a:r>
              <a:rPr lang="en-US" sz="3600" b="1" dirty="0"/>
              <a:t>Simulated ABI Band </a:t>
            </a:r>
            <a:r>
              <a:rPr lang="en-US" sz="3600" b="1" dirty="0" smtClean="0"/>
              <a:t>12 (9.61 </a:t>
            </a:r>
            <a:r>
              <a:rPr lang="en-US" sz="3600" b="1" dirty="0"/>
              <a:t>µm)</a:t>
            </a:r>
          </a:p>
        </p:txBody>
      </p:sp>
    </p:spTree>
    <p:extLst>
      <p:ext uri="{BB962C8B-B14F-4D97-AF65-F5344CB8AC3E}">
        <p14:creationId xmlns:p14="http://schemas.microsoft.com/office/powerpoint/2010/main" val="744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bgree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Building an RGB:  Band 12 – Band 13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7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Green with alpha gradient (brighter high ozone concentration indicative of low potential </a:t>
            </a:r>
            <a:r>
              <a:rPr lang="en-US" sz="1400" dirty="0" err="1" smtClean="0"/>
              <a:t>vorticity</a:t>
            </a:r>
            <a:r>
              <a:rPr lang="en-US" sz="1400" dirty="0" smtClean="0"/>
              <a:t> surfaces)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15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bblu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Building an RGB:  Band 8 Inverted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978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with alpha gradient (brighter blues indicate dryer upper tropospheric air, dry slot)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76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bfu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Building an RGB:  Composite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978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Composite shows an amplified weather pattern, synoptic dry slot, and differential tropospheric moisture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0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Potential AWIPS II Capabilities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interface for the multi-channel RGB color capability</a:t>
            </a:r>
          </a:p>
          <a:p>
            <a:pPr lvl="1"/>
            <a:r>
              <a:rPr lang="en-US" dirty="0" smtClean="0"/>
              <a:t>Implement with GPU </a:t>
            </a:r>
            <a:r>
              <a:rPr lang="en-US" dirty="0" err="1" smtClean="0"/>
              <a:t>Shader</a:t>
            </a:r>
            <a:r>
              <a:rPr lang="en-US" dirty="0" smtClean="0"/>
              <a:t> Language for quick display time, a strength of AWIPS II</a:t>
            </a:r>
          </a:p>
          <a:p>
            <a:r>
              <a:rPr lang="en-US" dirty="0" smtClean="0"/>
              <a:t>Updated user controls and color scheme selection</a:t>
            </a:r>
          </a:p>
          <a:p>
            <a:pPr lvl="1"/>
            <a:r>
              <a:rPr lang="en-US" dirty="0" smtClean="0"/>
              <a:t>New color table widget for developing color tables with more than 256 colors (current AWIPS I transmission format and software limitation)</a:t>
            </a:r>
          </a:p>
          <a:p>
            <a:r>
              <a:rPr lang="en-US" dirty="0" smtClean="0"/>
              <a:t>Product browser capability (Raytheon concept)</a:t>
            </a:r>
          </a:p>
          <a:p>
            <a:pPr lvl="1"/>
            <a:r>
              <a:rPr lang="en-US" dirty="0" smtClean="0"/>
              <a:t>Redesign the volume browser?</a:t>
            </a:r>
          </a:p>
          <a:p>
            <a:r>
              <a:rPr lang="en-US" dirty="0" smtClean="0"/>
              <a:t>Expanded, refined </a:t>
            </a:r>
            <a:r>
              <a:rPr lang="en-US" dirty="0"/>
              <a:t>capability for derived parameters</a:t>
            </a:r>
          </a:p>
          <a:p>
            <a:pPr lvl="1"/>
            <a:r>
              <a:rPr lang="en-US" dirty="0" smtClean="0"/>
              <a:t>Python scripting easy for end users but not necessarily efficient use of resources for complex calculations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control of image differencing and scaling</a:t>
            </a:r>
          </a:p>
          <a:p>
            <a:pPr lvl="1"/>
            <a:r>
              <a:rPr lang="en-US" dirty="0"/>
              <a:t>Permit operations in value space instead of data storage </a:t>
            </a:r>
            <a:r>
              <a:rPr lang="en-US" dirty="0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GOES-R and NPP Satellite Imagery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New satellite true color visualization plug-in</a:t>
            </a:r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70" y="1524000"/>
            <a:ext cx="3764530" cy="28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61" y="4484598"/>
            <a:ext cx="3009339" cy="176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219200"/>
            <a:ext cx="35734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989388"/>
            <a:ext cx="36242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issiledefense.files.wordpress.com/2011/03/raytheo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36361"/>
            <a:ext cx="2441575" cy="4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47601"/>
            <a:ext cx="1959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credit:  Frank Griffith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53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and 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ways to input satellite imagery into AWIPS II</a:t>
            </a:r>
          </a:p>
          <a:p>
            <a:r>
              <a:rPr lang="en-US" dirty="0" smtClean="0"/>
              <a:t>Software capabilities currently exist for primitive</a:t>
            </a:r>
            <a:r>
              <a:rPr lang="en-US" dirty="0"/>
              <a:t> </a:t>
            </a:r>
            <a:r>
              <a:rPr lang="en-US" dirty="0" smtClean="0"/>
              <a:t>(but functional) defined-on-display AWIPS II RGBA capability</a:t>
            </a:r>
          </a:p>
          <a:p>
            <a:pPr lvl="1"/>
            <a:r>
              <a:rPr lang="en-US" dirty="0" smtClean="0"/>
              <a:t>Exploited and demonstrated at CIMSS</a:t>
            </a:r>
          </a:p>
          <a:p>
            <a:r>
              <a:rPr lang="en-US" dirty="0" smtClean="0"/>
              <a:t>Technical interchange meeting with Raytheon this summer revealed visualization strategy for interactive RGBA composites using graphics card</a:t>
            </a:r>
          </a:p>
          <a:p>
            <a:r>
              <a:rPr lang="en-US" dirty="0"/>
              <a:t>Advantages and disadvantages of interactive user control should be considered</a:t>
            </a:r>
          </a:p>
          <a:p>
            <a:pPr lvl="1"/>
            <a:r>
              <a:rPr lang="en-US" dirty="0"/>
              <a:t>What do RGBA composites reveal that are not immediately enhanced in individual bands?</a:t>
            </a:r>
          </a:p>
          <a:p>
            <a:r>
              <a:rPr lang="en-US" dirty="0"/>
              <a:t>Exploit bit depth of satellite imagery in plug-ins</a:t>
            </a:r>
          </a:p>
          <a:p>
            <a:r>
              <a:rPr lang="en-US" dirty="0"/>
              <a:t>Long-term goal should be unification of satellite components and data store to increase and entice manipulation and interrogation by end </a:t>
            </a:r>
            <a:r>
              <a:rPr lang="en-US" dirty="0" smtClean="0"/>
              <a:t>users</a:t>
            </a:r>
            <a:endParaRPr lang="en-US" dirty="0"/>
          </a:p>
          <a:p>
            <a:r>
              <a:rPr lang="en-US" b="1" dirty="0" smtClean="0"/>
              <a:t>Contact me:  Jordan </a:t>
            </a:r>
            <a:r>
              <a:rPr lang="en-US" b="1" dirty="0" err="1" smtClean="0"/>
              <a:t>Gerth</a:t>
            </a:r>
            <a:r>
              <a:rPr lang="en-US" b="1" dirty="0" smtClean="0"/>
              <a:t>, </a:t>
            </a:r>
            <a:r>
              <a:rPr lang="en-US" b="1" u="sng" dirty="0" smtClean="0"/>
              <a:t>Jordan.Gerth@noaa.gov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35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RGB/RGBA Image Compositing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necessary to integrate and support a flexible bit depth data format and user-driven three-way or four-way (with an alpha channel) image blending functionality into the AWIPS II software.</a:t>
            </a:r>
          </a:p>
          <a:p>
            <a:pPr lvl="1"/>
            <a:r>
              <a:rPr lang="en-US" dirty="0" smtClean="0"/>
              <a:t>Maximizes the use of current and future satellite imagery and products, as well as leverages a red-green-blue-alpha (RGBA) capability in pre-release versions of the migrated software</a:t>
            </a:r>
          </a:p>
          <a:p>
            <a:r>
              <a:rPr lang="en-US" dirty="0" smtClean="0"/>
              <a:t>The implementation of a data format and display system allowing for bit depths greater than the current specification has numerous applications useful to operational weather analysis and forecasting beyond current capabilities and techniques.</a:t>
            </a:r>
          </a:p>
          <a:p>
            <a:r>
              <a:rPr lang="en-US" dirty="0" smtClean="0"/>
              <a:t>To support data fusion, image differences, individual bands, and other band manipulations can be assigned to a color in the RGB triplet.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Simulated ABI </a:t>
            </a:r>
            <a:r>
              <a:rPr lang="en-US" sz="4000" b="1" dirty="0" err="1" smtClean="0"/>
              <a:t>Longwave</a:t>
            </a:r>
            <a:r>
              <a:rPr lang="en-US" sz="4000" b="1" dirty="0" smtClean="0"/>
              <a:t> Bands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Bands 8 through 16 are produced from the National Severe Storms Laboratory (NSSL) Weather Research and Forecast (WRF) model output.</a:t>
            </a:r>
          </a:p>
          <a:p>
            <a:r>
              <a:rPr lang="en-US" dirty="0" err="1" smtClean="0"/>
              <a:t>CompactOPTRAN</a:t>
            </a:r>
            <a:r>
              <a:rPr lang="en-US" dirty="0" smtClean="0"/>
              <a:t> computes optical depths at each model layer based on temperature and water vapor mixing ratio.</a:t>
            </a:r>
          </a:p>
          <a:p>
            <a:r>
              <a:rPr lang="en-US" dirty="0" smtClean="0"/>
              <a:t>36-hour simulation at 4 km spatial resolution is started once per day at 00 UTC, with imagery available by 12 UTC.</a:t>
            </a:r>
          </a:p>
          <a:p>
            <a:r>
              <a:rPr lang="en-US" dirty="0" smtClean="0"/>
              <a:t>Currently limited distribution in AWIPS and N-AWIPS to select NWS forecast offices and National Centers.</a:t>
            </a:r>
          </a:p>
          <a:p>
            <a:r>
              <a:rPr lang="en-US" sz="2471" dirty="0" smtClean="0"/>
              <a:t>Output </a:t>
            </a:r>
            <a:r>
              <a:rPr lang="en-US" sz="2471" dirty="0"/>
              <a:t>available online </a:t>
            </a:r>
            <a:r>
              <a:rPr lang="en-US" sz="2471" dirty="0" smtClean="0"/>
              <a:t>at </a:t>
            </a:r>
            <a:r>
              <a:rPr lang="en-US" sz="2471" dirty="0" smtClean="0">
                <a:hlinkClick r:id="rId2"/>
              </a:rPr>
              <a:t>http</a:t>
            </a:r>
            <a:r>
              <a:rPr lang="en-US" sz="2471" dirty="0">
                <a:hlinkClick r:id="rId2"/>
              </a:rPr>
              <a:t>://</a:t>
            </a:r>
            <a:r>
              <a:rPr lang="en-US" sz="2471" dirty="0" smtClean="0">
                <a:hlinkClick r:id="rId2"/>
              </a:rPr>
              <a:t>www.nssl.noaa.gov/wrf/</a:t>
            </a:r>
            <a:r>
              <a:rPr lang="en-US" sz="2471" dirty="0"/>
              <a:t> </a:t>
            </a:r>
            <a:r>
              <a:rPr lang="en-US" sz="2471" dirty="0" smtClean="0"/>
              <a:t>with </a:t>
            </a:r>
            <a:r>
              <a:rPr lang="en-US" sz="2471" dirty="0"/>
              <a:t>imagery </a:t>
            </a:r>
            <a:r>
              <a:rPr lang="en-US" sz="2471" dirty="0" smtClean="0"/>
              <a:t>at</a:t>
            </a:r>
          </a:p>
          <a:p>
            <a:pPr lvl="1">
              <a:buNone/>
            </a:pP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cimss.ssec.wisc.edu/goes_r/proving-ground/nssl_abi/nssl_abi_rt.html</a:t>
            </a:r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Adding Imagery to AWIPS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netCDF3 plug-in (NWS/CIMSS)</a:t>
            </a:r>
          </a:p>
          <a:p>
            <a:pPr lvl="1"/>
            <a:r>
              <a:rPr lang="en-US" dirty="0" smtClean="0"/>
              <a:t>Primary development by Tom </a:t>
            </a:r>
            <a:r>
              <a:rPr lang="en-US" dirty="0" err="1" smtClean="0"/>
              <a:t>Kretz</a:t>
            </a:r>
            <a:endParaRPr lang="en-US" dirty="0" smtClean="0"/>
          </a:p>
          <a:p>
            <a:pPr lvl="1"/>
            <a:r>
              <a:rPr lang="en-US" dirty="0" smtClean="0"/>
              <a:t>Accepts netCDF3 files used with AWIPS I (with modification to global attributes), places them in the data store, and accessible using the Raytheon satellite </a:t>
            </a:r>
            <a:r>
              <a:rPr lang="en-US" dirty="0" err="1" smtClean="0"/>
              <a:t>viz</a:t>
            </a:r>
            <a:r>
              <a:rPr lang="en-US" dirty="0" smtClean="0"/>
              <a:t> plug-in</a:t>
            </a:r>
          </a:p>
          <a:p>
            <a:pPr lvl="2"/>
            <a:r>
              <a:rPr lang="en-US" dirty="0" smtClean="0"/>
              <a:t>The ultimate SOA solution</a:t>
            </a:r>
          </a:p>
          <a:p>
            <a:pPr lvl="1"/>
            <a:r>
              <a:rPr lang="en-US" dirty="0" smtClean="0"/>
              <a:t>Beta release of plug-in available, official release this summer</a:t>
            </a:r>
          </a:p>
          <a:p>
            <a:pPr lvl="1"/>
            <a:r>
              <a:rPr lang="en-US" dirty="0" smtClean="0"/>
              <a:t>Data array confined to 8 bits</a:t>
            </a:r>
          </a:p>
          <a:p>
            <a:r>
              <a:rPr lang="en-US" dirty="0" err="1" smtClean="0"/>
              <a:t>McIDAS</a:t>
            </a:r>
            <a:r>
              <a:rPr lang="en-US" dirty="0" smtClean="0"/>
              <a:t> plug-in (NWS/Raytheon)</a:t>
            </a:r>
          </a:p>
          <a:p>
            <a:pPr lvl="1"/>
            <a:r>
              <a:rPr lang="en-US" dirty="0" smtClean="0"/>
              <a:t>Stores single band files with a re-projected data array</a:t>
            </a:r>
          </a:p>
          <a:p>
            <a:r>
              <a:rPr lang="en-US" dirty="0" smtClean="0"/>
              <a:t>NPP/VIIRS plug-in (Raytheon)</a:t>
            </a:r>
          </a:p>
          <a:p>
            <a:pPr lvl="1"/>
            <a:r>
              <a:rPr lang="en-US" dirty="0" smtClean="0"/>
              <a:t>Code released recently, NWS plans to disseminate some VIIRS imagery later this year</a:t>
            </a:r>
          </a:p>
          <a:p>
            <a:pPr lvl="1"/>
            <a:r>
              <a:rPr lang="en-US" dirty="0" smtClean="0"/>
              <a:t>Handles netCDF4 files</a:t>
            </a:r>
          </a:p>
        </p:txBody>
      </p:sp>
    </p:spTree>
    <p:extLst>
      <p:ext uri="{BB962C8B-B14F-4D97-AF65-F5344CB8AC3E}">
        <p14:creationId xmlns:p14="http://schemas.microsoft.com/office/powerpoint/2010/main" val="10265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Simulated ABI Band 8 (6.19 µm)</a:t>
            </a:r>
            <a:endParaRPr lang="en-US" sz="3600" b="1" dirty="0"/>
          </a:p>
        </p:txBody>
      </p:sp>
      <p:pic>
        <p:nvPicPr>
          <p:cNvPr id="4" name="Picture 2" descr="http://cimss.ssec.wisc.edu/goes/wf/ABI/images/WF_GABI-01I_BAND08_WV1.0_ZEN00_ATM06_SKINT000_WF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978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Weighting function for US Standard profile indicates sensitivity to upper tropospheric moisture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7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d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rmAutofit/>
          </a:bodyPr>
          <a:lstStyle/>
          <a:p>
            <a:r>
              <a:rPr lang="en-US" sz="3600" b="1" dirty="0"/>
              <a:t>Simulated ABI Band </a:t>
            </a:r>
            <a:r>
              <a:rPr lang="en-US" sz="3600" b="1" dirty="0" smtClean="0"/>
              <a:t>9 </a:t>
            </a:r>
            <a:r>
              <a:rPr lang="en-US" sz="3600" b="1" dirty="0"/>
              <a:t>(</a:t>
            </a:r>
            <a:r>
              <a:rPr lang="en-US" sz="3600" b="1" dirty="0" smtClean="0"/>
              <a:t>6.95 </a:t>
            </a:r>
            <a:r>
              <a:rPr lang="en-US" sz="3600" b="1" dirty="0"/>
              <a:t>µm)</a:t>
            </a:r>
          </a:p>
        </p:txBody>
      </p:sp>
      <p:pic>
        <p:nvPicPr>
          <p:cNvPr id="2052" name="Picture 4" descr="http://cimss.ssec.wisc.edu/goes/wf/ABI/images/WF_GABI-01I_BAND09_WV1.0_ZEN00_ATM06_SKINT000_WF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00400"/>
            <a:ext cx="3047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3978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Weighting function for US Standard profile indicates sensitivity to upper middle tropospheric moisture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66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rmAutofit/>
          </a:bodyPr>
          <a:lstStyle/>
          <a:p>
            <a:r>
              <a:rPr lang="en-US" sz="3600" b="1" dirty="0"/>
              <a:t>Simulated ABI Band </a:t>
            </a:r>
            <a:r>
              <a:rPr lang="en-US" sz="3600" b="1" dirty="0" smtClean="0"/>
              <a:t>10 (7.34 </a:t>
            </a:r>
            <a:r>
              <a:rPr lang="en-US" sz="3600" b="1" dirty="0"/>
              <a:t>µm)</a:t>
            </a:r>
          </a:p>
        </p:txBody>
      </p:sp>
      <p:pic>
        <p:nvPicPr>
          <p:cNvPr id="4098" name="Picture 2" descr="http://cimss.ssec.wisc.edu/goes/wf/ABI/images/WF_GABI-01I_BAND10_WV1.0_ZEN00_ATM06_SKINT000_WF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978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Weighting function for US Standard profile indicates sensitivity to lower middle tropospheric moisture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63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CIMSS Approach to RGBA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satelliteImageryStyleRules.xml</a:t>
            </a:r>
          </a:p>
          <a:p>
            <a:pPr lvl="1"/>
            <a:r>
              <a:rPr lang="en-US" dirty="0" smtClean="0"/>
              <a:t>Configure display for individual bands, then layer multiple bands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Leverages the improved display capabilities of the software and service-oriented architecture</a:t>
            </a:r>
          </a:p>
          <a:p>
            <a:pPr lvl="1"/>
            <a:r>
              <a:rPr lang="en-US" dirty="0" smtClean="0"/>
              <a:t>RGBA composites can be locally controlled and developed</a:t>
            </a:r>
          </a:p>
          <a:p>
            <a:pPr lvl="1"/>
            <a:r>
              <a:rPr lang="en-US" dirty="0" smtClean="0"/>
              <a:t>Components are easily visualized and sampled individually</a:t>
            </a:r>
          </a:p>
          <a:p>
            <a:pPr lvl="1"/>
            <a:r>
              <a:rPr lang="en-US" dirty="0" smtClean="0"/>
              <a:t>Allows control over the minimum and maximum display values</a:t>
            </a:r>
          </a:p>
          <a:p>
            <a:pPr lvl="1"/>
            <a:r>
              <a:rPr lang="en-US" dirty="0" smtClean="0"/>
              <a:t>Additional bandwidth not required (composite created from bands already delivered on site; transmission of additional product not required)</a:t>
            </a:r>
          </a:p>
          <a:p>
            <a:pPr lvl="1"/>
            <a:r>
              <a:rPr lang="en-US" dirty="0" smtClean="0"/>
              <a:t>Graphics card facilitates layering, decreasing resources required on remainder of the system (both server and workstation)</a:t>
            </a:r>
          </a:p>
        </p:txBody>
      </p:sp>
    </p:spTree>
    <p:extLst>
      <p:ext uri="{BB962C8B-B14F-4D97-AF65-F5344CB8AC3E}">
        <p14:creationId xmlns:p14="http://schemas.microsoft.com/office/powerpoint/2010/main" val="26910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bre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Building an RGB:  Band 8 – Band 10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7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 with alpha gradient (upper–lower tropospheric moisture difference), white clouds with alpha gradient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16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</TotalTime>
  <Words>870</Words>
  <Application>Microsoft Office PowerPoint</Application>
  <PresentationFormat>On-screen Show (4:3)</PresentationFormat>
  <Paragraphs>85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Envisioning RGBA Capabilities in AWIPS II and initial successes</vt:lpstr>
      <vt:lpstr>RGB/RGBA Image Compositing</vt:lpstr>
      <vt:lpstr>Simulated ABI Longwave Bands</vt:lpstr>
      <vt:lpstr>Adding Imagery to AWIPS II</vt:lpstr>
      <vt:lpstr>Simulated ABI Band 8 (6.19 µm)</vt:lpstr>
      <vt:lpstr>Simulated ABI Band 9 (6.95 µm)</vt:lpstr>
      <vt:lpstr>Simulated ABI Band 10 (7.34 µm)</vt:lpstr>
      <vt:lpstr>CIMSS Approach to RGBA</vt:lpstr>
      <vt:lpstr>Building an RGB:  Band 8 – Band 10</vt:lpstr>
      <vt:lpstr>Simulated ABI Band 12 (9.61 µm)</vt:lpstr>
      <vt:lpstr>Building an RGB:  Band 12 – Band 13</vt:lpstr>
      <vt:lpstr>Building an RGB:  Band 8 Inverted</vt:lpstr>
      <vt:lpstr>Building an RGB:  Composite</vt:lpstr>
      <vt:lpstr>Potential AWIPS II Capabilities</vt:lpstr>
      <vt:lpstr>GOES-R and NPP Satellite Imagery New satellite true color visualization plug-in</vt:lpstr>
      <vt:lpstr>Summary and Recommendations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Gerth</dc:creator>
  <cp:lastModifiedBy>Jordan Gerth</cp:lastModifiedBy>
  <cp:revision>8</cp:revision>
  <dcterms:created xsi:type="dcterms:W3CDTF">2012-04-28T02:45:53Z</dcterms:created>
  <dcterms:modified xsi:type="dcterms:W3CDTF">2012-04-30T00:08:39Z</dcterms:modified>
</cp:coreProperties>
</file>