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5"/>
  </p:notesMasterIdLst>
  <p:sldIdLst>
    <p:sldId id="256" r:id="rId2"/>
    <p:sldId id="267" r:id="rId3"/>
    <p:sldId id="268" r:id="rId4"/>
    <p:sldId id="265" r:id="rId5"/>
    <p:sldId id="266" r:id="rId6"/>
    <p:sldId id="278" r:id="rId7"/>
    <p:sldId id="257" r:id="rId8"/>
    <p:sldId id="270" r:id="rId9"/>
    <p:sldId id="271" r:id="rId10"/>
    <p:sldId id="258" r:id="rId11"/>
    <p:sldId id="259" r:id="rId12"/>
    <p:sldId id="260" r:id="rId13"/>
    <p:sldId id="261" r:id="rId14"/>
    <p:sldId id="262" r:id="rId15"/>
    <p:sldId id="263" r:id="rId16"/>
    <p:sldId id="264" r:id="rId17"/>
    <p:sldId id="277" r:id="rId18"/>
    <p:sldId id="274" r:id="rId19"/>
    <p:sldId id="275" r:id="rId20"/>
    <p:sldId id="276" r:id="rId21"/>
    <p:sldId id="272" r:id="rId22"/>
    <p:sldId id="273" r:id="rId23"/>
    <p:sldId id="279"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varScale="1">
        <p:scale>
          <a:sx n="45" d="100"/>
          <a:sy n="45" d="100"/>
        </p:scale>
        <p:origin x="-124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8E199-85B0-4A65-8EDA-7404A3E19815}" type="datetimeFigureOut">
              <a:rPr lang="en-US" smtClean="0"/>
              <a:t>5/14/2009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07F95E-FB4B-494C-B6FE-788B9FAEFF2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07F95E-FB4B-494C-B6FE-788B9FAEFF2C}"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CIMSS' GOES-R Proving Ground Efforts, 2009</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86EA79-75BF-4AB3-A805-5EE188DA64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CIMSS' GOES-R Proving Ground Efforts, 2009</a:t>
            </a:r>
            <a:endParaRPr lang="en-US"/>
          </a:p>
        </p:txBody>
      </p:sp>
      <p:sp>
        <p:nvSpPr>
          <p:cNvPr id="6" name="Slide Number Placeholder 5"/>
          <p:cNvSpPr>
            <a:spLocks noGrp="1"/>
          </p:cNvSpPr>
          <p:nvPr>
            <p:ph type="sldNum" sz="quarter" idx="12"/>
          </p:nvPr>
        </p:nvSpPr>
        <p:spPr/>
        <p:txBody>
          <a:bodyPr/>
          <a:lstStyle>
            <a:extLst/>
          </a:lstStyle>
          <a:p>
            <a:fld id="{75219CBB-B07A-49E6-B057-5AEF9A6F8F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CIMSS' GOES-R Proving Ground Efforts, 2009</a:t>
            </a:r>
            <a:endParaRPr lang="en-US"/>
          </a:p>
        </p:txBody>
      </p:sp>
      <p:sp>
        <p:nvSpPr>
          <p:cNvPr id="6" name="Slide Number Placeholder 5"/>
          <p:cNvSpPr>
            <a:spLocks noGrp="1"/>
          </p:cNvSpPr>
          <p:nvPr>
            <p:ph type="sldNum" sz="quarter" idx="12"/>
          </p:nvPr>
        </p:nvSpPr>
        <p:spPr/>
        <p:txBody>
          <a:bodyPr/>
          <a:lstStyle>
            <a:extLst/>
          </a:lstStyle>
          <a:p>
            <a:fld id="{6410800E-0E65-4519-926C-4A247F6C38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CIMSS' GOES-R Proving Ground Efforts, 2009</a:t>
            </a:r>
            <a:endParaRPr lang="en-US"/>
          </a:p>
        </p:txBody>
      </p:sp>
      <p:sp>
        <p:nvSpPr>
          <p:cNvPr id="6" name="Slide Number Placeholder 5"/>
          <p:cNvSpPr>
            <a:spLocks noGrp="1"/>
          </p:cNvSpPr>
          <p:nvPr>
            <p:ph type="sldNum" sz="quarter" idx="12"/>
          </p:nvPr>
        </p:nvSpPr>
        <p:spPr/>
        <p:txBody>
          <a:bodyPr/>
          <a:lstStyle>
            <a:extLst/>
          </a:lstStyle>
          <a:p>
            <a:fld id="{A17CA3D9-A7A4-4C22-A47A-EAF6EA16E29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CIMSS' GOES-R Proving Ground Efforts, 2009</a:t>
            </a:r>
            <a:endParaRPr lang="en-US"/>
          </a:p>
        </p:txBody>
      </p:sp>
      <p:sp>
        <p:nvSpPr>
          <p:cNvPr id="6" name="Slide Number Placeholder 5"/>
          <p:cNvSpPr>
            <a:spLocks noGrp="1"/>
          </p:cNvSpPr>
          <p:nvPr>
            <p:ph type="sldNum" sz="quarter" idx="12"/>
          </p:nvPr>
        </p:nvSpPr>
        <p:spPr/>
        <p:txBody>
          <a:bodyPr/>
          <a:lstStyle>
            <a:extLst/>
          </a:lstStyle>
          <a:p>
            <a:fld id="{E1BCAA9A-B53C-40E1-AB52-A7B30BF0DBB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CIMSS' GOES-R Proving Ground Efforts, 2009</a:t>
            </a:r>
            <a:endParaRPr lang="en-US"/>
          </a:p>
        </p:txBody>
      </p:sp>
      <p:sp>
        <p:nvSpPr>
          <p:cNvPr id="7" name="Slide Number Placeholder 6"/>
          <p:cNvSpPr>
            <a:spLocks noGrp="1"/>
          </p:cNvSpPr>
          <p:nvPr>
            <p:ph type="sldNum" sz="quarter" idx="12"/>
          </p:nvPr>
        </p:nvSpPr>
        <p:spPr/>
        <p:txBody>
          <a:bodyPr/>
          <a:lstStyle>
            <a:extLst/>
          </a:lstStyle>
          <a:p>
            <a:fld id="{278EDB26-B033-4B8E-BF1B-89DADF6C915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CIMSS' GOES-R Proving Ground Efforts, 2009</a:t>
            </a:r>
            <a:endParaRPr lang="en-US"/>
          </a:p>
        </p:txBody>
      </p:sp>
      <p:sp>
        <p:nvSpPr>
          <p:cNvPr id="9" name="Slide Number Placeholder 8"/>
          <p:cNvSpPr>
            <a:spLocks noGrp="1"/>
          </p:cNvSpPr>
          <p:nvPr>
            <p:ph type="sldNum" sz="quarter" idx="12"/>
          </p:nvPr>
        </p:nvSpPr>
        <p:spPr/>
        <p:txBody>
          <a:bodyPr/>
          <a:lstStyle>
            <a:extLst/>
          </a:lstStyle>
          <a:p>
            <a:fld id="{CAAFC4F9-7965-4701-9FAB-54658239DC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n-US" smtClean="0"/>
              <a:t>CIMSS' GOES-R Proving Ground Efforts, 2009</a:t>
            </a:r>
            <a:endParaRPr lang="en-US"/>
          </a:p>
        </p:txBody>
      </p:sp>
      <p:sp>
        <p:nvSpPr>
          <p:cNvPr id="5" name="Slide Number Placeholder 4"/>
          <p:cNvSpPr>
            <a:spLocks noGrp="1"/>
          </p:cNvSpPr>
          <p:nvPr>
            <p:ph type="sldNum" sz="quarter" idx="12"/>
          </p:nvPr>
        </p:nvSpPr>
        <p:spPr/>
        <p:txBody>
          <a:bodyPr/>
          <a:lstStyle>
            <a:extLst/>
          </a:lstStyle>
          <a:p>
            <a:fld id="{E49D3EB5-24C5-4F5A-871C-A2CE595D0C3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r>
              <a:rPr lang="en-US" smtClean="0"/>
              <a:t>CIMSS' GOES-R Proving Ground Efforts, 2009</a:t>
            </a:r>
            <a:endParaRPr lang="en-US"/>
          </a:p>
        </p:txBody>
      </p:sp>
      <p:sp>
        <p:nvSpPr>
          <p:cNvPr id="4" name="Slide Number Placeholder 3"/>
          <p:cNvSpPr>
            <a:spLocks noGrp="1"/>
          </p:cNvSpPr>
          <p:nvPr>
            <p:ph type="sldNum" sz="quarter" idx="12"/>
          </p:nvPr>
        </p:nvSpPr>
        <p:spPr/>
        <p:txBody>
          <a:bodyPr/>
          <a:lstStyle>
            <a:extLst/>
          </a:lstStyle>
          <a:p>
            <a:fld id="{0878F796-396E-48B3-84FF-93540741AF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CIMSS' GOES-R Proving Ground Efforts, 2009</a:t>
            </a:r>
            <a:endParaRPr lang="en-US"/>
          </a:p>
        </p:txBody>
      </p:sp>
      <p:sp>
        <p:nvSpPr>
          <p:cNvPr id="7" name="Slide Number Placeholder 6"/>
          <p:cNvSpPr>
            <a:spLocks noGrp="1"/>
          </p:cNvSpPr>
          <p:nvPr>
            <p:ph type="sldNum" sz="quarter" idx="12"/>
          </p:nvPr>
        </p:nvSpPr>
        <p:spPr/>
        <p:txBody>
          <a:bodyPr/>
          <a:lstStyle>
            <a:extLst/>
          </a:lstStyle>
          <a:p>
            <a:fld id="{DD9C7C4C-C8C3-4994-9DAD-2B8FC54662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CIMSS' GOES-R Proving Ground Efforts, 2009</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D0A98E2-6BE1-4604-971D-84450434E5B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CIMSS' GOES-R Proving Ground Efforts, 2009</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329DE2-5ED9-4D79-99F2-209A52B53D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Chart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3600" dirty="0"/>
              <a:t>The Evolution and Evaluation of CIMSS’ AWIPS-related </a:t>
            </a:r>
            <a:r>
              <a:rPr lang="en-US" sz="3600" dirty="0" smtClean="0"/>
              <a:t>efforts</a:t>
            </a:r>
            <a:br>
              <a:rPr lang="en-US" sz="3600" dirty="0" smtClean="0"/>
            </a:br>
            <a:r>
              <a:rPr lang="en-US" sz="3200" dirty="0" smtClean="0"/>
              <a:t>since </a:t>
            </a:r>
            <a:r>
              <a:rPr lang="en-US" sz="3200" dirty="0"/>
              <a:t>May 2008</a:t>
            </a:r>
          </a:p>
        </p:txBody>
      </p:sp>
      <p:sp>
        <p:nvSpPr>
          <p:cNvPr id="2051" name="Rectangle 3"/>
          <p:cNvSpPr>
            <a:spLocks noGrp="1" noChangeArrowheads="1"/>
          </p:cNvSpPr>
          <p:nvPr>
            <p:ph type="body" idx="1"/>
          </p:nvPr>
        </p:nvSpPr>
        <p:spPr>
          <a:xfrm>
            <a:off x="3886200" y="2895600"/>
            <a:ext cx="4572000" cy="3276600"/>
          </a:xfrm>
        </p:spPr>
        <p:txBody>
          <a:bodyPr>
            <a:normAutofit/>
          </a:bodyPr>
          <a:lstStyle/>
          <a:p>
            <a:r>
              <a:rPr lang="en-US" b="1" dirty="0"/>
              <a:t>Jordan </a:t>
            </a:r>
            <a:r>
              <a:rPr lang="en-US" b="1" dirty="0" err="1" smtClean="0"/>
              <a:t>Gerth</a:t>
            </a:r>
            <a:endParaRPr lang="en-US" b="1" dirty="0" smtClean="0"/>
          </a:p>
          <a:p>
            <a:endParaRPr lang="en-US" dirty="0" smtClean="0"/>
          </a:p>
          <a:p>
            <a:r>
              <a:rPr lang="en-US" dirty="0" smtClean="0"/>
              <a:t>In coordination with</a:t>
            </a:r>
          </a:p>
          <a:p>
            <a:r>
              <a:rPr lang="en-US" dirty="0" smtClean="0"/>
              <a:t>Scott </a:t>
            </a:r>
            <a:r>
              <a:rPr lang="en-US" dirty="0" err="1" smtClean="0"/>
              <a:t>Bachmeier</a:t>
            </a:r>
            <a:endParaRPr lang="en-US" dirty="0" smtClean="0"/>
          </a:p>
          <a:p>
            <a:r>
              <a:rPr lang="en-US" dirty="0" smtClean="0"/>
              <a:t>Wayne </a:t>
            </a:r>
            <a:r>
              <a:rPr lang="en-US" dirty="0" err="1" smtClean="0"/>
              <a:t>Feltz</a:t>
            </a:r>
            <a:endParaRPr lang="en-US" dirty="0" smtClean="0"/>
          </a:p>
          <a:p>
            <a:r>
              <a:rPr lang="en-US" dirty="0" smtClean="0"/>
              <a:t>Tim </a:t>
            </a:r>
            <a:r>
              <a:rPr lang="en-US" dirty="0" err="1" smtClean="0"/>
              <a:t>Schmit</a:t>
            </a:r>
            <a:endParaRPr lang="en-US" dirty="0" smtClean="0"/>
          </a:p>
          <a:p>
            <a:r>
              <a:rPr lang="en-US" dirty="0" smtClean="0"/>
              <a:t>and others</a:t>
            </a:r>
            <a:endParaRPr lang="en-US" dirty="0"/>
          </a:p>
        </p:txBody>
      </p:sp>
      <p:sp>
        <p:nvSpPr>
          <p:cNvPr id="9" name="Slide Number Placeholder 8"/>
          <p:cNvSpPr>
            <a:spLocks noGrp="1"/>
          </p:cNvSpPr>
          <p:nvPr>
            <p:ph type="sldNum" sz="quarter" idx="12"/>
          </p:nvPr>
        </p:nvSpPr>
        <p:spPr/>
        <p:txBody>
          <a:bodyPr/>
          <a:lstStyle/>
          <a:p>
            <a:fld id="{E086EA79-75BF-4AB3-A805-5EE188DA64A4}" type="slidenum">
              <a:rPr lang="en-US" smtClean="0"/>
              <a:pPr/>
              <a:t>1</a:t>
            </a:fld>
            <a:endParaRPr lang="en-US"/>
          </a:p>
        </p:txBody>
      </p:sp>
      <p:pic>
        <p:nvPicPr>
          <p:cNvPr id="2056" name="Picture 8" descr="http://goes.gsfc.nasa.gov/images/GOES-R_Color_Med.jpg"/>
          <p:cNvPicPr>
            <a:picLocks noChangeAspect="1" noChangeArrowheads="1"/>
          </p:cNvPicPr>
          <p:nvPr/>
        </p:nvPicPr>
        <p:blipFill>
          <a:blip r:embed="rId3"/>
          <a:srcRect/>
          <a:stretch>
            <a:fillRect/>
          </a:stretch>
        </p:blipFill>
        <p:spPr bwMode="auto">
          <a:xfrm>
            <a:off x="304800" y="3810000"/>
            <a:ext cx="2971800" cy="1981200"/>
          </a:xfrm>
          <a:prstGeom prst="rect">
            <a:avLst/>
          </a:prstGeom>
          <a:noFill/>
          <a:effectLst>
            <a:outerShdw blurRad="152400" dist="317500" dir="5400000" sx="90000" sy="-19000" rotWithShape="0">
              <a:prstClr val="black">
                <a:alpha val="15000"/>
              </a:prstClr>
            </a:outerShdw>
          </a:effectLst>
          <a:scene3d>
            <a:camera prst="isometricOffAxis1Right"/>
            <a:lightRig rig="flood" dir="t"/>
          </a:scene3d>
          <a:sp3d prstMaterial="meta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srcRect/>
          <a:stretch>
            <a:fillRect/>
          </a:stretch>
        </p:blipFill>
        <p:spPr bwMode="auto">
          <a:xfrm>
            <a:off x="2895600" y="1481138"/>
            <a:ext cx="6858000" cy="5330825"/>
          </a:xfrm>
          <a:prstGeom prst="rect">
            <a:avLst/>
          </a:prstGeom>
          <a:noFill/>
          <a:ln w="9525">
            <a:noFill/>
            <a:miter lim="800000"/>
            <a:headEnd/>
            <a:tailEnd/>
          </a:ln>
        </p:spPr>
      </p:pic>
      <p:pic>
        <p:nvPicPr>
          <p:cNvPr id="4099" name="Picture 6"/>
          <p:cNvPicPr>
            <a:picLocks noChangeAspect="1" noChangeArrowheads="1"/>
          </p:cNvPicPr>
          <p:nvPr/>
        </p:nvPicPr>
        <p:blipFill>
          <a:blip r:embed="rId3"/>
          <a:srcRect/>
          <a:stretch>
            <a:fillRect/>
          </a:stretch>
        </p:blipFill>
        <p:spPr bwMode="auto">
          <a:xfrm>
            <a:off x="76200" y="2438400"/>
            <a:ext cx="4114800" cy="3198813"/>
          </a:xfrm>
          <a:prstGeom prst="rect">
            <a:avLst/>
          </a:prstGeom>
          <a:noFill/>
          <a:ln w="9525">
            <a:noFill/>
            <a:miter lim="800000"/>
            <a:headEnd/>
            <a:tailEnd/>
          </a:ln>
        </p:spPr>
      </p:pic>
      <p:sp>
        <p:nvSpPr>
          <p:cNvPr id="4100" name="Rectangle 6"/>
          <p:cNvSpPr>
            <a:spLocks noChangeArrowheads="1"/>
          </p:cNvSpPr>
          <p:nvPr/>
        </p:nvSpPr>
        <p:spPr bwMode="auto">
          <a:xfrm>
            <a:off x="228600" y="1020763"/>
            <a:ext cx="3384550" cy="366712"/>
          </a:xfrm>
          <a:prstGeom prst="rect">
            <a:avLst/>
          </a:prstGeom>
          <a:solidFill>
            <a:schemeClr val="folHlink"/>
          </a:solidFill>
          <a:ln w="9525">
            <a:noFill/>
            <a:miter lim="800000"/>
            <a:headEnd/>
            <a:tailEnd/>
          </a:ln>
        </p:spPr>
        <p:txBody>
          <a:bodyPr wrap="none">
            <a:spAutoFit/>
          </a:bodyPr>
          <a:lstStyle/>
          <a:p>
            <a:r>
              <a:rPr lang="en-US">
                <a:solidFill>
                  <a:schemeClr val="bg1"/>
                </a:solidFill>
                <a:latin typeface="Arial" pitchFamily="34" charset="0"/>
                <a:cs typeface="Arial" pitchFamily="34" charset="0"/>
              </a:rPr>
              <a:t>http://cimss.ssec.wisc.edu/cras/</a:t>
            </a:r>
          </a:p>
        </p:txBody>
      </p:sp>
      <p:sp>
        <p:nvSpPr>
          <p:cNvPr id="4101" name="Text Box 8"/>
          <p:cNvSpPr txBox="1">
            <a:spLocks noChangeArrowheads="1"/>
          </p:cNvSpPr>
          <p:nvPr/>
        </p:nvSpPr>
        <p:spPr bwMode="auto">
          <a:xfrm>
            <a:off x="228600" y="1477963"/>
            <a:ext cx="2895600" cy="274637"/>
          </a:xfrm>
          <a:prstGeom prst="rect">
            <a:avLst/>
          </a:prstGeom>
          <a:noFill/>
          <a:ln w="9525">
            <a:noFill/>
            <a:miter lim="800000"/>
            <a:headEnd/>
            <a:tailEnd/>
          </a:ln>
        </p:spPr>
        <p:txBody>
          <a:bodyPr>
            <a:spAutoFit/>
          </a:bodyPr>
          <a:lstStyle/>
          <a:p>
            <a:pPr eaLnBrk="1" hangingPunct="1">
              <a:spcBef>
                <a:spcPct val="50000"/>
              </a:spcBef>
            </a:pPr>
            <a:r>
              <a:rPr lang="en-US" sz="1200" b="1">
                <a:latin typeface="Arial" pitchFamily="34" charset="0"/>
                <a:cs typeface="Arial" pitchFamily="34" charset="0"/>
              </a:rPr>
              <a:t>NOAA Collaborator:  Robert Aune</a:t>
            </a:r>
          </a:p>
        </p:txBody>
      </p:sp>
      <p:pic>
        <p:nvPicPr>
          <p:cNvPr id="4102" name="Picture 10" descr="cras45na_wvbt_024m"/>
          <p:cNvPicPr>
            <a:picLocks noChangeAspect="1" noChangeArrowheads="1"/>
          </p:cNvPicPr>
          <p:nvPr/>
        </p:nvPicPr>
        <p:blipFill>
          <a:blip r:embed="rId4"/>
          <a:srcRect/>
          <a:stretch>
            <a:fillRect/>
          </a:stretch>
        </p:blipFill>
        <p:spPr bwMode="auto">
          <a:xfrm>
            <a:off x="6553200" y="0"/>
            <a:ext cx="2590800" cy="1943100"/>
          </a:xfrm>
          <a:prstGeom prst="rect">
            <a:avLst/>
          </a:prstGeom>
          <a:noFill/>
          <a:ln w="9525">
            <a:noFill/>
            <a:miter lim="800000"/>
            <a:headEnd/>
            <a:tailEnd/>
          </a:ln>
        </p:spPr>
      </p:pic>
      <p:pic>
        <p:nvPicPr>
          <p:cNvPr id="4103" name="Picture 14" descr="cras45na_irbt_024m"/>
          <p:cNvPicPr>
            <a:picLocks noChangeAspect="1" noChangeArrowheads="1"/>
          </p:cNvPicPr>
          <p:nvPr/>
        </p:nvPicPr>
        <p:blipFill>
          <a:blip r:embed="rId5"/>
          <a:srcRect/>
          <a:stretch>
            <a:fillRect/>
          </a:stretch>
        </p:blipFill>
        <p:spPr bwMode="auto">
          <a:xfrm>
            <a:off x="3962400" y="0"/>
            <a:ext cx="2590800" cy="1943100"/>
          </a:xfrm>
          <a:prstGeom prst="rect">
            <a:avLst/>
          </a:prstGeom>
          <a:noFill/>
          <a:ln w="9525">
            <a:noFill/>
            <a:miter lim="800000"/>
            <a:headEnd/>
            <a:tailEnd/>
          </a:ln>
        </p:spPr>
      </p:pic>
      <p:sp>
        <p:nvSpPr>
          <p:cNvPr id="4104" name="TextBox 7"/>
          <p:cNvSpPr txBox="1">
            <a:spLocks noChangeArrowheads="1"/>
          </p:cNvSpPr>
          <p:nvPr/>
        </p:nvSpPr>
        <p:spPr bwMode="auto">
          <a:xfrm>
            <a:off x="0" y="0"/>
            <a:ext cx="3733800" cy="523875"/>
          </a:xfrm>
          <a:prstGeom prst="rect">
            <a:avLst/>
          </a:prstGeom>
          <a:noFill/>
          <a:ln w="9525">
            <a:noFill/>
            <a:miter lim="800000"/>
            <a:headEnd/>
            <a:tailEnd/>
          </a:ln>
        </p:spPr>
        <p:txBody>
          <a:bodyPr>
            <a:spAutoFit/>
          </a:bodyPr>
          <a:lstStyle/>
          <a:p>
            <a:pPr eaLnBrk="1" hangingPunct="1"/>
            <a:r>
              <a:rPr lang="en-US" sz="2800" b="1" u="sng">
                <a:latin typeface="Arial" pitchFamily="34" charset="0"/>
                <a:cs typeface="Arial" pitchFamily="34" charset="0"/>
              </a:rPr>
              <a:t>Web Transitioning</a:t>
            </a:r>
          </a:p>
        </p:txBody>
      </p:sp>
      <p:pic>
        <p:nvPicPr>
          <p:cNvPr id="4105" name="Picture 4" descr="http://cimss.ssec.wisc.edu/logo/fullsize/cimss-logo-big-transp.gif"/>
          <p:cNvPicPr>
            <a:picLocks noChangeAspect="1" noChangeArrowheads="1"/>
          </p:cNvPicPr>
          <p:nvPr/>
        </p:nvPicPr>
        <p:blipFill>
          <a:blip r:embed="rId6"/>
          <a:srcRect/>
          <a:stretch>
            <a:fillRect/>
          </a:stretch>
        </p:blipFill>
        <p:spPr bwMode="auto">
          <a:xfrm>
            <a:off x="7543800" y="5749925"/>
            <a:ext cx="1524000" cy="1031875"/>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fld id="{0878F796-396E-48B3-84FF-93540741AF3D}" type="slidenum">
              <a:rPr lang="en-US" smtClean="0">
                <a:solidFill>
                  <a:schemeClr val="bg1"/>
                </a:solidFill>
              </a:rPr>
              <a:pPr/>
              <a:t>10</a:t>
            </a:fld>
            <a:endParaRPr lang="en-US">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a:xfrm>
            <a:off x="0" y="274638"/>
            <a:ext cx="8229600" cy="1143000"/>
          </a:xfrm>
          <a:noFill/>
          <a:ln/>
        </p:spPr>
        <p:txBody>
          <a:bodyPr anchor="ctr">
            <a:normAutofit/>
            <a:scene3d>
              <a:camera prst="orthographicFront"/>
              <a:lightRig rig="soft" dir="t"/>
            </a:scene3d>
            <a:sp3d prstMaterial="softEdge">
              <a:bevelT w="25400" h="25400"/>
            </a:sp3d>
          </a:bodyPr>
          <a:lstStyle/>
          <a:p>
            <a:pPr eaLnBrk="0" hangingPunct="0">
              <a:defRPr/>
            </a:pPr>
            <a:r>
              <a:rPr lang="en-US" sz="4100" b="1" kern="1200" dirty="0">
                <a:effectLst>
                  <a:outerShdw blurRad="38100" dist="38100" dir="2700000" algn="tl">
                    <a:srgbClr val="000000">
                      <a:alpha val="43137"/>
                    </a:srgbClr>
                  </a:outerShdw>
                </a:effectLst>
                <a:latin typeface="+mj-lt"/>
                <a:ea typeface="+mj-ea"/>
                <a:cs typeface="+mj-cs"/>
              </a:rPr>
              <a:t>Sky Cover Prediction</a:t>
            </a:r>
          </a:p>
        </p:txBody>
      </p:sp>
      <p:pic>
        <p:nvPicPr>
          <p:cNvPr id="5123" name="Picture 3" descr="Sky9_conus"/>
          <p:cNvPicPr>
            <a:picLocks noChangeAspect="1" noChangeArrowheads="1"/>
          </p:cNvPicPr>
          <p:nvPr/>
        </p:nvPicPr>
        <p:blipFill>
          <a:blip r:embed="rId2"/>
          <a:srcRect/>
          <a:stretch>
            <a:fillRect/>
          </a:stretch>
        </p:blipFill>
        <p:spPr bwMode="auto">
          <a:xfrm>
            <a:off x="0" y="1447800"/>
            <a:ext cx="4905375" cy="4038600"/>
          </a:xfrm>
          <a:prstGeom prst="rect">
            <a:avLst/>
          </a:prstGeom>
          <a:noFill/>
          <a:ln w="9525">
            <a:noFill/>
            <a:miter lim="800000"/>
            <a:headEnd/>
            <a:tailEnd/>
          </a:ln>
        </p:spPr>
      </p:pic>
      <p:pic>
        <p:nvPicPr>
          <p:cNvPr id="5124" name="Picture 4" descr="cras20us_skyc_024m"/>
          <p:cNvPicPr>
            <a:picLocks noChangeAspect="1" noChangeArrowheads="1"/>
          </p:cNvPicPr>
          <p:nvPr/>
        </p:nvPicPr>
        <p:blipFill>
          <a:blip r:embed="rId3"/>
          <a:srcRect/>
          <a:stretch>
            <a:fillRect/>
          </a:stretch>
        </p:blipFill>
        <p:spPr bwMode="auto">
          <a:xfrm>
            <a:off x="4191000" y="3143250"/>
            <a:ext cx="4953000" cy="3714750"/>
          </a:xfrm>
          <a:prstGeom prst="rect">
            <a:avLst/>
          </a:prstGeom>
          <a:noFill/>
          <a:ln w="9525">
            <a:noFill/>
            <a:miter lim="800000"/>
            <a:headEnd/>
            <a:tailEnd/>
          </a:ln>
        </p:spPr>
      </p:pic>
      <p:sp>
        <p:nvSpPr>
          <p:cNvPr id="5125" name="Oval 5"/>
          <p:cNvSpPr>
            <a:spLocks noChangeArrowheads="1"/>
          </p:cNvSpPr>
          <p:nvPr/>
        </p:nvSpPr>
        <p:spPr bwMode="auto">
          <a:xfrm>
            <a:off x="2971800" y="3581400"/>
            <a:ext cx="381000" cy="381000"/>
          </a:xfrm>
          <a:prstGeom prst="ellipse">
            <a:avLst/>
          </a:prstGeom>
          <a:noFill/>
          <a:ln w="25400">
            <a:solidFill>
              <a:schemeClr val="tx1"/>
            </a:solidFill>
            <a:round/>
            <a:headEnd/>
            <a:tailEnd/>
          </a:ln>
        </p:spPr>
        <p:txBody>
          <a:bodyPr wrap="none" anchor="ctr"/>
          <a:lstStyle/>
          <a:p>
            <a:pPr eaLnBrk="1" hangingPunct="1"/>
            <a:endParaRPr lang="en-US">
              <a:latin typeface="Arial" pitchFamily="34" charset="0"/>
              <a:cs typeface="Arial" pitchFamily="34" charset="0"/>
            </a:endParaRPr>
          </a:p>
        </p:txBody>
      </p:sp>
      <p:sp>
        <p:nvSpPr>
          <p:cNvPr id="5126" name="Oval 6"/>
          <p:cNvSpPr>
            <a:spLocks noChangeArrowheads="1"/>
          </p:cNvSpPr>
          <p:nvPr/>
        </p:nvSpPr>
        <p:spPr bwMode="auto">
          <a:xfrm>
            <a:off x="7239000" y="5486400"/>
            <a:ext cx="381000" cy="381000"/>
          </a:xfrm>
          <a:prstGeom prst="ellipse">
            <a:avLst/>
          </a:prstGeom>
          <a:noFill/>
          <a:ln w="25400">
            <a:solidFill>
              <a:schemeClr val="tx1"/>
            </a:solidFill>
            <a:round/>
            <a:headEnd/>
            <a:tailEnd/>
          </a:ln>
        </p:spPr>
        <p:txBody>
          <a:bodyPr wrap="none" anchor="ctr"/>
          <a:lstStyle/>
          <a:p>
            <a:pPr eaLnBrk="1" hangingPunct="1"/>
            <a:endParaRPr lang="en-US">
              <a:latin typeface="Arial" pitchFamily="34" charset="0"/>
              <a:cs typeface="Arial" pitchFamily="34" charset="0"/>
            </a:endParaRPr>
          </a:p>
        </p:txBody>
      </p:sp>
      <p:sp>
        <p:nvSpPr>
          <p:cNvPr id="5127" name="Oval 7"/>
          <p:cNvSpPr>
            <a:spLocks noChangeArrowheads="1"/>
          </p:cNvSpPr>
          <p:nvPr/>
        </p:nvSpPr>
        <p:spPr bwMode="auto">
          <a:xfrm>
            <a:off x="3733800" y="2590800"/>
            <a:ext cx="381000" cy="381000"/>
          </a:xfrm>
          <a:prstGeom prst="ellipse">
            <a:avLst/>
          </a:prstGeom>
          <a:noFill/>
          <a:ln w="25400">
            <a:solidFill>
              <a:schemeClr val="tx1"/>
            </a:solidFill>
            <a:round/>
            <a:headEnd/>
            <a:tailEnd/>
          </a:ln>
        </p:spPr>
        <p:txBody>
          <a:bodyPr wrap="none" anchor="ctr"/>
          <a:lstStyle/>
          <a:p>
            <a:pPr eaLnBrk="1" hangingPunct="1"/>
            <a:endParaRPr lang="en-US">
              <a:latin typeface="Arial" pitchFamily="34" charset="0"/>
              <a:cs typeface="Arial" pitchFamily="34" charset="0"/>
            </a:endParaRPr>
          </a:p>
        </p:txBody>
      </p:sp>
      <p:sp>
        <p:nvSpPr>
          <p:cNvPr id="5128" name="Oval 8"/>
          <p:cNvSpPr>
            <a:spLocks noChangeArrowheads="1"/>
          </p:cNvSpPr>
          <p:nvPr/>
        </p:nvSpPr>
        <p:spPr bwMode="auto">
          <a:xfrm>
            <a:off x="7924800" y="4648200"/>
            <a:ext cx="381000" cy="381000"/>
          </a:xfrm>
          <a:prstGeom prst="ellipse">
            <a:avLst/>
          </a:prstGeom>
          <a:noFill/>
          <a:ln w="25400">
            <a:solidFill>
              <a:schemeClr val="tx1"/>
            </a:solidFill>
            <a:round/>
            <a:headEnd/>
            <a:tailEnd/>
          </a:ln>
        </p:spPr>
        <p:txBody>
          <a:bodyPr wrap="none" anchor="ctr"/>
          <a:lstStyle/>
          <a:p>
            <a:pPr eaLnBrk="1" hangingPunct="1"/>
            <a:endParaRPr lang="en-US">
              <a:latin typeface="Arial" pitchFamily="34" charset="0"/>
              <a:cs typeface="Arial" pitchFamily="34" charset="0"/>
            </a:endParaRPr>
          </a:p>
        </p:txBody>
      </p:sp>
      <p:sp>
        <p:nvSpPr>
          <p:cNvPr id="5129" name="Rectangle 9"/>
          <p:cNvSpPr>
            <a:spLocks noChangeArrowheads="1"/>
          </p:cNvSpPr>
          <p:nvPr/>
        </p:nvSpPr>
        <p:spPr bwMode="auto">
          <a:xfrm>
            <a:off x="5692775" y="514350"/>
            <a:ext cx="3451225" cy="2533650"/>
          </a:xfrm>
          <a:prstGeom prst="rect">
            <a:avLst/>
          </a:prstGeom>
          <a:noFill/>
          <a:ln w="9525">
            <a:noFill/>
            <a:miter lim="800000"/>
            <a:headEnd/>
            <a:tailEnd/>
          </a:ln>
        </p:spPr>
        <p:txBody>
          <a:bodyPr anchor="ctr">
            <a:spAutoFit/>
          </a:bodyPr>
          <a:lstStyle/>
          <a:p>
            <a:pPr algn="ctr"/>
            <a:r>
              <a:rPr lang="en-US" i="1">
                <a:latin typeface="Arial" pitchFamily="34" charset="0"/>
                <a:cs typeface="Arial" pitchFamily="34" charset="0"/>
              </a:rPr>
              <a:t>Pre-release commentary from National Weather Service Science Operations Officers:</a:t>
            </a:r>
          </a:p>
          <a:p>
            <a:pPr algn="ctr"/>
            <a:endParaRPr lang="en-US" sz="800" i="1">
              <a:latin typeface="Arial" pitchFamily="34" charset="0"/>
              <a:cs typeface="Arial" pitchFamily="34" charset="0"/>
            </a:endParaRPr>
          </a:p>
          <a:p>
            <a:pPr algn="ctr"/>
            <a:r>
              <a:rPr lang="en-US" b="1" i="1">
                <a:latin typeface="Arial" pitchFamily="34" charset="0"/>
                <a:cs typeface="Arial" pitchFamily="34" charset="0"/>
              </a:rPr>
              <a:t>“[The] field really does need something to help with the sky grids.”</a:t>
            </a:r>
          </a:p>
          <a:p>
            <a:pPr algn="ctr"/>
            <a:endParaRPr lang="en-US" sz="800" b="1" i="1">
              <a:latin typeface="Arial" pitchFamily="34" charset="0"/>
              <a:cs typeface="Arial" pitchFamily="34" charset="0"/>
            </a:endParaRPr>
          </a:p>
          <a:p>
            <a:pPr algn="ctr"/>
            <a:r>
              <a:rPr lang="en-US" b="1" i="1">
                <a:latin typeface="Arial" pitchFamily="34" charset="0"/>
                <a:cs typeface="Arial" pitchFamily="34" charset="0"/>
              </a:rPr>
              <a:t>“Obviously great potential for (the) NDFD!”</a:t>
            </a:r>
          </a:p>
        </p:txBody>
      </p:sp>
      <p:sp>
        <p:nvSpPr>
          <p:cNvPr id="15" name="Slide Number Placeholder 14"/>
          <p:cNvSpPr>
            <a:spLocks noGrp="1"/>
          </p:cNvSpPr>
          <p:nvPr>
            <p:ph type="sldNum" sz="quarter" idx="12"/>
          </p:nvPr>
        </p:nvSpPr>
        <p:spPr/>
        <p:txBody>
          <a:bodyPr/>
          <a:lstStyle/>
          <a:p>
            <a:fld id="{0878F796-396E-48B3-84FF-93540741AF3D}" type="slidenum">
              <a:rPr lang="en-US" smtClean="0"/>
              <a:pPr/>
              <a:t>11</a:t>
            </a:fld>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a:xfrm>
            <a:off x="0" y="274638"/>
            <a:ext cx="8229600" cy="1143000"/>
          </a:xfrm>
          <a:noFill/>
          <a:ln/>
        </p:spPr>
        <p:txBody>
          <a:bodyPr anchor="ctr">
            <a:normAutofit/>
            <a:scene3d>
              <a:camera prst="orthographicFront"/>
              <a:lightRig rig="soft" dir="t"/>
            </a:scene3d>
            <a:sp3d prstMaterial="softEdge">
              <a:bevelT w="25400" h="25400"/>
            </a:sp3d>
          </a:bodyPr>
          <a:lstStyle/>
          <a:p>
            <a:pPr eaLnBrk="0" hangingPunct="0">
              <a:defRPr/>
            </a:pPr>
            <a:r>
              <a:rPr lang="en-US" sz="4100" b="1" kern="1200" dirty="0">
                <a:effectLst>
                  <a:outerShdw blurRad="38100" dist="38100" dir="2700000" algn="tl">
                    <a:srgbClr val="000000">
                      <a:alpha val="43137"/>
                    </a:srgbClr>
                  </a:outerShdw>
                </a:effectLst>
                <a:latin typeface="+mj-lt"/>
                <a:ea typeface="+mj-ea"/>
                <a:cs typeface="+mj-cs"/>
              </a:rPr>
              <a:t>Sky Cover Prediction</a:t>
            </a:r>
          </a:p>
        </p:txBody>
      </p:sp>
      <p:pic>
        <p:nvPicPr>
          <p:cNvPr id="6147" name="Picture 3" descr="H7 cloud"/>
          <p:cNvPicPr>
            <a:picLocks noChangeAspect="1" noChangeArrowheads="1"/>
          </p:cNvPicPr>
          <p:nvPr/>
        </p:nvPicPr>
        <p:blipFill>
          <a:blip r:embed="rId2"/>
          <a:srcRect/>
          <a:stretch>
            <a:fillRect/>
          </a:stretch>
        </p:blipFill>
        <p:spPr bwMode="auto">
          <a:xfrm>
            <a:off x="4572000" y="2955925"/>
            <a:ext cx="4572000" cy="3902075"/>
          </a:xfrm>
          <a:prstGeom prst="rect">
            <a:avLst/>
          </a:prstGeom>
          <a:noFill/>
          <a:ln w="9525">
            <a:noFill/>
            <a:miter lim="800000"/>
            <a:headEnd/>
            <a:tailEnd/>
          </a:ln>
        </p:spPr>
      </p:pic>
      <p:pic>
        <p:nvPicPr>
          <p:cNvPr id="6148" name="Picture 4" descr="M1 cloud"/>
          <p:cNvPicPr>
            <a:picLocks noChangeAspect="1" noChangeArrowheads="1"/>
          </p:cNvPicPr>
          <p:nvPr/>
        </p:nvPicPr>
        <p:blipFill>
          <a:blip r:embed="rId3"/>
          <a:srcRect/>
          <a:stretch>
            <a:fillRect/>
          </a:stretch>
        </p:blipFill>
        <p:spPr bwMode="auto">
          <a:xfrm>
            <a:off x="0" y="1776413"/>
            <a:ext cx="4572000" cy="3902075"/>
          </a:xfrm>
          <a:prstGeom prst="rect">
            <a:avLst/>
          </a:prstGeom>
          <a:noFill/>
          <a:ln w="9525">
            <a:noFill/>
            <a:miter lim="800000"/>
            <a:headEnd/>
            <a:tailEnd/>
          </a:ln>
        </p:spPr>
      </p:pic>
      <p:sp>
        <p:nvSpPr>
          <p:cNvPr id="6149" name="Text Box 5"/>
          <p:cNvSpPr txBox="1">
            <a:spLocks noChangeArrowheads="1"/>
          </p:cNvSpPr>
          <p:nvPr/>
        </p:nvSpPr>
        <p:spPr bwMode="auto">
          <a:xfrm>
            <a:off x="4572000" y="1143000"/>
            <a:ext cx="4495800" cy="1465263"/>
          </a:xfrm>
          <a:prstGeom prst="rect">
            <a:avLst/>
          </a:prstGeom>
          <a:noFill/>
          <a:ln w="9525">
            <a:noFill/>
            <a:miter lim="800000"/>
            <a:headEnd/>
            <a:tailEnd/>
          </a:ln>
        </p:spPr>
        <p:txBody>
          <a:bodyPr>
            <a:spAutoFit/>
          </a:bodyPr>
          <a:lstStyle/>
          <a:p>
            <a:pPr algn="ctr" eaLnBrk="1" hangingPunct="1">
              <a:spcBef>
                <a:spcPct val="50000"/>
              </a:spcBef>
            </a:pPr>
            <a:r>
              <a:rPr lang="en-US" b="1">
                <a:latin typeface="Arial" pitchFamily="34" charset="0"/>
                <a:cs typeface="Arial" pitchFamily="34" charset="0"/>
              </a:rPr>
              <a:t>The Problem:</a:t>
            </a:r>
            <a:br>
              <a:rPr lang="en-US" b="1">
                <a:latin typeface="Arial" pitchFamily="34" charset="0"/>
                <a:cs typeface="Arial" pitchFamily="34" charset="0"/>
              </a:rPr>
            </a:br>
            <a:r>
              <a:rPr lang="en-US" i="1">
                <a:latin typeface="Arial" pitchFamily="34" charset="0"/>
                <a:cs typeface="Arial" pitchFamily="34" charset="0"/>
              </a:rPr>
              <a:t>What is 100% sky cover?  Both celestial domes are completely covered with cloud.  Do we use an incoming light standard?  If so, what do we do at night?</a:t>
            </a:r>
          </a:p>
        </p:txBody>
      </p:sp>
      <p:sp>
        <p:nvSpPr>
          <p:cNvPr id="6150" name="Text Box 17"/>
          <p:cNvSpPr txBox="1">
            <a:spLocks noChangeArrowheads="1"/>
          </p:cNvSpPr>
          <p:nvPr/>
        </p:nvSpPr>
        <p:spPr bwMode="auto">
          <a:xfrm>
            <a:off x="990600" y="5638800"/>
            <a:ext cx="3733800" cy="214313"/>
          </a:xfrm>
          <a:prstGeom prst="rect">
            <a:avLst/>
          </a:prstGeom>
          <a:noFill/>
          <a:ln w="9525">
            <a:noFill/>
            <a:miter lim="800000"/>
            <a:headEnd/>
            <a:tailEnd/>
          </a:ln>
        </p:spPr>
        <p:txBody>
          <a:bodyPr>
            <a:spAutoFit/>
          </a:bodyPr>
          <a:lstStyle/>
          <a:p>
            <a:pPr eaLnBrk="1" hangingPunct="1">
              <a:spcBef>
                <a:spcPct val="50000"/>
              </a:spcBef>
            </a:pPr>
            <a:r>
              <a:rPr lang="en-US" sz="800">
                <a:latin typeface="Arial" pitchFamily="34" charset="0"/>
                <a:cs typeface="Arial" pitchFamily="34" charset="0"/>
              </a:rPr>
              <a:t>Photos courtesy of National Weather Service Southern Region Headquarters</a:t>
            </a:r>
          </a:p>
        </p:txBody>
      </p:sp>
      <p:pic>
        <p:nvPicPr>
          <p:cNvPr id="6151" name="Picture 4" descr="http://cimss.ssec.wisc.edu/logo/fullsize/cimss-logo-big-transp.gif"/>
          <p:cNvPicPr>
            <a:picLocks noChangeAspect="1" noChangeArrowheads="1"/>
          </p:cNvPicPr>
          <p:nvPr/>
        </p:nvPicPr>
        <p:blipFill>
          <a:blip r:embed="rId4"/>
          <a:srcRect/>
          <a:stretch>
            <a:fillRect/>
          </a:stretch>
        </p:blipFill>
        <p:spPr bwMode="auto">
          <a:xfrm>
            <a:off x="7543800" y="5749925"/>
            <a:ext cx="1524000" cy="1031875"/>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0878F796-396E-48B3-84FF-93540741AF3D}" type="slidenum">
              <a:rPr lang="en-US" smtClean="0">
                <a:solidFill>
                  <a:schemeClr val="bg1"/>
                </a:solidFill>
              </a:rPr>
              <a:pPr/>
              <a:t>12</a:t>
            </a:fld>
            <a:endParaRPr lang="en-US">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p:cNvSpPr>
          <p:nvPr>
            <p:ph idx="4294967295"/>
          </p:nvPr>
        </p:nvSpPr>
        <p:spPr>
          <a:xfrm>
            <a:off x="0" y="1219200"/>
            <a:ext cx="8229600" cy="4525963"/>
          </a:xfrm>
        </p:spPr>
        <p:txBody>
          <a:bodyPr>
            <a:normAutofit lnSpcReduction="10000"/>
          </a:bodyPr>
          <a:lstStyle/>
          <a:p>
            <a:pPr marL="365125" indent="-255588"/>
            <a:r>
              <a:rPr lang="en-US" sz="1900"/>
              <a:t>The most recent advances in numerical weather prediction have come with the advent and widespread distribution to the Weather Research and Forecast (WRF) model to both the field and academia.  The WRF has two dynamical cores, one with customizable physics, and a 3-dimensional variational (3DVAR) assimilation system.  The goal is flexibility.</a:t>
            </a:r>
          </a:p>
          <a:p>
            <a:pPr marL="365125" indent="-255588"/>
            <a:r>
              <a:rPr lang="en-US" sz="1900"/>
              <a:t>Concurrently, increases in personal computer capabilities and innovations in parallel processing have led to a realistic ability to run regional simulations on increasingly high-resolution mesoscale spatial and temporal grids with relative ease.</a:t>
            </a:r>
          </a:p>
          <a:p>
            <a:pPr marL="365125" indent="-255588"/>
            <a:r>
              <a:rPr lang="en-US" sz="1900"/>
              <a:t>An effort is underway to create initial conditions for the WRF using data from the GOES Sounder in a satellite-focused real-time mesoscale analysis system.  WRF domains could then be provided boundary conditions from the CRAS to extend the analysis of satellite data in numerical weather predictions.</a:t>
            </a:r>
          </a:p>
        </p:txBody>
      </p:sp>
      <p:sp>
        <p:nvSpPr>
          <p:cNvPr id="106498" name="Rectangle 2"/>
          <p:cNvSpPr>
            <a:spLocks noGrp="1"/>
          </p:cNvSpPr>
          <p:nvPr>
            <p:ph type="title" idx="4294967295"/>
          </p:nvPr>
        </p:nvSpPr>
        <p:spPr>
          <a:xfrm>
            <a:off x="0" y="274638"/>
            <a:ext cx="8229600" cy="1143000"/>
          </a:xfrm>
          <a:noFill/>
          <a:ln/>
        </p:spPr>
        <p:txBody>
          <a:bodyPr rtlCol="0" anchor="ctr">
            <a:normAutofit/>
            <a:scene3d>
              <a:camera prst="orthographicFront"/>
              <a:lightRig rig="soft" dir="t"/>
            </a:scene3d>
            <a:sp3d prstMaterial="softEdge">
              <a:bevelT w="25400" h="25400"/>
            </a:sp3d>
          </a:bodyPr>
          <a:lstStyle/>
          <a:p>
            <a:pPr eaLnBrk="0" hangingPunct="0">
              <a:defRPr/>
            </a:pPr>
            <a:r>
              <a:rPr lang="en-US" sz="4100" b="1" kern="1200" dirty="0">
                <a:effectLst>
                  <a:outerShdw blurRad="38100" dist="38100" dir="2700000" algn="tl">
                    <a:srgbClr val="000000">
                      <a:alpha val="43137"/>
                    </a:srgbClr>
                  </a:outerShdw>
                </a:effectLst>
                <a:latin typeface="+mj-lt"/>
                <a:ea typeface="+mj-ea"/>
                <a:cs typeface="+mj-cs"/>
              </a:rPr>
              <a:t>Transitioning to the WRF</a:t>
            </a:r>
          </a:p>
        </p:txBody>
      </p:sp>
      <p:pic>
        <p:nvPicPr>
          <p:cNvPr id="7172" name="Picture 4" descr="http://cimss.ssec.wisc.edu/logo/fullsize/cimss-logo-big-transp.gif"/>
          <p:cNvPicPr>
            <a:picLocks noChangeAspect="1" noChangeArrowheads="1"/>
          </p:cNvPicPr>
          <p:nvPr/>
        </p:nvPicPr>
        <p:blipFill>
          <a:blip r:embed="rId2"/>
          <a:srcRect/>
          <a:stretch>
            <a:fillRect/>
          </a:stretch>
        </p:blipFill>
        <p:spPr bwMode="auto">
          <a:xfrm>
            <a:off x="7543800" y="5749925"/>
            <a:ext cx="1524000" cy="103187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0878F796-396E-48B3-84FF-93540741AF3D}" type="slidenum">
              <a:rPr lang="en-US" smtClean="0">
                <a:solidFill>
                  <a:schemeClr val="bg1"/>
                </a:solidFill>
              </a:rPr>
              <a:pPr/>
              <a:t>13</a:t>
            </a:fld>
            <a:endParaRPr lang="en-US">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 y="3962400"/>
            <a:ext cx="4953000" cy="1828800"/>
          </a:xfrm>
          <a:prstGeom prst="rect">
            <a:avLst/>
          </a:prstGeom>
          <a:solidFill>
            <a:srgbClr val="CCFFFF"/>
          </a:solidFill>
          <a:ln w="38100" cmpd="dbl">
            <a:solidFill>
              <a:schemeClr val="tx1"/>
            </a:solidFill>
            <a:miter lim="800000"/>
            <a:headEnd/>
            <a:tailEnd/>
          </a:ln>
        </p:spPr>
        <p:txBody>
          <a:bodyPr wrap="none" anchor="ctr"/>
          <a:lstStyle/>
          <a:p>
            <a:pPr eaLnBrk="1" hangingPunct="1"/>
            <a:endParaRPr lang="en-US">
              <a:latin typeface="Arial" pitchFamily="34" charset="0"/>
              <a:cs typeface="Arial" pitchFamily="34" charset="0"/>
            </a:endParaRPr>
          </a:p>
        </p:txBody>
      </p:sp>
      <p:sp>
        <p:nvSpPr>
          <p:cNvPr id="99332" name="Rectangle 4"/>
          <p:cNvSpPr>
            <a:spLocks noGrp="1"/>
          </p:cNvSpPr>
          <p:nvPr>
            <p:ph type="ctrTitle" idx="4294967295"/>
          </p:nvPr>
        </p:nvSpPr>
        <p:spPr>
          <a:xfrm>
            <a:off x="0" y="152400"/>
            <a:ext cx="8382000" cy="1143000"/>
          </a:xfrm>
          <a:solidFill>
            <a:srgbClr val="FF9933"/>
          </a:solidFill>
          <a:ln w="25400">
            <a:solidFill>
              <a:schemeClr val="tx1"/>
            </a:solidFill>
          </a:ln>
        </p:spPr>
        <p:txBody>
          <a:bodyPr anchor="ctr">
            <a:normAutofit/>
            <a:scene3d>
              <a:camera prst="orthographicFront"/>
              <a:lightRig rig="soft" dir="t"/>
            </a:scene3d>
            <a:sp3d prstMaterial="softEdge">
              <a:bevelT w="25400" h="25400"/>
            </a:sp3d>
          </a:bodyPr>
          <a:lstStyle/>
          <a:p>
            <a:pPr algn="ctr" eaLnBrk="0" hangingPunct="0">
              <a:defRPr/>
            </a:pPr>
            <a:r>
              <a:rPr lang="en-US" sz="2000" b="1" kern="1200">
                <a:solidFill>
                  <a:schemeClr val="tx1"/>
                </a:solidFill>
                <a:latin typeface="+mj-lt"/>
                <a:ea typeface="+mj-ea"/>
                <a:cs typeface="+mj-cs"/>
              </a:rPr>
              <a:t>Specific Objective:</a:t>
            </a:r>
            <a:br>
              <a:rPr lang="en-US" sz="2000" b="1" kern="1200">
                <a:solidFill>
                  <a:schemeClr val="tx1"/>
                </a:solidFill>
                <a:latin typeface="+mj-lt"/>
                <a:ea typeface="+mj-ea"/>
                <a:cs typeface="+mj-cs"/>
              </a:rPr>
            </a:br>
            <a:r>
              <a:rPr lang="en-US" sz="2000" kern="1200">
                <a:solidFill>
                  <a:schemeClr val="tx1"/>
                </a:solidFill>
                <a:latin typeface="+mj-lt"/>
                <a:ea typeface="+mj-ea"/>
                <a:cs typeface="+mj-cs"/>
              </a:rPr>
              <a:t>Expand the benefits of </a:t>
            </a:r>
            <a:r>
              <a:rPr lang="en-US" sz="2000" u="sng" kern="1200">
                <a:solidFill>
                  <a:schemeClr val="tx1"/>
                </a:solidFill>
                <a:latin typeface="+mj-lt"/>
                <a:ea typeface="+mj-ea"/>
                <a:cs typeface="+mj-cs"/>
              </a:rPr>
              <a:t>valuable moisture Information</a:t>
            </a:r>
            <a:r>
              <a:rPr lang="en-US" sz="2000" kern="1200">
                <a:solidFill>
                  <a:schemeClr val="tx1"/>
                </a:solidFill>
                <a:latin typeface="+mj-lt"/>
                <a:ea typeface="+mj-ea"/>
                <a:cs typeface="+mj-cs"/>
              </a:rPr>
              <a:t> contained in GOES Sounder Derived Product Images (DPI)</a:t>
            </a:r>
          </a:p>
        </p:txBody>
      </p:sp>
      <p:sp>
        <p:nvSpPr>
          <p:cNvPr id="8196" name="Rectangle 3"/>
          <p:cNvSpPr>
            <a:spLocks noGrp="1"/>
          </p:cNvSpPr>
          <p:nvPr>
            <p:ph type="subTitle" idx="4294967295"/>
          </p:nvPr>
        </p:nvSpPr>
        <p:spPr>
          <a:xfrm>
            <a:off x="0" y="1447800"/>
            <a:ext cx="5257800" cy="4572000"/>
          </a:xfrm>
        </p:spPr>
        <p:txBody>
          <a:bodyPr/>
          <a:lstStyle/>
          <a:p>
            <a:pPr marL="109538" indent="0">
              <a:lnSpc>
                <a:spcPct val="80000"/>
              </a:lnSpc>
              <a:buFont typeface="Wingdings" pitchFamily="2" charset="2"/>
              <a:buNone/>
            </a:pPr>
            <a:r>
              <a:rPr lang="en-US" sz="1500"/>
              <a:t>GOES Sounder products images already are available to forecasters.  Products currently available include:</a:t>
            </a:r>
          </a:p>
          <a:p>
            <a:pPr marL="109538" indent="0">
              <a:lnSpc>
                <a:spcPct val="80000"/>
              </a:lnSpc>
              <a:buFont typeface="Wingdings" pitchFamily="2" charset="2"/>
              <a:buNone/>
            </a:pPr>
            <a:r>
              <a:rPr lang="en-US" sz="1500"/>
              <a:t>  -  Total column Precipitable Water (TPW)</a:t>
            </a:r>
          </a:p>
          <a:p>
            <a:pPr marL="109538" indent="0">
              <a:lnSpc>
                <a:spcPct val="80000"/>
              </a:lnSpc>
              <a:buFont typeface="Wingdings" pitchFamily="2" charset="2"/>
              <a:buNone/>
            </a:pPr>
            <a:r>
              <a:rPr lang="en-US" sz="1500"/>
              <a:t>  -  Stability Indices (LI, CAPE)</a:t>
            </a:r>
          </a:p>
          <a:p>
            <a:pPr marL="109538" indent="0">
              <a:lnSpc>
                <a:spcPct val="80000"/>
              </a:lnSpc>
              <a:buFont typeface="Wingdings" pitchFamily="2" charset="2"/>
              <a:buNone/>
            </a:pPr>
            <a:r>
              <a:rPr lang="en-US" sz="1500"/>
              <a:t>  -  3-layers Precipitable Water (PW) . . .</a:t>
            </a:r>
          </a:p>
          <a:p>
            <a:pPr marL="109538" indent="0">
              <a:lnSpc>
                <a:spcPct val="80000"/>
              </a:lnSpc>
              <a:buFont typeface="Wingdings" pitchFamily="2" charset="2"/>
              <a:buNone/>
            </a:pPr>
            <a:r>
              <a:rPr lang="en-US" sz="1500"/>
              <a:t>  </a:t>
            </a:r>
          </a:p>
          <a:p>
            <a:pPr marL="109538" indent="0">
              <a:lnSpc>
                <a:spcPct val="80000"/>
              </a:lnSpc>
              <a:buFont typeface="Wingdings" pitchFamily="2" charset="2"/>
              <a:buNone/>
            </a:pPr>
            <a:r>
              <a:rPr lang="en-US" sz="1500"/>
              <a:t>Build upon GOES’ Strengths:</a:t>
            </a:r>
          </a:p>
          <a:p>
            <a:pPr marL="109538" indent="0">
              <a:lnSpc>
                <a:spcPct val="80000"/>
              </a:lnSpc>
              <a:buFont typeface="Wingdings" pitchFamily="2" charset="2"/>
              <a:buNone/>
            </a:pPr>
            <a:r>
              <a:rPr lang="en-US" sz="1500"/>
              <a:t>  +  Derived Product Images (DPI) of soundings </a:t>
            </a:r>
          </a:p>
          <a:p>
            <a:pPr marL="109538" indent="0">
              <a:lnSpc>
                <a:spcPct val="80000"/>
              </a:lnSpc>
              <a:buFont typeface="Wingdings" pitchFamily="2" charset="2"/>
              <a:buNone/>
            </a:pPr>
            <a:r>
              <a:rPr lang="en-US" sz="1500"/>
              <a:t>      speeds comprehension of information</a:t>
            </a:r>
          </a:p>
          <a:p>
            <a:pPr marL="109538" indent="0">
              <a:lnSpc>
                <a:spcPct val="80000"/>
              </a:lnSpc>
              <a:buFont typeface="Wingdings" pitchFamily="2" charset="2"/>
              <a:buNone/>
            </a:pPr>
            <a:r>
              <a:rPr lang="en-US" sz="1500"/>
              <a:t>  +  Data improves upon model first guess </a:t>
            </a:r>
            <a:endParaRPr lang="en-US" sz="1500">
              <a:sym typeface="Wingdings" pitchFamily="2" charset="2"/>
            </a:endParaRPr>
          </a:p>
          <a:p>
            <a:pPr marL="109538" indent="0">
              <a:lnSpc>
                <a:spcPct val="80000"/>
              </a:lnSpc>
              <a:buFont typeface="Wingdings" pitchFamily="2" charset="2"/>
              <a:buNone/>
            </a:pPr>
            <a:endParaRPr lang="en-US" sz="1500" u="sng"/>
          </a:p>
          <a:p>
            <a:pPr marL="109538" indent="0">
              <a:lnSpc>
                <a:spcPct val="80000"/>
              </a:lnSpc>
              <a:buFont typeface="Wingdings" pitchFamily="2" charset="2"/>
              <a:buNone/>
            </a:pPr>
            <a:r>
              <a:rPr lang="en-US" sz="1500" u="sng"/>
              <a:t>HOWEVER</a:t>
            </a:r>
            <a:r>
              <a:rPr lang="en-US" sz="1500"/>
              <a:t>, some operational realities exist:</a:t>
            </a:r>
          </a:p>
          <a:p>
            <a:pPr marL="109538" indent="0">
              <a:lnSpc>
                <a:spcPct val="80000"/>
              </a:lnSpc>
              <a:buFont typeface="Wingdings" pitchFamily="2" charset="2"/>
              <a:buNone/>
            </a:pPr>
            <a:r>
              <a:rPr lang="en-US" sz="1500"/>
              <a:t>   -  DPIs used primarily as observations</a:t>
            </a:r>
          </a:p>
          <a:p>
            <a:pPr marL="109538" indent="0">
              <a:lnSpc>
                <a:spcPct val="80000"/>
              </a:lnSpc>
              <a:buFont typeface="Wingdings" pitchFamily="2" charset="2"/>
              <a:buNone/>
            </a:pPr>
            <a:r>
              <a:rPr lang="en-US" sz="1500"/>
              <a:t>   -  No predictive component</a:t>
            </a:r>
          </a:p>
          <a:p>
            <a:pPr marL="109538" indent="0">
              <a:lnSpc>
                <a:spcPct val="80000"/>
              </a:lnSpc>
              <a:buFont typeface="Wingdings" pitchFamily="2" charset="2"/>
              <a:buNone/>
            </a:pPr>
            <a:r>
              <a:rPr lang="en-US" sz="1500"/>
              <a:t>   - 3-layer DPIs not used in current NWP models</a:t>
            </a:r>
          </a:p>
          <a:p>
            <a:pPr marL="109538" indent="0">
              <a:lnSpc>
                <a:spcPct val="80000"/>
              </a:lnSpc>
              <a:buFont typeface="Wingdings" pitchFamily="2" charset="2"/>
              <a:buNone/>
            </a:pPr>
            <a:r>
              <a:rPr lang="en-US" sz="1500"/>
              <a:t>   - Products often obscured when needed most</a:t>
            </a:r>
          </a:p>
          <a:p>
            <a:pPr marL="109538" indent="0">
              <a:lnSpc>
                <a:spcPct val="80000"/>
              </a:lnSpc>
              <a:buFont typeface="Wingdings" pitchFamily="2" charset="2"/>
              <a:buNone/>
            </a:pPr>
            <a:r>
              <a:rPr lang="en-US" sz="1500"/>
              <a:t>   - Cloud development/expansion obscures IR 	observations</a:t>
            </a:r>
          </a:p>
        </p:txBody>
      </p:sp>
      <p:graphicFrame>
        <p:nvGraphicFramePr>
          <p:cNvPr id="8197" name="Object 5"/>
          <p:cNvGraphicFramePr>
            <a:graphicFrameLocks noChangeAspect="1"/>
          </p:cNvGraphicFramePr>
          <p:nvPr/>
        </p:nvGraphicFramePr>
        <p:xfrm>
          <a:off x="5715000" y="1371600"/>
          <a:ext cx="3124200" cy="2327275"/>
        </p:xfrm>
        <a:graphic>
          <a:graphicData uri="http://schemas.openxmlformats.org/presentationml/2006/ole">
            <p:oleObj spid="_x0000_s8197" name="Chart" r:id="rId3" imgW="3810000" imgH="2838298" progId="Excel.Chart.8">
              <p:embed/>
            </p:oleObj>
          </a:graphicData>
        </a:graphic>
      </p:graphicFrame>
      <p:sp>
        <p:nvSpPr>
          <p:cNvPr id="8198" name="Text Box 6"/>
          <p:cNvSpPr txBox="1">
            <a:spLocks noChangeArrowheads="1"/>
          </p:cNvSpPr>
          <p:nvPr/>
        </p:nvSpPr>
        <p:spPr bwMode="auto">
          <a:xfrm>
            <a:off x="5845175" y="1447800"/>
            <a:ext cx="2841625" cy="244475"/>
          </a:xfrm>
          <a:prstGeom prst="rect">
            <a:avLst/>
          </a:prstGeom>
          <a:solidFill>
            <a:schemeClr val="bg1"/>
          </a:solidFill>
          <a:ln w="9525">
            <a:noFill/>
            <a:miter lim="800000"/>
            <a:headEnd/>
            <a:tailEnd/>
          </a:ln>
        </p:spPr>
        <p:txBody>
          <a:bodyPr>
            <a:spAutoFit/>
          </a:bodyPr>
          <a:lstStyle/>
          <a:p>
            <a:pPr eaLnBrk="1" hangingPunct="1"/>
            <a:r>
              <a:rPr lang="en-US" sz="1000" b="1">
                <a:latin typeface="Arial Rounded MT Bold" pitchFamily="34" charset="0"/>
                <a:cs typeface="Arial" pitchFamily="34" charset="0"/>
              </a:rPr>
              <a:t>Improvement of GOES DPI over NWP guess</a:t>
            </a:r>
          </a:p>
        </p:txBody>
      </p:sp>
      <p:sp>
        <p:nvSpPr>
          <p:cNvPr id="8199" name="Line 7"/>
          <p:cNvSpPr>
            <a:spLocks noChangeShapeType="1"/>
          </p:cNvSpPr>
          <p:nvPr/>
        </p:nvSpPr>
        <p:spPr bwMode="auto">
          <a:xfrm flipV="1">
            <a:off x="5105400" y="5715000"/>
            <a:ext cx="609600" cy="0"/>
          </a:xfrm>
          <a:prstGeom prst="line">
            <a:avLst/>
          </a:prstGeom>
          <a:noFill/>
          <a:ln w="25400">
            <a:solidFill>
              <a:srgbClr val="0000FF"/>
            </a:solidFill>
            <a:round/>
            <a:headEnd/>
            <a:tailEnd type="triangle" w="med" len="med"/>
          </a:ln>
        </p:spPr>
        <p:txBody>
          <a:bodyPr/>
          <a:lstStyle/>
          <a:p>
            <a:endParaRPr lang="en-US"/>
          </a:p>
        </p:txBody>
      </p:sp>
      <p:sp>
        <p:nvSpPr>
          <p:cNvPr id="8200" name="Line 8"/>
          <p:cNvSpPr>
            <a:spLocks noChangeShapeType="1"/>
          </p:cNvSpPr>
          <p:nvPr/>
        </p:nvSpPr>
        <p:spPr bwMode="auto">
          <a:xfrm flipV="1">
            <a:off x="4343400" y="3276600"/>
            <a:ext cx="1371600" cy="685800"/>
          </a:xfrm>
          <a:prstGeom prst="line">
            <a:avLst/>
          </a:prstGeom>
          <a:noFill/>
          <a:ln w="25400">
            <a:solidFill>
              <a:srgbClr val="CC0000"/>
            </a:solidFill>
            <a:round/>
            <a:headEnd/>
            <a:tailEnd type="triangle" w="med" len="med"/>
          </a:ln>
        </p:spPr>
        <p:txBody>
          <a:bodyPr/>
          <a:lstStyle/>
          <a:p>
            <a:endParaRPr lang="en-US"/>
          </a:p>
        </p:txBody>
      </p:sp>
      <p:sp>
        <p:nvSpPr>
          <p:cNvPr id="8201" name="Text Box 9"/>
          <p:cNvSpPr txBox="1">
            <a:spLocks noChangeArrowheads="1"/>
          </p:cNvSpPr>
          <p:nvPr/>
        </p:nvSpPr>
        <p:spPr bwMode="auto">
          <a:xfrm>
            <a:off x="152400" y="5867400"/>
            <a:ext cx="4953000" cy="666750"/>
          </a:xfrm>
          <a:prstGeom prst="rect">
            <a:avLst/>
          </a:prstGeom>
          <a:solidFill>
            <a:srgbClr val="FF9933"/>
          </a:solidFill>
          <a:ln w="25400">
            <a:solidFill>
              <a:schemeClr val="tx1"/>
            </a:solidFill>
            <a:miter lim="800000"/>
            <a:headEnd/>
            <a:tailEnd/>
          </a:ln>
        </p:spPr>
        <p:txBody>
          <a:bodyPr>
            <a:spAutoFit/>
          </a:bodyPr>
          <a:lstStyle/>
          <a:p>
            <a:pPr eaLnBrk="1" hangingPunct="1"/>
            <a:r>
              <a:rPr lang="en-US" b="1">
                <a:latin typeface="Arial" pitchFamily="34" charset="0"/>
                <a:cs typeface="Arial" pitchFamily="34" charset="0"/>
              </a:rPr>
              <a:t>Need to add a DPI predictive capability to</a:t>
            </a:r>
          </a:p>
          <a:p>
            <a:pPr eaLnBrk="1" hangingPunct="1"/>
            <a:r>
              <a:rPr lang="en-US" b="1">
                <a:latin typeface="Arial" pitchFamily="34" charset="0"/>
                <a:cs typeface="Arial" pitchFamily="34" charset="0"/>
              </a:rPr>
              <a:t>close these information gaps</a:t>
            </a:r>
          </a:p>
        </p:txBody>
      </p:sp>
      <p:pic>
        <p:nvPicPr>
          <p:cNvPr id="8202" name="Picture 10" descr="wv2_nc06"/>
          <p:cNvPicPr>
            <a:picLocks noChangeAspect="1" noChangeArrowheads="1"/>
          </p:cNvPicPr>
          <p:nvPr/>
        </p:nvPicPr>
        <p:blipFill>
          <a:blip r:embed="rId4"/>
          <a:srcRect/>
          <a:stretch>
            <a:fillRect/>
          </a:stretch>
        </p:blipFill>
        <p:spPr bwMode="auto">
          <a:xfrm>
            <a:off x="5715000" y="3779838"/>
            <a:ext cx="3124200" cy="2697162"/>
          </a:xfrm>
          <a:prstGeom prst="rect">
            <a:avLst/>
          </a:prstGeom>
          <a:noFill/>
          <a:ln w="9525">
            <a:noFill/>
            <a:miter lim="800000"/>
            <a:headEnd/>
            <a:tailEnd/>
          </a:ln>
        </p:spPr>
      </p:pic>
      <p:sp>
        <p:nvSpPr>
          <p:cNvPr id="8203" name="Text Box 11"/>
          <p:cNvSpPr txBox="1">
            <a:spLocks noChangeArrowheads="1"/>
          </p:cNvSpPr>
          <p:nvPr/>
        </p:nvSpPr>
        <p:spPr bwMode="auto">
          <a:xfrm>
            <a:off x="5715000" y="6254750"/>
            <a:ext cx="3124200" cy="527050"/>
          </a:xfrm>
          <a:prstGeom prst="rect">
            <a:avLst/>
          </a:prstGeom>
          <a:solidFill>
            <a:srgbClr val="0000FF"/>
          </a:solidFill>
          <a:ln w="9525">
            <a:solidFill>
              <a:schemeClr val="tx1"/>
            </a:solidFill>
            <a:miter lim="800000"/>
            <a:headEnd/>
            <a:tailEnd/>
          </a:ln>
        </p:spPr>
        <p:txBody>
          <a:bodyPr>
            <a:spAutoFit/>
          </a:bodyPr>
          <a:lstStyle/>
          <a:p>
            <a:pPr eaLnBrk="1" hangingPunct="1"/>
            <a:r>
              <a:rPr lang="en-US" sz="1400" i="1">
                <a:solidFill>
                  <a:srgbClr val="FFFF66"/>
                </a:solidFill>
                <a:latin typeface="Arial" pitchFamily="34" charset="0"/>
                <a:cs typeface="Arial" pitchFamily="34" charset="0"/>
              </a:rPr>
              <a:t>10 Feb 2009, 1700 UTC 900-700 hPa GOES PW 6-Hr nearcast</a:t>
            </a:r>
          </a:p>
        </p:txBody>
      </p:sp>
      <p:sp>
        <p:nvSpPr>
          <p:cNvPr id="8204" name="Text Box 17"/>
          <p:cNvSpPr txBox="1">
            <a:spLocks noChangeArrowheads="1"/>
          </p:cNvSpPr>
          <p:nvPr/>
        </p:nvSpPr>
        <p:spPr bwMode="auto">
          <a:xfrm>
            <a:off x="-76200" y="6659563"/>
            <a:ext cx="3048000" cy="274637"/>
          </a:xfrm>
          <a:prstGeom prst="rect">
            <a:avLst/>
          </a:prstGeom>
          <a:noFill/>
          <a:ln w="9525">
            <a:noFill/>
            <a:miter lim="800000"/>
            <a:headEnd/>
            <a:tailEnd/>
          </a:ln>
        </p:spPr>
        <p:txBody>
          <a:bodyPr>
            <a:spAutoFit/>
          </a:bodyPr>
          <a:lstStyle/>
          <a:p>
            <a:pPr eaLnBrk="1" hangingPunct="1">
              <a:spcBef>
                <a:spcPct val="50000"/>
              </a:spcBef>
            </a:pPr>
            <a:r>
              <a:rPr lang="en-US" sz="1200">
                <a:latin typeface="Arial" pitchFamily="34" charset="0"/>
                <a:cs typeface="Arial" pitchFamily="34" charset="0"/>
              </a:rPr>
              <a:t>Slide credit:  Robert Aune, NOAA/NESDIS</a:t>
            </a:r>
          </a:p>
        </p:txBody>
      </p:sp>
      <p:sp>
        <p:nvSpPr>
          <p:cNvPr id="18" name="Slide Number Placeholder 17"/>
          <p:cNvSpPr>
            <a:spLocks noGrp="1"/>
          </p:cNvSpPr>
          <p:nvPr>
            <p:ph type="sldNum" sz="quarter" idx="12"/>
          </p:nvPr>
        </p:nvSpPr>
        <p:spPr/>
        <p:txBody>
          <a:bodyPr/>
          <a:lstStyle/>
          <a:p>
            <a:fld id="{0878F796-396E-48B3-84FF-93540741AF3D}" type="slidenum">
              <a:rPr lang="en-US" smtClean="0"/>
              <a:pPr/>
              <a:t>14</a:t>
            </a:fld>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52400"/>
            <a:ext cx="6400800" cy="4975225"/>
          </a:xfrm>
          <a:prstGeom prst="rect">
            <a:avLst/>
          </a:prstGeom>
          <a:noFill/>
          <a:ln w="9525">
            <a:noFill/>
            <a:miter lim="800000"/>
            <a:headEnd/>
            <a:tailEnd/>
          </a:ln>
        </p:spPr>
      </p:pic>
      <p:pic>
        <p:nvPicPr>
          <p:cNvPr id="9219" name="Picture 3"/>
          <p:cNvPicPr>
            <a:picLocks noChangeAspect="1" noChangeArrowheads="1"/>
          </p:cNvPicPr>
          <p:nvPr/>
        </p:nvPicPr>
        <p:blipFill>
          <a:blip r:embed="rId3"/>
          <a:srcRect/>
          <a:stretch>
            <a:fillRect/>
          </a:stretch>
        </p:blipFill>
        <p:spPr bwMode="auto">
          <a:xfrm>
            <a:off x="5638800" y="1238250"/>
            <a:ext cx="3505200" cy="2724150"/>
          </a:xfrm>
          <a:prstGeom prst="rect">
            <a:avLst/>
          </a:prstGeom>
          <a:noFill/>
          <a:ln w="9525">
            <a:noFill/>
            <a:miter lim="800000"/>
            <a:headEnd/>
            <a:tailEnd/>
          </a:ln>
        </p:spPr>
      </p:pic>
      <p:pic>
        <p:nvPicPr>
          <p:cNvPr id="9220" name="Picture 4"/>
          <p:cNvPicPr>
            <a:picLocks noChangeAspect="1" noChangeArrowheads="1"/>
          </p:cNvPicPr>
          <p:nvPr/>
        </p:nvPicPr>
        <p:blipFill>
          <a:blip r:embed="rId4"/>
          <a:srcRect/>
          <a:stretch>
            <a:fillRect/>
          </a:stretch>
        </p:blipFill>
        <p:spPr bwMode="auto">
          <a:xfrm>
            <a:off x="5638800" y="4057650"/>
            <a:ext cx="3505200" cy="2724150"/>
          </a:xfrm>
          <a:prstGeom prst="rect">
            <a:avLst/>
          </a:prstGeom>
          <a:noFill/>
          <a:ln w="9525">
            <a:noFill/>
            <a:miter lim="800000"/>
            <a:headEnd/>
            <a:tailEnd/>
          </a:ln>
        </p:spPr>
      </p:pic>
      <p:sp>
        <p:nvSpPr>
          <p:cNvPr id="9221" name="Rectangle 6"/>
          <p:cNvSpPr>
            <a:spLocks noChangeArrowheads="1"/>
          </p:cNvSpPr>
          <p:nvPr/>
        </p:nvSpPr>
        <p:spPr bwMode="auto">
          <a:xfrm>
            <a:off x="1524000" y="5272088"/>
            <a:ext cx="3956050" cy="366712"/>
          </a:xfrm>
          <a:prstGeom prst="rect">
            <a:avLst/>
          </a:prstGeom>
          <a:solidFill>
            <a:schemeClr val="folHlink"/>
          </a:solidFill>
          <a:ln w="9525">
            <a:noFill/>
            <a:miter lim="800000"/>
            <a:headEnd/>
            <a:tailEnd/>
          </a:ln>
        </p:spPr>
        <p:txBody>
          <a:bodyPr wrap="none">
            <a:spAutoFit/>
          </a:bodyPr>
          <a:lstStyle/>
          <a:p>
            <a:r>
              <a:rPr lang="en-US">
                <a:solidFill>
                  <a:schemeClr val="bg1"/>
                </a:solidFill>
                <a:latin typeface="Arial" pitchFamily="34" charset="0"/>
                <a:cs typeface="Arial" pitchFamily="34" charset="0"/>
              </a:rPr>
              <a:t>http://cimss.ssec.wisc.edu/model/nrc/</a:t>
            </a:r>
          </a:p>
        </p:txBody>
      </p:sp>
      <p:sp>
        <p:nvSpPr>
          <p:cNvPr id="9222" name="Text Box 6"/>
          <p:cNvSpPr txBox="1">
            <a:spLocks noChangeArrowheads="1"/>
          </p:cNvSpPr>
          <p:nvPr/>
        </p:nvSpPr>
        <p:spPr bwMode="auto">
          <a:xfrm>
            <a:off x="2590800" y="5715000"/>
            <a:ext cx="2895600" cy="549275"/>
          </a:xfrm>
          <a:prstGeom prst="rect">
            <a:avLst/>
          </a:prstGeom>
          <a:noFill/>
          <a:ln w="9525">
            <a:noFill/>
            <a:miter lim="800000"/>
            <a:headEnd/>
            <a:tailEnd/>
          </a:ln>
        </p:spPr>
        <p:txBody>
          <a:bodyPr>
            <a:spAutoFit/>
          </a:bodyPr>
          <a:lstStyle/>
          <a:p>
            <a:pPr eaLnBrk="1" hangingPunct="1">
              <a:spcBef>
                <a:spcPct val="50000"/>
              </a:spcBef>
            </a:pPr>
            <a:r>
              <a:rPr lang="en-US" sz="1200" b="1">
                <a:latin typeface="Arial" pitchFamily="34" charset="0"/>
                <a:cs typeface="Arial" pitchFamily="34" charset="0"/>
              </a:rPr>
              <a:t>NOAA Collaborator:  Robert Aune</a:t>
            </a:r>
          </a:p>
          <a:p>
            <a:pPr eaLnBrk="1" hangingPunct="1">
              <a:spcBef>
                <a:spcPct val="50000"/>
              </a:spcBef>
            </a:pPr>
            <a:r>
              <a:rPr lang="en-US" sz="1200" b="1">
                <a:latin typeface="Arial" pitchFamily="34" charset="0"/>
                <a:cs typeface="Arial" pitchFamily="34" charset="0"/>
              </a:rPr>
              <a:t>CIMSS Collaborator:  Ralph Peterson</a:t>
            </a:r>
          </a:p>
        </p:txBody>
      </p:sp>
      <p:sp>
        <p:nvSpPr>
          <p:cNvPr id="12" name="Slide Number Placeholder 11"/>
          <p:cNvSpPr>
            <a:spLocks noGrp="1"/>
          </p:cNvSpPr>
          <p:nvPr>
            <p:ph type="sldNum" sz="quarter" idx="12"/>
          </p:nvPr>
        </p:nvSpPr>
        <p:spPr/>
        <p:txBody>
          <a:bodyPr/>
          <a:lstStyle/>
          <a:p>
            <a:fld id="{0878F796-396E-48B3-84FF-93540741AF3D}" type="slidenum">
              <a:rPr lang="en-US" smtClean="0"/>
              <a:pPr/>
              <a:t>15</a:t>
            </a:fld>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WIPS_capture_cimss_board"/>
          <p:cNvPicPr>
            <a:picLocks noChangeAspect="1" noChangeArrowheads="1"/>
          </p:cNvPicPr>
          <p:nvPr/>
        </p:nvPicPr>
        <p:blipFill>
          <a:blip r:embed="rId2"/>
          <a:srcRect/>
          <a:stretch>
            <a:fillRect/>
          </a:stretch>
        </p:blipFill>
        <p:spPr bwMode="auto">
          <a:xfrm>
            <a:off x="152400" y="76200"/>
            <a:ext cx="7696200" cy="6559550"/>
          </a:xfrm>
          <a:prstGeom prst="rect">
            <a:avLst/>
          </a:prstGeom>
          <a:noFill/>
          <a:ln w="9525">
            <a:noFill/>
            <a:miter lim="800000"/>
            <a:headEnd/>
            <a:tailEnd/>
          </a:ln>
        </p:spPr>
      </p:pic>
      <p:pic>
        <p:nvPicPr>
          <p:cNvPr id="10243" name="Picture 4" descr="http://cimss.ssec.wisc.edu/logo/fullsize/cimss-logo-big-transp.gif"/>
          <p:cNvPicPr>
            <a:picLocks noChangeAspect="1" noChangeArrowheads="1"/>
          </p:cNvPicPr>
          <p:nvPr/>
        </p:nvPicPr>
        <p:blipFill>
          <a:blip r:embed="rId3"/>
          <a:srcRect/>
          <a:stretch>
            <a:fillRect/>
          </a:stretch>
        </p:blipFill>
        <p:spPr bwMode="auto">
          <a:xfrm>
            <a:off x="7543800" y="5749925"/>
            <a:ext cx="1524000" cy="10318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0878F796-396E-48B3-84FF-93540741AF3D}" type="slidenum">
              <a:rPr lang="en-US" smtClean="0">
                <a:solidFill>
                  <a:schemeClr val="bg1"/>
                </a:solidFill>
              </a:rPr>
              <a:pPr/>
              <a:t>16</a:t>
            </a:fld>
            <a:endParaRPr lang="en-US">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MIMIC_TPW_20090513_1700"/>
          <p:cNvPicPr>
            <a:picLocks noChangeAspect="1" noChangeArrowheads="1"/>
          </p:cNvPicPr>
          <p:nvPr/>
        </p:nvPicPr>
        <p:blipFill>
          <a:blip r:embed="rId2"/>
          <a:srcRect/>
          <a:stretch>
            <a:fillRect/>
          </a:stretch>
        </p:blipFill>
        <p:spPr bwMode="auto">
          <a:xfrm>
            <a:off x="-9525" y="-1905000"/>
            <a:ext cx="9163050" cy="8763000"/>
          </a:xfrm>
          <a:prstGeom prst="rect">
            <a:avLst/>
          </a:prstGeom>
          <a:noFill/>
        </p:spPr>
      </p:pic>
      <p:pic>
        <p:nvPicPr>
          <p:cNvPr id="23557" name="Picture 4" descr="http://cimss.ssec.wisc.edu/logo/fullsize/cimss-logo-big-transp.gif"/>
          <p:cNvPicPr>
            <a:picLocks noChangeAspect="1" noChangeArrowheads="1"/>
          </p:cNvPicPr>
          <p:nvPr/>
        </p:nvPicPr>
        <p:blipFill>
          <a:blip r:embed="rId3"/>
          <a:srcRect/>
          <a:stretch>
            <a:fillRect/>
          </a:stretch>
        </p:blipFill>
        <p:spPr bwMode="auto">
          <a:xfrm>
            <a:off x="7543800" y="5638800"/>
            <a:ext cx="1524000" cy="1031875"/>
          </a:xfrm>
          <a:prstGeom prst="rect">
            <a:avLst/>
          </a:prstGeom>
          <a:noFill/>
          <a:ln w="9525">
            <a:noFill/>
            <a:miter lim="800000"/>
            <a:headEnd/>
            <a:tailEnd/>
          </a:ln>
        </p:spPr>
      </p:pic>
      <p:sp>
        <p:nvSpPr>
          <p:cNvPr id="9" name="Slide Number Placeholder 8"/>
          <p:cNvSpPr>
            <a:spLocks noGrp="1"/>
          </p:cNvSpPr>
          <p:nvPr>
            <p:ph type="sldNum" sz="quarter" idx="12"/>
          </p:nvPr>
        </p:nvSpPr>
        <p:spPr>
          <a:xfrm>
            <a:off x="8647272" y="6248400"/>
            <a:ext cx="365760" cy="365125"/>
          </a:xfrm>
        </p:spPr>
        <p:txBody>
          <a:bodyPr/>
          <a:lstStyle/>
          <a:p>
            <a:fld id="{0878F796-396E-48B3-84FF-93540741AF3D}" type="slidenum">
              <a:rPr lang="en-US" smtClean="0">
                <a:solidFill>
                  <a:schemeClr val="bg1"/>
                </a:solidFill>
              </a:rPr>
              <a:pPr/>
              <a:t>17</a:t>
            </a:fld>
            <a:endParaRPr lang="en-US">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MODIS_KI_20090513_1915"/>
          <p:cNvPicPr>
            <a:picLocks noChangeAspect="1" noChangeArrowheads="1"/>
          </p:cNvPicPr>
          <p:nvPr/>
        </p:nvPicPr>
        <p:blipFill>
          <a:blip r:embed="rId2"/>
          <a:srcRect/>
          <a:stretch>
            <a:fillRect/>
          </a:stretch>
        </p:blipFill>
        <p:spPr bwMode="auto">
          <a:xfrm>
            <a:off x="-9525" y="0"/>
            <a:ext cx="9163050" cy="6858000"/>
          </a:xfrm>
          <a:prstGeom prst="rect">
            <a:avLst/>
          </a:prstGeom>
          <a:noFill/>
        </p:spPr>
      </p:pic>
      <p:pic>
        <p:nvPicPr>
          <p:cNvPr id="20485" name="Picture 4" descr="http://cimss.ssec.wisc.edu/logo/fullsize/cimss-logo-big-transp.gif"/>
          <p:cNvPicPr>
            <a:picLocks noChangeAspect="1" noChangeArrowheads="1"/>
          </p:cNvPicPr>
          <p:nvPr/>
        </p:nvPicPr>
        <p:blipFill>
          <a:blip r:embed="rId3"/>
          <a:srcRect/>
          <a:stretch>
            <a:fillRect/>
          </a:stretch>
        </p:blipFill>
        <p:spPr bwMode="auto">
          <a:xfrm>
            <a:off x="7543800" y="5638800"/>
            <a:ext cx="1524000" cy="1031875"/>
          </a:xfrm>
          <a:prstGeom prst="rect">
            <a:avLst/>
          </a:prstGeom>
          <a:noFill/>
          <a:ln w="9525">
            <a:noFill/>
            <a:miter lim="800000"/>
            <a:headEnd/>
            <a:tailEnd/>
          </a:ln>
        </p:spPr>
      </p:pic>
      <p:sp>
        <p:nvSpPr>
          <p:cNvPr id="9" name="Slide Number Placeholder 8"/>
          <p:cNvSpPr>
            <a:spLocks noGrp="1"/>
          </p:cNvSpPr>
          <p:nvPr>
            <p:ph type="sldNum" sz="quarter" idx="12"/>
          </p:nvPr>
        </p:nvSpPr>
        <p:spPr>
          <a:xfrm>
            <a:off x="8647272" y="6248400"/>
            <a:ext cx="365760" cy="365125"/>
          </a:xfrm>
        </p:spPr>
        <p:txBody>
          <a:bodyPr/>
          <a:lstStyle/>
          <a:p>
            <a:fld id="{0878F796-396E-48B3-84FF-93540741AF3D}" type="slidenum">
              <a:rPr lang="en-US" smtClean="0">
                <a:solidFill>
                  <a:schemeClr val="bg1"/>
                </a:solidFill>
              </a:rPr>
              <a:pPr/>
              <a:t>18</a:t>
            </a:fld>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MODIS_LI_20090513_1915"/>
          <p:cNvPicPr>
            <a:picLocks noChangeAspect="1" noChangeArrowheads="1"/>
          </p:cNvPicPr>
          <p:nvPr/>
        </p:nvPicPr>
        <p:blipFill>
          <a:blip r:embed="rId2"/>
          <a:srcRect/>
          <a:stretch>
            <a:fillRect/>
          </a:stretch>
        </p:blipFill>
        <p:spPr bwMode="auto">
          <a:xfrm>
            <a:off x="-9525" y="0"/>
            <a:ext cx="9163050" cy="6858000"/>
          </a:xfrm>
          <a:prstGeom prst="rect">
            <a:avLst/>
          </a:prstGeom>
          <a:noFill/>
        </p:spPr>
      </p:pic>
      <p:pic>
        <p:nvPicPr>
          <p:cNvPr id="21509" name="Picture 4" descr="http://cimss.ssec.wisc.edu/logo/fullsize/cimss-logo-big-transp.gif"/>
          <p:cNvPicPr>
            <a:picLocks noChangeAspect="1" noChangeArrowheads="1"/>
          </p:cNvPicPr>
          <p:nvPr/>
        </p:nvPicPr>
        <p:blipFill>
          <a:blip r:embed="rId3"/>
          <a:srcRect/>
          <a:stretch>
            <a:fillRect/>
          </a:stretch>
        </p:blipFill>
        <p:spPr bwMode="auto">
          <a:xfrm>
            <a:off x="7543800" y="5638800"/>
            <a:ext cx="1524000" cy="1031875"/>
          </a:xfrm>
          <a:prstGeom prst="rect">
            <a:avLst/>
          </a:prstGeom>
          <a:noFill/>
          <a:ln w="9525">
            <a:noFill/>
            <a:miter lim="800000"/>
            <a:headEnd/>
            <a:tailEnd/>
          </a:ln>
        </p:spPr>
      </p:pic>
      <p:sp>
        <p:nvSpPr>
          <p:cNvPr id="9" name="Slide Number Placeholder 8"/>
          <p:cNvSpPr>
            <a:spLocks noGrp="1"/>
          </p:cNvSpPr>
          <p:nvPr>
            <p:ph type="sldNum" sz="quarter" idx="12"/>
          </p:nvPr>
        </p:nvSpPr>
        <p:spPr>
          <a:xfrm>
            <a:off x="8647272" y="6248400"/>
            <a:ext cx="365760" cy="365125"/>
          </a:xfrm>
        </p:spPr>
        <p:txBody>
          <a:bodyPr/>
          <a:lstStyle/>
          <a:p>
            <a:fld id="{0878F796-396E-48B3-84FF-93540741AF3D}" type="slidenum">
              <a:rPr lang="en-US" smtClean="0">
                <a:solidFill>
                  <a:schemeClr val="bg1"/>
                </a:solidFill>
              </a:rPr>
              <a:pPr/>
              <a:t>19</a:t>
            </a:fld>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NUS_CWA"/>
          <p:cNvPicPr>
            <a:picLocks noChangeAspect="1" noChangeArrowheads="1"/>
          </p:cNvPicPr>
          <p:nvPr/>
        </p:nvPicPr>
        <p:blipFill>
          <a:blip r:embed="rId2"/>
          <a:srcRect/>
          <a:stretch>
            <a:fillRect/>
          </a:stretch>
        </p:blipFill>
        <p:spPr bwMode="auto">
          <a:xfrm>
            <a:off x="0" y="-76200"/>
            <a:ext cx="9372600" cy="6988175"/>
          </a:xfrm>
          <a:prstGeom prst="rect">
            <a:avLst/>
          </a:prstGeom>
          <a:noFill/>
        </p:spPr>
      </p:pic>
      <p:sp>
        <p:nvSpPr>
          <p:cNvPr id="13315" name="AutoShape 3"/>
          <p:cNvSpPr>
            <a:spLocks noChangeArrowheads="1"/>
          </p:cNvSpPr>
          <p:nvPr/>
        </p:nvSpPr>
        <p:spPr bwMode="auto">
          <a:xfrm>
            <a:off x="2667000" y="22098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16" name="AutoShape 4"/>
          <p:cNvSpPr>
            <a:spLocks noChangeArrowheads="1"/>
          </p:cNvSpPr>
          <p:nvPr/>
        </p:nvSpPr>
        <p:spPr bwMode="auto">
          <a:xfrm>
            <a:off x="2438400" y="25146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17" name="AutoShape 5"/>
          <p:cNvSpPr>
            <a:spLocks noChangeArrowheads="1"/>
          </p:cNvSpPr>
          <p:nvPr/>
        </p:nvSpPr>
        <p:spPr bwMode="auto">
          <a:xfrm>
            <a:off x="5257800" y="2743200"/>
            <a:ext cx="457200" cy="457200"/>
          </a:xfrm>
          <a:prstGeom prst="star4">
            <a:avLst>
              <a:gd name="adj" fmla="val 19444"/>
            </a:avLst>
          </a:prstGeom>
          <a:gradFill rotWithShape="1">
            <a:gsLst>
              <a:gs pos="0">
                <a:srgbClr val="FF3300"/>
              </a:gs>
              <a:gs pos="100000">
                <a:srgbClr val="FF33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18" name="AutoShape 6"/>
          <p:cNvSpPr>
            <a:spLocks noChangeArrowheads="1"/>
          </p:cNvSpPr>
          <p:nvPr/>
        </p:nvSpPr>
        <p:spPr bwMode="auto">
          <a:xfrm>
            <a:off x="5105400" y="23622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19" name="AutoShape 7"/>
          <p:cNvSpPr>
            <a:spLocks noChangeArrowheads="1"/>
          </p:cNvSpPr>
          <p:nvPr/>
        </p:nvSpPr>
        <p:spPr bwMode="auto">
          <a:xfrm>
            <a:off x="5486400" y="22860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0" name="AutoShape 8"/>
          <p:cNvSpPr>
            <a:spLocks noChangeArrowheads="1"/>
          </p:cNvSpPr>
          <p:nvPr/>
        </p:nvSpPr>
        <p:spPr bwMode="auto">
          <a:xfrm>
            <a:off x="4953000" y="25908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1" name="AutoShape 9"/>
          <p:cNvSpPr>
            <a:spLocks noChangeArrowheads="1"/>
          </p:cNvSpPr>
          <p:nvPr/>
        </p:nvSpPr>
        <p:spPr bwMode="auto">
          <a:xfrm>
            <a:off x="5562600" y="30480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2" name="AutoShape 10"/>
          <p:cNvSpPr>
            <a:spLocks noChangeArrowheads="1"/>
          </p:cNvSpPr>
          <p:nvPr/>
        </p:nvSpPr>
        <p:spPr bwMode="auto">
          <a:xfrm>
            <a:off x="5181600" y="30480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3" name="AutoShape 11"/>
          <p:cNvSpPr>
            <a:spLocks noChangeArrowheads="1"/>
          </p:cNvSpPr>
          <p:nvPr/>
        </p:nvSpPr>
        <p:spPr bwMode="auto">
          <a:xfrm>
            <a:off x="4267200" y="38100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4" name="AutoShape 12"/>
          <p:cNvSpPr>
            <a:spLocks noChangeArrowheads="1"/>
          </p:cNvSpPr>
          <p:nvPr/>
        </p:nvSpPr>
        <p:spPr bwMode="auto">
          <a:xfrm>
            <a:off x="1295400" y="16764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5" name="AutoShape 13"/>
          <p:cNvSpPr>
            <a:spLocks noChangeArrowheads="1"/>
          </p:cNvSpPr>
          <p:nvPr/>
        </p:nvSpPr>
        <p:spPr bwMode="auto">
          <a:xfrm>
            <a:off x="1371600" y="37338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6" name="AutoShape 14"/>
          <p:cNvSpPr>
            <a:spLocks noChangeArrowheads="1"/>
          </p:cNvSpPr>
          <p:nvPr/>
        </p:nvSpPr>
        <p:spPr bwMode="auto">
          <a:xfrm>
            <a:off x="1066800" y="22098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7" name="AutoShape 15"/>
          <p:cNvSpPr>
            <a:spLocks noChangeArrowheads="1"/>
          </p:cNvSpPr>
          <p:nvPr/>
        </p:nvSpPr>
        <p:spPr bwMode="auto">
          <a:xfrm>
            <a:off x="4800600" y="3200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8" name="AutoShape 16"/>
          <p:cNvSpPr>
            <a:spLocks noChangeArrowheads="1"/>
          </p:cNvSpPr>
          <p:nvPr/>
        </p:nvSpPr>
        <p:spPr bwMode="auto">
          <a:xfrm>
            <a:off x="4800600" y="21336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29" name="AutoShape 17"/>
          <p:cNvSpPr>
            <a:spLocks noChangeArrowheads="1"/>
          </p:cNvSpPr>
          <p:nvPr/>
        </p:nvSpPr>
        <p:spPr bwMode="auto">
          <a:xfrm>
            <a:off x="4419600" y="31242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0" name="AutoShape 18"/>
          <p:cNvSpPr>
            <a:spLocks noChangeArrowheads="1"/>
          </p:cNvSpPr>
          <p:nvPr/>
        </p:nvSpPr>
        <p:spPr bwMode="auto">
          <a:xfrm>
            <a:off x="5486400" y="35052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1" name="AutoShape 19"/>
          <p:cNvSpPr>
            <a:spLocks noChangeArrowheads="1"/>
          </p:cNvSpPr>
          <p:nvPr/>
        </p:nvSpPr>
        <p:spPr bwMode="auto">
          <a:xfrm>
            <a:off x="4800600" y="38862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2" name="AutoShape 20"/>
          <p:cNvSpPr>
            <a:spLocks noChangeArrowheads="1"/>
          </p:cNvSpPr>
          <p:nvPr/>
        </p:nvSpPr>
        <p:spPr bwMode="auto">
          <a:xfrm>
            <a:off x="3962400" y="2438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3" name="AutoShape 21"/>
          <p:cNvSpPr>
            <a:spLocks noChangeArrowheads="1"/>
          </p:cNvSpPr>
          <p:nvPr/>
        </p:nvSpPr>
        <p:spPr bwMode="auto">
          <a:xfrm>
            <a:off x="4419600" y="51816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4" name="Text Box 22"/>
          <p:cNvSpPr txBox="1">
            <a:spLocks noChangeArrowheads="1"/>
          </p:cNvSpPr>
          <p:nvPr/>
        </p:nvSpPr>
        <p:spPr bwMode="auto">
          <a:xfrm>
            <a:off x="4648200" y="5410200"/>
            <a:ext cx="609600" cy="244475"/>
          </a:xfrm>
          <a:prstGeom prst="rect">
            <a:avLst/>
          </a:prstGeom>
          <a:noFill/>
          <a:ln w="9525">
            <a:noFill/>
            <a:miter lim="800000"/>
            <a:headEnd/>
            <a:tailEnd/>
          </a:ln>
          <a:effectLst/>
        </p:spPr>
        <p:txBody>
          <a:bodyPr>
            <a:spAutoFit/>
          </a:bodyPr>
          <a:lstStyle/>
          <a:p>
            <a:pPr eaLnBrk="1" hangingPunct="1">
              <a:spcBef>
                <a:spcPct val="50000"/>
              </a:spcBef>
            </a:pPr>
            <a:r>
              <a:rPr lang="en-US" sz="1000" b="1">
                <a:solidFill>
                  <a:schemeClr val="bg1"/>
                </a:solidFill>
                <a:latin typeface="Arial" pitchFamily="34" charset="0"/>
              </a:rPr>
              <a:t>SMG</a:t>
            </a:r>
          </a:p>
        </p:txBody>
      </p:sp>
      <p:sp>
        <p:nvSpPr>
          <p:cNvPr id="13335" name="AutoShape 23"/>
          <p:cNvSpPr>
            <a:spLocks noChangeArrowheads="1"/>
          </p:cNvSpPr>
          <p:nvPr/>
        </p:nvSpPr>
        <p:spPr bwMode="auto">
          <a:xfrm>
            <a:off x="2819400" y="18288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6" name="AutoShape 24"/>
          <p:cNvSpPr>
            <a:spLocks noChangeArrowheads="1"/>
          </p:cNvSpPr>
          <p:nvPr/>
        </p:nvSpPr>
        <p:spPr bwMode="auto">
          <a:xfrm>
            <a:off x="990600" y="29718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7" name="AutoShape 25"/>
          <p:cNvSpPr>
            <a:spLocks noChangeArrowheads="1"/>
          </p:cNvSpPr>
          <p:nvPr/>
        </p:nvSpPr>
        <p:spPr bwMode="auto">
          <a:xfrm>
            <a:off x="4648200" y="2438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8" name="AutoShape 26"/>
          <p:cNvSpPr>
            <a:spLocks noChangeArrowheads="1"/>
          </p:cNvSpPr>
          <p:nvPr/>
        </p:nvSpPr>
        <p:spPr bwMode="auto">
          <a:xfrm>
            <a:off x="4343400" y="35052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39" name="AutoShape 27"/>
          <p:cNvSpPr>
            <a:spLocks noChangeArrowheads="1"/>
          </p:cNvSpPr>
          <p:nvPr/>
        </p:nvSpPr>
        <p:spPr bwMode="auto">
          <a:xfrm>
            <a:off x="2057400" y="30480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40" name="Text Box 28"/>
          <p:cNvSpPr txBox="1">
            <a:spLocks noChangeArrowheads="1"/>
          </p:cNvSpPr>
          <p:nvPr/>
        </p:nvSpPr>
        <p:spPr bwMode="auto">
          <a:xfrm>
            <a:off x="6324600" y="152400"/>
            <a:ext cx="2590800" cy="3781425"/>
          </a:xfrm>
          <a:prstGeom prst="rect">
            <a:avLst/>
          </a:prstGeom>
          <a:solidFill>
            <a:srgbClr val="00FF00">
              <a:alpha val="75000"/>
            </a:srgbClr>
          </a:solidFill>
          <a:ln w="38100">
            <a:solidFill>
              <a:schemeClr val="tx1"/>
            </a:solidFill>
            <a:miter lim="800000"/>
            <a:headEnd/>
            <a:tailEnd/>
          </a:ln>
          <a:effectLst/>
        </p:spPr>
        <p:txBody>
          <a:bodyPr>
            <a:spAutoFit/>
          </a:bodyPr>
          <a:lstStyle/>
          <a:p>
            <a:pPr eaLnBrk="1" hangingPunct="1">
              <a:spcBef>
                <a:spcPct val="50000"/>
              </a:spcBef>
            </a:pPr>
            <a:r>
              <a:rPr lang="en-US" sz="1200" b="1">
                <a:latin typeface="Arial" pitchFamily="34" charset="0"/>
              </a:rPr>
              <a:t>Aberdeen, South Dakota (ABR)</a:t>
            </a:r>
            <a:br>
              <a:rPr lang="en-US" sz="1200" b="1">
                <a:latin typeface="Arial" pitchFamily="34" charset="0"/>
              </a:rPr>
            </a:br>
            <a:r>
              <a:rPr lang="en-US" sz="1200" b="1">
                <a:latin typeface="Arial" pitchFamily="34" charset="0"/>
              </a:rPr>
              <a:t>Amarillo, Texas (AMA)</a:t>
            </a:r>
            <a:br>
              <a:rPr lang="en-US" sz="1200" b="1">
                <a:latin typeface="Arial" pitchFamily="34" charset="0"/>
              </a:rPr>
            </a:br>
            <a:r>
              <a:rPr lang="en-US" sz="1200" b="1">
                <a:latin typeface="Arial" pitchFamily="34" charset="0"/>
              </a:rPr>
              <a:t>Boulder, Colorado (BOU)</a:t>
            </a:r>
            <a:br>
              <a:rPr lang="en-US" sz="1200" b="1">
                <a:latin typeface="Arial" pitchFamily="34" charset="0"/>
              </a:rPr>
            </a:br>
            <a:r>
              <a:rPr lang="en-US" sz="1200" b="1">
                <a:latin typeface="Arial" pitchFamily="34" charset="0"/>
              </a:rPr>
              <a:t>Dallas/Fort Worth, Texas (FWD)</a:t>
            </a:r>
            <a:br>
              <a:rPr lang="en-US" sz="1200" b="1">
                <a:latin typeface="Arial" pitchFamily="34" charset="0"/>
              </a:rPr>
            </a:br>
            <a:r>
              <a:rPr lang="en-US" sz="1200" b="1">
                <a:latin typeface="Arial" pitchFamily="34" charset="0"/>
              </a:rPr>
              <a:t>Davenport, Iowa (DVN)</a:t>
            </a:r>
            <a:br>
              <a:rPr lang="en-US" sz="1200" b="1">
                <a:latin typeface="Arial" pitchFamily="34" charset="0"/>
              </a:rPr>
            </a:br>
            <a:r>
              <a:rPr lang="en-US" sz="1200" b="1">
                <a:latin typeface="Arial" pitchFamily="34" charset="0"/>
              </a:rPr>
              <a:t>Des Moines, Iowa (DMX)</a:t>
            </a:r>
            <a:br>
              <a:rPr lang="en-US" sz="1200" b="1">
                <a:latin typeface="Arial" pitchFamily="34" charset="0"/>
              </a:rPr>
            </a:br>
            <a:r>
              <a:rPr lang="en-US" sz="1200" b="1">
                <a:latin typeface="Arial" pitchFamily="34" charset="0"/>
              </a:rPr>
              <a:t>Duluth, Minnesota (DLH)</a:t>
            </a:r>
            <a:br>
              <a:rPr lang="en-US" sz="1200" b="1">
                <a:latin typeface="Arial" pitchFamily="34" charset="0"/>
              </a:rPr>
            </a:br>
            <a:r>
              <a:rPr lang="en-US" sz="1200" b="1">
                <a:latin typeface="Arial" pitchFamily="34" charset="0"/>
              </a:rPr>
              <a:t>El Paso, Texas (EPZ)</a:t>
            </a:r>
            <a:br>
              <a:rPr lang="en-US" sz="1200" b="1">
                <a:latin typeface="Arial" pitchFamily="34" charset="0"/>
              </a:rPr>
            </a:br>
            <a:r>
              <a:rPr lang="en-US" sz="1200" b="1">
                <a:latin typeface="Arial" pitchFamily="34" charset="0"/>
              </a:rPr>
              <a:t>Glasgow, Montana (GGW)</a:t>
            </a:r>
            <a:br>
              <a:rPr lang="en-US" sz="1200" b="1">
                <a:latin typeface="Arial" pitchFamily="34" charset="0"/>
              </a:rPr>
            </a:br>
            <a:r>
              <a:rPr lang="en-US" sz="1200" b="1">
                <a:latin typeface="Arial" pitchFamily="34" charset="0"/>
              </a:rPr>
              <a:t>Indianapolis, Indiana (IND)</a:t>
            </a:r>
            <a:br>
              <a:rPr lang="en-US" sz="1200" b="1">
                <a:latin typeface="Arial" pitchFamily="34" charset="0"/>
              </a:rPr>
            </a:br>
            <a:r>
              <a:rPr lang="en-US" sz="1200" b="1">
                <a:latin typeface="Arial" pitchFamily="34" charset="0"/>
              </a:rPr>
              <a:t>Kansas City, Missouri (EAX) </a:t>
            </a:r>
            <a:br>
              <a:rPr lang="en-US" sz="1200" b="1">
                <a:latin typeface="Arial" pitchFamily="34" charset="0"/>
              </a:rPr>
            </a:br>
            <a:r>
              <a:rPr lang="en-US" sz="1200" b="1">
                <a:latin typeface="Arial" pitchFamily="34" charset="0"/>
              </a:rPr>
              <a:t>Midland, Texas (MAF)</a:t>
            </a:r>
            <a:br>
              <a:rPr lang="en-US" sz="1200" b="1">
                <a:latin typeface="Arial" pitchFamily="34" charset="0"/>
              </a:rPr>
            </a:br>
            <a:r>
              <a:rPr lang="en-US" sz="1200" b="1">
                <a:latin typeface="Arial" pitchFamily="34" charset="0"/>
              </a:rPr>
              <a:t>Minneapolis, Minnesota (MPX)</a:t>
            </a:r>
            <a:br>
              <a:rPr lang="en-US" sz="1200" b="1">
                <a:latin typeface="Arial" pitchFamily="34" charset="0"/>
              </a:rPr>
            </a:br>
            <a:r>
              <a:rPr lang="en-US" sz="1200" b="1">
                <a:latin typeface="Arial" pitchFamily="34" charset="0"/>
              </a:rPr>
              <a:t>Norman, Oklahoma (OUN)</a:t>
            </a:r>
            <a:br>
              <a:rPr lang="en-US" sz="1200" b="1">
                <a:latin typeface="Arial" pitchFamily="34" charset="0"/>
              </a:rPr>
            </a:br>
            <a:r>
              <a:rPr lang="en-US" sz="1200" b="1">
                <a:latin typeface="Arial" pitchFamily="34" charset="0"/>
              </a:rPr>
              <a:t>Pendleton, Oregon (PDT)</a:t>
            </a:r>
            <a:br>
              <a:rPr lang="en-US" sz="1200" b="1">
                <a:latin typeface="Arial" pitchFamily="34" charset="0"/>
              </a:rPr>
            </a:br>
            <a:r>
              <a:rPr lang="en-US" sz="1200" b="1">
                <a:latin typeface="Arial" pitchFamily="34" charset="0"/>
              </a:rPr>
              <a:t>Reno, Nevada (REV)</a:t>
            </a:r>
            <a:br>
              <a:rPr lang="en-US" sz="1200" b="1">
                <a:latin typeface="Arial" pitchFamily="34" charset="0"/>
              </a:rPr>
            </a:br>
            <a:r>
              <a:rPr lang="en-US" sz="1200" b="1">
                <a:latin typeface="Arial" pitchFamily="34" charset="0"/>
              </a:rPr>
              <a:t>Riverton, Wyoming (RIW)</a:t>
            </a:r>
            <a:br>
              <a:rPr lang="en-US" sz="1200" b="1">
                <a:latin typeface="Arial" pitchFamily="34" charset="0"/>
              </a:rPr>
            </a:br>
            <a:r>
              <a:rPr lang="en-US" sz="1200" b="1">
                <a:latin typeface="Arial" pitchFamily="34" charset="0"/>
              </a:rPr>
              <a:t>Springfield, Missouri (SGF)</a:t>
            </a:r>
            <a:br>
              <a:rPr lang="en-US" sz="1200" b="1">
                <a:latin typeface="Arial" pitchFamily="34" charset="0"/>
              </a:rPr>
            </a:br>
            <a:r>
              <a:rPr lang="en-US" sz="1200" b="1">
                <a:latin typeface="Arial" pitchFamily="34" charset="0"/>
              </a:rPr>
              <a:t>Tulsa, Oklahoma (TSA)</a:t>
            </a:r>
            <a:br>
              <a:rPr lang="en-US" sz="1200" b="1">
                <a:latin typeface="Arial" pitchFamily="34" charset="0"/>
              </a:rPr>
            </a:br>
            <a:r>
              <a:rPr lang="en-US" sz="1200" b="1">
                <a:latin typeface="Arial" pitchFamily="34" charset="0"/>
              </a:rPr>
              <a:t>Spaceflight Meteorology Group</a:t>
            </a:r>
          </a:p>
        </p:txBody>
      </p:sp>
      <p:sp>
        <p:nvSpPr>
          <p:cNvPr id="13341" name="Text Box 29"/>
          <p:cNvSpPr txBox="1">
            <a:spLocks noChangeArrowheads="1"/>
          </p:cNvSpPr>
          <p:nvPr/>
        </p:nvSpPr>
        <p:spPr bwMode="auto">
          <a:xfrm>
            <a:off x="838200" y="1363663"/>
            <a:ext cx="2590800" cy="312737"/>
          </a:xfrm>
          <a:prstGeom prst="rect">
            <a:avLst/>
          </a:prstGeom>
          <a:solidFill>
            <a:srgbClr val="FF3300">
              <a:alpha val="75000"/>
            </a:srgbClr>
          </a:solidFill>
          <a:ln w="38100">
            <a:solidFill>
              <a:schemeClr val="tx1"/>
            </a:solidFill>
            <a:miter lim="800000"/>
            <a:headEnd/>
            <a:tailEnd/>
          </a:ln>
          <a:effectLst/>
        </p:spPr>
        <p:txBody>
          <a:bodyPr>
            <a:spAutoFit/>
          </a:bodyPr>
          <a:lstStyle/>
          <a:p>
            <a:pPr eaLnBrk="1" hangingPunct="1">
              <a:spcBef>
                <a:spcPct val="50000"/>
              </a:spcBef>
            </a:pPr>
            <a:r>
              <a:rPr lang="en-US" sz="1200" b="1">
                <a:latin typeface="Arial" pitchFamily="34" charset="0"/>
              </a:rPr>
              <a:t>Milwaukee, Wisconsin (MKX)</a:t>
            </a:r>
          </a:p>
        </p:txBody>
      </p:sp>
      <p:sp>
        <p:nvSpPr>
          <p:cNvPr id="13342" name="Text Box 30"/>
          <p:cNvSpPr txBox="1">
            <a:spLocks noChangeArrowheads="1"/>
          </p:cNvSpPr>
          <p:nvPr/>
        </p:nvSpPr>
        <p:spPr bwMode="auto">
          <a:xfrm>
            <a:off x="3581400" y="152400"/>
            <a:ext cx="2590800" cy="1773238"/>
          </a:xfrm>
          <a:prstGeom prst="rect">
            <a:avLst/>
          </a:prstGeom>
          <a:solidFill>
            <a:srgbClr val="FFFF00">
              <a:alpha val="75000"/>
            </a:srgbClr>
          </a:solidFill>
          <a:ln w="38100">
            <a:solidFill>
              <a:schemeClr val="tx1"/>
            </a:solidFill>
            <a:miter lim="800000"/>
            <a:headEnd/>
            <a:tailEnd/>
          </a:ln>
          <a:effectLst/>
        </p:spPr>
        <p:txBody>
          <a:bodyPr>
            <a:spAutoFit/>
          </a:bodyPr>
          <a:lstStyle/>
          <a:p>
            <a:pPr eaLnBrk="1" hangingPunct="1">
              <a:spcBef>
                <a:spcPct val="50000"/>
              </a:spcBef>
            </a:pPr>
            <a:r>
              <a:rPr lang="en-US" sz="1200" b="1">
                <a:latin typeface="Arial" pitchFamily="34" charset="0"/>
              </a:rPr>
              <a:t>Billings, Montana (BYZ)</a:t>
            </a:r>
            <a:br>
              <a:rPr lang="en-US" sz="1200" b="1">
                <a:latin typeface="Arial" pitchFamily="34" charset="0"/>
              </a:rPr>
            </a:br>
            <a:r>
              <a:rPr lang="en-US" sz="1200" b="1">
                <a:latin typeface="Arial" pitchFamily="34" charset="0"/>
              </a:rPr>
              <a:t>Chicago, Illinois (LOT)</a:t>
            </a:r>
            <a:br>
              <a:rPr lang="en-US" sz="1200" b="1">
                <a:latin typeface="Arial" pitchFamily="34" charset="0"/>
              </a:rPr>
            </a:br>
            <a:r>
              <a:rPr lang="en-US" sz="1200" b="1">
                <a:latin typeface="Arial" pitchFamily="34" charset="0"/>
              </a:rPr>
              <a:t>Green Bay, Wisconsin (GRB)</a:t>
            </a:r>
            <a:br>
              <a:rPr lang="en-US" sz="1200" b="1">
                <a:latin typeface="Arial" pitchFamily="34" charset="0"/>
              </a:rPr>
            </a:br>
            <a:r>
              <a:rPr lang="en-US" sz="1200" b="1">
                <a:latin typeface="Arial" pitchFamily="34" charset="0"/>
              </a:rPr>
              <a:t>La Crosse, Wisconsin (ARX)</a:t>
            </a:r>
            <a:br>
              <a:rPr lang="en-US" sz="1200" b="1">
                <a:latin typeface="Arial" pitchFamily="34" charset="0"/>
              </a:rPr>
            </a:br>
            <a:r>
              <a:rPr lang="en-US" sz="1200" b="1">
                <a:latin typeface="Arial" pitchFamily="34" charset="0"/>
              </a:rPr>
              <a:t>Las Vegas, Nevada (VEF)</a:t>
            </a:r>
            <a:br>
              <a:rPr lang="en-US" sz="1200" b="1">
                <a:latin typeface="Arial" pitchFamily="34" charset="0"/>
              </a:rPr>
            </a:br>
            <a:r>
              <a:rPr lang="en-US" sz="1200" b="1">
                <a:latin typeface="Arial" pitchFamily="34" charset="0"/>
              </a:rPr>
              <a:t>Marquette, Michigan (MQT)</a:t>
            </a:r>
            <a:br>
              <a:rPr lang="en-US" sz="1200" b="1">
                <a:latin typeface="Arial" pitchFamily="34" charset="0"/>
              </a:rPr>
            </a:br>
            <a:r>
              <a:rPr lang="en-US" sz="1200" b="1">
                <a:latin typeface="Arial" pitchFamily="34" charset="0"/>
              </a:rPr>
              <a:t>Northern Indiana (IWX)</a:t>
            </a:r>
            <a:br>
              <a:rPr lang="en-US" sz="1200" b="1">
                <a:latin typeface="Arial" pitchFamily="34" charset="0"/>
              </a:rPr>
            </a:br>
            <a:r>
              <a:rPr lang="en-US" sz="1200" b="1">
                <a:latin typeface="Arial" pitchFamily="34" charset="0"/>
              </a:rPr>
              <a:t>Spokane, Washington (OTX)</a:t>
            </a:r>
            <a:br>
              <a:rPr lang="en-US" sz="1200" b="1">
                <a:latin typeface="Arial" pitchFamily="34" charset="0"/>
              </a:rPr>
            </a:br>
            <a:r>
              <a:rPr lang="en-US" sz="1200" b="1">
                <a:latin typeface="Arial" pitchFamily="34" charset="0"/>
              </a:rPr>
              <a:t>Wichita, Kansas (ICT)</a:t>
            </a:r>
          </a:p>
        </p:txBody>
      </p:sp>
      <p:sp>
        <p:nvSpPr>
          <p:cNvPr id="13343" name="Text Box 31"/>
          <p:cNvSpPr txBox="1">
            <a:spLocks noChangeArrowheads="1"/>
          </p:cNvSpPr>
          <p:nvPr/>
        </p:nvSpPr>
        <p:spPr bwMode="auto">
          <a:xfrm>
            <a:off x="838200" y="617538"/>
            <a:ext cx="2590800" cy="677862"/>
          </a:xfrm>
          <a:prstGeom prst="rect">
            <a:avLst/>
          </a:prstGeom>
          <a:solidFill>
            <a:srgbClr val="FF00FF">
              <a:alpha val="75000"/>
            </a:srgbClr>
          </a:solidFill>
          <a:ln w="38100">
            <a:solidFill>
              <a:schemeClr val="tx1"/>
            </a:solidFill>
            <a:miter lim="800000"/>
            <a:headEnd/>
            <a:tailEnd/>
          </a:ln>
          <a:effectLst/>
        </p:spPr>
        <p:txBody>
          <a:bodyPr>
            <a:spAutoFit/>
          </a:bodyPr>
          <a:lstStyle/>
          <a:p>
            <a:pPr eaLnBrk="1" hangingPunct="1">
              <a:spcBef>
                <a:spcPct val="50000"/>
              </a:spcBef>
            </a:pPr>
            <a:r>
              <a:rPr lang="en-US" sz="1200" b="1">
                <a:latin typeface="Arial" pitchFamily="34" charset="0"/>
              </a:rPr>
              <a:t>Kansas City, Missouri (CRH)</a:t>
            </a:r>
            <a:br>
              <a:rPr lang="en-US" sz="1200" b="1">
                <a:latin typeface="Arial" pitchFamily="34" charset="0"/>
              </a:rPr>
            </a:br>
            <a:r>
              <a:rPr lang="en-US" sz="1200" b="1">
                <a:latin typeface="Arial" pitchFamily="34" charset="0"/>
              </a:rPr>
              <a:t>Fort Worth, Texas (SRH)</a:t>
            </a:r>
            <a:br>
              <a:rPr lang="en-US" sz="1200" b="1">
                <a:latin typeface="Arial" pitchFamily="34" charset="0"/>
              </a:rPr>
            </a:br>
            <a:r>
              <a:rPr lang="en-US" sz="1200" b="1">
                <a:latin typeface="Arial" pitchFamily="34" charset="0"/>
              </a:rPr>
              <a:t>Salt Lake City, Utah (WRH)</a:t>
            </a:r>
          </a:p>
        </p:txBody>
      </p:sp>
      <p:sp>
        <p:nvSpPr>
          <p:cNvPr id="13344" name="Rectangle 32"/>
          <p:cNvSpPr>
            <a:spLocks noChangeArrowheads="1"/>
          </p:cNvSpPr>
          <p:nvPr/>
        </p:nvSpPr>
        <p:spPr bwMode="auto">
          <a:xfrm>
            <a:off x="0" y="6019800"/>
            <a:ext cx="9372600" cy="838200"/>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5400000" scaled="1"/>
          </a:gradFill>
          <a:ln w="9525">
            <a:noFill/>
            <a:miter lim="800000"/>
            <a:headEnd/>
            <a:tailEnd/>
          </a:ln>
          <a:effectLst/>
        </p:spPr>
        <p:txBody>
          <a:bodyPr wrap="none" anchor="ctr"/>
          <a:lstStyle/>
          <a:p>
            <a:endParaRPr lang="en-US"/>
          </a:p>
        </p:txBody>
      </p:sp>
      <p:sp>
        <p:nvSpPr>
          <p:cNvPr id="13345" name="Text Box 33"/>
          <p:cNvSpPr txBox="1">
            <a:spLocks noChangeArrowheads="1"/>
          </p:cNvSpPr>
          <p:nvPr/>
        </p:nvSpPr>
        <p:spPr bwMode="auto">
          <a:xfrm>
            <a:off x="-152400" y="76200"/>
            <a:ext cx="3581400" cy="434975"/>
          </a:xfrm>
          <a:prstGeom prst="rect">
            <a:avLst/>
          </a:prstGeom>
          <a:solidFill>
            <a:schemeClr val="bg1"/>
          </a:solidFill>
          <a:ln w="38100">
            <a:solidFill>
              <a:schemeClr val="bg1"/>
            </a:solidFill>
            <a:miter lim="800000"/>
            <a:headEnd/>
            <a:tailEnd/>
          </a:ln>
          <a:effectLst/>
        </p:spPr>
        <p:txBody>
          <a:bodyPr>
            <a:spAutoFit/>
          </a:bodyPr>
          <a:lstStyle/>
          <a:p>
            <a:pPr algn="r" eaLnBrk="1" hangingPunct="1">
              <a:spcBef>
                <a:spcPct val="50000"/>
              </a:spcBef>
            </a:pPr>
            <a:r>
              <a:rPr lang="en-US" sz="2000" u="sng">
                <a:effectLst>
                  <a:outerShdw blurRad="38100" dist="38100" dir="2700000" algn="tl">
                    <a:srgbClr val="C0C0C0"/>
                  </a:outerShdw>
                </a:effectLst>
                <a:latin typeface="Arial Narrow" pitchFamily="34" charset="0"/>
              </a:rPr>
              <a:t>Involved Weather Forecast Offices</a:t>
            </a:r>
          </a:p>
        </p:txBody>
      </p:sp>
      <p:sp>
        <p:nvSpPr>
          <p:cNvPr id="13346" name="AutoShape 34"/>
          <p:cNvSpPr>
            <a:spLocks noChangeArrowheads="1"/>
          </p:cNvSpPr>
          <p:nvPr/>
        </p:nvSpPr>
        <p:spPr bwMode="auto">
          <a:xfrm>
            <a:off x="2057400" y="6248400"/>
            <a:ext cx="490538" cy="457200"/>
          </a:xfrm>
          <a:prstGeom prst="star4">
            <a:avLst>
              <a:gd name="adj" fmla="val 19444"/>
            </a:avLst>
          </a:prstGeom>
          <a:gradFill rotWithShape="1">
            <a:gsLst>
              <a:gs pos="0">
                <a:srgbClr val="FF3300"/>
              </a:gs>
              <a:gs pos="100000">
                <a:srgbClr val="FF33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47" name="AutoShape 35"/>
          <p:cNvSpPr>
            <a:spLocks noChangeArrowheads="1"/>
          </p:cNvSpPr>
          <p:nvPr/>
        </p:nvSpPr>
        <p:spPr bwMode="auto">
          <a:xfrm>
            <a:off x="0" y="62484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48" name="AutoShape 36"/>
          <p:cNvSpPr>
            <a:spLocks noChangeArrowheads="1"/>
          </p:cNvSpPr>
          <p:nvPr/>
        </p:nvSpPr>
        <p:spPr bwMode="auto">
          <a:xfrm>
            <a:off x="4724400" y="62484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49" name="AutoShape 37"/>
          <p:cNvSpPr>
            <a:spLocks noChangeArrowheads="1"/>
          </p:cNvSpPr>
          <p:nvPr/>
        </p:nvSpPr>
        <p:spPr bwMode="auto">
          <a:xfrm>
            <a:off x="6553200" y="6248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50" name="Text Box 38"/>
          <p:cNvSpPr txBox="1">
            <a:spLocks noChangeArrowheads="1"/>
          </p:cNvSpPr>
          <p:nvPr/>
        </p:nvSpPr>
        <p:spPr bwMode="auto">
          <a:xfrm>
            <a:off x="381000" y="6324600"/>
            <a:ext cx="1752600" cy="304800"/>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rPr>
              <a:t>Distribution Node</a:t>
            </a:r>
          </a:p>
        </p:txBody>
      </p:sp>
      <p:sp>
        <p:nvSpPr>
          <p:cNvPr id="13351" name="Text Box 39"/>
          <p:cNvSpPr txBox="1">
            <a:spLocks noChangeArrowheads="1"/>
          </p:cNvSpPr>
          <p:nvPr/>
        </p:nvSpPr>
        <p:spPr bwMode="auto">
          <a:xfrm>
            <a:off x="2471738" y="6324600"/>
            <a:ext cx="2286000" cy="304800"/>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cs typeface="Arial" pitchFamily="34" charset="0"/>
              </a:rPr>
              <a:t>≥</a:t>
            </a:r>
            <a:r>
              <a:rPr lang="en-US" sz="1400" b="1">
                <a:latin typeface="Arial" pitchFamily="34" charset="0"/>
              </a:rPr>
              <a:t>25 MODIS AFDs Issued</a:t>
            </a:r>
          </a:p>
        </p:txBody>
      </p:sp>
      <p:sp>
        <p:nvSpPr>
          <p:cNvPr id="13352" name="Text Box 40"/>
          <p:cNvSpPr txBox="1">
            <a:spLocks noChangeArrowheads="1"/>
          </p:cNvSpPr>
          <p:nvPr/>
        </p:nvSpPr>
        <p:spPr bwMode="auto">
          <a:xfrm>
            <a:off x="5105400" y="6324600"/>
            <a:ext cx="1447800" cy="304800"/>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rPr>
              <a:t>≥1 AFD Issued</a:t>
            </a:r>
          </a:p>
        </p:txBody>
      </p:sp>
      <p:sp>
        <p:nvSpPr>
          <p:cNvPr id="13353" name="Text Box 41"/>
          <p:cNvSpPr txBox="1">
            <a:spLocks noChangeArrowheads="1"/>
          </p:cNvSpPr>
          <p:nvPr/>
        </p:nvSpPr>
        <p:spPr bwMode="auto">
          <a:xfrm>
            <a:off x="6934200" y="6324600"/>
            <a:ext cx="2286000" cy="304800"/>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rPr>
              <a:t>Receive MODIS Imagery</a:t>
            </a:r>
          </a:p>
        </p:txBody>
      </p:sp>
      <p:pic>
        <p:nvPicPr>
          <p:cNvPr id="13354" name="Picture 42" descr="logo_modis"/>
          <p:cNvPicPr>
            <a:picLocks noChangeAspect="1" noChangeArrowheads="1"/>
          </p:cNvPicPr>
          <p:nvPr/>
        </p:nvPicPr>
        <p:blipFill>
          <a:blip r:embed="rId3"/>
          <a:srcRect/>
          <a:stretch>
            <a:fillRect/>
          </a:stretch>
        </p:blipFill>
        <p:spPr bwMode="auto">
          <a:xfrm>
            <a:off x="7772400" y="4297363"/>
            <a:ext cx="1069975" cy="1143000"/>
          </a:xfrm>
          <a:prstGeom prst="rect">
            <a:avLst/>
          </a:prstGeom>
          <a:noFill/>
        </p:spPr>
      </p:pic>
      <p:sp>
        <p:nvSpPr>
          <p:cNvPr id="13355" name="Text Box 43"/>
          <p:cNvSpPr txBox="1">
            <a:spLocks noChangeArrowheads="1"/>
          </p:cNvSpPr>
          <p:nvPr/>
        </p:nvSpPr>
        <p:spPr bwMode="auto">
          <a:xfrm>
            <a:off x="7772400" y="5440363"/>
            <a:ext cx="1069975" cy="274637"/>
          </a:xfrm>
          <a:prstGeom prst="rect">
            <a:avLst/>
          </a:prstGeom>
          <a:solidFill>
            <a:schemeClr val="bg1"/>
          </a:solidFill>
          <a:ln w="9525">
            <a:noFill/>
            <a:miter lim="800000"/>
            <a:headEnd/>
            <a:tailEnd/>
          </a:ln>
          <a:effectLst/>
        </p:spPr>
        <p:txBody>
          <a:bodyPr lIns="0" tIns="0" rIns="0" bIns="0"/>
          <a:lstStyle/>
          <a:p>
            <a:pPr algn="ctr" eaLnBrk="1" hangingPunct="1">
              <a:spcBef>
                <a:spcPct val="50000"/>
              </a:spcBef>
            </a:pPr>
            <a:r>
              <a:rPr lang="en-US" b="1" i="1">
                <a:latin typeface="Arial" pitchFamily="34" charset="0"/>
              </a:rPr>
              <a:t>in AWIPS</a:t>
            </a:r>
          </a:p>
        </p:txBody>
      </p:sp>
      <p:sp>
        <p:nvSpPr>
          <p:cNvPr id="13356" name="WordArt 44"/>
          <p:cNvSpPr>
            <a:spLocks noChangeArrowheads="1" noChangeShapeType="1" noTextEdit="1"/>
          </p:cNvSpPr>
          <p:nvPr/>
        </p:nvSpPr>
        <p:spPr bwMode="auto">
          <a:xfrm>
            <a:off x="152400" y="6477000"/>
            <a:ext cx="152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3</a:t>
            </a:r>
          </a:p>
        </p:txBody>
      </p:sp>
      <p:sp>
        <p:nvSpPr>
          <p:cNvPr id="13357" name="WordArt 45"/>
          <p:cNvSpPr>
            <a:spLocks noChangeArrowheads="1" noChangeShapeType="1" noTextEdit="1"/>
          </p:cNvSpPr>
          <p:nvPr/>
        </p:nvSpPr>
        <p:spPr bwMode="auto">
          <a:xfrm>
            <a:off x="2209800" y="6477000"/>
            <a:ext cx="152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a:t>
            </a:r>
          </a:p>
        </p:txBody>
      </p:sp>
      <p:sp>
        <p:nvSpPr>
          <p:cNvPr id="13358" name="WordArt 46"/>
          <p:cNvSpPr>
            <a:spLocks noChangeArrowheads="1" noChangeShapeType="1" noTextEdit="1"/>
          </p:cNvSpPr>
          <p:nvPr/>
        </p:nvSpPr>
        <p:spPr bwMode="auto">
          <a:xfrm>
            <a:off x="4876800" y="6477000"/>
            <a:ext cx="152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9</a:t>
            </a:r>
          </a:p>
        </p:txBody>
      </p:sp>
      <p:sp>
        <p:nvSpPr>
          <p:cNvPr id="13359" name="WordArt 47"/>
          <p:cNvSpPr>
            <a:spLocks noChangeArrowheads="1" noChangeShapeType="1" noTextEdit="1"/>
          </p:cNvSpPr>
          <p:nvPr/>
        </p:nvSpPr>
        <p:spPr bwMode="auto">
          <a:xfrm>
            <a:off x="6629400" y="6477000"/>
            <a:ext cx="3048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20</a:t>
            </a:r>
          </a:p>
        </p:txBody>
      </p:sp>
      <p:pic>
        <p:nvPicPr>
          <p:cNvPr id="13360" name="Picture 48" descr="cimss_logo_yellow_bg_web2"/>
          <p:cNvPicPr>
            <a:picLocks noChangeAspect="1" noChangeArrowheads="1"/>
          </p:cNvPicPr>
          <p:nvPr/>
        </p:nvPicPr>
        <p:blipFill>
          <a:blip r:embed="rId4"/>
          <a:srcRect/>
          <a:stretch>
            <a:fillRect/>
          </a:stretch>
        </p:blipFill>
        <p:spPr bwMode="auto">
          <a:xfrm>
            <a:off x="104775" y="4878388"/>
            <a:ext cx="1343025" cy="912812"/>
          </a:xfrm>
          <a:prstGeom prst="rect">
            <a:avLst/>
          </a:prstGeom>
          <a:noFill/>
        </p:spPr>
      </p:pic>
      <p:sp>
        <p:nvSpPr>
          <p:cNvPr id="13361" name="Text Box 49"/>
          <p:cNvSpPr txBox="1">
            <a:spLocks noChangeArrowheads="1"/>
          </p:cNvSpPr>
          <p:nvPr/>
        </p:nvSpPr>
        <p:spPr bwMode="auto">
          <a:xfrm>
            <a:off x="76200" y="5821363"/>
            <a:ext cx="1447800" cy="122237"/>
          </a:xfrm>
          <a:prstGeom prst="rect">
            <a:avLst/>
          </a:prstGeom>
          <a:noFill/>
          <a:ln w="9525">
            <a:noFill/>
            <a:miter lim="800000"/>
            <a:headEnd/>
            <a:tailEnd/>
          </a:ln>
          <a:effectLst/>
        </p:spPr>
        <p:txBody>
          <a:bodyPr lIns="0" tIns="0" rIns="0" bIns="0">
            <a:spAutoFit/>
          </a:bodyPr>
          <a:lstStyle/>
          <a:p>
            <a:pPr algn="ctr" eaLnBrk="1" hangingPunct="1">
              <a:spcBef>
                <a:spcPct val="50000"/>
              </a:spcBef>
            </a:pPr>
            <a:r>
              <a:rPr lang="en-US" sz="800">
                <a:solidFill>
                  <a:schemeClr val="bg1"/>
                </a:solidFill>
                <a:latin typeface="Arial" pitchFamily="34" charset="0"/>
              </a:rPr>
              <a:t>Last updated on Jan 20, 2009</a:t>
            </a:r>
          </a:p>
        </p:txBody>
      </p:sp>
      <p:sp>
        <p:nvSpPr>
          <p:cNvPr id="13362" name="WordArt 50"/>
          <p:cNvSpPr>
            <a:spLocks noChangeArrowheads="1" noChangeShapeType="1" noTextEdit="1"/>
          </p:cNvSpPr>
          <p:nvPr/>
        </p:nvSpPr>
        <p:spPr bwMode="auto">
          <a:xfrm>
            <a:off x="76200" y="685800"/>
            <a:ext cx="609600" cy="714375"/>
          </a:xfrm>
          <a:prstGeom prst="rect">
            <a:avLst/>
          </a:prstGeom>
        </p:spPr>
        <p:txBody>
          <a:bodyPr wrap="none" fromWordArt="1">
            <a:prstTxWarp prst="textPlain">
              <a:avLst>
                <a:gd name="adj" fmla="val 50000"/>
              </a:avLst>
            </a:prstTxWarp>
          </a:bodyPr>
          <a:lstStyle/>
          <a:p>
            <a:pPr algn="ctr"/>
            <a:r>
              <a:rPr lang="en-US" sz="3600" kern="10">
                <a:ln w="25400">
                  <a:solidFill>
                    <a:schemeClr val="bg1"/>
                  </a:solidFill>
                  <a:round/>
                  <a:headEnd/>
                  <a:tailEnd/>
                </a:ln>
                <a:solidFill>
                  <a:srgbClr val="000000"/>
                </a:solidFill>
                <a:latin typeface="Arial Black"/>
              </a:rPr>
              <a:t>33</a:t>
            </a:r>
          </a:p>
        </p:txBody>
      </p:sp>
      <p:sp>
        <p:nvSpPr>
          <p:cNvPr id="13363" name="WordArt 51"/>
          <p:cNvSpPr>
            <a:spLocks noChangeArrowheads="1" noChangeShapeType="1" noTextEdit="1"/>
          </p:cNvSpPr>
          <p:nvPr/>
        </p:nvSpPr>
        <p:spPr bwMode="auto">
          <a:xfrm>
            <a:off x="76200" y="1447800"/>
            <a:ext cx="609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TOTAL</a:t>
            </a:r>
          </a:p>
        </p:txBody>
      </p:sp>
      <p:sp>
        <p:nvSpPr>
          <p:cNvPr id="13364" name="AutoShape 52"/>
          <p:cNvSpPr>
            <a:spLocks noChangeArrowheads="1"/>
          </p:cNvSpPr>
          <p:nvPr/>
        </p:nvSpPr>
        <p:spPr bwMode="auto">
          <a:xfrm>
            <a:off x="2971800" y="32766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65" name="AutoShape 53"/>
          <p:cNvSpPr>
            <a:spLocks noChangeArrowheads="1"/>
          </p:cNvSpPr>
          <p:nvPr/>
        </p:nvSpPr>
        <p:spPr bwMode="auto">
          <a:xfrm>
            <a:off x="4648200" y="34290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66" name="AutoShape 54"/>
          <p:cNvSpPr>
            <a:spLocks noChangeArrowheads="1"/>
          </p:cNvSpPr>
          <p:nvPr/>
        </p:nvSpPr>
        <p:spPr bwMode="auto">
          <a:xfrm>
            <a:off x="4191000" y="46482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67" name="AutoShape 55"/>
          <p:cNvSpPr>
            <a:spLocks noChangeArrowheads="1"/>
          </p:cNvSpPr>
          <p:nvPr/>
        </p:nvSpPr>
        <p:spPr bwMode="auto">
          <a:xfrm>
            <a:off x="3352800" y="4724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68" name="AutoShape 56"/>
          <p:cNvSpPr>
            <a:spLocks noChangeArrowheads="1"/>
          </p:cNvSpPr>
          <p:nvPr/>
        </p:nvSpPr>
        <p:spPr bwMode="auto">
          <a:xfrm>
            <a:off x="2819400" y="4724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69" name="AutoShape 57"/>
          <p:cNvSpPr>
            <a:spLocks noChangeArrowheads="1"/>
          </p:cNvSpPr>
          <p:nvPr/>
        </p:nvSpPr>
        <p:spPr bwMode="auto">
          <a:xfrm>
            <a:off x="3810000" y="40386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70" name="AutoShape 58"/>
          <p:cNvSpPr>
            <a:spLocks noChangeArrowheads="1"/>
          </p:cNvSpPr>
          <p:nvPr/>
        </p:nvSpPr>
        <p:spPr bwMode="auto">
          <a:xfrm>
            <a:off x="3352800" y="3962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71" name="AutoShape 59"/>
          <p:cNvSpPr>
            <a:spLocks noChangeArrowheads="1"/>
          </p:cNvSpPr>
          <p:nvPr/>
        </p:nvSpPr>
        <p:spPr bwMode="auto">
          <a:xfrm>
            <a:off x="4495800" y="40386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3372" name="AutoShape 60"/>
          <p:cNvSpPr>
            <a:spLocks noChangeArrowheads="1"/>
          </p:cNvSpPr>
          <p:nvPr/>
        </p:nvSpPr>
        <p:spPr bwMode="auto">
          <a:xfrm>
            <a:off x="3962400" y="48768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66" name="Slide Number Placeholder 65"/>
          <p:cNvSpPr>
            <a:spLocks noGrp="1"/>
          </p:cNvSpPr>
          <p:nvPr>
            <p:ph type="sldNum" sz="quarter" idx="12"/>
          </p:nvPr>
        </p:nvSpPr>
        <p:spPr/>
        <p:txBody>
          <a:bodyPr/>
          <a:lstStyle/>
          <a:p>
            <a:fld id="{0878F796-396E-48B3-84FF-93540741AF3D}" type="slidenum">
              <a:rPr lang="en-US" smtClean="0"/>
              <a:pPr/>
              <a:t>2</a:t>
            </a:fld>
            <a:endParaRPr lang="en-US"/>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MODIS_TT_20090513_1915"/>
          <p:cNvPicPr>
            <a:picLocks noChangeAspect="1" noChangeArrowheads="1"/>
          </p:cNvPicPr>
          <p:nvPr/>
        </p:nvPicPr>
        <p:blipFill>
          <a:blip r:embed="rId2"/>
          <a:srcRect/>
          <a:stretch>
            <a:fillRect/>
          </a:stretch>
        </p:blipFill>
        <p:spPr bwMode="auto">
          <a:xfrm>
            <a:off x="-9525" y="0"/>
            <a:ext cx="9163050" cy="6858000"/>
          </a:xfrm>
          <a:prstGeom prst="rect">
            <a:avLst/>
          </a:prstGeom>
          <a:noFill/>
        </p:spPr>
      </p:pic>
      <p:pic>
        <p:nvPicPr>
          <p:cNvPr id="22533" name="Picture 4" descr="http://cimss.ssec.wisc.edu/logo/fullsize/cimss-logo-big-transp.gif"/>
          <p:cNvPicPr>
            <a:picLocks noChangeAspect="1" noChangeArrowheads="1"/>
          </p:cNvPicPr>
          <p:nvPr/>
        </p:nvPicPr>
        <p:blipFill>
          <a:blip r:embed="rId3"/>
          <a:srcRect/>
          <a:stretch>
            <a:fillRect/>
          </a:stretch>
        </p:blipFill>
        <p:spPr bwMode="auto">
          <a:xfrm>
            <a:off x="7543800" y="5638800"/>
            <a:ext cx="1524000" cy="1031875"/>
          </a:xfrm>
          <a:prstGeom prst="rect">
            <a:avLst/>
          </a:prstGeom>
          <a:noFill/>
          <a:ln w="9525">
            <a:noFill/>
            <a:miter lim="800000"/>
            <a:headEnd/>
            <a:tailEnd/>
          </a:ln>
        </p:spPr>
      </p:pic>
      <p:sp>
        <p:nvSpPr>
          <p:cNvPr id="9" name="Slide Number Placeholder 8"/>
          <p:cNvSpPr>
            <a:spLocks noGrp="1"/>
          </p:cNvSpPr>
          <p:nvPr>
            <p:ph type="sldNum" sz="quarter" idx="12"/>
          </p:nvPr>
        </p:nvSpPr>
        <p:spPr>
          <a:xfrm>
            <a:off x="8647272" y="6248400"/>
            <a:ext cx="365760" cy="365125"/>
          </a:xfrm>
        </p:spPr>
        <p:txBody>
          <a:bodyPr/>
          <a:lstStyle/>
          <a:p>
            <a:fld id="{0878F796-396E-48B3-84FF-93540741AF3D}" type="slidenum">
              <a:rPr lang="en-US" smtClean="0">
                <a:solidFill>
                  <a:schemeClr val="bg1"/>
                </a:solidFill>
              </a:rPr>
              <a:pPr/>
              <a:t>20</a:t>
            </a:fld>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awips2_cave"/>
          <p:cNvPicPr>
            <a:picLocks noChangeAspect="1" noChangeArrowheads="1"/>
          </p:cNvPicPr>
          <p:nvPr/>
        </p:nvPicPr>
        <p:blipFill>
          <a:blip r:embed="rId2"/>
          <a:srcRect/>
          <a:stretch>
            <a:fillRect/>
          </a:stretch>
        </p:blipFill>
        <p:spPr bwMode="auto">
          <a:xfrm>
            <a:off x="1066800" y="668338"/>
            <a:ext cx="8001000" cy="5351462"/>
          </a:xfrm>
          <a:prstGeom prst="rect">
            <a:avLst/>
          </a:prstGeom>
          <a:noFill/>
          <a:ln w="9525">
            <a:noFill/>
            <a:miter lim="800000"/>
            <a:headEnd/>
            <a:tailEnd/>
          </a:ln>
        </p:spPr>
      </p:pic>
      <p:sp>
        <p:nvSpPr>
          <p:cNvPr id="18435" name="Text Box 8"/>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eaLnBrk="1" hangingPunct="1">
              <a:spcBef>
                <a:spcPct val="50000"/>
              </a:spcBef>
            </a:pPr>
            <a:r>
              <a:rPr lang="en-US" sz="2800" b="1">
                <a:latin typeface="Arial" pitchFamily="34" charset="0"/>
                <a:cs typeface="Arial" pitchFamily="34" charset="0"/>
              </a:rPr>
              <a:t>Common AWIPS Visualization Environment (CAVE)</a:t>
            </a:r>
          </a:p>
        </p:txBody>
      </p:sp>
      <p:pic>
        <p:nvPicPr>
          <p:cNvPr id="18436" name="Picture 4" descr="http://cimss.ssec.wisc.edu/logo/fullsize/cimss-logo-big-transp.gif"/>
          <p:cNvPicPr>
            <a:picLocks noChangeAspect="1" noChangeArrowheads="1"/>
          </p:cNvPicPr>
          <p:nvPr/>
        </p:nvPicPr>
        <p:blipFill>
          <a:blip r:embed="rId3"/>
          <a:srcRect/>
          <a:stretch>
            <a:fillRect/>
          </a:stretch>
        </p:blipFill>
        <p:spPr bwMode="auto">
          <a:xfrm>
            <a:off x="7543800" y="5749925"/>
            <a:ext cx="1524000" cy="1031875"/>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0878F796-396E-48B3-84FF-93540741AF3D}" type="slidenum">
              <a:rPr lang="en-US" smtClean="0">
                <a:solidFill>
                  <a:schemeClr val="bg1"/>
                </a:solidFill>
              </a:rPr>
              <a:pPr/>
              <a:t>21</a:t>
            </a:fld>
            <a:endParaRPr lang="en-US">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modis_ir_4km"/>
          <p:cNvSpPr>
            <a:spLocks noGrp="1" noChangeAspect="1" noChangeArrowheads="1"/>
          </p:cNvSpPr>
          <p:nvPr isPhoto="1"/>
        </p:nvSpPr>
        <p:spPr bwMode="auto">
          <a:xfrm>
            <a:off x="1295400" y="100013"/>
            <a:ext cx="7772400" cy="5995987"/>
          </a:xfrm>
          <a:prstGeom prst="rect">
            <a:avLst/>
          </a:prstGeom>
          <a:blipFill dpi="0" rotWithShape="1">
            <a:blip r:embed="rId2"/>
            <a:srcRect/>
            <a:stretch>
              <a:fillRect/>
            </a:stretch>
          </a:blipFill>
          <a:ln w="9525">
            <a:noFill/>
            <a:miter lim="800000"/>
            <a:headEnd/>
            <a:tailEnd/>
          </a:ln>
        </p:spPr>
        <p:txBody>
          <a:bodyPr/>
          <a:lstStyle/>
          <a:p>
            <a:pPr eaLnBrk="1" hangingPunct="1"/>
            <a:endParaRPr lang="en-US">
              <a:latin typeface="Arial" pitchFamily="34" charset="0"/>
              <a:cs typeface="Arial" pitchFamily="34" charset="0"/>
            </a:endParaRPr>
          </a:p>
        </p:txBody>
      </p:sp>
      <p:pic>
        <p:nvPicPr>
          <p:cNvPr id="19459" name="Picture 4" descr="http://cimss.ssec.wisc.edu/logo/fullsize/cimss-logo-big-transp.gif"/>
          <p:cNvPicPr>
            <a:picLocks noChangeAspect="1" noChangeArrowheads="1"/>
          </p:cNvPicPr>
          <p:nvPr/>
        </p:nvPicPr>
        <p:blipFill>
          <a:blip r:embed="rId3"/>
          <a:srcRect/>
          <a:stretch>
            <a:fillRect/>
          </a:stretch>
        </p:blipFill>
        <p:spPr bwMode="auto">
          <a:xfrm>
            <a:off x="7543800" y="5749925"/>
            <a:ext cx="1524000" cy="10318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0878F796-396E-48B3-84FF-93540741AF3D}" type="slidenum">
              <a:rPr lang="en-US" smtClean="0">
                <a:solidFill>
                  <a:schemeClr val="bg1"/>
                </a:solidFill>
              </a:rPr>
              <a:pPr/>
              <a:t>22</a:t>
            </a:fld>
            <a:endParaRPr lang="en-US">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Questions or comments?</a:t>
            </a:r>
            <a:endParaRPr lang="en-US" dirty="0"/>
          </a:p>
        </p:txBody>
      </p:sp>
      <p:sp>
        <p:nvSpPr>
          <p:cNvPr id="4" name="Subtitle 3"/>
          <p:cNvSpPr>
            <a:spLocks noGrp="1"/>
          </p:cNvSpPr>
          <p:nvPr>
            <p:ph type="subTitle" idx="1"/>
          </p:nvPr>
        </p:nvSpPr>
        <p:spPr/>
        <p:txBody>
          <a:bodyPr/>
          <a:lstStyle/>
          <a:p>
            <a:r>
              <a:rPr lang="en-US" dirty="0" smtClean="0"/>
              <a:t>jordang@ssec.wisc.edu</a:t>
            </a:r>
            <a:endParaRPr lang="en-US" dirty="0"/>
          </a:p>
        </p:txBody>
      </p:sp>
      <p:sp>
        <p:nvSpPr>
          <p:cNvPr id="2" name="Slide Number Placeholder 1"/>
          <p:cNvSpPr>
            <a:spLocks noGrp="1"/>
          </p:cNvSpPr>
          <p:nvPr>
            <p:ph type="sldNum" sz="quarter" idx="12"/>
          </p:nvPr>
        </p:nvSpPr>
        <p:spPr/>
        <p:txBody>
          <a:bodyPr/>
          <a:lstStyle/>
          <a:p>
            <a:fld id="{0878F796-396E-48B3-84FF-93540741AF3D}" type="slidenum">
              <a:rPr lang="en-US" smtClean="0"/>
              <a:pPr/>
              <a:t>23</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NUS_CWA"/>
          <p:cNvPicPr>
            <a:picLocks noChangeAspect="1" noChangeArrowheads="1"/>
          </p:cNvPicPr>
          <p:nvPr/>
        </p:nvPicPr>
        <p:blipFill>
          <a:blip r:embed="rId2"/>
          <a:srcRect/>
          <a:stretch>
            <a:fillRect/>
          </a:stretch>
        </p:blipFill>
        <p:spPr bwMode="auto">
          <a:xfrm>
            <a:off x="0" y="-76200"/>
            <a:ext cx="9372600" cy="6988175"/>
          </a:xfrm>
          <a:prstGeom prst="rect">
            <a:avLst/>
          </a:prstGeom>
          <a:noFill/>
        </p:spPr>
      </p:pic>
      <p:sp>
        <p:nvSpPr>
          <p:cNvPr id="14339" name="AutoShape 3"/>
          <p:cNvSpPr>
            <a:spLocks noChangeArrowheads="1"/>
          </p:cNvSpPr>
          <p:nvPr/>
        </p:nvSpPr>
        <p:spPr bwMode="auto">
          <a:xfrm>
            <a:off x="5257800" y="2743200"/>
            <a:ext cx="457200" cy="457200"/>
          </a:xfrm>
          <a:prstGeom prst="star4">
            <a:avLst>
              <a:gd name="adj" fmla="val 19444"/>
            </a:avLst>
          </a:prstGeom>
          <a:gradFill rotWithShape="1">
            <a:gsLst>
              <a:gs pos="0">
                <a:srgbClr val="FF3300"/>
              </a:gs>
              <a:gs pos="100000">
                <a:srgbClr val="FF33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40" name="AutoShape 4"/>
          <p:cNvSpPr>
            <a:spLocks noChangeArrowheads="1"/>
          </p:cNvSpPr>
          <p:nvPr/>
        </p:nvSpPr>
        <p:spPr bwMode="auto">
          <a:xfrm>
            <a:off x="4648200" y="24384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41" name="AutoShape 5"/>
          <p:cNvSpPr>
            <a:spLocks noChangeArrowheads="1"/>
          </p:cNvSpPr>
          <p:nvPr/>
        </p:nvSpPr>
        <p:spPr bwMode="auto">
          <a:xfrm>
            <a:off x="4343400" y="35052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42" name="AutoShape 6"/>
          <p:cNvSpPr>
            <a:spLocks noChangeArrowheads="1"/>
          </p:cNvSpPr>
          <p:nvPr/>
        </p:nvSpPr>
        <p:spPr bwMode="auto">
          <a:xfrm>
            <a:off x="2057400" y="30480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43" name="Text Box 7"/>
          <p:cNvSpPr txBox="1">
            <a:spLocks noChangeArrowheads="1"/>
          </p:cNvSpPr>
          <p:nvPr/>
        </p:nvSpPr>
        <p:spPr bwMode="auto">
          <a:xfrm>
            <a:off x="6324600" y="152400"/>
            <a:ext cx="2590800" cy="1590675"/>
          </a:xfrm>
          <a:prstGeom prst="rect">
            <a:avLst/>
          </a:prstGeom>
          <a:solidFill>
            <a:srgbClr val="00FF00">
              <a:alpha val="75000"/>
            </a:srgbClr>
          </a:solidFill>
          <a:ln w="38100">
            <a:solidFill>
              <a:schemeClr val="tx1"/>
            </a:solidFill>
            <a:miter lim="800000"/>
            <a:headEnd/>
            <a:tailEnd/>
          </a:ln>
          <a:effectLst/>
        </p:spPr>
        <p:txBody>
          <a:bodyPr>
            <a:spAutoFit/>
          </a:bodyPr>
          <a:lstStyle/>
          <a:p>
            <a:pPr eaLnBrk="1" hangingPunct="1">
              <a:spcBef>
                <a:spcPct val="50000"/>
              </a:spcBef>
            </a:pPr>
            <a:r>
              <a:rPr lang="en-US" sz="1200" b="1">
                <a:latin typeface="Arial" pitchFamily="34" charset="0"/>
              </a:rPr>
              <a:t>Boulder, Colorado (BOU)</a:t>
            </a:r>
            <a:br>
              <a:rPr lang="en-US" sz="1200" b="1">
                <a:latin typeface="Arial" pitchFamily="34" charset="0"/>
              </a:rPr>
            </a:br>
            <a:r>
              <a:rPr lang="en-US" sz="1200" b="1">
                <a:latin typeface="Arial" pitchFamily="34" charset="0"/>
              </a:rPr>
              <a:t>Fargo, North Dakota (FGF)</a:t>
            </a:r>
            <a:br>
              <a:rPr lang="en-US" sz="1200" b="1">
                <a:latin typeface="Arial" pitchFamily="34" charset="0"/>
              </a:rPr>
            </a:br>
            <a:r>
              <a:rPr lang="en-US" sz="1200" b="1">
                <a:latin typeface="Arial" pitchFamily="34" charset="0"/>
              </a:rPr>
              <a:t>Indianapolis, Indiana (IND)</a:t>
            </a:r>
            <a:br>
              <a:rPr lang="en-US" sz="1200" b="1">
                <a:latin typeface="Arial" pitchFamily="34" charset="0"/>
              </a:rPr>
            </a:br>
            <a:r>
              <a:rPr lang="en-US" sz="1200" b="1">
                <a:latin typeface="Arial" pitchFamily="34" charset="0"/>
              </a:rPr>
              <a:t>Kansas City, Missouri (EAX)</a:t>
            </a:r>
            <a:r>
              <a:rPr lang="en-US" sz="1200">
                <a:latin typeface="Arial" pitchFamily="34" charset="0"/>
              </a:rPr>
              <a:t/>
            </a:r>
            <a:br>
              <a:rPr lang="en-US" sz="1200">
                <a:latin typeface="Arial" pitchFamily="34" charset="0"/>
              </a:rPr>
            </a:br>
            <a:r>
              <a:rPr lang="en-US" sz="1200" b="1">
                <a:latin typeface="Arial" pitchFamily="34" charset="0"/>
              </a:rPr>
              <a:t>La Crosse, Wisconsin (ARX)</a:t>
            </a:r>
            <a:br>
              <a:rPr lang="en-US" sz="1200" b="1">
                <a:latin typeface="Arial" pitchFamily="34" charset="0"/>
              </a:rPr>
            </a:br>
            <a:r>
              <a:rPr lang="en-US" sz="1200" b="1">
                <a:latin typeface="Arial" pitchFamily="34" charset="0"/>
              </a:rPr>
              <a:t>Nashville, Tennessee (OHX)</a:t>
            </a:r>
            <a:br>
              <a:rPr lang="en-US" sz="1200" b="1">
                <a:latin typeface="Arial" pitchFamily="34" charset="0"/>
              </a:rPr>
            </a:br>
            <a:r>
              <a:rPr lang="en-US" sz="1200" b="1">
                <a:latin typeface="Arial" pitchFamily="34" charset="0"/>
              </a:rPr>
              <a:t>Rapid City, South Dakota (UNR)</a:t>
            </a:r>
            <a:br>
              <a:rPr lang="en-US" sz="1200" b="1">
                <a:latin typeface="Arial" pitchFamily="34" charset="0"/>
              </a:rPr>
            </a:br>
            <a:r>
              <a:rPr lang="en-US" sz="1200" b="1">
                <a:latin typeface="Arial" pitchFamily="34" charset="0"/>
              </a:rPr>
              <a:t>Springfield, Missouri (SGF)</a:t>
            </a:r>
          </a:p>
        </p:txBody>
      </p:sp>
      <p:sp>
        <p:nvSpPr>
          <p:cNvPr id="14344" name="Text Box 8"/>
          <p:cNvSpPr txBox="1">
            <a:spLocks noChangeArrowheads="1"/>
          </p:cNvSpPr>
          <p:nvPr/>
        </p:nvSpPr>
        <p:spPr bwMode="auto">
          <a:xfrm>
            <a:off x="3581400" y="152400"/>
            <a:ext cx="2590800" cy="312738"/>
          </a:xfrm>
          <a:prstGeom prst="rect">
            <a:avLst/>
          </a:prstGeom>
          <a:solidFill>
            <a:srgbClr val="FF3300">
              <a:alpha val="75000"/>
            </a:srgbClr>
          </a:solidFill>
          <a:ln w="38100">
            <a:solidFill>
              <a:schemeClr val="tx1"/>
            </a:solidFill>
            <a:miter lim="800000"/>
            <a:headEnd/>
            <a:tailEnd/>
          </a:ln>
          <a:effectLst/>
        </p:spPr>
        <p:txBody>
          <a:bodyPr>
            <a:spAutoFit/>
          </a:bodyPr>
          <a:lstStyle/>
          <a:p>
            <a:pPr eaLnBrk="1" hangingPunct="1">
              <a:spcBef>
                <a:spcPct val="50000"/>
              </a:spcBef>
            </a:pPr>
            <a:r>
              <a:rPr lang="en-US" sz="1200" b="1">
                <a:latin typeface="Arial" pitchFamily="34" charset="0"/>
              </a:rPr>
              <a:t>Milwaukee, Wisconsin (MKX)</a:t>
            </a:r>
          </a:p>
        </p:txBody>
      </p:sp>
      <p:sp>
        <p:nvSpPr>
          <p:cNvPr id="14345" name="Text Box 9"/>
          <p:cNvSpPr txBox="1">
            <a:spLocks noChangeArrowheads="1"/>
          </p:cNvSpPr>
          <p:nvPr/>
        </p:nvSpPr>
        <p:spPr bwMode="auto">
          <a:xfrm>
            <a:off x="3581400" y="617538"/>
            <a:ext cx="2590800" cy="1042987"/>
          </a:xfrm>
          <a:prstGeom prst="rect">
            <a:avLst/>
          </a:prstGeom>
          <a:solidFill>
            <a:srgbClr val="FFFF00">
              <a:alpha val="75000"/>
            </a:srgbClr>
          </a:solidFill>
          <a:ln w="38100">
            <a:solidFill>
              <a:schemeClr val="tx1"/>
            </a:solidFill>
            <a:miter lim="800000"/>
            <a:headEnd/>
            <a:tailEnd/>
          </a:ln>
          <a:effectLst/>
        </p:spPr>
        <p:txBody>
          <a:bodyPr>
            <a:spAutoFit/>
          </a:bodyPr>
          <a:lstStyle/>
          <a:p>
            <a:pPr eaLnBrk="1" hangingPunct="1">
              <a:spcBef>
                <a:spcPct val="50000"/>
              </a:spcBef>
            </a:pPr>
            <a:r>
              <a:rPr lang="en-US" sz="1200" b="1">
                <a:latin typeface="Arial" pitchFamily="34" charset="0"/>
              </a:rPr>
              <a:t>Aberdeen, South Dakota (ABR)</a:t>
            </a:r>
            <a:br>
              <a:rPr lang="en-US" sz="1200" b="1">
                <a:latin typeface="Arial" pitchFamily="34" charset="0"/>
              </a:rPr>
            </a:br>
            <a:r>
              <a:rPr lang="en-US" sz="1200" b="1">
                <a:latin typeface="Arial" pitchFamily="34" charset="0"/>
              </a:rPr>
              <a:t>Burlington, Vermont (BTV)</a:t>
            </a:r>
            <a:br>
              <a:rPr lang="en-US" sz="1200" b="1">
                <a:latin typeface="Arial" pitchFamily="34" charset="0"/>
              </a:rPr>
            </a:br>
            <a:r>
              <a:rPr lang="en-US" sz="1200" b="1">
                <a:latin typeface="Arial" pitchFamily="34" charset="0"/>
              </a:rPr>
              <a:t>Minneapolis, Minnesota (MPX)</a:t>
            </a:r>
            <a:r>
              <a:rPr lang="en-US" sz="1200">
                <a:latin typeface="Arial" pitchFamily="34" charset="0"/>
              </a:rPr>
              <a:t> </a:t>
            </a:r>
            <a:r>
              <a:rPr lang="en-US" sz="1200" b="1">
                <a:latin typeface="Arial" pitchFamily="34" charset="0"/>
              </a:rPr>
              <a:t>Northern Indiana (IWX)</a:t>
            </a:r>
            <a:br>
              <a:rPr lang="en-US" sz="1200" b="1">
                <a:latin typeface="Arial" pitchFamily="34" charset="0"/>
              </a:rPr>
            </a:br>
            <a:r>
              <a:rPr lang="en-US" sz="1200" b="1">
                <a:latin typeface="Arial" pitchFamily="34" charset="0"/>
              </a:rPr>
              <a:t>Riverton, Wyoming (RIW)</a:t>
            </a:r>
          </a:p>
        </p:txBody>
      </p:sp>
      <p:sp>
        <p:nvSpPr>
          <p:cNvPr id="14346" name="Text Box 10"/>
          <p:cNvSpPr txBox="1">
            <a:spLocks noChangeArrowheads="1"/>
          </p:cNvSpPr>
          <p:nvPr/>
        </p:nvSpPr>
        <p:spPr bwMode="auto">
          <a:xfrm>
            <a:off x="838200" y="685800"/>
            <a:ext cx="2590800" cy="860425"/>
          </a:xfrm>
          <a:prstGeom prst="rect">
            <a:avLst/>
          </a:prstGeom>
          <a:solidFill>
            <a:srgbClr val="FF00FF">
              <a:alpha val="75000"/>
            </a:srgbClr>
          </a:solidFill>
          <a:ln w="38100">
            <a:solidFill>
              <a:schemeClr val="tx1"/>
            </a:solidFill>
            <a:miter lim="800000"/>
            <a:headEnd/>
            <a:tailEnd/>
          </a:ln>
          <a:effectLst/>
        </p:spPr>
        <p:txBody>
          <a:bodyPr>
            <a:spAutoFit/>
          </a:bodyPr>
          <a:lstStyle/>
          <a:p>
            <a:pPr eaLnBrk="1" hangingPunct="1">
              <a:spcBef>
                <a:spcPct val="50000"/>
              </a:spcBef>
            </a:pPr>
            <a:r>
              <a:rPr lang="en-US" sz="1200" b="1">
                <a:latin typeface="Arial" pitchFamily="34" charset="0"/>
              </a:rPr>
              <a:t>Bohemia, New York (ERH)</a:t>
            </a:r>
            <a:br>
              <a:rPr lang="en-US" sz="1200" b="1">
                <a:latin typeface="Arial" pitchFamily="34" charset="0"/>
              </a:rPr>
            </a:br>
            <a:r>
              <a:rPr lang="en-US" sz="1200" b="1">
                <a:latin typeface="Arial" pitchFamily="34" charset="0"/>
              </a:rPr>
              <a:t>Fort Worth, Texas (SRH)</a:t>
            </a:r>
            <a:br>
              <a:rPr lang="en-US" sz="1200" b="1">
                <a:latin typeface="Arial" pitchFamily="34" charset="0"/>
              </a:rPr>
            </a:br>
            <a:r>
              <a:rPr lang="en-US" sz="1200" b="1">
                <a:latin typeface="Arial" pitchFamily="34" charset="0"/>
              </a:rPr>
              <a:t>Kansas City, Missouri (CRH)</a:t>
            </a:r>
            <a:br>
              <a:rPr lang="en-US" sz="1200" b="1">
                <a:latin typeface="Arial" pitchFamily="34" charset="0"/>
              </a:rPr>
            </a:br>
            <a:r>
              <a:rPr lang="en-US" sz="1200" b="1">
                <a:latin typeface="Arial" pitchFamily="34" charset="0"/>
              </a:rPr>
              <a:t>Salt Lake City, Utah (WRH)</a:t>
            </a:r>
          </a:p>
        </p:txBody>
      </p:sp>
      <p:sp>
        <p:nvSpPr>
          <p:cNvPr id="14347" name="Rectangle 11"/>
          <p:cNvSpPr>
            <a:spLocks noChangeArrowheads="1"/>
          </p:cNvSpPr>
          <p:nvPr/>
        </p:nvSpPr>
        <p:spPr bwMode="auto">
          <a:xfrm>
            <a:off x="0" y="6019800"/>
            <a:ext cx="9372600" cy="838200"/>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5400000" scaled="1"/>
          </a:gradFill>
          <a:ln w="9525">
            <a:noFill/>
            <a:miter lim="800000"/>
            <a:headEnd/>
            <a:tailEnd/>
          </a:ln>
          <a:effectLst/>
        </p:spPr>
        <p:txBody>
          <a:bodyPr wrap="none" anchor="ctr"/>
          <a:lstStyle/>
          <a:p>
            <a:endParaRPr lang="en-US"/>
          </a:p>
        </p:txBody>
      </p:sp>
      <p:sp>
        <p:nvSpPr>
          <p:cNvPr id="14348" name="Text Box 12"/>
          <p:cNvSpPr txBox="1">
            <a:spLocks noChangeArrowheads="1"/>
          </p:cNvSpPr>
          <p:nvPr/>
        </p:nvSpPr>
        <p:spPr bwMode="auto">
          <a:xfrm>
            <a:off x="-152400" y="76200"/>
            <a:ext cx="3581400" cy="434975"/>
          </a:xfrm>
          <a:prstGeom prst="rect">
            <a:avLst/>
          </a:prstGeom>
          <a:solidFill>
            <a:schemeClr val="bg1"/>
          </a:solidFill>
          <a:ln w="38100">
            <a:solidFill>
              <a:schemeClr val="bg1"/>
            </a:solidFill>
            <a:miter lim="800000"/>
            <a:headEnd/>
            <a:tailEnd/>
          </a:ln>
          <a:effectLst/>
        </p:spPr>
        <p:txBody>
          <a:bodyPr>
            <a:spAutoFit/>
          </a:bodyPr>
          <a:lstStyle/>
          <a:p>
            <a:pPr algn="r" eaLnBrk="1" hangingPunct="1">
              <a:spcBef>
                <a:spcPct val="50000"/>
              </a:spcBef>
            </a:pPr>
            <a:r>
              <a:rPr lang="en-US" sz="2000" u="sng">
                <a:effectLst>
                  <a:outerShdw blurRad="38100" dist="38100" dir="2700000" algn="tl">
                    <a:srgbClr val="C0C0C0"/>
                  </a:outerShdw>
                </a:effectLst>
                <a:latin typeface="Arial Narrow" pitchFamily="34" charset="0"/>
              </a:rPr>
              <a:t>Involved Weather Forecast Offices</a:t>
            </a:r>
          </a:p>
        </p:txBody>
      </p:sp>
      <p:sp>
        <p:nvSpPr>
          <p:cNvPr id="14349" name="AutoShape 13"/>
          <p:cNvSpPr>
            <a:spLocks noChangeArrowheads="1"/>
          </p:cNvSpPr>
          <p:nvPr/>
        </p:nvSpPr>
        <p:spPr bwMode="auto">
          <a:xfrm>
            <a:off x="2057400" y="6248400"/>
            <a:ext cx="490538" cy="457200"/>
          </a:xfrm>
          <a:prstGeom prst="star4">
            <a:avLst>
              <a:gd name="adj" fmla="val 19444"/>
            </a:avLst>
          </a:prstGeom>
          <a:gradFill rotWithShape="1">
            <a:gsLst>
              <a:gs pos="0">
                <a:srgbClr val="FF3300"/>
              </a:gs>
              <a:gs pos="100000">
                <a:srgbClr val="FF33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50" name="AutoShape 14"/>
          <p:cNvSpPr>
            <a:spLocks noChangeArrowheads="1"/>
          </p:cNvSpPr>
          <p:nvPr/>
        </p:nvSpPr>
        <p:spPr bwMode="auto">
          <a:xfrm>
            <a:off x="0" y="62484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51" name="AutoShape 15"/>
          <p:cNvSpPr>
            <a:spLocks noChangeArrowheads="1"/>
          </p:cNvSpPr>
          <p:nvPr/>
        </p:nvSpPr>
        <p:spPr bwMode="auto">
          <a:xfrm>
            <a:off x="4724400" y="62484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52" name="AutoShape 16"/>
          <p:cNvSpPr>
            <a:spLocks noChangeArrowheads="1"/>
          </p:cNvSpPr>
          <p:nvPr/>
        </p:nvSpPr>
        <p:spPr bwMode="auto">
          <a:xfrm>
            <a:off x="6553200" y="6248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53" name="Text Box 17"/>
          <p:cNvSpPr txBox="1">
            <a:spLocks noChangeArrowheads="1"/>
          </p:cNvSpPr>
          <p:nvPr/>
        </p:nvSpPr>
        <p:spPr bwMode="auto">
          <a:xfrm>
            <a:off x="381000" y="6324600"/>
            <a:ext cx="1752600" cy="304800"/>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rPr>
              <a:t>Distribution Node</a:t>
            </a:r>
          </a:p>
        </p:txBody>
      </p:sp>
      <p:sp>
        <p:nvSpPr>
          <p:cNvPr id="14354" name="Text Box 18"/>
          <p:cNvSpPr txBox="1">
            <a:spLocks noChangeArrowheads="1"/>
          </p:cNvSpPr>
          <p:nvPr/>
        </p:nvSpPr>
        <p:spPr bwMode="auto">
          <a:xfrm>
            <a:off x="2471738" y="6324600"/>
            <a:ext cx="2286000" cy="304800"/>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cs typeface="Arial" pitchFamily="34" charset="0"/>
              </a:rPr>
              <a:t>≥</a:t>
            </a:r>
            <a:r>
              <a:rPr lang="en-US" sz="1400" b="1">
                <a:latin typeface="Arial" pitchFamily="34" charset="0"/>
              </a:rPr>
              <a:t>50 CRAS AFDs Issued</a:t>
            </a:r>
          </a:p>
        </p:txBody>
      </p:sp>
      <p:sp>
        <p:nvSpPr>
          <p:cNvPr id="14355" name="Text Box 19"/>
          <p:cNvSpPr txBox="1">
            <a:spLocks noChangeArrowheads="1"/>
          </p:cNvSpPr>
          <p:nvPr/>
        </p:nvSpPr>
        <p:spPr bwMode="auto">
          <a:xfrm>
            <a:off x="5105400" y="6324600"/>
            <a:ext cx="1447800" cy="304800"/>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rPr>
              <a:t>≥1 AFD Issued</a:t>
            </a:r>
          </a:p>
        </p:txBody>
      </p:sp>
      <p:sp>
        <p:nvSpPr>
          <p:cNvPr id="14356" name="Text Box 20"/>
          <p:cNvSpPr txBox="1">
            <a:spLocks noChangeArrowheads="1"/>
          </p:cNvSpPr>
          <p:nvPr/>
        </p:nvSpPr>
        <p:spPr bwMode="auto">
          <a:xfrm>
            <a:off x="6934200" y="6324600"/>
            <a:ext cx="2286000" cy="304800"/>
          </a:xfrm>
          <a:prstGeom prst="rect">
            <a:avLst/>
          </a:prstGeom>
          <a:noFill/>
          <a:ln w="9525">
            <a:noFill/>
            <a:miter lim="800000"/>
            <a:headEnd/>
            <a:tailEnd/>
          </a:ln>
          <a:effectLst/>
        </p:spPr>
        <p:txBody>
          <a:bodyPr>
            <a:spAutoFit/>
          </a:bodyPr>
          <a:lstStyle/>
          <a:p>
            <a:pPr eaLnBrk="1" hangingPunct="1">
              <a:spcBef>
                <a:spcPct val="50000"/>
              </a:spcBef>
            </a:pPr>
            <a:r>
              <a:rPr lang="en-US" sz="1400" b="1">
                <a:latin typeface="Arial" pitchFamily="34" charset="0"/>
              </a:rPr>
              <a:t>Receive CRAS Imagery</a:t>
            </a:r>
          </a:p>
        </p:txBody>
      </p:sp>
      <p:sp>
        <p:nvSpPr>
          <p:cNvPr id="14357" name="Text Box 21"/>
          <p:cNvSpPr txBox="1">
            <a:spLocks noChangeArrowheads="1"/>
          </p:cNvSpPr>
          <p:nvPr/>
        </p:nvSpPr>
        <p:spPr bwMode="auto">
          <a:xfrm>
            <a:off x="7543800" y="4983163"/>
            <a:ext cx="1600200" cy="274637"/>
          </a:xfrm>
          <a:prstGeom prst="rect">
            <a:avLst/>
          </a:prstGeom>
          <a:solidFill>
            <a:schemeClr val="bg1"/>
          </a:solidFill>
          <a:ln w="9525">
            <a:noFill/>
            <a:miter lim="800000"/>
            <a:headEnd/>
            <a:tailEnd/>
          </a:ln>
          <a:effectLst/>
        </p:spPr>
        <p:txBody>
          <a:bodyPr lIns="0" tIns="0" rIns="0" bIns="0"/>
          <a:lstStyle/>
          <a:p>
            <a:pPr algn="ctr" eaLnBrk="1" hangingPunct="1">
              <a:spcBef>
                <a:spcPct val="50000"/>
              </a:spcBef>
            </a:pPr>
            <a:r>
              <a:rPr lang="en-US" b="1" i="1">
                <a:latin typeface="Arial" pitchFamily="34" charset="0"/>
              </a:rPr>
              <a:t>in AWIPS</a:t>
            </a:r>
          </a:p>
        </p:txBody>
      </p:sp>
      <p:sp>
        <p:nvSpPr>
          <p:cNvPr id="14358" name="WordArt 22"/>
          <p:cNvSpPr>
            <a:spLocks noChangeArrowheads="1" noChangeShapeType="1" noTextEdit="1"/>
          </p:cNvSpPr>
          <p:nvPr/>
        </p:nvSpPr>
        <p:spPr bwMode="auto">
          <a:xfrm>
            <a:off x="152400" y="6477000"/>
            <a:ext cx="152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4</a:t>
            </a:r>
          </a:p>
        </p:txBody>
      </p:sp>
      <p:sp>
        <p:nvSpPr>
          <p:cNvPr id="14359" name="WordArt 23"/>
          <p:cNvSpPr>
            <a:spLocks noChangeArrowheads="1" noChangeShapeType="1" noTextEdit="1"/>
          </p:cNvSpPr>
          <p:nvPr/>
        </p:nvSpPr>
        <p:spPr bwMode="auto">
          <a:xfrm>
            <a:off x="2209800" y="6477000"/>
            <a:ext cx="152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1</a:t>
            </a:r>
          </a:p>
        </p:txBody>
      </p:sp>
      <p:sp>
        <p:nvSpPr>
          <p:cNvPr id="14360" name="WordArt 24"/>
          <p:cNvSpPr>
            <a:spLocks noChangeArrowheads="1" noChangeShapeType="1" noTextEdit="1"/>
          </p:cNvSpPr>
          <p:nvPr/>
        </p:nvSpPr>
        <p:spPr bwMode="auto">
          <a:xfrm>
            <a:off x="4876800" y="6477000"/>
            <a:ext cx="152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6</a:t>
            </a:r>
          </a:p>
        </p:txBody>
      </p:sp>
      <p:sp>
        <p:nvSpPr>
          <p:cNvPr id="14361" name="WordArt 25"/>
          <p:cNvSpPr>
            <a:spLocks noChangeArrowheads="1" noChangeShapeType="1" noTextEdit="1"/>
          </p:cNvSpPr>
          <p:nvPr/>
        </p:nvSpPr>
        <p:spPr bwMode="auto">
          <a:xfrm>
            <a:off x="6705600" y="6477000"/>
            <a:ext cx="1524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7</a:t>
            </a:r>
          </a:p>
        </p:txBody>
      </p:sp>
      <p:pic>
        <p:nvPicPr>
          <p:cNvPr id="14362" name="Picture 26" descr="cimss_logo_yellow_bg_web2"/>
          <p:cNvPicPr>
            <a:picLocks noChangeAspect="1" noChangeArrowheads="1"/>
          </p:cNvPicPr>
          <p:nvPr/>
        </p:nvPicPr>
        <p:blipFill>
          <a:blip r:embed="rId3"/>
          <a:srcRect/>
          <a:stretch>
            <a:fillRect/>
          </a:stretch>
        </p:blipFill>
        <p:spPr bwMode="auto">
          <a:xfrm>
            <a:off x="104775" y="4878388"/>
            <a:ext cx="1343025" cy="912812"/>
          </a:xfrm>
          <a:prstGeom prst="rect">
            <a:avLst/>
          </a:prstGeom>
          <a:noFill/>
        </p:spPr>
      </p:pic>
      <p:sp>
        <p:nvSpPr>
          <p:cNvPr id="14363" name="Text Box 27"/>
          <p:cNvSpPr txBox="1">
            <a:spLocks noChangeArrowheads="1"/>
          </p:cNvSpPr>
          <p:nvPr/>
        </p:nvSpPr>
        <p:spPr bwMode="auto">
          <a:xfrm>
            <a:off x="76200" y="5821363"/>
            <a:ext cx="1447800" cy="122237"/>
          </a:xfrm>
          <a:prstGeom prst="rect">
            <a:avLst/>
          </a:prstGeom>
          <a:noFill/>
          <a:ln w="9525">
            <a:noFill/>
            <a:miter lim="800000"/>
            <a:headEnd/>
            <a:tailEnd/>
          </a:ln>
          <a:effectLst/>
        </p:spPr>
        <p:txBody>
          <a:bodyPr lIns="0" tIns="0" rIns="0" bIns="0">
            <a:spAutoFit/>
          </a:bodyPr>
          <a:lstStyle/>
          <a:p>
            <a:pPr algn="ctr" eaLnBrk="1" hangingPunct="1">
              <a:spcBef>
                <a:spcPct val="50000"/>
              </a:spcBef>
            </a:pPr>
            <a:r>
              <a:rPr lang="en-US" sz="800">
                <a:solidFill>
                  <a:schemeClr val="bg1"/>
                </a:solidFill>
                <a:latin typeface="Arial" pitchFamily="34" charset="0"/>
              </a:rPr>
              <a:t>Last updated on Jan 20, 2009</a:t>
            </a:r>
          </a:p>
        </p:txBody>
      </p:sp>
      <p:sp>
        <p:nvSpPr>
          <p:cNvPr id="14364" name="WordArt 28"/>
          <p:cNvSpPr>
            <a:spLocks noChangeArrowheads="1" noChangeShapeType="1" noTextEdit="1"/>
          </p:cNvSpPr>
          <p:nvPr/>
        </p:nvSpPr>
        <p:spPr bwMode="auto">
          <a:xfrm>
            <a:off x="76200" y="685800"/>
            <a:ext cx="609600" cy="714375"/>
          </a:xfrm>
          <a:prstGeom prst="rect">
            <a:avLst/>
          </a:prstGeom>
        </p:spPr>
        <p:txBody>
          <a:bodyPr wrap="none" fromWordArt="1">
            <a:prstTxWarp prst="textPlain">
              <a:avLst>
                <a:gd name="adj" fmla="val 50000"/>
              </a:avLst>
            </a:prstTxWarp>
          </a:bodyPr>
          <a:lstStyle/>
          <a:p>
            <a:pPr algn="ctr"/>
            <a:r>
              <a:rPr lang="en-US" sz="3600" kern="10">
                <a:ln w="25400">
                  <a:solidFill>
                    <a:schemeClr val="bg1"/>
                  </a:solidFill>
                  <a:round/>
                  <a:headEnd/>
                  <a:tailEnd/>
                </a:ln>
                <a:solidFill>
                  <a:srgbClr val="000000"/>
                </a:solidFill>
                <a:latin typeface="Arial Black"/>
              </a:rPr>
              <a:t>18</a:t>
            </a:r>
          </a:p>
        </p:txBody>
      </p:sp>
      <p:sp>
        <p:nvSpPr>
          <p:cNvPr id="14365" name="WordArt 29"/>
          <p:cNvSpPr>
            <a:spLocks noChangeArrowheads="1" noChangeShapeType="1" noTextEdit="1"/>
          </p:cNvSpPr>
          <p:nvPr/>
        </p:nvSpPr>
        <p:spPr bwMode="auto">
          <a:xfrm>
            <a:off x="76200" y="1447800"/>
            <a:ext cx="609600" cy="304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TOTAL</a:t>
            </a:r>
          </a:p>
        </p:txBody>
      </p:sp>
      <p:sp>
        <p:nvSpPr>
          <p:cNvPr id="14366" name="AutoShape 30"/>
          <p:cNvSpPr>
            <a:spLocks noChangeArrowheads="1"/>
          </p:cNvSpPr>
          <p:nvPr/>
        </p:nvSpPr>
        <p:spPr bwMode="auto">
          <a:xfrm>
            <a:off x="5638800" y="39624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67" name="AutoShape 31"/>
          <p:cNvSpPr>
            <a:spLocks noChangeArrowheads="1"/>
          </p:cNvSpPr>
          <p:nvPr/>
        </p:nvSpPr>
        <p:spPr bwMode="auto">
          <a:xfrm>
            <a:off x="4953000" y="25908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68" name="AutoShape 32"/>
          <p:cNvSpPr>
            <a:spLocks noChangeArrowheads="1"/>
          </p:cNvSpPr>
          <p:nvPr/>
        </p:nvSpPr>
        <p:spPr bwMode="auto">
          <a:xfrm>
            <a:off x="3200400" y="25146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69" name="AutoShape 33"/>
          <p:cNvSpPr>
            <a:spLocks noChangeArrowheads="1"/>
          </p:cNvSpPr>
          <p:nvPr/>
        </p:nvSpPr>
        <p:spPr bwMode="auto">
          <a:xfrm>
            <a:off x="2438400" y="25146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70" name="AutoShape 34"/>
          <p:cNvSpPr>
            <a:spLocks noChangeArrowheads="1"/>
          </p:cNvSpPr>
          <p:nvPr/>
        </p:nvSpPr>
        <p:spPr bwMode="auto">
          <a:xfrm>
            <a:off x="5486400" y="35052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71" name="AutoShape 35"/>
          <p:cNvSpPr>
            <a:spLocks noChangeArrowheads="1"/>
          </p:cNvSpPr>
          <p:nvPr/>
        </p:nvSpPr>
        <p:spPr bwMode="auto">
          <a:xfrm>
            <a:off x="4800600" y="38862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72" name="AutoShape 36"/>
          <p:cNvSpPr>
            <a:spLocks noChangeArrowheads="1"/>
          </p:cNvSpPr>
          <p:nvPr/>
        </p:nvSpPr>
        <p:spPr bwMode="auto">
          <a:xfrm>
            <a:off x="7086600" y="23622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73" name="AutoShape 37"/>
          <p:cNvSpPr>
            <a:spLocks noChangeArrowheads="1"/>
          </p:cNvSpPr>
          <p:nvPr/>
        </p:nvSpPr>
        <p:spPr bwMode="auto">
          <a:xfrm>
            <a:off x="3962400" y="24384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74" name="AutoShape 38"/>
          <p:cNvSpPr>
            <a:spLocks noChangeArrowheads="1"/>
          </p:cNvSpPr>
          <p:nvPr/>
        </p:nvSpPr>
        <p:spPr bwMode="auto">
          <a:xfrm>
            <a:off x="7315200" y="29718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75" name="AutoShape 39"/>
          <p:cNvSpPr>
            <a:spLocks noChangeArrowheads="1"/>
          </p:cNvSpPr>
          <p:nvPr/>
        </p:nvSpPr>
        <p:spPr bwMode="auto">
          <a:xfrm>
            <a:off x="2971800" y="32766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pic>
        <p:nvPicPr>
          <p:cNvPr id="14376" name="Picture 40" descr="cras"/>
          <p:cNvPicPr>
            <a:picLocks noChangeAspect="1" noChangeArrowheads="1"/>
          </p:cNvPicPr>
          <p:nvPr/>
        </p:nvPicPr>
        <p:blipFill>
          <a:blip r:embed="rId4"/>
          <a:srcRect/>
          <a:stretch>
            <a:fillRect/>
          </a:stretch>
        </p:blipFill>
        <p:spPr bwMode="auto">
          <a:xfrm>
            <a:off x="7543800" y="3810000"/>
            <a:ext cx="1595438" cy="1190625"/>
          </a:xfrm>
          <a:prstGeom prst="rect">
            <a:avLst/>
          </a:prstGeom>
          <a:noFill/>
        </p:spPr>
      </p:pic>
      <p:sp>
        <p:nvSpPr>
          <p:cNvPr id="14377" name="Oval 41"/>
          <p:cNvSpPr>
            <a:spLocks noChangeArrowheads="1"/>
          </p:cNvSpPr>
          <p:nvPr/>
        </p:nvSpPr>
        <p:spPr bwMode="auto">
          <a:xfrm>
            <a:off x="5257800" y="2743200"/>
            <a:ext cx="457200" cy="457200"/>
          </a:xfrm>
          <a:prstGeom prst="ellipse">
            <a:avLst/>
          </a:prstGeom>
          <a:noFill/>
          <a:ln w="25400">
            <a:solidFill>
              <a:schemeClr val="tx1"/>
            </a:solidFill>
            <a:round/>
            <a:headEnd/>
            <a:tailEnd/>
          </a:ln>
          <a:effectLst/>
        </p:spPr>
        <p:txBody>
          <a:bodyPr wrap="none" anchor="ctr"/>
          <a:lstStyle/>
          <a:p>
            <a:endParaRPr lang="en-US"/>
          </a:p>
        </p:txBody>
      </p:sp>
      <p:sp>
        <p:nvSpPr>
          <p:cNvPr id="14378" name="Rectangle 42"/>
          <p:cNvSpPr>
            <a:spLocks noChangeArrowheads="1"/>
          </p:cNvSpPr>
          <p:nvPr/>
        </p:nvSpPr>
        <p:spPr bwMode="auto">
          <a:xfrm>
            <a:off x="6400800" y="5410200"/>
            <a:ext cx="2971800" cy="838200"/>
          </a:xfrm>
          <a:prstGeom prst="rect">
            <a:avLst/>
          </a:prstGeom>
          <a:gradFill rotWithShape="1">
            <a:gsLst>
              <a:gs pos="0">
                <a:schemeClr val="bg1">
                  <a:gamma/>
                  <a:shade val="46275"/>
                  <a:invGamma/>
                  <a:alpha val="0"/>
                </a:schemeClr>
              </a:gs>
              <a:gs pos="50000">
                <a:schemeClr val="bg1"/>
              </a:gs>
              <a:gs pos="100000">
                <a:schemeClr val="bg1">
                  <a:gamma/>
                  <a:shade val="46275"/>
                  <a:invGamma/>
                  <a:alpha val="0"/>
                </a:schemeClr>
              </a:gs>
            </a:gsLst>
            <a:lin ang="5400000" scaled="1"/>
          </a:gradFill>
          <a:ln w="9525">
            <a:noFill/>
            <a:miter lim="800000"/>
            <a:headEnd/>
            <a:tailEnd/>
          </a:ln>
          <a:effectLst/>
        </p:spPr>
        <p:txBody>
          <a:bodyPr wrap="none" anchor="ctr"/>
          <a:lstStyle/>
          <a:p>
            <a:endParaRPr lang="en-US"/>
          </a:p>
        </p:txBody>
      </p:sp>
      <p:sp>
        <p:nvSpPr>
          <p:cNvPr id="14379" name="Oval 43"/>
          <p:cNvSpPr>
            <a:spLocks noChangeArrowheads="1"/>
          </p:cNvSpPr>
          <p:nvPr/>
        </p:nvSpPr>
        <p:spPr bwMode="auto">
          <a:xfrm>
            <a:off x="6553200" y="5638800"/>
            <a:ext cx="457200" cy="457200"/>
          </a:xfrm>
          <a:prstGeom prst="ellipse">
            <a:avLst/>
          </a:prstGeom>
          <a:noFill/>
          <a:ln w="25400">
            <a:solidFill>
              <a:schemeClr val="tx1"/>
            </a:solidFill>
            <a:round/>
            <a:headEnd/>
            <a:tailEnd/>
          </a:ln>
          <a:effectLst/>
        </p:spPr>
        <p:txBody>
          <a:bodyPr wrap="none" anchor="ctr"/>
          <a:lstStyle/>
          <a:p>
            <a:endParaRPr lang="en-US"/>
          </a:p>
        </p:txBody>
      </p:sp>
      <p:sp>
        <p:nvSpPr>
          <p:cNvPr id="14380" name="Text Box 44"/>
          <p:cNvSpPr txBox="1">
            <a:spLocks noChangeArrowheads="1"/>
          </p:cNvSpPr>
          <p:nvPr/>
        </p:nvSpPr>
        <p:spPr bwMode="auto">
          <a:xfrm>
            <a:off x="7086600" y="5654675"/>
            <a:ext cx="1905000" cy="441325"/>
          </a:xfrm>
          <a:prstGeom prst="rect">
            <a:avLst/>
          </a:prstGeom>
          <a:noFill/>
          <a:ln w="9525">
            <a:noFill/>
            <a:miter lim="800000"/>
            <a:headEnd/>
            <a:tailEnd/>
          </a:ln>
          <a:effectLst/>
        </p:spPr>
        <p:txBody>
          <a:bodyPr lIns="0" tIns="0" rIns="0" bIns="0"/>
          <a:lstStyle/>
          <a:p>
            <a:pPr eaLnBrk="1" hangingPunct="1">
              <a:spcBef>
                <a:spcPct val="50000"/>
              </a:spcBef>
            </a:pPr>
            <a:r>
              <a:rPr lang="en-US" sz="1400" b="1">
                <a:latin typeface="Arial" pitchFamily="34" charset="0"/>
              </a:rPr>
              <a:t>Introduction of GRIB2</a:t>
            </a:r>
            <a:br>
              <a:rPr lang="en-US" sz="1400" b="1">
                <a:latin typeface="Arial" pitchFamily="34" charset="0"/>
              </a:rPr>
            </a:br>
            <a:r>
              <a:rPr lang="en-US" sz="1400" b="1">
                <a:latin typeface="Arial" pitchFamily="34" charset="0"/>
              </a:rPr>
              <a:t>fields in August 2008</a:t>
            </a:r>
          </a:p>
        </p:txBody>
      </p:sp>
      <p:sp>
        <p:nvSpPr>
          <p:cNvPr id="14381" name="AutoShape 45"/>
          <p:cNvSpPr>
            <a:spLocks noChangeArrowheads="1"/>
          </p:cNvSpPr>
          <p:nvPr/>
        </p:nvSpPr>
        <p:spPr bwMode="auto">
          <a:xfrm>
            <a:off x="4648200" y="34290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82" name="AutoShape 46"/>
          <p:cNvSpPr>
            <a:spLocks noChangeArrowheads="1"/>
          </p:cNvSpPr>
          <p:nvPr/>
        </p:nvSpPr>
        <p:spPr bwMode="auto">
          <a:xfrm>
            <a:off x="4191000" y="4648200"/>
            <a:ext cx="457200" cy="457200"/>
          </a:xfrm>
          <a:prstGeom prst="star4">
            <a:avLst>
              <a:gd name="adj" fmla="val 19444"/>
            </a:avLst>
          </a:prstGeom>
          <a:gradFill rotWithShape="1">
            <a:gsLst>
              <a:gs pos="0">
                <a:srgbClr val="FF00FF"/>
              </a:gs>
              <a:gs pos="100000">
                <a:srgbClr val="FF00FF">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83" name="AutoShape 47"/>
          <p:cNvSpPr>
            <a:spLocks noChangeArrowheads="1"/>
          </p:cNvSpPr>
          <p:nvPr/>
        </p:nvSpPr>
        <p:spPr bwMode="auto">
          <a:xfrm>
            <a:off x="5562600" y="3048000"/>
            <a:ext cx="457200" cy="457200"/>
          </a:xfrm>
          <a:prstGeom prst="star4">
            <a:avLst>
              <a:gd name="adj" fmla="val 19444"/>
            </a:avLst>
          </a:prstGeom>
          <a:gradFill rotWithShape="1">
            <a:gsLst>
              <a:gs pos="0">
                <a:srgbClr val="FFFF00"/>
              </a:gs>
              <a:gs pos="100000">
                <a:srgbClr val="FF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14384" name="AutoShape 48"/>
          <p:cNvSpPr>
            <a:spLocks noChangeArrowheads="1"/>
          </p:cNvSpPr>
          <p:nvPr/>
        </p:nvSpPr>
        <p:spPr bwMode="auto">
          <a:xfrm>
            <a:off x="4343400" y="1905000"/>
            <a:ext cx="457200" cy="457200"/>
          </a:xfrm>
          <a:prstGeom prst="star4">
            <a:avLst>
              <a:gd name="adj" fmla="val 19444"/>
            </a:avLst>
          </a:prstGeom>
          <a:gradFill rotWithShape="1">
            <a:gsLst>
              <a:gs pos="0">
                <a:srgbClr val="00FF00"/>
              </a:gs>
              <a:gs pos="100000">
                <a:srgbClr val="00FF00">
                  <a:gamma/>
                  <a:shade val="46275"/>
                  <a:invGamma/>
                  <a:alpha val="0"/>
                </a:srgbClr>
              </a:gs>
            </a:gsLst>
            <a:path path="shape">
              <a:fillToRect l="50000" t="50000" r="50000" b="50000"/>
            </a:path>
          </a:gradFill>
          <a:ln w="19050" cap="rnd">
            <a:solidFill>
              <a:schemeClr val="tx1"/>
            </a:solidFill>
            <a:prstDash val="sysDot"/>
            <a:miter lim="800000"/>
            <a:headEnd/>
            <a:tailEnd/>
          </a:ln>
          <a:effectLst/>
        </p:spPr>
        <p:txBody>
          <a:bodyPr wrap="none" anchor="ctr"/>
          <a:lstStyle/>
          <a:p>
            <a:endParaRPr lang="en-US"/>
          </a:p>
        </p:txBody>
      </p:sp>
      <p:sp>
        <p:nvSpPr>
          <p:cNvPr id="54" name="Slide Number Placeholder 53"/>
          <p:cNvSpPr>
            <a:spLocks noGrp="1"/>
          </p:cNvSpPr>
          <p:nvPr>
            <p:ph type="sldNum" sz="quarter" idx="12"/>
          </p:nvPr>
        </p:nvSpPr>
        <p:spPr/>
        <p:txBody>
          <a:bodyPr/>
          <a:lstStyle/>
          <a:p>
            <a:fld id="{0878F796-396E-48B3-84FF-93540741AF3D}" type="slidenum">
              <a:rPr lang="en-US" smtClean="0"/>
              <a:pPr/>
              <a:t>3</a:t>
            </a:fld>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 name="Object 4"/>
          <p:cNvGraphicFramePr>
            <a:graphicFrameLocks noChangeAspect="1"/>
          </p:cNvGraphicFramePr>
          <p:nvPr/>
        </p:nvGraphicFramePr>
        <p:xfrm>
          <a:off x="0" y="206375"/>
          <a:ext cx="9144000" cy="6346825"/>
        </p:xfrm>
        <a:graphic>
          <a:graphicData uri="http://schemas.openxmlformats.org/presentationml/2006/ole">
            <p:oleObj spid="_x0000_s11268" name="Chart" r:id="rId3" imgW="11182271" imgH="7762782" progId="Excel.Chart.8">
              <p:embed/>
            </p:oleObj>
          </a:graphicData>
        </a:graphic>
      </p:graphicFrame>
      <p:sp>
        <p:nvSpPr>
          <p:cNvPr id="8" name="Slide Number Placeholder 7"/>
          <p:cNvSpPr>
            <a:spLocks noGrp="1"/>
          </p:cNvSpPr>
          <p:nvPr>
            <p:ph type="sldNum" sz="quarter" idx="12"/>
          </p:nvPr>
        </p:nvSpPr>
        <p:spPr/>
        <p:txBody>
          <a:bodyPr/>
          <a:lstStyle/>
          <a:p>
            <a:fld id="{0878F796-396E-48B3-84FF-93540741AF3D}" type="slidenum">
              <a:rPr lang="en-US" smtClean="0"/>
              <a:pPr/>
              <a:t>4</a:t>
            </a:fld>
            <a:endParaRPr lang="en-US"/>
          </a:p>
        </p:txBody>
      </p:sp>
      <p:sp>
        <p:nvSpPr>
          <p:cNvPr id="9" name="Oval 8"/>
          <p:cNvSpPr/>
          <p:nvPr/>
        </p:nvSpPr>
        <p:spPr>
          <a:xfrm>
            <a:off x="8077200" y="914400"/>
            <a:ext cx="685800" cy="685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73361" y="1247001"/>
            <a:ext cx="1780039" cy="276999"/>
          </a:xfrm>
          <a:prstGeom prst="rect">
            <a:avLst/>
          </a:prstGeom>
          <a:noFill/>
        </p:spPr>
        <p:txBody>
          <a:bodyPr wrap="none" rtlCol="0">
            <a:spAutoFit/>
          </a:bodyPr>
          <a:lstStyle/>
          <a:p>
            <a:r>
              <a:rPr lang="en-US" sz="1200" dirty="0" smtClean="0"/>
              <a:t>None so far this May</a:t>
            </a:r>
            <a:endParaRPr lang="en-US" sz="12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Object 4"/>
          <p:cNvGraphicFramePr>
            <a:graphicFrameLocks noChangeAspect="1"/>
          </p:cNvGraphicFramePr>
          <p:nvPr/>
        </p:nvGraphicFramePr>
        <p:xfrm>
          <a:off x="0" y="206375"/>
          <a:ext cx="9144000" cy="6346825"/>
        </p:xfrm>
        <a:graphic>
          <a:graphicData uri="http://schemas.openxmlformats.org/presentationml/2006/ole">
            <p:oleObj spid="_x0000_s12292" name="Chart" r:id="rId3" imgW="11182271" imgH="7762782" progId="Excel.Chart.8">
              <p:embed/>
            </p:oleObj>
          </a:graphicData>
        </a:graphic>
      </p:graphicFrame>
      <p:sp>
        <p:nvSpPr>
          <p:cNvPr id="8" name="Slide Number Placeholder 7"/>
          <p:cNvSpPr>
            <a:spLocks noGrp="1"/>
          </p:cNvSpPr>
          <p:nvPr>
            <p:ph type="sldNum" sz="quarter" idx="12"/>
          </p:nvPr>
        </p:nvSpPr>
        <p:spPr/>
        <p:txBody>
          <a:bodyPr/>
          <a:lstStyle/>
          <a:p>
            <a:fld id="{0878F796-396E-48B3-84FF-93540741AF3D}" type="slidenum">
              <a:rPr lang="en-US" smtClean="0"/>
              <a:pPr/>
              <a:t>5</a:t>
            </a:fld>
            <a:endParaRPr lang="en-US"/>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370013" y="1827213"/>
            <a:ext cx="7313612" cy="4802187"/>
          </a:xfrm>
        </p:spPr>
        <p:txBody>
          <a:bodyPr/>
          <a:lstStyle/>
          <a:p>
            <a:pPr>
              <a:lnSpc>
                <a:spcPct val="80000"/>
              </a:lnSpc>
            </a:pPr>
            <a:r>
              <a:rPr lang="en-US" sz="2000" b="1">
                <a:latin typeface="Arial" pitchFamily="34" charset="0"/>
              </a:rPr>
              <a:t>27 January 2009 at CIMSS with theme “</a:t>
            </a:r>
            <a:r>
              <a:rPr lang="en-US" altLang="ko-KR" sz="2000" b="1">
                <a:solidFill>
                  <a:srgbClr val="000000"/>
                </a:solidFill>
                <a:latin typeface="Arial" pitchFamily="34" charset="0"/>
                <a:ea typeface="Batang" pitchFamily="18" charset="-127"/>
                <a:cs typeface="Times New Roman" pitchFamily="18" charset="0"/>
              </a:rPr>
              <a:t>Catering to the satellite needs of operational meteorology”</a:t>
            </a:r>
            <a:endParaRPr lang="en-US" sz="2000" b="1">
              <a:latin typeface="Arial" pitchFamily="34" charset="0"/>
            </a:endParaRPr>
          </a:p>
          <a:p>
            <a:pPr>
              <a:lnSpc>
                <a:spcPct val="80000"/>
              </a:lnSpc>
            </a:pPr>
            <a:r>
              <a:rPr lang="en-US" sz="2000" b="1">
                <a:latin typeface="Arial" pitchFamily="34" charset="0"/>
              </a:rPr>
              <a:t>17 February 2009 at NWS WFO MKX with theme “Building on a collaborative foundation for success in operational satellite meteorology”</a:t>
            </a:r>
          </a:p>
          <a:p>
            <a:pPr lvl="1">
              <a:lnSpc>
                <a:spcPct val="80000"/>
              </a:lnSpc>
            </a:pPr>
            <a:r>
              <a:rPr lang="en-US" sz="1800" b="1">
                <a:latin typeface="Arial" pitchFamily="34" charset="0"/>
              </a:rPr>
              <a:t>Survey conducted to assess presentations and content based on “applicability and pertinence to the field of operational meteorology” (“1”, not applicable; “5”, immediately applicable):</a:t>
            </a:r>
          </a:p>
          <a:p>
            <a:pPr lvl="1">
              <a:lnSpc>
                <a:spcPct val="80000"/>
              </a:lnSpc>
            </a:pPr>
            <a:r>
              <a:rPr lang="en-US" sz="1800">
                <a:latin typeface="Arial" pitchFamily="34" charset="0"/>
              </a:rPr>
              <a:t>GOES-R Proving Ground and Overview of Simulated ABI Datasets:  4.4</a:t>
            </a:r>
          </a:p>
          <a:p>
            <a:pPr lvl="1">
              <a:lnSpc>
                <a:spcPct val="80000"/>
              </a:lnSpc>
            </a:pPr>
            <a:r>
              <a:rPr lang="en-US" sz="1800">
                <a:latin typeface="Arial" pitchFamily="34" charset="0"/>
              </a:rPr>
              <a:t>A primer on the use of the current GOES Sounder:  3.4</a:t>
            </a:r>
          </a:p>
          <a:p>
            <a:pPr lvl="1">
              <a:lnSpc>
                <a:spcPct val="80000"/>
              </a:lnSpc>
            </a:pPr>
            <a:r>
              <a:rPr lang="en-US" sz="1800">
                <a:latin typeface="Arial" pitchFamily="34" charset="0"/>
              </a:rPr>
              <a:t>Using GOES Sounder products to improve regional NWP:  4.4 (CRAS), 4.0 (Nearcasting)</a:t>
            </a:r>
          </a:p>
          <a:p>
            <a:pPr lvl="1">
              <a:lnSpc>
                <a:spcPct val="80000"/>
              </a:lnSpc>
            </a:pPr>
            <a:r>
              <a:rPr lang="en-US" sz="1800">
                <a:latin typeface="Arial" pitchFamily="34" charset="0"/>
              </a:rPr>
              <a:t>Providing Research Satellite Products to NWS Operations:  4.7</a:t>
            </a:r>
          </a:p>
          <a:p>
            <a:pPr lvl="1">
              <a:lnSpc>
                <a:spcPct val="80000"/>
              </a:lnSpc>
            </a:pPr>
            <a:r>
              <a:rPr lang="en-US" sz="1800">
                <a:latin typeface="Arial" pitchFamily="34" charset="0"/>
              </a:rPr>
              <a:t>Convective Initiation and Aviation Applications to Forecasting:  4.0</a:t>
            </a:r>
          </a:p>
          <a:p>
            <a:pPr lvl="1">
              <a:lnSpc>
                <a:spcPct val="80000"/>
              </a:lnSpc>
            </a:pPr>
            <a:r>
              <a:rPr lang="en-US" sz="1800">
                <a:latin typeface="Arial" pitchFamily="34" charset="0"/>
              </a:rPr>
              <a:t>Overall, including organization and subject matter:  4.7</a:t>
            </a:r>
            <a:endParaRPr lang="en-US" sz="2100"/>
          </a:p>
        </p:txBody>
      </p:sp>
      <p:sp>
        <p:nvSpPr>
          <p:cNvPr id="30722" name="Rectangle 2"/>
          <p:cNvSpPr>
            <a:spLocks noGrp="1" noChangeArrowheads="1"/>
          </p:cNvSpPr>
          <p:nvPr>
            <p:ph type="title"/>
          </p:nvPr>
        </p:nvSpPr>
        <p:spPr/>
        <p:txBody>
          <a:bodyPr/>
          <a:lstStyle/>
          <a:p>
            <a:r>
              <a:rPr lang="en-US"/>
              <a:t>Meetings with NWS WFO MKX</a:t>
            </a:r>
          </a:p>
        </p:txBody>
      </p:sp>
      <p:sp>
        <p:nvSpPr>
          <p:cNvPr id="9" name="Slide Number Placeholder 8"/>
          <p:cNvSpPr>
            <a:spLocks noGrp="1"/>
          </p:cNvSpPr>
          <p:nvPr>
            <p:ph type="sldNum" sz="quarter" idx="12"/>
          </p:nvPr>
        </p:nvSpPr>
        <p:spPr/>
        <p:txBody>
          <a:bodyPr/>
          <a:lstStyle/>
          <a:p>
            <a:fld id="{A17CA3D9-A7A4-4C22-A47A-EAF6EA16E293}" type="slidenum">
              <a:rPr lang="en-US" smtClean="0"/>
              <a:pPr/>
              <a:t>6</a:t>
            </a:fld>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33400" y="152400"/>
            <a:ext cx="8153400" cy="579438"/>
          </a:xfrm>
          <a:prstGeom prst="rect">
            <a:avLst/>
          </a:prstGeom>
          <a:noFill/>
          <a:ln w="9525">
            <a:noFill/>
            <a:miter lim="800000"/>
            <a:headEnd/>
            <a:tailEnd/>
          </a:ln>
        </p:spPr>
        <p:txBody>
          <a:bodyPr>
            <a:spAutoFit/>
          </a:bodyPr>
          <a:lstStyle/>
          <a:p>
            <a:pPr algn="ctr" eaLnBrk="1" hangingPunct="1"/>
            <a:r>
              <a:rPr lang="en-US" sz="3200" b="1">
                <a:latin typeface="Arial" pitchFamily="34" charset="0"/>
                <a:cs typeface="Arial" pitchFamily="34" charset="0"/>
              </a:rPr>
              <a:t>CIMSS Regional Assimilation System</a:t>
            </a:r>
            <a:endParaRPr lang="en-US" sz="4000" b="1">
              <a:latin typeface="Arial" pitchFamily="34" charset="0"/>
              <a:ea typeface="MS Mincho" pitchFamily="49" charset="-128"/>
              <a:cs typeface="Arial" pitchFamily="34" charset="0"/>
            </a:endParaRPr>
          </a:p>
        </p:txBody>
      </p:sp>
      <p:pic>
        <p:nvPicPr>
          <p:cNvPr id="3075" name="Picture 3"/>
          <p:cNvPicPr>
            <a:picLocks noChangeArrowheads="1"/>
          </p:cNvPicPr>
          <p:nvPr/>
        </p:nvPicPr>
        <p:blipFill>
          <a:blip r:embed="rId2"/>
          <a:srcRect/>
          <a:stretch>
            <a:fillRect/>
          </a:stretch>
        </p:blipFill>
        <p:spPr bwMode="auto">
          <a:xfrm>
            <a:off x="6705600" y="914400"/>
            <a:ext cx="2128838" cy="1447800"/>
          </a:xfrm>
          <a:prstGeom prst="rect">
            <a:avLst/>
          </a:prstGeom>
          <a:noFill/>
          <a:ln w="9525">
            <a:noFill/>
            <a:miter lim="800000"/>
            <a:headEnd/>
            <a:tailEnd/>
          </a:ln>
        </p:spPr>
      </p:pic>
      <p:pic>
        <p:nvPicPr>
          <p:cNvPr id="3076" name="Picture 4" descr="pwat01n"/>
          <p:cNvPicPr>
            <a:picLocks noChangeAspect="1" noChangeArrowheads="1"/>
          </p:cNvPicPr>
          <p:nvPr/>
        </p:nvPicPr>
        <p:blipFill>
          <a:blip r:embed="rId3"/>
          <a:srcRect t="7954" r="15541"/>
          <a:stretch>
            <a:fillRect/>
          </a:stretch>
        </p:blipFill>
        <p:spPr bwMode="auto">
          <a:xfrm>
            <a:off x="6143625" y="4876800"/>
            <a:ext cx="2847975" cy="1844675"/>
          </a:xfrm>
          <a:prstGeom prst="rect">
            <a:avLst/>
          </a:prstGeom>
          <a:noFill/>
          <a:ln w="9525">
            <a:noFill/>
            <a:miter lim="800000"/>
            <a:headEnd/>
            <a:tailEnd/>
          </a:ln>
        </p:spPr>
      </p:pic>
      <p:sp>
        <p:nvSpPr>
          <p:cNvPr id="3077" name="Text Box 5"/>
          <p:cNvSpPr txBox="1">
            <a:spLocks noChangeArrowheads="1"/>
          </p:cNvSpPr>
          <p:nvPr/>
        </p:nvSpPr>
        <p:spPr bwMode="auto">
          <a:xfrm>
            <a:off x="228600" y="4572000"/>
            <a:ext cx="5715000" cy="1219200"/>
          </a:xfrm>
          <a:prstGeom prst="rect">
            <a:avLst/>
          </a:prstGeom>
          <a:solidFill>
            <a:schemeClr val="bg1"/>
          </a:solidFill>
          <a:ln w="31750">
            <a:solidFill>
              <a:schemeClr val="tx1"/>
            </a:solidFill>
            <a:miter lim="800000"/>
            <a:headEnd/>
            <a:tailEnd/>
          </a:ln>
        </p:spPr>
        <p:txBody>
          <a:bodyPr>
            <a:spAutoFit/>
          </a:bodyPr>
          <a:lstStyle/>
          <a:p>
            <a:pPr eaLnBrk="1" hangingPunct="1"/>
            <a:r>
              <a:rPr lang="en-US" sz="2400">
                <a:latin typeface="Arial" pitchFamily="34" charset="0"/>
                <a:cs typeface="Arial" pitchFamily="34" charset="0"/>
              </a:rPr>
              <a:t>CRAS is unique in that, since 1996, it’s development was guided by validating forecasts using information from GOES.</a:t>
            </a:r>
          </a:p>
        </p:txBody>
      </p:sp>
      <p:sp>
        <p:nvSpPr>
          <p:cNvPr id="49158" name="Text Box 6"/>
          <p:cNvSpPr txBox="1">
            <a:spLocks noChangeArrowheads="1"/>
          </p:cNvSpPr>
          <p:nvPr/>
        </p:nvSpPr>
        <p:spPr bwMode="auto">
          <a:xfrm>
            <a:off x="3348038" y="914400"/>
            <a:ext cx="2127250" cy="914400"/>
          </a:xfrm>
          <a:prstGeom prst="rect">
            <a:avLst/>
          </a:prstGeom>
          <a:noFill/>
          <a:ln w="9525">
            <a:noFill/>
            <a:miter lim="800000"/>
            <a:headEnd/>
            <a:tailEnd/>
          </a:ln>
          <a:effectLst/>
        </p:spPr>
        <p:txBody>
          <a:bodyPr wrap="none">
            <a:spAutoFit/>
          </a:bodyPr>
          <a:lstStyle/>
          <a:p>
            <a:pPr>
              <a:defRPr/>
            </a:pPr>
            <a:r>
              <a:rPr lang="en-US" sz="5400" b="1" i="1" u="sng">
                <a:solidFill>
                  <a:srgbClr val="0033CC"/>
                </a:solidFill>
                <a:effectLst>
                  <a:outerShdw blurRad="38100" dist="38100" dir="2700000" algn="tl">
                    <a:srgbClr val="C0C0C0"/>
                  </a:outerShdw>
                </a:effectLst>
                <a:latin typeface="Arial" charset="0"/>
              </a:rPr>
              <a:t>CRAS</a:t>
            </a:r>
          </a:p>
        </p:txBody>
      </p:sp>
      <p:sp>
        <p:nvSpPr>
          <p:cNvPr id="3079" name="Line 7"/>
          <p:cNvSpPr>
            <a:spLocks noChangeShapeType="1"/>
          </p:cNvSpPr>
          <p:nvPr/>
        </p:nvSpPr>
        <p:spPr bwMode="auto">
          <a:xfrm flipV="1">
            <a:off x="6172200" y="2057400"/>
            <a:ext cx="2209800" cy="2819400"/>
          </a:xfrm>
          <a:prstGeom prst="line">
            <a:avLst/>
          </a:prstGeom>
          <a:noFill/>
          <a:ln w="9525">
            <a:solidFill>
              <a:schemeClr val="tx1"/>
            </a:solidFill>
            <a:round/>
            <a:headEnd/>
            <a:tailEnd/>
          </a:ln>
        </p:spPr>
        <p:txBody>
          <a:bodyPr/>
          <a:lstStyle/>
          <a:p>
            <a:endParaRPr lang="en-US"/>
          </a:p>
        </p:txBody>
      </p:sp>
      <p:sp>
        <p:nvSpPr>
          <p:cNvPr id="3080" name="Line 8"/>
          <p:cNvSpPr>
            <a:spLocks noChangeShapeType="1"/>
          </p:cNvSpPr>
          <p:nvPr/>
        </p:nvSpPr>
        <p:spPr bwMode="auto">
          <a:xfrm flipH="1" flipV="1">
            <a:off x="8382000" y="2057400"/>
            <a:ext cx="609600" cy="2895600"/>
          </a:xfrm>
          <a:prstGeom prst="line">
            <a:avLst/>
          </a:prstGeom>
          <a:noFill/>
          <a:ln w="9525">
            <a:solidFill>
              <a:schemeClr val="tx1"/>
            </a:solidFill>
            <a:round/>
            <a:headEnd/>
            <a:tailEnd/>
          </a:ln>
        </p:spPr>
        <p:txBody>
          <a:bodyPr/>
          <a:lstStyle/>
          <a:p>
            <a:endParaRPr lang="en-US"/>
          </a:p>
        </p:txBody>
      </p:sp>
      <p:sp>
        <p:nvSpPr>
          <p:cNvPr id="3081" name="Line 9"/>
          <p:cNvSpPr>
            <a:spLocks noChangeShapeType="1"/>
          </p:cNvSpPr>
          <p:nvPr/>
        </p:nvSpPr>
        <p:spPr bwMode="auto">
          <a:xfrm flipV="1">
            <a:off x="6172200" y="2057400"/>
            <a:ext cx="2209800" cy="4648200"/>
          </a:xfrm>
          <a:prstGeom prst="line">
            <a:avLst/>
          </a:prstGeom>
          <a:noFill/>
          <a:ln w="9525">
            <a:solidFill>
              <a:schemeClr val="tx1"/>
            </a:solidFill>
            <a:round/>
            <a:headEnd/>
            <a:tailEnd/>
          </a:ln>
        </p:spPr>
        <p:txBody>
          <a:bodyPr/>
          <a:lstStyle/>
          <a:p>
            <a:endParaRPr lang="en-US"/>
          </a:p>
        </p:txBody>
      </p:sp>
      <p:sp>
        <p:nvSpPr>
          <p:cNvPr id="3082" name="Line 10"/>
          <p:cNvSpPr>
            <a:spLocks noChangeShapeType="1"/>
          </p:cNvSpPr>
          <p:nvPr/>
        </p:nvSpPr>
        <p:spPr bwMode="auto">
          <a:xfrm flipH="1" flipV="1">
            <a:off x="8382000" y="2057400"/>
            <a:ext cx="609600" cy="4648200"/>
          </a:xfrm>
          <a:prstGeom prst="line">
            <a:avLst/>
          </a:prstGeom>
          <a:noFill/>
          <a:ln w="9525">
            <a:solidFill>
              <a:schemeClr val="tx1"/>
            </a:solidFill>
            <a:round/>
            <a:headEnd/>
            <a:tailEnd/>
          </a:ln>
        </p:spPr>
        <p:txBody>
          <a:bodyPr/>
          <a:lstStyle/>
          <a:p>
            <a:endParaRPr lang="en-US"/>
          </a:p>
        </p:txBody>
      </p:sp>
      <p:sp>
        <p:nvSpPr>
          <p:cNvPr id="3083" name="Text Box 11"/>
          <p:cNvSpPr txBox="1">
            <a:spLocks noChangeArrowheads="1"/>
          </p:cNvSpPr>
          <p:nvPr/>
        </p:nvSpPr>
        <p:spPr bwMode="auto">
          <a:xfrm>
            <a:off x="228600" y="2209800"/>
            <a:ext cx="5715000" cy="2282825"/>
          </a:xfrm>
          <a:prstGeom prst="rect">
            <a:avLst/>
          </a:prstGeom>
          <a:noFill/>
          <a:ln w="9525">
            <a:noFill/>
            <a:miter lim="800000"/>
            <a:headEnd/>
            <a:tailEnd/>
          </a:ln>
        </p:spPr>
        <p:txBody>
          <a:bodyPr>
            <a:spAutoFit/>
          </a:bodyPr>
          <a:lstStyle/>
          <a:p>
            <a:pPr eaLnBrk="1" hangingPunct="1"/>
            <a:r>
              <a:rPr lang="en-US" sz="2400">
                <a:latin typeface="Arial" pitchFamily="34" charset="0"/>
                <a:ea typeface="MS Mincho" pitchFamily="49" charset="-128"/>
                <a:cs typeface="Arial" pitchFamily="34" charset="0"/>
              </a:rPr>
              <a:t>The Cooperative Institute for Meteorological Satellite Studies (CIMSS) uses the CIMSS Regional Assimilation System (CRAS) to assess the impact of space-based observations on numerical forecast accuracy.</a:t>
            </a:r>
          </a:p>
        </p:txBody>
      </p:sp>
      <p:sp>
        <p:nvSpPr>
          <p:cNvPr id="3084" name="Text Box 12"/>
          <p:cNvSpPr txBox="1">
            <a:spLocks noChangeArrowheads="1"/>
          </p:cNvSpPr>
          <p:nvPr/>
        </p:nvSpPr>
        <p:spPr bwMode="auto">
          <a:xfrm>
            <a:off x="-76200" y="6659563"/>
            <a:ext cx="3048000" cy="274637"/>
          </a:xfrm>
          <a:prstGeom prst="rect">
            <a:avLst/>
          </a:prstGeom>
          <a:noFill/>
          <a:ln w="9525">
            <a:noFill/>
            <a:miter lim="800000"/>
            <a:headEnd/>
            <a:tailEnd/>
          </a:ln>
        </p:spPr>
        <p:txBody>
          <a:bodyPr>
            <a:spAutoFit/>
          </a:bodyPr>
          <a:lstStyle/>
          <a:p>
            <a:pPr eaLnBrk="1" hangingPunct="1">
              <a:spcBef>
                <a:spcPct val="50000"/>
              </a:spcBef>
            </a:pPr>
            <a:r>
              <a:rPr lang="en-US" sz="1200">
                <a:latin typeface="Arial" pitchFamily="34" charset="0"/>
                <a:cs typeface="Arial" pitchFamily="34" charset="0"/>
              </a:rPr>
              <a:t>Slide credit:  Robert Aune, NOAA/NESDIS</a:t>
            </a:r>
          </a:p>
        </p:txBody>
      </p:sp>
      <p:sp>
        <p:nvSpPr>
          <p:cNvPr id="18" name="Slide Number Placeholder 17"/>
          <p:cNvSpPr>
            <a:spLocks noGrp="1"/>
          </p:cNvSpPr>
          <p:nvPr>
            <p:ph type="sldNum" sz="quarter" idx="12"/>
          </p:nvPr>
        </p:nvSpPr>
        <p:spPr/>
        <p:txBody>
          <a:bodyPr/>
          <a:lstStyle/>
          <a:p>
            <a:fld id="{0878F796-396E-48B3-84FF-93540741AF3D}" type="slidenum">
              <a:rPr lang="en-US" smtClean="0"/>
              <a:pPr/>
              <a:t>7</a:t>
            </a:fld>
            <a:endParaRPr lang="en-US"/>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RAS45_500MB_Height_20081012_0000F084"/>
          <p:cNvPicPr>
            <a:picLocks noChangeAspect="1" noChangeArrowheads="1"/>
          </p:cNvPicPr>
          <p:nvPr/>
        </p:nvPicPr>
        <p:blipFill>
          <a:blip r:embed="rId2"/>
          <a:srcRect/>
          <a:stretch>
            <a:fillRect/>
          </a:stretch>
        </p:blipFill>
        <p:spPr bwMode="auto">
          <a:xfrm>
            <a:off x="-9525" y="-952500"/>
            <a:ext cx="9163050" cy="8763000"/>
          </a:xfrm>
          <a:prstGeom prst="rect">
            <a:avLst/>
          </a:prstGeom>
          <a:noFill/>
          <a:ln w="9525">
            <a:noFill/>
            <a:miter lim="800000"/>
            <a:headEnd/>
            <a:tailEnd/>
          </a:ln>
        </p:spPr>
      </p:pic>
      <p:pic>
        <p:nvPicPr>
          <p:cNvPr id="16387" name="Picture 4" descr="http://cimss.ssec.wisc.edu/logo/fullsize/cimss-logo-big-transp.gif"/>
          <p:cNvPicPr>
            <a:picLocks noChangeAspect="1" noChangeArrowheads="1"/>
          </p:cNvPicPr>
          <p:nvPr/>
        </p:nvPicPr>
        <p:blipFill>
          <a:blip r:embed="rId3"/>
          <a:srcRect/>
          <a:stretch>
            <a:fillRect/>
          </a:stretch>
        </p:blipFill>
        <p:spPr bwMode="auto">
          <a:xfrm>
            <a:off x="7543800" y="5749925"/>
            <a:ext cx="1524000" cy="10318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0878F796-396E-48B3-84FF-93540741AF3D}" type="slidenum">
              <a:rPr lang="en-US" smtClean="0">
                <a:solidFill>
                  <a:schemeClr val="bg1"/>
                </a:solidFill>
              </a:rPr>
              <a:pPr/>
              <a:t>8</a:t>
            </a:fld>
            <a:endParaRPr lang="en-US">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RAS45-AK_Synthetic_Fcst_IR_Window_-_11"/>
          <p:cNvPicPr>
            <a:picLocks noChangeAspect="1" noChangeArrowheads="1"/>
          </p:cNvPicPr>
          <p:nvPr/>
        </p:nvPicPr>
        <p:blipFill>
          <a:blip r:embed="rId2"/>
          <a:srcRect/>
          <a:stretch>
            <a:fillRect/>
          </a:stretch>
        </p:blipFill>
        <p:spPr bwMode="auto">
          <a:xfrm>
            <a:off x="-4763" y="-952500"/>
            <a:ext cx="9153526" cy="8763000"/>
          </a:xfrm>
          <a:prstGeom prst="rect">
            <a:avLst/>
          </a:prstGeom>
          <a:noFill/>
          <a:ln w="9525">
            <a:noFill/>
            <a:miter lim="800000"/>
            <a:headEnd/>
            <a:tailEnd/>
          </a:ln>
        </p:spPr>
      </p:pic>
      <p:pic>
        <p:nvPicPr>
          <p:cNvPr id="17411" name="Picture 4" descr="http://cimss.ssec.wisc.edu/logo/fullsize/cimss-logo-big-transp.gif"/>
          <p:cNvPicPr>
            <a:picLocks noChangeAspect="1" noChangeArrowheads="1"/>
          </p:cNvPicPr>
          <p:nvPr/>
        </p:nvPicPr>
        <p:blipFill>
          <a:blip r:embed="rId3"/>
          <a:srcRect/>
          <a:stretch>
            <a:fillRect/>
          </a:stretch>
        </p:blipFill>
        <p:spPr bwMode="auto">
          <a:xfrm>
            <a:off x="7543800" y="5749925"/>
            <a:ext cx="1524000" cy="1031875"/>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0878F796-396E-48B3-84FF-93540741AF3D}" type="slidenum">
              <a:rPr lang="en-US" smtClean="0">
                <a:solidFill>
                  <a:schemeClr val="bg1"/>
                </a:solidFill>
              </a:rPr>
              <a:pPr/>
              <a:t>9</a:t>
            </a:fld>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TotalTime>
  <Words>774</Words>
  <Application>Microsoft Office PowerPoint</Application>
  <PresentationFormat>On-screen Show (4:3)</PresentationFormat>
  <Paragraphs>128</Paragraphs>
  <Slides>23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Times New Roman</vt:lpstr>
      <vt:lpstr>Verdana</vt:lpstr>
      <vt:lpstr>Wingdings</vt:lpstr>
      <vt:lpstr>Arial Narrow</vt:lpstr>
      <vt:lpstr>Batang</vt:lpstr>
      <vt:lpstr>MS Mincho</vt:lpstr>
      <vt:lpstr>Arial Rounded MT Bold</vt:lpstr>
      <vt:lpstr>Concourse</vt:lpstr>
      <vt:lpstr>Microsoft Office Excel Chart</vt:lpstr>
      <vt:lpstr>The Evolution and Evaluation of CIMSS’ AWIPS-related efforts since May 2008</vt:lpstr>
      <vt:lpstr>Slide 2</vt:lpstr>
      <vt:lpstr>Slide 3</vt:lpstr>
      <vt:lpstr>Slide 4</vt:lpstr>
      <vt:lpstr>Slide 5</vt:lpstr>
      <vt:lpstr>Meetings with NWS WFO MKX</vt:lpstr>
      <vt:lpstr>Slide 7</vt:lpstr>
      <vt:lpstr>Slide 8</vt:lpstr>
      <vt:lpstr>Slide 9</vt:lpstr>
      <vt:lpstr>Slide 10</vt:lpstr>
      <vt:lpstr>Sky Cover Prediction</vt:lpstr>
      <vt:lpstr>Sky Cover Prediction</vt:lpstr>
      <vt:lpstr>Transitioning to the WRF</vt:lpstr>
      <vt:lpstr>Specific Objective: Expand the benefits of valuable moisture Information contained in GOES Sounder Derived Product Images (DPI)</vt:lpstr>
      <vt:lpstr>Slide 15</vt:lpstr>
      <vt:lpstr>Slide 16</vt:lpstr>
      <vt:lpstr>Slide 17</vt:lpstr>
      <vt:lpstr>Slide 18</vt:lpstr>
      <vt:lpstr>Slide 19</vt:lpstr>
      <vt:lpstr>Slide 20</vt:lpstr>
      <vt:lpstr>Slide 21</vt:lpstr>
      <vt:lpstr>Slide 22</vt:lpstr>
      <vt:lpstr>Questions or comments?</vt:lpstr>
    </vt:vector>
  </TitlesOfParts>
  <Company>SSEC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 Gerth</dc:creator>
  <cp:lastModifiedBy> </cp:lastModifiedBy>
  <cp:revision>6</cp:revision>
  <dcterms:created xsi:type="dcterms:W3CDTF">2009-05-13T23:22:58Z</dcterms:created>
  <dcterms:modified xsi:type="dcterms:W3CDTF">2009-05-14T22:19:13Z</dcterms:modified>
</cp:coreProperties>
</file>