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73" r:id="rId2"/>
    <p:sldId id="257" r:id="rId3"/>
    <p:sldId id="258" r:id="rId4"/>
    <p:sldId id="275" r:id="rId5"/>
    <p:sldId id="277" r:id="rId6"/>
    <p:sldId id="259" r:id="rId7"/>
    <p:sldId id="279" r:id="rId8"/>
    <p:sldId id="260" r:id="rId9"/>
    <p:sldId id="261" r:id="rId10"/>
    <p:sldId id="264" r:id="rId11"/>
    <p:sldId id="262" r:id="rId12"/>
    <p:sldId id="263" r:id="rId13"/>
    <p:sldId id="265" r:id="rId14"/>
    <p:sldId id="266" r:id="rId15"/>
    <p:sldId id="267" r:id="rId16"/>
    <p:sldId id="268" r:id="rId17"/>
    <p:sldId id="270" r:id="rId18"/>
    <p:sldId id="271" r:id="rId19"/>
    <p:sldId id="278" r:id="rId20"/>
    <p:sldId id="272" r:id="rId21"/>
    <p:sldId id="27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5" d="100"/>
          <a:sy n="95" d="100"/>
        </p:scale>
        <p:origin x="-188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AA5E93-3D4D-A741-94EB-DD70FBD3E521}" type="datetimeFigureOut">
              <a:rPr lang="en-US" smtClean="0"/>
              <a:t>3/1/16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AB6AC1-C905-8D4F-9C53-FCA77973674D}" type="slidenum">
              <a:rPr lang="en-US" smtClean="0"/>
              <a:t>‹#›</a:t>
            </a:fld>
            <a:endParaRPr lang="en-US"/>
          </a:p>
        </p:txBody>
      </p:sp>
    </p:spTree>
    <p:extLst>
      <p:ext uri="{BB962C8B-B14F-4D97-AF65-F5344CB8AC3E}">
        <p14:creationId xmlns:p14="http://schemas.microsoft.com/office/powerpoint/2010/main" val="13560430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5D9B72-3EE0-2B47-BC53-405A7AD3DF39}" type="datetimeFigureOut">
              <a:rPr lang="en-US" smtClean="0"/>
              <a:t>3/1/16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38492B-944B-3445-A1B9-43457D334EBA}" type="slidenum">
              <a:rPr lang="en-US" smtClean="0"/>
              <a:t>‹#›</a:t>
            </a:fld>
            <a:endParaRPr lang="en-US"/>
          </a:p>
        </p:txBody>
      </p:sp>
    </p:spTree>
    <p:extLst>
      <p:ext uri="{BB962C8B-B14F-4D97-AF65-F5344CB8AC3E}">
        <p14:creationId xmlns:p14="http://schemas.microsoft.com/office/powerpoint/2010/main" val="27373486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0C7A6-7C34-164E-A279-88D1D9FAF03E}" type="slidenum">
              <a:rPr lang="en-US" smtClean="0"/>
              <a:t>1</a:t>
            </a:fld>
            <a:endParaRPr lang="en-US"/>
          </a:p>
        </p:txBody>
      </p:sp>
    </p:spTree>
    <p:extLst>
      <p:ext uri="{BB962C8B-B14F-4D97-AF65-F5344CB8AC3E}">
        <p14:creationId xmlns:p14="http://schemas.microsoft.com/office/powerpoint/2010/main" val="411415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DEC0CF-6B75-5E45-89DD-24CF842A1DA4}"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92F15-F062-DD48-BED1-394108EF4DAB}"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1AB4D-EDD6-3948-AAC0-BB1D181EF622}"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FAAE9-68E9-E34E-9B6F-D2737940315E}"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08CC921-F03E-0248-9F88-8BC8BF56EC03}"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F2364-F7C4-EE4D-9280-E666980C7B4A}"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6C72C9-280C-634B-A7B8-92A111EABE17}"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9C8E076-68A2-2E49-923D-1638DC32E547}"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7EE8B54-21B0-7D44-935F-8FB6AFE19596}"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658B3E5E-04F7-C248-AD43-48D8D3E59CE5}"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5E341B74-36A0-7048-927F-7B3C22D2902F}"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CF48DD46-1458-0A41-85D4-F07F74DFAC78}" type="datetime1">
              <a:rPr lang="en-US" smtClean="0"/>
              <a:t>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48576E1-5B91-9245-85B0-FE63F97AB347}" type="datetime1">
              <a:rPr lang="en-US" smtClean="0"/>
              <a:t>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69846BE-1C1B-4C45-85BC-26D45A3E4049}" type="datetime1">
              <a:rPr lang="en-US" smtClean="0"/>
              <a:t>3/1/16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25C55C5-1BF2-7C41-87FC-CDA8821DDC75}" type="datetime1">
              <a:rPr lang="en-US" smtClean="0"/>
              <a:t>3/1/16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E0A6D-62B4-034D-A716-0A39A1683620}" type="datetime1">
              <a:rPr lang="en-US" smtClean="0"/>
              <a:t>3/1/16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B7DA5853-D168-4E4D-B9E8-A43D07EE5F8C}" type="datetime1">
              <a:rPr lang="en-US" smtClean="0"/>
              <a:t>3/1/16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7725" y="4919464"/>
            <a:ext cx="5581070" cy="1828800"/>
          </a:xfrm>
          <a:solidFill>
            <a:schemeClr val="tx1">
              <a:alpha val="70000"/>
            </a:schemeClr>
          </a:solidFill>
        </p:spPr>
        <p:txBody>
          <a:bodyPr>
            <a:normAutofit/>
          </a:bodyPr>
          <a:lstStyle/>
          <a:p>
            <a:r>
              <a:rPr lang="en-US" sz="3200" b="1" dirty="0" smtClean="0"/>
              <a:t>SIFT and Training:</a:t>
            </a:r>
            <a:br>
              <a:rPr lang="en-US" sz="3200" b="1" dirty="0" smtClean="0"/>
            </a:br>
            <a:r>
              <a:rPr lang="en-US" sz="3200" b="1" dirty="0" smtClean="0"/>
              <a:t>You, It, and Your Forecasters</a:t>
            </a:r>
            <a:endParaRPr lang="en-US" sz="3200" dirty="0"/>
          </a:p>
        </p:txBody>
      </p:sp>
      <p:pic>
        <p:nvPicPr>
          <p:cNvPr id="4" name="Picture 3"/>
          <p:cNvPicPr>
            <a:picLocks noChangeAspect="1"/>
          </p:cNvPicPr>
          <p:nvPr/>
        </p:nvPicPr>
        <p:blipFill>
          <a:blip r:embed="rId3"/>
          <a:stretch>
            <a:fillRect/>
          </a:stretch>
        </p:blipFill>
        <p:spPr>
          <a:xfrm>
            <a:off x="3125595" y="2792308"/>
            <a:ext cx="2743200" cy="2057400"/>
          </a:xfrm>
          <a:prstGeom prst="rect">
            <a:avLst/>
          </a:prstGeom>
        </p:spPr>
      </p:pic>
      <p:pic>
        <p:nvPicPr>
          <p:cNvPr id="5" name="Picture 4"/>
          <p:cNvPicPr>
            <a:picLocks noChangeAspect="1"/>
          </p:cNvPicPr>
          <p:nvPr/>
        </p:nvPicPr>
        <p:blipFill>
          <a:blip r:embed="rId4"/>
          <a:stretch>
            <a:fillRect/>
          </a:stretch>
        </p:blipFill>
        <p:spPr>
          <a:xfrm>
            <a:off x="287725" y="659366"/>
            <a:ext cx="2743200" cy="2057400"/>
          </a:xfrm>
          <a:prstGeom prst="rect">
            <a:avLst/>
          </a:prstGeom>
        </p:spPr>
      </p:pic>
      <p:pic>
        <p:nvPicPr>
          <p:cNvPr id="6" name="Picture 5"/>
          <p:cNvPicPr>
            <a:picLocks noChangeAspect="1"/>
          </p:cNvPicPr>
          <p:nvPr/>
        </p:nvPicPr>
        <p:blipFill>
          <a:blip r:embed="rId5"/>
          <a:stretch>
            <a:fillRect/>
          </a:stretch>
        </p:blipFill>
        <p:spPr>
          <a:xfrm>
            <a:off x="287725" y="2792308"/>
            <a:ext cx="2743200" cy="2057400"/>
          </a:xfrm>
          <a:prstGeom prst="rect">
            <a:avLst/>
          </a:prstGeom>
        </p:spPr>
      </p:pic>
      <p:pic>
        <p:nvPicPr>
          <p:cNvPr id="7" name="Picture 6"/>
          <p:cNvPicPr>
            <a:picLocks noChangeAspect="1"/>
          </p:cNvPicPr>
          <p:nvPr/>
        </p:nvPicPr>
        <p:blipFill>
          <a:blip r:embed="rId6"/>
          <a:stretch>
            <a:fillRect/>
          </a:stretch>
        </p:blipFill>
        <p:spPr>
          <a:xfrm>
            <a:off x="3125595" y="659366"/>
            <a:ext cx="2743200" cy="2057400"/>
          </a:xfrm>
          <a:prstGeom prst="rect">
            <a:avLst/>
          </a:prstGeom>
        </p:spPr>
      </p:pic>
      <p:pic>
        <p:nvPicPr>
          <p:cNvPr id="8" name="Picture 7"/>
          <p:cNvPicPr>
            <a:picLocks noChangeAspect="1"/>
          </p:cNvPicPr>
          <p:nvPr/>
        </p:nvPicPr>
        <p:blipFill>
          <a:blip r:embed="rId7"/>
          <a:stretch>
            <a:fillRect/>
          </a:stretch>
        </p:blipFill>
        <p:spPr>
          <a:xfrm>
            <a:off x="2033432" y="1830382"/>
            <a:ext cx="2091018" cy="1836016"/>
          </a:xfrm>
          <a:prstGeom prst="rect">
            <a:avLst/>
          </a:prstGeom>
        </p:spPr>
      </p:pic>
      <p:sp>
        <p:nvSpPr>
          <p:cNvPr id="9" name="TextBox 8"/>
          <p:cNvSpPr txBox="1"/>
          <p:nvPr/>
        </p:nvSpPr>
        <p:spPr>
          <a:xfrm>
            <a:off x="5868795" y="4901605"/>
            <a:ext cx="3108254" cy="1846659"/>
          </a:xfrm>
          <a:prstGeom prst="rect">
            <a:avLst/>
          </a:prstGeom>
          <a:noFill/>
        </p:spPr>
        <p:txBody>
          <a:bodyPr wrap="square" rtlCol="0">
            <a:spAutoFit/>
          </a:bodyPr>
          <a:lstStyle/>
          <a:p>
            <a:r>
              <a:rPr lang="en-US" b="1" dirty="0" smtClean="0"/>
              <a:t>Jordan Gerth</a:t>
            </a:r>
          </a:p>
          <a:p>
            <a:r>
              <a:rPr lang="en-US" sz="1600" i="1" dirty="0" smtClean="0"/>
              <a:t>Cooperative Institute for Meteorological Satellite Studies (CIMSS), University of Wisconsin</a:t>
            </a:r>
          </a:p>
          <a:p>
            <a:endParaRPr lang="en-US" sz="1600" dirty="0"/>
          </a:p>
          <a:p>
            <a:r>
              <a:rPr lang="en-US" sz="1600" dirty="0" smtClean="0"/>
              <a:t>Kansas City, Missouri</a:t>
            </a:r>
          </a:p>
          <a:p>
            <a:r>
              <a:rPr lang="en-US" sz="1600" dirty="0" smtClean="0"/>
              <a:t>1 March 2016</a:t>
            </a:r>
          </a:p>
        </p:txBody>
      </p:sp>
    </p:spTree>
    <p:extLst>
      <p:ext uri="{BB962C8B-B14F-4D97-AF65-F5344CB8AC3E}">
        <p14:creationId xmlns:p14="http://schemas.microsoft.com/office/powerpoint/2010/main" val="3747980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state of SIFT</a:t>
            </a:r>
            <a:endParaRPr lang="en-US" dirty="0"/>
          </a:p>
        </p:txBody>
      </p:sp>
      <p:sp>
        <p:nvSpPr>
          <p:cNvPr id="3" name="Content Placeholder 2"/>
          <p:cNvSpPr>
            <a:spLocks noGrp="1"/>
          </p:cNvSpPr>
          <p:nvPr>
            <p:ph idx="1"/>
          </p:nvPr>
        </p:nvSpPr>
        <p:spPr/>
        <p:txBody>
          <a:bodyPr>
            <a:normAutofit lnSpcReduction="10000"/>
          </a:bodyPr>
          <a:lstStyle/>
          <a:p>
            <a:r>
              <a:rPr lang="en-US" dirty="0" smtClean="0"/>
              <a:t>The current SIFT version is 0.7.2. It is still beta software.</a:t>
            </a:r>
          </a:p>
          <a:p>
            <a:r>
              <a:rPr lang="en-US" dirty="0" smtClean="0"/>
              <a:t>A standalone installer is available for Windows. Instructions are available for Mac and Linux, but not publicly.</a:t>
            </a:r>
          </a:p>
          <a:p>
            <a:r>
              <a:rPr lang="en-US" dirty="0" smtClean="0"/>
              <a:t>The next incremental release, by end of March 2016, will support the creation of Red-Green-Blue (RGB) composites.</a:t>
            </a:r>
          </a:p>
          <a:p>
            <a:r>
              <a:rPr lang="en-US" dirty="0" smtClean="0"/>
              <a:t>Subsequent development subject to funding.</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10</a:t>
            </a:fld>
            <a:endParaRPr lang="en-US"/>
          </a:p>
        </p:txBody>
      </p:sp>
    </p:spTree>
    <p:extLst>
      <p:ext uri="{BB962C8B-B14F-4D97-AF65-F5344CB8AC3E}">
        <p14:creationId xmlns:p14="http://schemas.microsoft.com/office/powerpoint/2010/main" val="233132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SIFT</a:t>
            </a:r>
            <a:endParaRPr lang="en-US" dirty="0"/>
          </a:p>
        </p:txBody>
      </p:sp>
      <p:sp>
        <p:nvSpPr>
          <p:cNvPr id="3" name="Content Placeholder 2"/>
          <p:cNvSpPr>
            <a:spLocks noGrp="1"/>
          </p:cNvSpPr>
          <p:nvPr>
            <p:ph idx="1"/>
          </p:nvPr>
        </p:nvSpPr>
        <p:spPr/>
        <p:txBody>
          <a:bodyPr>
            <a:normAutofit lnSpcReduction="10000"/>
          </a:bodyPr>
          <a:lstStyle/>
          <a:p>
            <a:pPr fontAlgn="base"/>
            <a:r>
              <a:rPr lang="en-US" dirty="0" smtClean="0"/>
              <a:t>Advanced Baseline Imager (ABI) compatibility</a:t>
            </a:r>
          </a:p>
          <a:p>
            <a:pPr fontAlgn="base"/>
            <a:r>
              <a:rPr lang="en-US" dirty="0" smtClean="0"/>
              <a:t>The </a:t>
            </a:r>
            <a:r>
              <a:rPr lang="en-US" dirty="0"/>
              <a:t>ability to specify, and display data on, a Lambert Conformal projection, will support users over the contiguous United States.</a:t>
            </a:r>
          </a:p>
          <a:p>
            <a:pPr fontAlgn="base"/>
            <a:r>
              <a:rPr lang="en-US" dirty="0"/>
              <a:t>An improved user interface for selecting multiple bands for multiple times will be implemented in the form of a new window that allows individual band and time range selection within a base data directory, without needing the user to specify individual </a:t>
            </a:r>
            <a:r>
              <a:rPr lang="en-US" dirty="0" smtClean="0"/>
              <a:t>filenames.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11</a:t>
            </a:fld>
            <a:endParaRPr lang="en-US"/>
          </a:p>
        </p:txBody>
      </p:sp>
    </p:spTree>
    <p:extLst>
      <p:ext uri="{BB962C8B-B14F-4D97-AF65-F5344CB8AC3E}">
        <p14:creationId xmlns:p14="http://schemas.microsoft.com/office/powerpoint/2010/main" val="59249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SIFT</a:t>
            </a:r>
            <a:endParaRPr lang="en-US" dirty="0"/>
          </a:p>
        </p:txBody>
      </p:sp>
      <p:sp>
        <p:nvSpPr>
          <p:cNvPr id="3" name="Content Placeholder 2"/>
          <p:cNvSpPr>
            <a:spLocks noGrp="1"/>
          </p:cNvSpPr>
          <p:nvPr>
            <p:ph idx="1"/>
          </p:nvPr>
        </p:nvSpPr>
        <p:spPr/>
        <p:txBody>
          <a:bodyPr>
            <a:normAutofit lnSpcReduction="10000"/>
          </a:bodyPr>
          <a:lstStyle/>
          <a:p>
            <a:pPr fontAlgn="base"/>
            <a:r>
              <a:rPr lang="en-US" dirty="0"/>
              <a:t>The ability to save and load the state of the workbench will allow users to load a case by selecting one state file, and allowing that file to be easily shared and modified between </a:t>
            </a:r>
            <a:r>
              <a:rPr lang="en-US" dirty="0" smtClean="0"/>
              <a:t>users.</a:t>
            </a:r>
          </a:p>
          <a:p>
            <a:pPr fontAlgn="base"/>
            <a:r>
              <a:rPr lang="en-US" dirty="0" smtClean="0"/>
              <a:t>Supporting </a:t>
            </a:r>
            <a:r>
              <a:rPr lang="en-US" dirty="0"/>
              <a:t>baseline satellite products and other data types, such as gridded binary (GRIB) model data, will provide users with an ability to correlate spatial patterns and values of various meteorological datasets and parameters, especially when overlaying satellite imagery</a:t>
            </a:r>
            <a:r>
              <a:rPr lang="en-US" dirty="0" smtClean="0"/>
              <a:t>.</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12</a:t>
            </a:fld>
            <a:endParaRPr lang="en-US"/>
          </a:p>
        </p:txBody>
      </p:sp>
    </p:spTree>
    <p:extLst>
      <p:ext uri="{BB962C8B-B14F-4D97-AF65-F5344CB8AC3E}">
        <p14:creationId xmlns:p14="http://schemas.microsoft.com/office/powerpoint/2010/main" val="58465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Bugs and New Features</a:t>
            </a:r>
            <a:endParaRPr lang="en-US" dirty="0"/>
          </a:p>
        </p:txBody>
      </p:sp>
      <p:sp>
        <p:nvSpPr>
          <p:cNvPr id="3" name="Content Placeholder 2"/>
          <p:cNvSpPr>
            <a:spLocks noGrp="1"/>
          </p:cNvSpPr>
          <p:nvPr>
            <p:ph idx="1"/>
          </p:nvPr>
        </p:nvSpPr>
        <p:spPr/>
        <p:txBody>
          <a:bodyPr>
            <a:normAutofit lnSpcReduction="10000"/>
          </a:bodyPr>
          <a:lstStyle/>
          <a:p>
            <a:r>
              <a:rPr lang="en-US" dirty="0" smtClean="0"/>
              <a:t>SSEC has been funded to create a users’ guide.</a:t>
            </a:r>
          </a:p>
          <a:p>
            <a:r>
              <a:rPr lang="en-US" dirty="0" smtClean="0"/>
              <a:t>Please report bugs. </a:t>
            </a:r>
            <a:r>
              <a:rPr lang="en-US" dirty="0"/>
              <a:t>O</a:t>
            </a:r>
            <a:r>
              <a:rPr lang="en-US" dirty="0" smtClean="0"/>
              <a:t>perations and maintenance (O&amp;M) will be funded. STI is envisioning SIFT as the primary tool for “day one” readiness.</a:t>
            </a:r>
          </a:p>
          <a:p>
            <a:r>
              <a:rPr lang="en-US" dirty="0" smtClean="0"/>
              <a:t>Suggestions for new features are appreciated, but current funding structure and timeline makes it unlikely that those capabilities will be incorporated in the near future (before the launch of GOES-R).</a:t>
            </a:r>
          </a:p>
          <a:p>
            <a:pPr lvl="1"/>
            <a:r>
              <a:rPr lang="en-US" dirty="0" smtClean="0"/>
              <a:t>There are already dozens of proposed enhancements pending.</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13</a:t>
            </a:fld>
            <a:endParaRPr lang="en-US"/>
          </a:p>
        </p:txBody>
      </p:sp>
    </p:spTree>
    <p:extLst>
      <p:ext uri="{BB962C8B-B14F-4D97-AF65-F5344CB8AC3E}">
        <p14:creationId xmlns:p14="http://schemas.microsoft.com/office/powerpoint/2010/main" val="309879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Kit Computers</a:t>
            </a:r>
            <a:endParaRPr lang="en-US" dirty="0"/>
          </a:p>
        </p:txBody>
      </p:sp>
      <p:sp>
        <p:nvSpPr>
          <p:cNvPr id="3" name="Content Placeholder 2"/>
          <p:cNvSpPr>
            <a:spLocks noGrp="1"/>
          </p:cNvSpPr>
          <p:nvPr>
            <p:ph idx="1"/>
          </p:nvPr>
        </p:nvSpPr>
        <p:spPr/>
        <p:txBody>
          <a:bodyPr/>
          <a:lstStyle/>
          <a:p>
            <a:r>
              <a:rPr lang="en-US" dirty="0" smtClean="0"/>
              <a:t>Liaisons can request that the training computers with SIFT and case data be shipped to their site.</a:t>
            </a:r>
          </a:p>
          <a:p>
            <a:r>
              <a:rPr lang="en-US" dirty="0" smtClean="0"/>
              <a:t>Sites will be expected to pay for return shipping with insurance back to Madison in most cases.</a:t>
            </a:r>
          </a:p>
          <a:p>
            <a:r>
              <a:rPr lang="en-US" dirty="0" smtClean="0"/>
              <a:t>Requests for additional case data will be honored based on available disk space and the amount of effort to pre-process that imagery.</a:t>
            </a:r>
          </a:p>
          <a:p>
            <a:r>
              <a:rPr lang="en-US" dirty="0" smtClean="0"/>
              <a:t>Nothing else should be installed on the computers.</a:t>
            </a:r>
          </a:p>
        </p:txBody>
      </p:sp>
      <p:sp>
        <p:nvSpPr>
          <p:cNvPr id="4" name="Slide Number Placeholder 3"/>
          <p:cNvSpPr>
            <a:spLocks noGrp="1"/>
          </p:cNvSpPr>
          <p:nvPr>
            <p:ph type="sldNum" sz="quarter" idx="12"/>
          </p:nvPr>
        </p:nvSpPr>
        <p:spPr/>
        <p:txBody>
          <a:bodyPr/>
          <a:lstStyle/>
          <a:p>
            <a:fld id="{5FD889E0-CAB2-4699-909D-B9A88D47ACBE}" type="slidenum">
              <a:rPr lang="en-US" smtClean="0"/>
              <a:t>14</a:t>
            </a:fld>
            <a:endParaRPr lang="en-US"/>
          </a:p>
        </p:txBody>
      </p:sp>
    </p:spTree>
    <p:extLst>
      <p:ext uri="{BB962C8B-B14F-4D97-AF65-F5344CB8AC3E}">
        <p14:creationId xmlns:p14="http://schemas.microsoft.com/office/powerpoint/2010/main" val="277979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SIFT in Action</a:t>
            </a:r>
            <a:endParaRPr lang="en-US" dirty="0"/>
          </a:p>
        </p:txBody>
      </p:sp>
      <p:sp>
        <p:nvSpPr>
          <p:cNvPr id="3" name="Content Placeholder 2"/>
          <p:cNvSpPr>
            <a:spLocks noGrp="1"/>
          </p:cNvSpPr>
          <p:nvPr>
            <p:ph idx="1"/>
          </p:nvPr>
        </p:nvSpPr>
        <p:spPr/>
        <p:txBody>
          <a:bodyPr/>
          <a:lstStyle/>
          <a:p>
            <a:r>
              <a:rPr lang="en-US" dirty="0" smtClean="0"/>
              <a:t>During the lab exercises, if you find an interesting meteorological example or SIFT use case, please take a screen shot (save to a folder on Desktop), or have a group member capture it with their phone.</a:t>
            </a:r>
          </a:p>
          <a:p>
            <a:r>
              <a:rPr lang="en-US" dirty="0" smtClean="0"/>
              <a:t>Our software developers want to know how users interact with the tool.</a:t>
            </a:r>
          </a:p>
          <a:p>
            <a:r>
              <a:rPr lang="en-US" dirty="0" smtClean="0"/>
              <a:t>We want to build a repository of examples that we may be able to use in subsequent presentations (training or otherwise), or develop into labs.</a:t>
            </a:r>
          </a:p>
          <a:p>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15</a:t>
            </a:fld>
            <a:endParaRPr lang="en-US"/>
          </a:p>
        </p:txBody>
      </p:sp>
    </p:spTree>
    <p:extLst>
      <p:ext uri="{BB962C8B-B14F-4D97-AF65-F5344CB8AC3E}">
        <p14:creationId xmlns:p14="http://schemas.microsoft.com/office/powerpoint/2010/main" val="405412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Massed Training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Students in massed training are able to quickly develop relevant skills and demonstrate advanced performance.</a:t>
            </a:r>
          </a:p>
          <a:p>
            <a:pPr lvl="1"/>
            <a:r>
              <a:rPr lang="en-US" dirty="0" err="1" smtClean="0"/>
              <a:t>Dempster</a:t>
            </a:r>
            <a:r>
              <a:rPr lang="en-US" dirty="0" smtClean="0"/>
              <a:t>, 1990; </a:t>
            </a:r>
            <a:r>
              <a:rPr lang="en-US" dirty="0" err="1" smtClean="0"/>
              <a:t>Glenberg</a:t>
            </a:r>
            <a:r>
              <a:rPr lang="en-US" dirty="0" smtClean="0"/>
              <a:t>, 1979, 1992</a:t>
            </a:r>
          </a:p>
          <a:p>
            <a:r>
              <a:rPr lang="en-US" dirty="0" smtClean="0"/>
              <a:t>However, these gains are fairly short-term, and skills and knowledge are lost fairly readily.</a:t>
            </a:r>
          </a:p>
          <a:p>
            <a:pPr lvl="1"/>
            <a:r>
              <a:rPr lang="en-US" dirty="0" err="1" smtClean="0"/>
              <a:t>Ebbinghaus</a:t>
            </a:r>
            <a:r>
              <a:rPr lang="en-US" dirty="0" smtClean="0"/>
              <a:t>, 1885/1964</a:t>
            </a:r>
          </a:p>
          <a:p>
            <a:r>
              <a:rPr lang="en-US" dirty="0" smtClean="0"/>
              <a:t>Beware of relaxing in the face of short-term excellence instead of long-term competence. Distributed training may be more effective.</a:t>
            </a:r>
          </a:p>
          <a:p>
            <a:pPr lvl="1"/>
            <a:r>
              <a:rPr lang="en-US" dirty="0" err="1" smtClean="0"/>
              <a:t>Baddeley</a:t>
            </a:r>
            <a:r>
              <a:rPr lang="en-US" dirty="0" smtClean="0"/>
              <a:t> and Longman, 1978; Simon and Bjork, 2001</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16</a:t>
            </a:fld>
            <a:endParaRPr lang="en-US"/>
          </a:p>
        </p:txBody>
      </p:sp>
    </p:spTree>
    <p:extLst>
      <p:ext uri="{BB962C8B-B14F-4D97-AF65-F5344CB8AC3E}">
        <p14:creationId xmlns:p14="http://schemas.microsoft.com/office/powerpoint/2010/main" val="153184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Incorporate SIFT into Training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This training workshop is an example of how to incorporate SIFT into massed training. Nationally, efforts are generally focused on producing massed training.</a:t>
            </a:r>
          </a:p>
          <a:p>
            <a:r>
              <a:rPr lang="en-US" dirty="0" smtClean="0"/>
              <a:t>We may need to rely on distributed training to ensure forecasters are retaining what they are learning. Distributed training is about reiterating the same information in different ways over a period of time.</a:t>
            </a:r>
          </a:p>
          <a:p>
            <a:pPr lvl="1"/>
            <a:r>
              <a:rPr lang="en-US" dirty="0" smtClean="0"/>
              <a:t>Liaisons are ideal for this at National Centers.</a:t>
            </a:r>
          </a:p>
          <a:p>
            <a:pPr lvl="1"/>
            <a:r>
              <a:rPr lang="en-US" dirty="0" smtClean="0"/>
              <a:t>This will be a challenge for sites with no on-site liaisons (NHC, CPHC, TAFB, and some WFOs in the OCONUS).</a:t>
            </a:r>
          </a:p>
          <a:p>
            <a:r>
              <a:rPr lang="en-US" dirty="0" smtClean="0"/>
              <a:t>You can use SIFT to create fact sheets and a case of the day/week/month to reinforce foundational concepts.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17</a:t>
            </a:fld>
            <a:endParaRPr lang="en-US"/>
          </a:p>
        </p:txBody>
      </p:sp>
    </p:spTree>
    <p:extLst>
      <p:ext uri="{BB962C8B-B14F-4D97-AF65-F5344CB8AC3E}">
        <p14:creationId xmlns:p14="http://schemas.microsoft.com/office/powerpoint/2010/main" val="990086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Incorporate SIFT into </a:t>
            </a:r>
            <a:r>
              <a:rPr lang="en-US" dirty="0" smtClean="0"/>
              <a:t>Training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common question from forecasters is: “Do I need to use all sixteen bands? Some of them look very similar to each other.”</a:t>
            </a:r>
          </a:p>
          <a:p>
            <a:r>
              <a:rPr lang="en-US" dirty="0" smtClean="0"/>
              <a:t>SIFT is a good tool for producing “overconfidence training” (Wilde, 1998) to deal with this question.</a:t>
            </a:r>
          </a:p>
          <a:p>
            <a:pPr lvl="1"/>
            <a:r>
              <a:rPr lang="en-US" dirty="0" smtClean="0"/>
              <a:t>Histogram and density maps to show small differences</a:t>
            </a:r>
          </a:p>
          <a:p>
            <a:r>
              <a:rPr lang="en-US" dirty="0" smtClean="0"/>
              <a:t>“Overconfidence training” would put forecasters in a situation where they must assess a case with the five traditional bands, and then, later, compare that assessment to one where they had sixteen bands.</a:t>
            </a:r>
          </a:p>
          <a:p>
            <a:pPr lvl="1"/>
            <a:r>
              <a:rPr lang="en-US" dirty="0" smtClean="0"/>
              <a:t>This probably has promise in some areas over others, such as the Dvorak technique.</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18</a:t>
            </a:fld>
            <a:endParaRPr lang="en-US"/>
          </a:p>
        </p:txBody>
      </p:sp>
    </p:spTree>
    <p:extLst>
      <p:ext uri="{BB962C8B-B14F-4D97-AF65-F5344CB8AC3E}">
        <p14:creationId xmlns:p14="http://schemas.microsoft.com/office/powerpoint/2010/main" val="713676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a:t>
            </a:r>
            <a:endParaRPr lang="en-US" dirty="0"/>
          </a:p>
        </p:txBody>
      </p:sp>
      <p:pic>
        <p:nvPicPr>
          <p:cNvPr id="4" name="Content Placeholder 3" descr="Screen Shot 2015-11-06 at 1.27.19 PM.png"/>
          <p:cNvPicPr>
            <a:picLocks noGrp="1" noChangeAspect="1"/>
          </p:cNvPicPr>
          <p:nvPr>
            <p:ph idx="1"/>
          </p:nvPr>
        </p:nvPicPr>
        <p:blipFill>
          <a:blip r:embed="rId2">
            <a:extLst>
              <a:ext uri="{28A0092B-C50C-407E-A947-70E740481C1C}">
                <a14:useLocalDpi xmlns:a14="http://schemas.microsoft.com/office/drawing/2010/main" val="0"/>
              </a:ext>
            </a:extLst>
          </a:blip>
          <a:srcRect t="2774" b="2774"/>
          <a:stretch>
            <a:fillRect/>
          </a:stretch>
        </p:blipFill>
        <p:spPr/>
      </p:pic>
      <p:sp>
        <p:nvSpPr>
          <p:cNvPr id="3" name="Slide Number Placeholder 2"/>
          <p:cNvSpPr>
            <a:spLocks noGrp="1"/>
          </p:cNvSpPr>
          <p:nvPr>
            <p:ph type="sldNum" sz="quarter" idx="12"/>
          </p:nvPr>
        </p:nvSpPr>
        <p:spPr/>
        <p:txBody>
          <a:bodyPr/>
          <a:lstStyle/>
          <a:p>
            <a:fld id="{2717066C-3C81-0540-A538-716AC5831F95}" type="slidenum">
              <a:rPr lang="en-US" smtClean="0"/>
              <a:t>19</a:t>
            </a:fld>
            <a:endParaRPr lang="en-US"/>
          </a:p>
        </p:txBody>
      </p:sp>
    </p:spTree>
    <p:extLst>
      <p:ext uri="{BB962C8B-B14F-4D97-AF65-F5344CB8AC3E}">
        <p14:creationId xmlns:p14="http://schemas.microsoft.com/office/powerpoint/2010/main" val="266242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“SIFT”?</a:t>
            </a:r>
            <a:endParaRPr lang="en-US" dirty="0"/>
          </a:p>
        </p:txBody>
      </p:sp>
      <p:sp>
        <p:nvSpPr>
          <p:cNvPr id="3" name="Content Placeholder 2"/>
          <p:cNvSpPr>
            <a:spLocks noGrp="1"/>
          </p:cNvSpPr>
          <p:nvPr>
            <p:ph idx="1"/>
          </p:nvPr>
        </p:nvSpPr>
        <p:spPr/>
        <p:txBody>
          <a:bodyPr/>
          <a:lstStyle/>
          <a:p>
            <a:r>
              <a:rPr lang="en-US" dirty="0" smtClean="0"/>
              <a:t>SIFT is the Satellite Information Familiarization Tool.</a:t>
            </a:r>
          </a:p>
          <a:p>
            <a:r>
              <a:rPr lang="en-US" dirty="0" smtClean="0"/>
              <a:t>“</a:t>
            </a:r>
            <a:r>
              <a:rPr lang="en-US" dirty="0"/>
              <a:t>Whatever may be the limitations which trammel inquiry elsewhere we believe the great state University of Wisconsin should ever encourage that continual and fearless sifting and winnowing by which alone the truth can be </a:t>
            </a:r>
            <a:r>
              <a:rPr lang="en-US" dirty="0" smtClean="0"/>
              <a:t>found.”</a:t>
            </a:r>
          </a:p>
          <a:p>
            <a:pPr lvl="1"/>
            <a:r>
              <a:rPr lang="en-US" dirty="0" smtClean="0"/>
              <a:t>Taken from a 1894 Report of the Board of Regents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2</a:t>
            </a:fld>
            <a:endParaRPr lang="en-US"/>
          </a:p>
        </p:txBody>
      </p:sp>
    </p:spTree>
    <p:extLst>
      <p:ext uri="{BB962C8B-B14F-4D97-AF65-F5344CB8AC3E}">
        <p14:creationId xmlns:p14="http://schemas.microsoft.com/office/powerpoint/2010/main" val="16422719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Tape Your Training</a:t>
            </a:r>
            <a:endParaRPr lang="en-US" dirty="0"/>
          </a:p>
        </p:txBody>
      </p:sp>
      <p:sp>
        <p:nvSpPr>
          <p:cNvPr id="3" name="Content Placeholder 2"/>
          <p:cNvSpPr>
            <a:spLocks noGrp="1"/>
          </p:cNvSpPr>
          <p:nvPr>
            <p:ph idx="1"/>
          </p:nvPr>
        </p:nvSpPr>
        <p:spPr/>
        <p:txBody>
          <a:bodyPr>
            <a:normAutofit fontScale="92500"/>
          </a:bodyPr>
          <a:lstStyle/>
          <a:p>
            <a:r>
              <a:rPr lang="en-US" dirty="0" smtClean="0"/>
              <a:t>Making audio or video recordings of your training are beneficial in more ways than one:</a:t>
            </a:r>
          </a:p>
          <a:p>
            <a:pPr lvl="1"/>
            <a:r>
              <a:rPr lang="en-US" dirty="0" smtClean="0"/>
              <a:t>Though repurposing, we can bring the liaisons to the field with little additional workload.</a:t>
            </a:r>
          </a:p>
          <a:p>
            <a:pPr lvl="1"/>
            <a:r>
              <a:rPr lang="en-US" dirty="0" smtClean="0"/>
              <a:t>We can create a bank of short presentations that are easy to share and access, decreasing the workload for otherwise resource-intensive distributed training.</a:t>
            </a:r>
          </a:p>
          <a:p>
            <a:pPr lvl="1"/>
            <a:r>
              <a:rPr lang="en-US" dirty="0" smtClean="0"/>
              <a:t>Unpolished, cell phone videos are very popular today, especially for sharing over social media.</a:t>
            </a:r>
          </a:p>
          <a:p>
            <a:pPr lvl="1"/>
            <a:r>
              <a:rPr lang="en-US" dirty="0" smtClean="0"/>
              <a:t>Liaisons can better evaluate and appreciate their skills.</a:t>
            </a:r>
          </a:p>
          <a:p>
            <a:pPr lvl="2"/>
            <a:r>
              <a:rPr lang="en-US" dirty="0" smtClean="0"/>
              <a:t>Ward et al., 2003</a:t>
            </a:r>
          </a:p>
        </p:txBody>
      </p:sp>
      <p:sp>
        <p:nvSpPr>
          <p:cNvPr id="4" name="Slide Number Placeholder 3"/>
          <p:cNvSpPr>
            <a:spLocks noGrp="1"/>
          </p:cNvSpPr>
          <p:nvPr>
            <p:ph type="sldNum" sz="quarter" idx="12"/>
          </p:nvPr>
        </p:nvSpPr>
        <p:spPr/>
        <p:txBody>
          <a:bodyPr/>
          <a:lstStyle/>
          <a:p>
            <a:fld id="{5FD889E0-CAB2-4699-909D-B9A88D47ACBE}" type="slidenum">
              <a:rPr lang="en-US" smtClean="0"/>
              <a:t>20</a:t>
            </a:fld>
            <a:endParaRPr lang="en-US"/>
          </a:p>
        </p:txBody>
      </p:sp>
    </p:spTree>
    <p:extLst>
      <p:ext uri="{BB962C8B-B14F-4D97-AF65-F5344CB8AC3E}">
        <p14:creationId xmlns:p14="http://schemas.microsoft.com/office/powerpoint/2010/main" val="372286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SIFT does not provide training itself. It is a way for users to become familiar with the imagery.</a:t>
            </a:r>
          </a:p>
          <a:p>
            <a:r>
              <a:rPr lang="en-US" dirty="0" smtClean="0"/>
              <a:t>SIFT is intended to be easy to use and display imagery quickly. It is not a replacement for the WES.</a:t>
            </a:r>
          </a:p>
          <a:p>
            <a:r>
              <a:rPr lang="en-US" dirty="0" smtClean="0"/>
              <a:t>SIFT can contribute to at least three different training arrangements:</a:t>
            </a:r>
          </a:p>
          <a:p>
            <a:pPr lvl="1"/>
            <a:r>
              <a:rPr lang="en-US" dirty="0" smtClean="0"/>
              <a:t>Massed Training</a:t>
            </a:r>
          </a:p>
          <a:p>
            <a:pPr lvl="1"/>
            <a:r>
              <a:rPr lang="en-US" dirty="0" smtClean="0"/>
              <a:t>Distributed Training</a:t>
            </a:r>
          </a:p>
          <a:p>
            <a:pPr lvl="1"/>
            <a:r>
              <a:rPr lang="en-US" dirty="0" smtClean="0"/>
              <a:t>Overconfidence Training</a:t>
            </a:r>
          </a:p>
          <a:p>
            <a:r>
              <a:rPr lang="en-US" dirty="0" smtClean="0"/>
              <a:t>Your feedback on SIFT and how you might use it is appreciated.</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21</a:t>
            </a:fld>
            <a:endParaRPr lang="en-US"/>
          </a:p>
        </p:txBody>
      </p:sp>
    </p:spTree>
    <p:extLst>
      <p:ext uri="{BB962C8B-B14F-4D97-AF65-F5344CB8AC3E}">
        <p14:creationId xmlns:p14="http://schemas.microsoft.com/office/powerpoint/2010/main" val="419739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Provides an intuitive workspace to display loops of multi-spectral imagery from advanced geostationary imagers quickly, at high resolution, with panning and zooming capabilities.</a:t>
            </a:r>
          </a:p>
          <a:p>
            <a:r>
              <a:rPr lang="en-US" dirty="0" smtClean="0"/>
              <a:t>Runs on three major operating systems.</a:t>
            </a:r>
          </a:p>
          <a:p>
            <a:r>
              <a:rPr lang="en-US" dirty="0" smtClean="0"/>
              <a:t>Requires pre-processed case data.</a:t>
            </a:r>
          </a:p>
          <a:p>
            <a:r>
              <a:rPr lang="en-US" dirty="0" smtClean="0"/>
              <a:t>Only displays satellite imagery (and in the future, derived products).</a:t>
            </a:r>
          </a:p>
          <a:p>
            <a:r>
              <a:rPr lang="en-US" dirty="0" smtClean="0"/>
              <a:t>Can be used as a training aid to sample pixels and compare different spectral bands over regions.</a:t>
            </a:r>
          </a:p>
        </p:txBody>
      </p:sp>
      <p:sp>
        <p:nvSpPr>
          <p:cNvPr id="4" name="Slide Number Placeholder 3"/>
          <p:cNvSpPr>
            <a:spLocks noGrp="1"/>
          </p:cNvSpPr>
          <p:nvPr>
            <p:ph type="sldNum" sz="quarter" idx="12"/>
          </p:nvPr>
        </p:nvSpPr>
        <p:spPr/>
        <p:txBody>
          <a:bodyPr/>
          <a:lstStyle/>
          <a:p>
            <a:fld id="{5FD889E0-CAB2-4699-909D-B9A88D47ACBE}" type="slidenum">
              <a:rPr lang="en-US" smtClean="0"/>
              <a:t>3</a:t>
            </a:fld>
            <a:endParaRPr lang="en-US"/>
          </a:p>
        </p:txBody>
      </p:sp>
    </p:spTree>
    <p:extLst>
      <p:ext uri="{BB962C8B-B14F-4D97-AF65-F5344CB8AC3E}">
        <p14:creationId xmlns:p14="http://schemas.microsoft.com/office/powerpoint/2010/main" val="107569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Was built with Python and </a:t>
            </a:r>
            <a:r>
              <a:rPr lang="en-US" dirty="0" err="1" smtClean="0"/>
              <a:t>PyCharm</a:t>
            </a:r>
            <a:endParaRPr lang="en-US" dirty="0"/>
          </a:p>
          <a:p>
            <a:pPr lvl="1"/>
            <a:r>
              <a:rPr lang="en-US" dirty="0" smtClean="0"/>
              <a:t>Numerous open source packages: </a:t>
            </a:r>
            <a:r>
              <a:rPr lang="en-US" dirty="0" err="1" smtClean="0"/>
              <a:t>Numpy</a:t>
            </a:r>
            <a:r>
              <a:rPr lang="en-US" dirty="0"/>
              <a:t>, </a:t>
            </a:r>
            <a:r>
              <a:rPr lang="en-US" dirty="0" err="1"/>
              <a:t>MatPlotLib</a:t>
            </a:r>
            <a:r>
              <a:rPr lang="en-US" dirty="0"/>
              <a:t>, </a:t>
            </a:r>
            <a:r>
              <a:rPr lang="en-US" dirty="0" err="1"/>
              <a:t>SciPy</a:t>
            </a:r>
            <a:r>
              <a:rPr lang="en-US" dirty="0"/>
              <a:t>, </a:t>
            </a:r>
            <a:r>
              <a:rPr lang="en-US" dirty="0" err="1"/>
              <a:t>Numba</a:t>
            </a:r>
            <a:r>
              <a:rPr lang="en-US" dirty="0"/>
              <a:t>, </a:t>
            </a:r>
            <a:r>
              <a:rPr lang="en-US" dirty="0" err="1"/>
              <a:t>PyProj</a:t>
            </a:r>
            <a:r>
              <a:rPr lang="en-US" dirty="0"/>
              <a:t>, </a:t>
            </a:r>
            <a:r>
              <a:rPr lang="en-US" dirty="0" err="1" smtClean="0"/>
              <a:t>VisPy</a:t>
            </a:r>
            <a:r>
              <a:rPr lang="en-US" dirty="0" smtClean="0"/>
              <a:t>, </a:t>
            </a:r>
            <a:r>
              <a:rPr lang="en-US" dirty="0" err="1" smtClean="0"/>
              <a:t>PyOpenGL</a:t>
            </a:r>
            <a:r>
              <a:rPr lang="en-US" dirty="0"/>
              <a:t>, </a:t>
            </a:r>
            <a:r>
              <a:rPr lang="en-US" dirty="0" smtClean="0"/>
              <a:t>NetCDF4</a:t>
            </a:r>
            <a:r>
              <a:rPr lang="en-US" dirty="0"/>
              <a:t>, H5Py, Pillow, </a:t>
            </a:r>
            <a:r>
              <a:rPr lang="en-US" dirty="0" err="1"/>
              <a:t>PyShp</a:t>
            </a:r>
            <a:r>
              <a:rPr lang="en-US" dirty="0"/>
              <a:t>, Shapely, </a:t>
            </a:r>
            <a:r>
              <a:rPr lang="en-US" dirty="0" err="1"/>
              <a:t>Rasterio</a:t>
            </a:r>
            <a:r>
              <a:rPr lang="en-US" dirty="0"/>
              <a:t>, </a:t>
            </a:r>
            <a:r>
              <a:rPr lang="en-US" dirty="0" smtClean="0"/>
              <a:t>GDAL</a:t>
            </a:r>
          </a:p>
          <a:p>
            <a:r>
              <a:rPr lang="en-US" dirty="0" smtClean="0"/>
              <a:t>Supports Mercator projection only (current pre-release)</a:t>
            </a:r>
          </a:p>
          <a:p>
            <a:r>
              <a:rPr lang="en-US" dirty="0" smtClean="0"/>
              <a:t>Reads </a:t>
            </a:r>
            <a:r>
              <a:rPr lang="en-US" dirty="0" err="1" smtClean="0"/>
              <a:t>GeoTIFFs</a:t>
            </a:r>
            <a:r>
              <a:rPr lang="en-US" dirty="0" smtClean="0"/>
              <a:t> (current pre-release)</a:t>
            </a:r>
          </a:p>
          <a:p>
            <a:r>
              <a:rPr lang="en-US" dirty="0" smtClean="0"/>
              <a:t>Determines </a:t>
            </a:r>
            <a:r>
              <a:rPr lang="en-US" dirty="0"/>
              <a:t>reflectance or brightness temperature for all loaded </a:t>
            </a:r>
            <a:r>
              <a:rPr lang="en-US" dirty="0" smtClean="0"/>
              <a:t>bands with user-dropped point probe</a:t>
            </a:r>
            <a:endParaRPr lang="en-US" dirty="0"/>
          </a:p>
          <a:p>
            <a:r>
              <a:rPr lang="en-US" dirty="0" smtClean="0"/>
              <a:t>Creates </a:t>
            </a:r>
            <a:r>
              <a:rPr lang="en-US" dirty="0"/>
              <a:t>histograms (single band) and density maps (two bands) based on user-defined </a:t>
            </a:r>
            <a:r>
              <a:rPr lang="en-US" dirty="0" smtClean="0"/>
              <a:t>polygon</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4</a:t>
            </a:fld>
            <a:endParaRPr lang="en-US"/>
          </a:p>
        </p:txBody>
      </p:sp>
    </p:spTree>
    <p:extLst>
      <p:ext uri="{BB962C8B-B14F-4D97-AF65-F5344CB8AC3E}">
        <p14:creationId xmlns:p14="http://schemas.microsoft.com/office/powerpoint/2010/main" val="28130394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a:t>
            </a:r>
            <a:endParaRPr lang="en-US" dirty="0"/>
          </a:p>
        </p:txBody>
      </p:sp>
      <p:pic>
        <p:nvPicPr>
          <p:cNvPr id="4" name="Content Placeholder 3" descr="Screen Shot 2015-11-06 at 1.24.21 PM.png"/>
          <p:cNvPicPr>
            <a:picLocks noGrp="1" noChangeAspect="1"/>
          </p:cNvPicPr>
          <p:nvPr>
            <p:ph idx="1"/>
          </p:nvPr>
        </p:nvPicPr>
        <p:blipFill>
          <a:blip r:embed="rId2">
            <a:extLst>
              <a:ext uri="{28A0092B-C50C-407E-A947-70E740481C1C}">
                <a14:useLocalDpi xmlns:a14="http://schemas.microsoft.com/office/drawing/2010/main" val="0"/>
              </a:ext>
            </a:extLst>
          </a:blip>
          <a:srcRect t="2774" b="2774"/>
          <a:stretch>
            <a:fillRect/>
          </a:stretch>
        </p:blipFill>
        <p:spPr/>
      </p:pic>
      <p:sp>
        <p:nvSpPr>
          <p:cNvPr id="3" name="Slide Number Placeholder 2"/>
          <p:cNvSpPr>
            <a:spLocks noGrp="1"/>
          </p:cNvSpPr>
          <p:nvPr>
            <p:ph type="sldNum" sz="quarter" idx="12"/>
          </p:nvPr>
        </p:nvSpPr>
        <p:spPr/>
        <p:txBody>
          <a:bodyPr/>
          <a:lstStyle/>
          <a:p>
            <a:fld id="{2717066C-3C81-0540-A538-716AC5831F95}" type="slidenum">
              <a:rPr lang="en-US" smtClean="0"/>
              <a:t>5</a:t>
            </a:fld>
            <a:endParaRPr lang="en-US" dirty="0"/>
          </a:p>
        </p:txBody>
      </p:sp>
    </p:spTree>
    <p:extLst>
      <p:ext uri="{BB962C8B-B14F-4D97-AF65-F5344CB8AC3E}">
        <p14:creationId xmlns:p14="http://schemas.microsoft.com/office/powerpoint/2010/main" val="3544211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idea came during the training workshop in Miami on polar-satellite imagery in February 2015.</a:t>
            </a:r>
          </a:p>
          <a:p>
            <a:r>
              <a:rPr lang="en-US" dirty="0" smtClean="0"/>
              <a:t>SSEC’s training tool for that course, the </a:t>
            </a:r>
            <a:r>
              <a:rPr lang="en-US" dirty="0" err="1" smtClean="0"/>
              <a:t>Hyperspectral</a:t>
            </a:r>
            <a:r>
              <a:rPr lang="en-US" dirty="0" smtClean="0"/>
              <a:t>-viewer for Development of Research Applications (HYDRA), could not loop imagery.</a:t>
            </a:r>
          </a:p>
          <a:p>
            <a:r>
              <a:rPr lang="en-US" dirty="0" smtClean="0"/>
              <a:t>A decision had to be made whether to further develop HYDRA or create a new tool.</a:t>
            </a:r>
          </a:p>
          <a:p>
            <a:r>
              <a:rPr lang="en-US" dirty="0" smtClean="0"/>
              <a:t>Ultimately, SSEC decided to propose a new tool and have it ready to train Guam in November 2015.</a:t>
            </a:r>
          </a:p>
          <a:p>
            <a:r>
              <a:rPr lang="en-US" dirty="0" smtClean="0"/>
              <a:t>Two developers worked feverously to get it ready.</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6</a:t>
            </a:fld>
            <a:endParaRPr lang="en-US"/>
          </a:p>
        </p:txBody>
      </p:sp>
    </p:spTree>
    <p:extLst>
      <p:ext uri="{BB962C8B-B14F-4D97-AF65-F5344CB8AC3E}">
        <p14:creationId xmlns:p14="http://schemas.microsoft.com/office/powerpoint/2010/main" val="966430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SIFT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SIFT features came from three sources:</a:t>
            </a:r>
          </a:p>
          <a:p>
            <a:pPr lvl="1"/>
            <a:r>
              <a:rPr lang="en-US" dirty="0" smtClean="0"/>
              <a:t>Existing capabilities in HYDRA</a:t>
            </a:r>
          </a:p>
          <a:p>
            <a:pPr lvl="1"/>
            <a:r>
              <a:rPr lang="en-US" dirty="0" smtClean="0"/>
              <a:t>New capabilities necessary for imagery unique to geostationary satellites</a:t>
            </a:r>
          </a:p>
          <a:p>
            <a:pPr lvl="1"/>
            <a:r>
              <a:rPr lang="en-US" dirty="0" smtClean="0"/>
              <a:t>Capabilities that enhance the training and learning experience</a:t>
            </a:r>
          </a:p>
          <a:p>
            <a:r>
              <a:rPr lang="en-US" dirty="0" smtClean="0"/>
              <a:t>These features were specifically proposed to the NWS and ultimately funded for development.</a:t>
            </a:r>
          </a:p>
          <a:p>
            <a:r>
              <a:rPr lang="en-US" dirty="0" smtClean="0"/>
              <a:t>NESDIS has interest in developing and using SIFT for additional purposes, and SIFT may ultimately become the visualization frontend for the Community Satellite Processing Package for Geostationary data (CSPP-Geo).</a:t>
            </a:r>
          </a:p>
        </p:txBody>
      </p:sp>
      <p:sp>
        <p:nvSpPr>
          <p:cNvPr id="4" name="Slide Number Placeholder 3"/>
          <p:cNvSpPr>
            <a:spLocks noGrp="1"/>
          </p:cNvSpPr>
          <p:nvPr>
            <p:ph type="sldNum" sz="quarter" idx="12"/>
          </p:nvPr>
        </p:nvSpPr>
        <p:spPr/>
        <p:txBody>
          <a:bodyPr/>
          <a:lstStyle/>
          <a:p>
            <a:fld id="{5FD889E0-CAB2-4699-909D-B9A88D47ACBE}" type="slidenum">
              <a:rPr lang="en-US" smtClean="0"/>
              <a:t>7</a:t>
            </a:fld>
            <a:endParaRPr lang="en-US"/>
          </a:p>
        </p:txBody>
      </p:sp>
    </p:spTree>
    <p:extLst>
      <p:ext uri="{BB962C8B-B14F-4D97-AF65-F5344CB8AC3E}">
        <p14:creationId xmlns:p14="http://schemas.microsoft.com/office/powerpoint/2010/main" val="135390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vs. WES</a:t>
            </a:r>
            <a:endParaRPr lang="en-US" dirty="0"/>
          </a:p>
        </p:txBody>
      </p:sp>
      <p:sp>
        <p:nvSpPr>
          <p:cNvPr id="3" name="Content Placeholder 2"/>
          <p:cNvSpPr>
            <a:spLocks noGrp="1"/>
          </p:cNvSpPr>
          <p:nvPr>
            <p:ph idx="1"/>
          </p:nvPr>
        </p:nvSpPr>
        <p:spPr/>
        <p:txBody>
          <a:bodyPr>
            <a:normAutofit/>
          </a:bodyPr>
          <a:lstStyle/>
          <a:p>
            <a:r>
              <a:rPr lang="en-US" dirty="0" smtClean="0"/>
              <a:t>SIFT is for use in concert with foundational training and early exposure to imagery as part of satellite-only case studies.</a:t>
            </a:r>
          </a:p>
          <a:p>
            <a:r>
              <a:rPr lang="en-US" dirty="0" smtClean="0"/>
              <a:t>SIFT itself does not provide training. It should help trainers present concepts (as part of lessons) and trainees cement concepts (as part of labs).</a:t>
            </a:r>
          </a:p>
        </p:txBody>
      </p:sp>
      <p:sp>
        <p:nvSpPr>
          <p:cNvPr id="4" name="Slide Number Placeholder 3"/>
          <p:cNvSpPr>
            <a:spLocks noGrp="1"/>
          </p:cNvSpPr>
          <p:nvPr>
            <p:ph type="sldNum" sz="quarter" idx="12"/>
          </p:nvPr>
        </p:nvSpPr>
        <p:spPr/>
        <p:txBody>
          <a:bodyPr/>
          <a:lstStyle/>
          <a:p>
            <a:fld id="{5FD889E0-CAB2-4699-909D-B9A88D47ACBE}" type="slidenum">
              <a:rPr lang="en-US" smtClean="0"/>
              <a:t>8</a:t>
            </a:fld>
            <a:endParaRPr lang="en-US"/>
          </a:p>
        </p:txBody>
      </p:sp>
    </p:spTree>
    <p:extLst>
      <p:ext uri="{BB962C8B-B14F-4D97-AF65-F5344CB8AC3E}">
        <p14:creationId xmlns:p14="http://schemas.microsoft.com/office/powerpoint/2010/main" val="309160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vs. WES</a:t>
            </a:r>
            <a:endParaRPr lang="en-US" dirty="0"/>
          </a:p>
        </p:txBody>
      </p:sp>
      <p:sp>
        <p:nvSpPr>
          <p:cNvPr id="3" name="Content Placeholder 2"/>
          <p:cNvSpPr>
            <a:spLocks noGrp="1"/>
          </p:cNvSpPr>
          <p:nvPr>
            <p:ph idx="1"/>
          </p:nvPr>
        </p:nvSpPr>
        <p:spPr/>
        <p:txBody>
          <a:bodyPr/>
          <a:lstStyle/>
          <a:p>
            <a:r>
              <a:rPr lang="en-US" dirty="0"/>
              <a:t>WES is for use in concert with applications training and comparing satellite imagery with other meteorological data </a:t>
            </a:r>
            <a:r>
              <a:rPr lang="en-US" dirty="0" smtClean="0"/>
              <a:t>as part of an operational workflow.</a:t>
            </a:r>
            <a:endParaRPr lang="en-US" dirty="0"/>
          </a:p>
          <a:p>
            <a:r>
              <a:rPr lang="en-US" dirty="0"/>
              <a:t>The envisioned NWS training plan for GOES-R will use both SIFT and WES as trainees transition from foundational lessons to applications</a:t>
            </a:r>
            <a:r>
              <a:rPr lang="en-US" dirty="0" smtClean="0"/>
              <a:t>.</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9</a:t>
            </a:fld>
            <a:endParaRPr lang="en-US"/>
          </a:p>
        </p:txBody>
      </p:sp>
    </p:spTree>
    <p:extLst>
      <p:ext uri="{BB962C8B-B14F-4D97-AF65-F5344CB8AC3E}">
        <p14:creationId xmlns:p14="http://schemas.microsoft.com/office/powerpoint/2010/main" val="1431185106"/>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494</TotalTime>
  <Words>1543</Words>
  <Application>Microsoft Macintosh PowerPoint</Application>
  <PresentationFormat>On-screen Show (4:3)</PresentationFormat>
  <Paragraphs>125</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Spectrum</vt:lpstr>
      <vt:lpstr>SIFT and Training: You, It, and Your Forecasters</vt:lpstr>
      <vt:lpstr>Why “SIFT”?</vt:lpstr>
      <vt:lpstr>SIFT…</vt:lpstr>
      <vt:lpstr>SIFT…</vt:lpstr>
      <vt:lpstr>SIFT Example</vt:lpstr>
      <vt:lpstr>History of SIFT</vt:lpstr>
      <vt:lpstr>History of SIFT</vt:lpstr>
      <vt:lpstr>SIFT vs. WES</vt:lpstr>
      <vt:lpstr>SIFT vs. WES</vt:lpstr>
      <vt:lpstr>Present state of SIFT</vt:lpstr>
      <vt:lpstr>The Future of SIFT</vt:lpstr>
      <vt:lpstr>The Future of SIFT</vt:lpstr>
      <vt:lpstr>Bugs and New Features</vt:lpstr>
      <vt:lpstr>Training Kit Computers</vt:lpstr>
      <vt:lpstr>Examples of SIFT in Action</vt:lpstr>
      <vt:lpstr>About Massed Training</vt:lpstr>
      <vt:lpstr>Incorporate SIFT into Training </vt:lpstr>
      <vt:lpstr>Incorporate SIFT into Training </vt:lpstr>
      <vt:lpstr>SIFT Example</vt:lpstr>
      <vt:lpstr>Tape Your Training</vt:lpstr>
      <vt:lpstr>Summary</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26</cp:revision>
  <dcterms:created xsi:type="dcterms:W3CDTF">2016-02-28T20:44:38Z</dcterms:created>
  <dcterms:modified xsi:type="dcterms:W3CDTF">2016-03-01T16:35:37Z</dcterms:modified>
</cp:coreProperties>
</file>