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11" r:id="rId2"/>
    <p:sldId id="257" r:id="rId3"/>
    <p:sldId id="314" r:id="rId4"/>
    <p:sldId id="315" r:id="rId5"/>
    <p:sldId id="316" r:id="rId6"/>
    <p:sldId id="262" r:id="rId7"/>
    <p:sldId id="313" r:id="rId8"/>
    <p:sldId id="310" r:id="rId9"/>
    <p:sldId id="263" r:id="rId10"/>
    <p:sldId id="264" r:id="rId11"/>
    <p:sldId id="265" r:id="rId12"/>
    <p:sldId id="266" r:id="rId13"/>
    <p:sldId id="285" r:id="rId14"/>
    <p:sldId id="286" r:id="rId15"/>
    <p:sldId id="271" r:id="rId16"/>
    <p:sldId id="273" r:id="rId17"/>
    <p:sldId id="287" r:id="rId18"/>
    <p:sldId id="288" r:id="rId19"/>
    <p:sldId id="289" r:id="rId20"/>
    <p:sldId id="292" r:id="rId21"/>
    <p:sldId id="291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6" r:id="rId32"/>
    <p:sldId id="307" r:id="rId33"/>
    <p:sldId id="309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98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B76BE-F344-46A4-A41D-8AE10EC2F132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45E04-7848-4770-811B-459C36D17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0C7A6-7C34-164E-A279-88D1D9FAF0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5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45E04-7848-4770-811B-459C36D17E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0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45E04-7848-4770-811B-459C36D17E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05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6E656-7BCA-47BA-932F-B9CCCDF33D5D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1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31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80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3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7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8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4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1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1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0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CF06F-B476-4B89-BD41-BCFF48D547F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8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CF06F-B476-4B89-BD41-BCFF48D547F5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01B4D-2EB7-4329-96F2-429E7193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pn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42" Type="http://schemas.openxmlformats.org/officeDocument/2006/relationships/image" Target="../media/image92.png"/><Relationship Id="rId47" Type="http://schemas.openxmlformats.org/officeDocument/2006/relationships/image" Target="../media/image97.png"/><Relationship Id="rId50" Type="http://schemas.openxmlformats.org/officeDocument/2006/relationships/image" Target="../media/image100.jpeg"/><Relationship Id="rId55" Type="http://schemas.openxmlformats.org/officeDocument/2006/relationships/image" Target="../media/image105.png"/><Relationship Id="rId63" Type="http://schemas.openxmlformats.org/officeDocument/2006/relationships/image" Target="../media/image11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6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45" Type="http://schemas.openxmlformats.org/officeDocument/2006/relationships/image" Target="../media/image95.jpeg"/><Relationship Id="rId53" Type="http://schemas.openxmlformats.org/officeDocument/2006/relationships/image" Target="../media/image103.png"/><Relationship Id="rId58" Type="http://schemas.openxmlformats.org/officeDocument/2006/relationships/image" Target="../media/image108.png"/><Relationship Id="rId66" Type="http://schemas.openxmlformats.org/officeDocument/2006/relationships/image" Target="../media/image116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jpeg"/><Relationship Id="rId49" Type="http://schemas.openxmlformats.org/officeDocument/2006/relationships/image" Target="../media/image99.png"/><Relationship Id="rId57" Type="http://schemas.openxmlformats.org/officeDocument/2006/relationships/image" Target="../media/image107.png"/><Relationship Id="rId61" Type="http://schemas.openxmlformats.org/officeDocument/2006/relationships/image" Target="../media/image111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jpeg"/><Relationship Id="rId44" Type="http://schemas.openxmlformats.org/officeDocument/2006/relationships/image" Target="../media/image94.png"/><Relationship Id="rId52" Type="http://schemas.openxmlformats.org/officeDocument/2006/relationships/image" Target="../media/image102.png"/><Relationship Id="rId60" Type="http://schemas.openxmlformats.org/officeDocument/2006/relationships/image" Target="../media/image110.png"/><Relationship Id="rId65" Type="http://schemas.openxmlformats.org/officeDocument/2006/relationships/image" Target="../media/image115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43" Type="http://schemas.openxmlformats.org/officeDocument/2006/relationships/image" Target="../media/image93.png"/><Relationship Id="rId48" Type="http://schemas.openxmlformats.org/officeDocument/2006/relationships/image" Target="../media/image98.jpeg"/><Relationship Id="rId56" Type="http://schemas.openxmlformats.org/officeDocument/2006/relationships/image" Target="../media/image106.png"/><Relationship Id="rId64" Type="http://schemas.openxmlformats.org/officeDocument/2006/relationships/image" Target="../media/image114.png"/><Relationship Id="rId8" Type="http://schemas.openxmlformats.org/officeDocument/2006/relationships/image" Target="../media/image58.png"/><Relationship Id="rId51" Type="http://schemas.openxmlformats.org/officeDocument/2006/relationships/image" Target="../media/image101.png"/><Relationship Id="rId3" Type="http://schemas.openxmlformats.org/officeDocument/2006/relationships/image" Target="../media/image53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46" Type="http://schemas.openxmlformats.org/officeDocument/2006/relationships/image" Target="../media/image96.png"/><Relationship Id="rId59" Type="http://schemas.openxmlformats.org/officeDocument/2006/relationships/image" Target="../media/image109.png"/><Relationship Id="rId67" Type="http://schemas.openxmlformats.org/officeDocument/2006/relationships/image" Target="../media/image117.png"/><Relationship Id="rId20" Type="http://schemas.openxmlformats.org/officeDocument/2006/relationships/image" Target="../media/image70.png"/><Relationship Id="rId41" Type="http://schemas.openxmlformats.org/officeDocument/2006/relationships/image" Target="../media/image91.png"/><Relationship Id="rId54" Type="http://schemas.openxmlformats.org/officeDocument/2006/relationships/image" Target="../media/image104.png"/><Relationship Id="rId62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cimss.ssec.wisc.edu/goes/wf/AHI/" TargetMode="Externa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25" y="2792308"/>
            <a:ext cx="2743200" cy="2057400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287725" y="2752894"/>
            <a:ext cx="2743200" cy="20574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7145" y="4919663"/>
            <a:ext cx="5581650" cy="1828800"/>
          </a:xfrm>
          <a:solidFill>
            <a:schemeClr val="tx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 err="1" smtClean="0"/>
              <a:t>Himawari</a:t>
            </a:r>
            <a:r>
              <a:rPr lang="en-US" sz="3200" b="1" dirty="0" smtClean="0"/>
              <a:t> Training Workshop:</a:t>
            </a:r>
            <a:br>
              <a:rPr lang="en-US" sz="3200" b="1" dirty="0" smtClean="0"/>
            </a:br>
            <a:r>
              <a:rPr lang="en-US" sz="3200" b="1" dirty="0" smtClean="0"/>
              <a:t>Water Vapor Imagery from AHI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595" y="2792308"/>
            <a:ext cx="27432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25" y="659366"/>
            <a:ext cx="27432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5595" y="659366"/>
            <a:ext cx="2743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3432" y="1830382"/>
            <a:ext cx="2091018" cy="1836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8795" y="4895397"/>
            <a:ext cx="31082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Scott Lindstrom</a:t>
            </a:r>
          </a:p>
          <a:p>
            <a:r>
              <a:rPr lang="en-US" sz="1600" i="1" dirty="0" smtClean="0"/>
              <a:t>Cooperative Institute for Meteorological Satellite Studies (CIMSS), University of Wisconsin</a:t>
            </a:r>
          </a:p>
          <a:p>
            <a:endParaRPr lang="en-US" sz="1600" dirty="0"/>
          </a:p>
          <a:p>
            <a:r>
              <a:rPr lang="en-US" sz="1600" dirty="0" smtClean="0"/>
              <a:t>Honolulu WFO</a:t>
            </a:r>
          </a:p>
          <a:p>
            <a:r>
              <a:rPr lang="en-US" sz="1600" smtClean="0"/>
              <a:t>April 2016</a:t>
            </a:r>
            <a:endParaRPr lang="en-US" sz="16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46" y="252931"/>
            <a:ext cx="1162050" cy="1162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46" y="1446512"/>
            <a:ext cx="1270254" cy="12702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923" y="2792308"/>
            <a:ext cx="1201873" cy="874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46" y="3666398"/>
            <a:ext cx="1213636" cy="8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285875"/>
            <a:ext cx="4762500" cy="428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change with wavelength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581400" y="2362200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1600" y="6031468"/>
            <a:ext cx="669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the level changes:  the Brightness Temperature Changes too!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54977" y="6441371"/>
            <a:ext cx="3328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 This is a Clear Sky Retrieval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8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285875"/>
            <a:ext cx="4762500" cy="428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change with wavelength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581400" y="2362200"/>
            <a:ext cx="609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1600" y="6031468"/>
            <a:ext cx="669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the level changes:  the Brightness Temperature Changes too!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54977" y="6441371"/>
            <a:ext cx="3328668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Note:  This is a Clear Sky Retrieval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83645" y="6349038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(What should a cloudy sky retrieval yield for a weighting function?)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2419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054"/>
            <a:ext cx="9144000" cy="650789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133600" y="1905000"/>
            <a:ext cx="1075263" cy="5334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981200" y="2164080"/>
            <a:ext cx="1075263" cy="5334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076871" y="2590800"/>
            <a:ext cx="1075263" cy="5334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328" y="6429494"/>
            <a:ext cx="762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6.2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smtClean="0"/>
              <a:t> – 6.75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b="1" dirty="0" smtClean="0"/>
              <a:t> – 6.9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b="1" dirty="0" smtClean="0"/>
              <a:t> – 7.3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b="1" dirty="0" smtClean="0"/>
              <a:t> </a:t>
            </a:r>
            <a:r>
              <a:rPr lang="en-US" dirty="0" smtClean="0"/>
              <a:t>--- from coldest to warmest in this greyscale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84" y="6412468"/>
            <a:ext cx="904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6.2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b="1" dirty="0" smtClean="0"/>
              <a:t> – 6.75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b="1" dirty="0" smtClean="0"/>
              <a:t> – 6.9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b="1" dirty="0" smtClean="0"/>
              <a:t> – 7.3</a:t>
            </a:r>
            <a:r>
              <a:rPr lang="en-US" b="1" dirty="0">
                <a:latin typeface="Symbol" panose="05050102010706020507" pitchFamily="18" charset="2"/>
              </a:rPr>
              <a:t>m</a:t>
            </a:r>
            <a:r>
              <a:rPr lang="en-US" b="1" dirty="0"/>
              <a:t>m</a:t>
            </a:r>
            <a:r>
              <a:rPr lang="en-US" b="1" dirty="0" smtClean="0"/>
              <a:t> </a:t>
            </a:r>
            <a:r>
              <a:rPr lang="en-US" dirty="0" smtClean="0"/>
              <a:t>--- from coldest to warmest in this color-enhanced imagery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7716" y="120134"/>
            <a:ext cx="81085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All other things being equal:  You see warmer temperatures with longer wavelengths</a:t>
            </a:r>
          </a:p>
          <a:p>
            <a:pPr algn="ctr"/>
            <a:r>
              <a:rPr lang="en-US" sz="1200" dirty="0" smtClean="0"/>
              <a:t>(because the energy is coming from farther down in the atmosphere)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561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5448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Brightness Temperature (and emitting layer height) changes with Zenith Angle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1374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3000" y="2514600"/>
            <a:ext cx="609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15000" y="2506980"/>
            <a:ext cx="609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26082" y="1417638"/>
            <a:ext cx="38918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Zenith Angle ranges </a:t>
            </a:r>
            <a:r>
              <a:rPr lang="en-US" dirty="0"/>
              <a:t>between </a:t>
            </a:r>
            <a:r>
              <a:rPr lang="en-US" dirty="0" smtClean="0"/>
              <a:t>0</a:t>
            </a:r>
            <a:r>
              <a:rPr lang="en-US" baseline="50000" dirty="0" smtClean="0"/>
              <a:t>o </a:t>
            </a:r>
            <a:r>
              <a:rPr lang="en-US" dirty="0" smtClean="0"/>
              <a:t>and 70</a:t>
            </a:r>
            <a:r>
              <a:rPr lang="en-US" baseline="50000" dirty="0" smtClean="0"/>
              <a:t>o</a:t>
            </a:r>
            <a:endParaRPr lang="en-US" baseline="50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992476"/>
            <a:ext cx="8202630" cy="6463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Why the change?  Path through (cold) upper atmosphere is a function of Zenith </a:t>
            </a:r>
            <a:r>
              <a:rPr lang="en-US" dirty="0" smtClean="0"/>
              <a:t>Angle</a:t>
            </a:r>
          </a:p>
          <a:p>
            <a:pPr algn="ctr"/>
            <a:r>
              <a:rPr lang="en-US" dirty="0" smtClean="0"/>
              <a:t>Note the bigger range in Zenith changes at the longer wavelength</a:t>
            </a:r>
            <a:endParaRPr lang="en-US" dirty="0"/>
          </a:p>
        </p:txBody>
      </p:sp>
      <p:cxnSp>
        <p:nvCxnSpPr>
          <p:cNvPr id="7" name="Straight Connector 6"/>
          <p:cNvCxnSpPr>
            <a:stCxn id="6" idx="2"/>
            <a:endCxn id="10" idx="3"/>
          </p:cNvCxnSpPr>
          <p:nvPr/>
        </p:nvCxnSpPr>
        <p:spPr>
          <a:xfrm flipH="1">
            <a:off x="1752600" y="1786970"/>
            <a:ext cx="2819400" cy="8419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11" idx="1"/>
          </p:cNvCxnSpPr>
          <p:nvPr/>
        </p:nvCxnSpPr>
        <p:spPr>
          <a:xfrm>
            <a:off x="4572000" y="1786970"/>
            <a:ext cx="1143000" cy="8343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9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785" y="6131323"/>
            <a:ext cx="8726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dryer pixel is usually a warmer pixel – because you see farther down into the atmosphere</a:t>
            </a:r>
          </a:p>
          <a:p>
            <a:pPr algn="ctr"/>
            <a:r>
              <a:rPr lang="en-US" dirty="0" smtClean="0"/>
              <a:t>(But that might happen when the atmosphere is very </a:t>
            </a:r>
            <a:r>
              <a:rPr lang="en-US" dirty="0" err="1" smtClean="0"/>
              <a:t>very</a:t>
            </a:r>
            <a:r>
              <a:rPr lang="en-US" dirty="0" smtClean="0"/>
              <a:t> cold)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39871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Brightness Temperature (and emitting layer height) changes with </a:t>
            </a:r>
            <a:r>
              <a:rPr lang="en-US" sz="2800" b="1" dirty="0" smtClean="0">
                <a:solidFill>
                  <a:srgbClr val="FF0000"/>
                </a:solidFill>
              </a:rPr>
              <a:t>column moisture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1400" b="1" dirty="0" smtClean="0">
                <a:solidFill>
                  <a:srgbClr val="FF0000"/>
                </a:solidFill>
              </a:rPr>
              <a:t>Assumption:  Evenly mixed water vapor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352"/>
            <a:ext cx="9144000" cy="4137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4462" y="5810786"/>
            <a:ext cx="401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Column moisture:  100%, 70%, 40%, 10%</a:t>
            </a:r>
            <a:endParaRPr lang="en-US" baseline="50000" dirty="0"/>
          </a:p>
        </p:txBody>
      </p:sp>
    </p:spTree>
    <p:extLst>
      <p:ext uri="{BB962C8B-B14F-4D97-AF65-F5344CB8AC3E}">
        <p14:creationId xmlns:p14="http://schemas.microsoft.com/office/powerpoint/2010/main" val="69004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457200"/>
            <a:ext cx="7412735" cy="5559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4688711"/>
            <a:ext cx="7659854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Does the Water Vapor Channel Give you</a:t>
            </a:r>
          </a:p>
          <a:p>
            <a:r>
              <a:rPr lang="en-US" sz="3200" b="1" dirty="0" smtClean="0"/>
              <a:t>Information about total </a:t>
            </a:r>
            <a:r>
              <a:rPr lang="en-US" sz="3200" b="1" dirty="0" err="1" smtClean="0"/>
              <a:t>Precipitable</a:t>
            </a:r>
            <a:r>
              <a:rPr lang="en-US" sz="3200" b="1" dirty="0" smtClean="0"/>
              <a:t> Water?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4893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457200"/>
            <a:ext cx="7412735" cy="5559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4668262"/>
            <a:ext cx="6043770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Is this also the distribution of total</a:t>
            </a:r>
          </a:p>
          <a:p>
            <a:r>
              <a:rPr lang="en-US" sz="3200" b="1" dirty="0" err="1" smtClean="0"/>
              <a:t>Precipitable</a:t>
            </a:r>
            <a:r>
              <a:rPr lang="en-US" sz="3200" b="1" dirty="0" smtClean="0"/>
              <a:t> Water?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0994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457200"/>
            <a:ext cx="7416799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9658" y="4668261"/>
            <a:ext cx="5740225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200" b="1" dirty="0" smtClean="0"/>
              <a:t>Compare this distribution to the</a:t>
            </a:r>
          </a:p>
          <a:p>
            <a:pPr algn="r"/>
            <a:r>
              <a:rPr lang="en-US" sz="3200" b="1" dirty="0" smtClean="0"/>
              <a:t>water vapor distribution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775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Improvements!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AHI:  3 Water Vapor Channels : </a:t>
            </a:r>
            <a:r>
              <a:rPr lang="en-US" dirty="0" smtClean="0">
                <a:solidFill>
                  <a:srgbClr val="FF0000"/>
                </a:solidFill>
              </a:rPr>
              <a:t>6.2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  ;   6.9 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 ;  7.3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</a:p>
          <a:p>
            <a:pPr lvl="1"/>
            <a:r>
              <a:rPr lang="en-US" dirty="0" smtClean="0"/>
              <a:t>Current GOES-15 :  One water vapor channel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6.5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</a:p>
          <a:p>
            <a:pPr lvl="1"/>
            <a:r>
              <a:rPr lang="en-US" dirty="0" smtClean="0"/>
              <a:t>Past MTSAT-2:  One water vapor channel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6.75 </a:t>
            </a:r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AHI:  2-km resolution* </a:t>
            </a:r>
          </a:p>
          <a:p>
            <a:pPr lvl="1"/>
            <a:r>
              <a:rPr lang="en-US" dirty="0" smtClean="0"/>
              <a:t>Current GOES-15/MTSAT-2:  4-km resolution*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AHI:  10-minutes for a full disk scan </a:t>
            </a:r>
          </a:p>
          <a:p>
            <a:pPr lvl="1"/>
            <a:r>
              <a:rPr lang="en-US" dirty="0" smtClean="0"/>
              <a:t>Current GOES-15/MTSAT-2:  ~25 minutes for a full disk scan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5600" y="6353294"/>
            <a:ext cx="318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 Nominal at sub-satellite point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1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Dimensions do you see?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7620000" cy="50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9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381000"/>
            <a:ext cx="6324600" cy="4171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75123"/>
            <a:ext cx="5715000" cy="3769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578" y="5105399"/>
            <a:ext cx="3276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Water Vapor Imagery depicts</a:t>
            </a:r>
          </a:p>
          <a:p>
            <a:pPr algn="ctr"/>
            <a:r>
              <a:rPr lang="en-US" sz="2000" b="1" dirty="0" smtClean="0"/>
              <a:t> a surface!  Treat it that way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277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476250"/>
            <a:ext cx="6667500" cy="590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Weighting Functions change by day, depending on the weather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7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52"/>
            <a:ext cx="6096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5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0757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801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6200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52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52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52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52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18" y="974834"/>
            <a:ext cx="6901764" cy="4983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357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What does 3 Water Vapor channels get you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21118" y="1066800"/>
            <a:ext cx="846707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6.2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368534"/>
            <a:ext cx="5366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Cirrus clouds show up well, low-level clouds not visible.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505200" y="2209800"/>
            <a:ext cx="2165941" cy="1676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60882" y="1886634"/>
            <a:ext cx="1524000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signature of water vapor</a:t>
            </a:r>
            <a:endParaRPr lang="en-US" dirty="0"/>
          </a:p>
        </p:txBody>
      </p:sp>
      <p:cxnSp>
        <p:nvCxnSpPr>
          <p:cNvPr id="9" name="Straight Arrow Connector 8"/>
          <p:cNvCxnSpPr>
            <a:endCxn id="4" idx="7"/>
          </p:cNvCxnSpPr>
          <p:nvPr/>
        </p:nvCxnSpPr>
        <p:spPr>
          <a:xfrm flipH="1">
            <a:off x="5353946" y="2209799"/>
            <a:ext cx="1906936" cy="24550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3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3152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15184"/>
            <a:ext cx="4572000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133600"/>
            <a:ext cx="3777099" cy="3777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3777099" cy="37770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D94A3-70B5-4073-BF2F-75129C8B436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94920" y="0"/>
            <a:ext cx="849764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</a:rPr>
              <a:t>1.88 </a:t>
            </a:r>
            <a:r>
              <a:rPr lang="en-US" sz="2800" b="1" dirty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2800" b="1" dirty="0">
                <a:latin typeface="Times New Roman" pitchFamily="18" charset="0"/>
              </a:rPr>
              <a:t>m (or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1.38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m</a:t>
            </a:r>
            <a:r>
              <a:rPr lang="en-US" sz="2800" b="1" dirty="0" smtClean="0">
                <a:latin typeface="Times New Roman" pitchFamily="18" charset="0"/>
              </a:rPr>
              <a:t>): Band on ABI, and AMI not AHI</a:t>
            </a:r>
            <a:endParaRPr lang="en-US" sz="2800" b="1" dirty="0"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01" y="3080901"/>
            <a:ext cx="3777099" cy="37770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814125" y="1315263"/>
            <a:ext cx="302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(AMI – Korean satellite ~2019)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4" y="4113073"/>
            <a:ext cx="3410069" cy="2652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457200"/>
            <a:ext cx="103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(GOES-R)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70116" y="457200"/>
            <a:ext cx="122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Himawari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67899" y="2345749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*reflected* radiation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8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Vapor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1.38 </a:t>
            </a:r>
            <a:r>
              <a:rPr lang="en-US" dirty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dirty="0">
                <a:latin typeface="Times New Roman" pitchFamily="18" charset="0"/>
              </a:rPr>
              <a:t>m</a:t>
            </a:r>
            <a:r>
              <a:rPr lang="en-US" dirty="0" smtClean="0"/>
              <a:t> :  Cirrus Channel, detects high cirrus, low dust (in a dry atmosphere)</a:t>
            </a:r>
          </a:p>
          <a:p>
            <a:r>
              <a:rPr lang="en-US" dirty="0" smtClean="0"/>
              <a:t>6.2 </a:t>
            </a:r>
            <a:r>
              <a:rPr lang="en-US" dirty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dirty="0">
                <a:latin typeface="Times New Roman" pitchFamily="18" charset="0"/>
              </a:rPr>
              <a:t>m </a:t>
            </a:r>
            <a:r>
              <a:rPr lang="en-US" dirty="0" smtClean="0"/>
              <a:t>:  Water Vapor Channel, upper levels</a:t>
            </a:r>
          </a:p>
          <a:p>
            <a:r>
              <a:rPr lang="en-US" dirty="0" smtClean="0"/>
              <a:t>6.9 </a:t>
            </a:r>
            <a:r>
              <a:rPr lang="en-US" dirty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dirty="0">
                <a:latin typeface="Times New Roman" pitchFamily="18" charset="0"/>
              </a:rPr>
              <a:t>m </a:t>
            </a:r>
            <a:r>
              <a:rPr lang="en-US" dirty="0" smtClean="0"/>
              <a:t>:  Water Vapor Channel, mid-levels</a:t>
            </a:r>
          </a:p>
          <a:p>
            <a:r>
              <a:rPr lang="en-US" dirty="0" smtClean="0"/>
              <a:t>7.4 </a:t>
            </a:r>
            <a:r>
              <a:rPr lang="en-US" dirty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dirty="0" smtClean="0">
                <a:latin typeface="Times New Roman" pitchFamily="18" charset="0"/>
              </a:rPr>
              <a:t>m </a:t>
            </a:r>
            <a:r>
              <a:rPr lang="en-US" dirty="0" smtClean="0"/>
              <a:t>:  Water Vapor Channel, lower levels</a:t>
            </a:r>
          </a:p>
          <a:p>
            <a:r>
              <a:rPr lang="en-US" dirty="0" smtClean="0"/>
              <a:t>A warmer pixel can be warmer or dryer (or both)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직사각형 185"/>
          <p:cNvSpPr/>
          <p:nvPr/>
        </p:nvSpPr>
        <p:spPr>
          <a:xfrm>
            <a:off x="179512" y="6093296"/>
            <a:ext cx="23762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73520" y="1287304"/>
            <a:ext cx="2880000" cy="50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SzPct val="70000"/>
            </a:pPr>
            <a:endParaRPr kumimoji="1" lang="en-US" altLang="ko-KR" sz="1100" dirty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0" name="직사각형 199"/>
          <p:cNvSpPr/>
          <p:nvPr/>
        </p:nvSpPr>
        <p:spPr>
          <a:xfrm>
            <a:off x="1498516" y="3488494"/>
            <a:ext cx="1448537" cy="26768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055052" y="1284007"/>
            <a:ext cx="3024000" cy="5072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SzPct val="70000"/>
            </a:pPr>
            <a:endParaRPr kumimoji="1" lang="en-US" altLang="ko-KR" sz="1100" dirty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36"/>
          <p:cNvGrpSpPr/>
          <p:nvPr/>
        </p:nvGrpSpPr>
        <p:grpSpPr>
          <a:xfrm>
            <a:off x="77344" y="1287313"/>
            <a:ext cx="9004678" cy="5072975"/>
            <a:chOff x="2412740" y="2227510"/>
            <a:chExt cx="7551653" cy="5181870"/>
          </a:xfrm>
        </p:grpSpPr>
        <p:sp>
          <p:nvSpPr>
            <p:cNvPr id="37" name="직사각형 36"/>
            <p:cNvSpPr/>
            <p:nvPr/>
          </p:nvSpPr>
          <p:spPr>
            <a:xfrm>
              <a:off x="4919533" y="2227510"/>
              <a:ext cx="2415273" cy="3332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955347" y="2560763"/>
              <a:ext cx="2304256" cy="48486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  <a:buSzPct val="70000"/>
              </a:pPr>
              <a:endParaRPr kumimoji="1"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2412740" y="2237597"/>
              <a:ext cx="2415273" cy="330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2412741" y="3934817"/>
              <a:ext cx="2415274" cy="330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7428356" y="2227510"/>
              <a:ext cx="2536037" cy="3332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14" name="직사각형 113"/>
          <p:cNvSpPr/>
          <p:nvPr/>
        </p:nvSpPr>
        <p:spPr>
          <a:xfrm>
            <a:off x="3062850" y="1613554"/>
            <a:ext cx="432000" cy="47467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486003" y="1613554"/>
            <a:ext cx="1458000" cy="47467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2087" y="1860070"/>
            <a:ext cx="973529" cy="704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1388202" y="1860070"/>
            <a:ext cx="1505199" cy="704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8" name="제목 17"/>
          <p:cNvSpPr>
            <a:spLocks noGrp="1"/>
          </p:cNvSpPr>
          <p:nvPr>
            <p:ph type="title"/>
          </p:nvPr>
        </p:nvSpPr>
        <p:spPr>
          <a:xfrm>
            <a:off x="1049147" y="260655"/>
            <a:ext cx="7149221" cy="709715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altLang="ko-KR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ko-KR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Changes COMS </a:t>
            </a:r>
            <a:r>
              <a:rPr lang="en-US" altLang="ko-KR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&amp; </a:t>
            </a:r>
            <a:r>
              <a:rPr lang="en-US" altLang="ko-KR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GEO-KOMPSAT-2A</a:t>
            </a:r>
            <a:endParaRPr lang="ko-KR" altLang="en-US" sz="2800" b="1" dirty="0">
              <a:solidFill>
                <a:srgbClr val="FF0000"/>
              </a:solidFill>
              <a:latin typeface="Tahoma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0635" y="1268760"/>
            <a:ext cx="248253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resolution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6 </a:t>
            </a:r>
            <a:r>
              <a:rPr kumimoji="1" lang="en-US" altLang="ko-K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times</a:t>
            </a:r>
            <a:r>
              <a:rPr kumimoji="1" lang="ko-KR" altLang="en-US" sz="13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upgrade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9516" y="1889330"/>
            <a:ext cx="901521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VIS 1km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IR  4km</a:t>
            </a:r>
            <a:endParaRPr kumimoji="1" lang="ko-KR" altLang="en-US" sz="12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73670" y="1889330"/>
            <a:ext cx="153369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VIS 0.5~1km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IR       2km</a:t>
            </a:r>
            <a:endParaRPr kumimoji="1" lang="ko-KR" altLang="en-US" sz="12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오른쪽 화살표 49"/>
          <p:cNvSpPr/>
          <p:nvPr/>
        </p:nvSpPr>
        <p:spPr>
          <a:xfrm>
            <a:off x="1156548" y="2104475"/>
            <a:ext cx="175092" cy="216024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7508" y="2946430"/>
            <a:ext cx="277870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Observation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frequency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6</a:t>
            </a:r>
            <a:r>
              <a:rPr kumimoji="1" lang="en-US" altLang="ko-KR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times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91142" y="3488494"/>
            <a:ext cx="1384514" cy="26768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612069"/>
            <a:ext cx="684000" cy="675812"/>
          </a:xfrm>
          <a:prstGeom prst="rect">
            <a:avLst/>
          </a:prstGeom>
        </p:spPr>
      </p:pic>
      <p:grpSp>
        <p:nvGrpSpPr>
          <p:cNvPr id="6" name="그룹 1"/>
          <p:cNvGrpSpPr/>
          <p:nvPr/>
        </p:nvGrpSpPr>
        <p:grpSpPr>
          <a:xfrm>
            <a:off x="1411272" y="3645024"/>
            <a:ext cx="139675" cy="2273776"/>
            <a:chOff x="2269226" y="3458424"/>
            <a:chExt cx="216024" cy="2273776"/>
          </a:xfrm>
        </p:grpSpPr>
        <p:cxnSp>
          <p:nvCxnSpPr>
            <p:cNvPr id="64" name="직선 연결선 63"/>
            <p:cNvCxnSpPr/>
            <p:nvPr/>
          </p:nvCxnSpPr>
          <p:spPr>
            <a:xfrm>
              <a:off x="2377239" y="3458424"/>
              <a:ext cx="0" cy="226800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 flipH="1">
              <a:off x="2269226" y="3461010"/>
              <a:ext cx="216024" cy="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 flipH="1">
              <a:off x="2269226" y="5732200"/>
              <a:ext cx="216024" cy="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그림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38" y="2359895"/>
            <a:ext cx="864000" cy="860245"/>
          </a:xfrm>
          <a:prstGeom prst="rect">
            <a:avLst/>
          </a:prstGeom>
        </p:spPr>
      </p:pic>
      <p:sp>
        <p:nvSpPr>
          <p:cNvPr id="86" name="직사각형 85"/>
          <p:cNvSpPr/>
          <p:nvPr/>
        </p:nvSpPr>
        <p:spPr>
          <a:xfrm>
            <a:off x="3641897" y="1588574"/>
            <a:ext cx="6730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</a:p>
        </p:txBody>
      </p:sp>
      <p:sp>
        <p:nvSpPr>
          <p:cNvPr id="87" name="직사각형 86"/>
          <p:cNvSpPr/>
          <p:nvPr/>
        </p:nvSpPr>
        <p:spPr>
          <a:xfrm>
            <a:off x="3304249" y="1892331"/>
            <a:ext cx="13548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(Black and white)</a:t>
            </a:r>
          </a:p>
        </p:txBody>
      </p:sp>
      <p:sp>
        <p:nvSpPr>
          <p:cNvPr id="88" name="직사각형 87"/>
          <p:cNvSpPr/>
          <p:nvPr/>
        </p:nvSpPr>
        <p:spPr>
          <a:xfrm>
            <a:off x="3814799" y="3804761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O</a:t>
            </a:r>
          </a:p>
        </p:txBody>
      </p:sp>
      <p:sp>
        <p:nvSpPr>
          <p:cNvPr id="89" name="직사각형 88"/>
          <p:cNvSpPr/>
          <p:nvPr/>
        </p:nvSpPr>
        <p:spPr>
          <a:xfrm>
            <a:off x="3848463" y="4736532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25" y="5036561"/>
            <a:ext cx="594915" cy="592330"/>
          </a:xfrm>
          <a:prstGeom prst="rect">
            <a:avLst/>
          </a:prstGeom>
        </p:spPr>
      </p:pic>
      <p:pic>
        <p:nvPicPr>
          <p:cNvPr id="91" name="그림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90" y="5036561"/>
            <a:ext cx="594915" cy="592330"/>
          </a:xfrm>
          <a:prstGeom prst="rect">
            <a:avLst/>
          </a:prstGeom>
        </p:spPr>
      </p:pic>
      <p:pic>
        <p:nvPicPr>
          <p:cNvPr id="92" name="그림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354" y="5036561"/>
            <a:ext cx="594915" cy="592330"/>
          </a:xfrm>
          <a:prstGeom prst="rect">
            <a:avLst/>
          </a:prstGeom>
        </p:spPr>
      </p:pic>
      <p:pic>
        <p:nvPicPr>
          <p:cNvPr id="93" name="그림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18" y="5036561"/>
            <a:ext cx="594915" cy="592330"/>
          </a:xfrm>
          <a:prstGeom prst="rect">
            <a:avLst/>
          </a:prstGeom>
        </p:spPr>
      </p:pic>
      <p:sp>
        <p:nvSpPr>
          <p:cNvPr id="94" name="직사각형 93"/>
          <p:cNvSpPr/>
          <p:nvPr/>
        </p:nvSpPr>
        <p:spPr>
          <a:xfrm>
            <a:off x="3203848" y="5949280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5 channel</a:t>
            </a:r>
          </a:p>
        </p:txBody>
      </p:sp>
      <p:sp>
        <p:nvSpPr>
          <p:cNvPr id="95" name="직사각형 94"/>
          <p:cNvSpPr/>
          <p:nvPr/>
        </p:nvSpPr>
        <p:spPr>
          <a:xfrm>
            <a:off x="4381857" y="1588574"/>
            <a:ext cx="16413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</a:p>
        </p:txBody>
      </p:sp>
      <p:pic>
        <p:nvPicPr>
          <p:cNvPr id="96" name="그림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99" y="2347459"/>
            <a:ext cx="864342" cy="857842"/>
          </a:xfrm>
          <a:prstGeom prst="rect">
            <a:avLst/>
          </a:prstGeom>
        </p:spPr>
      </p:pic>
      <p:sp>
        <p:nvSpPr>
          <p:cNvPr id="97" name="직사각형 96"/>
          <p:cNvSpPr/>
          <p:nvPr/>
        </p:nvSpPr>
        <p:spPr>
          <a:xfrm>
            <a:off x="4685803" y="1892331"/>
            <a:ext cx="10839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(color image)</a:t>
            </a:r>
          </a:p>
        </p:txBody>
      </p:sp>
      <p:sp>
        <p:nvSpPr>
          <p:cNvPr id="98" name="직사각형 97"/>
          <p:cNvSpPr/>
          <p:nvPr/>
        </p:nvSpPr>
        <p:spPr>
          <a:xfrm>
            <a:off x="5103639" y="3407896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</p:txBody>
      </p:sp>
      <p:pic>
        <p:nvPicPr>
          <p:cNvPr id="99" name="그림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47" y="3706776"/>
            <a:ext cx="594915" cy="592330"/>
          </a:xfrm>
          <a:prstGeom prst="rect">
            <a:avLst/>
          </a:prstGeom>
        </p:spPr>
      </p:pic>
      <p:pic>
        <p:nvPicPr>
          <p:cNvPr id="100" name="그림 9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85" y="3706776"/>
            <a:ext cx="594915" cy="592330"/>
          </a:xfrm>
          <a:prstGeom prst="rect">
            <a:avLst/>
          </a:prstGeom>
        </p:spPr>
      </p:pic>
      <p:sp>
        <p:nvSpPr>
          <p:cNvPr id="109" name="직사각형 108"/>
          <p:cNvSpPr/>
          <p:nvPr/>
        </p:nvSpPr>
        <p:spPr>
          <a:xfrm>
            <a:off x="5093896" y="4736532"/>
            <a:ext cx="3481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10</a:t>
            </a:r>
          </a:p>
        </p:txBody>
      </p:sp>
      <p:sp>
        <p:nvSpPr>
          <p:cNvPr id="110" name="직사각형 109"/>
          <p:cNvSpPr/>
          <p:nvPr/>
        </p:nvSpPr>
        <p:spPr>
          <a:xfrm>
            <a:off x="4572000" y="5949280"/>
            <a:ext cx="12490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16 channel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049388" y="2552848"/>
            <a:ext cx="4026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VIS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3074473" y="3741061"/>
            <a:ext cx="4074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SW</a:t>
            </a:r>
            <a:b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IR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3135787" y="5117283"/>
            <a:ext cx="320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IR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4314898" y="3794454"/>
            <a:ext cx="338743" cy="35462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121478" y="1268760"/>
            <a:ext cx="2208426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channel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increase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058744" y="1268760"/>
            <a:ext cx="2541017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products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3.5 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increase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6084172" y="1628800"/>
            <a:ext cx="1373811" cy="47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354805" y="1588574"/>
            <a:ext cx="780095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  <a:endParaRPr kumimoji="1" lang="ko-KR" altLang="en-US" sz="13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6228186" y="5970611"/>
            <a:ext cx="1094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Total : 16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201915" y="1827869"/>
            <a:ext cx="1106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Cloud/pre. : 5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053745" y="3048707"/>
            <a:ext cx="137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Aerosol : 5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045036" y="4174920"/>
            <a:ext cx="137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AMV : 3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211568" y="5111606"/>
            <a:ext cx="1103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Land </a:t>
            </a:r>
            <a:r>
              <a:rPr kumimoji="1" lang="en-US" altLang="ko-KR" sz="1100" b="1" dirty="0" err="1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sfc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. : 3</a:t>
            </a:r>
            <a:endParaRPr kumimoji="1" lang="ko-KR" altLang="en-US" sz="1100" b="1" dirty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396711" y="1588574"/>
            <a:ext cx="1626779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  <a:endParaRPr kumimoji="1" lang="ko-KR" altLang="en-US" sz="13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7668344" y="5970611"/>
            <a:ext cx="1166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Total : 52 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7683803" y="1827869"/>
            <a:ext cx="1208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Cloud/pre. :19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7519487" y="3048707"/>
            <a:ext cx="1445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Aerosol :</a:t>
            </a:r>
            <a:r>
              <a:rPr kumimoji="1" lang="ko-KR" altLang="en-US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16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7579947" y="4174920"/>
            <a:ext cx="1384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AMV : 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573586" y="5111606"/>
            <a:ext cx="131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Land </a:t>
            </a:r>
            <a:r>
              <a:rPr kumimoji="1" lang="en-US" altLang="ko-KR" sz="1100" b="1" dirty="0" err="1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sfc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. :</a:t>
            </a:r>
            <a:r>
              <a:rPr kumimoji="1" lang="ko-KR" altLang="en-US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11</a:t>
            </a:r>
            <a:endParaRPr kumimoji="1" lang="ko-KR" altLang="en-US" sz="1100" b="1" dirty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2" name="그림 2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6" y="3612075"/>
            <a:ext cx="684000" cy="681027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4653144"/>
            <a:ext cx="540000" cy="398491"/>
          </a:xfrm>
          <a:prstGeom prst="rect">
            <a:avLst/>
          </a:prstGeom>
        </p:spPr>
      </p:pic>
      <p:pic>
        <p:nvPicPr>
          <p:cNvPr id="204" name="그림 20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626" y="4653144"/>
            <a:ext cx="540000" cy="39849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079" y="5410047"/>
            <a:ext cx="346942" cy="467233"/>
          </a:xfrm>
          <a:prstGeom prst="rect">
            <a:avLst/>
          </a:prstGeom>
        </p:spPr>
      </p:pic>
      <p:pic>
        <p:nvPicPr>
          <p:cNvPr id="207" name="그림 20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5410047"/>
            <a:ext cx="346942" cy="467233"/>
          </a:xfrm>
          <a:prstGeom prst="rect">
            <a:avLst/>
          </a:prstGeom>
        </p:spPr>
      </p:pic>
      <p:pic>
        <p:nvPicPr>
          <p:cNvPr id="208" name="그림 20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5410047"/>
            <a:ext cx="346942" cy="46723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33053" y="4309764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Full disk</a:t>
            </a:r>
            <a:r>
              <a:rPr kumimoji="1" lang="ko-KR" altLang="en-US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: 1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09" name="직사각형 208"/>
          <p:cNvSpPr/>
          <p:nvPr/>
        </p:nvSpPr>
        <p:spPr>
          <a:xfrm>
            <a:off x="399731" y="5039598"/>
            <a:ext cx="6238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NH : 2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12" name="직사각형 211"/>
          <p:cNvSpPr/>
          <p:nvPr/>
        </p:nvSpPr>
        <p:spPr>
          <a:xfrm>
            <a:off x="35496" y="5877272"/>
            <a:ext cx="1327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KP</a:t>
            </a:r>
            <a:r>
              <a:rPr kumimoji="1" lang="ko-KR" altLang="en-US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: every 15min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213" name="그림 2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51" y="3612069"/>
            <a:ext cx="684000" cy="675812"/>
          </a:xfrm>
          <a:prstGeom prst="rect">
            <a:avLst/>
          </a:prstGeom>
        </p:spPr>
      </p:pic>
      <p:pic>
        <p:nvPicPr>
          <p:cNvPr id="214" name="그림 2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19" y="3612069"/>
            <a:ext cx="684000" cy="675812"/>
          </a:xfrm>
          <a:prstGeom prst="rect">
            <a:avLst/>
          </a:prstGeom>
        </p:spPr>
      </p:pic>
      <p:pic>
        <p:nvPicPr>
          <p:cNvPr id="215" name="그림 2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35" y="3612069"/>
            <a:ext cx="684000" cy="675812"/>
          </a:xfrm>
          <a:prstGeom prst="rect">
            <a:avLst/>
          </a:prstGeom>
        </p:spPr>
      </p:pic>
      <p:sp>
        <p:nvSpPr>
          <p:cNvPr id="216" name="직사각형 215"/>
          <p:cNvSpPr/>
          <p:nvPr/>
        </p:nvSpPr>
        <p:spPr>
          <a:xfrm>
            <a:off x="1763692" y="4293096"/>
            <a:ext cx="9605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Full disk : </a:t>
            </a:r>
            <a:r>
              <a:rPr kumimoji="1" lang="en-US" altLang="ko-KR" sz="11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217" name="그림 2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4643216"/>
            <a:ext cx="540000" cy="398491"/>
          </a:xfrm>
          <a:prstGeom prst="rect">
            <a:avLst/>
          </a:prstGeom>
        </p:spPr>
      </p:pic>
      <p:pic>
        <p:nvPicPr>
          <p:cNvPr id="218" name="그림 2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618" y="4643216"/>
            <a:ext cx="540000" cy="398491"/>
          </a:xfrm>
          <a:prstGeom prst="rect">
            <a:avLst/>
          </a:prstGeom>
        </p:spPr>
      </p:pic>
      <p:pic>
        <p:nvPicPr>
          <p:cNvPr id="219" name="그림 2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7564" y="4643216"/>
            <a:ext cx="540000" cy="398491"/>
          </a:xfrm>
          <a:prstGeom prst="rect">
            <a:avLst/>
          </a:prstGeom>
        </p:spPr>
      </p:pic>
      <p:sp>
        <p:nvSpPr>
          <p:cNvPr id="221" name="직사각형 220"/>
          <p:cNvSpPr/>
          <p:nvPr/>
        </p:nvSpPr>
        <p:spPr>
          <a:xfrm>
            <a:off x="1690928" y="5039598"/>
            <a:ext cx="7056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NH : 10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25" name="직사각형 224"/>
          <p:cNvSpPr/>
          <p:nvPr/>
        </p:nvSpPr>
        <p:spPr>
          <a:xfrm>
            <a:off x="2485750" y="5471646"/>
            <a:ext cx="4571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…....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27" name="직사각형 226"/>
          <p:cNvSpPr/>
          <p:nvPr/>
        </p:nvSpPr>
        <p:spPr>
          <a:xfrm>
            <a:off x="1700673" y="5877272"/>
            <a:ext cx="12458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KP : every 2min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770" y="5410047"/>
            <a:ext cx="346942" cy="467233"/>
          </a:xfrm>
          <a:prstGeom prst="rect">
            <a:avLst/>
          </a:prstGeom>
        </p:spPr>
      </p:pic>
      <p:pic>
        <p:nvPicPr>
          <p:cNvPr id="176" name="그림 17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4778" y="5410047"/>
            <a:ext cx="346942" cy="467233"/>
          </a:xfrm>
          <a:prstGeom prst="rect">
            <a:avLst/>
          </a:prstGeom>
        </p:spPr>
      </p:pic>
      <p:pic>
        <p:nvPicPr>
          <p:cNvPr id="177" name="그림 1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6786" y="5410047"/>
            <a:ext cx="346942" cy="467233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8794" y="5410047"/>
            <a:ext cx="346942" cy="467233"/>
          </a:xfrm>
          <a:prstGeom prst="rect">
            <a:avLst/>
          </a:prstGeom>
        </p:spPr>
      </p:pic>
      <p:pic>
        <p:nvPicPr>
          <p:cNvPr id="196" name="그림 19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0802" y="5410047"/>
            <a:ext cx="346942" cy="467233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2810" y="5410047"/>
            <a:ext cx="346942" cy="467233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4818" y="5410047"/>
            <a:ext cx="346942" cy="467233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6826" y="5410047"/>
            <a:ext cx="346942" cy="467233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8834" y="5410047"/>
            <a:ext cx="346942" cy="467233"/>
          </a:xfrm>
          <a:prstGeom prst="rect">
            <a:avLst/>
          </a:prstGeom>
        </p:spPr>
      </p:pic>
      <p:sp>
        <p:nvSpPr>
          <p:cNvPr id="55" name="오른쪽 화살표 54"/>
          <p:cNvSpPr/>
          <p:nvPr/>
        </p:nvSpPr>
        <p:spPr>
          <a:xfrm>
            <a:off x="1388408" y="4725144"/>
            <a:ext cx="216024" cy="24244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205" name="그림 20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1510" y="4643216"/>
            <a:ext cx="540000" cy="398491"/>
          </a:xfrm>
          <a:prstGeom prst="rect">
            <a:avLst/>
          </a:prstGeom>
        </p:spPr>
      </p:pic>
      <p:pic>
        <p:nvPicPr>
          <p:cNvPr id="206" name="그림 20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456" y="4643216"/>
            <a:ext cx="540000" cy="398491"/>
          </a:xfrm>
          <a:prstGeom prst="rect">
            <a:avLst/>
          </a:prstGeom>
        </p:spPr>
      </p:pic>
      <p:pic>
        <p:nvPicPr>
          <p:cNvPr id="210" name="그림 20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9402" y="4643216"/>
            <a:ext cx="540000" cy="398491"/>
          </a:xfrm>
          <a:prstGeom prst="rect">
            <a:avLst/>
          </a:prstGeom>
        </p:spPr>
      </p:pic>
      <p:pic>
        <p:nvPicPr>
          <p:cNvPr id="211" name="그림 2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3348" y="4643216"/>
            <a:ext cx="540000" cy="398491"/>
          </a:xfrm>
          <a:prstGeom prst="rect">
            <a:avLst/>
          </a:prstGeom>
        </p:spPr>
      </p:pic>
      <p:pic>
        <p:nvPicPr>
          <p:cNvPr id="233" name="그림 2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294" y="4643216"/>
            <a:ext cx="540000" cy="398491"/>
          </a:xfrm>
          <a:prstGeom prst="rect">
            <a:avLst/>
          </a:prstGeom>
        </p:spPr>
      </p:pic>
      <p:pic>
        <p:nvPicPr>
          <p:cNvPr id="235" name="그림 2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1240" y="4643216"/>
            <a:ext cx="540000" cy="398491"/>
          </a:xfrm>
          <a:prstGeom prst="rect">
            <a:avLst/>
          </a:prstGeom>
        </p:spPr>
      </p:pic>
      <p:pic>
        <p:nvPicPr>
          <p:cNvPr id="236" name="그림 2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186" y="4643216"/>
            <a:ext cx="540000" cy="398491"/>
          </a:xfrm>
          <a:prstGeom prst="rect">
            <a:avLst/>
          </a:prstGeom>
        </p:spPr>
      </p:pic>
      <p:pic>
        <p:nvPicPr>
          <p:cNvPr id="237" name="그림 2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9134" y="4643216"/>
            <a:ext cx="540000" cy="398491"/>
          </a:xfrm>
          <a:prstGeom prst="rect">
            <a:avLst/>
          </a:prstGeom>
        </p:spPr>
      </p:pic>
      <p:sp>
        <p:nvSpPr>
          <p:cNvPr id="239" name="직사각형 238"/>
          <p:cNvSpPr/>
          <p:nvPr/>
        </p:nvSpPr>
        <p:spPr>
          <a:xfrm>
            <a:off x="1259636" y="3356992"/>
            <a:ext cx="475057" cy="256349"/>
          </a:xfrm>
          <a:prstGeom prst="rect">
            <a:avLst/>
          </a:prstGeom>
          <a:solidFill>
            <a:srgbClr val="004A8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1206296" y="3341752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1hr</a:t>
            </a:r>
            <a:endParaRPr kumimoji="1" lang="ko-KR" altLang="en-US" sz="11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1" name="그림 2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34" y="5036561"/>
            <a:ext cx="594915" cy="592330"/>
          </a:xfrm>
          <a:prstGeom prst="rect">
            <a:avLst/>
          </a:prstGeom>
        </p:spPr>
      </p:pic>
      <p:pic>
        <p:nvPicPr>
          <p:cNvPr id="242" name="그림 2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26" y="5036561"/>
            <a:ext cx="594915" cy="592330"/>
          </a:xfrm>
          <a:prstGeom prst="rect">
            <a:avLst/>
          </a:prstGeom>
        </p:spPr>
      </p:pic>
      <p:pic>
        <p:nvPicPr>
          <p:cNvPr id="243" name="그림 2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18" y="5036561"/>
            <a:ext cx="594915" cy="592330"/>
          </a:xfrm>
          <a:prstGeom prst="rect">
            <a:avLst/>
          </a:prstGeom>
        </p:spPr>
      </p:pic>
      <p:pic>
        <p:nvPicPr>
          <p:cNvPr id="244" name="그림 2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10" y="5036561"/>
            <a:ext cx="594915" cy="592330"/>
          </a:xfrm>
          <a:prstGeom prst="rect">
            <a:avLst/>
          </a:prstGeom>
        </p:spPr>
      </p:pic>
      <p:pic>
        <p:nvPicPr>
          <p:cNvPr id="245" name="그림 2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10" y="5036561"/>
            <a:ext cx="594915" cy="592330"/>
          </a:xfrm>
          <a:prstGeom prst="rect">
            <a:avLst/>
          </a:prstGeom>
        </p:spPr>
      </p:pic>
      <p:pic>
        <p:nvPicPr>
          <p:cNvPr id="246" name="그림 2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02" y="5036561"/>
            <a:ext cx="594915" cy="592330"/>
          </a:xfrm>
          <a:prstGeom prst="rect">
            <a:avLst/>
          </a:prstGeom>
        </p:spPr>
      </p:pic>
      <p:pic>
        <p:nvPicPr>
          <p:cNvPr id="247" name="그림 2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94" y="5036561"/>
            <a:ext cx="594915" cy="592330"/>
          </a:xfrm>
          <a:prstGeom prst="rect">
            <a:avLst/>
          </a:prstGeom>
        </p:spPr>
      </p:pic>
      <p:pic>
        <p:nvPicPr>
          <p:cNvPr id="248" name="그림 2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86" y="5036561"/>
            <a:ext cx="594915" cy="592330"/>
          </a:xfrm>
          <a:prstGeom prst="rect">
            <a:avLst/>
          </a:prstGeom>
        </p:spPr>
      </p:pic>
      <p:pic>
        <p:nvPicPr>
          <p:cNvPr id="249" name="그림 2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78" y="5036561"/>
            <a:ext cx="594915" cy="592330"/>
          </a:xfrm>
          <a:prstGeom prst="rect">
            <a:avLst/>
          </a:prstGeom>
        </p:spPr>
      </p:pic>
      <p:pic>
        <p:nvPicPr>
          <p:cNvPr id="250" name="그림 2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70" y="5036561"/>
            <a:ext cx="594915" cy="592330"/>
          </a:xfrm>
          <a:prstGeom prst="rect">
            <a:avLst/>
          </a:prstGeom>
        </p:spPr>
      </p:pic>
      <p:pic>
        <p:nvPicPr>
          <p:cNvPr id="251" name="그림 2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62" y="5036561"/>
            <a:ext cx="594915" cy="592330"/>
          </a:xfrm>
          <a:prstGeom prst="rect">
            <a:avLst/>
          </a:prstGeom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"/>
          <a:stretch>
            <a:fillRect/>
          </a:stretch>
        </p:blipFill>
        <p:spPr bwMode="auto">
          <a:xfrm>
            <a:off x="6286512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2113607"/>
            <a:ext cx="594000" cy="5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 preferRelativeResize="0"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 descr="C:\Users\기본\Desktop\그림1.png"/>
          <p:cNvPicPr preferRelativeResize="0"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5357826"/>
            <a:ext cx="594000" cy="594000"/>
          </a:xfrm>
          <a:prstGeom prst="rect">
            <a:avLst/>
          </a:prstGeom>
          <a:noFill/>
        </p:spPr>
      </p:pic>
      <p:pic>
        <p:nvPicPr>
          <p:cNvPr id="1039" name="Picture 15" descr="C:\Users\기본\Desktop\그림2.png"/>
          <p:cNvPicPr preferRelativeResize="0"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5357826"/>
            <a:ext cx="594000" cy="594000"/>
          </a:xfrm>
          <a:prstGeom prst="rect">
            <a:avLst/>
          </a:prstGeom>
          <a:noFill/>
        </p:spPr>
      </p:pic>
      <p:pic>
        <p:nvPicPr>
          <p:cNvPr id="1040" name="Picture 16" descr="C:\Users\기본\Desktop\그림3.png"/>
          <p:cNvPicPr preferRelativeResize="0"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5357826"/>
            <a:ext cx="594000" cy="594000"/>
          </a:xfrm>
          <a:prstGeom prst="rect">
            <a:avLst/>
          </a:prstGeom>
          <a:noFill/>
        </p:spPr>
      </p:pic>
      <p:pic>
        <p:nvPicPr>
          <p:cNvPr id="1044" name="Picture 20" descr="C:\Users\기본\Desktop\그림5.png"/>
          <p:cNvPicPr preferRelativeResize="0"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461760"/>
            <a:ext cx="594000" cy="594000"/>
          </a:xfrm>
          <a:prstGeom prst="rect">
            <a:avLst/>
          </a:prstGeom>
          <a:noFill/>
        </p:spPr>
      </p:pic>
      <p:pic>
        <p:nvPicPr>
          <p:cNvPr id="1045" name="Picture 21" descr="C:\Users\기본\Desktop\그림6.png"/>
          <p:cNvPicPr preferRelativeResize="0"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4461760"/>
            <a:ext cx="594000" cy="594000"/>
          </a:xfrm>
          <a:prstGeom prst="rect">
            <a:avLst/>
          </a:prstGeom>
          <a:noFill/>
        </p:spPr>
      </p:pic>
      <p:pic>
        <p:nvPicPr>
          <p:cNvPr id="1046" name="Picture 22" descr="C:\Users\기본\Desktop\그림4.png"/>
          <p:cNvPicPr preferRelativeResize="0"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461760"/>
            <a:ext cx="594000" cy="594000"/>
          </a:xfrm>
          <a:prstGeom prst="rect">
            <a:avLst/>
          </a:prstGeom>
          <a:noFill/>
        </p:spPr>
      </p:pic>
      <p:pic>
        <p:nvPicPr>
          <p:cNvPr id="1062" name="Picture 38" descr="C:\Users\기본\Desktop\그림12.png"/>
          <p:cNvPicPr preferRelativeResize="0"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3310613"/>
            <a:ext cx="594000" cy="594000"/>
          </a:xfrm>
          <a:prstGeom prst="rect">
            <a:avLst/>
          </a:prstGeom>
          <a:noFill/>
        </p:spPr>
      </p:pic>
      <p:pic>
        <p:nvPicPr>
          <p:cNvPr id="1063" name="Picture 39" descr="C:\Users\기본\Desktop\그림13.png"/>
          <p:cNvPicPr preferRelativeResize="0"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310613"/>
            <a:ext cx="594000" cy="594000"/>
          </a:xfrm>
          <a:prstGeom prst="rect">
            <a:avLst/>
          </a:prstGeom>
          <a:noFill/>
        </p:spPr>
      </p:pic>
      <p:pic>
        <p:nvPicPr>
          <p:cNvPr id="1064" name="Picture 40" descr="C:\Users\기본\Desktop\그림14.png"/>
          <p:cNvPicPr preferRelativeResize="0">
            <a:picLocks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3310613"/>
            <a:ext cx="594000" cy="594000"/>
          </a:xfrm>
          <a:prstGeom prst="rect">
            <a:avLst/>
          </a:prstGeom>
          <a:noFill/>
        </p:spPr>
      </p:pic>
      <p:pic>
        <p:nvPicPr>
          <p:cNvPr id="1065" name="Picture 41" descr="C:\Users\기본\Desktop\그림15.png"/>
          <p:cNvPicPr preferRelativeResize="0"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3310613"/>
            <a:ext cx="594000" cy="594000"/>
          </a:xfrm>
          <a:prstGeom prst="rect">
            <a:avLst/>
          </a:prstGeom>
          <a:noFill/>
        </p:spPr>
      </p:pic>
      <p:pic>
        <p:nvPicPr>
          <p:cNvPr id="1066" name="Picture 42" descr="C:\Users\기본\Desktop\그림16.png"/>
          <p:cNvPicPr preferRelativeResize="0">
            <a:picLocks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3310613"/>
            <a:ext cx="594000" cy="594000"/>
          </a:xfrm>
          <a:prstGeom prst="rect">
            <a:avLst/>
          </a:prstGeom>
          <a:noFill/>
        </p:spPr>
      </p:pic>
      <p:pic>
        <p:nvPicPr>
          <p:cNvPr id="220" name="그림 219" descr="EMB0000153cbc02"/>
          <p:cNvPicPr preferRelativeResize="0"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2117200"/>
            <a:ext cx="594000" cy="594000"/>
          </a:xfrm>
          <a:prstGeom prst="rect">
            <a:avLst/>
          </a:prstGeom>
          <a:noFill/>
        </p:spPr>
      </p:pic>
      <p:pic>
        <p:nvPicPr>
          <p:cNvPr id="222" name="그림 221" descr="EMB0000153cbbde"/>
          <p:cNvPicPr preferRelativeResize="0"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588" y="2117200"/>
            <a:ext cx="594000" cy="594000"/>
          </a:xfrm>
          <a:prstGeom prst="rect">
            <a:avLst/>
          </a:prstGeom>
          <a:noFill/>
        </p:spPr>
      </p:pic>
      <p:pic>
        <p:nvPicPr>
          <p:cNvPr id="223" name="그림 222" descr="EMB0000153cbbe1"/>
          <p:cNvPicPr preferRelativeResize="0"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18" y="2117200"/>
            <a:ext cx="594000" cy="594000"/>
          </a:xfrm>
          <a:prstGeom prst="rect">
            <a:avLst/>
          </a:prstGeom>
          <a:noFill/>
        </p:spPr>
      </p:pic>
      <p:pic>
        <p:nvPicPr>
          <p:cNvPr id="224" name="그림 223" descr="EMB0000153cbbe4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848" y="2117200"/>
            <a:ext cx="594000" cy="594000"/>
          </a:xfrm>
          <a:prstGeom prst="rect">
            <a:avLst/>
          </a:prstGeom>
          <a:noFill/>
        </p:spPr>
      </p:pic>
      <p:pic>
        <p:nvPicPr>
          <p:cNvPr id="259" name="그림 258" descr="EMB0000153cbbde"/>
          <p:cNvPicPr preferRelativeResize="0"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78" y="2117200"/>
            <a:ext cx="594000" cy="594000"/>
          </a:xfrm>
          <a:prstGeom prst="rect">
            <a:avLst/>
          </a:prstGeom>
          <a:noFill/>
        </p:spPr>
      </p:pic>
      <p:pic>
        <p:nvPicPr>
          <p:cNvPr id="261" name="그림 260" descr="EMB0000153cbc02"/>
          <p:cNvPicPr preferRelativeResize="0"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108" y="2117200"/>
            <a:ext cx="594000" cy="594000"/>
          </a:xfrm>
          <a:prstGeom prst="rect">
            <a:avLst/>
          </a:prstGeom>
          <a:noFill/>
        </p:spPr>
      </p:pic>
      <p:pic>
        <p:nvPicPr>
          <p:cNvPr id="265" name="그림 264" descr="EMB0000153cbbe1"/>
          <p:cNvPicPr preferRelativeResize="0"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738" y="2117200"/>
            <a:ext cx="594000" cy="594000"/>
          </a:xfrm>
          <a:prstGeom prst="rect">
            <a:avLst/>
          </a:prstGeom>
          <a:noFill/>
        </p:spPr>
      </p:pic>
      <p:pic>
        <p:nvPicPr>
          <p:cNvPr id="266" name="그림 265" descr="EMB0000153cbbe1"/>
          <p:cNvPicPr preferRelativeResize="0"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368" y="2117200"/>
            <a:ext cx="594000" cy="594000"/>
          </a:xfrm>
          <a:prstGeom prst="rect">
            <a:avLst/>
          </a:prstGeom>
          <a:noFill/>
        </p:spPr>
      </p:pic>
      <p:pic>
        <p:nvPicPr>
          <p:cNvPr id="267" name="그림 266" descr="EMB0000153cbbe4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998" y="2117200"/>
            <a:ext cx="594000" cy="594000"/>
          </a:xfrm>
          <a:prstGeom prst="rect">
            <a:avLst/>
          </a:prstGeom>
          <a:noFill/>
        </p:spPr>
      </p:pic>
      <p:pic>
        <p:nvPicPr>
          <p:cNvPr id="270" name="그림 269" descr="EMB0000153cbbde"/>
          <p:cNvPicPr preferRelativeResize="0"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74" y="2402952"/>
            <a:ext cx="594000" cy="594000"/>
          </a:xfrm>
          <a:prstGeom prst="rect">
            <a:avLst/>
          </a:prstGeom>
          <a:noFill/>
        </p:spPr>
      </p:pic>
      <p:pic>
        <p:nvPicPr>
          <p:cNvPr id="228" name="Picture 4"/>
          <p:cNvPicPr preferRelativeResize="0">
            <a:picLocks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" name="Picture 4"/>
          <p:cNvPicPr preferRelativeResize="0">
            <a:picLocks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266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" name="Picture 4"/>
          <p:cNvPicPr preferRelativeResize="0">
            <a:picLocks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574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" name="Picture 4"/>
          <p:cNvPicPr preferRelativeResize="0">
            <a:picLocks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82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" name="Picture 4"/>
          <p:cNvPicPr preferRelativeResize="0">
            <a:picLocks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190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" name="Picture 4"/>
          <p:cNvPicPr preferRelativeResize="0">
            <a:picLocks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98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" name="Picture 4"/>
          <p:cNvPicPr preferRelativeResize="0">
            <a:picLocks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806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" name="Picture 4"/>
          <p:cNvPicPr preferRelativeResize="0">
            <a:picLocks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14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" name="Picture 4"/>
          <p:cNvPicPr preferRelativeResize="0">
            <a:picLocks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422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" name="Picture 4"/>
          <p:cNvPicPr preferRelativeResize="0">
            <a:picLocks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727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" name="Picture 4"/>
          <p:cNvPicPr preferRelativeResize="0">
            <a:picLocks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915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Picture 4"/>
          <p:cNvPicPr preferRelativeResize="0">
            <a:picLocks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023" y="3526636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" name="Picture 4"/>
          <p:cNvPicPr preferRelativeResize="0">
            <a:picLocks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131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" name="Picture 4"/>
          <p:cNvPicPr preferRelativeResize="0">
            <a:picLocks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239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" name="Picture 4"/>
          <p:cNvPicPr preferRelativeResize="0">
            <a:picLocks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347" y="352981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" name="Picture 4"/>
          <p:cNvPicPr preferRelativeResize="0">
            <a:picLocks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56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" name="그림 294" descr="EMB0000153cbbe4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89" y="2402952"/>
            <a:ext cx="594000" cy="594000"/>
          </a:xfrm>
          <a:prstGeom prst="rect">
            <a:avLst/>
          </a:prstGeom>
          <a:noFill/>
        </p:spPr>
      </p:pic>
      <p:pic>
        <p:nvPicPr>
          <p:cNvPr id="296" name="그림 295" descr="EMB0000153cbbdb"/>
          <p:cNvPicPr preferRelativeResize="0"/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04" y="2402952"/>
            <a:ext cx="594000" cy="594000"/>
          </a:xfrm>
          <a:prstGeom prst="rect">
            <a:avLst/>
          </a:prstGeom>
          <a:noFill/>
        </p:spPr>
      </p:pic>
      <p:pic>
        <p:nvPicPr>
          <p:cNvPr id="297" name="그림 296" descr="EMB0000153cbbee"/>
          <p:cNvPicPr preferRelativeResize="0"/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119" y="2402952"/>
            <a:ext cx="594000" cy="594000"/>
          </a:xfrm>
          <a:prstGeom prst="rect">
            <a:avLst/>
          </a:prstGeom>
          <a:noFill/>
        </p:spPr>
      </p:pic>
      <p:pic>
        <p:nvPicPr>
          <p:cNvPr id="298" name="그림 297" descr="EMB0000153cbbe7"/>
          <p:cNvPicPr preferRelativeResize="0"/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34" y="2402952"/>
            <a:ext cx="594000" cy="594000"/>
          </a:xfrm>
          <a:prstGeom prst="rect">
            <a:avLst/>
          </a:prstGeom>
          <a:noFill/>
        </p:spPr>
      </p:pic>
      <p:pic>
        <p:nvPicPr>
          <p:cNvPr id="299" name="그림 298" descr="EMB0000153cbbea"/>
          <p:cNvPicPr preferRelativeResize="0"/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549" y="2402952"/>
            <a:ext cx="594000" cy="594000"/>
          </a:xfrm>
          <a:prstGeom prst="rect">
            <a:avLst/>
          </a:prstGeom>
          <a:noFill/>
        </p:spPr>
      </p:pic>
      <p:pic>
        <p:nvPicPr>
          <p:cNvPr id="300" name="그림 299" descr="EMB0000153cbbf2"/>
          <p:cNvPicPr preferRelativeResize="0"/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264" y="2402952"/>
            <a:ext cx="594000" cy="594000"/>
          </a:xfrm>
          <a:prstGeom prst="rect">
            <a:avLst/>
          </a:prstGeom>
          <a:noFill/>
        </p:spPr>
      </p:pic>
      <p:pic>
        <p:nvPicPr>
          <p:cNvPr id="302" name="그림 301" descr="EMB0000153cbbfa"/>
          <p:cNvPicPr preferRelativeResize="0"/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117200"/>
            <a:ext cx="594000" cy="594000"/>
          </a:xfrm>
          <a:prstGeom prst="rect">
            <a:avLst/>
          </a:prstGeom>
          <a:noFill/>
        </p:spPr>
      </p:pic>
      <p:pic>
        <p:nvPicPr>
          <p:cNvPr id="301" name="그림 300" descr="EMB0000153cbbf6"/>
          <p:cNvPicPr preferRelativeResize="0"/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979" y="2402952"/>
            <a:ext cx="594000" cy="594000"/>
          </a:xfrm>
          <a:prstGeom prst="rect">
            <a:avLst/>
          </a:prstGeom>
          <a:noFill/>
        </p:spPr>
      </p:pic>
      <p:pic>
        <p:nvPicPr>
          <p:cNvPr id="303" name="Picture 3" descr="C:\Users\기본\Desktop\amv3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57" y="4461760"/>
            <a:ext cx="55207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5" descr="C:\Users\기본\Desktop\amv.png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956" y="4461760"/>
            <a:ext cx="550932" cy="5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Picture 7" descr="C:\Users\기본\Desktop\amv2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917" y="4461768"/>
            <a:ext cx="554244" cy="59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Picture 4" descr="C:\Users\기본\Desktop\amv5.png"/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20194" y="4461760"/>
            <a:ext cx="547347" cy="5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7" descr="C:\Users\기본\Desktop\amv2.png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8570" y="4461760"/>
            <a:ext cx="554244" cy="5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6" descr="C:\Users\기본\Desktop\TPW.pn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838" y="4461768"/>
            <a:ext cx="600567" cy="59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2" descr="C:\Users\기본\Desktop\그림6.png"/>
          <p:cNvPicPr preferRelativeResize="0">
            <a:picLocks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3615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23" descr="C:\Users\기본\Desktop\그림7.png"/>
          <p:cNvPicPr preferRelativeResize="0">
            <a:picLocks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0429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20" descr="C:\Users\기본\Desktop\그림4.png"/>
          <p:cNvPicPr preferRelativeResize="0">
            <a:picLocks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87243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Picture 13" descr="C:\Users\기본\Desktop\그림8.png"/>
          <p:cNvPicPr preferRelativeResize="0">
            <a:picLocks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57" y="5365596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18" descr="C:\Users\기본\Desktop\그림2.png"/>
          <p:cNvPicPr preferRelativeResize="0">
            <a:picLocks noChangeArrowheads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60871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17" descr="C:\Users\기본\Desktop\그림1.png"/>
          <p:cNvPicPr preferRelativeResize="0">
            <a:picLocks noChangeArrowheads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47685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19" descr="C:\Users\기본\Desktop\그림3.png"/>
          <p:cNvPicPr preferRelativeResize="0">
            <a:picLocks noChangeArrowheads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4499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14" descr="C:\Users\기본\Desktop\그림9.png"/>
          <p:cNvPicPr preferRelativeResize="0">
            <a:picLocks noChangeArrowheads="1"/>
          </p:cNvPicPr>
          <p:nvPr/>
        </p:nvPicPr>
        <p:blipFill rotWithShape="1"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1313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15" descr="C:\Users\기본\Desktop\그림10.png"/>
          <p:cNvPicPr preferRelativeResize="0">
            <a:picLocks noChangeArrowheads="1"/>
          </p:cNvPicPr>
          <p:nvPr/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08127" y="5365468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1" descr="C:\Users\기본\Desktop\그림5.png"/>
          <p:cNvPicPr preferRelativeResize="0">
            <a:picLocks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941" y="5363494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" name="오른쪽 화살표 252"/>
          <p:cNvSpPr/>
          <p:nvPr/>
        </p:nvSpPr>
        <p:spPr>
          <a:xfrm>
            <a:off x="7318159" y="3958685"/>
            <a:ext cx="216024" cy="24244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318" name="Picture 16" descr="C:\Users\기본\Desktop\그림11.png"/>
          <p:cNvPicPr preferRelativeResize="0">
            <a:picLocks noChangeArrowheads="1"/>
          </p:cNvPicPr>
          <p:nvPr/>
        </p:nvPicPr>
        <p:blipFill rotWithShape="1"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1756" y="5363494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그림 267" descr="EMB0000153cbbde"/>
          <p:cNvPicPr preferRelativeResize="0"/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496" y="2404548"/>
            <a:ext cx="594000" cy="592404"/>
          </a:xfrm>
          <a:prstGeom prst="rect">
            <a:avLst/>
          </a:prstGeom>
          <a:noFill/>
        </p:spPr>
      </p:pic>
      <p:pic>
        <p:nvPicPr>
          <p:cNvPr id="184" name="그림 18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5410047"/>
            <a:ext cx="346942" cy="4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12" y="978408"/>
            <a:ext cx="6901764" cy="4983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357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What does 3 Water Vapor channels get you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24712" y="1066800"/>
            <a:ext cx="846707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6.9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0882" y="1886634"/>
            <a:ext cx="1806918" cy="923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Where did signature of water vapor go?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505200" y="2209800"/>
            <a:ext cx="2165941" cy="1676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353946" y="2209799"/>
            <a:ext cx="1906936" cy="24550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6344" y="5791200"/>
            <a:ext cx="8598499" cy="923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Absorption of radiation is a function of wavelength.  6.2</a:t>
            </a:r>
            <a:r>
              <a:rPr lang="en-US" dirty="0">
                <a:latin typeface="Symbol" panose="05050102010706020507" pitchFamily="18" charset="2"/>
              </a:rPr>
              <a:t> m</a:t>
            </a:r>
            <a:r>
              <a:rPr lang="en-US" dirty="0"/>
              <a:t>m</a:t>
            </a:r>
            <a:r>
              <a:rPr lang="en-US" dirty="0" smtClean="0"/>
              <a:t> radiation is absorbed very quickly, 6.9</a:t>
            </a:r>
            <a:r>
              <a:rPr lang="en-US" dirty="0">
                <a:latin typeface="Symbol" panose="05050102010706020507" pitchFamily="18" charset="2"/>
              </a:rPr>
              <a:t> m</a:t>
            </a:r>
            <a:r>
              <a:rPr lang="en-US" dirty="0"/>
              <a:t>m</a:t>
            </a:r>
            <a:r>
              <a:rPr lang="en-US" dirty="0" smtClean="0"/>
              <a:t> radiation isn’t absorbed so easily.  Result:  energy from farther down in the atmosphere can be sensed at 7.3</a:t>
            </a:r>
            <a:r>
              <a:rPr lang="en-US" dirty="0">
                <a:latin typeface="Symbol" panose="05050102010706020507" pitchFamily="18" charset="2"/>
              </a:rPr>
              <a:t> m</a:t>
            </a:r>
            <a:r>
              <a:rPr lang="en-US" dirty="0"/>
              <a:t>m</a:t>
            </a:r>
            <a:r>
              <a:rPr lang="en-US" dirty="0" smtClean="0"/>
              <a:t> vs. 6.9</a:t>
            </a:r>
            <a:r>
              <a:rPr lang="en-US" dirty="0">
                <a:latin typeface="Symbol" panose="05050102010706020507" pitchFamily="18" charset="2"/>
              </a:rPr>
              <a:t> m</a:t>
            </a:r>
            <a:r>
              <a:rPr lang="en-US" dirty="0"/>
              <a:t>m</a:t>
            </a:r>
            <a:r>
              <a:rPr lang="en-US" dirty="0" smtClean="0"/>
              <a:t> vs. 6.2</a:t>
            </a:r>
            <a:r>
              <a:rPr lang="en-US" dirty="0">
                <a:latin typeface="Symbol" panose="05050102010706020507" pitchFamily="18" charset="2"/>
              </a:rPr>
              <a:t> m</a:t>
            </a:r>
            <a:r>
              <a:rPr lang="en-US" dirty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12" y="978408"/>
            <a:ext cx="6901764" cy="4983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357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What does 3 Water Vapor channels get you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24712" y="1066800"/>
            <a:ext cx="846707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7.3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323" y="6029998"/>
            <a:ext cx="8545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Cirrus clouds not visible, low-level clouds show up well.</a:t>
            </a:r>
          </a:p>
          <a:p>
            <a:r>
              <a:rPr lang="en-US" dirty="0" smtClean="0"/>
              <a:t>Question you should be able to </a:t>
            </a:r>
            <a:r>
              <a:rPr lang="en-US" dirty="0" smtClean="0"/>
              <a:t>answer:  </a:t>
            </a:r>
            <a:r>
              <a:rPr lang="en-US" dirty="0" smtClean="0"/>
              <a:t>Why the difference in levels between channels?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33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77" y="4518192"/>
            <a:ext cx="7616952" cy="1976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751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What does 3 Water Vapor channels get you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Three dimensions (Four, if you animate!)</a:t>
            </a:r>
            <a:endParaRPr lang="en-US" dirty="0"/>
          </a:p>
          <a:p>
            <a:r>
              <a:rPr lang="en-US" dirty="0" smtClean="0"/>
              <a:t>Water Vapor Imagery shows the </a:t>
            </a:r>
            <a:r>
              <a:rPr lang="en-US" b="1" dirty="0" smtClean="0"/>
              <a:t>top</a:t>
            </a:r>
            <a:r>
              <a:rPr lang="en-US" sz="2400" b="1" baseline="32000" dirty="0" smtClean="0"/>
              <a:t>*</a:t>
            </a:r>
            <a:r>
              <a:rPr lang="en-US" dirty="0" smtClean="0"/>
              <a:t> of a moist layer, and where that top is a function of wavelength: longer wavelengths are detecting energy from farther down into the moist layer</a:t>
            </a:r>
          </a:p>
          <a:p>
            <a:pPr lvl="1"/>
            <a:r>
              <a:rPr lang="en-US" dirty="0" smtClean="0"/>
              <a:t>Why?   Water Vapor more readily absorbs energy at 6.2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vs. 6.9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 vs. 7.3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70114" y="6310109"/>
            <a:ext cx="8467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6.2 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6310109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7</a:t>
            </a:r>
            <a:r>
              <a:rPr lang="en-US" b="1" dirty="0" smtClean="0"/>
              <a:t>.3 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6310109"/>
            <a:ext cx="853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6.9 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768606" y="4786187"/>
            <a:ext cx="27375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Temperature Difference </a:t>
            </a:r>
          </a:p>
          <a:p>
            <a:pPr algn="ctr"/>
            <a:r>
              <a:rPr lang="en-US" b="1" dirty="0" smtClean="0"/>
              <a:t>Proportional to absorption</a:t>
            </a:r>
          </a:p>
          <a:p>
            <a:pPr algn="ctr"/>
            <a:r>
              <a:rPr lang="en-US" b="1" dirty="0" smtClean="0"/>
              <a:t>Warmer Temperature:  </a:t>
            </a:r>
          </a:p>
          <a:p>
            <a:pPr algn="ctr"/>
            <a:r>
              <a:rPr lang="en-US" b="1" dirty="0" smtClean="0"/>
              <a:t>Less Absorption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958519" y="3962400"/>
            <a:ext cx="2804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So:  6.2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 </a:t>
            </a:r>
            <a:r>
              <a:rPr lang="en-US" sz="1400" dirty="0" smtClean="0"/>
              <a:t> energy emitted from, say, 400 </a:t>
            </a:r>
            <a:r>
              <a:rPr lang="en-US" sz="1400" dirty="0" err="1" smtClean="0"/>
              <a:t>mb</a:t>
            </a:r>
            <a:r>
              <a:rPr lang="en-US" sz="1400" dirty="0" smtClean="0"/>
              <a:t> is more likely to be absorbed than 7.3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 </a:t>
            </a:r>
            <a:r>
              <a:rPr lang="en-US" sz="1400" dirty="0" smtClean="0"/>
              <a:t>energy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776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66" y="380999"/>
            <a:ext cx="6836267" cy="638810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73757" y="3810000"/>
            <a:ext cx="533400" cy="175260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273552" y="1143000"/>
            <a:ext cx="533400" cy="175260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400800" y="914400"/>
            <a:ext cx="533400" cy="175260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68637" y="3575052"/>
            <a:ext cx="533400" cy="175260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2567970"/>
            <a:ext cx="420339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Satellite Retrievals do not improve temperature</a:t>
            </a:r>
          </a:p>
          <a:p>
            <a:r>
              <a:rPr lang="en-US" sz="1400" b="1" dirty="0"/>
              <a:t>b</a:t>
            </a:r>
            <a:r>
              <a:rPr lang="en-US" sz="1400" b="1" dirty="0" smtClean="0"/>
              <a:t>ecause temperature is already very accurate</a:t>
            </a:r>
            <a:endParaRPr lang="en-US" sz="14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82697" y="1790700"/>
            <a:ext cx="946303" cy="77727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2"/>
          </p:cNvCxnSpPr>
          <p:nvPr/>
        </p:nvCxnSpPr>
        <p:spPr>
          <a:xfrm>
            <a:off x="2482698" y="3091190"/>
            <a:ext cx="946302" cy="159511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24058" y="3051832"/>
            <a:ext cx="436209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Satellite Retrievals do improve moisture between</a:t>
            </a:r>
          </a:p>
          <a:p>
            <a:r>
              <a:rPr lang="en-US" sz="1400" b="1" dirty="0" smtClean="0"/>
              <a:t>700-300 </a:t>
            </a:r>
            <a:r>
              <a:rPr lang="en-US" sz="1400" b="1" dirty="0" err="1" smtClean="0"/>
              <a:t>mb</a:t>
            </a:r>
            <a:r>
              <a:rPr lang="en-US" sz="1400" b="1" dirty="0" smtClean="0"/>
              <a:t> – where observations occur</a:t>
            </a:r>
            <a:endParaRPr lang="en-US" sz="1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668637" y="1600200"/>
            <a:ext cx="1004644" cy="1451632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935337" y="3575052"/>
            <a:ext cx="737944" cy="76834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79544" y="3866576"/>
            <a:ext cx="1143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(Think about Water Vapor Weighting Function!)</a:t>
            </a:r>
            <a:endParaRPr lang="en-US" sz="1100" dirty="0"/>
          </a:p>
        </p:txBody>
      </p:sp>
      <p:sp>
        <p:nvSpPr>
          <p:cNvPr id="11" name="Down Arrow 10"/>
          <p:cNvSpPr/>
          <p:nvPr/>
        </p:nvSpPr>
        <p:spPr>
          <a:xfrm>
            <a:off x="8451044" y="3575052"/>
            <a:ext cx="235756" cy="291524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69595" y="152400"/>
            <a:ext cx="8229600" cy="54848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What does 3 Water Vapor channels get you?</a:t>
            </a:r>
          </a:p>
          <a:p>
            <a:r>
              <a:rPr lang="en-US" sz="3100" dirty="0"/>
              <a:t>Answer:  More information about the structure of the atmosphere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61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4038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you know </a:t>
            </a:r>
            <a:r>
              <a:rPr lang="en-US" dirty="0" smtClean="0"/>
              <a:t>from which layer </a:t>
            </a:r>
            <a:r>
              <a:rPr lang="en-US" dirty="0" smtClean="0"/>
              <a:t>the radiative energy that is sensed by the satellite is </a:t>
            </a:r>
            <a:r>
              <a:rPr lang="en-US" dirty="0" smtClean="0"/>
              <a:t>originating?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 weighting function tells you that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Weighting Functions:  Tell you the layer that is emitting the energy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26" y="1512111"/>
            <a:ext cx="3183474" cy="2867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08760"/>
            <a:ext cx="3183474" cy="2867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110"/>
            <a:ext cx="3183474" cy="286702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0800000">
            <a:off x="7467600" y="3017520"/>
            <a:ext cx="1075263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4419600" y="3116580"/>
            <a:ext cx="1075263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800000">
            <a:off x="1389385" y="3337560"/>
            <a:ext cx="1075263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2449" y="4648200"/>
            <a:ext cx="8268353" cy="9541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Longer Wavelength has a peak farther down in the atmosphere</a:t>
            </a:r>
            <a:r>
              <a:rPr lang="en-US" dirty="0" smtClean="0"/>
              <a:t>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Why?  </a:t>
            </a:r>
            <a:r>
              <a:rPr lang="en-US" sz="2000" b="1" cap="small" normalizeH="1" dirty="0" smtClean="0">
                <a:solidFill>
                  <a:srgbClr val="FF0000"/>
                </a:solidFill>
              </a:rPr>
              <a:t>This tells you something about radiative properties of the atmosphere</a:t>
            </a:r>
            <a:endParaRPr lang="en-US" sz="2000" b="1" cap="small" normalizeH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7115" y="5758726"/>
            <a:ext cx="66270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Graphs above from this site: (Bookmark it!)</a:t>
            </a:r>
          </a:p>
          <a:p>
            <a:pPr algn="ctr"/>
            <a:r>
              <a:rPr lang="en-US" sz="2800" b="1" dirty="0">
                <a:hlinkClick r:id="rId6"/>
              </a:rPr>
              <a:t>http://cimss.ssec.wisc.edu/goes/wf/AHI/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28523" y="3419594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535 </a:t>
            </a:r>
            <a:r>
              <a:rPr lang="en-US" dirty="0" err="1" smtClean="0"/>
              <a:t>mb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33383" y="3206341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391 </a:t>
            </a:r>
            <a:r>
              <a:rPr lang="en-US" dirty="0" err="1" smtClean="0"/>
              <a:t>mb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59414" y="3095298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329 </a:t>
            </a:r>
            <a:r>
              <a:rPr lang="en-US" dirty="0" err="1" smtClean="0"/>
              <a:t>mb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17531</TotalTime>
  <Words>956</Words>
  <Application>Microsoft Office PowerPoint</Application>
  <PresentationFormat>On-screen Show (4:3)</PresentationFormat>
  <Paragraphs>151</Paragraphs>
  <Slides>33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Himawari Training Workshop: Water Vapor Imagery from AHI</vt:lpstr>
      <vt:lpstr>Improvements!</vt:lpstr>
      <vt:lpstr>What does 3 Water Vapor channels get you?</vt:lpstr>
      <vt:lpstr>What does 3 Water Vapor channels get you?</vt:lpstr>
      <vt:lpstr>What does 3 Water Vapor channels get you?</vt:lpstr>
      <vt:lpstr>What does 3 Water Vapor channels get you?</vt:lpstr>
      <vt:lpstr>PowerPoint Presentation</vt:lpstr>
      <vt:lpstr>How do you know from which layer the radiative energy that is sensed by the satellite is originating?  The weighting function tells you that information</vt:lpstr>
      <vt:lpstr>Weighting Functions:  Tell you the layer that is emitting the energy</vt:lpstr>
      <vt:lpstr>Levels change with wavelength</vt:lpstr>
      <vt:lpstr>Levels change with wavelength</vt:lpstr>
      <vt:lpstr>PowerPoint Presentation</vt:lpstr>
      <vt:lpstr>PowerPoint Presentation</vt:lpstr>
      <vt:lpstr>PowerPoint Presentation</vt:lpstr>
      <vt:lpstr>Brightness Temperature (and emitting layer height) changes with Zenith Angle</vt:lpstr>
      <vt:lpstr>Brightness Temperature (and emitting layer height) changes with column moisture Assumption:  Evenly mixed water vapor</vt:lpstr>
      <vt:lpstr>PowerPoint Presentation</vt:lpstr>
      <vt:lpstr>PowerPoint Presentation</vt:lpstr>
      <vt:lpstr>PowerPoint Presentation</vt:lpstr>
      <vt:lpstr>How Many Dimensions do you see?</vt:lpstr>
      <vt:lpstr>PowerPoint Presentation</vt:lpstr>
      <vt:lpstr>Weighting Functions change by day, depending on the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Vapor Channels</vt:lpstr>
      <vt:lpstr> Changes COMS &amp; GEO-KOMPSAT-2A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Vapor Imagery from AHI</dc:title>
  <dc:creator>Scott Lindstrom</dc:creator>
  <cp:lastModifiedBy>Scott Lindstrom</cp:lastModifiedBy>
  <cp:revision>60</cp:revision>
  <dcterms:created xsi:type="dcterms:W3CDTF">2015-10-14T14:32:47Z</dcterms:created>
  <dcterms:modified xsi:type="dcterms:W3CDTF">2016-04-14T17:58:18Z</dcterms:modified>
</cp:coreProperties>
</file>