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media1.gif" ContentType="video/unknown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72"/>
  </p:notesMasterIdLst>
  <p:handoutMasterIdLst>
    <p:handoutMasterId r:id="rId73"/>
  </p:handoutMasterIdLst>
  <p:sldIdLst>
    <p:sldId id="262" r:id="rId2"/>
    <p:sldId id="280" r:id="rId3"/>
    <p:sldId id="302" r:id="rId4"/>
    <p:sldId id="305" r:id="rId5"/>
    <p:sldId id="314" r:id="rId6"/>
    <p:sldId id="301" r:id="rId7"/>
    <p:sldId id="313" r:id="rId8"/>
    <p:sldId id="257" r:id="rId9"/>
    <p:sldId id="258" r:id="rId10"/>
    <p:sldId id="277" r:id="rId11"/>
    <p:sldId id="260" r:id="rId12"/>
    <p:sldId id="281" r:id="rId13"/>
    <p:sldId id="259" r:id="rId14"/>
    <p:sldId id="272" r:id="rId15"/>
    <p:sldId id="285" r:id="rId16"/>
    <p:sldId id="273" r:id="rId17"/>
    <p:sldId id="288" r:id="rId18"/>
    <p:sldId id="318" r:id="rId19"/>
    <p:sldId id="319" r:id="rId20"/>
    <p:sldId id="335" r:id="rId21"/>
    <p:sldId id="328" r:id="rId22"/>
    <p:sldId id="329" r:id="rId23"/>
    <p:sldId id="330" r:id="rId24"/>
    <p:sldId id="331" r:id="rId25"/>
    <p:sldId id="332" r:id="rId26"/>
    <p:sldId id="320" r:id="rId27"/>
    <p:sldId id="321" r:id="rId28"/>
    <p:sldId id="322" r:id="rId29"/>
    <p:sldId id="323" r:id="rId30"/>
    <p:sldId id="324" r:id="rId31"/>
    <p:sldId id="325" r:id="rId32"/>
    <p:sldId id="334" r:id="rId33"/>
    <p:sldId id="333" r:id="rId34"/>
    <p:sldId id="297" r:id="rId35"/>
    <p:sldId id="298" r:id="rId36"/>
    <p:sldId id="299" r:id="rId37"/>
    <p:sldId id="300" r:id="rId38"/>
    <p:sldId id="290" r:id="rId39"/>
    <p:sldId id="287" r:id="rId40"/>
    <p:sldId id="326" r:id="rId41"/>
    <p:sldId id="327" r:id="rId42"/>
    <p:sldId id="289" r:id="rId43"/>
    <p:sldId id="291" r:id="rId44"/>
    <p:sldId id="292" r:id="rId45"/>
    <p:sldId id="286" r:id="rId46"/>
    <p:sldId id="293" r:id="rId47"/>
    <p:sldId id="294" r:id="rId48"/>
    <p:sldId id="295" r:id="rId49"/>
    <p:sldId id="261" r:id="rId50"/>
    <p:sldId id="316" r:id="rId51"/>
    <p:sldId id="306" r:id="rId52"/>
    <p:sldId id="315" r:id="rId53"/>
    <p:sldId id="311" r:id="rId54"/>
    <p:sldId id="265" r:id="rId55"/>
    <p:sldId id="268" r:id="rId56"/>
    <p:sldId id="317" r:id="rId57"/>
    <p:sldId id="303" r:id="rId58"/>
    <p:sldId id="304" r:id="rId59"/>
    <p:sldId id="275" r:id="rId60"/>
    <p:sldId id="267" r:id="rId61"/>
    <p:sldId id="263" r:id="rId62"/>
    <p:sldId id="307" r:id="rId63"/>
    <p:sldId id="308" r:id="rId64"/>
    <p:sldId id="310" r:id="rId65"/>
    <p:sldId id="264" r:id="rId66"/>
    <p:sldId id="269" r:id="rId67"/>
    <p:sldId id="274" r:id="rId68"/>
    <p:sldId id="266" r:id="rId69"/>
    <p:sldId id="309" r:id="rId70"/>
    <p:sldId id="312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0000"/>
    <a:srgbClr val="7F7FC3"/>
    <a:srgbClr val="0000E8"/>
    <a:srgbClr val="007F00"/>
    <a:srgbClr val="FFFF41"/>
    <a:srgbClr val="FF0000"/>
    <a:srgbClr val="000034"/>
    <a:srgbClr val="7FFF00"/>
    <a:srgbClr val="00E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81" d="100"/>
          <a:sy n="81" d="100"/>
        </p:scale>
        <p:origin x="-1728" y="-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handoutMaster" Target="handoutMasters/handoutMaster1.xml"/><Relationship Id="rId74" Type="http://schemas.openxmlformats.org/officeDocument/2006/relationships/printerSettings" Target="printerSettings/printerSettings1.bin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47568E-FD76-8647-ACDA-7345BEA4F5FC}" type="datetimeFigureOut">
              <a:rPr lang="en-US" smtClean="0"/>
              <a:t>4/13/16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EDF049-6D7E-8242-BD6D-834B8E92F0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558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D7AC8-190C-C740-BDCD-F231FDF05195}" type="datetimeFigureOut">
              <a:rPr lang="en-US" smtClean="0"/>
              <a:t>4/13/16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32FBD3-E127-134E-9A98-6C6B24B66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3116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E0C7A6-7C34-164E-A279-88D1D9FAF0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1599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170W </a:t>
            </a:r>
          </a:p>
          <a:p>
            <a:endParaRPr lang="en-US" dirty="0" smtClean="0"/>
          </a:p>
          <a:p>
            <a:r>
              <a:rPr lang="en-US" dirty="0" smtClean="0"/>
              <a:t>BATCH AHI_GOESWEST_REMAP2.BATCH                                                      </a:t>
            </a:r>
          </a:p>
          <a:p>
            <a:r>
              <a:rPr lang="en-US" dirty="0" smtClean="0"/>
              <a:t>PANEL 1 2                                                                            </a:t>
            </a:r>
          </a:p>
          <a:p>
            <a:r>
              <a:rPr lang="en-US" dirty="0" smtClean="0"/>
              <a:t>PANEL: Done                                                                          </a:t>
            </a:r>
          </a:p>
          <a:p>
            <a:r>
              <a:rPr lang="en-US" dirty="0" smtClean="0"/>
              <a:t>IMGREMAP HIMAWARI/FD A.9682 TIME=18 DAY=2016098 BAND=14 LATLON=15 170 PRO=MERC RES=2&gt;</a:t>
            </a:r>
          </a:p>
          <a:p>
            <a:r>
              <a:rPr lang="en-US" dirty="0" smtClean="0"/>
              <a:t>Beginning Image Data transfer, bytes= 599680                                         </a:t>
            </a:r>
          </a:p>
          <a:p>
            <a:r>
              <a:rPr lang="en-US" dirty="0" smtClean="0"/>
              <a:t>IMGREMAP: transformations complete ... begin data move                               </a:t>
            </a:r>
          </a:p>
          <a:p>
            <a:r>
              <a:rPr lang="en-US" dirty="0" smtClean="0"/>
              <a:t>Transferring AREA data outbound, bytes= 1000928                                      </a:t>
            </a:r>
          </a:p>
          <a:p>
            <a:r>
              <a:rPr lang="en-US" dirty="0" smtClean="0"/>
              <a:t>IMGREMAP: Done...                                                                    </a:t>
            </a:r>
          </a:p>
          <a:p>
            <a:r>
              <a:rPr lang="en-US" dirty="0" smtClean="0"/>
              <a:t>IMGREMAP WESTL/FD  A.9681  TIME=18 DAY=2016098 LATLON=15 170 PRO=MERC RES=2 BAND=4 S&gt;</a:t>
            </a:r>
          </a:p>
          <a:p>
            <a:r>
              <a:rPr lang="en-US" dirty="0" smtClean="0"/>
              <a:t>Beginning Image Data transfer, bytes= 335076                                         </a:t>
            </a:r>
          </a:p>
          <a:p>
            <a:r>
              <a:rPr lang="en-US" dirty="0" smtClean="0"/>
              <a:t>IMGREMAP: transformations complete ... begin data move                               </a:t>
            </a:r>
          </a:p>
          <a:p>
            <a:r>
              <a:rPr lang="en-US" dirty="0" smtClean="0"/>
              <a:t>Transferring AREA data outbound, bytes= 1000928                                      </a:t>
            </a:r>
          </a:p>
          <a:p>
            <a:r>
              <a:rPr lang="en-US" dirty="0" smtClean="0"/>
              <a:t>IMGREMAP: Done...                                                                    </a:t>
            </a:r>
          </a:p>
          <a:p>
            <a:r>
              <a:rPr lang="en-US" dirty="0" smtClean="0"/>
              <a:t>IMGDISP A.9682 PANEL=1 LATLON=15 170 GRAY=YES                                        </a:t>
            </a:r>
          </a:p>
          <a:p>
            <a:r>
              <a:rPr lang="en-US" dirty="0" smtClean="0"/>
              <a:t>Beginning Image Data transfer, bytes= 600928                                         </a:t>
            </a:r>
          </a:p>
          <a:p>
            <a:r>
              <a:rPr lang="en-US" dirty="0" smtClean="0"/>
              <a:t>IMGDISP: loaded frame  23                                                            </a:t>
            </a:r>
          </a:p>
          <a:p>
            <a:r>
              <a:rPr lang="en-US" dirty="0" smtClean="0"/>
              <a:t>IMGDISP: done                                                                        </a:t>
            </a:r>
          </a:p>
          <a:p>
            <a:r>
              <a:rPr lang="en-US" dirty="0" smtClean="0"/>
              <a:t>IMGDISP A.9681 PANEL=2 LATLON=15 170 GRAY=YES                                        </a:t>
            </a:r>
          </a:p>
          <a:p>
            <a:r>
              <a:rPr lang="en-US" dirty="0" smtClean="0"/>
              <a:t>Beginning Image Data transfer, bytes= 600928                                         </a:t>
            </a:r>
          </a:p>
          <a:p>
            <a:r>
              <a:rPr lang="en-US" dirty="0" smtClean="0"/>
              <a:t>IMGDISP: loaded frame  23                                                            </a:t>
            </a:r>
          </a:p>
          <a:p>
            <a:r>
              <a:rPr lang="en-US" dirty="0" smtClean="0"/>
              <a:t>IMGDISP: done                                                                        </a:t>
            </a:r>
          </a:p>
          <a:p>
            <a:r>
              <a:rPr lang="en-US" dirty="0" smtClean="0"/>
              <a:t>MAP PAN=1                                                                            </a:t>
            </a:r>
          </a:p>
          <a:p>
            <a:r>
              <a:rPr lang="en-US" dirty="0" smtClean="0"/>
              <a:t>MAP: Completed frame 23                                                              </a:t>
            </a:r>
          </a:p>
          <a:p>
            <a:r>
              <a:rPr lang="en-US" dirty="0" smtClean="0"/>
              <a:t>MAP PAN=2                                                                            </a:t>
            </a:r>
          </a:p>
          <a:p>
            <a:r>
              <a:rPr lang="en-US" dirty="0" smtClean="0"/>
              <a:t>MAP: Completed frame 23                                                              </a:t>
            </a:r>
          </a:p>
          <a:p>
            <a:r>
              <a:rPr lang="en-US" dirty="0" smtClean="0"/>
              <a:t>MAP X </a:t>
            </a:r>
            <a:r>
              <a:rPr lang="en-US" dirty="0" err="1" smtClean="0"/>
              <a:t>X</a:t>
            </a:r>
            <a:r>
              <a:rPr lang="en-US" dirty="0" smtClean="0"/>
              <a:t> LALO INT=10 10 PAN=1 LIN=1 977                                               </a:t>
            </a:r>
          </a:p>
          <a:p>
            <a:r>
              <a:rPr lang="en-US" dirty="0" smtClean="0"/>
              <a:t>MAP: Completed frame 23                                                              </a:t>
            </a:r>
          </a:p>
          <a:p>
            <a:r>
              <a:rPr lang="en-US" dirty="0" smtClean="0"/>
              <a:t>MAP X </a:t>
            </a:r>
            <a:r>
              <a:rPr lang="en-US" dirty="0" err="1" smtClean="0"/>
              <a:t>X</a:t>
            </a:r>
            <a:r>
              <a:rPr lang="en-US" dirty="0" smtClean="0"/>
              <a:t> LALO INT=10 10 PAN=2 LIN=1 977                                               </a:t>
            </a:r>
          </a:p>
          <a:p>
            <a:r>
              <a:rPr lang="en-US" dirty="0" smtClean="0"/>
              <a:t>MAP: Completed frame 23                                                              </a:t>
            </a:r>
          </a:p>
          <a:p>
            <a:r>
              <a:rPr lang="en-US" dirty="0" smtClean="0"/>
              <a:t>FRMLABEL PAN=1 "(STYPE)  (DAY)  ((JDAY))  (HHMM) UTC  BAND=(BAND) (WL)               </a:t>
            </a:r>
          </a:p>
          <a:p>
            <a:r>
              <a:rPr lang="en-US" dirty="0" smtClean="0"/>
              <a:t>FRMLABEL: Done                                                                       </a:t>
            </a:r>
          </a:p>
          <a:p>
            <a:r>
              <a:rPr lang="en-US" dirty="0" smtClean="0"/>
              <a:t>FRMLABEL PAN=2 "(STYPE)  (DAY)  ((JDAY))  (HHMM) UTC  BAND=(BAND) (WL)               </a:t>
            </a:r>
          </a:p>
          <a:p>
            <a:r>
              <a:rPr lang="en-US" dirty="0" smtClean="0"/>
              <a:t>FRMLABEL: Done                                                                       </a:t>
            </a:r>
          </a:p>
          <a:p>
            <a:r>
              <a:rPr lang="en-US" dirty="0" smtClean="0"/>
              <a:t>SHOWVG 9681 PAN=1                                                                    </a:t>
            </a:r>
          </a:p>
          <a:p>
            <a:r>
              <a:rPr lang="en-US" dirty="0" smtClean="0"/>
              <a:t>Done                                                                                 </a:t>
            </a:r>
          </a:p>
          <a:p>
            <a:r>
              <a:rPr lang="en-US" dirty="0" smtClean="0"/>
              <a:t>SHOWVG 9681 PAN=2                                                                    </a:t>
            </a:r>
          </a:p>
          <a:p>
            <a:r>
              <a:rPr lang="en-US" dirty="0" smtClean="0"/>
              <a:t>Done                                                                                 </a:t>
            </a:r>
          </a:p>
          <a:p>
            <a:r>
              <a:rPr lang="en-US" dirty="0" smtClean="0"/>
              <a:t>SHOWVG 9682 PAN=2                                                                    </a:t>
            </a:r>
          </a:p>
          <a:p>
            <a:r>
              <a:rPr lang="en-US" dirty="0" smtClean="0"/>
              <a:t>Done                                                                                 </a:t>
            </a:r>
          </a:p>
          <a:p>
            <a:r>
              <a:rPr lang="en-US" dirty="0" smtClean="0"/>
              <a:t>EU REST GA20P                                                                        </a:t>
            </a:r>
          </a:p>
          <a:p>
            <a:r>
              <a:rPr lang="en-US" dirty="0" smtClean="0"/>
              <a:t>EU: Restoring GA20P.ET to frame(s)= 23                                               </a:t>
            </a:r>
          </a:p>
          <a:p>
            <a:r>
              <a:rPr lang="en-US" dirty="0" smtClean="0"/>
              <a:t>EU: Done                                                                             </a:t>
            </a:r>
          </a:p>
          <a:p>
            <a:r>
              <a:rPr lang="en-US" dirty="0" smtClean="0"/>
              <a:t>GU MAKE 4 BLACK                                                                      </a:t>
            </a:r>
          </a:p>
          <a:p>
            <a:r>
              <a:rPr lang="en-US" dirty="0" smtClean="0"/>
              <a:t>GU: Done                                                                             </a:t>
            </a:r>
          </a:p>
          <a:p>
            <a:r>
              <a:rPr lang="en-US" dirty="0" smtClean="0"/>
              <a:t>GU MAKE 5 BLACK                                                                      </a:t>
            </a:r>
          </a:p>
          <a:p>
            <a:r>
              <a:rPr lang="en-US" dirty="0" smtClean="0"/>
              <a:t>GU: Done                                                                             </a:t>
            </a:r>
          </a:p>
          <a:p>
            <a:r>
              <a:rPr lang="en-US" dirty="0" smtClean="0"/>
              <a:t>GU MAKE 7 BLACK                                                                      </a:t>
            </a:r>
          </a:p>
          <a:p>
            <a:r>
              <a:rPr lang="en-US" dirty="0" smtClean="0"/>
              <a:t>GU: Done                                                                             </a:t>
            </a:r>
          </a:p>
          <a:p>
            <a:r>
              <a:rPr lang="en-US" dirty="0" smtClean="0"/>
              <a:t>FRMSAVE X AHI_WEST_REMAP_15_170_14_4                                                 </a:t>
            </a:r>
          </a:p>
          <a:p>
            <a:r>
              <a:rPr lang="en-US" dirty="0" smtClean="0"/>
              <a:t>Frame saved in /crc1/</a:t>
            </a:r>
            <a:r>
              <a:rPr lang="en-US" dirty="0" err="1" smtClean="0"/>
              <a:t>cimss</a:t>
            </a:r>
            <a:r>
              <a:rPr lang="en-US" dirty="0" smtClean="0"/>
              <a:t>/</a:t>
            </a:r>
            <a:r>
              <a:rPr lang="en-US" dirty="0" err="1" smtClean="0"/>
              <a:t>tims</a:t>
            </a:r>
            <a:r>
              <a:rPr lang="en-US" dirty="0" smtClean="0"/>
              <a:t>/gifs/AHI_WEST_REMAP_15_170_14_4.GIF                  </a:t>
            </a:r>
          </a:p>
          <a:p>
            <a:r>
              <a:rPr lang="en-US" dirty="0" smtClean="0"/>
              <a:t>BATCH: BATCH done /home/</a:t>
            </a:r>
            <a:r>
              <a:rPr lang="en-US" dirty="0" err="1" smtClean="0"/>
              <a:t>tims</a:t>
            </a:r>
            <a:r>
              <a:rPr lang="en-US" dirty="0" smtClean="0"/>
              <a:t>/</a:t>
            </a:r>
            <a:r>
              <a:rPr lang="en-US" dirty="0" err="1" smtClean="0"/>
              <a:t>mcidas</a:t>
            </a:r>
            <a:r>
              <a:rPr lang="en-US" dirty="0" smtClean="0"/>
              <a:t>/data/AHI_GOESWEST_REMAP2.BATCH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1EFF6-3CDE-4DF2-9E19-2ED3227766B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061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160W</a:t>
            </a:r>
          </a:p>
          <a:p>
            <a:endParaRPr lang="en-US" dirty="0" smtClean="0"/>
          </a:p>
          <a:p>
            <a:r>
              <a:rPr lang="en-US" dirty="0" smtClean="0"/>
              <a:t>BATCH AHI_GOESWEST_REMAP2.BATCH                                                      </a:t>
            </a:r>
          </a:p>
          <a:p>
            <a:r>
              <a:rPr lang="en-US" dirty="0" smtClean="0"/>
              <a:t>PANEL 1 2                                                                            </a:t>
            </a:r>
          </a:p>
          <a:p>
            <a:r>
              <a:rPr lang="en-US" dirty="0" smtClean="0"/>
              <a:t>PANEL: Done                                                                          </a:t>
            </a:r>
          </a:p>
          <a:p>
            <a:r>
              <a:rPr lang="en-US" dirty="0" smtClean="0"/>
              <a:t>IMGREMAP HIMAWARI/FD A.9682 TIME=18 DAY=2016098 BAND=14 LATLON=15 160 PRO=MERC RES=2&gt;</a:t>
            </a:r>
          </a:p>
          <a:p>
            <a:r>
              <a:rPr lang="en-US" dirty="0" smtClean="0"/>
              <a:t>Beginning Image Data transfer, bytes= 470752                                         </a:t>
            </a:r>
          </a:p>
          <a:p>
            <a:r>
              <a:rPr lang="en-US" dirty="0" smtClean="0"/>
              <a:t>IMGREMAP: transformations complete ... begin data move                               </a:t>
            </a:r>
          </a:p>
          <a:p>
            <a:r>
              <a:rPr lang="en-US" dirty="0" smtClean="0"/>
              <a:t>Transferring AREA data outbound, bytes= 1000928                                      </a:t>
            </a:r>
          </a:p>
          <a:p>
            <a:r>
              <a:rPr lang="en-US" dirty="0" smtClean="0"/>
              <a:t>IMGREMAP: Done...                                                                    </a:t>
            </a:r>
          </a:p>
          <a:p>
            <a:r>
              <a:rPr lang="en-US" dirty="0" smtClean="0"/>
              <a:t>IMGREMAP WESTL/FD  A.9681  TIME=18 DAY=2016098 LATLON=15 160 PRO=MERC RES=2 BAND=4 S&gt;</a:t>
            </a:r>
          </a:p>
          <a:p>
            <a:r>
              <a:rPr lang="en-US" dirty="0" smtClean="0"/>
              <a:t>Beginning Image Data transfer, bytes= 368032                                         </a:t>
            </a:r>
          </a:p>
          <a:p>
            <a:r>
              <a:rPr lang="en-US" dirty="0" smtClean="0"/>
              <a:t>IMGREMAP: transformations complete ... begin data move                               </a:t>
            </a:r>
          </a:p>
          <a:p>
            <a:r>
              <a:rPr lang="en-US" dirty="0" smtClean="0"/>
              <a:t>Transferring AREA data outbound, bytes= 1000928                                      </a:t>
            </a:r>
          </a:p>
          <a:p>
            <a:r>
              <a:rPr lang="en-US" dirty="0" smtClean="0"/>
              <a:t>IMGREMAP: Done...                                                                    </a:t>
            </a:r>
          </a:p>
          <a:p>
            <a:r>
              <a:rPr lang="en-US" dirty="0" smtClean="0"/>
              <a:t>IMGDISP A.9682 PANEL=1 LATLON=15 160 GRAY=YES                                        </a:t>
            </a:r>
          </a:p>
          <a:p>
            <a:r>
              <a:rPr lang="en-US" dirty="0" smtClean="0"/>
              <a:t>Beginning Image Data transfer, bytes= 600928                                         </a:t>
            </a:r>
          </a:p>
          <a:p>
            <a:r>
              <a:rPr lang="en-US" dirty="0" smtClean="0"/>
              <a:t>IMGDISP: loaded frame  25                                                            </a:t>
            </a:r>
          </a:p>
          <a:p>
            <a:r>
              <a:rPr lang="en-US" dirty="0" smtClean="0"/>
              <a:t>IMGDISP: done                                                                        </a:t>
            </a:r>
          </a:p>
          <a:p>
            <a:r>
              <a:rPr lang="en-US" dirty="0" smtClean="0"/>
              <a:t>IMGDISP A.9681 PANEL=2 LATLON=15 160 GRAY=YES                                        </a:t>
            </a:r>
          </a:p>
          <a:p>
            <a:r>
              <a:rPr lang="en-US" dirty="0" smtClean="0"/>
              <a:t>Beginning Image Data transfer, bytes= 600928                                         </a:t>
            </a:r>
          </a:p>
          <a:p>
            <a:r>
              <a:rPr lang="en-US" dirty="0" smtClean="0"/>
              <a:t>IMGDISP: loaded frame  25                                                            </a:t>
            </a:r>
          </a:p>
          <a:p>
            <a:r>
              <a:rPr lang="en-US" dirty="0" smtClean="0"/>
              <a:t>IMGDISP: done                                                                        </a:t>
            </a:r>
          </a:p>
          <a:p>
            <a:r>
              <a:rPr lang="en-US" dirty="0" smtClean="0"/>
              <a:t>MAP PAN=1                                                                            </a:t>
            </a:r>
          </a:p>
          <a:p>
            <a:r>
              <a:rPr lang="en-US" dirty="0" smtClean="0"/>
              <a:t>MAP: Completed frame 25                                                              </a:t>
            </a:r>
          </a:p>
          <a:p>
            <a:r>
              <a:rPr lang="en-US" dirty="0" smtClean="0"/>
              <a:t>MAP PAN=2                                                                            </a:t>
            </a:r>
          </a:p>
          <a:p>
            <a:r>
              <a:rPr lang="en-US" dirty="0" smtClean="0"/>
              <a:t>MAP: Completed frame 25                                                              </a:t>
            </a:r>
          </a:p>
          <a:p>
            <a:r>
              <a:rPr lang="en-US" dirty="0" smtClean="0"/>
              <a:t>MAP X </a:t>
            </a:r>
            <a:r>
              <a:rPr lang="en-US" dirty="0" err="1" smtClean="0"/>
              <a:t>X</a:t>
            </a:r>
            <a:r>
              <a:rPr lang="en-US" dirty="0" smtClean="0"/>
              <a:t> LALO INT=10 10 PAN=1 LIN=1 977                                               </a:t>
            </a:r>
          </a:p>
          <a:p>
            <a:r>
              <a:rPr lang="en-US" dirty="0" smtClean="0"/>
              <a:t>MAP: Completed frame 25                                                              </a:t>
            </a:r>
          </a:p>
          <a:p>
            <a:r>
              <a:rPr lang="en-US" dirty="0" smtClean="0"/>
              <a:t>MAP X </a:t>
            </a:r>
            <a:r>
              <a:rPr lang="en-US" dirty="0" err="1" smtClean="0"/>
              <a:t>X</a:t>
            </a:r>
            <a:r>
              <a:rPr lang="en-US" dirty="0" smtClean="0"/>
              <a:t> LALO INT=10 10 PAN=2 LIN=1 977                                               </a:t>
            </a:r>
          </a:p>
          <a:p>
            <a:r>
              <a:rPr lang="en-US" dirty="0" smtClean="0"/>
              <a:t>MAP: Completed frame 25                                                              </a:t>
            </a:r>
          </a:p>
          <a:p>
            <a:r>
              <a:rPr lang="en-US" dirty="0" smtClean="0"/>
              <a:t>FRMLABEL PAN=1 "(STYPE)  (DAY)  ((JDAY))  (HHMM) UTC  BAND=(BAND) (WL)               </a:t>
            </a:r>
          </a:p>
          <a:p>
            <a:r>
              <a:rPr lang="en-US" dirty="0" smtClean="0"/>
              <a:t>FRMLABEL: Done                                                                       </a:t>
            </a:r>
          </a:p>
          <a:p>
            <a:r>
              <a:rPr lang="en-US" dirty="0" smtClean="0"/>
              <a:t>FRMLABEL PAN=2 "(STYPE)  (DAY)  ((JDAY))  (HHMM) UTC  BAND=(BAND) (WL)               </a:t>
            </a:r>
          </a:p>
          <a:p>
            <a:r>
              <a:rPr lang="en-US" dirty="0" smtClean="0"/>
              <a:t>FRMLABEL: Done                                                                       </a:t>
            </a:r>
          </a:p>
          <a:p>
            <a:r>
              <a:rPr lang="en-US" dirty="0" smtClean="0"/>
              <a:t>SHOWVG 9681 PAN=1                                                                    </a:t>
            </a:r>
          </a:p>
          <a:p>
            <a:r>
              <a:rPr lang="en-US" dirty="0" smtClean="0"/>
              <a:t>Done                                                                                 </a:t>
            </a:r>
          </a:p>
          <a:p>
            <a:r>
              <a:rPr lang="en-US" dirty="0" smtClean="0"/>
              <a:t>SHOWVG 9681 PAN=2                                                                    </a:t>
            </a:r>
          </a:p>
          <a:p>
            <a:r>
              <a:rPr lang="en-US" dirty="0" smtClean="0"/>
              <a:t>Done                                                                                 </a:t>
            </a:r>
          </a:p>
          <a:p>
            <a:r>
              <a:rPr lang="en-US" dirty="0" smtClean="0"/>
              <a:t>SHOWVG 9682 PAN=2                                                                    </a:t>
            </a:r>
          </a:p>
          <a:p>
            <a:r>
              <a:rPr lang="en-US" dirty="0" smtClean="0"/>
              <a:t>Done                                                                                 </a:t>
            </a:r>
          </a:p>
          <a:p>
            <a:r>
              <a:rPr lang="en-US" dirty="0" smtClean="0"/>
              <a:t>EU REST GA20P                                                                        </a:t>
            </a:r>
          </a:p>
          <a:p>
            <a:r>
              <a:rPr lang="en-US" dirty="0" smtClean="0"/>
              <a:t>EU: Restoring GA20P.ET to frame(s)= 25                                               </a:t>
            </a:r>
          </a:p>
          <a:p>
            <a:r>
              <a:rPr lang="en-US" dirty="0" smtClean="0"/>
              <a:t>EU: Done                                                                             </a:t>
            </a:r>
          </a:p>
          <a:p>
            <a:r>
              <a:rPr lang="en-US" dirty="0" smtClean="0"/>
              <a:t>GU MAKE 4 BLACK                                                                      </a:t>
            </a:r>
          </a:p>
          <a:p>
            <a:r>
              <a:rPr lang="en-US" dirty="0" smtClean="0"/>
              <a:t>GU: Done                                                                             </a:t>
            </a:r>
          </a:p>
          <a:p>
            <a:r>
              <a:rPr lang="en-US" dirty="0" smtClean="0"/>
              <a:t>GU MAKE 5 BLACK                                                                      </a:t>
            </a:r>
          </a:p>
          <a:p>
            <a:r>
              <a:rPr lang="en-US" dirty="0" smtClean="0"/>
              <a:t>GU: Done                                                                             </a:t>
            </a:r>
          </a:p>
          <a:p>
            <a:r>
              <a:rPr lang="en-US" dirty="0" smtClean="0"/>
              <a:t>GU MAKE 7 BLACK                                                                      </a:t>
            </a:r>
          </a:p>
          <a:p>
            <a:r>
              <a:rPr lang="en-US" dirty="0" smtClean="0"/>
              <a:t>GU: Done                                                                             </a:t>
            </a:r>
          </a:p>
          <a:p>
            <a:r>
              <a:rPr lang="en-US" dirty="0" smtClean="0"/>
              <a:t>FRMSAVE X AHI_WEST_REMAP_15_160_14_4                                                 </a:t>
            </a:r>
          </a:p>
          <a:p>
            <a:r>
              <a:rPr lang="en-US" dirty="0" smtClean="0"/>
              <a:t>Frame saved in /crc1/</a:t>
            </a:r>
            <a:r>
              <a:rPr lang="en-US" dirty="0" err="1" smtClean="0"/>
              <a:t>cimss</a:t>
            </a:r>
            <a:r>
              <a:rPr lang="en-US" dirty="0" smtClean="0"/>
              <a:t>/</a:t>
            </a:r>
            <a:r>
              <a:rPr lang="en-US" dirty="0" err="1" smtClean="0"/>
              <a:t>tims</a:t>
            </a:r>
            <a:r>
              <a:rPr lang="en-US" dirty="0" smtClean="0"/>
              <a:t>/gifs/AHI_WEST_REMAP_15_160_14_4.GIF                  </a:t>
            </a:r>
          </a:p>
          <a:p>
            <a:r>
              <a:rPr lang="en-US" dirty="0" smtClean="0"/>
              <a:t>BATCH: BATCH done /home/</a:t>
            </a:r>
            <a:r>
              <a:rPr lang="en-US" dirty="0" err="1" smtClean="0"/>
              <a:t>tims</a:t>
            </a:r>
            <a:r>
              <a:rPr lang="en-US" dirty="0" smtClean="0"/>
              <a:t>/</a:t>
            </a:r>
            <a:r>
              <a:rPr lang="en-US" dirty="0" err="1" smtClean="0"/>
              <a:t>mcidas</a:t>
            </a:r>
            <a:r>
              <a:rPr lang="en-US" dirty="0" smtClean="0"/>
              <a:t>/data/AHI_GOESWEST_REMAP2.BATCH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1EFF6-3CDE-4DF2-9E19-2ED3227766B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552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43AE03-2E6E-42E5-B2F9-5354D4BD819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21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43AE03-2E6E-42E5-B2F9-5354D4BD819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21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43AE03-2E6E-42E5-B2F9-5354D4BD819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21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87B83F-84A8-0D4C-8E15-885EADD3619D}" type="slidenum">
              <a:rPr lang="en-US"/>
              <a:pPr/>
              <a:t>8</a:t>
            </a:fld>
            <a:endParaRPr 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711200"/>
            <a:ext cx="4605338" cy="34544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0988" y="798513"/>
            <a:ext cx="6305550" cy="76596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08DC08-B02F-6443-A620-34A1BA0B66E9}" type="slidenum">
              <a:rPr lang="en-US"/>
              <a:pPr/>
              <a:t>9</a:t>
            </a:fld>
            <a:endParaRPr lang="en-US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711200"/>
            <a:ext cx="4605338" cy="34544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0988" y="798513"/>
            <a:ext cx="6305550" cy="76596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A0F1C3-DCC5-D948-A8F2-B3A2CAF66C0D}" type="slidenum">
              <a:rPr lang="en-US"/>
              <a:pPr/>
              <a:t>12</a:t>
            </a:fld>
            <a:endParaRPr lang="en-US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711200"/>
            <a:ext cx="4605338" cy="34544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0988" y="798513"/>
            <a:ext cx="6305550" cy="765968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Approximate zenith angle, rounded to the nearest 10.  So the first, dark blue, ring covers zenith angles from 0 to 4.9 and called “0” on the scale; zenith angles above 5 and below 15 go into the next ring and are labeled as “10”, etc. Himawari-8</a:t>
            </a:r>
            <a:r>
              <a:rPr lang="en-US" dirty="0" smtClean="0"/>
              <a:t> operational location.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C4C6C1-DEAA-4DDA-9189-0C2085F8C58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79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1EFF6-3CDE-4DF2-9E19-2ED3227766B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01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1EFF6-3CDE-4DF2-9E19-2ED3227766B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676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B0A48-4BA4-D442-B558-F9D6E87E7325}" type="datetime1">
              <a:rPr lang="en-US" smtClean="0"/>
              <a:t>4/13/16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284163" y="6227064"/>
            <a:ext cx="8574087" cy="17373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0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2790-ACEE-5149-8279-7FA2316D2788}" type="datetime1">
              <a:rPr lang="en-US" smtClean="0"/>
              <a:t>4/13/16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800600"/>
            <a:ext cx="8360242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46C9F-AFD0-EC4D-93AC-D50323479173}" type="datetime1">
              <a:rPr lang="en-US" smtClean="0"/>
              <a:t>4/13/16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84163" y="4280647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E29A4-7357-D846-8758-686285888447}" type="datetime1">
              <a:rPr lang="en-US" smtClean="0"/>
              <a:t>4/13/16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914400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5C2B6-2A91-764B-B407-4FFB1A3344BE}" type="datetime1">
              <a:rPr lang="en-US" smtClean="0"/>
              <a:t>4/13/16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4163" y="4267200"/>
            <a:ext cx="2743200" cy="212015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953001"/>
            <a:ext cx="2472017" cy="124609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4" y="4419600"/>
            <a:ext cx="2475395" cy="510988"/>
          </a:xfrm>
          <a:noFill/>
        </p:spPr>
        <p:txBody>
          <a:bodyPr anchor="b"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14"/>
          <p:cNvGrpSpPr/>
          <p:nvPr/>
        </p:nvGrpSpPr>
        <p:grpSpPr>
          <a:xfrm>
            <a:off x="284163" y="461682"/>
            <a:ext cx="8576373" cy="137411"/>
            <a:chOff x="284163" y="1759424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21013" y="4801575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1" y="4800600"/>
            <a:ext cx="5691651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5" y="5367338"/>
            <a:ext cx="5653507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3E651-BA92-2844-B90E-D712401248FE}" type="datetime1">
              <a:rPr lang="en-US" smtClean="0"/>
              <a:t>4/13/16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B3D0B-A30C-CA4D-B09A-7674B62FD31F}" type="datetime1">
              <a:rPr lang="en-US" smtClean="0"/>
              <a:t>4/13/16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5313882" y="2857535"/>
            <a:ext cx="5934615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595CE-F870-7E4D-AE88-7A184E44DF78}" type="datetime1">
              <a:rPr lang="en-US" smtClean="0"/>
              <a:t>4/13/16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5400000">
            <a:off x="4658724" y="3355723"/>
            <a:ext cx="5934456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72CB8-1001-E540-8740-A028B1BA9986}" type="datetime1">
              <a:rPr lang="en-US" smtClean="0"/>
              <a:t>4/13/16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A2DFB-54AF-0F4C-9DCB-665F01DBAB01}" type="datetime1">
              <a:rPr lang="en-US" smtClean="0"/>
              <a:t>4/13/16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58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3" y="444728"/>
            <a:ext cx="7810967" cy="1088237"/>
          </a:xfrm>
          <a:noFill/>
        </p:spPr>
        <p:txBody>
          <a:bodyPr bIns="45720" anchor="b" anchorCtr="0">
            <a:normAutofit/>
          </a:bodyPr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63856-DC6A-534A-99E1-30C95B21689F}" type="datetime1">
              <a:rPr lang="en-US" smtClean="0"/>
              <a:t>4/13/16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443754"/>
            <a:ext cx="8574087" cy="437029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D1A6-1435-D640-B8EC-E804375AEFB0}" type="datetime1">
              <a:rPr lang="en-US" smtClean="0"/>
              <a:t>4/13/16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7"/>
            <a:ext cx="7772400" cy="1048871"/>
          </a:xfrm>
          <a:noFill/>
        </p:spPr>
        <p:txBody>
          <a:bodyPr anchor="b" anchorCtr="0">
            <a:normAutofit/>
          </a:bodyPr>
          <a:lstStyle>
            <a:lvl1pPr algn="l">
              <a:defRPr sz="42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7" y="5862918"/>
            <a:ext cx="7732059" cy="40341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944CE-2ED7-534C-BD5F-E22646CDF7ED}" type="datetime1">
              <a:rPr lang="en-US" smtClean="0"/>
              <a:t>4/13/16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2" name="Rectangle 11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2EA0C-F57F-A341-85AF-BAC2E17EFAC2}" type="datetime1">
              <a:rPr lang="en-US" smtClean="0"/>
              <a:t>4/13/16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DDE54-9943-7D47-AA0F-948EF98243E2}" type="datetime1">
              <a:rPr lang="en-US" smtClean="0"/>
              <a:t>4/13/16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CAAB-03AF-8D49-9430-0390AE6FC4FD}" type="datetime1">
              <a:rPr lang="en-US" smtClean="0"/>
              <a:t>4/13/16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1503" y="2133600"/>
            <a:ext cx="7076747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936" y="64370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54DAC3BE-2AFB-C348-88FF-73942EBEA2BB}" type="datetime1">
              <a:rPr lang="en-US" smtClean="0"/>
              <a:t>4/13/16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6459" y="167347"/>
            <a:ext cx="630621" cy="359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E2567CC5-2D73-3146-B6E4-2F96D7EA54E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28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9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0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0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1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G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4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4.jpe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6.gif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87145" y="4919663"/>
            <a:ext cx="5581650" cy="1828800"/>
          </a:xfrm>
          <a:solidFill>
            <a:schemeClr val="tx1">
              <a:alpha val="70000"/>
            </a:schemeClr>
          </a:solidFill>
        </p:spPr>
        <p:txBody>
          <a:bodyPr>
            <a:normAutofit/>
          </a:bodyPr>
          <a:lstStyle/>
          <a:p>
            <a:r>
              <a:rPr lang="en-US" sz="3200" b="1" dirty="0" err="1" smtClean="0"/>
              <a:t>Himawari</a:t>
            </a:r>
            <a:r>
              <a:rPr lang="en-US" sz="3200" b="1" dirty="0" smtClean="0"/>
              <a:t> Training Workshop:</a:t>
            </a:r>
            <a:br>
              <a:rPr lang="en-US" sz="3200" b="1" dirty="0" smtClean="0"/>
            </a:br>
            <a:r>
              <a:rPr lang="en-US" sz="3200" b="1" dirty="0" smtClean="0"/>
              <a:t>AHI Weighting Functions and Red-Green-Blue Composites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595" y="2792308"/>
            <a:ext cx="2743200" cy="205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725" y="659366"/>
            <a:ext cx="2743200" cy="205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725" y="2792308"/>
            <a:ext cx="2743200" cy="205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5595" y="659366"/>
            <a:ext cx="2743200" cy="205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3432" y="1830382"/>
            <a:ext cx="2091018" cy="18360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68795" y="4895397"/>
            <a:ext cx="310825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Jordan Gerth</a:t>
            </a:r>
          </a:p>
          <a:p>
            <a:r>
              <a:rPr lang="en-US" sz="1600" i="1" dirty="0" smtClean="0"/>
              <a:t>Cooperative Institute for Meteorological Satellite Studies (CIMSS), University of Wisconsin</a:t>
            </a:r>
          </a:p>
          <a:p>
            <a:endParaRPr lang="en-US" sz="1600" dirty="0"/>
          </a:p>
          <a:p>
            <a:r>
              <a:rPr lang="en-US" sz="1600" dirty="0" smtClean="0"/>
              <a:t>Honolulu, Hawaii</a:t>
            </a:r>
          </a:p>
          <a:p>
            <a:r>
              <a:rPr lang="en-US" sz="1600" dirty="0" smtClean="0"/>
              <a:t>11 and 14 April 2016</a:t>
            </a:r>
          </a:p>
        </p:txBody>
      </p:sp>
    </p:spTree>
    <p:extLst>
      <p:ext uri="{BB962C8B-B14F-4D97-AF65-F5344CB8AC3E}">
        <p14:creationId xmlns:p14="http://schemas.microsoft.com/office/powerpoint/2010/main" val="2705857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Weighting Functions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en-US" dirty="0"/>
              <a:t>How the transmittance varies with height</a:t>
            </a:r>
          </a:p>
          <a:p>
            <a:r>
              <a:rPr lang="en-US" altLang="en-US" dirty="0"/>
              <a:t>The layer of the atmosphere observed by a given spectral </a:t>
            </a:r>
            <a:r>
              <a:rPr lang="en-US" altLang="en-US" dirty="0" smtClean="0"/>
              <a:t>band</a:t>
            </a:r>
            <a:endParaRPr lang="en-US" altLang="en-US" dirty="0"/>
          </a:p>
          <a:p>
            <a:r>
              <a:rPr lang="en-US" altLang="en-US" dirty="0"/>
              <a:t>Depends on the </a:t>
            </a:r>
            <a:r>
              <a:rPr lang="en-US" altLang="en-US" dirty="0" smtClean="0"/>
              <a:t>band; </a:t>
            </a:r>
            <a:r>
              <a:rPr lang="en-US" altLang="en-US" dirty="0"/>
              <a:t>input temperature, moisture, </a:t>
            </a:r>
            <a:r>
              <a:rPr lang="en-US" altLang="en-US" dirty="0" smtClean="0"/>
              <a:t>and ozone profiles; </a:t>
            </a:r>
            <a:r>
              <a:rPr lang="en-US" altLang="en-US" dirty="0"/>
              <a:t>skin </a:t>
            </a:r>
            <a:r>
              <a:rPr lang="en-US" altLang="en-US" dirty="0" smtClean="0"/>
              <a:t>temperature; </a:t>
            </a:r>
            <a:r>
              <a:rPr lang="en-US" altLang="en-US" dirty="0"/>
              <a:t>surface </a:t>
            </a:r>
            <a:r>
              <a:rPr lang="en-US" altLang="en-US" dirty="0" smtClean="0"/>
              <a:t>emissivity; and </a:t>
            </a:r>
            <a:r>
              <a:rPr lang="en-US" altLang="en-US" dirty="0"/>
              <a:t>the </a:t>
            </a:r>
            <a:r>
              <a:rPr lang="en-US" altLang="en-US" dirty="0" smtClean="0"/>
              <a:t>zenith (view) angle</a:t>
            </a:r>
            <a:endParaRPr lang="en-US" altLang="en-US" dirty="0"/>
          </a:p>
          <a:p>
            <a:r>
              <a:rPr lang="en-US" altLang="en-US" dirty="0"/>
              <a:t>Clear-sky fast forward calculations</a:t>
            </a:r>
          </a:p>
          <a:p>
            <a:r>
              <a:rPr lang="en-US" altLang="en-US" dirty="0" smtClean="0"/>
              <a:t>For simplicity, in this training material, a surface </a:t>
            </a:r>
            <a:r>
              <a:rPr lang="en-US" altLang="en-US" dirty="0"/>
              <a:t>emissivity value of 1 is used for each </a:t>
            </a:r>
            <a:r>
              <a:rPr lang="en-US" altLang="en-US" dirty="0" smtClean="0"/>
              <a:t>band</a:t>
            </a: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322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28600" y="432986"/>
            <a:ext cx="7086600" cy="2731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50000"/>
              </a:lnSpc>
            </a:pPr>
            <a:endParaRPr lang="en-GB" dirty="0">
              <a:latin typeface="Times New Roman" charset="0"/>
            </a:endParaRPr>
          </a:p>
          <a:p>
            <a:pPr eaLnBrk="0" hangingPunct="0"/>
            <a:r>
              <a:rPr lang="en-GB" dirty="0" err="1" smtClean="0">
                <a:latin typeface="Times New Roman" charset="0"/>
              </a:rPr>
              <a:t>Rsfc</a:t>
            </a:r>
            <a:r>
              <a:rPr lang="en-GB" dirty="0">
                <a:latin typeface="Times New Roman" charset="0"/>
              </a:rPr>
              <a:t>	</a:t>
            </a:r>
            <a:r>
              <a:rPr lang="en-GB" dirty="0" smtClean="0">
                <a:latin typeface="Times New Roman" charset="0"/>
              </a:rPr>
              <a:t>	R1		R2</a:t>
            </a:r>
            <a:endParaRPr lang="en-GB" dirty="0">
              <a:latin typeface="Times New Roman" charset="0"/>
            </a:endParaRPr>
          </a:p>
          <a:p>
            <a:pPr eaLnBrk="0" hangingPunct="0"/>
            <a:endParaRPr lang="en-GB" dirty="0">
              <a:latin typeface="Times New Roman" charset="0"/>
            </a:endParaRPr>
          </a:p>
          <a:p>
            <a:pPr eaLnBrk="0" hangingPunct="0">
              <a:lnSpc>
                <a:spcPct val="75000"/>
              </a:lnSpc>
            </a:pPr>
            <a:r>
              <a:rPr lang="en-GB" u="sng" dirty="0">
                <a:latin typeface="Times New Roman" charset="0"/>
              </a:rPr>
              <a:t>                                                            	</a:t>
            </a:r>
            <a:r>
              <a:rPr lang="en-GB" dirty="0">
                <a:latin typeface="Times New Roman" charset="0"/>
              </a:rPr>
              <a:t> top of the atmosphere</a:t>
            </a:r>
          </a:p>
          <a:p>
            <a:pPr eaLnBrk="0" hangingPunct="0">
              <a:lnSpc>
                <a:spcPct val="50000"/>
              </a:lnSpc>
            </a:pPr>
            <a:endParaRPr lang="en-GB" dirty="0">
              <a:latin typeface="Times New Roman" charset="0"/>
              <a:sym typeface="Symbol" charset="0"/>
            </a:endParaRPr>
          </a:p>
          <a:p>
            <a:pPr eaLnBrk="0" hangingPunct="0"/>
            <a:r>
              <a:rPr lang="en-GB" baseline="-25000" dirty="0">
                <a:latin typeface="Times New Roman" charset="0"/>
              </a:rPr>
              <a:t>			</a:t>
            </a:r>
            <a:r>
              <a:rPr lang="el-GR" sz="2000" dirty="0">
                <a:latin typeface="Times New Roman" charset="0"/>
              </a:rPr>
              <a:t>τ</a:t>
            </a:r>
            <a:r>
              <a:rPr lang="en-US" sz="2000" dirty="0">
                <a:latin typeface="Times New Roman" charset="0"/>
              </a:rPr>
              <a:t>2</a:t>
            </a:r>
            <a:r>
              <a:rPr lang="en-US" sz="2400" dirty="0">
                <a:latin typeface="Times New Roman" charset="0"/>
              </a:rPr>
              <a:t> </a:t>
            </a:r>
            <a:r>
              <a:rPr lang="en-US" sz="2000" dirty="0">
                <a:latin typeface="Times New Roman" charset="0"/>
              </a:rPr>
              <a:t>=</a:t>
            </a:r>
            <a:r>
              <a:rPr lang="en-US" sz="2400" dirty="0">
                <a:latin typeface="Times New Roman" charset="0"/>
              </a:rPr>
              <a:t> </a:t>
            </a:r>
            <a:r>
              <a:rPr lang="en-US" sz="2000" dirty="0">
                <a:latin typeface="Times New Roman" charset="0"/>
              </a:rPr>
              <a:t>transmittance of upper layer of </a:t>
            </a:r>
            <a:r>
              <a:rPr lang="en-US" sz="2000" dirty="0" err="1">
                <a:latin typeface="Times New Roman" charset="0"/>
              </a:rPr>
              <a:t>atm</a:t>
            </a:r>
            <a:endParaRPr lang="el-GR" sz="2000" dirty="0">
              <a:latin typeface="Times New Roman" charset="0"/>
            </a:endParaRPr>
          </a:p>
          <a:p>
            <a:pPr eaLnBrk="0" hangingPunct="0">
              <a:lnSpc>
                <a:spcPct val="75000"/>
              </a:lnSpc>
            </a:pPr>
            <a:r>
              <a:rPr lang="en-GB" u="sng" dirty="0">
                <a:latin typeface="Times New Roman" charset="0"/>
              </a:rPr>
              <a:t>                                                            	</a:t>
            </a:r>
            <a:r>
              <a:rPr lang="en-GB" dirty="0">
                <a:latin typeface="Times New Roman" charset="0"/>
              </a:rPr>
              <a:t>	</a:t>
            </a:r>
          </a:p>
          <a:p>
            <a:pPr eaLnBrk="0" hangingPunct="0">
              <a:lnSpc>
                <a:spcPct val="50000"/>
              </a:lnSpc>
            </a:pPr>
            <a:endParaRPr lang="en-GB" dirty="0">
              <a:latin typeface="Times New Roman" charset="0"/>
              <a:sym typeface="Symbol" charset="0"/>
            </a:endParaRPr>
          </a:p>
          <a:p>
            <a:pPr eaLnBrk="0" hangingPunct="0"/>
            <a:r>
              <a:rPr lang="en-GB" dirty="0">
                <a:latin typeface="Times New Roman" charset="0"/>
              </a:rPr>
              <a:t>	</a:t>
            </a:r>
            <a:r>
              <a:rPr lang="en-GB" baseline="-25000" dirty="0">
                <a:latin typeface="Times New Roman" charset="0"/>
              </a:rPr>
              <a:t>		</a:t>
            </a:r>
            <a:r>
              <a:rPr lang="el-GR" sz="2000" dirty="0">
                <a:latin typeface="Times New Roman" charset="0"/>
              </a:rPr>
              <a:t>τ</a:t>
            </a:r>
            <a:r>
              <a:rPr lang="en-US" sz="2000" dirty="0">
                <a:latin typeface="Times New Roman" charset="0"/>
              </a:rPr>
              <a:t>1= transmittance of lower layer of </a:t>
            </a:r>
            <a:r>
              <a:rPr lang="en-US" sz="2000" dirty="0" err="1">
                <a:latin typeface="Times New Roman" charset="0"/>
              </a:rPr>
              <a:t>atm</a:t>
            </a:r>
            <a:endParaRPr lang="en-GB" sz="2000" dirty="0">
              <a:latin typeface="Times New Roman" charset="0"/>
            </a:endParaRPr>
          </a:p>
          <a:p>
            <a:pPr eaLnBrk="0" hangingPunct="0">
              <a:lnSpc>
                <a:spcPct val="75000"/>
              </a:lnSpc>
            </a:pPr>
            <a:r>
              <a:rPr lang="en-GB" u="sng" dirty="0">
                <a:latin typeface="Times New Roman" charset="0"/>
              </a:rPr>
              <a:t>                                                             	</a:t>
            </a:r>
            <a:r>
              <a:rPr lang="en-GB" dirty="0">
                <a:latin typeface="Times New Roman" charset="0"/>
              </a:rPr>
              <a:t> 	</a:t>
            </a:r>
          </a:p>
          <a:p>
            <a:pPr eaLnBrk="0" hangingPunct="0">
              <a:lnSpc>
                <a:spcPct val="75000"/>
              </a:lnSpc>
            </a:pPr>
            <a:r>
              <a:rPr lang="en-GB" dirty="0">
                <a:latin typeface="Times New Roman" charset="0"/>
              </a:rPr>
              <a:t>				 bb earth surface.</a:t>
            </a:r>
          </a:p>
          <a:p>
            <a:pPr eaLnBrk="0" hangingPunct="0">
              <a:lnSpc>
                <a:spcPct val="50000"/>
              </a:lnSpc>
            </a:pPr>
            <a:endParaRPr lang="en-GB" dirty="0">
              <a:latin typeface="Times New Roman" charset="0"/>
            </a:endParaRPr>
          </a:p>
        </p:txBody>
      </p:sp>
      <p:sp>
        <p:nvSpPr>
          <p:cNvPr id="35843" name="Line 3"/>
          <p:cNvSpPr>
            <a:spLocks noChangeShapeType="1"/>
          </p:cNvSpPr>
          <p:nvPr/>
        </p:nvSpPr>
        <p:spPr bwMode="auto">
          <a:xfrm flipV="1">
            <a:off x="533400" y="914400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4" name="Line 4"/>
          <p:cNvSpPr>
            <a:spLocks noChangeShapeType="1"/>
          </p:cNvSpPr>
          <p:nvPr/>
        </p:nvSpPr>
        <p:spPr bwMode="auto">
          <a:xfrm flipV="1">
            <a:off x="1371600" y="9144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5" name="Line 5"/>
          <p:cNvSpPr>
            <a:spLocks noChangeShapeType="1"/>
          </p:cNvSpPr>
          <p:nvPr/>
        </p:nvSpPr>
        <p:spPr bwMode="auto">
          <a:xfrm flipV="1">
            <a:off x="2286000" y="914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228600" y="3581400"/>
            <a:ext cx="48466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latin typeface="Times New Roman" charset="0"/>
              </a:rPr>
              <a:t>Robs = </a:t>
            </a:r>
          </a:p>
          <a:p>
            <a:pPr eaLnBrk="0" hangingPunct="0"/>
            <a:r>
              <a:rPr lang="en-US" sz="2400" dirty="0" err="1">
                <a:latin typeface="Times New Roman" charset="0"/>
              </a:rPr>
              <a:t>Rsfc</a:t>
            </a:r>
            <a:r>
              <a:rPr lang="en-US" sz="2400" dirty="0">
                <a:latin typeface="Times New Roman" charset="0"/>
              </a:rPr>
              <a:t> </a:t>
            </a:r>
            <a:r>
              <a:rPr lang="el-GR" sz="2400" dirty="0">
                <a:latin typeface="Times New Roman" charset="0"/>
              </a:rPr>
              <a:t>τ</a:t>
            </a:r>
            <a:r>
              <a:rPr lang="en-US" sz="2400" dirty="0">
                <a:latin typeface="Times New Roman" charset="0"/>
              </a:rPr>
              <a:t>1 </a:t>
            </a:r>
            <a:r>
              <a:rPr lang="el-GR" sz="2400" dirty="0">
                <a:latin typeface="Times New Roman" charset="0"/>
              </a:rPr>
              <a:t>τ</a:t>
            </a:r>
            <a:r>
              <a:rPr lang="en-US" sz="2400" dirty="0">
                <a:latin typeface="Times New Roman" charset="0"/>
              </a:rPr>
              <a:t>2 + R1 (1-</a:t>
            </a:r>
            <a:r>
              <a:rPr lang="el-GR" sz="2400" dirty="0">
                <a:latin typeface="Times New Roman" charset="0"/>
              </a:rPr>
              <a:t>τ</a:t>
            </a:r>
            <a:r>
              <a:rPr lang="en-US" sz="2400" dirty="0">
                <a:latin typeface="Times New Roman" charset="0"/>
              </a:rPr>
              <a:t>1) </a:t>
            </a:r>
            <a:r>
              <a:rPr lang="el-GR" sz="2400" dirty="0">
                <a:latin typeface="Times New Roman" charset="0"/>
              </a:rPr>
              <a:t>τ</a:t>
            </a:r>
            <a:r>
              <a:rPr lang="en-US" sz="2400" dirty="0">
                <a:latin typeface="Times New Roman" charset="0"/>
              </a:rPr>
              <a:t>2 + R2 (1- </a:t>
            </a:r>
            <a:r>
              <a:rPr lang="el-GR" sz="2400" dirty="0">
                <a:latin typeface="Times New Roman" charset="0"/>
              </a:rPr>
              <a:t>τ</a:t>
            </a:r>
            <a:r>
              <a:rPr lang="en-US" sz="2400" dirty="0">
                <a:latin typeface="Times New Roman" charset="0"/>
              </a:rPr>
              <a:t>2)</a:t>
            </a:r>
          </a:p>
        </p:txBody>
      </p:sp>
      <p:pic>
        <p:nvPicPr>
          <p:cNvPr id="35847" name="Picture 7" descr="17w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9" r="-1184"/>
          <a:stretch>
            <a:fillRect/>
          </a:stretch>
        </p:blipFill>
        <p:spPr bwMode="auto">
          <a:xfrm>
            <a:off x="5205413" y="2514600"/>
            <a:ext cx="3662362" cy="413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22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2386013" y="633413"/>
            <a:ext cx="18097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lnSpc>
                <a:spcPct val="70000"/>
              </a:lnSpc>
            </a:pPr>
            <a:endParaRPr lang="en-US" sz="2400" b="1">
              <a:solidFill>
                <a:srgbClr val="FFFF66"/>
              </a:solidFill>
              <a:latin typeface="Times New Roman" charset="0"/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Transmittance vs. Weighting Function</a:t>
            </a:r>
            <a:endParaRPr lang="en-US" dirty="0"/>
          </a:p>
        </p:txBody>
      </p:sp>
      <p:sp>
        <p:nvSpPr>
          <p:cNvPr id="64516" name="Line 4"/>
          <p:cNvSpPr>
            <a:spLocks noChangeShapeType="1"/>
          </p:cNvSpPr>
          <p:nvPr/>
        </p:nvSpPr>
        <p:spPr bwMode="auto">
          <a:xfrm flipV="1">
            <a:off x="965200" y="1892300"/>
            <a:ext cx="0" cy="4622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4517" name="Line 5"/>
          <p:cNvSpPr>
            <a:spLocks noChangeShapeType="1"/>
          </p:cNvSpPr>
          <p:nvPr/>
        </p:nvSpPr>
        <p:spPr bwMode="auto">
          <a:xfrm flipV="1">
            <a:off x="495300" y="5969000"/>
            <a:ext cx="4092575" cy="12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4122738" y="6075363"/>
            <a:ext cx="31432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lnSpc>
                <a:spcPct val="70000"/>
              </a:lnSpc>
            </a:pPr>
            <a:r>
              <a:rPr lang="en-US" sz="2400" b="1">
                <a:latin typeface="Times New Roman" charset="0"/>
                <a:sym typeface="Symbol" charset="0"/>
              </a:rPr>
              <a:t></a:t>
            </a:r>
            <a:endParaRPr lang="en-US" sz="2400" b="1">
              <a:solidFill>
                <a:srgbClr val="FFFF66"/>
              </a:solidFill>
              <a:latin typeface="Times New Roman" charset="0"/>
            </a:endParaRPr>
          </a:p>
        </p:txBody>
      </p:sp>
      <p:sp>
        <p:nvSpPr>
          <p:cNvPr id="64519" name="Rectangle 7"/>
          <p:cNvSpPr>
            <a:spLocks noChangeArrowheads="1"/>
          </p:cNvSpPr>
          <p:nvPr/>
        </p:nvSpPr>
        <p:spPr bwMode="auto">
          <a:xfrm>
            <a:off x="3490913" y="6107113"/>
            <a:ext cx="33337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lnSpc>
                <a:spcPct val="70000"/>
              </a:lnSpc>
            </a:pPr>
            <a:r>
              <a:rPr lang="en-US" sz="2400" b="1">
                <a:latin typeface="Times New Roman" charset="0"/>
              </a:rPr>
              <a:t>1</a:t>
            </a:r>
            <a:endParaRPr lang="en-US" sz="2400" b="1">
              <a:solidFill>
                <a:srgbClr val="FFFF66"/>
              </a:solidFill>
              <a:latin typeface="Times New Roman" charset="0"/>
            </a:endParaRPr>
          </a:p>
        </p:txBody>
      </p:sp>
      <p:sp>
        <p:nvSpPr>
          <p:cNvPr id="64520" name="Rectangle 8"/>
          <p:cNvSpPr>
            <a:spLocks noChangeArrowheads="1"/>
          </p:cNvSpPr>
          <p:nvPr/>
        </p:nvSpPr>
        <p:spPr bwMode="auto">
          <a:xfrm>
            <a:off x="528638" y="5662613"/>
            <a:ext cx="417512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lnSpc>
                <a:spcPct val="70000"/>
              </a:lnSpc>
            </a:pPr>
            <a:r>
              <a:rPr lang="en-US" sz="2400">
                <a:latin typeface="Times New Roman" charset="0"/>
              </a:rPr>
              <a:t>z</a:t>
            </a:r>
            <a:r>
              <a:rPr lang="en-US" sz="2400" baseline="-25000">
                <a:latin typeface="Times New Roman" charset="0"/>
              </a:rPr>
              <a:t>1</a:t>
            </a:r>
            <a:endParaRPr lang="en-US" sz="2400" b="1">
              <a:solidFill>
                <a:srgbClr val="FFFF66"/>
              </a:solidFill>
              <a:latin typeface="Times New Roman" charset="0"/>
            </a:endParaRPr>
          </a:p>
        </p:txBody>
      </p:sp>
      <p:sp>
        <p:nvSpPr>
          <p:cNvPr id="64521" name="Rectangle 9"/>
          <p:cNvSpPr>
            <a:spLocks noChangeArrowheads="1"/>
          </p:cNvSpPr>
          <p:nvPr/>
        </p:nvSpPr>
        <p:spPr bwMode="auto">
          <a:xfrm>
            <a:off x="541338" y="5408613"/>
            <a:ext cx="417512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lnSpc>
                <a:spcPct val="70000"/>
              </a:lnSpc>
            </a:pPr>
            <a:r>
              <a:rPr lang="en-US" sz="2400">
                <a:latin typeface="Times New Roman" charset="0"/>
              </a:rPr>
              <a:t>z</a:t>
            </a:r>
            <a:r>
              <a:rPr lang="en-US" sz="2400" baseline="-25000">
                <a:latin typeface="Times New Roman" charset="0"/>
              </a:rPr>
              <a:t>2</a:t>
            </a:r>
            <a:endParaRPr lang="en-US" sz="2400" b="1">
              <a:solidFill>
                <a:srgbClr val="FFFF66"/>
              </a:solidFill>
              <a:latin typeface="Times New Roman" charset="0"/>
            </a:endParaRPr>
          </a:p>
        </p:txBody>
      </p:sp>
      <p:sp>
        <p:nvSpPr>
          <p:cNvPr id="64522" name="Rectangle 10"/>
          <p:cNvSpPr>
            <a:spLocks noChangeArrowheads="1"/>
          </p:cNvSpPr>
          <p:nvPr/>
        </p:nvSpPr>
        <p:spPr bwMode="auto">
          <a:xfrm>
            <a:off x="468313" y="2284413"/>
            <a:ext cx="46355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lnSpc>
                <a:spcPct val="70000"/>
              </a:lnSpc>
            </a:pPr>
            <a:r>
              <a:rPr lang="en-US" sz="2400">
                <a:latin typeface="Times New Roman" charset="0"/>
              </a:rPr>
              <a:t>z</a:t>
            </a:r>
            <a:r>
              <a:rPr lang="en-US" sz="2400" baseline="-25000">
                <a:latin typeface="Times New Roman" charset="0"/>
              </a:rPr>
              <a:t>N</a:t>
            </a:r>
            <a:endParaRPr lang="en-US" sz="2400" b="1">
              <a:solidFill>
                <a:srgbClr val="FFFF66"/>
              </a:solidFill>
              <a:latin typeface="Times New Roman" charset="0"/>
            </a:endParaRPr>
          </a:p>
        </p:txBody>
      </p:sp>
      <p:sp>
        <p:nvSpPr>
          <p:cNvPr id="64523" name="Line 11"/>
          <p:cNvSpPr>
            <a:spLocks noChangeShapeType="1"/>
          </p:cNvSpPr>
          <p:nvPr/>
        </p:nvSpPr>
        <p:spPr bwMode="auto">
          <a:xfrm>
            <a:off x="965200" y="57150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4524" name="Line 12"/>
          <p:cNvSpPr>
            <a:spLocks noChangeShapeType="1"/>
          </p:cNvSpPr>
          <p:nvPr/>
        </p:nvSpPr>
        <p:spPr bwMode="auto">
          <a:xfrm>
            <a:off x="965200" y="5486400"/>
            <a:ext cx="3022600" cy="127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4525" name="Line 13"/>
          <p:cNvSpPr>
            <a:spLocks noChangeShapeType="1"/>
          </p:cNvSpPr>
          <p:nvPr/>
        </p:nvSpPr>
        <p:spPr bwMode="auto">
          <a:xfrm>
            <a:off x="952500" y="5257800"/>
            <a:ext cx="3022600" cy="127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4526" name="Line 14"/>
          <p:cNvSpPr>
            <a:spLocks noChangeShapeType="1"/>
          </p:cNvSpPr>
          <p:nvPr/>
        </p:nvSpPr>
        <p:spPr bwMode="auto">
          <a:xfrm>
            <a:off x="965200" y="50419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4527" name="Line 15"/>
          <p:cNvSpPr>
            <a:spLocks noChangeShapeType="1"/>
          </p:cNvSpPr>
          <p:nvPr/>
        </p:nvSpPr>
        <p:spPr bwMode="auto">
          <a:xfrm>
            <a:off x="965200" y="48133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4528" name="Line 16"/>
          <p:cNvSpPr>
            <a:spLocks noChangeShapeType="1"/>
          </p:cNvSpPr>
          <p:nvPr/>
        </p:nvSpPr>
        <p:spPr bwMode="auto">
          <a:xfrm>
            <a:off x="965200" y="45847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4529" name="Line 17"/>
          <p:cNvSpPr>
            <a:spLocks noChangeShapeType="1"/>
          </p:cNvSpPr>
          <p:nvPr/>
        </p:nvSpPr>
        <p:spPr bwMode="auto">
          <a:xfrm>
            <a:off x="965200" y="43561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4530" name="Line 18"/>
          <p:cNvSpPr>
            <a:spLocks noChangeShapeType="1"/>
          </p:cNvSpPr>
          <p:nvPr/>
        </p:nvSpPr>
        <p:spPr bwMode="auto">
          <a:xfrm>
            <a:off x="965200" y="41275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4531" name="Line 19"/>
          <p:cNvSpPr>
            <a:spLocks noChangeShapeType="1"/>
          </p:cNvSpPr>
          <p:nvPr/>
        </p:nvSpPr>
        <p:spPr bwMode="auto">
          <a:xfrm>
            <a:off x="965200" y="39116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4532" name="Line 20"/>
          <p:cNvSpPr>
            <a:spLocks noChangeShapeType="1"/>
          </p:cNvSpPr>
          <p:nvPr/>
        </p:nvSpPr>
        <p:spPr bwMode="auto">
          <a:xfrm>
            <a:off x="965200" y="37084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4533" name="Line 21"/>
          <p:cNvSpPr>
            <a:spLocks noChangeShapeType="1"/>
          </p:cNvSpPr>
          <p:nvPr/>
        </p:nvSpPr>
        <p:spPr bwMode="auto">
          <a:xfrm>
            <a:off x="965200" y="34798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4534" name="Line 22"/>
          <p:cNvSpPr>
            <a:spLocks noChangeShapeType="1"/>
          </p:cNvSpPr>
          <p:nvPr/>
        </p:nvSpPr>
        <p:spPr bwMode="auto">
          <a:xfrm>
            <a:off x="952500" y="32639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4535" name="Line 23"/>
          <p:cNvSpPr>
            <a:spLocks noChangeShapeType="1"/>
          </p:cNvSpPr>
          <p:nvPr/>
        </p:nvSpPr>
        <p:spPr bwMode="auto">
          <a:xfrm>
            <a:off x="965200" y="30353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4536" name="Line 24"/>
          <p:cNvSpPr>
            <a:spLocks noChangeShapeType="1"/>
          </p:cNvSpPr>
          <p:nvPr/>
        </p:nvSpPr>
        <p:spPr bwMode="auto">
          <a:xfrm>
            <a:off x="977900" y="28067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4537" name="Line 25"/>
          <p:cNvSpPr>
            <a:spLocks noChangeShapeType="1"/>
          </p:cNvSpPr>
          <p:nvPr/>
        </p:nvSpPr>
        <p:spPr bwMode="auto">
          <a:xfrm>
            <a:off x="965200" y="25781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4538" name="Line 26"/>
          <p:cNvSpPr>
            <a:spLocks noChangeShapeType="1"/>
          </p:cNvSpPr>
          <p:nvPr/>
        </p:nvSpPr>
        <p:spPr bwMode="auto">
          <a:xfrm>
            <a:off x="965200" y="23368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4539" name="Line 27"/>
          <p:cNvSpPr>
            <a:spLocks noChangeShapeType="1"/>
          </p:cNvSpPr>
          <p:nvPr/>
        </p:nvSpPr>
        <p:spPr bwMode="auto">
          <a:xfrm flipV="1">
            <a:off x="5521325" y="1892300"/>
            <a:ext cx="0" cy="4622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4540" name="Line 28"/>
          <p:cNvSpPr>
            <a:spLocks noChangeShapeType="1"/>
          </p:cNvSpPr>
          <p:nvPr/>
        </p:nvSpPr>
        <p:spPr bwMode="auto">
          <a:xfrm flipV="1">
            <a:off x="5051425" y="5969000"/>
            <a:ext cx="4092575" cy="12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4541" name="Rectangle 29"/>
          <p:cNvSpPr>
            <a:spLocks noChangeArrowheads="1"/>
          </p:cNvSpPr>
          <p:nvPr/>
        </p:nvSpPr>
        <p:spPr bwMode="auto">
          <a:xfrm>
            <a:off x="8161338" y="6062663"/>
            <a:ext cx="87312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lnSpc>
                <a:spcPct val="70000"/>
              </a:lnSpc>
            </a:pPr>
            <a:r>
              <a:rPr lang="en-US" sz="2400" b="1">
                <a:latin typeface="Times New Roman" charset="0"/>
                <a:sym typeface="Symbol" charset="0"/>
              </a:rPr>
              <a:t>d/dz</a:t>
            </a:r>
            <a:endParaRPr lang="en-US" sz="2400" b="1">
              <a:solidFill>
                <a:srgbClr val="FFFF66"/>
              </a:solidFill>
              <a:latin typeface="Times New Roman" charset="0"/>
            </a:endParaRPr>
          </a:p>
        </p:txBody>
      </p:sp>
      <p:sp>
        <p:nvSpPr>
          <p:cNvPr id="64542" name="Rectangle 30"/>
          <p:cNvSpPr>
            <a:spLocks noChangeArrowheads="1"/>
          </p:cNvSpPr>
          <p:nvPr/>
        </p:nvSpPr>
        <p:spPr bwMode="auto">
          <a:xfrm>
            <a:off x="5084763" y="5662613"/>
            <a:ext cx="417512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lnSpc>
                <a:spcPct val="70000"/>
              </a:lnSpc>
            </a:pPr>
            <a:r>
              <a:rPr lang="en-US" sz="2400">
                <a:latin typeface="Times New Roman" charset="0"/>
              </a:rPr>
              <a:t>z</a:t>
            </a:r>
            <a:r>
              <a:rPr lang="en-US" sz="2400" baseline="-25000">
                <a:latin typeface="Times New Roman" charset="0"/>
              </a:rPr>
              <a:t>1</a:t>
            </a:r>
            <a:endParaRPr lang="en-US" sz="2400" b="1">
              <a:solidFill>
                <a:srgbClr val="FFFF66"/>
              </a:solidFill>
              <a:latin typeface="Times New Roman" charset="0"/>
            </a:endParaRPr>
          </a:p>
        </p:txBody>
      </p:sp>
      <p:sp>
        <p:nvSpPr>
          <p:cNvPr id="64543" name="Rectangle 31"/>
          <p:cNvSpPr>
            <a:spLocks noChangeArrowheads="1"/>
          </p:cNvSpPr>
          <p:nvPr/>
        </p:nvSpPr>
        <p:spPr bwMode="auto">
          <a:xfrm>
            <a:off x="5097463" y="5408613"/>
            <a:ext cx="417512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lnSpc>
                <a:spcPct val="70000"/>
              </a:lnSpc>
            </a:pPr>
            <a:r>
              <a:rPr lang="en-US" sz="2400">
                <a:latin typeface="Times New Roman" charset="0"/>
              </a:rPr>
              <a:t>z</a:t>
            </a:r>
            <a:r>
              <a:rPr lang="en-US" sz="2400" baseline="-25000">
                <a:latin typeface="Times New Roman" charset="0"/>
              </a:rPr>
              <a:t>2</a:t>
            </a:r>
            <a:endParaRPr lang="en-US" sz="2400" b="1">
              <a:solidFill>
                <a:srgbClr val="FFFF66"/>
              </a:solidFill>
              <a:latin typeface="Times New Roman" charset="0"/>
            </a:endParaRPr>
          </a:p>
        </p:txBody>
      </p:sp>
      <p:sp>
        <p:nvSpPr>
          <p:cNvPr id="64544" name="Rectangle 32"/>
          <p:cNvSpPr>
            <a:spLocks noChangeArrowheads="1"/>
          </p:cNvSpPr>
          <p:nvPr/>
        </p:nvSpPr>
        <p:spPr bwMode="auto">
          <a:xfrm>
            <a:off x="5024438" y="2284413"/>
            <a:ext cx="46355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lnSpc>
                <a:spcPct val="70000"/>
              </a:lnSpc>
            </a:pPr>
            <a:r>
              <a:rPr lang="en-US" sz="2400">
                <a:latin typeface="Times New Roman" charset="0"/>
              </a:rPr>
              <a:t>z</a:t>
            </a:r>
            <a:r>
              <a:rPr lang="en-US" sz="2400" baseline="-25000">
                <a:latin typeface="Times New Roman" charset="0"/>
              </a:rPr>
              <a:t>N</a:t>
            </a:r>
            <a:endParaRPr lang="en-US" sz="2400" b="1">
              <a:solidFill>
                <a:srgbClr val="FFFF66"/>
              </a:solidFill>
              <a:latin typeface="Times New Roman" charset="0"/>
            </a:endParaRPr>
          </a:p>
        </p:txBody>
      </p:sp>
      <p:sp>
        <p:nvSpPr>
          <p:cNvPr id="64545" name="Line 33"/>
          <p:cNvSpPr>
            <a:spLocks noChangeShapeType="1"/>
          </p:cNvSpPr>
          <p:nvPr/>
        </p:nvSpPr>
        <p:spPr bwMode="auto">
          <a:xfrm>
            <a:off x="5521325" y="57150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4546" name="Line 34"/>
          <p:cNvSpPr>
            <a:spLocks noChangeShapeType="1"/>
          </p:cNvSpPr>
          <p:nvPr/>
        </p:nvSpPr>
        <p:spPr bwMode="auto">
          <a:xfrm>
            <a:off x="5521325" y="5486400"/>
            <a:ext cx="3022600" cy="127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4547" name="Line 35"/>
          <p:cNvSpPr>
            <a:spLocks noChangeShapeType="1"/>
          </p:cNvSpPr>
          <p:nvPr/>
        </p:nvSpPr>
        <p:spPr bwMode="auto">
          <a:xfrm>
            <a:off x="5508625" y="5257800"/>
            <a:ext cx="3022600" cy="127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4548" name="Line 36"/>
          <p:cNvSpPr>
            <a:spLocks noChangeShapeType="1"/>
          </p:cNvSpPr>
          <p:nvPr/>
        </p:nvSpPr>
        <p:spPr bwMode="auto">
          <a:xfrm>
            <a:off x="5521325" y="50419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4549" name="Line 37"/>
          <p:cNvSpPr>
            <a:spLocks noChangeShapeType="1"/>
          </p:cNvSpPr>
          <p:nvPr/>
        </p:nvSpPr>
        <p:spPr bwMode="auto">
          <a:xfrm>
            <a:off x="5521325" y="48133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4550" name="Line 38"/>
          <p:cNvSpPr>
            <a:spLocks noChangeShapeType="1"/>
          </p:cNvSpPr>
          <p:nvPr/>
        </p:nvSpPr>
        <p:spPr bwMode="auto">
          <a:xfrm>
            <a:off x="5521325" y="45847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4551" name="Line 39"/>
          <p:cNvSpPr>
            <a:spLocks noChangeShapeType="1"/>
          </p:cNvSpPr>
          <p:nvPr/>
        </p:nvSpPr>
        <p:spPr bwMode="auto">
          <a:xfrm>
            <a:off x="5521325" y="43561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4552" name="Line 40"/>
          <p:cNvSpPr>
            <a:spLocks noChangeShapeType="1"/>
          </p:cNvSpPr>
          <p:nvPr/>
        </p:nvSpPr>
        <p:spPr bwMode="auto">
          <a:xfrm>
            <a:off x="5521325" y="41275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4553" name="Line 41"/>
          <p:cNvSpPr>
            <a:spLocks noChangeShapeType="1"/>
          </p:cNvSpPr>
          <p:nvPr/>
        </p:nvSpPr>
        <p:spPr bwMode="auto">
          <a:xfrm>
            <a:off x="5521325" y="39116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4554" name="Line 42"/>
          <p:cNvSpPr>
            <a:spLocks noChangeShapeType="1"/>
          </p:cNvSpPr>
          <p:nvPr/>
        </p:nvSpPr>
        <p:spPr bwMode="auto">
          <a:xfrm>
            <a:off x="5521325" y="37084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4555" name="Line 43"/>
          <p:cNvSpPr>
            <a:spLocks noChangeShapeType="1"/>
          </p:cNvSpPr>
          <p:nvPr/>
        </p:nvSpPr>
        <p:spPr bwMode="auto">
          <a:xfrm>
            <a:off x="5521325" y="34798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4556" name="Line 44"/>
          <p:cNvSpPr>
            <a:spLocks noChangeShapeType="1"/>
          </p:cNvSpPr>
          <p:nvPr/>
        </p:nvSpPr>
        <p:spPr bwMode="auto">
          <a:xfrm>
            <a:off x="5508625" y="32639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4557" name="Line 45"/>
          <p:cNvSpPr>
            <a:spLocks noChangeShapeType="1"/>
          </p:cNvSpPr>
          <p:nvPr/>
        </p:nvSpPr>
        <p:spPr bwMode="auto">
          <a:xfrm>
            <a:off x="5521325" y="30353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4558" name="Line 46"/>
          <p:cNvSpPr>
            <a:spLocks noChangeShapeType="1"/>
          </p:cNvSpPr>
          <p:nvPr/>
        </p:nvSpPr>
        <p:spPr bwMode="auto">
          <a:xfrm>
            <a:off x="5534025" y="28067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4559" name="Line 47"/>
          <p:cNvSpPr>
            <a:spLocks noChangeShapeType="1"/>
          </p:cNvSpPr>
          <p:nvPr/>
        </p:nvSpPr>
        <p:spPr bwMode="auto">
          <a:xfrm>
            <a:off x="5521325" y="25781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4560" name="Line 48"/>
          <p:cNvSpPr>
            <a:spLocks noChangeShapeType="1"/>
          </p:cNvSpPr>
          <p:nvPr/>
        </p:nvSpPr>
        <p:spPr bwMode="auto">
          <a:xfrm>
            <a:off x="5521325" y="23368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4561" name="Freeform 49"/>
          <p:cNvSpPr>
            <a:spLocks/>
          </p:cNvSpPr>
          <p:nvPr/>
        </p:nvSpPr>
        <p:spPr bwMode="auto">
          <a:xfrm>
            <a:off x="5449888" y="2362200"/>
            <a:ext cx="3187700" cy="3606800"/>
          </a:xfrm>
          <a:custGeom>
            <a:avLst/>
            <a:gdLst>
              <a:gd name="T0" fmla="*/ 47 w 2008"/>
              <a:gd name="T1" fmla="*/ 2272 h 2272"/>
              <a:gd name="T2" fmla="*/ 1727 w 2008"/>
              <a:gd name="T3" fmla="*/ 1856 h 2272"/>
              <a:gd name="T4" fmla="*/ 1735 w 2008"/>
              <a:gd name="T5" fmla="*/ 1512 h 2272"/>
              <a:gd name="T6" fmla="*/ 535 w 2008"/>
              <a:gd name="T7" fmla="*/ 1160 h 2272"/>
              <a:gd name="T8" fmla="*/ 79 w 2008"/>
              <a:gd name="T9" fmla="*/ 424 h 2272"/>
              <a:gd name="T10" fmla="*/ 63 w 2008"/>
              <a:gd name="T11" fmla="*/ 0 h 2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08" h="2272">
                <a:moveTo>
                  <a:pt x="47" y="2272"/>
                </a:moveTo>
                <a:cubicBezTo>
                  <a:pt x="746" y="2127"/>
                  <a:pt x="1446" y="1983"/>
                  <a:pt x="1727" y="1856"/>
                </a:cubicBezTo>
                <a:cubicBezTo>
                  <a:pt x="2008" y="1729"/>
                  <a:pt x="1934" y="1628"/>
                  <a:pt x="1735" y="1512"/>
                </a:cubicBezTo>
                <a:cubicBezTo>
                  <a:pt x="1536" y="1396"/>
                  <a:pt x="811" y="1341"/>
                  <a:pt x="535" y="1160"/>
                </a:cubicBezTo>
                <a:cubicBezTo>
                  <a:pt x="259" y="979"/>
                  <a:pt x="158" y="617"/>
                  <a:pt x="79" y="424"/>
                </a:cubicBezTo>
                <a:cubicBezTo>
                  <a:pt x="0" y="231"/>
                  <a:pt x="66" y="71"/>
                  <a:pt x="63" y="0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4562" name="Line 50"/>
          <p:cNvSpPr>
            <a:spLocks noChangeShapeType="1"/>
          </p:cNvSpPr>
          <p:nvPr/>
        </p:nvSpPr>
        <p:spPr bwMode="auto">
          <a:xfrm flipH="1" flipV="1">
            <a:off x="3644900" y="5308600"/>
            <a:ext cx="0" cy="660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4563" name="Freeform 51"/>
          <p:cNvSpPr>
            <a:spLocks/>
          </p:cNvSpPr>
          <p:nvPr/>
        </p:nvSpPr>
        <p:spPr bwMode="auto">
          <a:xfrm>
            <a:off x="965200" y="2247900"/>
            <a:ext cx="2716213" cy="3263900"/>
          </a:xfrm>
          <a:custGeom>
            <a:avLst/>
            <a:gdLst>
              <a:gd name="T0" fmla="*/ 1688 w 1711"/>
              <a:gd name="T1" fmla="*/ 2056 h 2056"/>
              <a:gd name="T2" fmla="*/ 1688 w 1711"/>
              <a:gd name="T3" fmla="*/ 1920 h 2056"/>
              <a:gd name="T4" fmla="*/ 1624 w 1711"/>
              <a:gd name="T5" fmla="*/ 1832 h 2056"/>
              <a:gd name="T6" fmla="*/ 1168 w 1711"/>
              <a:gd name="T7" fmla="*/ 1456 h 2056"/>
              <a:gd name="T8" fmla="*/ 344 w 1711"/>
              <a:gd name="T9" fmla="*/ 1088 h 2056"/>
              <a:gd name="T10" fmla="*/ 0 w 1711"/>
              <a:gd name="T11" fmla="*/ 0 h 2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11" h="2056">
                <a:moveTo>
                  <a:pt x="1688" y="2056"/>
                </a:moveTo>
                <a:cubicBezTo>
                  <a:pt x="1693" y="2006"/>
                  <a:pt x="1699" y="1957"/>
                  <a:pt x="1688" y="1920"/>
                </a:cubicBezTo>
                <a:cubicBezTo>
                  <a:pt x="1677" y="1883"/>
                  <a:pt x="1711" y="1909"/>
                  <a:pt x="1624" y="1832"/>
                </a:cubicBezTo>
                <a:cubicBezTo>
                  <a:pt x="1537" y="1755"/>
                  <a:pt x="1381" y="1580"/>
                  <a:pt x="1168" y="1456"/>
                </a:cubicBezTo>
                <a:cubicBezTo>
                  <a:pt x="955" y="1332"/>
                  <a:pt x="539" y="1331"/>
                  <a:pt x="344" y="1088"/>
                </a:cubicBezTo>
                <a:cubicBezTo>
                  <a:pt x="149" y="845"/>
                  <a:pt x="74" y="422"/>
                  <a:pt x="0" y="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050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0" y="61704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b="1" dirty="0"/>
              <a:t>Earth emitted spectra overlaid on Planck function envelopes</a:t>
            </a:r>
          </a:p>
        </p:txBody>
      </p:sp>
      <p:pic>
        <p:nvPicPr>
          <p:cNvPr id="40963" name="Picture 3" descr="plnksp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8" y="1143000"/>
            <a:ext cx="7439025" cy="532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873250" y="5143500"/>
            <a:ext cx="5437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b="1" dirty="0"/>
              <a:t>CO</a:t>
            </a:r>
            <a:r>
              <a:rPr lang="en-US" b="1" baseline="-25000" dirty="0"/>
              <a:t>2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2743003" y="4475580"/>
            <a:ext cx="5643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b="1" dirty="0" smtClean="0"/>
              <a:t>H</a:t>
            </a:r>
            <a:r>
              <a:rPr lang="en-US" b="1" baseline="-25000" dirty="0" smtClean="0"/>
              <a:t>2</a:t>
            </a:r>
            <a:r>
              <a:rPr lang="en-US" b="1" dirty="0"/>
              <a:t>O</a:t>
            </a: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4267200" y="1790700"/>
            <a:ext cx="4187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b="1" dirty="0"/>
              <a:t>O</a:t>
            </a:r>
            <a:r>
              <a:rPr lang="en-US" b="1" baseline="-25000" dirty="0"/>
              <a:t>3</a:t>
            </a: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6537325" y="3841220"/>
            <a:ext cx="54373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b="1" dirty="0"/>
              <a:t>CO</a:t>
            </a:r>
            <a:r>
              <a:rPr lang="en-US" b="1" baseline="-25000" dirty="0"/>
              <a:t>2</a:t>
            </a:r>
            <a:endParaRPr lang="en-US" sz="2400" baseline="-25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13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Refer to handout for absorption spectrum relative to spectral response functions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439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 smtClean="0"/>
              <a:t>Standard Tropical </a:t>
            </a:r>
            <a:r>
              <a:rPr lang="en-US" altLang="en-US" sz="4000" dirty="0"/>
              <a:t>P</a:t>
            </a:r>
            <a:r>
              <a:rPr lang="en-US" altLang="en-US" sz="4000" dirty="0" smtClean="0"/>
              <a:t>rofile</a:t>
            </a:r>
            <a:endParaRPr lang="en-US" altLang="en-US" sz="4000" dirty="0"/>
          </a:p>
        </p:txBody>
      </p:sp>
      <p:pic>
        <p:nvPicPr>
          <p:cNvPr id="6" name="Content Placeholder 5" descr="Plot_TandTD_Model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5" r="548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Surface Pressure set to </a:t>
            </a:r>
            <a:r>
              <a:rPr lang="en-US" dirty="0" smtClean="0"/>
              <a:t>1013 hPa</a:t>
            </a:r>
            <a:endParaRPr lang="en-US" dirty="0"/>
          </a:p>
          <a:p>
            <a:r>
              <a:rPr lang="en-US" dirty="0"/>
              <a:t>Without </a:t>
            </a:r>
            <a:r>
              <a:rPr lang="en-US" dirty="0" smtClean="0"/>
              <a:t>modification the </a:t>
            </a:r>
            <a:r>
              <a:rPr lang="en-US" dirty="0"/>
              <a:t>total column ozone for this profile is 283 Dobson Units (DU</a:t>
            </a:r>
            <a:r>
              <a:rPr lang="en-US" dirty="0" smtClean="0"/>
              <a:t>)</a:t>
            </a:r>
          </a:p>
          <a:p>
            <a:r>
              <a:rPr lang="en-US" dirty="0" smtClean="0"/>
              <a:t>Near-surface temperature and dew point is around 300 K (27° C)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845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Zenith Angle </a:t>
            </a:r>
            <a:r>
              <a:rPr lang="en-US" dirty="0"/>
              <a:t>M</a:t>
            </a:r>
            <a:r>
              <a:rPr lang="en-US" dirty="0" smtClean="0"/>
              <a:t>atters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satellite senses through the atmosphere</a:t>
            </a:r>
          </a:p>
          <a:p>
            <a:r>
              <a:rPr lang="en-US" dirty="0" smtClean="0"/>
              <a:t>The path through the atmosphere increases toward the limb of the earth</a:t>
            </a:r>
          </a:p>
          <a:p>
            <a:pPr lvl="1"/>
            <a:r>
              <a:rPr lang="en-US" dirty="0" smtClean="0"/>
              <a:t>Changes the weighting function</a:t>
            </a:r>
          </a:p>
          <a:p>
            <a:pPr lvl="1"/>
            <a:r>
              <a:rPr lang="en-US" dirty="0" smtClean="0"/>
              <a:t>Changes the brightness temperature</a:t>
            </a:r>
          </a:p>
          <a:p>
            <a:r>
              <a:rPr lang="en-US" dirty="0" smtClean="0"/>
              <a:t>Depends on the band</a:t>
            </a:r>
          </a:p>
          <a:p>
            <a:r>
              <a:rPr lang="en-US" dirty="0" smtClean="0"/>
              <a:t>Parallax increases as</a:t>
            </a:r>
            <a:br>
              <a:rPr lang="en-US" dirty="0" smtClean="0"/>
            </a:br>
            <a:r>
              <a:rPr lang="en-US" dirty="0" smtClean="0"/>
              <a:t>zenith angle increases</a:t>
            </a:r>
          </a:p>
          <a:p>
            <a:pPr lvl="1"/>
            <a:endParaRPr lang="en-US" dirty="0"/>
          </a:p>
        </p:txBody>
      </p:sp>
      <p:pic>
        <p:nvPicPr>
          <p:cNvPr id="4" name="Picture 3" descr="j018267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4419600"/>
            <a:ext cx="3657600" cy="24384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89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HI_ZenithAngle_1km_latlonline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63" y="0"/>
            <a:ext cx="74818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83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tp://ftp.ssec.wisc.edu/pub/ssec/matg/ABI_LZAvsTBB_Band09FactSheet.png"/>
          <p:cNvPicPr>
            <a:picLocks noGrp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52" r="-23452"/>
          <a:stretch>
            <a:fillRect/>
          </a:stretch>
        </p:blipFill>
        <p:spPr bwMode="auto">
          <a:xfrm>
            <a:off x="284162" y="2064098"/>
            <a:ext cx="8574087" cy="437739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Depends on the absorptive molecular species in each band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View Angle Considerations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39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0"/>
            <a:ext cx="10972800" cy="68537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3873" y="5629086"/>
            <a:ext cx="22439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163.5° West</a:t>
            </a:r>
            <a:endParaRPr lang="en-US" sz="3200" b="1" dirty="0"/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06459" y="167347"/>
            <a:ext cx="630621" cy="359760"/>
          </a:xfrm>
        </p:spPr>
        <p:txBody>
          <a:bodyPr/>
          <a:lstStyle/>
          <a:p>
            <a:fld id="{E2567CC5-2D73-3146-B6E4-2F96D7EA54E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63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7" t="26861" r="9237" b="21449"/>
          <a:stretch/>
        </p:blipFill>
        <p:spPr>
          <a:xfrm>
            <a:off x="0" y="1060766"/>
            <a:ext cx="9144000" cy="38893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4352" y="4381024"/>
            <a:ext cx="42380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/>
              <a:t>163.5° </a:t>
            </a:r>
            <a:r>
              <a:rPr lang="en-US" sz="3200" b="1" dirty="0" smtClean="0"/>
              <a:t>West</a:t>
            </a:r>
            <a:br>
              <a:rPr lang="en-US" sz="3200" b="1" dirty="0" smtClean="0"/>
            </a:br>
            <a:r>
              <a:rPr lang="en-US" sz="2400" dirty="0" smtClean="0"/>
              <a:t>Meridian of equal footprint size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0" y="5467089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The satellite that provides the best zenith angle may not provide the best spatial resolution.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 smtClean="0"/>
              <a:t>163.5</a:t>
            </a:r>
            <a:r>
              <a:rPr lang="en-US" b="1" dirty="0"/>
              <a:t>° </a:t>
            </a:r>
            <a:r>
              <a:rPr lang="en-US" b="1" dirty="0" smtClean="0"/>
              <a:t>West </a:t>
            </a:r>
            <a:r>
              <a:rPr lang="en-US" dirty="0" smtClean="0"/>
              <a:t>is 28.5° from GOES-15, but 55.8</a:t>
            </a:r>
            <a:r>
              <a:rPr lang="en-US" dirty="0"/>
              <a:t>°</a:t>
            </a:r>
            <a:r>
              <a:rPr lang="en-US" dirty="0" smtClean="0"/>
              <a:t> from Himawari-8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 smtClean="0"/>
              <a:t>The midpoint between GOES-15 and Himawari-8 </a:t>
            </a:r>
            <a:r>
              <a:rPr lang="en-US" dirty="0"/>
              <a:t>is </a:t>
            </a:r>
            <a:r>
              <a:rPr lang="en-US" b="1" dirty="0" smtClean="0"/>
              <a:t>177.2° West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06459" y="167347"/>
            <a:ext cx="630621" cy="359760"/>
          </a:xfrm>
        </p:spPr>
        <p:txBody>
          <a:bodyPr/>
          <a:lstStyle/>
          <a:p>
            <a:fld id="{E2567CC5-2D73-3146-B6E4-2F96D7EA54E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775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Contributors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Tim </a:t>
            </a:r>
            <a:r>
              <a:rPr lang="en-US" dirty="0" err="1" smtClean="0"/>
              <a:t>Schmit</a:t>
            </a:r>
            <a:endParaRPr lang="en-US" dirty="0" smtClean="0"/>
          </a:p>
          <a:p>
            <a:pPr lvl="1"/>
            <a:r>
              <a:rPr lang="en-US" dirty="0" smtClean="0"/>
              <a:t>NOAA Advanced Satellite Products Branch</a:t>
            </a:r>
          </a:p>
          <a:p>
            <a:r>
              <a:rPr lang="en-US" dirty="0" smtClean="0"/>
              <a:t>Mat </a:t>
            </a:r>
            <a:r>
              <a:rPr lang="en-US" dirty="0" err="1" smtClean="0"/>
              <a:t>Gunshor</a:t>
            </a:r>
            <a:endParaRPr lang="en-US" dirty="0" smtClean="0"/>
          </a:p>
          <a:p>
            <a:pPr lvl="1"/>
            <a:r>
              <a:rPr lang="en-US" dirty="0" smtClean="0"/>
              <a:t>Cooperative Institute for Meteorological Satellite Studies</a:t>
            </a:r>
          </a:p>
          <a:p>
            <a:r>
              <a:rPr lang="en-US" dirty="0" smtClean="0"/>
              <a:t>Paul </a:t>
            </a:r>
            <a:r>
              <a:rPr lang="en-US" dirty="0" err="1" smtClean="0"/>
              <a:t>Menzel</a:t>
            </a:r>
            <a:endParaRPr lang="en-US" dirty="0" smtClean="0"/>
          </a:p>
          <a:p>
            <a:pPr lvl="1"/>
            <a:r>
              <a:rPr lang="en-US" dirty="0" smtClean="0"/>
              <a:t>Cooperative Institute for Meteorological Satellite Studies</a:t>
            </a:r>
          </a:p>
          <a:p>
            <a:r>
              <a:rPr lang="en-US" dirty="0" smtClean="0"/>
              <a:t>Others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689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PHCTracksSeason-2015Pl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20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104179" y="1144633"/>
            <a:ext cx="1991064" cy="515869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95000"/>
                  <a:shade val="70000"/>
                  <a:satMod val="150000"/>
                  <a:alpha val="40000"/>
                </a:schemeClr>
              </a:gs>
              <a:gs pos="100000">
                <a:schemeClr val="accent1">
                  <a:tint val="100000"/>
                  <a:shade val="100000"/>
                  <a:satMod val="150000"/>
                  <a:alpha val="4000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95243" y="5237089"/>
            <a:ext cx="3574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G15 G15</a:t>
            </a:r>
            <a:r>
              <a:rPr lang="en-US" sz="1400" b="1" dirty="0"/>
              <a:t> </a:t>
            </a:r>
            <a:r>
              <a:rPr lang="en-US" sz="1400" b="1" dirty="0" smtClean="0"/>
              <a:t>G15</a:t>
            </a:r>
            <a:r>
              <a:rPr lang="en-US" sz="1400" b="1" dirty="0"/>
              <a:t> </a:t>
            </a:r>
            <a:r>
              <a:rPr lang="en-US" sz="1400" b="1" dirty="0" smtClean="0"/>
              <a:t>G15</a:t>
            </a:r>
            <a:r>
              <a:rPr lang="en-US" sz="1400" b="1" dirty="0"/>
              <a:t> </a:t>
            </a:r>
            <a:r>
              <a:rPr lang="en-US" sz="1400" b="1" dirty="0" smtClean="0"/>
              <a:t>G15</a:t>
            </a:r>
            <a:r>
              <a:rPr lang="en-US" sz="1400" b="1" dirty="0"/>
              <a:t> </a:t>
            </a:r>
            <a:r>
              <a:rPr lang="en-US" sz="1400" b="1" dirty="0" smtClean="0"/>
              <a:t>G15</a:t>
            </a:r>
            <a:r>
              <a:rPr lang="en-US" sz="1400" b="1" dirty="0"/>
              <a:t> </a:t>
            </a:r>
            <a:r>
              <a:rPr lang="en-US" sz="1400" b="1" dirty="0" smtClean="0"/>
              <a:t>G15</a:t>
            </a:r>
            <a:r>
              <a:rPr lang="en-US" sz="1400" b="1" dirty="0"/>
              <a:t> </a:t>
            </a:r>
            <a:r>
              <a:rPr lang="en-US" sz="1400" b="1" dirty="0" smtClean="0"/>
              <a:t>G15</a:t>
            </a:r>
            <a:r>
              <a:rPr lang="en-US" sz="1400" b="1" dirty="0"/>
              <a:t> </a:t>
            </a:r>
            <a:r>
              <a:rPr lang="en-US" sz="1400" b="1" dirty="0" smtClean="0"/>
              <a:t>G15 G15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696558" y="5237089"/>
            <a:ext cx="4076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H8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104179" y="1145797"/>
            <a:ext cx="19910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Better view angle from GOES-15;</a:t>
            </a:r>
          </a:p>
          <a:p>
            <a:pPr algn="ctr"/>
            <a:r>
              <a:rPr lang="en-US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Better resolution from Himawari-8</a:t>
            </a:r>
            <a:endParaRPr lang="en-US" b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2808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HI_WEST_REMAP_15_180_14_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44" y="0"/>
            <a:ext cx="8229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57200" y="539466"/>
            <a:ext cx="19212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Himawari-8</a:t>
            </a:r>
          </a:p>
          <a:p>
            <a:r>
              <a:rPr lang="en-US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11.2 </a:t>
            </a:r>
            <a:r>
              <a:rPr lang="en-US" sz="28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μm</a:t>
            </a:r>
            <a:endParaRPr lang="en-US" sz="2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67297" y="539466"/>
            <a:ext cx="14750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GOES-15</a:t>
            </a:r>
          </a:p>
          <a:p>
            <a:r>
              <a:rPr lang="en-US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10.7 </a:t>
            </a:r>
            <a:r>
              <a:rPr lang="en-US" sz="28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μm</a:t>
            </a:r>
            <a:endParaRPr lang="en-US" sz="2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06459" y="167347"/>
            <a:ext cx="630621" cy="359760"/>
          </a:xfrm>
        </p:spPr>
        <p:txBody>
          <a:bodyPr/>
          <a:lstStyle/>
          <a:p>
            <a:fld id="{E2567CC5-2D73-3146-B6E4-2F96D7EA54EF}" type="slidenum">
              <a:rPr lang="en-US" smtClean="0"/>
              <a:t>21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186479" y="5376802"/>
            <a:ext cx="614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180°</a:t>
            </a:r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89650" y="5376802"/>
            <a:ext cx="614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180°</a:t>
            </a:r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24913" y="6225251"/>
            <a:ext cx="951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T. </a:t>
            </a:r>
            <a:r>
              <a:rPr lang="en-US" sz="1600" dirty="0" err="1" smtClean="0">
                <a:solidFill>
                  <a:srgbClr val="FFFFFF"/>
                </a:solidFill>
              </a:rPr>
              <a:t>Schmit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903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HI_WEST_REMAP_15_175_14_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44" y="0"/>
            <a:ext cx="8229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57200" y="539466"/>
            <a:ext cx="1921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Himawari-8</a:t>
            </a:r>
            <a:endParaRPr lang="en-US" sz="2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67297" y="539466"/>
            <a:ext cx="14750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GOES-15</a:t>
            </a:r>
            <a:endParaRPr lang="en-US" sz="2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06459" y="167347"/>
            <a:ext cx="630621" cy="359760"/>
          </a:xfrm>
        </p:spPr>
        <p:txBody>
          <a:bodyPr/>
          <a:lstStyle/>
          <a:p>
            <a:fld id="{E2567CC5-2D73-3146-B6E4-2F96D7EA54EF}" type="slidenum">
              <a:rPr lang="en-US" smtClean="0"/>
              <a:t>22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186479" y="5376802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175° W</a:t>
            </a:r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89650" y="5376802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175° W</a:t>
            </a:r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24913" y="6225251"/>
            <a:ext cx="951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T. </a:t>
            </a:r>
            <a:r>
              <a:rPr lang="en-US" sz="1600" dirty="0" err="1" smtClean="0">
                <a:solidFill>
                  <a:srgbClr val="FFFFFF"/>
                </a:solidFill>
              </a:rPr>
              <a:t>Schmit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254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HI_WEST_REMAP_15_170_14_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44" y="0"/>
            <a:ext cx="8229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57200" y="539466"/>
            <a:ext cx="1921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Himawari-8</a:t>
            </a:r>
            <a:endParaRPr lang="en-US" sz="2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67297" y="539466"/>
            <a:ext cx="14750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GOES-15</a:t>
            </a:r>
            <a:endParaRPr lang="en-US" sz="2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06459" y="167347"/>
            <a:ext cx="630621" cy="359760"/>
          </a:xfrm>
        </p:spPr>
        <p:txBody>
          <a:bodyPr/>
          <a:lstStyle/>
          <a:p>
            <a:fld id="{E2567CC5-2D73-3146-B6E4-2F96D7EA54EF}" type="slidenum">
              <a:rPr lang="en-US" smtClean="0"/>
              <a:t>23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186479" y="5376802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170° W</a:t>
            </a:r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89650" y="5376802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170° W</a:t>
            </a:r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24913" y="6225251"/>
            <a:ext cx="951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T. </a:t>
            </a:r>
            <a:r>
              <a:rPr lang="en-US" sz="1600" dirty="0" err="1" smtClean="0">
                <a:solidFill>
                  <a:srgbClr val="FFFFFF"/>
                </a:solidFill>
              </a:rPr>
              <a:t>Schmit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916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HI_WEST_REMAP_15_160_14_4_MAT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44" y="0"/>
            <a:ext cx="8229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57200" y="539466"/>
            <a:ext cx="1921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Himawari-8</a:t>
            </a:r>
            <a:endParaRPr lang="en-US" sz="2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67297" y="539466"/>
            <a:ext cx="14750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GOES-15</a:t>
            </a:r>
            <a:endParaRPr lang="en-US" sz="2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06459" y="167347"/>
            <a:ext cx="630621" cy="359760"/>
          </a:xfrm>
        </p:spPr>
        <p:txBody>
          <a:bodyPr/>
          <a:lstStyle/>
          <a:p>
            <a:fld id="{E2567CC5-2D73-3146-B6E4-2F96D7EA54EF}" type="slidenum">
              <a:rPr lang="en-US" smtClean="0"/>
              <a:t>24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186479" y="5376802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165° W</a:t>
            </a:r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89650" y="5376802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165° W</a:t>
            </a:r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24913" y="6225251"/>
            <a:ext cx="951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T. </a:t>
            </a:r>
            <a:r>
              <a:rPr lang="en-US" sz="1600" dirty="0" err="1" smtClean="0">
                <a:solidFill>
                  <a:srgbClr val="FFFFFF"/>
                </a:solidFill>
              </a:rPr>
              <a:t>Schmit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470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HI_WEST_REMAP_15_160_14_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44" y="0"/>
            <a:ext cx="8229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57200" y="539466"/>
            <a:ext cx="1921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Himawari-8</a:t>
            </a:r>
            <a:endParaRPr lang="en-US" sz="2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67297" y="539466"/>
            <a:ext cx="14750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GOES-15</a:t>
            </a:r>
            <a:endParaRPr lang="en-US" sz="2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06459" y="167347"/>
            <a:ext cx="630621" cy="359760"/>
          </a:xfrm>
        </p:spPr>
        <p:txBody>
          <a:bodyPr/>
          <a:lstStyle/>
          <a:p>
            <a:fld id="{E2567CC5-2D73-3146-B6E4-2F96D7EA54EF}" type="slidenum">
              <a:rPr lang="en-US" smtClean="0"/>
              <a:t>25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186479" y="5376802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160° W</a:t>
            </a:r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89650" y="5376802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160° W</a:t>
            </a:r>
            <a:endPara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24913" y="6225251"/>
            <a:ext cx="951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T. </a:t>
            </a:r>
            <a:r>
              <a:rPr lang="en-US" sz="1600" dirty="0" err="1" smtClean="0">
                <a:solidFill>
                  <a:srgbClr val="FFFFFF"/>
                </a:solidFill>
              </a:rPr>
              <a:t>Schmit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453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Dvorak: The “Digital” Printout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3237" r="-13237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Dvorak, Satellite Applications Laboratory, September 1984</a:t>
            </a:r>
            <a:endParaRPr lang="en-US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06459" y="167347"/>
            <a:ext cx="630621" cy="359760"/>
          </a:xfrm>
        </p:spPr>
        <p:txBody>
          <a:bodyPr/>
          <a:lstStyle/>
          <a:p>
            <a:fld id="{E2567CC5-2D73-3146-B6E4-2F96D7EA54E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380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ABI Infrared Window Bands</a:t>
            </a:r>
            <a:endParaRPr lang="en-US" dirty="0"/>
          </a:p>
        </p:txBody>
      </p:sp>
      <p:pic>
        <p:nvPicPr>
          <p:cNvPr id="4" name="Picture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16" b="-13016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031567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spectral response functions are similar for the AHI bands</a:t>
            </a:r>
            <a:r>
              <a:rPr lang="en-US" dirty="0"/>
              <a:t>. The red bar is current GOES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06459" y="167347"/>
            <a:ext cx="630621" cy="359760"/>
          </a:xfrm>
        </p:spPr>
        <p:txBody>
          <a:bodyPr/>
          <a:lstStyle/>
          <a:p>
            <a:fld id="{E2567CC5-2D73-3146-B6E4-2F96D7EA54EF}" type="slidenum">
              <a:rPr lang="en-US" smtClean="0"/>
              <a:t>27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810536" y="5657335"/>
            <a:ext cx="957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10.7 </a:t>
            </a:r>
            <a:r>
              <a:rPr lang="en-US" dirty="0" err="1"/>
              <a:t>μm</a:t>
            </a:r>
            <a:r>
              <a:rPr lang="en-US" dirty="0"/>
              <a:t> </a:t>
            </a:r>
          </a:p>
        </p:txBody>
      </p:sp>
      <p:cxnSp>
        <p:nvCxnSpPr>
          <p:cNvPr id="10" name="Straight Arrow Connector 9"/>
          <p:cNvCxnSpPr>
            <a:stCxn id="3" idx="0"/>
          </p:cNvCxnSpPr>
          <p:nvPr/>
        </p:nvCxnSpPr>
        <p:spPr>
          <a:xfrm flipH="1" flipV="1">
            <a:off x="5690994" y="3449580"/>
            <a:ext cx="598249" cy="22077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3731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AHI 8.6 </a:t>
            </a:r>
            <a:r>
              <a:rPr lang="en-US" dirty="0" err="1" smtClean="0"/>
              <a:t>μm</a:t>
            </a:r>
            <a:r>
              <a:rPr lang="en-US" dirty="0" smtClean="0"/>
              <a:t> vs. GOES-15 IR Window</a:t>
            </a:r>
            <a:endParaRPr lang="en-US" dirty="0"/>
          </a:p>
        </p:txBody>
      </p:sp>
      <p:pic>
        <p:nvPicPr>
          <p:cNvPr id="4" name="Content Placeholder 3" descr="KILO_AHI_WEST_REMAP_14_164_11_4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2" b="17002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0" y="6126163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Kilo, 0 UTC 24 August 2015</a:t>
            </a:r>
            <a:endParaRPr lang="en-US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06459" y="167347"/>
            <a:ext cx="630621" cy="359760"/>
          </a:xfrm>
        </p:spPr>
        <p:txBody>
          <a:bodyPr/>
          <a:lstStyle/>
          <a:p>
            <a:fld id="{E2567CC5-2D73-3146-B6E4-2F96D7EA54E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903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AHI </a:t>
            </a:r>
            <a:r>
              <a:rPr lang="en-US" dirty="0" smtClean="0"/>
              <a:t>10.4 </a:t>
            </a:r>
            <a:r>
              <a:rPr lang="en-US" dirty="0" err="1"/>
              <a:t>μm</a:t>
            </a:r>
            <a:r>
              <a:rPr lang="en-US" dirty="0"/>
              <a:t> vs. GOES-15 IR Window</a:t>
            </a:r>
          </a:p>
        </p:txBody>
      </p:sp>
      <p:pic>
        <p:nvPicPr>
          <p:cNvPr id="4" name="Content Placeholder 3" descr="KILO_AHI_WEST_REMAP_14_164_13_4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2" b="17002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0" y="6126163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Kilo, 0 UTC 24 August 2015</a:t>
            </a:r>
            <a:endParaRPr lang="en-US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06459" y="167347"/>
            <a:ext cx="630621" cy="359760"/>
          </a:xfrm>
        </p:spPr>
        <p:txBody>
          <a:bodyPr/>
          <a:lstStyle/>
          <a:p>
            <a:fld id="{E2567CC5-2D73-3146-B6E4-2F96D7EA54E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668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Understand weighting functions and how they can improve your interpretation of satellite imagery as depicting the vertical dimension as a plan view</a:t>
            </a:r>
          </a:p>
          <a:p>
            <a:r>
              <a:rPr lang="en-US" dirty="0" smtClean="0"/>
              <a:t>How to combine multiple spectral bands into a single, composite image</a:t>
            </a:r>
          </a:p>
          <a:p>
            <a:r>
              <a:rPr lang="en-US" dirty="0" smtClean="0"/>
              <a:t>Both components will use web applications</a:t>
            </a:r>
          </a:p>
          <a:p>
            <a:r>
              <a:rPr lang="en-US" dirty="0" smtClean="0"/>
              <a:t>More exploration, less guided</a:t>
            </a:r>
          </a:p>
          <a:p>
            <a:r>
              <a:rPr lang="en-US" dirty="0" smtClean="0"/>
              <a:t>Use SIFT to interrogate imagery closer if needed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58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AHI </a:t>
            </a:r>
            <a:r>
              <a:rPr lang="en-US" dirty="0" smtClean="0"/>
              <a:t>11.2 </a:t>
            </a:r>
            <a:r>
              <a:rPr lang="en-US" dirty="0" err="1"/>
              <a:t>μm</a:t>
            </a:r>
            <a:r>
              <a:rPr lang="en-US" dirty="0"/>
              <a:t> vs. GOES-15 IR Window</a:t>
            </a:r>
          </a:p>
        </p:txBody>
      </p:sp>
      <p:pic>
        <p:nvPicPr>
          <p:cNvPr id="4" name="Content Placeholder 3" descr="KILO_AHI_WEST_REMAP_14_164_14_4_BD2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2" b="17002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0" y="6126163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Kilo, 0 UTC 24 August 2015</a:t>
            </a:r>
            <a:endParaRPr lang="en-US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06459" y="167347"/>
            <a:ext cx="630621" cy="359760"/>
          </a:xfrm>
        </p:spPr>
        <p:txBody>
          <a:bodyPr/>
          <a:lstStyle/>
          <a:p>
            <a:fld id="{E2567CC5-2D73-3146-B6E4-2F96D7EA54E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994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AHI </a:t>
            </a:r>
            <a:r>
              <a:rPr lang="en-US" dirty="0" smtClean="0"/>
              <a:t>12.4 </a:t>
            </a:r>
            <a:r>
              <a:rPr lang="en-US" dirty="0" err="1"/>
              <a:t>μm</a:t>
            </a:r>
            <a:r>
              <a:rPr lang="en-US" dirty="0"/>
              <a:t> vs. GOES-15 IR Window</a:t>
            </a:r>
          </a:p>
        </p:txBody>
      </p:sp>
      <p:pic>
        <p:nvPicPr>
          <p:cNvPr id="4" name="Content Placeholder 3" descr="KILO_AHI_WEST_REMAP_14_164_15_4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2" b="17002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0" y="6126163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Kilo, 0 UTC 24 August 2015</a:t>
            </a:r>
            <a:endParaRPr lang="en-US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06459" y="167347"/>
            <a:ext cx="630621" cy="359760"/>
          </a:xfrm>
        </p:spPr>
        <p:txBody>
          <a:bodyPr/>
          <a:lstStyle/>
          <a:p>
            <a:fld id="{E2567CC5-2D73-3146-B6E4-2F96D7EA54E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089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ESH8_WINDOW_0600_1800UTC_08Jan2016anim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67347"/>
            <a:ext cx="9144000" cy="7386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TS </a:t>
            </a:r>
            <a:r>
              <a:rPr lang="en-US" sz="2400" b="1" dirty="0" err="1" smtClean="0"/>
              <a:t>Pali</a:t>
            </a:r>
            <a:r>
              <a:rPr lang="en-US" sz="2400" b="1" dirty="0" smtClean="0"/>
              <a:t>, 8 January 2016</a:t>
            </a:r>
          </a:p>
          <a:p>
            <a:pPr algn="ctr"/>
            <a:r>
              <a:rPr lang="en-US" b="1" dirty="0" smtClean="0"/>
              <a:t>Approximately 7° N, 172° W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>
                <a:solidFill>
                  <a:schemeClr val="bg1"/>
                </a:solidFill>
              </a:rPr>
              <a:t>32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09604" y="5917474"/>
            <a:ext cx="1634396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2000" b="1" dirty="0" smtClean="0"/>
              <a:t>Himawari-8</a:t>
            </a:r>
          </a:p>
          <a:p>
            <a:pPr algn="r"/>
            <a:r>
              <a:rPr lang="en-US" sz="1600" b="1" dirty="0" smtClean="0"/>
              <a:t>10.4 </a:t>
            </a:r>
            <a:r>
              <a:rPr lang="en-US" sz="1600" b="1" dirty="0" err="1"/>
              <a:t>μ</a:t>
            </a:r>
            <a:r>
              <a:rPr lang="en-US" sz="1600" b="1" dirty="0" err="1" smtClean="0"/>
              <a:t>m</a:t>
            </a:r>
            <a:endParaRPr lang="en-US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5917474"/>
            <a:ext cx="1634396" cy="64633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GOES-15</a:t>
            </a:r>
          </a:p>
          <a:p>
            <a:r>
              <a:rPr lang="en-US" sz="1600" b="1" dirty="0" smtClean="0"/>
              <a:t>10.7 </a:t>
            </a:r>
            <a:r>
              <a:rPr lang="en-US" sz="1600" b="1" dirty="0" err="1"/>
              <a:t>μ</a:t>
            </a:r>
            <a:r>
              <a:rPr lang="en-US" sz="1600" b="1" dirty="0" err="1" smtClean="0"/>
              <a:t>m</a:t>
            </a:r>
            <a:endParaRPr lang="en-US" sz="1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624913" y="6225251"/>
            <a:ext cx="1268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S. </a:t>
            </a:r>
            <a:r>
              <a:rPr lang="en-US" sz="1600" dirty="0" err="1" smtClean="0">
                <a:solidFill>
                  <a:srgbClr val="FFFFFF"/>
                </a:solidFill>
              </a:rPr>
              <a:t>Bachmeier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244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Dvorak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The Dvorak technique was conceived in an era of 8 km resolution infrared window imagery.</a:t>
            </a:r>
          </a:p>
          <a:p>
            <a:r>
              <a:rPr lang="en-US" dirty="0" smtClean="0"/>
              <a:t>Locally warmer and colder (isolated) pixels will be apparent with AHI and ABI given the 2 km resolution.</a:t>
            </a:r>
          </a:p>
          <a:p>
            <a:r>
              <a:rPr lang="en-US" dirty="0" smtClean="0"/>
              <a:t>There are multiple infrared windows on AHI and ABI. The 10.4 </a:t>
            </a:r>
            <a:r>
              <a:rPr lang="en-US" dirty="0" err="1" smtClean="0"/>
              <a:t>μm</a:t>
            </a:r>
            <a:r>
              <a:rPr lang="en-US" dirty="0" smtClean="0"/>
              <a:t> band is the “cleanest”, and therefore “warmest”.</a:t>
            </a:r>
          </a:p>
          <a:p>
            <a:r>
              <a:rPr lang="en-US" dirty="0" smtClean="0"/>
              <a:t>As zenith angles increase, brightness temperatures will almost always decrease.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63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pture_ahi_wf_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85800"/>
            <a:ext cx="9144000" cy="9352450"/>
          </a:xfrm>
          <a:prstGeom prst="rect">
            <a:avLst/>
          </a:prstGeom>
          <a:noFill/>
          <a:ln>
            <a:noFill/>
          </a:ln>
        </p:spPr>
      </p:pic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82197" y="0"/>
            <a:ext cx="8575685" cy="450318"/>
          </a:xfrm>
        </p:spPr>
        <p:txBody>
          <a:bodyPr>
            <a:normAutofit fontScale="90000"/>
          </a:bodyPr>
          <a:lstStyle/>
          <a:p>
            <a:r>
              <a:rPr lang="en-US" altLang="en-US" sz="2400" b="1" dirty="0" smtClean="0">
                <a:solidFill>
                  <a:srgbClr val="FFFFFF"/>
                </a:solidFill>
              </a:rPr>
              <a:t>AHI </a:t>
            </a:r>
            <a:r>
              <a:rPr lang="en-US" altLang="en-US" sz="2400" b="1" dirty="0">
                <a:solidFill>
                  <a:srgbClr val="FFFFFF"/>
                </a:solidFill>
              </a:rPr>
              <a:t>Clear</a:t>
            </a:r>
            <a:r>
              <a:rPr lang="en-US" altLang="en-US" sz="2400" b="1" dirty="0" smtClean="0">
                <a:solidFill>
                  <a:srgbClr val="FFFFFF"/>
                </a:solidFill>
              </a:rPr>
              <a:t>-Sky </a:t>
            </a:r>
            <a:r>
              <a:rPr lang="en-US" altLang="en-US" sz="2400" b="1" dirty="0">
                <a:solidFill>
                  <a:srgbClr val="FFFFFF"/>
                </a:solidFill>
              </a:rPr>
              <a:t>Weighting Functions</a:t>
            </a:r>
          </a:p>
        </p:txBody>
      </p:sp>
      <p:sp>
        <p:nvSpPr>
          <p:cNvPr id="23556" name="Oval 4"/>
          <p:cNvSpPr>
            <a:spLocks noChangeArrowheads="1"/>
          </p:cNvSpPr>
          <p:nvPr/>
        </p:nvSpPr>
        <p:spPr bwMode="auto">
          <a:xfrm>
            <a:off x="152400" y="3249920"/>
            <a:ext cx="1752600" cy="457200"/>
          </a:xfrm>
          <a:prstGeom prst="ellipse">
            <a:avLst/>
          </a:prstGeom>
          <a:noFill/>
          <a:ln w="34925">
            <a:solidFill>
              <a:srgbClr val="33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7" name="Oval 5"/>
          <p:cNvSpPr>
            <a:spLocks noChangeArrowheads="1"/>
          </p:cNvSpPr>
          <p:nvPr/>
        </p:nvSpPr>
        <p:spPr bwMode="auto">
          <a:xfrm>
            <a:off x="2209800" y="1954520"/>
            <a:ext cx="1752600" cy="457200"/>
          </a:xfrm>
          <a:prstGeom prst="ellipse">
            <a:avLst/>
          </a:prstGeom>
          <a:noFill/>
          <a:ln w="34925">
            <a:solidFill>
              <a:srgbClr val="33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Oval 6"/>
          <p:cNvSpPr>
            <a:spLocks noChangeArrowheads="1"/>
          </p:cNvSpPr>
          <p:nvPr/>
        </p:nvSpPr>
        <p:spPr bwMode="auto">
          <a:xfrm>
            <a:off x="3429000" y="2030720"/>
            <a:ext cx="1752600" cy="457200"/>
          </a:xfrm>
          <a:prstGeom prst="ellipse">
            <a:avLst/>
          </a:prstGeom>
          <a:noFill/>
          <a:ln w="34925">
            <a:solidFill>
              <a:srgbClr val="33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9" name="Oval 7"/>
          <p:cNvSpPr>
            <a:spLocks noChangeArrowheads="1"/>
          </p:cNvSpPr>
          <p:nvPr/>
        </p:nvSpPr>
        <p:spPr bwMode="auto">
          <a:xfrm>
            <a:off x="3429000" y="3630920"/>
            <a:ext cx="1752600" cy="457200"/>
          </a:xfrm>
          <a:prstGeom prst="ellipse">
            <a:avLst/>
          </a:prstGeom>
          <a:noFill/>
          <a:ln w="34925">
            <a:solidFill>
              <a:srgbClr val="33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991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 animBg="1"/>
      <p:bldP spid="23557" grpId="0" animBg="1"/>
      <p:bldP spid="23558" grpId="0" animBg="1"/>
      <p:bldP spid="2355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ture_ahi_wf_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9352450"/>
          </a:xfrm>
          <a:prstGeom prst="rect">
            <a:avLst/>
          </a:prstGeom>
          <a:noFill/>
          <a:ln>
            <a:noFill/>
          </a:ln>
        </p:spPr>
      </p:pic>
      <p:sp>
        <p:nvSpPr>
          <p:cNvPr id="24580" name="Oval 4"/>
          <p:cNvSpPr>
            <a:spLocks noChangeArrowheads="1"/>
          </p:cNvSpPr>
          <p:nvPr/>
        </p:nvSpPr>
        <p:spPr bwMode="auto">
          <a:xfrm>
            <a:off x="1676400" y="2779240"/>
            <a:ext cx="990600" cy="457200"/>
          </a:xfrm>
          <a:prstGeom prst="ellipse">
            <a:avLst/>
          </a:prstGeom>
          <a:noFill/>
          <a:ln w="34925">
            <a:solidFill>
              <a:srgbClr val="33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Oval 5"/>
          <p:cNvSpPr>
            <a:spLocks noChangeArrowheads="1"/>
          </p:cNvSpPr>
          <p:nvPr/>
        </p:nvSpPr>
        <p:spPr bwMode="auto">
          <a:xfrm>
            <a:off x="5257800" y="2779240"/>
            <a:ext cx="990600" cy="457200"/>
          </a:xfrm>
          <a:prstGeom prst="ellipse">
            <a:avLst/>
          </a:prstGeom>
          <a:noFill/>
          <a:ln w="34925">
            <a:solidFill>
              <a:srgbClr val="33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82197" y="0"/>
            <a:ext cx="8575685" cy="450318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dirty="0" smtClean="0">
                <a:solidFill>
                  <a:srgbClr val="FFFFFF"/>
                </a:solidFill>
              </a:rPr>
              <a:t>Also online: </a:t>
            </a:r>
            <a:r>
              <a:rPr lang="en-US" altLang="en-US" sz="2400" u="sng" dirty="0" smtClean="0">
                <a:solidFill>
                  <a:srgbClr val="FFFFFF"/>
                </a:solidFill>
              </a:rPr>
              <a:t>http://</a:t>
            </a:r>
            <a:r>
              <a:rPr lang="en-US" altLang="en-US" sz="2400" u="sng" dirty="0" err="1" smtClean="0">
                <a:solidFill>
                  <a:srgbClr val="FFFFFF"/>
                </a:solidFill>
              </a:rPr>
              <a:t>cimss.ssec.wisc.edu</a:t>
            </a:r>
            <a:r>
              <a:rPr lang="en-US" altLang="en-US" sz="2400" u="sng" dirty="0" smtClean="0">
                <a:solidFill>
                  <a:srgbClr val="FFFFFF"/>
                </a:solidFill>
              </a:rPr>
              <a:t>/goes/</a:t>
            </a:r>
            <a:r>
              <a:rPr lang="en-US" altLang="en-US" sz="2400" u="sng" dirty="0" err="1" smtClean="0">
                <a:solidFill>
                  <a:srgbClr val="FFFFFF"/>
                </a:solidFill>
              </a:rPr>
              <a:t>wf</a:t>
            </a:r>
            <a:r>
              <a:rPr lang="en-US" altLang="en-US" sz="2400" u="sng" dirty="0" smtClean="0">
                <a:solidFill>
                  <a:srgbClr val="FFFFFF"/>
                </a:solidFill>
              </a:rPr>
              <a:t>/AHI/</a:t>
            </a:r>
            <a:endParaRPr lang="en-US" altLang="en-US" sz="2400" u="sng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97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animBg="1"/>
      <p:bldP spid="2458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e_ahi_wf_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93524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4"/>
          <p:cNvSpPr>
            <a:spLocks noChangeArrowheads="1"/>
          </p:cNvSpPr>
          <p:nvPr/>
        </p:nvSpPr>
        <p:spPr bwMode="auto">
          <a:xfrm>
            <a:off x="3810000" y="1647520"/>
            <a:ext cx="990600" cy="457200"/>
          </a:xfrm>
          <a:prstGeom prst="ellipse">
            <a:avLst/>
          </a:prstGeom>
          <a:noFill/>
          <a:ln w="34925">
            <a:solidFill>
              <a:srgbClr val="33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192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_ahi_wf_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85800"/>
            <a:ext cx="9144000" cy="93524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4"/>
          <p:cNvSpPr>
            <a:spLocks noChangeArrowheads="1"/>
          </p:cNvSpPr>
          <p:nvPr/>
        </p:nvSpPr>
        <p:spPr bwMode="auto">
          <a:xfrm>
            <a:off x="2667000" y="1963600"/>
            <a:ext cx="990600" cy="457200"/>
          </a:xfrm>
          <a:prstGeom prst="ellipse">
            <a:avLst/>
          </a:prstGeom>
          <a:noFill/>
          <a:ln w="34925">
            <a:solidFill>
              <a:srgbClr val="33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75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Band 10 BT Dependence on Moisture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485" r="5485"/>
          <a:stretch>
            <a:fillRect/>
          </a:stretch>
        </p:blipFill>
        <p:spPr/>
      </p:pic>
      <p:pic>
        <p:nvPicPr>
          <p:cNvPr id="12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5485" r="5485"/>
          <a:stretch>
            <a:fillRect/>
          </a:stretch>
        </p:blipFill>
        <p:spPr/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539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Grp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52" r="-23452"/>
          <a:stretch>
            <a:fillRect/>
          </a:stretch>
        </p:blipFill>
        <p:spPr bwMode="auto">
          <a:xfrm>
            <a:off x="284162" y="2048418"/>
            <a:ext cx="8574087" cy="43773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Not linear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BT Difference vs. TPW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20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AHI Infrared Weighting Functions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Bands 7 through 16, very similar to ABI</a:t>
            </a:r>
            <a:endParaRPr lang="en-US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6200" y="6477000"/>
            <a:ext cx="12234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Clear-sky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1" name="Picture Placeholder 10" descr="AHI_WF_USSTD.png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529" r="-48529"/>
          <a:stretch>
            <a:fillRect/>
          </a:stretch>
        </p:blipFill>
        <p:spPr>
          <a:xfrm>
            <a:off x="284163" y="441519"/>
            <a:ext cx="8577072" cy="4352544"/>
          </a:xfr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62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40</a:t>
            </a:fld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Not linear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BT Difference vs. TPW</a:t>
            </a:r>
          </a:p>
        </p:txBody>
      </p:sp>
      <p:pic>
        <p:nvPicPr>
          <p:cNvPr id="6" name="Picture"/>
          <p:cNvPicPr>
            <a:picLocks noGrp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52" r="-23452"/>
          <a:stretch>
            <a:fillRect/>
          </a:stretch>
        </p:blipFill>
        <p:spPr bwMode="auto">
          <a:xfrm>
            <a:off x="284162" y="2048418"/>
            <a:ext cx="8574087" cy="43773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481924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41</a:t>
            </a:fld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“12.4 </a:t>
            </a:r>
            <a:r>
              <a:rPr lang="en-US" dirty="0" err="1" smtClean="0"/>
              <a:t>μm</a:t>
            </a:r>
            <a:r>
              <a:rPr lang="en-US" dirty="0" smtClean="0"/>
              <a:t> – 10.4 </a:t>
            </a:r>
            <a:r>
              <a:rPr lang="en-US" dirty="0" err="1" smtClean="0"/>
              <a:t>μm”difference</a:t>
            </a:r>
            <a:r>
              <a:rPr lang="en-US" dirty="0" smtClean="0"/>
              <a:t> compared to 925 hPa GFS dew point field (K)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Split Window Difference</a:t>
            </a:r>
            <a:endParaRPr lang="en-US" dirty="0"/>
          </a:p>
        </p:txBody>
      </p:sp>
      <p:pic>
        <p:nvPicPr>
          <p:cNvPr id="6" name="Picture Placeholder 5"/>
          <p:cNvPicPr>
            <a:picLocks noGrp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96" b="18096"/>
          <a:stretch>
            <a:fillRect/>
          </a:stretch>
        </p:blipFill>
        <p:spPr>
          <a:xfrm>
            <a:off x="284162" y="2048418"/>
            <a:ext cx="8574087" cy="437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375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Band 12 BT Dependence on Moisture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485" r="5485"/>
          <a:stretch>
            <a:fillRect/>
          </a:stretch>
        </p:blipFill>
        <p:spPr/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5485" r="5485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570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Band 12 BT Dependence on Ozone</a:t>
            </a:r>
            <a:endParaRPr lang="en-US" dirty="0"/>
          </a:p>
        </p:txBody>
      </p:sp>
      <p:pic>
        <p:nvPicPr>
          <p:cNvPr id="8" name="Content Placeholder 7" descr="AHI_WF_STDTROP_Band12_O3_283DU"/>
          <p:cNvPicPr>
            <a:picLocks noGrp="1" noChangeAspect="1"/>
          </p:cNvPicPr>
          <p:nvPr isPhoto="1">
            <p:ph sz="half" idx="1"/>
          </p:nvPr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5" r="5485"/>
          <a:stretch>
            <a:fillRect/>
          </a:stretch>
        </p:blipFill>
        <p:spPr>
          <a:prstGeom prst="rect">
            <a:avLst/>
          </a:prstGeom>
          <a:noFill/>
          <a:ln>
            <a:noFill/>
          </a:ln>
        </p:spPr>
      </p:pic>
      <p:pic>
        <p:nvPicPr>
          <p:cNvPr id="9" name="Content Placeholder 8" descr="AHI_WF_STDTROP_Band12_O3_509DU"/>
          <p:cNvPicPr>
            <a:picLocks noGrp="1" noChangeAspect="1"/>
          </p:cNvPicPr>
          <p:nvPr isPhoto="1">
            <p:ph sz="half" idx="2"/>
          </p:nvPr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5" r="5485"/>
          <a:stretch>
            <a:fillRect/>
          </a:stretch>
        </p:blipFill>
        <p:spPr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764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Band 12 BT: 1 </a:t>
            </a:r>
            <a:r>
              <a:rPr lang="en-US" dirty="0"/>
              <a:t>°C</a:t>
            </a:r>
          </a:p>
        </p:txBody>
      </p:sp>
      <p:pic>
        <p:nvPicPr>
          <p:cNvPr id="7" name="Content Placeholder 6" descr="Screen Shot 2015-11-11 at 3.03.33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" b="2876"/>
          <a:stretch>
            <a:fillRect/>
          </a:stretch>
        </p:blipFill>
        <p:spPr/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9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Temperatures Matter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Unless the surface is completely obscured by an actively emitting molecular species, the brightness temperature is impacted by the temperature of the surface</a:t>
            </a:r>
          </a:p>
          <a:p>
            <a:pPr lvl="1"/>
            <a:r>
              <a:rPr lang="en-US" dirty="0" smtClean="0"/>
              <a:t>Changes to temperature of land surfaces readily observable in window bands</a:t>
            </a:r>
          </a:p>
          <a:p>
            <a:pPr lvl="1"/>
            <a:r>
              <a:rPr lang="en-US" dirty="0" smtClean="0"/>
              <a:t>Water temperatures can change rapidly as well depending on the sea state</a:t>
            </a:r>
          </a:p>
          <a:p>
            <a:r>
              <a:rPr lang="en-US" dirty="0" smtClean="0"/>
              <a:t>Surface emissivity matters as well, but it is not a major consideration in the infrared.</a:t>
            </a:r>
          </a:p>
          <a:p>
            <a:pPr lvl="1"/>
            <a:r>
              <a:rPr lang="en-US" dirty="0" smtClean="0"/>
              <a:t>Surface emissivity is fairly uniform over water.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66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Band 13 BT: 24 °C</a:t>
            </a:r>
            <a:endParaRPr lang="en-US" dirty="0"/>
          </a:p>
        </p:txBody>
      </p:sp>
      <p:pic>
        <p:nvPicPr>
          <p:cNvPr id="4" name="Content Placeholder 3" descr="Screen Shot 2015-11-11 at 3.07.50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" b="2876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768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Matching Weighting </a:t>
            </a:r>
            <a:r>
              <a:rPr lang="en-US" dirty="0"/>
              <a:t>F</a:t>
            </a:r>
            <a:r>
              <a:rPr lang="en-US" dirty="0" smtClean="0"/>
              <a:t>unction Profiles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485" r="5485"/>
          <a:stretch>
            <a:fillRect/>
          </a:stretch>
        </p:blipFill>
        <p:spPr/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5485" r="5485"/>
          <a:stretch>
            <a:fillRect/>
          </a:stretch>
        </p:blipFill>
        <p:spPr/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79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191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our estimate was wrong?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More water vapor</a:t>
            </a:r>
          </a:p>
          <a:p>
            <a:pPr lvl="1"/>
            <a:r>
              <a:rPr lang="en-US" dirty="0" smtClean="0"/>
              <a:t>Cooler brightness temperature</a:t>
            </a:r>
          </a:p>
          <a:p>
            <a:r>
              <a:rPr lang="en-US" dirty="0" smtClean="0"/>
              <a:t>Warmer surface temperature</a:t>
            </a:r>
          </a:p>
          <a:p>
            <a:pPr lvl="1"/>
            <a:r>
              <a:rPr lang="en-US" dirty="0" smtClean="0"/>
              <a:t>Warmer brightness temperature</a:t>
            </a:r>
          </a:p>
          <a:p>
            <a:r>
              <a:rPr lang="en-US" dirty="0" smtClean="0"/>
              <a:t>It could also be right for the wrong reason!</a:t>
            </a:r>
          </a:p>
          <a:p>
            <a:pPr lvl="1"/>
            <a:r>
              <a:rPr lang="en-US" dirty="0" smtClean="0"/>
              <a:t>Check other bands</a:t>
            </a:r>
          </a:p>
          <a:p>
            <a:pPr lvl="1"/>
            <a:r>
              <a:rPr lang="en-US" dirty="0" smtClean="0"/>
              <a:t>What is the “cleanest” infrared window band?</a:t>
            </a:r>
            <a:endParaRPr lang="en-US" dirty="0"/>
          </a:p>
          <a:p>
            <a:pPr lvl="1"/>
            <a:r>
              <a:rPr lang="en-US" dirty="0" smtClean="0"/>
              <a:t>How might you use multiple window bands?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68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6200" y="6477000"/>
            <a:ext cx="12234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Clear-sky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 descr="ABI_AHI_WF_USST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304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50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737"/>
          <a:stretch/>
        </p:blipFill>
        <p:spPr>
          <a:xfrm>
            <a:off x="1837535" y="167347"/>
            <a:ext cx="5190247" cy="33256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9579" t="23726"/>
          <a:stretch/>
        </p:blipFill>
        <p:spPr>
          <a:xfrm>
            <a:off x="1837535" y="3641377"/>
            <a:ext cx="5190247" cy="28940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153684" y="1568582"/>
            <a:ext cx="3325691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MTSAT AMVs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 rot="5400000">
            <a:off x="5895973" y="4826798"/>
            <a:ext cx="2894059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Himawari</a:t>
            </a:r>
            <a:r>
              <a:rPr lang="en-US" sz="2800" b="1" dirty="0" smtClean="0"/>
              <a:t> AMVs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552805"/>
            <a:ext cx="2061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Figures from Chris </a:t>
            </a:r>
            <a:r>
              <a:rPr lang="en-US" sz="1400" dirty="0" err="1" smtClean="0"/>
              <a:t>Velden</a:t>
            </a:r>
            <a:endParaRPr lang="en-US" sz="1400" dirty="0"/>
          </a:p>
        </p:txBody>
      </p:sp>
      <p:sp>
        <p:nvSpPr>
          <p:cNvPr id="10" name="Left Arrow 9"/>
          <p:cNvSpPr/>
          <p:nvPr/>
        </p:nvSpPr>
        <p:spPr>
          <a:xfrm>
            <a:off x="7081392" y="167347"/>
            <a:ext cx="726308" cy="359760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Legend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57435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orient="vert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Red-Green-Blue (RGB) Composites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 smtClean="0"/>
              <a:t>An introduction to creating RGB composites with AHI</a:t>
            </a:r>
            <a:endParaRPr lang="en-US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6200" y="6477000"/>
            <a:ext cx="12234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Clear-sky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1000x1200_AHIM08_B1_GUAM_SHCS_animated_2015187_210000_86_2015188_070000_86_X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9282"/>
            <a:ext cx="7554202" cy="62951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88668"/>
            <a:ext cx="5430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Green band “boosted” with AHI Band 4 in this animation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836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we have to “boost” green?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52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6" b="4444"/>
          <a:stretch/>
        </p:blipFill>
        <p:spPr>
          <a:xfrm>
            <a:off x="1781175" y="2133600"/>
            <a:ext cx="7077075" cy="4724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1102" y="3857258"/>
            <a:ext cx="2830748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The grass is “greener”</a:t>
            </a:r>
          </a:p>
          <a:p>
            <a:pPr algn="ctr"/>
            <a:r>
              <a:rPr lang="en-US" sz="2000" b="1" dirty="0" smtClean="0"/>
              <a:t>when it is almost yellow.</a:t>
            </a:r>
            <a:endParaRPr lang="en-US" sz="2000" b="1" dirty="0"/>
          </a:p>
        </p:txBody>
      </p:sp>
      <p:sp>
        <p:nvSpPr>
          <p:cNvPr id="9" name="Up Arrow 8"/>
          <p:cNvSpPr/>
          <p:nvPr/>
        </p:nvSpPr>
        <p:spPr>
          <a:xfrm>
            <a:off x="4452458" y="4029735"/>
            <a:ext cx="250842" cy="506417"/>
          </a:xfrm>
          <a:prstGeom prst="up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>
            <a:off x="4855700" y="4029735"/>
            <a:ext cx="250842" cy="506417"/>
          </a:xfrm>
          <a:prstGeom prst="up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09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Red-Green-</a:t>
            </a:r>
            <a:r>
              <a:rPr lang="en-US" smtClean="0"/>
              <a:t>Blue (RGB</a:t>
            </a:r>
            <a:r>
              <a:rPr lang="en-US" dirty="0" smtClean="0"/>
              <a:t>) Lexicon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True color image: An image with up to 16,777,216 (24 bits) unique colors</a:t>
            </a:r>
          </a:p>
          <a:p>
            <a:r>
              <a:rPr lang="en-US" dirty="0" smtClean="0"/>
              <a:t>Natural color image: A true color image that depicts the earth from visible red, green, and blue imagery bands, closest to what the human eye would observe, often without atmospheric scattering</a:t>
            </a:r>
          </a:p>
          <a:p>
            <a:r>
              <a:rPr lang="en-US" dirty="0" smtClean="0"/>
              <a:t>False color image: A true color image that depicts the earth with some combination of spectral band imagery, intended to allow a user to easily distinguish one or more atmospheric features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11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Red-Green-Blue (RGB) Composites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Red-Green-Blue (RGB) composites are a way to visualize multiple bands in one image.</a:t>
            </a:r>
          </a:p>
          <a:p>
            <a:r>
              <a:rPr lang="en-US" dirty="0" smtClean="0"/>
              <a:t>In order to interpret an RGB composite image, you must understand the contribution of the individual bands.</a:t>
            </a:r>
          </a:p>
          <a:p>
            <a:r>
              <a:rPr lang="en-US" dirty="0" smtClean="0"/>
              <a:t>There are practically an infinite number of possible RGBs.</a:t>
            </a:r>
          </a:p>
          <a:p>
            <a:pPr lvl="1"/>
            <a:r>
              <a:rPr lang="en-US" dirty="0" smtClean="0"/>
              <a:t>It is possible to display any phenomena in any color.</a:t>
            </a:r>
          </a:p>
          <a:p>
            <a:pPr lvl="1"/>
            <a:r>
              <a:rPr lang="en-US" dirty="0" smtClean="0"/>
              <a:t>Don</a:t>
            </a:r>
            <a:r>
              <a:rPr lang="fr-FR" dirty="0" smtClean="0"/>
              <a:t>’</a:t>
            </a:r>
            <a:r>
              <a:rPr lang="en-US" dirty="0" smtClean="0"/>
              <a:t>t be tempted to correlate a feature with a color in your memory.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226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Birth of an RGB Composite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Scale a range of values for a single band from 0 to 1</a:t>
            </a:r>
          </a:p>
          <a:p>
            <a:r>
              <a:rPr lang="en-US" dirty="0" smtClean="0"/>
              <a:t>Create a triplet at each pixel, where each of the three bands contributes a value to the triplet</a:t>
            </a:r>
          </a:p>
          <a:p>
            <a:r>
              <a:rPr lang="en-US" dirty="0" smtClean="0"/>
              <a:t>The triplet is in the order of the additive primary colors for display purposes</a:t>
            </a:r>
          </a:p>
          <a:p>
            <a:pPr lvl="1"/>
            <a:r>
              <a:rPr lang="en-US" dirty="0" smtClean="0"/>
              <a:t>(Red, Green, Blue)</a:t>
            </a:r>
          </a:p>
          <a:p>
            <a:r>
              <a:rPr lang="en-US" dirty="0" smtClean="0"/>
              <a:t>The triplet (1, 0, 0) is red, (0, 1, 0) is green, (0, 0, 1)</a:t>
            </a:r>
            <a:r>
              <a:rPr lang="en-US" dirty="0"/>
              <a:t> </a:t>
            </a:r>
            <a:r>
              <a:rPr lang="en-US" dirty="0" smtClean="0"/>
              <a:t>is blue, (0, 0, 0) is black, and (1, 1, 1) is white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07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RGB Color Space as a Cube</a:t>
            </a:r>
            <a:endParaRPr lang="en-US" dirty="0"/>
          </a:p>
        </p:txBody>
      </p:sp>
      <p:pic>
        <p:nvPicPr>
          <p:cNvPr id="5" name="Content Placeholder 4" descr="RGB_Cube_Show_lowgamma_cutout_b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471" r="-16471"/>
          <a:stretch>
            <a:fillRect/>
          </a:stretch>
        </p:blipFill>
        <p:spPr>
          <a:xfrm>
            <a:off x="1781175" y="2133600"/>
            <a:ext cx="7077075" cy="39925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56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18171" y="6126163"/>
            <a:ext cx="5410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Source: </a:t>
            </a:r>
            <a:r>
              <a:rPr lang="en-US" u="sng" dirty="0"/>
              <a:t>https://</a:t>
            </a:r>
            <a:r>
              <a:rPr lang="en-US" u="sng" dirty="0" err="1"/>
              <a:t>en.wikipedia.org</a:t>
            </a:r>
            <a:r>
              <a:rPr lang="en-US" u="sng" dirty="0"/>
              <a:t>/wiki/</a:t>
            </a:r>
            <a:r>
              <a:rPr lang="en-US" u="sng" dirty="0" err="1"/>
              <a:t>RGB_color_space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7906913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100815_N16_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686285"/>
            <a:ext cx="4038602" cy="302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100815_N16_G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86285"/>
            <a:ext cx="4038602" cy="302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00815_N16_BL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3715238"/>
            <a:ext cx="4038602" cy="302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4572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7086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0" y="9144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0" y="13258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7" name="Picture 2" descr="100815_N16_RGB_CH010204"/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715237"/>
            <a:ext cx="4038602" cy="302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886200" y="3105637"/>
            <a:ext cx="137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1	2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endParaRPr lang="en-US" b="1" dirty="0" smtClean="0">
              <a:solidFill>
                <a:schemeClr val="bg1"/>
              </a:solidFill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4	C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Text Box 35"/>
          <p:cNvSpPr txBox="1">
            <a:spLocks noChangeArrowheads="1"/>
          </p:cNvSpPr>
          <p:nvPr/>
        </p:nvSpPr>
        <p:spPr bwMode="auto">
          <a:xfrm rot="10800000">
            <a:off x="8690253" y="2748910"/>
            <a:ext cx="369332" cy="3993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black"/>
                </a:solidFill>
              </a:rPr>
              <a:t>AVHRR example courtesy of Scott </a:t>
            </a:r>
            <a:r>
              <a:rPr lang="en-US" sz="1200" dirty="0" err="1" smtClean="0">
                <a:solidFill>
                  <a:prstClr val="black"/>
                </a:solidFill>
              </a:rPr>
              <a:t>Bachmeier</a:t>
            </a:r>
            <a:r>
              <a:rPr lang="en-US" sz="1200" dirty="0" smtClean="0">
                <a:solidFill>
                  <a:prstClr val="black"/>
                </a:solidFill>
              </a:rPr>
              <a:t>, CIMSS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77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rgb_red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52" y="688973"/>
            <a:ext cx="4041648" cy="302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rgb_green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88973"/>
            <a:ext cx="4041648" cy="302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rgb_blu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52" y="3715637"/>
            <a:ext cx="4041648" cy="302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" descr="100815_N16_RGB_CH01020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15637"/>
            <a:ext cx="4041648" cy="302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35"/>
          <p:cNvSpPr txBox="1">
            <a:spLocks noChangeArrowheads="1"/>
          </p:cNvSpPr>
          <p:nvPr/>
        </p:nvSpPr>
        <p:spPr bwMode="auto">
          <a:xfrm rot="10800000">
            <a:off x="8690253" y="2748910"/>
            <a:ext cx="369332" cy="3993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prstClr val="black"/>
                </a:solidFill>
              </a:rPr>
              <a:t>AVHRR example courtesy of Scott </a:t>
            </a:r>
            <a:r>
              <a:rPr lang="en-US" sz="1200" dirty="0" err="1" smtClean="0">
                <a:solidFill>
                  <a:prstClr val="black"/>
                </a:solidFill>
              </a:rPr>
              <a:t>Bachmeier</a:t>
            </a:r>
            <a:r>
              <a:rPr lang="en-US" sz="1200" dirty="0" smtClean="0">
                <a:solidFill>
                  <a:prstClr val="black"/>
                </a:solidFill>
              </a:rPr>
              <a:t>, CIMSS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6200" y="3106037"/>
            <a:ext cx="137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1	2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endParaRPr lang="en-US" b="1" dirty="0" smtClean="0">
              <a:solidFill>
                <a:schemeClr val="bg1"/>
              </a:solidFill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4	C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8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Webapp</a:t>
            </a:r>
            <a:r>
              <a:rPr lang="en-US" dirty="0" smtClean="0"/>
              <a:t>” Lab </a:t>
            </a:r>
            <a:r>
              <a:rPr lang="en-US" dirty="0"/>
              <a:t>C</a:t>
            </a:r>
            <a:r>
              <a:rPr lang="en-US" dirty="0" smtClean="0"/>
              <a:t>ases from AHI</a:t>
            </a:r>
            <a:endParaRPr lang="en-US" dirty="0"/>
          </a:p>
        </p:txBody>
      </p:sp>
      <p:pic>
        <p:nvPicPr>
          <p:cNvPr id="6" name="Content Placeholder 5" descr="Screen Shot 2015-11-09 at 6.57.33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140" r="-47140"/>
          <a:stretch>
            <a:fillRect/>
          </a:stretch>
        </p:blipFill>
        <p:spPr>
          <a:xfrm>
            <a:off x="284163" y="1804321"/>
            <a:ext cx="8196741" cy="4624442"/>
          </a:xfrm>
        </p:spPr>
      </p:pic>
      <p:sp>
        <p:nvSpPr>
          <p:cNvPr id="3" name="TextBox 2"/>
          <p:cNvSpPr txBox="1"/>
          <p:nvPr/>
        </p:nvSpPr>
        <p:spPr>
          <a:xfrm>
            <a:off x="0" y="6370410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This web page is also online: </a:t>
            </a:r>
            <a:r>
              <a:rPr lang="en-US" sz="1600" u="sng" dirty="0"/>
              <a:t>http://</a:t>
            </a:r>
            <a:r>
              <a:rPr lang="en-US" sz="1600" u="sng" dirty="0" err="1"/>
              <a:t>cimss.ssec.wisc.edu</a:t>
            </a:r>
            <a:r>
              <a:rPr lang="en-US" sz="1600" u="sng" dirty="0"/>
              <a:t>/goes/</a:t>
            </a:r>
            <a:r>
              <a:rPr lang="en-US" sz="1600" u="sng" dirty="0" err="1"/>
              <a:t>webapps</a:t>
            </a:r>
            <a:r>
              <a:rPr lang="en-US" sz="1600" u="sng" dirty="0"/>
              <a:t>/</a:t>
            </a:r>
            <a:r>
              <a:rPr lang="en-US" sz="1600" u="sng" dirty="0" err="1"/>
              <a:t>satrgb</a:t>
            </a:r>
            <a:r>
              <a:rPr lang="en-US" sz="1600" u="sng" dirty="0"/>
              <a:t>/</a:t>
            </a:r>
            <a:r>
              <a:rPr lang="en-US" sz="1600" u="sng" dirty="0" err="1"/>
              <a:t>overview_ahi.html</a:t>
            </a:r>
            <a:endParaRPr lang="en-US" sz="1600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6937081" y="3901056"/>
            <a:ext cx="1921169" cy="707886"/>
          </a:xfrm>
          <a:prstGeom prst="rect">
            <a:avLst/>
          </a:prstGeom>
          <a:ln w="381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Guam case from</a:t>
            </a:r>
          </a:p>
          <a:p>
            <a:pPr algn="ctr"/>
            <a:r>
              <a:rPr lang="en-US" sz="2000" b="1" dirty="0" smtClean="0"/>
              <a:t>21 April 2015</a:t>
            </a:r>
          </a:p>
        </p:txBody>
      </p:sp>
      <p:cxnSp>
        <p:nvCxnSpPr>
          <p:cNvPr id="7" name="Straight Arrow Connector 6"/>
          <p:cNvCxnSpPr>
            <a:stCxn id="4" idx="1"/>
          </p:cNvCxnSpPr>
          <p:nvPr/>
        </p:nvCxnSpPr>
        <p:spPr>
          <a:xfrm flipH="1" flipV="1">
            <a:off x="5675316" y="3640612"/>
            <a:ext cx="1261765" cy="61438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18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Weighting Function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satellite sees through the atmosphere from the top.</a:t>
            </a:r>
          </a:p>
          <a:p>
            <a:pPr lvl="1"/>
            <a:r>
              <a:rPr lang="en-US" dirty="0" smtClean="0"/>
              <a:t>This contrasts to how humans see the atmosphere.</a:t>
            </a:r>
          </a:p>
          <a:p>
            <a:r>
              <a:rPr lang="en-US" dirty="0" smtClean="0"/>
              <a:t>Brightness temperatures are determined by the quantity of the various radiating molecular species in the atmosphere and the temperature of the parent air mass.</a:t>
            </a:r>
          </a:p>
          <a:p>
            <a:r>
              <a:rPr lang="en-US" dirty="0" smtClean="0"/>
              <a:t>Weighting functions are determined from the vertical distribution/concentration of molecular species relative to the wavelength.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0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Case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Objective:</a:t>
            </a:r>
          </a:p>
          <a:p>
            <a:pPr lvl="1"/>
            <a:r>
              <a:rPr lang="en-US" dirty="0" smtClean="0"/>
              <a:t>Create an RGB composite using visible and infrared bands that allows for more easily delineating between high cloud and low cloud</a:t>
            </a:r>
          </a:p>
          <a:p>
            <a:r>
              <a:rPr lang="en-US" dirty="0" smtClean="0"/>
              <a:t>Consider physical and radiative properties of clouds:</a:t>
            </a:r>
          </a:p>
          <a:p>
            <a:pPr lvl="1"/>
            <a:r>
              <a:rPr lang="en-US" dirty="0" smtClean="0"/>
              <a:t>High clouds are cold, but sometimes optically thin</a:t>
            </a:r>
          </a:p>
          <a:p>
            <a:pPr lvl="1"/>
            <a:r>
              <a:rPr lang="en-US" dirty="0" smtClean="0"/>
              <a:t>Low clouds are warm, but usually opaque</a:t>
            </a:r>
          </a:p>
          <a:p>
            <a:pPr lvl="1"/>
            <a:r>
              <a:rPr lang="en-US" dirty="0" smtClean="0"/>
              <a:t>Low clouds are obscured by water vapor in deep moisture environments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91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creen Shot 2015-11-11 at 5.36.11 PM.png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" r="781"/>
          <a:stretch/>
        </p:blipFill>
        <p:spPr>
          <a:xfrm>
            <a:off x="297877" y="628650"/>
            <a:ext cx="5596928" cy="625066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717" y="844270"/>
            <a:ext cx="2560320" cy="20116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717" y="2855950"/>
            <a:ext cx="2560320" cy="20116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7717" y="4867630"/>
            <a:ext cx="2560320" cy="20116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67717" y="844270"/>
            <a:ext cx="957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0.64 </a:t>
            </a:r>
            <a:r>
              <a:rPr lang="en-US" dirty="0" err="1" smtClean="0">
                <a:solidFill>
                  <a:srgbClr val="FFFFFF"/>
                </a:solidFill>
              </a:rPr>
              <a:t>μm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67717" y="2857800"/>
            <a:ext cx="957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0.86 </a:t>
            </a:r>
            <a:r>
              <a:rPr lang="en-US" dirty="0" err="1" smtClean="0">
                <a:solidFill>
                  <a:srgbClr val="FFFFFF"/>
                </a:solidFill>
              </a:rPr>
              <a:t>μm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67717" y="4867630"/>
            <a:ext cx="1675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10.33 (10.4) </a:t>
            </a:r>
            <a:r>
              <a:rPr lang="en-US" dirty="0" err="1" smtClean="0">
                <a:solidFill>
                  <a:srgbClr val="FFFFFF"/>
                </a:solidFill>
              </a:rPr>
              <a:t>μm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336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Consider the three bands that contributed to the RGB composite in answering the question below.</a:t>
            </a:r>
          </a:p>
          <a:p>
            <a:pPr lvl="1"/>
            <a:r>
              <a:rPr lang="en-US" dirty="0" smtClean="0"/>
              <a:t>0.64 </a:t>
            </a:r>
            <a:r>
              <a:rPr lang="en-US" dirty="0" err="1"/>
              <a:t>μ</a:t>
            </a:r>
            <a:r>
              <a:rPr lang="en-US" dirty="0" err="1" smtClean="0"/>
              <a:t>m</a:t>
            </a:r>
            <a:r>
              <a:rPr lang="en-US" dirty="0" smtClean="0"/>
              <a:t>, 0.86 </a:t>
            </a:r>
            <a:r>
              <a:rPr lang="en-US" dirty="0" err="1"/>
              <a:t>μ</a:t>
            </a:r>
            <a:r>
              <a:rPr lang="en-US" dirty="0" err="1" smtClean="0"/>
              <a:t>m</a:t>
            </a:r>
            <a:r>
              <a:rPr lang="en-US" dirty="0" smtClean="0"/>
              <a:t>, and 10.33 </a:t>
            </a:r>
            <a:r>
              <a:rPr lang="en-US" dirty="0" err="1" smtClean="0"/>
              <a:t>μm</a:t>
            </a:r>
            <a:endParaRPr lang="en-US" dirty="0" smtClean="0"/>
          </a:p>
          <a:p>
            <a:r>
              <a:rPr lang="en-US" dirty="0" smtClean="0"/>
              <a:t>Why is Guam colored yellowish green?</a:t>
            </a:r>
          </a:p>
          <a:p>
            <a:r>
              <a:rPr lang="en-US" dirty="0" smtClean="0"/>
              <a:t>Why are cumulus clouds yellow?</a:t>
            </a:r>
          </a:p>
          <a:p>
            <a:r>
              <a:rPr lang="en-US" dirty="0" smtClean="0"/>
              <a:t>Why are high clouds periwinkle?</a:t>
            </a:r>
          </a:p>
          <a:p>
            <a:r>
              <a:rPr lang="en-US" dirty="0" smtClean="0"/>
              <a:t>Why is the ocean navy?</a:t>
            </a:r>
          </a:p>
          <a:p>
            <a:r>
              <a:rPr lang="en-US" dirty="0" smtClean="0"/>
              <a:t>What might look white?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924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RGB Composite </a:t>
            </a:r>
            <a:r>
              <a:rPr lang="en-US" dirty="0"/>
              <a:t>C</a:t>
            </a:r>
            <a:r>
              <a:rPr lang="en-US" dirty="0" smtClean="0"/>
              <a:t>olor </a:t>
            </a:r>
            <a:r>
              <a:rPr lang="en-US" dirty="0"/>
              <a:t>M</a:t>
            </a:r>
            <a:r>
              <a:rPr lang="en-US" dirty="0" smtClean="0"/>
              <a:t>atrix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2494087"/>
              </p:ext>
            </p:extLst>
          </p:nvPr>
        </p:nvGraphicFramePr>
        <p:xfrm>
          <a:off x="1781175" y="2133600"/>
          <a:ext cx="7077075" cy="239268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415415"/>
                <a:gridCol w="1415415"/>
                <a:gridCol w="1415415"/>
                <a:gridCol w="1415415"/>
                <a:gridCol w="1415415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0.64 </a:t>
                      </a:r>
                      <a:r>
                        <a:rPr lang="en-US" dirty="0" err="1" smtClean="0"/>
                        <a:t>μm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0.86 </a:t>
                      </a:r>
                      <a:r>
                        <a:rPr lang="en-US" dirty="0" err="1" smtClean="0"/>
                        <a:t>μm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10.33 </a:t>
                      </a:r>
                      <a:r>
                        <a:rPr lang="en-US" dirty="0" err="1" smtClean="0"/>
                        <a:t>μm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RGB Color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Guam land surface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Notable</a:t>
                      </a:r>
                      <a:endParaRPr lang="en-US" dirty="0"/>
                    </a:p>
                  </a:txBody>
                  <a:tcPr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Bright</a:t>
                      </a:r>
                      <a:endParaRPr lang="en-US" dirty="0"/>
                    </a:p>
                  </a:txBody>
                  <a:tcPr>
                    <a:solidFill>
                      <a:srgbClr val="00E8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Very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warm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Yellowish</a:t>
                      </a:r>
                      <a:r>
                        <a:rPr lang="en-US" baseline="0" dirty="0" smtClean="0"/>
                        <a:t> Green</a:t>
                      </a:r>
                      <a:endParaRPr lang="en-US" dirty="0"/>
                    </a:p>
                  </a:txBody>
                  <a:tcPr>
                    <a:solidFill>
                      <a:srgbClr val="7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Cumulus</a:t>
                      </a:r>
                      <a:r>
                        <a:rPr lang="en-US" baseline="0" dirty="0" smtClean="0"/>
                        <a:t> clouds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Bright</a:t>
                      </a:r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Bright</a:t>
                      </a:r>
                      <a:endParaRPr lang="en-US" dirty="0"/>
                    </a:p>
                  </a:txBody>
                  <a:tcPr>
                    <a:solidFill>
                      <a:srgbClr val="00E8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Warm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3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Yellow</a:t>
                      </a:r>
                      <a:endParaRPr lang="en-US" dirty="0"/>
                    </a:p>
                  </a:txBody>
                  <a:tcPr>
                    <a:solidFill>
                      <a:srgbClr val="FFFF4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Cirrus clouds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Notable</a:t>
                      </a:r>
                      <a:endParaRPr lang="en-US" dirty="0"/>
                    </a:p>
                  </a:txBody>
                  <a:tcPr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Notable</a:t>
                      </a:r>
                      <a:endParaRPr lang="en-US" dirty="0"/>
                    </a:p>
                  </a:txBody>
                  <a:tcPr>
                    <a:solidFill>
                      <a:srgbClr val="007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Cold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Periwinkle</a:t>
                      </a:r>
                      <a:endParaRPr lang="en-US" dirty="0"/>
                    </a:p>
                  </a:txBody>
                  <a:tcPr>
                    <a:solidFill>
                      <a:srgbClr val="7F7FC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Ocean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Dark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Dark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Warm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3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Navy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000034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290" y="4695151"/>
            <a:ext cx="2560320" cy="20116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610" y="4695151"/>
            <a:ext cx="2560320" cy="20116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7930" y="4695151"/>
            <a:ext cx="2560320" cy="20116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77290" y="4695151"/>
            <a:ext cx="957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0.64 </a:t>
            </a:r>
            <a:r>
              <a:rPr lang="en-US" dirty="0" err="1" smtClean="0">
                <a:solidFill>
                  <a:srgbClr val="FFFFFF"/>
                </a:solidFill>
              </a:rPr>
              <a:t>μm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37610" y="4695151"/>
            <a:ext cx="957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0.86 </a:t>
            </a:r>
            <a:r>
              <a:rPr lang="en-US" dirty="0" err="1" smtClean="0">
                <a:solidFill>
                  <a:srgbClr val="FFFFFF"/>
                </a:solidFill>
              </a:rPr>
              <a:t>μm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67717" y="4695151"/>
            <a:ext cx="1675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10.33 (</a:t>
            </a:r>
            <a:r>
              <a:rPr lang="en-US" dirty="0" smtClean="0">
                <a:solidFill>
                  <a:srgbClr val="FFFFFF"/>
                </a:solidFill>
              </a:rPr>
              <a:t>10.4) </a:t>
            </a:r>
            <a:r>
              <a:rPr lang="en-US" dirty="0" err="1" smtClean="0">
                <a:solidFill>
                  <a:srgbClr val="FFFFFF"/>
                </a:solidFill>
              </a:rPr>
              <a:t>μm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845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if we want to create a composite that makes land surfaces less evident but still makes it easy to discriminate between cumulus clouds and cirrus clouds?</a:t>
            </a:r>
          </a:p>
          <a:p>
            <a:pPr lvl="1"/>
            <a:r>
              <a:rPr lang="en-US" dirty="0" smtClean="0"/>
              <a:t>What band(s) do we remove from the composite?</a:t>
            </a:r>
          </a:p>
          <a:p>
            <a:pPr lvl="1"/>
            <a:r>
              <a:rPr lang="en-US" dirty="0" smtClean="0"/>
              <a:t>What band(s) do we add to the composite?</a:t>
            </a:r>
          </a:p>
          <a:p>
            <a:r>
              <a:rPr lang="en-US" dirty="0" smtClean="0"/>
              <a:t>Hints: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930" y="4697593"/>
            <a:ext cx="2560320" cy="2011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610" y="4697593"/>
            <a:ext cx="2560320" cy="201168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41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717" y="4871145"/>
            <a:ext cx="2560320" cy="2011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717" y="2855950"/>
            <a:ext cx="2560320" cy="2011680"/>
          </a:xfrm>
          <a:prstGeom prst="rect">
            <a:avLst/>
          </a:prstGeom>
        </p:spPr>
      </p:pic>
      <p:pic>
        <p:nvPicPr>
          <p:cNvPr id="5" name="Content Placeholder 4" descr="Screen Shot 2015-11-11 at 5.37.43 PM.png"/>
          <p:cNvPicPr>
            <a:picLocks noGrp="1" noChangeAspect="1"/>
          </p:cNvPicPr>
          <p:nvPr>
            <p:ph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" r="725"/>
          <a:stretch/>
        </p:blipFill>
        <p:spPr>
          <a:xfrm>
            <a:off x="301752" y="628329"/>
            <a:ext cx="5596128" cy="6254496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7717" y="844270"/>
            <a:ext cx="2560320" cy="20116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67717" y="844270"/>
            <a:ext cx="957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0.64 </a:t>
            </a:r>
            <a:r>
              <a:rPr lang="en-US" dirty="0" err="1" smtClean="0">
                <a:solidFill>
                  <a:srgbClr val="FFFFFF"/>
                </a:solidFill>
              </a:rPr>
              <a:t>μm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67717" y="2857800"/>
            <a:ext cx="840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7.3 </a:t>
            </a:r>
            <a:r>
              <a:rPr lang="en-US" dirty="0" err="1" smtClean="0">
                <a:solidFill>
                  <a:srgbClr val="FFFFFF"/>
                </a:solidFill>
              </a:rPr>
              <a:t>μm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67717" y="4867630"/>
            <a:ext cx="840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9.6 </a:t>
            </a:r>
            <a:r>
              <a:rPr lang="en-US" dirty="0" err="1" smtClean="0">
                <a:solidFill>
                  <a:srgbClr val="FFFFFF"/>
                </a:solidFill>
              </a:rPr>
              <a:t>μm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28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Takeaways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RGB composites do not show you “more” than the individual bands</a:t>
            </a:r>
          </a:p>
          <a:p>
            <a:r>
              <a:rPr lang="en-US" dirty="0" smtClean="0"/>
              <a:t>When in doubt, review the individual bands</a:t>
            </a:r>
          </a:p>
          <a:p>
            <a:r>
              <a:rPr lang="en-US" dirty="0" smtClean="0"/>
              <a:t>For any three unique bands, there are six ways to combine them into an RGB composite</a:t>
            </a:r>
          </a:p>
          <a:p>
            <a:pPr lvl="1"/>
            <a:r>
              <a:rPr lang="en-US" dirty="0" smtClean="0"/>
              <a:t>Some may be more visually appealing than others, but one is not more scientifically valid than the others</a:t>
            </a:r>
          </a:p>
          <a:p>
            <a:pPr lvl="1"/>
            <a:r>
              <a:rPr lang="en-US" dirty="0" smtClean="0"/>
              <a:t>Generally, start with lower wavelengths in red and transition to higher wavelengths in blue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95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RGBs Available in AWIPS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“Daytime Microphysics”</a:t>
            </a:r>
          </a:p>
          <a:p>
            <a:pPr lvl="1"/>
            <a:r>
              <a:rPr lang="en-US" dirty="0" smtClean="0"/>
              <a:t>0.86 </a:t>
            </a:r>
            <a:r>
              <a:rPr lang="en-US" dirty="0" err="1" smtClean="0"/>
              <a:t>μm</a:t>
            </a:r>
            <a:r>
              <a:rPr lang="en-US" dirty="0" smtClean="0"/>
              <a:t> red, 3.9 </a:t>
            </a:r>
            <a:r>
              <a:rPr lang="en-US" dirty="0" err="1"/>
              <a:t>μ</a:t>
            </a:r>
            <a:r>
              <a:rPr lang="en-US" dirty="0" err="1" smtClean="0"/>
              <a:t>m</a:t>
            </a:r>
            <a:r>
              <a:rPr lang="en-US" dirty="0" smtClean="0"/>
              <a:t> green, and 10.4 </a:t>
            </a:r>
            <a:r>
              <a:rPr lang="en-US" dirty="0" err="1"/>
              <a:t>μ</a:t>
            </a:r>
            <a:r>
              <a:rPr lang="en-US" dirty="0" err="1" smtClean="0"/>
              <a:t>m</a:t>
            </a:r>
            <a:r>
              <a:rPr lang="en-US" dirty="0" smtClean="0"/>
              <a:t> blue</a:t>
            </a:r>
          </a:p>
          <a:p>
            <a:r>
              <a:rPr lang="en-US" dirty="0" smtClean="0"/>
              <a:t>“Clouds Convection”</a:t>
            </a:r>
          </a:p>
          <a:p>
            <a:pPr lvl="1"/>
            <a:r>
              <a:rPr lang="en-US" dirty="0" smtClean="0"/>
              <a:t>0.86 </a:t>
            </a:r>
            <a:r>
              <a:rPr lang="en-US" dirty="0" err="1"/>
              <a:t>μm</a:t>
            </a:r>
            <a:r>
              <a:rPr lang="en-US" dirty="0"/>
              <a:t> </a:t>
            </a:r>
            <a:r>
              <a:rPr lang="en-US" dirty="0" smtClean="0"/>
              <a:t>red, 0.86 </a:t>
            </a:r>
            <a:r>
              <a:rPr lang="en-US" dirty="0" err="1"/>
              <a:t>μm</a:t>
            </a:r>
            <a:r>
              <a:rPr lang="en-US" dirty="0"/>
              <a:t> </a:t>
            </a:r>
            <a:r>
              <a:rPr lang="en-US" dirty="0" smtClean="0"/>
              <a:t>green, and 10.4 </a:t>
            </a:r>
            <a:r>
              <a:rPr lang="en-US" dirty="0" err="1"/>
              <a:t>μm</a:t>
            </a:r>
            <a:r>
              <a:rPr lang="en-US" dirty="0"/>
              <a:t> </a:t>
            </a:r>
            <a:r>
              <a:rPr lang="en-US" dirty="0" smtClean="0"/>
              <a:t>blue</a:t>
            </a:r>
          </a:p>
          <a:p>
            <a:r>
              <a:rPr lang="en-US" dirty="0" smtClean="0"/>
              <a:t>“Natural Colors” (?)</a:t>
            </a:r>
          </a:p>
          <a:p>
            <a:pPr lvl="1"/>
            <a:r>
              <a:rPr lang="en-US" dirty="0" smtClean="0"/>
              <a:t>1.6 </a:t>
            </a:r>
            <a:r>
              <a:rPr lang="en-US" dirty="0" err="1"/>
              <a:t>μm</a:t>
            </a:r>
            <a:r>
              <a:rPr lang="en-US" dirty="0"/>
              <a:t> red, </a:t>
            </a:r>
            <a:r>
              <a:rPr lang="en-US" dirty="0" smtClean="0"/>
              <a:t>0.86 </a:t>
            </a:r>
            <a:r>
              <a:rPr lang="en-US" dirty="0" err="1"/>
              <a:t>μm</a:t>
            </a:r>
            <a:r>
              <a:rPr lang="en-US" dirty="0"/>
              <a:t> green, and </a:t>
            </a:r>
            <a:r>
              <a:rPr lang="en-US" dirty="0" smtClean="0"/>
              <a:t>0.64 </a:t>
            </a:r>
            <a:r>
              <a:rPr lang="en-US" dirty="0" err="1"/>
              <a:t>μm</a:t>
            </a:r>
            <a:r>
              <a:rPr lang="en-US" dirty="0"/>
              <a:t> </a:t>
            </a:r>
            <a:r>
              <a:rPr lang="en-US" dirty="0" smtClean="0"/>
              <a:t>blue</a:t>
            </a:r>
          </a:p>
          <a:p>
            <a:r>
              <a:rPr lang="en-US" dirty="0" smtClean="0"/>
              <a:t>“Day Snow-Fog”</a:t>
            </a:r>
          </a:p>
          <a:p>
            <a:pPr lvl="1"/>
            <a:r>
              <a:rPr lang="en-US" dirty="0" smtClean="0"/>
              <a:t>0.86 </a:t>
            </a:r>
            <a:r>
              <a:rPr lang="en-US" dirty="0" err="1"/>
              <a:t>μm</a:t>
            </a:r>
            <a:r>
              <a:rPr lang="en-US" dirty="0"/>
              <a:t> red, </a:t>
            </a:r>
            <a:r>
              <a:rPr lang="en-US" dirty="0" smtClean="0"/>
              <a:t>1.6 </a:t>
            </a:r>
            <a:r>
              <a:rPr lang="en-US" dirty="0" err="1"/>
              <a:t>μm</a:t>
            </a:r>
            <a:r>
              <a:rPr lang="en-US" dirty="0"/>
              <a:t> green, and </a:t>
            </a:r>
            <a:r>
              <a:rPr lang="en-US" dirty="0" smtClean="0"/>
              <a:t>3.9 </a:t>
            </a:r>
            <a:r>
              <a:rPr lang="en-US" dirty="0" err="1"/>
              <a:t>μm</a:t>
            </a:r>
            <a:r>
              <a:rPr lang="en-US" dirty="0"/>
              <a:t> </a:t>
            </a:r>
            <a:r>
              <a:rPr lang="en-US" dirty="0" smtClean="0"/>
              <a:t>blue</a:t>
            </a:r>
          </a:p>
          <a:p>
            <a:r>
              <a:rPr lang="en-US" dirty="0" smtClean="0"/>
              <a:t>“True Color”</a:t>
            </a:r>
          </a:p>
          <a:p>
            <a:pPr lvl="1"/>
            <a:r>
              <a:rPr lang="en-US" dirty="0" smtClean="0"/>
              <a:t>0.64 </a:t>
            </a:r>
            <a:r>
              <a:rPr lang="en-US" dirty="0" err="1"/>
              <a:t>μm</a:t>
            </a:r>
            <a:r>
              <a:rPr lang="en-US" dirty="0"/>
              <a:t> red, </a:t>
            </a:r>
            <a:r>
              <a:rPr lang="en-US" dirty="0" smtClean="0"/>
              <a:t>0.51 </a:t>
            </a:r>
            <a:r>
              <a:rPr lang="en-US" dirty="0" err="1"/>
              <a:t>μm</a:t>
            </a:r>
            <a:r>
              <a:rPr lang="en-US" dirty="0"/>
              <a:t> green, and </a:t>
            </a:r>
            <a:r>
              <a:rPr lang="en-US" dirty="0" smtClean="0"/>
              <a:t>0.47 </a:t>
            </a:r>
            <a:r>
              <a:rPr lang="en-US" dirty="0" err="1"/>
              <a:t>μm</a:t>
            </a:r>
            <a:r>
              <a:rPr lang="en-US" dirty="0"/>
              <a:t> </a:t>
            </a:r>
            <a:r>
              <a:rPr lang="en-US" dirty="0" smtClean="0"/>
              <a:t>blue</a:t>
            </a:r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047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RGB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Using a band difference in place of a single band for a component of the RGB composite</a:t>
            </a:r>
          </a:p>
          <a:p>
            <a:pPr lvl="1"/>
            <a:r>
              <a:rPr lang="en-US" dirty="0" smtClean="0"/>
              <a:t>Air mass RGB</a:t>
            </a:r>
          </a:p>
          <a:p>
            <a:r>
              <a:rPr lang="en-US" dirty="0" smtClean="0"/>
              <a:t>Adjusting the ranges for one or more bands</a:t>
            </a:r>
          </a:p>
          <a:p>
            <a:pPr lvl="1"/>
            <a:r>
              <a:rPr lang="en-US" dirty="0" smtClean="0"/>
              <a:t>Exchange the maximum and minimum values (reverse the color gradient)</a:t>
            </a:r>
          </a:p>
          <a:p>
            <a:r>
              <a:rPr lang="en-US" dirty="0" smtClean="0"/>
              <a:t>Adjusting the scaling for one or more bands</a:t>
            </a:r>
          </a:p>
          <a:p>
            <a:pPr lvl="1"/>
            <a:r>
              <a:rPr lang="en-US" dirty="0" smtClean="0"/>
              <a:t>Linear</a:t>
            </a:r>
          </a:p>
          <a:p>
            <a:pPr lvl="1"/>
            <a:r>
              <a:rPr lang="en-US" dirty="0" smtClean="0"/>
              <a:t>Gamma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217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RGB Composites 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you create an RGB composite that…</a:t>
            </a:r>
          </a:p>
          <a:p>
            <a:pPr lvl="1"/>
            <a:r>
              <a:rPr lang="en-US" dirty="0" smtClean="0"/>
              <a:t>…improves detection of </a:t>
            </a:r>
            <a:r>
              <a:rPr lang="en-US" dirty="0"/>
              <a:t>a</a:t>
            </a:r>
            <a:r>
              <a:rPr lang="en-US" dirty="0" smtClean="0"/>
              <a:t>erosols and dust?</a:t>
            </a:r>
          </a:p>
          <a:p>
            <a:pPr lvl="1"/>
            <a:r>
              <a:rPr lang="en-US" dirty="0" smtClean="0"/>
              <a:t>…highlights volcanic </a:t>
            </a:r>
            <a:r>
              <a:rPr lang="en-US" smtClean="0"/>
              <a:t>ash?</a:t>
            </a:r>
            <a:endParaRPr lang="en-US" dirty="0" smtClean="0"/>
          </a:p>
          <a:p>
            <a:pPr lvl="1"/>
            <a:r>
              <a:rPr lang="en-US" dirty="0" smtClean="0"/>
              <a:t>…</a:t>
            </a:r>
            <a:r>
              <a:rPr lang="en-US" dirty="0"/>
              <a:t>helps depict </a:t>
            </a:r>
            <a:r>
              <a:rPr lang="en-US" dirty="0" smtClean="0"/>
              <a:t>air masses surrounding a tropical cyclone </a:t>
            </a:r>
            <a:r>
              <a:rPr lang="en-US" dirty="0"/>
              <a:t>undergoing </a:t>
            </a:r>
            <a:r>
              <a:rPr lang="en-US" dirty="0" err="1"/>
              <a:t>extratropical</a:t>
            </a:r>
            <a:r>
              <a:rPr lang="en-US" dirty="0"/>
              <a:t> transition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…enhances low-level moisture?</a:t>
            </a:r>
          </a:p>
          <a:p>
            <a:pPr lvl="1"/>
            <a:r>
              <a:rPr lang="en-US" dirty="0" smtClean="0"/>
              <a:t>…eases ability to discriminate deep convection from fair weather cirrus?</a:t>
            </a:r>
            <a:endParaRPr lang="en-US" dirty="0"/>
          </a:p>
          <a:p>
            <a:r>
              <a:rPr lang="en-US" dirty="0" smtClean="0"/>
              <a:t>What other RGB composites might be helpful?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77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Molecular </a:t>
            </a:r>
            <a:r>
              <a:rPr lang="en-US" dirty="0"/>
              <a:t>S</a:t>
            </a:r>
            <a:r>
              <a:rPr lang="en-US" dirty="0" smtClean="0"/>
              <a:t>pecies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Molecular (di-) oxygen (O</a:t>
            </a:r>
            <a:r>
              <a:rPr lang="en-US" baseline="-25000" dirty="0" smtClean="0"/>
              <a:t>2</a:t>
            </a:r>
            <a:r>
              <a:rPr lang="en-US" dirty="0" smtClean="0"/>
              <a:t>) and nitrogen (N</a:t>
            </a:r>
            <a:r>
              <a:rPr lang="en-US" baseline="-25000" dirty="0" smtClean="0"/>
              <a:t>2</a:t>
            </a:r>
            <a:r>
              <a:rPr lang="en-US" dirty="0" smtClean="0"/>
              <a:t>) do not absorb and re-emit infrared radiation.</a:t>
            </a:r>
          </a:p>
          <a:p>
            <a:r>
              <a:rPr lang="en-US" dirty="0" smtClean="0"/>
              <a:t>Other molecular species do:</a:t>
            </a:r>
          </a:p>
          <a:p>
            <a:pPr lvl="1"/>
            <a:r>
              <a:rPr lang="en-US" dirty="0" smtClean="0"/>
              <a:t>Carbon dioxide (CO</a:t>
            </a:r>
            <a:r>
              <a:rPr lang="en-US" baseline="-25000" dirty="0" smtClean="0"/>
              <a:t>2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Relatively homogeneous in the troposphere</a:t>
            </a:r>
          </a:p>
          <a:p>
            <a:pPr lvl="1"/>
            <a:r>
              <a:rPr lang="en-US" dirty="0" smtClean="0"/>
              <a:t>Water vapor (H</a:t>
            </a:r>
            <a:r>
              <a:rPr lang="en-US" baseline="-25000" dirty="0" smtClean="0"/>
              <a:t>2</a:t>
            </a:r>
            <a:r>
              <a:rPr lang="en-US" dirty="0" smtClean="0"/>
              <a:t>O)</a:t>
            </a:r>
          </a:p>
          <a:p>
            <a:pPr lvl="2"/>
            <a:r>
              <a:rPr lang="en-US" dirty="0" smtClean="0"/>
              <a:t>Favors the lower troposphere</a:t>
            </a:r>
          </a:p>
          <a:p>
            <a:pPr lvl="1"/>
            <a:r>
              <a:rPr lang="en-US" dirty="0" smtClean="0"/>
              <a:t>Ozone (O</a:t>
            </a:r>
            <a:r>
              <a:rPr lang="en-US" baseline="-25000" dirty="0" smtClean="0"/>
              <a:t>3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Stratosphere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177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 Comments?</a:t>
            </a:r>
            <a:endParaRPr lang="en-US" dirty="0"/>
          </a:p>
        </p:txBody>
      </p:sp>
      <p:pic>
        <p:nvPicPr>
          <p:cNvPr id="8" name="Picture Placeholder 7" descr="MAYSAK_H8_ALLBANDS_31March2015_0600enh.gif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8" b="20288"/>
          <a:stretch>
            <a:fillRect/>
          </a:stretch>
        </p:blipFill>
        <p:spPr/>
      </p:pic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Ask questions, or send me an e-mail afterwards:</a:t>
            </a:r>
          </a:p>
          <a:p>
            <a:pPr lvl="1"/>
            <a:r>
              <a:rPr lang="en-US" sz="2000" u="sng" dirty="0" err="1" smtClean="0"/>
              <a:t>Jordan.Gerth@noaa.gov</a:t>
            </a:r>
            <a:endParaRPr lang="en-US" sz="2000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284162" y="443754"/>
            <a:ext cx="500649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Super Typhoon </a:t>
            </a:r>
            <a:r>
              <a:rPr lang="en-US" dirty="0" err="1" smtClean="0">
                <a:solidFill>
                  <a:schemeClr val="bg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Maysak</a:t>
            </a:r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as viewed from Himawari-8</a:t>
            </a:r>
          </a:p>
          <a:p>
            <a:r>
              <a:rPr lang="en-US" sz="1600" dirty="0" smtClean="0">
                <a:solidFill>
                  <a:schemeClr val="bg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Credit:  Scott Lindstrom</a:t>
            </a:r>
            <a:endParaRPr lang="en-US" sz="1600" dirty="0">
              <a:solidFill>
                <a:schemeClr val="bg1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0217" y="4778189"/>
            <a:ext cx="2091018" cy="183601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346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Transmittance for Window </a:t>
            </a:r>
            <a:r>
              <a:rPr lang="en-US" dirty="0" smtClean="0"/>
              <a:t>Bands</a:t>
            </a:r>
            <a:endParaRPr lang="en-US" dirty="0"/>
          </a:p>
        </p:txBody>
      </p:sp>
      <p:sp>
        <p:nvSpPr>
          <p:cNvPr id="58371" name="Line 3"/>
          <p:cNvSpPr>
            <a:spLocks noChangeShapeType="1"/>
          </p:cNvSpPr>
          <p:nvPr/>
        </p:nvSpPr>
        <p:spPr bwMode="auto">
          <a:xfrm flipH="1">
            <a:off x="1231900" y="2019300"/>
            <a:ext cx="12700" cy="43180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58372" name="Line 4"/>
          <p:cNvSpPr>
            <a:spLocks noChangeShapeType="1"/>
          </p:cNvSpPr>
          <p:nvPr/>
        </p:nvSpPr>
        <p:spPr bwMode="auto">
          <a:xfrm flipV="1">
            <a:off x="965200" y="1892300"/>
            <a:ext cx="0" cy="4622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58373" name="Line 5"/>
          <p:cNvSpPr>
            <a:spLocks noChangeShapeType="1"/>
          </p:cNvSpPr>
          <p:nvPr/>
        </p:nvSpPr>
        <p:spPr bwMode="auto">
          <a:xfrm flipV="1">
            <a:off x="495300" y="5969000"/>
            <a:ext cx="4092575" cy="12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1903413"/>
            <a:ext cx="315913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lnSpc>
                <a:spcPct val="70000"/>
              </a:lnSpc>
            </a:pPr>
            <a:r>
              <a:rPr lang="en-US" sz="2400" b="1" dirty="0">
                <a:latin typeface="Times New Roman" charset="0"/>
              </a:rPr>
              <a:t>z</a:t>
            </a:r>
            <a:endParaRPr lang="en-US" sz="2400" b="1" dirty="0">
              <a:solidFill>
                <a:srgbClr val="FFFF66"/>
              </a:solidFill>
              <a:latin typeface="Times New Roman" charset="0"/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4122738" y="6075363"/>
            <a:ext cx="31432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lnSpc>
                <a:spcPct val="70000"/>
              </a:lnSpc>
            </a:pPr>
            <a:r>
              <a:rPr lang="en-US" sz="2400" b="1">
                <a:latin typeface="Times New Roman" charset="0"/>
                <a:sym typeface="Symbol" charset="0"/>
              </a:rPr>
              <a:t></a:t>
            </a:r>
            <a:endParaRPr lang="en-US" sz="2400" b="1">
              <a:solidFill>
                <a:srgbClr val="FFFF66"/>
              </a:solidFill>
              <a:latin typeface="Times New Roman" charset="0"/>
            </a:endParaRPr>
          </a:p>
        </p:txBody>
      </p:sp>
      <p:sp>
        <p:nvSpPr>
          <p:cNvPr id="58376" name="Freeform 8"/>
          <p:cNvSpPr>
            <a:spLocks/>
          </p:cNvSpPr>
          <p:nvPr/>
        </p:nvSpPr>
        <p:spPr bwMode="auto">
          <a:xfrm>
            <a:off x="3014663" y="1981200"/>
            <a:ext cx="668337" cy="3987800"/>
          </a:xfrm>
          <a:custGeom>
            <a:avLst/>
            <a:gdLst>
              <a:gd name="T0" fmla="*/ 37 w 421"/>
              <a:gd name="T1" fmla="*/ 0 h 2512"/>
              <a:gd name="T2" fmla="*/ 37 w 421"/>
              <a:gd name="T3" fmla="*/ 1120 h 2512"/>
              <a:gd name="T4" fmla="*/ 261 w 421"/>
              <a:gd name="T5" fmla="*/ 1576 h 2512"/>
              <a:gd name="T6" fmla="*/ 421 w 421"/>
              <a:gd name="T7" fmla="*/ 2512 h 2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1" h="2512">
                <a:moveTo>
                  <a:pt x="37" y="0"/>
                </a:moveTo>
                <a:cubicBezTo>
                  <a:pt x="18" y="428"/>
                  <a:pt x="0" y="857"/>
                  <a:pt x="37" y="1120"/>
                </a:cubicBezTo>
                <a:cubicBezTo>
                  <a:pt x="74" y="1383"/>
                  <a:pt x="197" y="1344"/>
                  <a:pt x="261" y="1576"/>
                </a:cubicBezTo>
                <a:cubicBezTo>
                  <a:pt x="325" y="1808"/>
                  <a:pt x="394" y="2356"/>
                  <a:pt x="421" y="2512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3490913" y="6107113"/>
            <a:ext cx="33337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lnSpc>
                <a:spcPct val="70000"/>
              </a:lnSpc>
            </a:pPr>
            <a:r>
              <a:rPr lang="en-US" sz="2400" b="1">
                <a:latin typeface="Times New Roman" charset="0"/>
              </a:rPr>
              <a:t>1</a:t>
            </a:r>
            <a:endParaRPr lang="en-US" sz="2400" b="1">
              <a:solidFill>
                <a:srgbClr val="FFFF66"/>
              </a:solidFill>
              <a:latin typeface="Times New Roman" charset="0"/>
            </a:endParaRP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5812698" y="2578100"/>
            <a:ext cx="1596892" cy="883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lnSpc>
                <a:spcPct val="70000"/>
              </a:lnSpc>
            </a:pPr>
            <a:endParaRPr lang="en-US" sz="2400" dirty="0"/>
          </a:p>
          <a:p>
            <a:pPr algn="ctr" eaLnBrk="0" hangingPunct="0">
              <a:lnSpc>
                <a:spcPct val="70000"/>
              </a:lnSpc>
              <a:buFont typeface="Symbol" charset="0"/>
              <a:buChar char="t"/>
            </a:pPr>
            <a:r>
              <a:rPr lang="en-US" sz="2400" dirty="0">
                <a:sym typeface="Symbol" charset="0"/>
              </a:rPr>
              <a:t> close to 1</a:t>
            </a:r>
          </a:p>
          <a:p>
            <a:pPr algn="ctr" eaLnBrk="0" hangingPunct="0">
              <a:lnSpc>
                <a:spcPct val="70000"/>
              </a:lnSpc>
              <a:buFont typeface="Symbol" charset="0"/>
              <a:buNone/>
            </a:pPr>
            <a:r>
              <a:rPr lang="en-US" sz="2400" dirty="0"/>
              <a:t>a close to 0 </a:t>
            </a:r>
          </a:p>
        </p:txBody>
      </p:sp>
      <p:sp>
        <p:nvSpPr>
          <p:cNvPr id="58379" name="Line 11"/>
          <p:cNvSpPr>
            <a:spLocks noChangeShapeType="1"/>
          </p:cNvSpPr>
          <p:nvPr/>
        </p:nvSpPr>
        <p:spPr bwMode="auto">
          <a:xfrm>
            <a:off x="965200" y="57150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58380" name="Line 12"/>
          <p:cNvSpPr>
            <a:spLocks noChangeShapeType="1"/>
          </p:cNvSpPr>
          <p:nvPr/>
        </p:nvSpPr>
        <p:spPr bwMode="auto">
          <a:xfrm>
            <a:off x="965200" y="5486400"/>
            <a:ext cx="3022600" cy="127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58381" name="Line 13"/>
          <p:cNvSpPr>
            <a:spLocks noChangeShapeType="1"/>
          </p:cNvSpPr>
          <p:nvPr/>
        </p:nvSpPr>
        <p:spPr bwMode="auto">
          <a:xfrm>
            <a:off x="952500" y="5257800"/>
            <a:ext cx="3022600" cy="127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58382" name="Line 14"/>
          <p:cNvSpPr>
            <a:spLocks noChangeShapeType="1"/>
          </p:cNvSpPr>
          <p:nvPr/>
        </p:nvSpPr>
        <p:spPr bwMode="auto">
          <a:xfrm>
            <a:off x="965200" y="50419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58383" name="Line 15"/>
          <p:cNvSpPr>
            <a:spLocks noChangeShapeType="1"/>
          </p:cNvSpPr>
          <p:nvPr/>
        </p:nvSpPr>
        <p:spPr bwMode="auto">
          <a:xfrm>
            <a:off x="965200" y="48133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58384" name="Line 16"/>
          <p:cNvSpPr>
            <a:spLocks noChangeShapeType="1"/>
          </p:cNvSpPr>
          <p:nvPr/>
        </p:nvSpPr>
        <p:spPr bwMode="auto">
          <a:xfrm>
            <a:off x="965200" y="45847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58385" name="Line 17"/>
          <p:cNvSpPr>
            <a:spLocks noChangeShapeType="1"/>
          </p:cNvSpPr>
          <p:nvPr/>
        </p:nvSpPr>
        <p:spPr bwMode="auto">
          <a:xfrm>
            <a:off x="965200" y="43561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58386" name="Line 18"/>
          <p:cNvSpPr>
            <a:spLocks noChangeShapeType="1"/>
          </p:cNvSpPr>
          <p:nvPr/>
        </p:nvSpPr>
        <p:spPr bwMode="auto">
          <a:xfrm>
            <a:off x="965200" y="41275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58387" name="Line 19"/>
          <p:cNvSpPr>
            <a:spLocks noChangeShapeType="1"/>
          </p:cNvSpPr>
          <p:nvPr/>
        </p:nvSpPr>
        <p:spPr bwMode="auto">
          <a:xfrm>
            <a:off x="965200" y="39116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58388" name="Line 20"/>
          <p:cNvSpPr>
            <a:spLocks noChangeShapeType="1"/>
          </p:cNvSpPr>
          <p:nvPr/>
        </p:nvSpPr>
        <p:spPr bwMode="auto">
          <a:xfrm>
            <a:off x="965200" y="37084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58389" name="Line 21"/>
          <p:cNvSpPr>
            <a:spLocks noChangeShapeType="1"/>
          </p:cNvSpPr>
          <p:nvPr/>
        </p:nvSpPr>
        <p:spPr bwMode="auto">
          <a:xfrm>
            <a:off x="965200" y="34798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58390" name="Line 22"/>
          <p:cNvSpPr>
            <a:spLocks noChangeShapeType="1"/>
          </p:cNvSpPr>
          <p:nvPr/>
        </p:nvSpPr>
        <p:spPr bwMode="auto">
          <a:xfrm>
            <a:off x="952500" y="32639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58391" name="Line 23"/>
          <p:cNvSpPr>
            <a:spLocks noChangeShapeType="1"/>
          </p:cNvSpPr>
          <p:nvPr/>
        </p:nvSpPr>
        <p:spPr bwMode="auto">
          <a:xfrm>
            <a:off x="965200" y="30353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58392" name="Line 24"/>
          <p:cNvSpPr>
            <a:spLocks noChangeShapeType="1"/>
          </p:cNvSpPr>
          <p:nvPr/>
        </p:nvSpPr>
        <p:spPr bwMode="auto">
          <a:xfrm>
            <a:off x="977900" y="28067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58393" name="Line 25"/>
          <p:cNvSpPr>
            <a:spLocks noChangeShapeType="1"/>
          </p:cNvSpPr>
          <p:nvPr/>
        </p:nvSpPr>
        <p:spPr bwMode="auto">
          <a:xfrm>
            <a:off x="965200" y="25781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58394" name="Line 26"/>
          <p:cNvSpPr>
            <a:spLocks noChangeShapeType="1"/>
          </p:cNvSpPr>
          <p:nvPr/>
        </p:nvSpPr>
        <p:spPr bwMode="auto">
          <a:xfrm>
            <a:off x="965200" y="23368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58395" name="Rectangle 27"/>
          <p:cNvSpPr>
            <a:spLocks noChangeArrowheads="1"/>
          </p:cNvSpPr>
          <p:nvPr/>
        </p:nvSpPr>
        <p:spPr bwMode="auto">
          <a:xfrm>
            <a:off x="528638" y="5662613"/>
            <a:ext cx="417512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lnSpc>
                <a:spcPct val="70000"/>
              </a:lnSpc>
            </a:pPr>
            <a:r>
              <a:rPr lang="en-US" sz="2400">
                <a:latin typeface="Times New Roman" charset="0"/>
              </a:rPr>
              <a:t>z</a:t>
            </a:r>
            <a:r>
              <a:rPr lang="en-US" sz="2400" baseline="-25000">
                <a:latin typeface="Times New Roman" charset="0"/>
              </a:rPr>
              <a:t>1</a:t>
            </a:r>
            <a:endParaRPr lang="en-US" sz="2400" b="1">
              <a:solidFill>
                <a:srgbClr val="FFFF66"/>
              </a:solidFill>
              <a:latin typeface="Times New Roman" charset="0"/>
            </a:endParaRPr>
          </a:p>
        </p:txBody>
      </p:sp>
      <p:sp>
        <p:nvSpPr>
          <p:cNvPr id="58396" name="Rectangle 28"/>
          <p:cNvSpPr>
            <a:spLocks noChangeArrowheads="1"/>
          </p:cNvSpPr>
          <p:nvPr/>
        </p:nvSpPr>
        <p:spPr bwMode="auto">
          <a:xfrm>
            <a:off x="541338" y="5408613"/>
            <a:ext cx="417512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lnSpc>
                <a:spcPct val="70000"/>
              </a:lnSpc>
            </a:pPr>
            <a:r>
              <a:rPr lang="en-US" sz="2400">
                <a:latin typeface="Times New Roman" charset="0"/>
              </a:rPr>
              <a:t>z</a:t>
            </a:r>
            <a:r>
              <a:rPr lang="en-US" sz="2400" baseline="-25000">
                <a:latin typeface="Times New Roman" charset="0"/>
              </a:rPr>
              <a:t>2</a:t>
            </a:r>
            <a:endParaRPr lang="en-US" sz="2400" b="1">
              <a:solidFill>
                <a:srgbClr val="FFFF66"/>
              </a:solidFill>
              <a:latin typeface="Times New Roman" charset="0"/>
            </a:endParaRPr>
          </a:p>
        </p:txBody>
      </p:sp>
      <p:sp>
        <p:nvSpPr>
          <p:cNvPr id="58397" name="Rectangle 29"/>
          <p:cNvSpPr>
            <a:spLocks noChangeArrowheads="1"/>
          </p:cNvSpPr>
          <p:nvPr/>
        </p:nvSpPr>
        <p:spPr bwMode="auto">
          <a:xfrm>
            <a:off x="468313" y="2284413"/>
            <a:ext cx="46355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lnSpc>
                <a:spcPct val="70000"/>
              </a:lnSpc>
            </a:pPr>
            <a:r>
              <a:rPr lang="en-US" sz="2400">
                <a:latin typeface="Times New Roman" charset="0"/>
              </a:rPr>
              <a:t>z</a:t>
            </a:r>
            <a:r>
              <a:rPr lang="en-US" sz="2400" baseline="-25000">
                <a:latin typeface="Times New Roman" charset="0"/>
              </a:rPr>
              <a:t>N</a:t>
            </a:r>
            <a:endParaRPr lang="en-US" sz="2400" b="1">
              <a:solidFill>
                <a:srgbClr val="FFFF66"/>
              </a:solidFill>
              <a:latin typeface="Times New Roman" charset="0"/>
            </a:endParaRPr>
          </a:p>
        </p:txBody>
      </p:sp>
      <p:grpSp>
        <p:nvGrpSpPr>
          <p:cNvPr id="58398" name="Group 30"/>
          <p:cNvGrpSpPr>
            <a:grpSpLocks/>
          </p:cNvGrpSpPr>
          <p:nvPr/>
        </p:nvGrpSpPr>
        <p:grpSpPr bwMode="auto">
          <a:xfrm>
            <a:off x="5691188" y="2043113"/>
            <a:ext cx="1676400" cy="482600"/>
            <a:chOff x="3585" y="2120"/>
            <a:chExt cx="1056" cy="304"/>
          </a:xfrm>
        </p:grpSpPr>
        <p:sp>
          <p:nvSpPr>
            <p:cNvPr id="58399" name="Rectangle 31"/>
            <p:cNvSpPr>
              <a:spLocks noChangeArrowheads="1"/>
            </p:cNvSpPr>
            <p:nvPr/>
          </p:nvSpPr>
          <p:spPr bwMode="auto">
            <a:xfrm>
              <a:off x="3585" y="2171"/>
              <a:ext cx="1056" cy="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>
                <a:lnSpc>
                  <a:spcPct val="70000"/>
                </a:lnSpc>
              </a:pPr>
              <a:r>
                <a:rPr lang="en-US" sz="2400" b="1" dirty="0">
                  <a:latin typeface="Times New Roman" charset="0"/>
                  <a:sym typeface="Symbol" charset="0"/>
                </a:rPr>
                <a:t> </a:t>
              </a:r>
              <a:r>
                <a:rPr lang="en-US" sz="2400" dirty="0">
                  <a:latin typeface="Times New Roman" charset="0"/>
                  <a:sym typeface="Symbol" charset="0"/>
                </a:rPr>
                <a:t>+ a + r = 1</a:t>
              </a:r>
            </a:p>
          </p:txBody>
        </p:sp>
        <p:sp>
          <p:nvSpPr>
            <p:cNvPr id="58400" name="Line 32"/>
            <p:cNvSpPr>
              <a:spLocks noChangeShapeType="1"/>
            </p:cNvSpPr>
            <p:nvPr/>
          </p:nvSpPr>
          <p:spPr bwMode="auto">
            <a:xfrm flipV="1">
              <a:off x="4144" y="2120"/>
              <a:ext cx="248" cy="30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58401" name="Rectangle 33"/>
          <p:cNvSpPr>
            <a:spLocks noChangeArrowheads="1"/>
          </p:cNvSpPr>
          <p:nvPr/>
        </p:nvSpPr>
        <p:spPr bwMode="auto">
          <a:xfrm>
            <a:off x="952500" y="2336800"/>
            <a:ext cx="3009900" cy="1562100"/>
          </a:xfrm>
          <a:prstGeom prst="rect">
            <a:avLst/>
          </a:prstGeom>
          <a:solidFill>
            <a:srgbClr val="5F5F5F">
              <a:alpha val="7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58402" name="Rectangle 34"/>
          <p:cNvSpPr>
            <a:spLocks noChangeArrowheads="1"/>
          </p:cNvSpPr>
          <p:nvPr/>
        </p:nvSpPr>
        <p:spPr bwMode="auto">
          <a:xfrm>
            <a:off x="952500" y="3911600"/>
            <a:ext cx="3022600" cy="660400"/>
          </a:xfrm>
          <a:prstGeom prst="rect">
            <a:avLst/>
          </a:prstGeom>
          <a:solidFill>
            <a:srgbClr val="C0C0C0">
              <a:alpha val="57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58403" name="Rectangle 35"/>
          <p:cNvSpPr>
            <a:spLocks noChangeArrowheads="1"/>
          </p:cNvSpPr>
          <p:nvPr/>
        </p:nvSpPr>
        <p:spPr bwMode="auto">
          <a:xfrm>
            <a:off x="965200" y="4584700"/>
            <a:ext cx="3022600" cy="1384300"/>
          </a:xfrm>
          <a:prstGeom prst="rect">
            <a:avLst/>
          </a:prstGeom>
          <a:solidFill>
            <a:srgbClr val="DDDDDD">
              <a:alpha val="57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58404" name="Rectangle 36"/>
          <p:cNvSpPr>
            <a:spLocks noChangeArrowheads="1"/>
          </p:cNvSpPr>
          <p:nvPr/>
        </p:nvSpPr>
        <p:spPr bwMode="auto">
          <a:xfrm>
            <a:off x="4587875" y="3530600"/>
            <a:ext cx="4270375" cy="2435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/>
          <a:p>
            <a:pPr eaLnBrk="0" hangingPunct="0">
              <a:lnSpc>
                <a:spcPct val="70000"/>
              </a:lnSpc>
            </a:pPr>
            <a:r>
              <a:rPr lang="en-US" sz="2400" dirty="0" smtClean="0"/>
              <a:t>The </a:t>
            </a:r>
            <a:r>
              <a:rPr lang="en-US" sz="2400" dirty="0"/>
              <a:t>molecular species in the </a:t>
            </a:r>
          </a:p>
          <a:p>
            <a:pPr eaLnBrk="0" hangingPunct="0">
              <a:lnSpc>
                <a:spcPct val="70000"/>
              </a:lnSpc>
            </a:pPr>
            <a:r>
              <a:rPr lang="en-US" sz="2400" dirty="0"/>
              <a:t>atmosphere are not very active:</a:t>
            </a:r>
          </a:p>
          <a:p>
            <a:pPr marL="342900" indent="-342900" eaLnBrk="0" hangingPunct="0">
              <a:lnSpc>
                <a:spcPct val="70000"/>
              </a:lnSpc>
              <a:buFont typeface="Arial"/>
              <a:buChar char="•"/>
            </a:pPr>
            <a:r>
              <a:rPr lang="en-US" sz="2400" dirty="0"/>
              <a:t>most of the photons emitted by the surface make it to the </a:t>
            </a:r>
            <a:r>
              <a:rPr lang="en-US" sz="2400" dirty="0" smtClean="0"/>
              <a:t>satellite</a:t>
            </a:r>
            <a:r>
              <a:rPr lang="en-US" sz="2400" b="1" dirty="0" smtClean="0">
                <a:solidFill>
                  <a:srgbClr val="FFFF66"/>
                </a:solidFill>
              </a:rPr>
              <a:t> </a:t>
            </a:r>
            <a:endParaRPr lang="en-US" sz="2400" b="1" dirty="0">
              <a:solidFill>
                <a:srgbClr val="FFFF66"/>
              </a:solidFill>
            </a:endParaRPr>
          </a:p>
          <a:p>
            <a:pPr marL="342900" indent="-342900" eaLnBrk="0" hangingPunct="0">
              <a:lnSpc>
                <a:spcPct val="70000"/>
              </a:lnSpc>
              <a:buFont typeface="Arial"/>
              <a:buChar char="•"/>
            </a:pPr>
            <a:r>
              <a:rPr lang="en-US" sz="2400" dirty="0" smtClean="0"/>
              <a:t>if </a:t>
            </a:r>
            <a:r>
              <a:rPr lang="en-US" sz="2400" dirty="0"/>
              <a:t>a is close to 0 in the atmosphere then </a:t>
            </a:r>
            <a:r>
              <a:rPr lang="en-US" sz="2400" dirty="0">
                <a:sym typeface="Symbol" charset="0"/>
              </a:rPr>
              <a:t></a:t>
            </a:r>
            <a:r>
              <a:rPr lang="en-US" sz="2400" dirty="0"/>
              <a:t> is close to 0, not much contribution from the atmospheric layers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56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Transmittance </a:t>
            </a:r>
            <a:r>
              <a:rPr lang="en-US" dirty="0"/>
              <a:t>for Absorption </a:t>
            </a:r>
            <a:r>
              <a:rPr lang="en-US" dirty="0" smtClean="0"/>
              <a:t>Bands</a:t>
            </a:r>
            <a:endParaRPr lang="en-US" dirty="0"/>
          </a:p>
        </p:txBody>
      </p:sp>
      <p:sp>
        <p:nvSpPr>
          <p:cNvPr id="60419" name="Line 3"/>
          <p:cNvSpPr>
            <a:spLocks noChangeShapeType="1"/>
          </p:cNvSpPr>
          <p:nvPr/>
        </p:nvSpPr>
        <p:spPr bwMode="auto">
          <a:xfrm flipV="1">
            <a:off x="965200" y="1892300"/>
            <a:ext cx="0" cy="4622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0420" name="Line 4"/>
          <p:cNvSpPr>
            <a:spLocks noChangeShapeType="1"/>
          </p:cNvSpPr>
          <p:nvPr/>
        </p:nvSpPr>
        <p:spPr bwMode="auto">
          <a:xfrm flipV="1">
            <a:off x="495300" y="5969000"/>
            <a:ext cx="4092575" cy="12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0" y="1903413"/>
            <a:ext cx="315913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lnSpc>
                <a:spcPct val="70000"/>
              </a:lnSpc>
            </a:pPr>
            <a:r>
              <a:rPr lang="en-US" sz="2400" b="1">
                <a:latin typeface="Times New Roman" charset="0"/>
              </a:rPr>
              <a:t>z</a:t>
            </a:r>
            <a:endParaRPr lang="en-US" sz="2400" b="1">
              <a:solidFill>
                <a:srgbClr val="FFFF66"/>
              </a:solidFill>
              <a:latin typeface="Times New Roman" charset="0"/>
            </a:endParaRPr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4122738" y="6075363"/>
            <a:ext cx="31432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lnSpc>
                <a:spcPct val="70000"/>
              </a:lnSpc>
            </a:pPr>
            <a:r>
              <a:rPr lang="en-US" sz="2400" b="1">
                <a:latin typeface="Times New Roman" charset="0"/>
                <a:sym typeface="Symbol" charset="0"/>
              </a:rPr>
              <a:t></a:t>
            </a:r>
            <a:endParaRPr lang="en-US" sz="2400" b="1">
              <a:solidFill>
                <a:srgbClr val="FFFF66"/>
              </a:solidFill>
              <a:latin typeface="Times New Roman" charset="0"/>
            </a:endParaRPr>
          </a:p>
        </p:txBody>
      </p:sp>
      <p:sp>
        <p:nvSpPr>
          <p:cNvPr id="60423" name="Rectangle 7"/>
          <p:cNvSpPr>
            <a:spLocks noChangeArrowheads="1"/>
          </p:cNvSpPr>
          <p:nvPr/>
        </p:nvSpPr>
        <p:spPr bwMode="auto">
          <a:xfrm>
            <a:off x="3490913" y="6107113"/>
            <a:ext cx="333375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lnSpc>
                <a:spcPct val="70000"/>
              </a:lnSpc>
            </a:pPr>
            <a:r>
              <a:rPr lang="en-US" sz="2400" b="1">
                <a:latin typeface="Times New Roman" charset="0"/>
              </a:rPr>
              <a:t>1</a:t>
            </a:r>
            <a:endParaRPr lang="en-US" sz="2400" b="1">
              <a:solidFill>
                <a:srgbClr val="FFFF66"/>
              </a:solidFill>
              <a:latin typeface="Times New Roman" charset="0"/>
            </a:endParaRPr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528638" y="5662613"/>
            <a:ext cx="417512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lnSpc>
                <a:spcPct val="70000"/>
              </a:lnSpc>
            </a:pPr>
            <a:r>
              <a:rPr lang="en-US" sz="2400">
                <a:latin typeface="Times New Roman" charset="0"/>
              </a:rPr>
              <a:t>z</a:t>
            </a:r>
            <a:r>
              <a:rPr lang="en-US" sz="2400" baseline="-25000">
                <a:latin typeface="Times New Roman" charset="0"/>
              </a:rPr>
              <a:t>1</a:t>
            </a:r>
            <a:endParaRPr lang="en-US" sz="2400" b="1">
              <a:solidFill>
                <a:srgbClr val="FFFF66"/>
              </a:solidFill>
              <a:latin typeface="Times New Roman" charset="0"/>
            </a:endParaRPr>
          </a:p>
        </p:txBody>
      </p:sp>
      <p:sp>
        <p:nvSpPr>
          <p:cNvPr id="60425" name="Rectangle 9"/>
          <p:cNvSpPr>
            <a:spLocks noChangeArrowheads="1"/>
          </p:cNvSpPr>
          <p:nvPr/>
        </p:nvSpPr>
        <p:spPr bwMode="auto">
          <a:xfrm>
            <a:off x="541338" y="5408613"/>
            <a:ext cx="417512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lnSpc>
                <a:spcPct val="70000"/>
              </a:lnSpc>
            </a:pPr>
            <a:r>
              <a:rPr lang="en-US" sz="2400">
                <a:latin typeface="Times New Roman" charset="0"/>
              </a:rPr>
              <a:t>z</a:t>
            </a:r>
            <a:r>
              <a:rPr lang="en-US" sz="2400" baseline="-25000">
                <a:latin typeface="Times New Roman" charset="0"/>
              </a:rPr>
              <a:t>2</a:t>
            </a:r>
            <a:endParaRPr lang="en-US" sz="2400" b="1">
              <a:solidFill>
                <a:srgbClr val="FFFF66"/>
              </a:solidFill>
              <a:latin typeface="Times New Roman" charset="0"/>
            </a:endParaRPr>
          </a:p>
        </p:txBody>
      </p:sp>
      <p:sp>
        <p:nvSpPr>
          <p:cNvPr id="60426" name="Rectangle 10"/>
          <p:cNvSpPr>
            <a:spLocks noChangeArrowheads="1"/>
          </p:cNvSpPr>
          <p:nvPr/>
        </p:nvSpPr>
        <p:spPr bwMode="auto">
          <a:xfrm>
            <a:off x="468313" y="2284413"/>
            <a:ext cx="463550" cy="34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lnSpc>
                <a:spcPct val="70000"/>
              </a:lnSpc>
            </a:pPr>
            <a:r>
              <a:rPr lang="en-US" sz="2400">
                <a:latin typeface="Times New Roman" charset="0"/>
              </a:rPr>
              <a:t>z</a:t>
            </a:r>
            <a:r>
              <a:rPr lang="en-US" sz="2400" baseline="-25000">
                <a:latin typeface="Times New Roman" charset="0"/>
              </a:rPr>
              <a:t>N</a:t>
            </a:r>
            <a:endParaRPr lang="en-US" sz="2400" b="1">
              <a:solidFill>
                <a:srgbClr val="FFFF66"/>
              </a:solidFill>
              <a:latin typeface="Times New Roman" charset="0"/>
            </a:endParaRPr>
          </a:p>
        </p:txBody>
      </p:sp>
      <p:sp>
        <p:nvSpPr>
          <p:cNvPr id="60427" name="Rectangle 11"/>
          <p:cNvSpPr>
            <a:spLocks noChangeArrowheads="1"/>
          </p:cNvSpPr>
          <p:nvPr/>
        </p:nvSpPr>
        <p:spPr bwMode="auto">
          <a:xfrm>
            <a:off x="5353422" y="2179638"/>
            <a:ext cx="2359872" cy="883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lnSpc>
                <a:spcPct val="70000"/>
              </a:lnSpc>
            </a:pPr>
            <a:r>
              <a:rPr lang="en-US" sz="2400" dirty="0"/>
              <a:t>Absorption </a:t>
            </a:r>
            <a:r>
              <a:rPr lang="en-US" sz="2400" dirty="0" smtClean="0"/>
              <a:t>Band:</a:t>
            </a:r>
            <a:endParaRPr lang="en-US" sz="2400" dirty="0"/>
          </a:p>
          <a:p>
            <a:pPr algn="ctr" eaLnBrk="0" hangingPunct="0">
              <a:lnSpc>
                <a:spcPct val="70000"/>
              </a:lnSpc>
            </a:pPr>
            <a:r>
              <a:rPr lang="en-US" sz="2400" b="1" dirty="0">
                <a:sym typeface="Symbol" charset="0"/>
              </a:rPr>
              <a:t> </a:t>
            </a:r>
            <a:r>
              <a:rPr lang="en-US" sz="2400" dirty="0">
                <a:sym typeface="Symbol" charset="0"/>
              </a:rPr>
              <a:t>close to 0</a:t>
            </a:r>
          </a:p>
          <a:p>
            <a:pPr algn="ctr" eaLnBrk="0" hangingPunct="0">
              <a:lnSpc>
                <a:spcPct val="70000"/>
              </a:lnSpc>
            </a:pPr>
            <a:r>
              <a:rPr lang="en-US" sz="2400" dirty="0">
                <a:sym typeface="Symbol" charset="0"/>
              </a:rPr>
              <a:t> a close to 1</a:t>
            </a:r>
            <a:r>
              <a:rPr lang="en-US" sz="2400" dirty="0"/>
              <a:t> </a:t>
            </a:r>
          </a:p>
        </p:txBody>
      </p:sp>
      <p:sp>
        <p:nvSpPr>
          <p:cNvPr id="60428" name="Line 12"/>
          <p:cNvSpPr>
            <a:spLocks noChangeShapeType="1"/>
          </p:cNvSpPr>
          <p:nvPr/>
        </p:nvSpPr>
        <p:spPr bwMode="auto">
          <a:xfrm>
            <a:off x="965200" y="57150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0429" name="Line 13"/>
          <p:cNvSpPr>
            <a:spLocks noChangeShapeType="1"/>
          </p:cNvSpPr>
          <p:nvPr/>
        </p:nvSpPr>
        <p:spPr bwMode="auto">
          <a:xfrm>
            <a:off x="965200" y="5486400"/>
            <a:ext cx="3022600" cy="127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0430" name="Line 14"/>
          <p:cNvSpPr>
            <a:spLocks noChangeShapeType="1"/>
          </p:cNvSpPr>
          <p:nvPr/>
        </p:nvSpPr>
        <p:spPr bwMode="auto">
          <a:xfrm>
            <a:off x="952500" y="5257800"/>
            <a:ext cx="3022600" cy="127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0431" name="Line 15"/>
          <p:cNvSpPr>
            <a:spLocks noChangeShapeType="1"/>
          </p:cNvSpPr>
          <p:nvPr/>
        </p:nvSpPr>
        <p:spPr bwMode="auto">
          <a:xfrm>
            <a:off x="965200" y="50419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0432" name="Line 16"/>
          <p:cNvSpPr>
            <a:spLocks noChangeShapeType="1"/>
          </p:cNvSpPr>
          <p:nvPr/>
        </p:nvSpPr>
        <p:spPr bwMode="auto">
          <a:xfrm>
            <a:off x="965200" y="48133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0433" name="Line 17"/>
          <p:cNvSpPr>
            <a:spLocks noChangeShapeType="1"/>
          </p:cNvSpPr>
          <p:nvPr/>
        </p:nvSpPr>
        <p:spPr bwMode="auto">
          <a:xfrm>
            <a:off x="965200" y="45847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0434" name="Line 18"/>
          <p:cNvSpPr>
            <a:spLocks noChangeShapeType="1"/>
          </p:cNvSpPr>
          <p:nvPr/>
        </p:nvSpPr>
        <p:spPr bwMode="auto">
          <a:xfrm>
            <a:off x="965200" y="43561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0435" name="Line 19"/>
          <p:cNvSpPr>
            <a:spLocks noChangeShapeType="1"/>
          </p:cNvSpPr>
          <p:nvPr/>
        </p:nvSpPr>
        <p:spPr bwMode="auto">
          <a:xfrm>
            <a:off x="965200" y="41275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0436" name="Line 20"/>
          <p:cNvSpPr>
            <a:spLocks noChangeShapeType="1"/>
          </p:cNvSpPr>
          <p:nvPr/>
        </p:nvSpPr>
        <p:spPr bwMode="auto">
          <a:xfrm>
            <a:off x="965200" y="39116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0437" name="Line 21"/>
          <p:cNvSpPr>
            <a:spLocks noChangeShapeType="1"/>
          </p:cNvSpPr>
          <p:nvPr/>
        </p:nvSpPr>
        <p:spPr bwMode="auto">
          <a:xfrm>
            <a:off x="965200" y="37084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0438" name="Line 22"/>
          <p:cNvSpPr>
            <a:spLocks noChangeShapeType="1"/>
          </p:cNvSpPr>
          <p:nvPr/>
        </p:nvSpPr>
        <p:spPr bwMode="auto">
          <a:xfrm>
            <a:off x="965200" y="34798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0439" name="Line 23"/>
          <p:cNvSpPr>
            <a:spLocks noChangeShapeType="1"/>
          </p:cNvSpPr>
          <p:nvPr/>
        </p:nvSpPr>
        <p:spPr bwMode="auto">
          <a:xfrm>
            <a:off x="952500" y="32639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0440" name="Line 24"/>
          <p:cNvSpPr>
            <a:spLocks noChangeShapeType="1"/>
          </p:cNvSpPr>
          <p:nvPr/>
        </p:nvSpPr>
        <p:spPr bwMode="auto">
          <a:xfrm>
            <a:off x="965200" y="30353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0441" name="Line 25"/>
          <p:cNvSpPr>
            <a:spLocks noChangeShapeType="1"/>
          </p:cNvSpPr>
          <p:nvPr/>
        </p:nvSpPr>
        <p:spPr bwMode="auto">
          <a:xfrm>
            <a:off x="977900" y="28067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0442" name="Line 26"/>
          <p:cNvSpPr>
            <a:spLocks noChangeShapeType="1"/>
          </p:cNvSpPr>
          <p:nvPr/>
        </p:nvSpPr>
        <p:spPr bwMode="auto">
          <a:xfrm>
            <a:off x="965200" y="25781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0443" name="Line 27"/>
          <p:cNvSpPr>
            <a:spLocks noChangeShapeType="1"/>
          </p:cNvSpPr>
          <p:nvPr/>
        </p:nvSpPr>
        <p:spPr bwMode="auto">
          <a:xfrm>
            <a:off x="965200" y="2336800"/>
            <a:ext cx="3022600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0444" name="Rectangle 28"/>
          <p:cNvSpPr>
            <a:spLocks noChangeArrowheads="1"/>
          </p:cNvSpPr>
          <p:nvPr/>
        </p:nvSpPr>
        <p:spPr bwMode="auto">
          <a:xfrm>
            <a:off x="952500" y="2184400"/>
            <a:ext cx="3009900" cy="520700"/>
          </a:xfrm>
          <a:prstGeom prst="rect">
            <a:avLst/>
          </a:prstGeom>
          <a:solidFill>
            <a:srgbClr val="4F4F4F">
              <a:alpha val="96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0445" name="Rectangle 29"/>
          <p:cNvSpPr>
            <a:spLocks noChangeArrowheads="1"/>
          </p:cNvSpPr>
          <p:nvPr/>
        </p:nvSpPr>
        <p:spPr bwMode="auto">
          <a:xfrm>
            <a:off x="952500" y="3911600"/>
            <a:ext cx="3022600" cy="660400"/>
          </a:xfrm>
          <a:prstGeom prst="rect">
            <a:avLst/>
          </a:prstGeom>
          <a:solidFill>
            <a:srgbClr val="C0C0C0">
              <a:alpha val="7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0446" name="Rectangle 30"/>
          <p:cNvSpPr>
            <a:spLocks noChangeArrowheads="1"/>
          </p:cNvSpPr>
          <p:nvPr/>
        </p:nvSpPr>
        <p:spPr bwMode="auto">
          <a:xfrm>
            <a:off x="952500" y="4584700"/>
            <a:ext cx="3022600" cy="1384300"/>
          </a:xfrm>
          <a:prstGeom prst="rect">
            <a:avLst/>
          </a:prstGeom>
          <a:solidFill>
            <a:srgbClr val="DDDDDD">
              <a:alpha val="74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0447" name="Rectangle 31"/>
          <p:cNvSpPr>
            <a:spLocks noChangeArrowheads="1"/>
          </p:cNvSpPr>
          <p:nvPr/>
        </p:nvSpPr>
        <p:spPr bwMode="auto">
          <a:xfrm>
            <a:off x="952500" y="2705100"/>
            <a:ext cx="3022600" cy="1206500"/>
          </a:xfrm>
          <a:prstGeom prst="rect">
            <a:avLst/>
          </a:prstGeom>
          <a:solidFill>
            <a:srgbClr val="5F5F5F">
              <a:alpha val="8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0448" name="Freeform 32"/>
          <p:cNvSpPr>
            <a:spLocks/>
          </p:cNvSpPr>
          <p:nvPr/>
        </p:nvSpPr>
        <p:spPr bwMode="auto">
          <a:xfrm>
            <a:off x="909638" y="2019300"/>
            <a:ext cx="2760662" cy="3924300"/>
          </a:xfrm>
          <a:custGeom>
            <a:avLst/>
            <a:gdLst>
              <a:gd name="T0" fmla="*/ 1739 w 1739"/>
              <a:gd name="T1" fmla="*/ 2472 h 2472"/>
              <a:gd name="T2" fmla="*/ 1131 w 1739"/>
              <a:gd name="T3" fmla="*/ 1592 h 2472"/>
              <a:gd name="T4" fmla="*/ 451 w 1739"/>
              <a:gd name="T5" fmla="*/ 1256 h 2472"/>
              <a:gd name="T6" fmla="*/ 67 w 1739"/>
              <a:gd name="T7" fmla="*/ 376 h 2472"/>
              <a:gd name="T8" fmla="*/ 51 w 1739"/>
              <a:gd name="T9" fmla="*/ 0 h 2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39" h="2472">
                <a:moveTo>
                  <a:pt x="1739" y="2472"/>
                </a:moveTo>
                <a:cubicBezTo>
                  <a:pt x="1542" y="2133"/>
                  <a:pt x="1346" y="1795"/>
                  <a:pt x="1131" y="1592"/>
                </a:cubicBezTo>
                <a:cubicBezTo>
                  <a:pt x="916" y="1389"/>
                  <a:pt x="628" y="1459"/>
                  <a:pt x="451" y="1256"/>
                </a:cubicBezTo>
                <a:cubicBezTo>
                  <a:pt x="274" y="1053"/>
                  <a:pt x="134" y="585"/>
                  <a:pt x="67" y="376"/>
                </a:cubicBezTo>
                <a:cubicBezTo>
                  <a:pt x="0" y="167"/>
                  <a:pt x="25" y="83"/>
                  <a:pt x="51" y="0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>
            <a:spAutoFit/>
          </a:bodyPr>
          <a:lstStyle/>
          <a:p>
            <a:endParaRPr lang="en-US"/>
          </a:p>
        </p:txBody>
      </p:sp>
      <p:sp>
        <p:nvSpPr>
          <p:cNvPr id="60449" name="Rectangle 33"/>
          <p:cNvSpPr>
            <a:spLocks noChangeArrowheads="1"/>
          </p:cNvSpPr>
          <p:nvPr/>
        </p:nvSpPr>
        <p:spPr bwMode="auto">
          <a:xfrm>
            <a:off x="4587875" y="3225800"/>
            <a:ext cx="4270376" cy="3469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/>
          <a:p>
            <a:pPr eaLnBrk="0" hangingPunct="0">
              <a:lnSpc>
                <a:spcPct val="70000"/>
              </a:lnSpc>
            </a:pPr>
            <a:r>
              <a:rPr lang="en-US" sz="2400" dirty="0" smtClean="0"/>
              <a:t>One </a:t>
            </a:r>
            <a:r>
              <a:rPr lang="en-US" sz="2400" dirty="0"/>
              <a:t>or more molecular species in </a:t>
            </a:r>
            <a:r>
              <a:rPr lang="en-US" sz="2400" dirty="0" smtClean="0"/>
              <a:t>the atmosphere </a:t>
            </a:r>
            <a:r>
              <a:rPr lang="en-US" sz="2400" dirty="0"/>
              <a:t>is/are very active:</a:t>
            </a:r>
          </a:p>
          <a:p>
            <a:pPr marL="342900" indent="-342900" eaLnBrk="0" hangingPunct="0">
              <a:lnSpc>
                <a:spcPct val="70000"/>
              </a:lnSpc>
              <a:buFont typeface="Arial"/>
              <a:buChar char="•"/>
            </a:pPr>
            <a:r>
              <a:rPr lang="en-US" sz="2400" dirty="0"/>
              <a:t>most of the photons emitted by the surface will not make it to the </a:t>
            </a:r>
            <a:r>
              <a:rPr lang="en-US" sz="2400" dirty="0" smtClean="0"/>
              <a:t>satellite </a:t>
            </a:r>
            <a:r>
              <a:rPr lang="en-US" sz="2400" dirty="0"/>
              <a:t>(they will be absorbed)</a:t>
            </a:r>
            <a:r>
              <a:rPr lang="en-US" sz="2400" b="1" dirty="0"/>
              <a:t> </a:t>
            </a:r>
          </a:p>
          <a:p>
            <a:pPr marL="342900" indent="-342900" eaLnBrk="0" hangingPunct="0">
              <a:lnSpc>
                <a:spcPct val="70000"/>
              </a:lnSpc>
              <a:buFont typeface="Arial"/>
              <a:buChar char="•"/>
            </a:pPr>
            <a:r>
              <a:rPr lang="en-US" sz="2400" dirty="0" smtClean="0"/>
              <a:t>if </a:t>
            </a:r>
            <a:r>
              <a:rPr lang="en-US" sz="2400" dirty="0"/>
              <a:t>a is close to 1 in the atmosphere then </a:t>
            </a:r>
            <a:r>
              <a:rPr lang="en-US" sz="2400" dirty="0">
                <a:sym typeface="Symbol" charset="0"/>
              </a:rPr>
              <a:t></a:t>
            </a:r>
            <a:r>
              <a:rPr lang="en-US" sz="2400" dirty="0"/>
              <a:t> is close to 1, most of the observed energy comes from  one or more of the uppermost atmospheric layers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67CC5-2D73-3146-B6E4-2F96D7EA54E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715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pectrum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Spectrum.thmx</Template>
  <TotalTime>911</TotalTime>
  <Words>3107</Words>
  <Application>Microsoft Macintosh PowerPoint</Application>
  <PresentationFormat>On-screen Show (4:3)</PresentationFormat>
  <Paragraphs>525</Paragraphs>
  <Slides>70</Slides>
  <Notes>12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Spectrum</vt:lpstr>
      <vt:lpstr>Himawari Training Workshop: AHI Weighting Functions and Red-Green-Blue Composites</vt:lpstr>
      <vt:lpstr>Contributors</vt:lpstr>
      <vt:lpstr>Two Components</vt:lpstr>
      <vt:lpstr>AHI Infrared Weighting Functions</vt:lpstr>
      <vt:lpstr>PowerPoint Presentation</vt:lpstr>
      <vt:lpstr>Weighting Function Considerations</vt:lpstr>
      <vt:lpstr>Active Molecular Species</vt:lpstr>
      <vt:lpstr>Transmittance for Window Bands</vt:lpstr>
      <vt:lpstr>Transmittance for Absorption Bands</vt:lpstr>
      <vt:lpstr>Weighting Functions</vt:lpstr>
      <vt:lpstr>PowerPoint Presentation</vt:lpstr>
      <vt:lpstr>Transmittance vs. Weighting Function</vt:lpstr>
      <vt:lpstr>PowerPoint Presentation</vt:lpstr>
      <vt:lpstr>Standard Tropical Profile</vt:lpstr>
      <vt:lpstr>Zenith Angle Matters</vt:lpstr>
      <vt:lpstr>PowerPoint Presentation</vt:lpstr>
      <vt:lpstr>View Angle Considerations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Dvorak: The “Digital” Printout</vt:lpstr>
      <vt:lpstr>ABI Infrared Window Bands</vt:lpstr>
      <vt:lpstr>AHI 8.6 μm vs. GOES-15 IR Window</vt:lpstr>
      <vt:lpstr>AHI 10.4 μm vs. GOES-15 IR Window</vt:lpstr>
      <vt:lpstr>AHI 11.2 μm vs. GOES-15 IR Window</vt:lpstr>
      <vt:lpstr>AHI 12.4 μm vs. GOES-15 IR Window</vt:lpstr>
      <vt:lpstr>PowerPoint Presentation</vt:lpstr>
      <vt:lpstr>Dvorak Considerations</vt:lpstr>
      <vt:lpstr>AHI Clear-Sky Weighting Functions</vt:lpstr>
      <vt:lpstr>PowerPoint Presentation</vt:lpstr>
      <vt:lpstr>PowerPoint Presentation</vt:lpstr>
      <vt:lpstr>PowerPoint Presentation</vt:lpstr>
      <vt:lpstr>Band 10 BT Dependence on Moisture</vt:lpstr>
      <vt:lpstr>BT Difference vs. TPW</vt:lpstr>
      <vt:lpstr>BT Difference vs. TPW</vt:lpstr>
      <vt:lpstr>Split Window Difference</vt:lpstr>
      <vt:lpstr>Band 12 BT Dependence on Moisture</vt:lpstr>
      <vt:lpstr>Band 12 BT Dependence on Ozone</vt:lpstr>
      <vt:lpstr>Band 12 BT: 1 °C</vt:lpstr>
      <vt:lpstr>Surface Temperatures Matter</vt:lpstr>
      <vt:lpstr>Band 13 BT: 24 °C</vt:lpstr>
      <vt:lpstr>Matching Weighting Function Profiles</vt:lpstr>
      <vt:lpstr>PowerPoint Presentation</vt:lpstr>
      <vt:lpstr>What if our estimate was wrong?</vt:lpstr>
      <vt:lpstr>PowerPoint Presentation</vt:lpstr>
      <vt:lpstr>Red-Green-Blue (RGB) Composites</vt:lpstr>
      <vt:lpstr>Why do we have to “boost” green?</vt:lpstr>
      <vt:lpstr>Red-Green-Blue (RGB) Lexicon</vt:lpstr>
      <vt:lpstr>Red-Green-Blue (RGB) Composites</vt:lpstr>
      <vt:lpstr>The Birth of an RGB Composite</vt:lpstr>
      <vt:lpstr>RGB Color Space as a Cube</vt:lpstr>
      <vt:lpstr>PowerPoint Presentation</vt:lpstr>
      <vt:lpstr>PowerPoint Presentation</vt:lpstr>
      <vt:lpstr>“Webapp” Lab Cases from AHI</vt:lpstr>
      <vt:lpstr>Example Case</vt:lpstr>
      <vt:lpstr>PowerPoint Presentation</vt:lpstr>
      <vt:lpstr>Questions</vt:lpstr>
      <vt:lpstr>RGB Composite Color Matrix</vt:lpstr>
      <vt:lpstr>Questions</vt:lpstr>
      <vt:lpstr>PowerPoint Presentation</vt:lpstr>
      <vt:lpstr>Critical Takeaways</vt:lpstr>
      <vt:lpstr>RGBs Available in AWIPS II</vt:lpstr>
      <vt:lpstr>Other RGB Considerations</vt:lpstr>
      <vt:lpstr>RGB Composites Lab</vt:lpstr>
      <vt:lpstr>Questions? Comments?</vt:lpstr>
    </vt:vector>
  </TitlesOfParts>
  <Company>UW Space Sciences and Engineering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Jordan Gerth</dc:creator>
  <cp:lastModifiedBy>Jordan Gerth</cp:lastModifiedBy>
  <cp:revision>113</cp:revision>
  <dcterms:created xsi:type="dcterms:W3CDTF">2015-11-06T23:52:51Z</dcterms:created>
  <dcterms:modified xsi:type="dcterms:W3CDTF">2016-04-14T07:16:13Z</dcterms:modified>
</cp:coreProperties>
</file>