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6" r:id="rId2"/>
    <p:sldId id="299" r:id="rId3"/>
    <p:sldId id="300" r:id="rId4"/>
    <p:sldId id="295" r:id="rId5"/>
    <p:sldId id="294" r:id="rId6"/>
    <p:sldId id="285" r:id="rId7"/>
    <p:sldId id="296" r:id="rId8"/>
    <p:sldId id="297" r:id="rId9"/>
    <p:sldId id="298" r:id="rId10"/>
    <p:sldId id="287" r:id="rId11"/>
    <p:sldId id="288" r:id="rId12"/>
    <p:sldId id="289" r:id="rId13"/>
    <p:sldId id="301" r:id="rId14"/>
    <p:sldId id="290" r:id="rId15"/>
    <p:sldId id="281" r:id="rId16"/>
    <p:sldId id="282" r:id="rId17"/>
    <p:sldId id="293"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8000"/>
    <a:srgbClr val="CC0000"/>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1" autoAdjust="0"/>
    <p:restoredTop sz="82010" autoAdjust="0"/>
  </p:normalViewPr>
  <p:slideViewPr>
    <p:cSldViewPr snapToGrid="0" snapToObjects="1">
      <p:cViewPr varScale="1">
        <p:scale>
          <a:sx n="105" d="100"/>
          <a:sy n="105" d="100"/>
        </p:scale>
        <p:origin x="-8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D8C51CA7-08D9-4892-895F-ACF9532661BA}" type="datetimeFigureOut">
              <a:rPr lang="en-US"/>
              <a:pPr>
                <a:defRPr/>
              </a:pPr>
              <a:t>10/27/2011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2C22E14B-62E8-44B0-AD54-86C4A2294352}" type="slidenum">
              <a:rPr lang="en-US"/>
              <a:pPr>
                <a:defRPr/>
              </a:pPr>
              <a:t>‹#›</a:t>
            </a:fld>
            <a:endParaRPr lang="en-US" dirty="0"/>
          </a:p>
        </p:txBody>
      </p:sp>
    </p:spTree>
    <p:extLst>
      <p:ext uri="{BB962C8B-B14F-4D97-AF65-F5344CB8AC3E}">
        <p14:creationId xmlns:p14="http://schemas.microsoft.com/office/powerpoint/2010/main" val="84949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A7B271-1B31-4219-975B-DE232816C39D}" type="slidenum">
              <a:rPr lang="en-US"/>
              <a:pPr>
                <a:defRPr/>
              </a:pPr>
              <a:t>‹#›</a:t>
            </a:fld>
            <a:endParaRPr lang="en-US" dirty="0"/>
          </a:p>
        </p:txBody>
      </p:sp>
    </p:spTree>
    <p:extLst>
      <p:ext uri="{BB962C8B-B14F-4D97-AF65-F5344CB8AC3E}">
        <p14:creationId xmlns:p14="http://schemas.microsoft.com/office/powerpoint/2010/main" val="3441320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w="9525"/>
        </p:spPr>
        <p:txBody>
          <a:bodyPr/>
          <a:lstStyle/>
          <a:p>
            <a:r>
              <a:rPr lang="de-DE" sz="1200" b="0" i="0" u="none" strike="noStrike" kern="1200" baseline="0" dirty="0" smtClean="0">
                <a:solidFill>
                  <a:schemeClr val="tx1"/>
                </a:solidFill>
                <a:latin typeface="Arial" charset="0"/>
                <a:ea typeface="+mn-ea"/>
                <a:cs typeface="Arial" charset="0"/>
              </a:rPr>
              <a:t>Schreiner, A. J., D. A. Unger, W P. Menzel, G. P. Ellrod, K. </a:t>
            </a:r>
            <a:r>
              <a:rPr lang="en-US" sz="1200" b="0" i="0" u="none" strike="noStrike" kern="1200" baseline="0" dirty="0" smtClean="0">
                <a:solidFill>
                  <a:schemeClr val="tx1"/>
                </a:solidFill>
                <a:latin typeface="Arial" charset="0"/>
                <a:ea typeface="+mn-ea"/>
                <a:cs typeface="Arial" charset="0"/>
              </a:rPr>
              <a:t>I. </a:t>
            </a:r>
            <a:r>
              <a:rPr lang="en-US" sz="1200" b="0" i="0" u="none" strike="noStrike" kern="1200" baseline="0" dirty="0" err="1" smtClean="0">
                <a:solidFill>
                  <a:schemeClr val="tx1"/>
                </a:solidFill>
                <a:latin typeface="Arial" charset="0"/>
                <a:ea typeface="+mn-ea"/>
                <a:cs typeface="Arial" charset="0"/>
              </a:rPr>
              <a:t>Strabala</a:t>
            </a:r>
            <a:r>
              <a:rPr lang="en-US" sz="1200" b="0" i="0" u="none" strike="noStrike" kern="1200" baseline="0" dirty="0" smtClean="0">
                <a:solidFill>
                  <a:schemeClr val="tx1"/>
                </a:solidFill>
                <a:latin typeface="Arial" charset="0"/>
                <a:ea typeface="+mn-ea"/>
                <a:cs typeface="Arial" charset="0"/>
              </a:rPr>
              <a:t> and J . L. Pellet, 1993: A comparison of ground</a:t>
            </a:r>
          </a:p>
          <a:p>
            <a:r>
              <a:rPr lang="en-US" sz="1200" b="0" i="0" u="none" strike="noStrike" kern="1200" baseline="0" dirty="0" smtClean="0">
                <a:solidFill>
                  <a:schemeClr val="tx1"/>
                </a:solidFill>
                <a:latin typeface="Arial" charset="0"/>
                <a:ea typeface="+mn-ea"/>
                <a:cs typeface="Arial" charset="0"/>
              </a:rPr>
              <a:t>and satellite observations of cloud cover. </a:t>
            </a:r>
            <a:r>
              <a:rPr lang="en-US" sz="1200" b="0" i="1" u="none" strike="noStrike" kern="1200" baseline="0" dirty="0" smtClean="0">
                <a:solidFill>
                  <a:schemeClr val="tx1"/>
                </a:solidFill>
                <a:latin typeface="Arial" charset="0"/>
                <a:ea typeface="+mn-ea"/>
                <a:cs typeface="Arial" charset="0"/>
              </a:rPr>
              <a:t>Bull. Amer. Meteor. Soc., </a:t>
            </a:r>
            <a:r>
              <a:rPr lang="en-US" sz="1200" b="0" i="0" u="none" strike="noStrike" kern="1200" baseline="0" dirty="0" smtClean="0">
                <a:solidFill>
                  <a:schemeClr val="tx1"/>
                </a:solidFill>
                <a:latin typeface="Arial" charset="0"/>
                <a:ea typeface="+mn-ea"/>
                <a:cs typeface="Arial" charset="0"/>
              </a:rPr>
              <a:t>74, 1851-1861.</a:t>
            </a:r>
          </a:p>
          <a:p>
            <a:r>
              <a:rPr lang="de-DE" sz="1200" b="0" i="0" u="none" strike="noStrike" kern="1200" baseline="0" dirty="0" smtClean="0">
                <a:solidFill>
                  <a:schemeClr val="tx1"/>
                </a:solidFill>
                <a:latin typeface="Arial" charset="0"/>
                <a:ea typeface="+mn-ea"/>
                <a:cs typeface="Arial" charset="0"/>
              </a:rPr>
              <a:t>____ , T. J. Schmit and W P. Menzel, 2001: </a:t>
            </a:r>
            <a:r>
              <a:rPr lang="en-US" sz="1200" b="0" i="0" u="none" strike="noStrike" kern="1200" baseline="0" dirty="0" smtClean="0">
                <a:solidFill>
                  <a:schemeClr val="tx1"/>
                </a:solidFill>
                <a:latin typeface="Arial" charset="0"/>
                <a:ea typeface="+mn-ea"/>
                <a:cs typeface="Arial" charset="0"/>
              </a:rPr>
              <a:t>Observations and trends of clouds based on GOES</a:t>
            </a:r>
          </a:p>
          <a:p>
            <a:r>
              <a:rPr lang="en-US" sz="1200" b="0" i="0" u="none" strike="noStrike" kern="1200" baseline="0" dirty="0" smtClean="0">
                <a:solidFill>
                  <a:schemeClr val="tx1"/>
                </a:solidFill>
                <a:latin typeface="Arial" charset="0"/>
                <a:ea typeface="+mn-ea"/>
                <a:cs typeface="Arial" charset="0"/>
              </a:rPr>
              <a:t>sounder data. </a:t>
            </a:r>
            <a:r>
              <a:rPr lang="en-US" sz="1200" b="0" i="1" u="none" strike="noStrike" kern="1200" baseline="0" dirty="0" smtClean="0">
                <a:solidFill>
                  <a:schemeClr val="tx1"/>
                </a:solidFill>
                <a:latin typeface="Arial" charset="0"/>
                <a:ea typeface="+mn-ea"/>
                <a:cs typeface="Arial" charset="0"/>
              </a:rPr>
              <a:t>J. </a:t>
            </a:r>
            <a:r>
              <a:rPr lang="en-US" sz="1200" b="0" i="1" u="none" strike="noStrike" kern="1200" baseline="0" dirty="0" err="1" smtClean="0">
                <a:solidFill>
                  <a:schemeClr val="tx1"/>
                </a:solidFill>
                <a:latin typeface="Arial" charset="0"/>
                <a:ea typeface="+mn-ea"/>
                <a:cs typeface="Arial" charset="0"/>
              </a:rPr>
              <a:t>Geophys</a:t>
            </a:r>
            <a:r>
              <a:rPr lang="en-US" sz="1200" b="0" i="1" u="none" strike="noStrike" kern="1200" baseline="0" dirty="0" smtClean="0">
                <a:solidFill>
                  <a:schemeClr val="tx1"/>
                </a:solidFill>
                <a:latin typeface="Arial" charset="0"/>
                <a:ea typeface="+mn-ea"/>
                <a:cs typeface="Arial" charset="0"/>
              </a:rPr>
              <a:t>. Res.-Atmospheres, </a:t>
            </a:r>
            <a:r>
              <a:rPr lang="en-US" sz="1200" b="0" i="0" u="none" strike="noStrike" kern="1200" baseline="0" dirty="0" smtClean="0">
                <a:solidFill>
                  <a:schemeClr val="tx1"/>
                </a:solidFill>
                <a:latin typeface="Arial" charset="0"/>
                <a:ea typeface="+mn-ea"/>
                <a:cs typeface="Arial" charset="0"/>
              </a:rPr>
              <a:t>106, 20,349-20,363.</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mn-ea"/>
                <a:cs typeface="Arial" charset="0"/>
              </a:rPr>
              <a:t>CRAS</a:t>
            </a:r>
            <a:r>
              <a:rPr lang="en-US" sz="1200" kern="1200" dirty="0" smtClean="0">
                <a:solidFill>
                  <a:schemeClr val="tx1"/>
                </a:solidFill>
                <a:latin typeface="Arial" charset="0"/>
                <a:ea typeface="+mn-ea"/>
                <a:cs typeface="Arial" charset="0"/>
              </a:rPr>
              <a:t> — 36-hour Forecast based on NWS MKX WRF domain; Assimilates GOES Sounder water vapor and clouds on GFS background</a:t>
            </a:r>
          </a:p>
          <a:p>
            <a:r>
              <a:rPr lang="en-US" sz="1200" b="1" kern="1200" dirty="0" smtClean="0">
                <a:solidFill>
                  <a:schemeClr val="tx1"/>
                </a:solidFill>
                <a:latin typeface="Arial" charset="0"/>
                <a:ea typeface="+mn-ea"/>
                <a:cs typeface="Arial" charset="0"/>
              </a:rPr>
              <a:t>WRFX</a:t>
            </a:r>
            <a:r>
              <a:rPr lang="en-US" sz="1200" kern="1200" dirty="0" smtClean="0">
                <a:solidFill>
                  <a:schemeClr val="tx1"/>
                </a:solidFill>
                <a:latin typeface="Arial" charset="0"/>
                <a:ea typeface="+mn-ea"/>
                <a:cs typeface="Arial" charset="0"/>
              </a:rPr>
              <a:t> GFS — 36-hour Forecast based on NWS MKX WRF domain; Initial conditions and boundary conditions from previous (6/18Z) GFS run</a:t>
            </a:r>
          </a:p>
          <a:p>
            <a:r>
              <a:rPr lang="en-US" sz="1200" b="1" kern="1200" dirty="0" smtClean="0">
                <a:solidFill>
                  <a:schemeClr val="tx1"/>
                </a:solidFill>
                <a:latin typeface="Arial" charset="0"/>
                <a:ea typeface="+mn-ea"/>
                <a:cs typeface="Arial" charset="0"/>
              </a:rPr>
              <a:t>WRFY</a:t>
            </a:r>
            <a:r>
              <a:rPr lang="en-US" sz="1200" b="0" kern="1200" dirty="0" smtClean="0">
                <a:solidFill>
                  <a:schemeClr val="tx1"/>
                </a:solidFill>
                <a:latin typeface="Arial" charset="0"/>
                <a:ea typeface="+mn-ea"/>
                <a:cs typeface="Arial" charset="0"/>
              </a:rPr>
              <a:t> </a:t>
            </a:r>
            <a:r>
              <a:rPr lang="en-US" sz="1200" kern="1200" dirty="0" smtClean="0">
                <a:solidFill>
                  <a:schemeClr val="tx1"/>
                </a:solidFill>
                <a:latin typeface="Arial" charset="0"/>
                <a:ea typeface="+mn-ea"/>
                <a:cs typeface="Arial" charset="0"/>
              </a:rPr>
              <a:t>CRAS — 36-hour Forecast based on NWS MKX WRF domain; Initial conditions and boundary conditions from initial hour CRAS run</a:t>
            </a:r>
          </a:p>
          <a:p>
            <a:r>
              <a:rPr lang="en-US" sz="1200" b="1" kern="1200" dirty="0" smtClean="0">
                <a:solidFill>
                  <a:schemeClr val="tx1"/>
                </a:solidFill>
                <a:latin typeface="Arial" charset="0"/>
                <a:ea typeface="+mn-ea"/>
                <a:cs typeface="Arial" charset="0"/>
              </a:rPr>
              <a:t>WRFZ</a:t>
            </a:r>
            <a:r>
              <a:rPr lang="en-US" sz="1200" kern="1200" dirty="0" smtClean="0">
                <a:solidFill>
                  <a:schemeClr val="tx1"/>
                </a:solidFill>
                <a:latin typeface="Arial" charset="0"/>
                <a:ea typeface="+mn-ea"/>
                <a:cs typeface="Arial" charset="0"/>
              </a:rPr>
              <a:t> CIGB — 36-hour Forecast based on NWS MKX WRF domain; Initial conditions from CRAS and boundary conditions from GFS run</a:t>
            </a:r>
            <a:endParaRPr lang="en-US" dirty="0"/>
          </a:p>
        </p:txBody>
      </p:sp>
      <p:sp>
        <p:nvSpPr>
          <p:cNvPr id="4" name="Slide Number Placeholder 3"/>
          <p:cNvSpPr>
            <a:spLocks noGrp="1"/>
          </p:cNvSpPr>
          <p:nvPr>
            <p:ph type="sldNum" sz="quarter" idx="10"/>
          </p:nvPr>
        </p:nvSpPr>
        <p:spPr/>
        <p:txBody>
          <a:bodyPr/>
          <a:lstStyle/>
          <a:p>
            <a:pPr>
              <a:defRPr/>
            </a:pPr>
            <a:fld id="{E7A7B271-1B31-4219-975B-DE232816C39D}" type="slidenum">
              <a:rPr lang="en-US" smtClean="0"/>
              <a:pPr>
                <a:defRPr/>
              </a:pPr>
              <a:t>3</a:t>
            </a:fld>
            <a:endParaRPr lang="en-US" dirty="0"/>
          </a:p>
        </p:txBody>
      </p:sp>
    </p:spTree>
    <p:extLst>
      <p:ext uri="{BB962C8B-B14F-4D97-AF65-F5344CB8AC3E}">
        <p14:creationId xmlns:p14="http://schemas.microsoft.com/office/powerpoint/2010/main" val="166136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D64A14C2-06B6-4AC5-8530-C5A1C26F6810}"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Arial" charset="0"/>
              </a:rPr>
              <a:t>ECA is defined as the product of the cloud amount and the emissivity or opacity of the cloud.  This cloud product has been generated once per hour at the full spatial resolution of the GOES Imager, i.e. 4 km, at CIMSS for the past ten years.</a:t>
            </a:r>
            <a:endParaRPr lang="en-US" dirty="0" smtClean="0"/>
          </a:p>
        </p:txBody>
      </p:sp>
      <p:sp>
        <p:nvSpPr>
          <p:cNvPr id="25604" name="Slide Number Placeholder 3"/>
          <p:cNvSpPr>
            <a:spLocks noGrp="1"/>
          </p:cNvSpPr>
          <p:nvPr>
            <p:ph type="sldNum" sz="quarter" idx="5"/>
          </p:nvPr>
        </p:nvSpPr>
        <p:spPr>
          <a:noFill/>
        </p:spPr>
        <p:txBody>
          <a:bodyPr/>
          <a:lstStyle/>
          <a:p>
            <a:fld id="{D64A14C2-06B6-4AC5-8530-C5A1C26F6810}" type="slidenum">
              <a:rPr lang="en-US"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D64A14C2-06B6-4AC5-8530-C5A1C26F6810}" type="slidenum">
              <a:rPr lang="en-US" smtClean="0"/>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D64A14C2-06B6-4AC5-8530-C5A1C26F6810}" type="slidenum">
              <a:rPr lang="en-US" smtClean="0"/>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D64A14C2-06B6-4AC5-8530-C5A1C26F6810}"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23054E6-958B-4D8E-B5B8-3D2D433C3990}" type="slidenum">
              <a:rPr lang="en-US" smtClean="0"/>
              <a:pPr/>
              <a:t>15</a:t>
            </a:fld>
            <a:endParaRPr lang="en-US" smtClean="0"/>
          </a:p>
        </p:txBody>
      </p:sp>
      <p:sp>
        <p:nvSpPr>
          <p:cNvPr id="39939" name="Rectangle 2"/>
          <p:cNvSpPr>
            <a:spLocks noGrp="1" noRot="1" noChangeAspect="1" noChangeArrowheads="1" noTextEdit="1"/>
          </p:cNvSpPr>
          <p:nvPr>
            <p:ph type="sldImg"/>
          </p:nvPr>
        </p:nvSpPr>
        <p:spPr>
          <a:xfrm>
            <a:off x="1189038" y="704850"/>
            <a:ext cx="4633912" cy="3475038"/>
          </a:xfrm>
          <a:ln/>
        </p:spPr>
      </p:sp>
      <p:sp>
        <p:nvSpPr>
          <p:cNvPr id="39940" name="Rectangle 3"/>
          <p:cNvSpPr>
            <a:spLocks noGrp="1" noChangeArrowheads="1"/>
          </p:cNvSpPr>
          <p:nvPr>
            <p:ph type="body" idx="1"/>
          </p:nvPr>
        </p:nvSpPr>
        <p:spPr>
          <a:xfrm>
            <a:off x="987425" y="4268788"/>
            <a:ext cx="5138738" cy="4184650"/>
          </a:xfrm>
          <a:noFill/>
          <a:ln/>
        </p:spPr>
        <p:txBody>
          <a:bodyPr lIns="90390" tIns="44404" rIns="90390" bIns="44404"/>
          <a:lstStyle/>
          <a:p>
            <a:r>
              <a:rPr lang="en-US" sz="1200" kern="1200" dirty="0" smtClean="0">
                <a:solidFill>
                  <a:schemeClr val="tx1"/>
                </a:solidFill>
                <a:effectLst/>
                <a:latin typeface="Arial" charset="0"/>
                <a:ea typeface="+mn-ea"/>
                <a:cs typeface="Arial" charset="0"/>
              </a:rPr>
              <a:t>For the $2500 transfer</a:t>
            </a:r>
            <a:r>
              <a:rPr lang="en-US" sz="1200" kern="1200" baseline="0" dirty="0" smtClean="0">
                <a:solidFill>
                  <a:schemeClr val="tx1"/>
                </a:solidFill>
                <a:effectLst/>
                <a:latin typeface="Arial" charset="0"/>
                <a:ea typeface="+mn-ea"/>
                <a:cs typeface="Arial" charset="0"/>
              </a:rPr>
              <a:t> to the National Weather Service Milwaukee/Sullivan (NWS MKX)</a:t>
            </a:r>
            <a:r>
              <a:rPr lang="en-US" sz="1200" kern="1200" dirty="0" smtClean="0">
                <a:solidFill>
                  <a:schemeClr val="tx1"/>
                </a:solidFill>
                <a:effectLst/>
                <a:latin typeface="Arial" charset="0"/>
                <a:ea typeface="+mn-ea"/>
                <a:cs typeface="Arial" charset="0"/>
              </a:rPr>
              <a:t>, the majority of the funds will go to travel.</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GSA lodging and per diem for FY12 rates were used.  </a:t>
            </a:r>
          </a:p>
          <a:p>
            <a:endParaRPr lang="en-US" dirty="0" smtClean="0"/>
          </a:p>
          <a:p>
            <a:r>
              <a:rPr lang="en-US" sz="1200" kern="1200" dirty="0" smtClean="0">
                <a:solidFill>
                  <a:schemeClr val="tx1"/>
                </a:solidFill>
                <a:effectLst/>
                <a:latin typeface="Arial" charset="0"/>
                <a:ea typeface="+mn-ea"/>
                <a:cs typeface="Arial" charset="0"/>
              </a:rPr>
              <a:t>Annual Great Lakes Operational Meteorology Workshop, Chicago, IL  March 2012</a:t>
            </a:r>
            <a:endParaRPr lang="en-US" dirty="0" smtClean="0"/>
          </a:p>
          <a:p>
            <a:r>
              <a:rPr lang="en-US" sz="1200" kern="1200" dirty="0" smtClean="0">
                <a:solidFill>
                  <a:schemeClr val="tx1"/>
                </a:solidFill>
                <a:effectLst/>
                <a:latin typeface="Arial" charset="0"/>
                <a:ea typeface="+mn-ea"/>
                <a:cs typeface="Arial" charset="0"/>
              </a:rPr>
              <a:t>3 days travel using our GOV.   Jeff Craven and Jerry </a:t>
            </a:r>
            <a:r>
              <a:rPr lang="en-US" sz="1200" kern="1200" dirty="0" err="1" smtClean="0">
                <a:solidFill>
                  <a:schemeClr val="tx1"/>
                </a:solidFill>
                <a:effectLst/>
                <a:latin typeface="Arial" charset="0"/>
                <a:ea typeface="+mn-ea"/>
                <a:cs typeface="Arial" charset="0"/>
              </a:rPr>
              <a:t>Wiedenfeld</a:t>
            </a:r>
            <a:r>
              <a:rPr lang="en-US" sz="1200" kern="1200" dirty="0" smtClean="0">
                <a:solidFill>
                  <a:schemeClr val="tx1"/>
                </a:solidFill>
                <a:effectLst/>
                <a:latin typeface="Arial" charset="0"/>
                <a:ea typeface="+mn-ea"/>
                <a:cs typeface="Arial" charset="0"/>
              </a:rPr>
              <a:t> would travel.     $700 (hotel, M&amp;I)</a:t>
            </a:r>
            <a:endParaRPr lang="en-US" dirty="0" smtClean="0">
              <a:effectLst/>
            </a:endParaRPr>
          </a:p>
          <a:p>
            <a:endParaRPr lang="en-US" dirty="0" smtClean="0"/>
          </a:p>
          <a:p>
            <a:r>
              <a:rPr lang="en-US" sz="1200" kern="1200" dirty="0" smtClean="0">
                <a:solidFill>
                  <a:schemeClr val="tx1"/>
                </a:solidFill>
                <a:effectLst/>
                <a:latin typeface="Arial" charset="0"/>
                <a:ea typeface="+mn-ea"/>
                <a:cs typeface="Arial" charset="0"/>
              </a:rPr>
              <a:t>GOES R Proving Ground all hands meeting in Kansas City April 2012.</a:t>
            </a:r>
          </a:p>
          <a:p>
            <a:r>
              <a:rPr lang="en-US" sz="1200" kern="1200" dirty="0" smtClean="0">
                <a:solidFill>
                  <a:schemeClr val="tx1"/>
                </a:solidFill>
                <a:effectLst/>
                <a:latin typeface="Arial" charset="0"/>
                <a:ea typeface="+mn-ea"/>
                <a:cs typeface="Arial" charset="0"/>
              </a:rPr>
              <a:t>Jeff Craven would travel using GOV.              3 days $500 (hotel, M&amp;I)</a:t>
            </a:r>
            <a:endParaRPr lang="en-US" dirty="0" smtClean="0"/>
          </a:p>
          <a:p>
            <a:r>
              <a:rPr lang="en-US" sz="1200" kern="1200" dirty="0" smtClean="0">
                <a:solidFill>
                  <a:schemeClr val="tx1"/>
                </a:solidFill>
                <a:effectLst/>
                <a:latin typeface="Arial" charset="0"/>
                <a:ea typeface="+mn-ea"/>
                <a:cs typeface="Arial" charset="0"/>
              </a:rPr>
              <a:t> </a:t>
            </a:r>
            <a:endParaRPr lang="en-US" dirty="0" smtClean="0"/>
          </a:p>
          <a:p>
            <a:r>
              <a:rPr lang="en-US" sz="1200" kern="1200" dirty="0" smtClean="0">
                <a:solidFill>
                  <a:schemeClr val="tx1"/>
                </a:solidFill>
                <a:effectLst/>
                <a:latin typeface="Arial" charset="0"/>
                <a:ea typeface="+mn-ea"/>
                <a:cs typeface="Arial" charset="0"/>
              </a:rPr>
              <a:t>8</a:t>
            </a:r>
            <a:r>
              <a:rPr lang="en-US" sz="1200" kern="1200" baseline="30000" dirty="0" smtClean="0">
                <a:solidFill>
                  <a:schemeClr val="tx1"/>
                </a:solidFill>
                <a:effectLst/>
                <a:latin typeface="Arial" charset="0"/>
                <a:ea typeface="+mn-ea"/>
                <a:cs typeface="Arial" charset="0"/>
              </a:rPr>
              <a:t>th</a:t>
            </a:r>
            <a:r>
              <a:rPr lang="en-US" sz="1200" kern="1200" dirty="0" smtClean="0">
                <a:solidFill>
                  <a:schemeClr val="tx1"/>
                </a:solidFill>
                <a:effectLst/>
                <a:latin typeface="Arial" charset="0"/>
                <a:ea typeface="+mn-ea"/>
                <a:cs typeface="Arial" charset="0"/>
              </a:rPr>
              <a:t> GUC Miami FL  April 2013.</a:t>
            </a:r>
          </a:p>
          <a:p>
            <a:r>
              <a:rPr lang="en-US" sz="1200" kern="1200" dirty="0" smtClean="0">
                <a:solidFill>
                  <a:schemeClr val="tx1"/>
                </a:solidFill>
                <a:effectLst/>
                <a:latin typeface="Arial" charset="0"/>
                <a:ea typeface="+mn-ea"/>
                <a:cs typeface="Arial" charset="0"/>
              </a:rPr>
              <a:t>Jeff Craven would travel.    3 days             $1000 (hotel, M&amp;I, airfare)</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Arial" charset="0"/>
              </a:rPr>
              <a:t>Travel:  Amount will cover one or two trips to a</a:t>
            </a:r>
            <a:r>
              <a:rPr lang="en-US" sz="1200" kern="1200" baseline="0" dirty="0" smtClean="0">
                <a:solidFill>
                  <a:schemeClr val="tx1"/>
                </a:solidFill>
                <a:latin typeface="Arial" charset="0"/>
                <a:ea typeface="+mn-ea"/>
                <a:cs typeface="Arial" charset="0"/>
              </a:rPr>
              <a:t> domestic conference, depending on the length of stay.</a:t>
            </a:r>
            <a:endParaRPr lang="en-US" sz="1200" kern="1200" dirty="0" smtClean="0">
              <a:solidFill>
                <a:schemeClr val="tx1"/>
              </a:solidFill>
              <a:latin typeface="Arial" charset="0"/>
              <a:ea typeface="+mn-ea"/>
              <a:cs typeface="Arial" charset="0"/>
            </a:endParaRPr>
          </a:p>
          <a:p>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Equipment:  We anticipate purchasing a new, mid-range rack-mount server to produce the components of the sky cover analysis product upon receipt of every scan, which is fundamental to the hour-averaged methodology.  We currently have limited computing resources to do that.  For example, we only produce ECA from the GOES Imager once per hour on our current equipment.</a:t>
            </a:r>
          </a:p>
          <a:p>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Transfers to other agencies:  Explained previously.</a:t>
            </a:r>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2AF43-8042-4CBC-AC39-57122D41576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DBE81-8A25-4E32-B13A-E4095AEC546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12B8F-7BE3-4137-A6D7-89AA45333E0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81D07C-3C6A-4D82-A10E-A533296E6B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9D618-668C-441A-B641-9C4AF18F611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A318E6-16EB-4D02-A299-07AF2C5397B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E7894-07BE-4BA6-BE67-EBA719AAC2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60C6D1-E60A-4530-A6F4-9D17A0BBB6F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CB632D-DAF2-40EF-B573-99E184237F0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32813A-A7AB-4980-85A9-2CF79102E3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428174-A9A2-401D-8B83-B473E44956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DAECC909-B084-46E3-888C-4D87159BBE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z="2800" dirty="0" smtClean="0">
                <a:solidFill>
                  <a:srgbClr val="3333CC"/>
                </a:solidFill>
              </a:rPr>
              <a:t>a. </a:t>
            </a:r>
            <a:r>
              <a:rPr lang="en-US" sz="2800" b="1" dirty="0" smtClean="0">
                <a:solidFill>
                  <a:srgbClr val="3333CC"/>
                </a:solidFill>
              </a:rPr>
              <a:t>FY12-13 GIMPAP Project Proposal Title Page</a:t>
            </a:r>
            <a:r>
              <a:rPr lang="en-US" sz="3600" b="1" dirty="0" smtClean="0">
                <a:solidFill>
                  <a:srgbClr val="3333CC"/>
                </a:solidFill>
              </a:rPr>
              <a:t/>
            </a:r>
            <a:br>
              <a:rPr lang="en-US" sz="3600" b="1" dirty="0" smtClean="0">
                <a:solidFill>
                  <a:srgbClr val="3333CC"/>
                </a:solidFill>
              </a:rPr>
            </a:br>
            <a:r>
              <a:rPr lang="en-US" sz="1600" i="1" dirty="0" smtClean="0"/>
              <a:t>Final </a:t>
            </a:r>
            <a:r>
              <a:rPr lang="en-US" sz="1600" i="1" dirty="0"/>
              <a:t>v</a:t>
            </a:r>
            <a:r>
              <a:rPr lang="en-US" sz="1600" i="1" dirty="0" smtClean="0"/>
              <a:t>ersion </a:t>
            </a:r>
            <a:r>
              <a:rPr lang="en-US" sz="1600" i="1" smtClean="0"/>
              <a:t>28 October </a:t>
            </a:r>
            <a:r>
              <a:rPr lang="en-US" sz="1600" i="1" dirty="0" smtClean="0"/>
              <a:t>2011</a:t>
            </a:r>
          </a:p>
        </p:txBody>
      </p:sp>
      <p:sp>
        <p:nvSpPr>
          <p:cNvPr id="2052" name="Rectangle 3"/>
          <p:cNvSpPr>
            <a:spLocks noGrp="1" noChangeArrowheads="1"/>
          </p:cNvSpPr>
          <p:nvPr>
            <p:ph idx="1"/>
          </p:nvPr>
        </p:nvSpPr>
        <p:spPr/>
        <p:txBody>
          <a:bodyPr/>
          <a:lstStyle/>
          <a:p>
            <a:pPr marL="576263" indent="-576263">
              <a:buNone/>
            </a:pPr>
            <a:r>
              <a:rPr lang="en-US" sz="2000" u="sng" dirty="0" smtClean="0"/>
              <a:t>Title</a:t>
            </a:r>
            <a:r>
              <a:rPr lang="en-US" sz="2000" dirty="0" smtClean="0"/>
              <a:t>:  </a:t>
            </a:r>
            <a:r>
              <a:rPr lang="en-US" sz="2000" b="1" dirty="0"/>
              <a:t>GOES Imager Sky Cover Analysis Product</a:t>
            </a:r>
            <a:endParaRPr lang="en-US" sz="2000" dirty="0" smtClean="0"/>
          </a:p>
          <a:p>
            <a:pPr marL="576263" indent="-576263">
              <a:buNone/>
            </a:pPr>
            <a:endParaRPr lang="en-US" sz="2000" b="1" dirty="0" smtClean="0">
              <a:solidFill>
                <a:srgbClr val="3333CC"/>
              </a:solidFill>
            </a:endParaRPr>
          </a:p>
          <a:p>
            <a:pPr>
              <a:buNone/>
            </a:pPr>
            <a:r>
              <a:rPr lang="en-US" sz="1800" u="sng" dirty="0" smtClean="0"/>
              <a:t>Status</a:t>
            </a:r>
            <a:r>
              <a:rPr lang="en-US" sz="1800" dirty="0" smtClean="0"/>
              <a:t>:     New</a:t>
            </a:r>
          </a:p>
          <a:p>
            <a:pPr>
              <a:buNone/>
            </a:pPr>
            <a:endParaRPr lang="en-US" sz="1800" u="sng" dirty="0" smtClean="0"/>
          </a:p>
          <a:p>
            <a:pPr>
              <a:buNone/>
            </a:pPr>
            <a:r>
              <a:rPr lang="en-US" sz="1800" u="sng" dirty="0" smtClean="0"/>
              <a:t>Duration</a:t>
            </a:r>
            <a:r>
              <a:rPr lang="en-US" sz="1800" dirty="0" smtClean="0"/>
              <a:t>:  2 years</a:t>
            </a:r>
          </a:p>
          <a:p>
            <a:pPr>
              <a:buNone/>
            </a:pPr>
            <a:r>
              <a:rPr lang="en-US" sz="800" u="sng" dirty="0" smtClean="0"/>
              <a:t> </a:t>
            </a:r>
          </a:p>
          <a:p>
            <a:pPr>
              <a:buNone/>
            </a:pPr>
            <a:r>
              <a:rPr lang="en-US" sz="1800" u="sng" dirty="0" smtClean="0"/>
              <a:t>Project Leads:</a:t>
            </a:r>
          </a:p>
          <a:p>
            <a:pPr>
              <a:buNone/>
            </a:pPr>
            <a:r>
              <a:rPr lang="en-US" sz="1800" i="1" dirty="0" smtClean="0"/>
              <a:t>Jordan </a:t>
            </a:r>
            <a:r>
              <a:rPr lang="en-US" sz="1800" i="1" dirty="0" err="1" smtClean="0"/>
              <a:t>Gerth</a:t>
            </a:r>
            <a:r>
              <a:rPr lang="en-US" sz="1800" i="1" dirty="0"/>
              <a:t> </a:t>
            </a:r>
            <a:r>
              <a:rPr lang="en-US" sz="1800" i="1" dirty="0" smtClean="0"/>
              <a:t>/ CIMSS / jordan.gerth@ssec.wisc.edu</a:t>
            </a:r>
          </a:p>
          <a:p>
            <a:pPr>
              <a:buNone/>
            </a:pPr>
            <a:r>
              <a:rPr lang="en-US" sz="800" u="sng" dirty="0" smtClean="0"/>
              <a:t>  </a:t>
            </a:r>
          </a:p>
          <a:p>
            <a:pPr>
              <a:buNone/>
            </a:pPr>
            <a:r>
              <a:rPr lang="en-US" sz="1800" u="sng" dirty="0" smtClean="0"/>
              <a:t>Other Participants</a:t>
            </a:r>
            <a:r>
              <a:rPr lang="en-US" sz="1800" dirty="0" smtClean="0"/>
              <a:t>: </a:t>
            </a:r>
          </a:p>
          <a:p>
            <a:pPr>
              <a:buNone/>
            </a:pPr>
            <a:r>
              <a:rPr lang="en-US" sz="1800" i="1" dirty="0" smtClean="0"/>
              <a:t>Jeffrey </a:t>
            </a:r>
            <a:r>
              <a:rPr lang="en-US" sz="1800" i="1" dirty="0"/>
              <a:t>Craven / NWS </a:t>
            </a:r>
            <a:r>
              <a:rPr lang="en-US" sz="1800" i="1" dirty="0" smtClean="0"/>
              <a:t>Milwaukee (MKX)</a:t>
            </a:r>
            <a:endParaRPr lang="en-US" sz="1800" i="1" dirty="0"/>
          </a:p>
          <a:p>
            <a:pPr>
              <a:buNone/>
            </a:pPr>
            <a:r>
              <a:rPr lang="en-US" sz="1800" i="1" dirty="0" smtClean="0"/>
              <a:t>Andrew </a:t>
            </a:r>
            <a:r>
              <a:rPr lang="en-US" sz="1800" i="1" dirty="0" err="1" smtClean="0"/>
              <a:t>Heidinger</a:t>
            </a:r>
            <a:r>
              <a:rPr lang="en-US" sz="1800" i="1" dirty="0" smtClean="0"/>
              <a:t> / STAR ASPB</a:t>
            </a:r>
          </a:p>
          <a:p>
            <a:pPr>
              <a:buNone/>
            </a:pPr>
            <a:r>
              <a:rPr lang="en-US" sz="1800" i="1" dirty="0" smtClean="0"/>
              <a:t>James Nelson / CIMSS</a:t>
            </a:r>
          </a:p>
          <a:p>
            <a:pPr>
              <a:buNone/>
            </a:pPr>
            <a:r>
              <a:rPr lang="en-US" sz="1800" i="1" dirty="0" smtClean="0"/>
              <a:t>Anthony Schreiner / CIMSS</a:t>
            </a:r>
          </a:p>
        </p:txBody>
      </p:sp>
      <p:sp>
        <p:nvSpPr>
          <p:cNvPr id="5" name="Slide Number Placeholder 4"/>
          <p:cNvSpPr>
            <a:spLocks noGrp="1"/>
          </p:cNvSpPr>
          <p:nvPr>
            <p:ph type="sldNum" sz="quarter" idx="12"/>
          </p:nvPr>
        </p:nvSpPr>
        <p:spPr/>
        <p:txBody>
          <a:bodyPr/>
          <a:lstStyle/>
          <a:p>
            <a:pPr>
              <a:defRPr/>
            </a:pPr>
            <a:fld id="{1981D07C-3C6A-4D82-A10E-A533296E6B88}"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H="1">
            <a:off x="6052561" y="2789469"/>
            <a:ext cx="1240971" cy="1355272"/>
          </a:xfrm>
          <a:prstGeom prst="line">
            <a:avLst/>
          </a:prstGeom>
        </p:spPr>
        <p:style>
          <a:lnRef idx="1">
            <a:schemeClr val="accent1"/>
          </a:lnRef>
          <a:fillRef idx="0">
            <a:schemeClr val="accent1"/>
          </a:fillRef>
          <a:effectRef idx="0">
            <a:schemeClr val="accent1"/>
          </a:effectRef>
          <a:fontRef idx="minor">
            <a:schemeClr val="tx1"/>
          </a:fontRef>
        </p:style>
      </p:cxnSp>
      <p:sp>
        <p:nvSpPr>
          <p:cNvPr id="4098" name="Title 1"/>
          <p:cNvSpPr>
            <a:spLocks noGrp="1"/>
          </p:cNvSpPr>
          <p:nvPr>
            <p:ph type="title"/>
          </p:nvPr>
        </p:nvSpPr>
        <p:spPr/>
        <p:txBody>
          <a:bodyPr/>
          <a:lstStyle/>
          <a:p>
            <a:r>
              <a:rPr lang="en-US" sz="3600" b="1" dirty="0" smtClean="0">
                <a:solidFill>
                  <a:srgbClr val="3333CC"/>
                </a:solidFill>
              </a:rPr>
              <a:t>d. Methodology</a:t>
            </a:r>
          </a:p>
        </p:txBody>
      </p:sp>
      <p:sp>
        <p:nvSpPr>
          <p:cNvPr id="4100" name="Slide Number Placeholder 3"/>
          <p:cNvSpPr>
            <a:spLocks noGrp="1"/>
          </p:cNvSpPr>
          <p:nvPr>
            <p:ph type="sldNum" sz="quarter" idx="12"/>
          </p:nvPr>
        </p:nvSpPr>
        <p:spPr>
          <a:noFill/>
        </p:spPr>
        <p:txBody>
          <a:bodyPr/>
          <a:lstStyle/>
          <a:p>
            <a:fld id="{D81DEAC8-043D-4EBC-ABF5-6E723FB0844E}" type="slidenum">
              <a:rPr lang="en-US" smtClean="0"/>
              <a:pPr/>
              <a:t>10</a:t>
            </a:fld>
            <a:endParaRPr lang="en-US" dirty="0" smtClean="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023" y="274638"/>
            <a:ext cx="15144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flipH="1">
            <a:off x="7679913" y="2792185"/>
            <a:ext cx="1240971" cy="1355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71713" y="2792185"/>
            <a:ext cx="1240971" cy="1355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63513" y="2792185"/>
            <a:ext cx="1240971" cy="1355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79805" y="2792185"/>
            <a:ext cx="1240971" cy="1355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59327" y="3845378"/>
            <a:ext cx="2253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8055" y="3556922"/>
            <a:ext cx="2253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15827" y="3271182"/>
            <a:ext cx="2253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54670" y="3029211"/>
            <a:ext cx="2253357"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47539">
            <a:off x="6994105" y="3044687"/>
            <a:ext cx="1529455" cy="75229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18656" y="2263769"/>
            <a:ext cx="2792175" cy="646331"/>
          </a:xfrm>
          <a:prstGeom prst="rect">
            <a:avLst/>
          </a:prstGeom>
          <a:noFill/>
        </p:spPr>
        <p:txBody>
          <a:bodyPr wrap="none" rtlCol="0">
            <a:spAutoFit/>
          </a:bodyPr>
          <a:lstStyle/>
          <a:p>
            <a:r>
              <a:rPr lang="en-US" b="1" dirty="0" smtClean="0"/>
              <a:t>Effective Cloud Amount</a:t>
            </a:r>
          </a:p>
          <a:p>
            <a:r>
              <a:rPr lang="en-US" dirty="0"/>
              <a:t>f</a:t>
            </a:r>
            <a:r>
              <a:rPr lang="en-US" dirty="0" smtClean="0"/>
              <a:t>or each pixel</a:t>
            </a:r>
            <a:endParaRPr lang="en-US" dirty="0"/>
          </a:p>
        </p:txBody>
      </p:sp>
      <p:sp>
        <p:nvSpPr>
          <p:cNvPr id="24" name="TextBox 23"/>
          <p:cNvSpPr txBox="1"/>
          <p:nvPr/>
        </p:nvSpPr>
        <p:spPr>
          <a:xfrm>
            <a:off x="3437164" y="5034856"/>
            <a:ext cx="2390398" cy="923330"/>
          </a:xfrm>
          <a:prstGeom prst="rect">
            <a:avLst/>
          </a:prstGeom>
          <a:noFill/>
        </p:spPr>
        <p:txBody>
          <a:bodyPr wrap="none" rtlCol="0">
            <a:spAutoFit/>
          </a:bodyPr>
          <a:lstStyle/>
          <a:p>
            <a:r>
              <a:rPr lang="en-US" dirty="0" smtClean="0"/>
              <a:t>then check</a:t>
            </a:r>
          </a:p>
          <a:p>
            <a:r>
              <a:rPr lang="en-US" b="1" dirty="0" smtClean="0"/>
              <a:t>Cloud Top Pressure</a:t>
            </a:r>
          </a:p>
          <a:p>
            <a:r>
              <a:rPr lang="en-US" dirty="0"/>
              <a:t>a</a:t>
            </a:r>
            <a:r>
              <a:rPr lang="en-US" dirty="0" smtClean="0"/>
              <a:t>nd </a:t>
            </a:r>
            <a:r>
              <a:rPr lang="en-US" b="1" dirty="0" smtClean="0"/>
              <a:t>ABI Cloud Mask</a:t>
            </a:r>
            <a:endParaRPr lang="en-US" b="1" dirty="0"/>
          </a:p>
        </p:txBody>
      </p:sp>
      <p:cxnSp>
        <p:nvCxnSpPr>
          <p:cNvPr id="4" name="Straight Arrow Connector 3"/>
          <p:cNvCxnSpPr>
            <a:stCxn id="24" idx="0"/>
          </p:cNvCxnSpPr>
          <p:nvPr/>
        </p:nvCxnSpPr>
        <p:spPr>
          <a:xfrm flipV="1">
            <a:off x="4632363" y="3798768"/>
            <a:ext cx="2339937" cy="1236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2"/>
            <a:endCxn id="24" idx="0"/>
          </p:cNvCxnSpPr>
          <p:nvPr/>
        </p:nvCxnSpPr>
        <p:spPr>
          <a:xfrm>
            <a:off x="3714744" y="2910100"/>
            <a:ext cx="917619" cy="21247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318656" y="1417638"/>
            <a:ext cx="3262496" cy="646331"/>
          </a:xfrm>
          <a:prstGeom prst="rect">
            <a:avLst/>
          </a:prstGeom>
          <a:noFill/>
        </p:spPr>
        <p:txBody>
          <a:bodyPr wrap="none" rtlCol="0">
            <a:spAutoFit/>
          </a:bodyPr>
          <a:lstStyle/>
          <a:p>
            <a:r>
              <a:rPr lang="en-US" dirty="0" smtClean="0"/>
              <a:t>For each scan within the hour,</a:t>
            </a:r>
          </a:p>
          <a:p>
            <a:r>
              <a:rPr lang="en-US" dirty="0" smtClean="0"/>
              <a:t>compute</a:t>
            </a:r>
            <a:endParaRPr lang="en-US" dirty="0"/>
          </a:p>
        </p:txBody>
      </p:sp>
      <p:pic>
        <p:nvPicPr>
          <p:cNvPr id="2050" name="Picture 2" descr="http://www.star.nesdis.noaa.gov/smcd/opdb/goes/dpi/gicp/gifs/eca/GENHEMEC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47" y="1387230"/>
            <a:ext cx="2113609" cy="1962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tar.nesdis.noaa.gov/smcd/opdb/goes/dpi/gicp/gifs/ctp/GENHEMCT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3555" y="4349092"/>
            <a:ext cx="2113609" cy="196263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243" y="3377187"/>
            <a:ext cx="3509697" cy="646331"/>
          </a:xfrm>
          <a:prstGeom prst="rect">
            <a:avLst/>
          </a:prstGeom>
        </p:spPr>
        <p:txBody>
          <a:bodyPr wrap="square">
            <a:spAutoFit/>
          </a:bodyPr>
          <a:lstStyle/>
          <a:p>
            <a:r>
              <a:rPr lang="en-US" sz="1200" dirty="0"/>
              <a:t>GOES-R Algorithm Working Group (AWG) ECA is also produced at CIMSS with current GOES and could be used for this exercise as well.</a:t>
            </a:r>
          </a:p>
        </p:txBody>
      </p:sp>
      <p:sp>
        <p:nvSpPr>
          <p:cNvPr id="30" name="TextBox 29"/>
          <p:cNvSpPr txBox="1"/>
          <p:nvPr/>
        </p:nvSpPr>
        <p:spPr>
          <a:xfrm>
            <a:off x="6799843" y="4894574"/>
            <a:ext cx="1086580" cy="646331"/>
          </a:xfrm>
          <a:prstGeom prst="rect">
            <a:avLst/>
          </a:prstGeom>
          <a:noFill/>
        </p:spPr>
        <p:txBody>
          <a:bodyPr wrap="none" rtlCol="0">
            <a:spAutoFit/>
          </a:bodyPr>
          <a:lstStyle/>
          <a:p>
            <a:r>
              <a:rPr lang="en-US" b="1" dirty="0" smtClean="0"/>
              <a:t>Average</a:t>
            </a:r>
          </a:p>
          <a:p>
            <a:r>
              <a:rPr lang="en-US" dirty="0" smtClean="0"/>
              <a:t>all scans</a:t>
            </a:r>
            <a:endParaRPr lang="en-US" dirty="0"/>
          </a:p>
        </p:txBody>
      </p:sp>
      <p:cxnSp>
        <p:nvCxnSpPr>
          <p:cNvPr id="37" name="Straight Arrow Connector 36"/>
          <p:cNvCxnSpPr>
            <a:endCxn id="30" idx="0"/>
          </p:cNvCxnSpPr>
          <p:nvPr/>
        </p:nvCxnSpPr>
        <p:spPr>
          <a:xfrm>
            <a:off x="6987496" y="3773829"/>
            <a:ext cx="355637" cy="1120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0"/>
          </p:cNvCxnSpPr>
          <p:nvPr/>
        </p:nvCxnSpPr>
        <p:spPr>
          <a:xfrm flipV="1">
            <a:off x="7343133" y="4313243"/>
            <a:ext cx="804679" cy="5813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483239" y="5933247"/>
            <a:ext cx="3617051" cy="646331"/>
          </a:xfrm>
          <a:prstGeom prst="rect">
            <a:avLst/>
          </a:prstGeom>
        </p:spPr>
        <p:txBody>
          <a:bodyPr wrap="square">
            <a:spAutoFit/>
          </a:bodyPr>
          <a:lstStyle/>
          <a:p>
            <a:r>
              <a:rPr lang="en-US" sz="1200" dirty="0" smtClean="0"/>
              <a:t>Alternative techniques are required to compute cloud fraction for cloud heights lower than 700 </a:t>
            </a:r>
            <a:r>
              <a:rPr lang="en-US" sz="1200" dirty="0" err="1" smtClean="0"/>
              <a:t>hPa</a:t>
            </a:r>
            <a:endParaRPr lang="en-US" sz="1200" dirty="0" smtClean="0"/>
          </a:p>
          <a:p>
            <a:r>
              <a:rPr lang="en-US" sz="1200" dirty="0" smtClean="0"/>
              <a:t>(scattered cumulus or stratus, water cloud).</a:t>
            </a:r>
          </a:p>
        </p:txBody>
      </p:sp>
      <p:sp>
        <p:nvSpPr>
          <p:cNvPr id="2056" name="TextBox 2055"/>
          <p:cNvSpPr txBox="1"/>
          <p:nvPr/>
        </p:nvSpPr>
        <p:spPr>
          <a:xfrm rot="19484544">
            <a:off x="7192843" y="3097686"/>
            <a:ext cx="1133644" cy="646331"/>
          </a:xfrm>
          <a:prstGeom prst="rect">
            <a:avLst/>
          </a:prstGeom>
          <a:noFill/>
        </p:spPr>
        <p:txBody>
          <a:bodyPr wrap="none" rtlCol="0">
            <a:spAutoFit/>
          </a:bodyPr>
          <a:lstStyle/>
          <a:p>
            <a:pPr algn="ctr"/>
            <a:r>
              <a:rPr lang="en-US" b="1" dirty="0" smtClean="0">
                <a:solidFill>
                  <a:schemeClr val="bg1"/>
                </a:solidFill>
              </a:rPr>
              <a:t>Celestial</a:t>
            </a:r>
          </a:p>
          <a:p>
            <a:pPr algn="ctr"/>
            <a:r>
              <a:rPr lang="en-US" b="1" dirty="0" smtClean="0">
                <a:solidFill>
                  <a:schemeClr val="bg1"/>
                </a:solidFill>
              </a:rPr>
              <a:t>Dome</a:t>
            </a:r>
            <a:endParaRPr lang="en-US" b="1" dirty="0">
              <a:solidFill>
                <a:schemeClr val="bg1"/>
              </a:solidFill>
            </a:endParaRPr>
          </a:p>
        </p:txBody>
      </p:sp>
      <p:sp>
        <p:nvSpPr>
          <p:cNvPr id="2058" name="Isosceles Triangle 2057"/>
          <p:cNvSpPr/>
          <p:nvPr/>
        </p:nvSpPr>
        <p:spPr>
          <a:xfrm>
            <a:off x="7198237" y="1462543"/>
            <a:ext cx="283020" cy="1525848"/>
          </a:xfrm>
          <a:prstGeom prst="triangle">
            <a:avLst>
              <a:gd name="adj" fmla="val 10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51" name="TextBox 50"/>
          <p:cNvSpPr txBox="1"/>
          <p:nvPr/>
        </p:nvSpPr>
        <p:spPr>
          <a:xfrm>
            <a:off x="7526900" y="1670780"/>
            <a:ext cx="1241825" cy="1200329"/>
          </a:xfrm>
          <a:prstGeom prst="rect">
            <a:avLst/>
          </a:prstGeom>
          <a:noFill/>
        </p:spPr>
        <p:txBody>
          <a:bodyPr wrap="square" rtlCol="0">
            <a:spAutoFit/>
          </a:bodyPr>
          <a:lstStyle/>
          <a:p>
            <a:r>
              <a:rPr lang="en-US" b="1" dirty="0" smtClean="0"/>
              <a:t>Compute</a:t>
            </a:r>
          </a:p>
          <a:p>
            <a:r>
              <a:rPr lang="en-US" dirty="0" smtClean="0"/>
              <a:t>Based on adjacent</a:t>
            </a:r>
          </a:p>
          <a:p>
            <a:r>
              <a:rPr lang="en-US" dirty="0" smtClean="0"/>
              <a:t>pixels</a:t>
            </a:r>
          </a:p>
        </p:txBody>
      </p:sp>
      <p:sp>
        <p:nvSpPr>
          <p:cNvPr id="2059" name="TextBox 2058"/>
          <p:cNvSpPr txBox="1"/>
          <p:nvPr/>
        </p:nvSpPr>
        <p:spPr>
          <a:xfrm>
            <a:off x="5685906" y="2605016"/>
            <a:ext cx="1389446" cy="1200329"/>
          </a:xfrm>
          <a:prstGeom prst="rect">
            <a:avLst/>
          </a:prstGeom>
          <a:noFill/>
        </p:spPr>
        <p:txBody>
          <a:bodyPr wrap="square" rtlCol="0">
            <a:spAutoFit/>
          </a:bodyPr>
          <a:lstStyle/>
          <a:p>
            <a:r>
              <a:rPr lang="en-US" sz="1200" dirty="0" smtClean="0"/>
              <a:t>Satellite scans by pixel; observer considers entire sky (can see high clouds at greater distance)</a:t>
            </a:r>
            <a:endParaRPr lang="en-US" sz="2400" dirty="0"/>
          </a:p>
        </p:txBody>
      </p:sp>
      <p:cxnSp>
        <p:nvCxnSpPr>
          <p:cNvPr id="53" name="Straight Arrow Connector 52"/>
          <p:cNvCxnSpPr/>
          <p:nvPr/>
        </p:nvCxnSpPr>
        <p:spPr>
          <a:xfrm>
            <a:off x="3792327" y="2813110"/>
            <a:ext cx="917619" cy="2099817"/>
          </a:xfrm>
          <a:prstGeom prst="straightConnector1">
            <a:avLst/>
          </a:prstGeom>
          <a:ln w="95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44727" y="2965510"/>
            <a:ext cx="917619" cy="2099817"/>
          </a:xfrm>
          <a:prstGeom prst="straightConnector1">
            <a:avLst/>
          </a:prstGeom>
          <a:ln w="95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097127" y="3117910"/>
            <a:ext cx="917619" cy="2099817"/>
          </a:xfrm>
          <a:prstGeom prst="straightConnector1">
            <a:avLst/>
          </a:prstGeom>
          <a:ln w="95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014746" y="3863018"/>
            <a:ext cx="1848767" cy="1354721"/>
          </a:xfrm>
          <a:prstGeom prst="straightConnector1">
            <a:avLst/>
          </a:prstGeom>
          <a:ln w="95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862346" y="3863018"/>
            <a:ext cx="2001167" cy="1223617"/>
          </a:xfrm>
          <a:prstGeom prst="straightConnector1">
            <a:avLst/>
          </a:prstGeom>
          <a:ln w="95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685322" y="3805345"/>
            <a:ext cx="2229608" cy="1118625"/>
          </a:xfrm>
          <a:prstGeom prst="straightConnector1">
            <a:avLst/>
          </a:prstGeom>
          <a:ln w="95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092888" y="4161839"/>
            <a:ext cx="1043876" cy="646331"/>
          </a:xfrm>
          <a:prstGeom prst="rect">
            <a:avLst/>
          </a:prstGeom>
          <a:noFill/>
        </p:spPr>
        <p:txBody>
          <a:bodyPr wrap="none" rtlCol="0">
            <a:spAutoFit/>
          </a:bodyPr>
          <a:lstStyle/>
          <a:p>
            <a:r>
              <a:rPr lang="en-US" b="1" dirty="0" smtClean="0"/>
              <a:t>Final</a:t>
            </a:r>
          </a:p>
          <a:p>
            <a:r>
              <a:rPr lang="en-US" b="1" dirty="0" smtClean="0"/>
              <a:t>product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600" b="1" dirty="0" smtClean="0">
                <a:solidFill>
                  <a:srgbClr val="3333CC"/>
                </a:solidFill>
              </a:rPr>
              <a:t>e. Expected Outcomes</a:t>
            </a:r>
          </a:p>
        </p:txBody>
      </p:sp>
      <p:sp>
        <p:nvSpPr>
          <p:cNvPr id="5" name="Content Placeholder 4"/>
          <p:cNvSpPr>
            <a:spLocks noGrp="1"/>
          </p:cNvSpPr>
          <p:nvPr>
            <p:ph idx="1"/>
          </p:nvPr>
        </p:nvSpPr>
        <p:spPr/>
        <p:txBody>
          <a:bodyPr/>
          <a:lstStyle/>
          <a:p>
            <a:r>
              <a:rPr lang="en-US" sz="2000" dirty="0" smtClean="0"/>
              <a:t>This project will, for the first time, create a scientific formulation for the sky cover grid based on the existing definitions and forecaster interpretations.</a:t>
            </a:r>
          </a:p>
          <a:p>
            <a:r>
              <a:rPr lang="en-US" sz="2000" dirty="0" smtClean="0"/>
              <a:t>The initial product, the hour-averaged ECA, is the first step toward a better definition for the sky grid, which adds significant value to the existing GOES cloud products.  To this end, the elements involved and steps necessary have been identified, and the procedure is considered low risk.</a:t>
            </a:r>
          </a:p>
          <a:p>
            <a:r>
              <a:rPr lang="en-US" sz="2000" dirty="0" smtClean="0"/>
              <a:t>There </a:t>
            </a:r>
            <a:r>
              <a:rPr lang="en-US" sz="2000" dirty="0"/>
              <a:t>are some situations where ECA is not a valid indicator of sky cover (e.g., a broken cumulus </a:t>
            </a:r>
            <a:r>
              <a:rPr lang="en-US" sz="2000" dirty="0" smtClean="0"/>
              <a:t>field; thick cirrus).</a:t>
            </a:r>
          </a:p>
          <a:p>
            <a:r>
              <a:rPr lang="en-US" sz="2000" dirty="0" smtClean="0"/>
              <a:t>The final product will require additional input, perhaps from other observations and systems.  Depending on feedback from the initial product, subsequent work will pursue identifying techniques which match the NWS requirement for the operational sky cover grid.</a:t>
            </a:r>
            <a:endParaRPr lang="en-US" sz="2000" dirty="0"/>
          </a:p>
          <a:p>
            <a:endParaRPr lang="en-US" dirty="0"/>
          </a:p>
        </p:txBody>
      </p:sp>
      <p:sp>
        <p:nvSpPr>
          <p:cNvPr id="4100" name="Slide Number Placeholder 3"/>
          <p:cNvSpPr>
            <a:spLocks noGrp="1"/>
          </p:cNvSpPr>
          <p:nvPr>
            <p:ph type="sldNum" sz="quarter" idx="12"/>
          </p:nvPr>
        </p:nvSpPr>
        <p:spPr>
          <a:noFill/>
        </p:spPr>
        <p:txBody>
          <a:bodyPr/>
          <a:lstStyle/>
          <a:p>
            <a:fld id="{D81DEAC8-043D-4EBC-ABF5-6E723FB0844E}"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600" b="1" dirty="0" smtClean="0">
                <a:solidFill>
                  <a:srgbClr val="3333CC"/>
                </a:solidFill>
              </a:rPr>
              <a:t>e. Possible Path to Operations</a:t>
            </a:r>
          </a:p>
        </p:txBody>
      </p:sp>
      <p:sp>
        <p:nvSpPr>
          <p:cNvPr id="5" name="Content Placeholder 4"/>
          <p:cNvSpPr>
            <a:spLocks noGrp="1"/>
          </p:cNvSpPr>
          <p:nvPr>
            <p:ph idx="1"/>
          </p:nvPr>
        </p:nvSpPr>
        <p:spPr/>
        <p:txBody>
          <a:bodyPr/>
          <a:lstStyle/>
          <a:p>
            <a:r>
              <a:rPr lang="en-US" sz="2000" dirty="0" smtClean="0"/>
              <a:t>CIMSS has partnerships with dozens of NWS offices around the country, with a five-year history of making experimental satellite imagery and products available to the field in Advanced Weather Interactive Processing System (AWIPS) and Graphical Forecast Editor (GFE) readable formats to assist in operational decisions.  This expertise is easily applied to this project.</a:t>
            </a:r>
          </a:p>
          <a:p>
            <a:r>
              <a:rPr lang="en-US" sz="2000" dirty="0" smtClean="0"/>
              <a:t>Pre-operational, interim solutions for extensive field evaluation are employed by CIMSS as part of the GOES-R Proving Ground.  Field input is a required component of developing a widely-accepted sky cover analysis grid, and we plan to leverage our NWS connections to assure the end product is consistent with field expectations.</a:t>
            </a:r>
          </a:p>
          <a:p>
            <a:r>
              <a:rPr lang="en-US" sz="2000" dirty="0"/>
              <a:t>The PSDI path to operations will be investigated for this </a:t>
            </a:r>
            <a:r>
              <a:rPr lang="en-US" sz="2000" dirty="0" smtClean="0"/>
              <a:t>project.  Applying </a:t>
            </a:r>
            <a:r>
              <a:rPr lang="en-US" sz="2000" dirty="0"/>
              <a:t>GOES-R AWG algorithms ensures a greater likelihood of a legacy for the resulting </a:t>
            </a:r>
            <a:r>
              <a:rPr lang="en-US" sz="2000" dirty="0" smtClean="0"/>
              <a:t>product.</a:t>
            </a:r>
            <a:endParaRPr lang="en-US" sz="2000" dirty="0"/>
          </a:p>
        </p:txBody>
      </p:sp>
      <p:sp>
        <p:nvSpPr>
          <p:cNvPr id="4100" name="Slide Number Placeholder 3"/>
          <p:cNvSpPr>
            <a:spLocks noGrp="1"/>
          </p:cNvSpPr>
          <p:nvPr>
            <p:ph type="sldNum" sz="quarter" idx="12"/>
          </p:nvPr>
        </p:nvSpPr>
        <p:spPr>
          <a:noFill/>
        </p:spPr>
        <p:txBody>
          <a:bodyPr/>
          <a:lstStyle/>
          <a:p>
            <a:fld id="{D81DEAC8-043D-4EBC-ABF5-6E723FB0844E}"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e. Possible Path to Operations</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230" y="1600200"/>
            <a:ext cx="7241540" cy="4525963"/>
          </a:xfrm>
        </p:spPr>
      </p:pic>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13</a:t>
            </a:fld>
            <a:endParaRPr lang="en-US" dirty="0"/>
          </a:p>
        </p:txBody>
      </p:sp>
      <p:sp>
        <p:nvSpPr>
          <p:cNvPr id="6" name="Rectangle 5"/>
          <p:cNvSpPr>
            <a:spLocks noChangeArrowheads="1"/>
          </p:cNvSpPr>
          <p:nvPr/>
        </p:nvSpPr>
        <p:spPr bwMode="auto">
          <a:xfrm>
            <a:off x="2433638" y="6112641"/>
            <a:ext cx="4369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dirty="0" smtClean="0"/>
              <a:t>ABI Cloud Mask in AWIPS (main pane)</a:t>
            </a:r>
            <a:endParaRPr lang="en-US" b="1" dirty="0"/>
          </a:p>
        </p:txBody>
      </p:sp>
    </p:spTree>
    <p:extLst>
      <p:ext uri="{BB962C8B-B14F-4D97-AF65-F5344CB8AC3E}">
        <p14:creationId xmlns:p14="http://schemas.microsoft.com/office/powerpoint/2010/main" val="284648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600" b="1" dirty="0" smtClean="0">
                <a:solidFill>
                  <a:srgbClr val="3333CC"/>
                </a:solidFill>
              </a:rPr>
              <a:t>f. Milestones</a:t>
            </a:r>
          </a:p>
        </p:txBody>
      </p:sp>
      <p:sp>
        <p:nvSpPr>
          <p:cNvPr id="3" name="Content Placeholder 2"/>
          <p:cNvSpPr>
            <a:spLocks noGrp="1"/>
          </p:cNvSpPr>
          <p:nvPr>
            <p:ph idx="1"/>
          </p:nvPr>
        </p:nvSpPr>
        <p:spPr/>
        <p:txBody>
          <a:bodyPr/>
          <a:lstStyle/>
          <a:p>
            <a:pPr indent="0">
              <a:lnSpc>
                <a:spcPct val="80000"/>
              </a:lnSpc>
              <a:buFontTx/>
              <a:buNone/>
              <a:defRPr/>
            </a:pPr>
            <a:r>
              <a:rPr lang="en-US" sz="2000" b="1" u="sng" dirty="0" smtClean="0"/>
              <a:t>Year 1</a:t>
            </a:r>
          </a:p>
          <a:p>
            <a:pPr marL="685800">
              <a:lnSpc>
                <a:spcPct val="80000"/>
              </a:lnSpc>
              <a:defRPr/>
            </a:pPr>
            <a:r>
              <a:rPr lang="en-US" sz="2000" dirty="0" smtClean="0"/>
              <a:t>Generate ECA and CTP for every scan from GOES-13 Imager.</a:t>
            </a:r>
          </a:p>
          <a:p>
            <a:pPr marL="685800">
              <a:lnSpc>
                <a:spcPct val="80000"/>
              </a:lnSpc>
              <a:defRPr/>
            </a:pPr>
            <a:r>
              <a:rPr lang="en-US" sz="2000" dirty="0" smtClean="0"/>
              <a:t>Complete first-attempt final product based on aforementioned methodology.</a:t>
            </a:r>
          </a:p>
          <a:p>
            <a:pPr marL="685800">
              <a:lnSpc>
                <a:spcPct val="80000"/>
              </a:lnSpc>
              <a:defRPr/>
            </a:pPr>
            <a:r>
              <a:rPr lang="en-US" sz="2000" dirty="0" smtClean="0"/>
              <a:t>Make available in real-time for dissemination to participating NWS offices (Milwaukee/Sullivan WFO and others as able).</a:t>
            </a:r>
          </a:p>
          <a:p>
            <a:pPr marL="685800">
              <a:lnSpc>
                <a:spcPct val="80000"/>
              </a:lnSpc>
              <a:defRPr/>
            </a:pPr>
            <a:r>
              <a:rPr lang="en-US" sz="2000" dirty="0" smtClean="0"/>
              <a:t>Involve NWS forecasters in providing (1) subjective feedback and (2) quantitative “verification” against the NDFD.</a:t>
            </a:r>
          </a:p>
          <a:p>
            <a:pPr indent="0">
              <a:lnSpc>
                <a:spcPct val="80000"/>
              </a:lnSpc>
              <a:buFontTx/>
              <a:buNone/>
              <a:defRPr/>
            </a:pPr>
            <a:endParaRPr lang="en-US" sz="2000" dirty="0"/>
          </a:p>
          <a:p>
            <a:pPr indent="0">
              <a:lnSpc>
                <a:spcPct val="80000"/>
              </a:lnSpc>
              <a:buFontTx/>
              <a:buNone/>
              <a:defRPr/>
            </a:pPr>
            <a:r>
              <a:rPr lang="en-US" sz="2000" b="1" u="sng" dirty="0" smtClean="0"/>
              <a:t>Year 2</a:t>
            </a:r>
          </a:p>
          <a:p>
            <a:pPr marL="685800">
              <a:lnSpc>
                <a:spcPct val="80000"/>
              </a:lnSpc>
              <a:defRPr/>
            </a:pPr>
            <a:r>
              <a:rPr lang="en-US" sz="2000" dirty="0"/>
              <a:t>Generate ECA and CTP for every scan from </a:t>
            </a:r>
            <a:r>
              <a:rPr lang="en-US" sz="2000" dirty="0" smtClean="0"/>
              <a:t>new GOES-W Imager (GOES-15?) and make similar product.</a:t>
            </a:r>
          </a:p>
          <a:p>
            <a:pPr marL="685800">
              <a:lnSpc>
                <a:spcPct val="80000"/>
              </a:lnSpc>
              <a:defRPr/>
            </a:pPr>
            <a:r>
              <a:rPr lang="en-US" sz="2000" dirty="0" smtClean="0"/>
              <a:t>Improve product based on feedback with other observational and numerical inputs.</a:t>
            </a:r>
          </a:p>
          <a:p>
            <a:pPr marL="685800">
              <a:lnSpc>
                <a:spcPct val="80000"/>
              </a:lnSpc>
              <a:defRPr/>
            </a:pPr>
            <a:r>
              <a:rPr lang="en-US" sz="2000" dirty="0" smtClean="0"/>
              <a:t>Publish results.</a:t>
            </a:r>
          </a:p>
          <a:p>
            <a:pPr marL="685800">
              <a:lnSpc>
                <a:spcPct val="80000"/>
              </a:lnSpc>
              <a:defRPr/>
            </a:pPr>
            <a:r>
              <a:rPr lang="en-US" sz="2000" dirty="0" smtClean="0"/>
              <a:t>Work under PSDI to transfer real-time product to operations.</a:t>
            </a:r>
          </a:p>
        </p:txBody>
      </p:sp>
      <p:sp>
        <p:nvSpPr>
          <p:cNvPr id="4100" name="Slide Number Placeholder 3"/>
          <p:cNvSpPr>
            <a:spLocks noGrp="1"/>
          </p:cNvSpPr>
          <p:nvPr>
            <p:ph type="sldNum" sz="quarter" idx="12"/>
          </p:nvPr>
        </p:nvSpPr>
        <p:spPr>
          <a:noFill/>
        </p:spPr>
        <p:txBody>
          <a:bodyPr/>
          <a:lstStyle/>
          <a:p>
            <a:fld id="{D81DEAC8-043D-4EBC-ABF5-6E723FB0844E}"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781800" y="6248400"/>
            <a:ext cx="2133600" cy="476250"/>
          </a:xfrm>
          <a:prstGeom prst="rect">
            <a:avLst/>
          </a:prstGeom>
          <a:noFill/>
          <a:ln w="9525">
            <a:noFill/>
            <a:miter lim="800000"/>
            <a:headEnd/>
            <a:tailEnd/>
          </a:ln>
        </p:spPr>
        <p:txBody>
          <a:bodyPr/>
          <a:lstStyle/>
          <a:p>
            <a:pPr algn="r"/>
            <a:endParaRPr lang="en-US" sz="1400">
              <a:latin typeface="Times New Roman" pitchFamily="18" charset="0"/>
            </a:endParaRPr>
          </a:p>
        </p:txBody>
      </p:sp>
      <p:sp>
        <p:nvSpPr>
          <p:cNvPr id="19459" name="Rectangle 2"/>
          <p:cNvSpPr>
            <a:spLocks noGrp="1" noChangeArrowheads="1"/>
          </p:cNvSpPr>
          <p:nvPr>
            <p:ph type="title"/>
          </p:nvPr>
        </p:nvSpPr>
        <p:spPr/>
        <p:txBody>
          <a:bodyPr lIns="90488" tIns="44450" rIns="90488" bIns="44450" anchor="b"/>
          <a:lstStyle/>
          <a:p>
            <a:pPr eaLnBrk="1" hangingPunct="1"/>
            <a:r>
              <a:rPr lang="en-US" sz="3600" b="1" dirty="0" smtClean="0">
                <a:solidFill>
                  <a:srgbClr val="3333CC"/>
                </a:solidFill>
              </a:rPr>
              <a:t>g. Funding Request  (K)</a:t>
            </a:r>
          </a:p>
        </p:txBody>
      </p:sp>
      <p:graphicFrame>
        <p:nvGraphicFramePr>
          <p:cNvPr id="45060" name="Group 4"/>
          <p:cNvGraphicFramePr>
            <a:graphicFrameLocks noGrp="1"/>
          </p:cNvGraphicFramePr>
          <p:nvPr>
            <p:ph idx="1"/>
            <p:extLst>
              <p:ext uri="{D42A27DB-BD31-4B8C-83A1-F6EECF244321}">
                <p14:modId xmlns:p14="http://schemas.microsoft.com/office/powerpoint/2010/main" val="4270722509"/>
              </p:ext>
            </p:extLst>
          </p:nvPr>
        </p:nvGraphicFramePr>
        <p:xfrm>
          <a:off x="457200" y="1600200"/>
          <a:ext cx="8229600" cy="4530854"/>
        </p:xfrm>
        <a:graphic>
          <a:graphicData uri="http://schemas.openxmlformats.org/drawingml/2006/table">
            <a:tbl>
              <a:tblPr/>
              <a:tblGrid>
                <a:gridCol w="1804122"/>
                <a:gridCol w="1710603"/>
                <a:gridCol w="2094418"/>
                <a:gridCol w="1241064"/>
                <a:gridCol w="1379393"/>
              </a:tblGrid>
              <a:tr h="649288">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Funding Sources</a:t>
                      </a: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Procurement Office</a:t>
                      </a: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Purchase Items</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FY12</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FY13</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GIMPAP</a:t>
                      </a: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6FB"/>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StAR</a:t>
                      </a: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6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Total Project Funding</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6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$69</a:t>
                      </a:r>
                      <a:endParaRPr kumimoji="0" lang="en-US" sz="16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6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$70</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6FB"/>
                    </a:solid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StAR</a:t>
                      </a: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Grant to </a:t>
                      </a:r>
                      <a:r>
                        <a:rPr kumimoji="0" lang="en-US" sz="1200" b="1" i="0" u="none" strike="noStrike" cap="none" normalizeH="0" baseline="0" dirty="0" smtClean="0">
                          <a:ln>
                            <a:noFill/>
                          </a:ln>
                          <a:solidFill>
                            <a:schemeClr val="tx1"/>
                          </a:solidFill>
                          <a:effectLst/>
                          <a:latin typeface="Arial" charset="0"/>
                          <a:cs typeface="Arial" charset="0"/>
                        </a:rPr>
                        <a:t>CI (CIMSS)</a:t>
                      </a: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a:t>
                      </a:r>
                      <a:r>
                        <a:rPr kumimoji="0" lang="en-US" sz="1600" b="1" i="0" u="none" strike="noStrike" cap="none" normalizeH="0" baseline="0" dirty="0" smtClean="0">
                          <a:ln>
                            <a:noFill/>
                          </a:ln>
                          <a:solidFill>
                            <a:srgbClr val="FF0000"/>
                          </a:solidFill>
                          <a:effectLst/>
                          <a:latin typeface="Arial" charset="0"/>
                          <a:cs typeface="Arial" charset="0"/>
                        </a:rPr>
                        <a:t>66.5</a:t>
                      </a:r>
                      <a:endParaRPr kumimoji="0" lang="en-US" sz="1600" b="1" i="0" u="none" strike="noStrike" cap="none" normalizeH="0" baseline="0" dirty="0" smtClean="0">
                        <a:ln>
                          <a:noFill/>
                        </a:ln>
                        <a:solidFill>
                          <a:srgbClr val="FF0000"/>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$64</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defRPr/>
                      </a:pPr>
                      <a:r>
                        <a:rPr kumimoji="0" lang="en-US" sz="1200" b="1" i="0" u="none" strike="noStrike" cap="none" normalizeH="0" baseline="0" dirty="0" smtClean="0">
                          <a:ln>
                            <a:noFill/>
                          </a:ln>
                          <a:solidFill>
                            <a:schemeClr val="tx1"/>
                          </a:solidFill>
                          <a:effectLst/>
                          <a:latin typeface="Arial" charset="0"/>
                          <a:cs typeface="Arial" charset="0"/>
                        </a:rPr>
                        <a:t>StAR</a:t>
                      </a: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defRPr/>
                      </a:pPr>
                      <a:r>
                        <a:rPr kumimoji="0" lang="en-US" sz="1200" b="1" i="0" u="none" strike="noStrike" cap="none" normalizeH="0" baseline="0" dirty="0" smtClean="0">
                          <a:ln>
                            <a:noFill/>
                          </a:ln>
                          <a:solidFill>
                            <a:schemeClr val="tx1"/>
                          </a:solidFill>
                          <a:effectLst/>
                          <a:latin typeface="Arial" charset="0"/>
                          <a:cs typeface="Arial" charset="0"/>
                        </a:rPr>
                        <a:t>Contracts</a:t>
                      </a: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StAR</a:t>
                      </a: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Federal Travel</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$3</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defRPr/>
                      </a:pPr>
                      <a:r>
                        <a:rPr kumimoji="0" lang="en-US" sz="1200" b="1" i="0" u="none" strike="noStrike" cap="none" normalizeH="0" baseline="0" dirty="0" smtClean="0">
                          <a:ln>
                            <a:noFill/>
                          </a:ln>
                          <a:solidFill>
                            <a:schemeClr val="tx1"/>
                          </a:solidFill>
                          <a:effectLst/>
                          <a:latin typeface="Arial" charset="0"/>
                          <a:cs typeface="Arial" charset="0"/>
                        </a:rPr>
                        <a:t>StAR</a:t>
                      </a:r>
                    </a:p>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defRPr/>
                      </a:pPr>
                      <a:r>
                        <a:rPr kumimoji="0" lang="en-US" sz="1200" b="1" i="0" u="none" strike="noStrike" cap="none" normalizeH="0" baseline="0" dirty="0" smtClean="0">
                          <a:ln>
                            <a:noFill/>
                          </a:ln>
                          <a:solidFill>
                            <a:schemeClr val="tx1"/>
                          </a:solidFill>
                          <a:effectLst/>
                          <a:latin typeface="Arial" charset="0"/>
                          <a:cs typeface="Arial" charset="0"/>
                        </a:rPr>
                        <a:t>Federal Publication</a:t>
                      </a:r>
                    </a:p>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defRPr/>
                      </a:pPr>
                      <a:r>
                        <a:rPr kumimoji="0" lang="en-US" sz="1200" b="1" i="0" u="none" strike="noStrike" cap="none" normalizeH="0" baseline="0" dirty="0" smtClean="0">
                          <a:ln>
                            <a:noFill/>
                          </a:ln>
                          <a:solidFill>
                            <a:schemeClr val="tx1"/>
                          </a:solidFill>
                          <a:effectLst/>
                          <a:latin typeface="Arial" charset="0"/>
                          <a:cs typeface="Arial" charset="0"/>
                        </a:rPr>
                        <a:t>StAR</a:t>
                      </a:r>
                    </a:p>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lang="en-US" sz="1200" b="1" dirty="0" smtClean="0"/>
                        <a:t>Federal Equipment </a:t>
                      </a: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L="112222" marR="1122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StAR</a:t>
                      </a:r>
                    </a:p>
                  </a:txBody>
                  <a:tcPr marL="112222" marR="1122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lang="en-US" sz="1200" b="1" dirty="0" smtClean="0"/>
                        <a:t>Transfers to other agencies (</a:t>
                      </a:r>
                      <a:r>
                        <a:rPr lang="en-US" sz="1200" b="1" dirty="0" smtClean="0"/>
                        <a:t>NWS MKX)</a:t>
                      </a:r>
                      <a:endParaRPr kumimoji="0" lang="en-US" sz="12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$2.5</a:t>
                      </a:r>
                      <a:endParaRPr kumimoji="0" lang="en-US" sz="1600" b="1" i="0" u="none" strike="noStrike" cap="none" normalizeH="0" baseline="0" dirty="0" smtClean="0">
                        <a:ln>
                          <a:noFill/>
                        </a:ln>
                        <a:solidFill>
                          <a:srgbClr val="FF0000"/>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r>
                        <a:rPr kumimoji="0" lang="en-US" sz="1600" b="1" i="0" u="none" strike="noStrike" cap="none" normalizeH="0" baseline="0" dirty="0" smtClean="0">
                          <a:ln>
                            <a:noFill/>
                          </a:ln>
                          <a:solidFill>
                            <a:srgbClr val="FF0000"/>
                          </a:solidFill>
                          <a:effectLst/>
                          <a:latin typeface="Arial" charset="0"/>
                          <a:cs typeface="Arial" charset="0"/>
                        </a:rPr>
                        <a:t>$3</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Other Sources</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itchFamily="18" charset="2"/>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8" name="Slide Number Placeholder 6"/>
          <p:cNvSpPr>
            <a:spLocks noGrp="1"/>
          </p:cNvSpPr>
          <p:nvPr>
            <p:ph type="sldNum" sz="quarter" idx="12"/>
          </p:nvPr>
        </p:nvSpPr>
        <p:spPr>
          <a:noFill/>
        </p:spPr>
        <p:txBody>
          <a:bodyPr/>
          <a:lstStyle/>
          <a:p>
            <a:fld id="{568F57AB-F334-4CAB-AE73-E88581FF9DEC}"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b="1" dirty="0" smtClean="0">
                <a:solidFill>
                  <a:srgbClr val="3333CC"/>
                </a:solidFill>
              </a:rPr>
              <a:t>g. Spending Plan FY12</a:t>
            </a:r>
          </a:p>
        </p:txBody>
      </p:sp>
      <p:sp>
        <p:nvSpPr>
          <p:cNvPr id="20483" name="Content Placeholder 3"/>
          <p:cNvSpPr>
            <a:spLocks noGrp="1"/>
          </p:cNvSpPr>
          <p:nvPr>
            <p:ph idx="1"/>
          </p:nvPr>
        </p:nvSpPr>
        <p:spPr/>
        <p:txBody>
          <a:bodyPr/>
          <a:lstStyle/>
          <a:p>
            <a:pPr marL="457200" indent="-457200">
              <a:lnSpc>
                <a:spcPct val="90000"/>
              </a:lnSpc>
            </a:pPr>
            <a:r>
              <a:rPr lang="en-US" sz="2800" b="1" dirty="0" smtClean="0"/>
              <a:t>FY12    </a:t>
            </a:r>
            <a:r>
              <a:rPr lang="en-US" sz="2800" b="1" dirty="0" smtClean="0"/>
              <a:t>$69,000  </a:t>
            </a:r>
            <a:r>
              <a:rPr lang="en-US" sz="2800" b="1" dirty="0" smtClean="0"/>
              <a:t>Total Project Budget</a:t>
            </a:r>
          </a:p>
          <a:p>
            <a:pPr marL="914400" lvl="1" indent="-514350">
              <a:lnSpc>
                <a:spcPct val="90000"/>
              </a:lnSpc>
              <a:buFont typeface="+mj-lt"/>
              <a:buAutoNum type="arabicPeriod"/>
            </a:pPr>
            <a:r>
              <a:rPr lang="en-US" sz="2000" dirty="0" smtClean="0"/>
              <a:t>Grant to CI </a:t>
            </a:r>
            <a:r>
              <a:rPr lang="en-US" sz="1600" dirty="0" smtClean="0"/>
              <a:t>-  $</a:t>
            </a:r>
            <a:r>
              <a:rPr lang="en-US" sz="1600" dirty="0" smtClean="0"/>
              <a:t>66,500</a:t>
            </a:r>
            <a:endParaRPr lang="en-US" sz="1600" dirty="0" smtClean="0"/>
          </a:p>
          <a:p>
            <a:pPr marL="1658938" lvl="3" indent="-344488">
              <a:lnSpc>
                <a:spcPct val="90000"/>
              </a:lnSpc>
            </a:pPr>
            <a:r>
              <a:rPr lang="en-US" sz="1600" dirty="0" smtClean="0"/>
              <a:t>% FTE  -  </a:t>
            </a:r>
            <a:r>
              <a:rPr lang="en-US" sz="1600" dirty="0" smtClean="0"/>
              <a:t>$</a:t>
            </a:r>
            <a:r>
              <a:rPr lang="en-US" sz="1600" dirty="0" smtClean="0"/>
              <a:t>60</a:t>
            </a:r>
            <a:r>
              <a:rPr lang="en-US" sz="1600" dirty="0" smtClean="0"/>
              <a:t>,000</a:t>
            </a:r>
            <a:r>
              <a:rPr lang="en-US" sz="1600" dirty="0" smtClean="0"/>
              <a:t>, 50% FTE</a:t>
            </a:r>
          </a:p>
          <a:p>
            <a:pPr marL="1658938" lvl="3" indent="-344488">
              <a:lnSpc>
                <a:spcPct val="90000"/>
              </a:lnSpc>
            </a:pPr>
            <a:r>
              <a:rPr lang="en-US" sz="1600" dirty="0" smtClean="0"/>
              <a:t>Travel  -  </a:t>
            </a:r>
            <a:r>
              <a:rPr lang="en-US" sz="1600" dirty="0" smtClean="0"/>
              <a:t>$1,500</a:t>
            </a:r>
            <a:endParaRPr lang="en-US" sz="1600" dirty="0" smtClean="0"/>
          </a:p>
          <a:p>
            <a:pPr marL="1658938" lvl="3" indent="-344488">
              <a:lnSpc>
                <a:spcPct val="90000"/>
              </a:lnSpc>
            </a:pPr>
            <a:r>
              <a:rPr lang="en-US" sz="1600" dirty="0"/>
              <a:t>Equipment </a:t>
            </a:r>
            <a:r>
              <a:rPr lang="en-US" sz="1600" dirty="0" smtClean="0"/>
              <a:t> -  $</a:t>
            </a:r>
            <a:r>
              <a:rPr lang="en-US" sz="1600" dirty="0"/>
              <a:t>5,000</a:t>
            </a:r>
          </a:p>
          <a:p>
            <a:pPr marL="1658938" lvl="3" indent="-344488">
              <a:lnSpc>
                <a:spcPct val="90000"/>
              </a:lnSpc>
            </a:pPr>
            <a:r>
              <a:rPr lang="en-US" sz="1600" dirty="0"/>
              <a:t>Publication charge  -</a:t>
            </a:r>
          </a:p>
          <a:p>
            <a:pPr marL="838200" lvl="1" indent="-381000">
              <a:spcBef>
                <a:spcPct val="0"/>
              </a:spcBef>
              <a:buFontTx/>
              <a:buAutoNum type="arabicPeriod"/>
            </a:pPr>
            <a:r>
              <a:rPr lang="en-US" sz="2000" dirty="0" smtClean="0"/>
              <a:t>Federal Travel –</a:t>
            </a:r>
          </a:p>
          <a:p>
            <a:pPr marL="838200" lvl="1" indent="-381000">
              <a:spcBef>
                <a:spcPct val="0"/>
              </a:spcBef>
              <a:buFontTx/>
              <a:buAutoNum type="arabicPeriod"/>
            </a:pPr>
            <a:r>
              <a:rPr lang="en-US" sz="2000" dirty="0" smtClean="0"/>
              <a:t>Federal Publication Charges –</a:t>
            </a:r>
          </a:p>
          <a:p>
            <a:pPr marL="838200" lvl="1" indent="-381000">
              <a:spcBef>
                <a:spcPct val="0"/>
              </a:spcBef>
              <a:buFontTx/>
              <a:buAutoNum type="arabicPeriod"/>
            </a:pPr>
            <a:r>
              <a:rPr lang="en-US" sz="2000" dirty="0" smtClean="0"/>
              <a:t>Federal Equipment </a:t>
            </a:r>
            <a:r>
              <a:rPr lang="en-US" sz="2000" dirty="0"/>
              <a:t>– </a:t>
            </a:r>
            <a:endParaRPr lang="en-US" sz="2000" dirty="0" smtClean="0"/>
          </a:p>
          <a:p>
            <a:pPr marL="838200" lvl="1" indent="-381000">
              <a:lnSpc>
                <a:spcPct val="90000"/>
              </a:lnSpc>
              <a:buFont typeface="Book Antiqua" pitchFamily="18" charset="0"/>
              <a:buAutoNum type="arabicPeriod"/>
            </a:pPr>
            <a:r>
              <a:rPr lang="en-US" sz="2000" dirty="0" smtClean="0"/>
              <a:t>Transfers to other agencies – </a:t>
            </a:r>
            <a:r>
              <a:rPr lang="en-US" sz="2000" dirty="0" smtClean="0"/>
              <a:t>$2,500 </a:t>
            </a:r>
            <a:r>
              <a:rPr lang="en-US" sz="2000" dirty="0"/>
              <a:t>to </a:t>
            </a:r>
            <a:r>
              <a:rPr lang="en-US" sz="2000" dirty="0" smtClean="0"/>
              <a:t>NWS MKX</a:t>
            </a:r>
          </a:p>
          <a:p>
            <a:pPr marL="838200" lvl="1" indent="-381000">
              <a:lnSpc>
                <a:spcPct val="90000"/>
              </a:lnSpc>
              <a:buFont typeface="Book Antiqua" pitchFamily="18" charset="0"/>
              <a:buAutoNum type="arabicPeriod"/>
            </a:pPr>
            <a:r>
              <a:rPr lang="en-US" sz="2000" dirty="0" smtClean="0"/>
              <a:t>Other -</a:t>
            </a:r>
            <a:endParaRPr lang="en-US" dirty="0" smtClean="0"/>
          </a:p>
        </p:txBody>
      </p:sp>
      <p:sp>
        <p:nvSpPr>
          <p:cNvPr id="5" name="Slide Number Placeholder 4"/>
          <p:cNvSpPr>
            <a:spLocks noGrp="1"/>
          </p:cNvSpPr>
          <p:nvPr>
            <p:ph type="sldNum" sz="quarter" idx="12"/>
          </p:nvPr>
        </p:nvSpPr>
        <p:spPr/>
        <p:txBody>
          <a:bodyPr/>
          <a:lstStyle/>
          <a:p>
            <a:pPr>
              <a:defRPr/>
            </a:pPr>
            <a:fld id="{08CB632D-DAF2-40EF-B573-99E184237F06}" type="slidenum">
              <a:rPr lang="en-US" smtClean="0"/>
              <a:pPr>
                <a:defRPr/>
              </a:pPr>
              <a:t>16</a:t>
            </a:fld>
            <a:endParaRPr lang="en-US" dirty="0"/>
          </a:p>
        </p:txBody>
      </p:sp>
      <p:sp>
        <p:nvSpPr>
          <p:cNvPr id="20484" name="Slide Number Placeholder 2"/>
          <p:cNvSpPr txBox="1">
            <a:spLocks noGrp="1"/>
          </p:cNvSpPr>
          <p:nvPr/>
        </p:nvSpPr>
        <p:spPr bwMode="auto">
          <a:xfrm>
            <a:off x="6781800" y="6248400"/>
            <a:ext cx="2133600" cy="476250"/>
          </a:xfrm>
          <a:prstGeom prst="rect">
            <a:avLst/>
          </a:prstGeom>
          <a:noFill/>
          <a:ln w="9525">
            <a:noFill/>
            <a:miter lim="800000"/>
            <a:headEnd/>
            <a:tailEnd/>
          </a:ln>
        </p:spPr>
        <p:txBody>
          <a:bodyPr/>
          <a:lstStyle/>
          <a:p>
            <a:pPr algn="r"/>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b="1" dirty="0" smtClean="0">
                <a:solidFill>
                  <a:srgbClr val="3333CC"/>
                </a:solidFill>
              </a:rPr>
              <a:t>g. Spending Plan FY13</a:t>
            </a:r>
          </a:p>
        </p:txBody>
      </p:sp>
      <p:sp>
        <p:nvSpPr>
          <p:cNvPr id="20483" name="Content Placeholder 3"/>
          <p:cNvSpPr>
            <a:spLocks noGrp="1"/>
          </p:cNvSpPr>
          <p:nvPr>
            <p:ph idx="1"/>
          </p:nvPr>
        </p:nvSpPr>
        <p:spPr/>
        <p:txBody>
          <a:bodyPr/>
          <a:lstStyle/>
          <a:p>
            <a:pPr marL="457200" indent="-457200">
              <a:lnSpc>
                <a:spcPct val="90000"/>
              </a:lnSpc>
            </a:pPr>
            <a:r>
              <a:rPr lang="en-US" sz="2800" b="1" dirty="0" smtClean="0"/>
              <a:t>FY13    $70,000  Total Project Budget</a:t>
            </a:r>
          </a:p>
          <a:p>
            <a:pPr marL="914400" lvl="1" indent="-514350">
              <a:lnSpc>
                <a:spcPct val="90000"/>
              </a:lnSpc>
              <a:buFont typeface="+mj-lt"/>
              <a:buAutoNum type="arabicPeriod"/>
            </a:pPr>
            <a:r>
              <a:rPr lang="en-US" sz="2000" dirty="0"/>
              <a:t>Grant to CI </a:t>
            </a:r>
            <a:r>
              <a:rPr lang="en-US" sz="1600" dirty="0"/>
              <a:t>- </a:t>
            </a:r>
            <a:r>
              <a:rPr lang="en-US" sz="1600" dirty="0" smtClean="0"/>
              <a:t> $64,000</a:t>
            </a:r>
            <a:endParaRPr lang="en-US" sz="1600" dirty="0"/>
          </a:p>
          <a:p>
            <a:pPr marL="1658938" lvl="3" indent="-344488">
              <a:lnSpc>
                <a:spcPct val="90000"/>
              </a:lnSpc>
            </a:pPr>
            <a:r>
              <a:rPr lang="en-US" sz="1600" dirty="0"/>
              <a:t>% FTE  - </a:t>
            </a:r>
            <a:r>
              <a:rPr lang="en-US" sz="1600" dirty="0" smtClean="0"/>
              <a:t> $</a:t>
            </a:r>
            <a:r>
              <a:rPr lang="en-US" sz="1600" dirty="0"/>
              <a:t>60,000, 50% FTE</a:t>
            </a:r>
          </a:p>
          <a:p>
            <a:pPr marL="1658938" lvl="3" indent="-344488">
              <a:lnSpc>
                <a:spcPct val="90000"/>
              </a:lnSpc>
            </a:pPr>
            <a:r>
              <a:rPr lang="en-US" sz="1600" dirty="0"/>
              <a:t>Travel  </a:t>
            </a:r>
            <a:r>
              <a:rPr lang="en-US" sz="1600" dirty="0" smtClean="0"/>
              <a:t>-  $2,000</a:t>
            </a:r>
          </a:p>
          <a:p>
            <a:pPr marL="1658938" lvl="3" indent="-344488">
              <a:lnSpc>
                <a:spcPct val="90000"/>
              </a:lnSpc>
            </a:pPr>
            <a:r>
              <a:rPr lang="en-US" sz="1600" dirty="0" smtClean="0"/>
              <a:t>Equipment  -</a:t>
            </a:r>
          </a:p>
          <a:p>
            <a:pPr marL="1658938" lvl="3" indent="-344488">
              <a:lnSpc>
                <a:spcPct val="90000"/>
              </a:lnSpc>
            </a:pPr>
            <a:r>
              <a:rPr lang="en-US" sz="1600" dirty="0" smtClean="0"/>
              <a:t>Publication charge  -  $2,000</a:t>
            </a:r>
          </a:p>
          <a:p>
            <a:pPr marL="838200" lvl="1" indent="-381000">
              <a:spcBef>
                <a:spcPct val="0"/>
              </a:spcBef>
              <a:buFontTx/>
              <a:buAutoNum type="arabicPeriod"/>
            </a:pPr>
            <a:r>
              <a:rPr lang="en-US" sz="2000" dirty="0" smtClean="0"/>
              <a:t>Federal Travel </a:t>
            </a:r>
            <a:r>
              <a:rPr lang="en-US" sz="2000" dirty="0"/>
              <a:t>– $</a:t>
            </a:r>
            <a:r>
              <a:rPr lang="en-US" sz="2000" dirty="0" smtClean="0"/>
              <a:t>3,000</a:t>
            </a:r>
          </a:p>
          <a:p>
            <a:pPr marL="838200" lvl="1" indent="-381000">
              <a:spcBef>
                <a:spcPct val="0"/>
              </a:spcBef>
              <a:buFontTx/>
              <a:buAutoNum type="arabicPeriod"/>
            </a:pPr>
            <a:r>
              <a:rPr lang="en-US" sz="2000" dirty="0" smtClean="0"/>
              <a:t>Federal Publication Charges –</a:t>
            </a:r>
          </a:p>
          <a:p>
            <a:pPr marL="838200" lvl="1" indent="-381000">
              <a:spcBef>
                <a:spcPct val="0"/>
              </a:spcBef>
              <a:buFontTx/>
              <a:buAutoNum type="arabicPeriod"/>
            </a:pPr>
            <a:r>
              <a:rPr lang="en-US" sz="2000" dirty="0" smtClean="0"/>
              <a:t>Federal Equipment </a:t>
            </a:r>
            <a:r>
              <a:rPr lang="en-US" sz="2000" dirty="0"/>
              <a:t>– </a:t>
            </a:r>
          </a:p>
          <a:p>
            <a:pPr marL="838200" lvl="1" indent="-381000">
              <a:lnSpc>
                <a:spcPct val="90000"/>
              </a:lnSpc>
              <a:buFont typeface="Book Antiqua" pitchFamily="18" charset="0"/>
              <a:buAutoNum type="arabicPeriod"/>
            </a:pPr>
            <a:r>
              <a:rPr lang="en-US" sz="2000" dirty="0" smtClean="0"/>
              <a:t>Transfers to other agencies – </a:t>
            </a:r>
            <a:r>
              <a:rPr lang="en-US" sz="2000" dirty="0"/>
              <a:t>$3,000 to NWS </a:t>
            </a:r>
            <a:r>
              <a:rPr lang="en-US" sz="2000" dirty="0" smtClean="0"/>
              <a:t>MKX</a:t>
            </a:r>
          </a:p>
          <a:p>
            <a:pPr marL="838200" lvl="1" indent="-381000">
              <a:lnSpc>
                <a:spcPct val="90000"/>
              </a:lnSpc>
              <a:buFont typeface="Book Antiqua" pitchFamily="18" charset="0"/>
              <a:buAutoNum type="arabicPeriod"/>
            </a:pPr>
            <a:r>
              <a:rPr lang="en-US" sz="2000" dirty="0" smtClean="0"/>
              <a:t>Other -</a:t>
            </a:r>
          </a:p>
          <a:p>
            <a:pPr marL="1200150" lvl="2" indent="-342900">
              <a:lnSpc>
                <a:spcPct val="90000"/>
              </a:lnSpc>
              <a:buFontTx/>
              <a:buNone/>
            </a:pPr>
            <a:endParaRPr lang="en-US" dirty="0" smtClean="0"/>
          </a:p>
        </p:txBody>
      </p:sp>
      <p:sp>
        <p:nvSpPr>
          <p:cNvPr id="5" name="Slide Number Placeholder 4"/>
          <p:cNvSpPr>
            <a:spLocks noGrp="1"/>
          </p:cNvSpPr>
          <p:nvPr>
            <p:ph type="sldNum" sz="quarter" idx="12"/>
          </p:nvPr>
        </p:nvSpPr>
        <p:spPr/>
        <p:txBody>
          <a:bodyPr/>
          <a:lstStyle/>
          <a:p>
            <a:pPr>
              <a:defRPr/>
            </a:pPr>
            <a:fld id="{08CB632D-DAF2-40EF-B573-99E184237F06}" type="slidenum">
              <a:rPr lang="en-US" smtClean="0"/>
              <a:pPr>
                <a:defRPr/>
              </a:pPr>
              <a:t>17</a:t>
            </a:fld>
            <a:endParaRPr lang="en-US" dirty="0"/>
          </a:p>
        </p:txBody>
      </p:sp>
      <p:sp>
        <p:nvSpPr>
          <p:cNvPr id="20484" name="Slide Number Placeholder 2"/>
          <p:cNvSpPr txBox="1">
            <a:spLocks noGrp="1"/>
          </p:cNvSpPr>
          <p:nvPr/>
        </p:nvSpPr>
        <p:spPr bwMode="auto">
          <a:xfrm>
            <a:off x="6781800" y="6248400"/>
            <a:ext cx="2133600" cy="476250"/>
          </a:xfrm>
          <a:prstGeom prst="rect">
            <a:avLst/>
          </a:prstGeom>
          <a:noFill/>
          <a:ln w="9525">
            <a:noFill/>
            <a:miter lim="800000"/>
            <a:headEnd/>
            <a:tailEnd/>
          </a:ln>
        </p:spPr>
        <p:txBody>
          <a:bodyPr/>
          <a:lstStyle/>
          <a:p>
            <a:pPr algn="r"/>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3333CC"/>
                </a:solidFill>
              </a:rPr>
              <a:t>b. Project Summary</a:t>
            </a:r>
            <a:endParaRPr lang="en-US" sz="3600" dirty="0"/>
          </a:p>
        </p:txBody>
      </p:sp>
      <p:sp>
        <p:nvSpPr>
          <p:cNvPr id="3" name="Content Placeholder 2"/>
          <p:cNvSpPr>
            <a:spLocks noGrp="1"/>
          </p:cNvSpPr>
          <p:nvPr>
            <p:ph idx="1"/>
          </p:nvPr>
        </p:nvSpPr>
        <p:spPr/>
        <p:txBody>
          <a:bodyPr/>
          <a:lstStyle/>
          <a:p>
            <a:pPr marL="4763" indent="-4763">
              <a:buFontTx/>
              <a:buNone/>
            </a:pPr>
            <a:r>
              <a:rPr lang="en-US" sz="2000" dirty="0"/>
              <a:t>The goal of </a:t>
            </a:r>
            <a:r>
              <a:rPr lang="en-US" sz="2000" dirty="0" smtClean="0"/>
              <a:t>this project </a:t>
            </a:r>
            <a:r>
              <a:rPr lang="en-US" sz="2000" dirty="0"/>
              <a:t>is to increase the frequency of Cloud Mask, Effective Cloud Amount, and Cloud Top Pressure products from the current GOES, and eventually GOES-R, Imager to produce an average sky cover grid, nationwide, once per hour using multiple scans.  Other methods and inputs will eventually be required to complete </a:t>
            </a:r>
            <a:r>
              <a:rPr lang="en-US" sz="2000" dirty="0" smtClean="0"/>
              <a:t>the grid </a:t>
            </a:r>
            <a:r>
              <a:rPr lang="en-US" sz="2000" dirty="0"/>
              <a:t>where ECA and CTP are not valid indicators of sky cover as defined by the National Weather Service’s operational requirements.</a:t>
            </a:r>
          </a:p>
          <a:p>
            <a:pPr marL="4763" indent="-4763">
              <a:buFontTx/>
              <a:buNone/>
            </a:pPr>
            <a:endParaRPr lang="en-US" sz="2000" dirty="0"/>
          </a:p>
          <a:p>
            <a:pPr marL="4763" indent="-4763">
              <a:buFontTx/>
              <a:buNone/>
            </a:pPr>
            <a:r>
              <a:rPr lang="en-US" sz="2000" dirty="0"/>
              <a:t>Numerous NWS forecasters have directly requested such a product to verify an operationally required forecast sky grid because (1) purely numerical weather prediction methods do not account for </a:t>
            </a:r>
            <a:r>
              <a:rPr lang="en-US" sz="2000" dirty="0" err="1"/>
              <a:t>radiative</a:t>
            </a:r>
            <a:r>
              <a:rPr lang="en-US" sz="2000" dirty="0"/>
              <a:t> transparency of clouds and (2) current satellite-based techniques and algorithms, used alone or in existing analysis tools, do not match the forecasters’ interpretation of the NWS-established definition.</a:t>
            </a:r>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2</a:t>
            </a:fld>
            <a:endParaRPr lang="en-US" dirty="0"/>
          </a:p>
        </p:txBody>
      </p:sp>
    </p:spTree>
    <p:extLst>
      <p:ext uri="{BB962C8B-B14F-4D97-AF65-F5344CB8AC3E}">
        <p14:creationId xmlns:p14="http://schemas.microsoft.com/office/powerpoint/2010/main" val="204778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c. Motivation / Justification</a:t>
            </a:r>
            <a:endParaRPr lang="en-US" sz="36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3</a:t>
            </a:fld>
            <a:endParaRPr lang="en-US" dirty="0"/>
          </a:p>
        </p:txBody>
      </p:sp>
      <p:pic>
        <p:nvPicPr>
          <p:cNvPr id="1026" name="Picture 2" descr="m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6" y="1281457"/>
            <a:ext cx="9054193" cy="4346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 y="5802997"/>
            <a:ext cx="8311243" cy="923330"/>
          </a:xfrm>
          <a:prstGeom prst="rect">
            <a:avLst/>
          </a:prstGeom>
          <a:noFill/>
        </p:spPr>
        <p:txBody>
          <a:bodyPr wrap="square" rtlCol="0">
            <a:spAutoFit/>
          </a:bodyPr>
          <a:lstStyle/>
          <a:p>
            <a:r>
              <a:rPr lang="en-US" dirty="0"/>
              <a:t>N</a:t>
            </a:r>
            <a:r>
              <a:rPr lang="en-US" dirty="0" smtClean="0"/>
              <a:t>umerical weather prediction forecasts of total sky cover are exceptionally poor.  Algorithms need revision and unification if intended for sky grid.  Currently, no suitable formulation exists.</a:t>
            </a:r>
            <a:endParaRPr lang="en-US" dirty="0"/>
          </a:p>
        </p:txBody>
      </p:sp>
    </p:spTree>
    <p:extLst>
      <p:ext uri="{BB962C8B-B14F-4D97-AF65-F5344CB8AC3E}">
        <p14:creationId xmlns:p14="http://schemas.microsoft.com/office/powerpoint/2010/main" val="247139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c. Motivation / Justification</a:t>
            </a:r>
            <a:endParaRPr lang="en-US" sz="3600" dirty="0"/>
          </a:p>
        </p:txBody>
      </p:sp>
      <p:sp>
        <p:nvSpPr>
          <p:cNvPr id="3" name="Content Placeholder 2"/>
          <p:cNvSpPr>
            <a:spLocks noGrp="1"/>
          </p:cNvSpPr>
          <p:nvPr>
            <p:ph idx="1"/>
          </p:nvPr>
        </p:nvSpPr>
        <p:spPr/>
        <p:txBody>
          <a:bodyPr/>
          <a:lstStyle/>
          <a:p>
            <a:pPr eaLnBrk="1" hangingPunct="1"/>
            <a:r>
              <a:rPr lang="en-US" sz="2000" dirty="0"/>
              <a:t>Sky cover composites from the National Digital Forecast Database (NDFD) lack sufficient integrity </a:t>
            </a:r>
            <a:r>
              <a:rPr lang="en-US" sz="2000" dirty="0" smtClean="0"/>
              <a:t>due to </a:t>
            </a:r>
            <a:r>
              <a:rPr lang="en-US" sz="2000" dirty="0"/>
              <a:t>weak office-to-office consistency, and are relatively </a:t>
            </a:r>
            <a:r>
              <a:rPr lang="en-US" sz="2000" dirty="0" smtClean="0"/>
              <a:t>smooth in definition </a:t>
            </a:r>
            <a:r>
              <a:rPr lang="en-US" sz="2000" dirty="0"/>
              <a:t>within individual forecast areas.</a:t>
            </a:r>
          </a:p>
          <a:p>
            <a:pPr eaLnBrk="1" hangingPunct="1"/>
            <a:r>
              <a:rPr lang="en-US" sz="2000" dirty="0"/>
              <a:t>Since sky conditions alone are never </a:t>
            </a:r>
            <a:r>
              <a:rPr lang="en-US" sz="2000" dirty="0" smtClean="0"/>
              <a:t>hazardous to the general public, </a:t>
            </a:r>
            <a:r>
              <a:rPr lang="en-US" sz="2000" dirty="0"/>
              <a:t>and NDFD text output translates a percent into categorical terms, forecasters generally place more attention on the other forecast </a:t>
            </a:r>
            <a:r>
              <a:rPr lang="en-US" sz="2000" dirty="0" smtClean="0"/>
              <a:t>elements (weather, precipitation, temperature, etc.).</a:t>
            </a:r>
            <a:endParaRPr lang="en-US" sz="2000" dirty="0"/>
          </a:p>
          <a:p>
            <a:pPr eaLnBrk="1" hangingPunct="1"/>
            <a:r>
              <a:rPr lang="en-US" sz="2000" dirty="0"/>
              <a:t>Existing operational numerical weather prediction models do not provide a sufficient first-guess for sky cover, relying heavily on relative humidity in the lower and middle levels of the atmosphere</a:t>
            </a:r>
            <a:r>
              <a:rPr lang="en-US" sz="2000" dirty="0" smtClean="0"/>
              <a:t>.  In addition, convective parameterizations can produce extremes in the forecast cloud field which do not accurately represent a fair weather cumulus scene.</a:t>
            </a:r>
            <a:endParaRPr lang="en-US" sz="2000" dirty="0"/>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4</a:t>
            </a:fld>
            <a:endParaRPr lang="en-US" dirty="0"/>
          </a:p>
        </p:txBody>
      </p:sp>
    </p:spTree>
    <p:extLst>
      <p:ext uri="{BB962C8B-B14F-4D97-AF65-F5344CB8AC3E}">
        <p14:creationId xmlns:p14="http://schemas.microsoft.com/office/powerpoint/2010/main" val="134294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c. Motivation / Justification</a:t>
            </a:r>
            <a:endParaRPr lang="en-US" sz="3600" dirty="0"/>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5</a:t>
            </a:fld>
            <a:endParaRPr lang="en-US" dirty="0"/>
          </a:p>
        </p:txBody>
      </p:sp>
      <p:pic>
        <p:nvPicPr>
          <p:cNvPr id="5" name="Content Placeholder 3" descr="ndfdsky_sky_042m.gif"/>
          <p:cNvPicPr>
            <a:picLocks noGrp="1" noChangeAspect="1"/>
          </p:cNvPicPr>
          <p:nvPr/>
        </p:nvPicPr>
        <p:blipFill>
          <a:blip r:embed="rId2">
            <a:extLst>
              <a:ext uri="{28A0092B-C50C-407E-A947-70E740481C1C}">
                <a14:useLocalDpi xmlns:a14="http://schemas.microsoft.com/office/drawing/2010/main" val="0"/>
              </a:ext>
            </a:extLst>
          </a:blip>
          <a:srcRect l="-19952" r="-19952"/>
          <a:stretch>
            <a:fillRect/>
          </a:stretch>
        </p:blipFill>
        <p:spPr bwMode="auto">
          <a:xfrm>
            <a:off x="457200" y="1414904"/>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2539093" y="5791641"/>
            <a:ext cx="3706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eaLnBrk="1" hangingPunct="1"/>
            <a:r>
              <a:rPr lang="en-US" sz="1800" dirty="0"/>
              <a:t>Example </a:t>
            </a:r>
            <a:r>
              <a:rPr lang="en-US" sz="1800" dirty="0" smtClean="0"/>
              <a:t>NDFD operational </a:t>
            </a:r>
            <a:r>
              <a:rPr lang="en-US" sz="1800" dirty="0"/>
              <a:t>output</a:t>
            </a:r>
          </a:p>
        </p:txBody>
      </p:sp>
    </p:spTree>
    <p:extLst>
      <p:ext uri="{BB962C8B-B14F-4D97-AF65-F5344CB8AC3E}">
        <p14:creationId xmlns:p14="http://schemas.microsoft.com/office/powerpoint/2010/main" val="236598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600" b="1" dirty="0" smtClean="0">
                <a:solidFill>
                  <a:srgbClr val="3333CC"/>
                </a:solidFill>
              </a:rPr>
              <a:t>c. Motivation / Justification</a:t>
            </a:r>
          </a:p>
        </p:txBody>
      </p:sp>
      <p:sp>
        <p:nvSpPr>
          <p:cNvPr id="6" name="Content Placeholder 5"/>
          <p:cNvSpPr>
            <a:spLocks noGrp="1"/>
          </p:cNvSpPr>
          <p:nvPr>
            <p:ph idx="1"/>
          </p:nvPr>
        </p:nvSpPr>
        <p:spPr/>
        <p:txBody>
          <a:bodyPr/>
          <a:lstStyle/>
          <a:p>
            <a:r>
              <a:rPr lang="en-US" sz="2000" dirty="0"/>
              <a:t>“[W]e continue to have a strong need for decent hourly sky cover (observations) for verification.”</a:t>
            </a:r>
          </a:p>
          <a:p>
            <a:pPr lvl="1"/>
            <a:r>
              <a:rPr lang="en-US" sz="1600" dirty="0"/>
              <a:t>Jeff Craven, Science Operations Officer</a:t>
            </a:r>
            <a:br>
              <a:rPr lang="en-US" sz="1600" dirty="0"/>
            </a:br>
            <a:r>
              <a:rPr lang="en-US" sz="1600" dirty="0"/>
              <a:t>NWS WFO Milwaukee/Sullivan, WI</a:t>
            </a:r>
          </a:p>
          <a:p>
            <a:endParaRPr lang="en-US" sz="800" dirty="0"/>
          </a:p>
          <a:p>
            <a:r>
              <a:rPr lang="en-US" sz="2000" dirty="0"/>
              <a:t>“[T]he sky grid is one of the most difficult to produce in our NDFD database and any way of improving them would be very beneficial to our forecast staff and customers.”</a:t>
            </a:r>
          </a:p>
          <a:p>
            <a:pPr lvl="1"/>
            <a:r>
              <a:rPr lang="en-US" sz="1600" dirty="0"/>
              <a:t>Chris Collins, Senior Forecaster </a:t>
            </a:r>
            <a:br>
              <a:rPr lang="en-US" sz="1600" dirty="0"/>
            </a:br>
            <a:r>
              <a:rPr lang="en-US" sz="1600" dirty="0"/>
              <a:t>NWS WFO Newport/Morehead City, </a:t>
            </a:r>
            <a:r>
              <a:rPr lang="en-US" sz="1600" dirty="0" smtClean="0"/>
              <a:t>NC</a:t>
            </a:r>
          </a:p>
          <a:p>
            <a:endParaRPr lang="en-US" sz="800" dirty="0"/>
          </a:p>
          <a:p>
            <a:r>
              <a:rPr lang="en-US" sz="2000" dirty="0" smtClean="0"/>
              <a:t>“What </a:t>
            </a:r>
            <a:r>
              <a:rPr lang="en-US" sz="2000" dirty="0"/>
              <a:t>is wrong with </a:t>
            </a:r>
            <a:r>
              <a:rPr lang="en-US" sz="2000" dirty="0" smtClean="0"/>
              <a:t>(the sky cover grid) </a:t>
            </a:r>
            <a:r>
              <a:rPr lang="en-US" sz="2000" dirty="0"/>
              <a:t>and why is it so hard to get a good analysis? </a:t>
            </a:r>
            <a:r>
              <a:rPr lang="en-US" sz="2000" dirty="0" smtClean="0"/>
              <a:t> We </a:t>
            </a:r>
            <a:r>
              <a:rPr lang="en-US" sz="2000" dirty="0"/>
              <a:t>have so many different channels on our GOES satellites yet it is a pain to create a decent looking grid. </a:t>
            </a:r>
            <a:r>
              <a:rPr lang="en-US" sz="2000" dirty="0" smtClean="0"/>
              <a:t>… [I]t </a:t>
            </a:r>
            <a:r>
              <a:rPr lang="en-US" sz="2000" dirty="0"/>
              <a:t>is a grid that needs tackling and really a vision to it</a:t>
            </a:r>
            <a:r>
              <a:rPr lang="en-US" sz="2000" dirty="0" smtClean="0"/>
              <a:t>.”</a:t>
            </a:r>
          </a:p>
          <a:p>
            <a:pPr lvl="1"/>
            <a:r>
              <a:rPr lang="en-US" sz="1600" dirty="0" smtClean="0"/>
              <a:t>Andy Just, Senior Forecaster (</a:t>
            </a:r>
            <a:r>
              <a:rPr lang="en-US" sz="1600" dirty="0"/>
              <a:t>National Sky Cover Task </a:t>
            </a:r>
            <a:r>
              <a:rPr lang="en-US" sz="1600" dirty="0" smtClean="0"/>
              <a:t>Force Leader)</a:t>
            </a:r>
            <a:br>
              <a:rPr lang="en-US" sz="1600" dirty="0" smtClean="0"/>
            </a:br>
            <a:r>
              <a:rPr lang="en-US" sz="1600" dirty="0" smtClean="0"/>
              <a:t>NWS WFO La Crosse, WI</a:t>
            </a:r>
          </a:p>
        </p:txBody>
      </p:sp>
      <p:sp>
        <p:nvSpPr>
          <p:cNvPr id="4100" name="Slide Number Placeholder 3"/>
          <p:cNvSpPr>
            <a:spLocks noGrp="1"/>
          </p:cNvSpPr>
          <p:nvPr>
            <p:ph type="sldNum" sz="quarter" idx="12"/>
          </p:nvPr>
        </p:nvSpPr>
        <p:spPr>
          <a:noFill/>
        </p:spPr>
        <p:txBody>
          <a:bodyPr/>
          <a:lstStyle/>
          <a:p>
            <a:fld id="{D81DEAC8-043D-4EBC-ABF5-6E723FB0844E}"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d. Methodology</a:t>
            </a:r>
            <a:endParaRPr lang="en-US" sz="3600" dirty="0"/>
          </a:p>
        </p:txBody>
      </p:sp>
      <p:sp>
        <p:nvSpPr>
          <p:cNvPr id="3" name="Content Placeholder 2"/>
          <p:cNvSpPr>
            <a:spLocks noGrp="1"/>
          </p:cNvSpPr>
          <p:nvPr>
            <p:ph idx="1"/>
          </p:nvPr>
        </p:nvSpPr>
        <p:spPr/>
        <p:txBody>
          <a:bodyPr/>
          <a:lstStyle/>
          <a:p>
            <a:pPr eaLnBrk="1" hangingPunct="1"/>
            <a:r>
              <a:rPr lang="en-US" sz="2000" dirty="0"/>
              <a:t>The NWS/NOAA web site defines “sky cover” as “the expected amount of opaque clouds (in percent) covering the sky valid for the indicated hour</a:t>
            </a:r>
            <a:r>
              <a:rPr lang="en-US" sz="2000" dirty="0" smtClean="0"/>
              <a:t>.”</a:t>
            </a:r>
          </a:p>
          <a:p>
            <a:pPr lvl="1" eaLnBrk="1" hangingPunct="1"/>
            <a:r>
              <a:rPr lang="en-US" sz="1800" dirty="0" smtClean="0"/>
              <a:t>Requires validating analysis to account for movement of clouds over a one-hour interval.  Currently, Effective Cloud Amount is only produced once hourly.</a:t>
            </a:r>
            <a:endParaRPr lang="en-US" sz="1800" dirty="0"/>
          </a:p>
          <a:p>
            <a:pPr eaLnBrk="1" hangingPunct="1"/>
            <a:r>
              <a:rPr lang="en-US" sz="2000" dirty="0"/>
              <a:t>No probabilistic component.</a:t>
            </a:r>
          </a:p>
          <a:p>
            <a:pPr eaLnBrk="1" hangingPunct="1"/>
            <a:r>
              <a:rPr lang="en-US" sz="2000" dirty="0"/>
              <a:t>No definition of “opaque cloud” or “cloud</a:t>
            </a:r>
            <a:r>
              <a:rPr lang="en-US" sz="2000" dirty="0" smtClean="0"/>
              <a:t>”.</a:t>
            </a:r>
          </a:p>
          <a:p>
            <a:pPr lvl="1" eaLnBrk="1" hangingPunct="1"/>
            <a:r>
              <a:rPr lang="en-US" sz="1800" dirty="0" smtClean="0"/>
              <a:t>Effective Cloud Amount is part of the solution, particularly for situations involving partially sunlight-passive clouds, such as cirrostratus.</a:t>
            </a:r>
            <a:endParaRPr lang="en-US" sz="1800" dirty="0"/>
          </a:p>
          <a:p>
            <a:pPr eaLnBrk="1" hangingPunct="1"/>
            <a:r>
              <a:rPr lang="en-US" sz="2000" dirty="0"/>
              <a:t>The implication is cloud coverage of the celestial dome (all sky visible from a point observer</a:t>
            </a:r>
            <a:r>
              <a:rPr lang="en-US" sz="2000" dirty="0" smtClean="0"/>
              <a:t>).</a:t>
            </a:r>
          </a:p>
          <a:p>
            <a:pPr lvl="1" eaLnBrk="1" hangingPunct="1"/>
            <a:r>
              <a:rPr lang="en-US" sz="1800" dirty="0" smtClean="0"/>
              <a:t>Requires consideration of adjacent pixels up to 50 km from the source, weighted on the center and immediately adjacent pixels.</a:t>
            </a:r>
            <a:endParaRPr lang="en-US" sz="1800" dirty="0"/>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7</a:t>
            </a:fld>
            <a:endParaRPr lang="en-US" dirty="0"/>
          </a:p>
        </p:txBody>
      </p:sp>
    </p:spTree>
    <p:extLst>
      <p:ext uri="{BB962C8B-B14F-4D97-AF65-F5344CB8AC3E}">
        <p14:creationId xmlns:p14="http://schemas.microsoft.com/office/powerpoint/2010/main" val="336109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d. Methodology</a:t>
            </a:r>
            <a:endParaRPr lang="en-US" sz="3600" dirty="0"/>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8</a:t>
            </a:fld>
            <a:endParaRPr lang="en-US" dirty="0"/>
          </a:p>
        </p:txBody>
      </p:sp>
      <p:pic>
        <p:nvPicPr>
          <p:cNvPr id="5" name="Content Placeholder 3" descr="h7_1.jpg"/>
          <p:cNvPicPr>
            <a:picLocks noGrp="1" noChangeAspect="1"/>
          </p:cNvPicPr>
          <p:nvPr/>
        </p:nvPicPr>
        <p:blipFill>
          <a:blip r:embed="rId2">
            <a:extLst>
              <a:ext uri="{28A0092B-C50C-407E-A947-70E740481C1C}">
                <a14:useLocalDpi xmlns:a14="http://schemas.microsoft.com/office/drawing/2010/main" val="0"/>
              </a:ext>
            </a:extLst>
          </a:blip>
          <a:srcRect l="-29591" r="-29591"/>
          <a:stretch>
            <a:fillRect/>
          </a:stretch>
        </p:blipFill>
        <p:spPr bwMode="auto">
          <a:xfrm>
            <a:off x="457200" y="1455604"/>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057400" y="6224454"/>
            <a:ext cx="602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a:t>http://www.srh.weather.gov/srh/jetstream/synoptic/h7.htm</a:t>
            </a:r>
          </a:p>
        </p:txBody>
      </p:sp>
      <p:sp>
        <p:nvSpPr>
          <p:cNvPr id="7" name="Rectangle 6"/>
          <p:cNvSpPr>
            <a:spLocks noChangeArrowheads="1"/>
          </p:cNvSpPr>
          <p:nvPr/>
        </p:nvSpPr>
        <p:spPr bwMode="auto">
          <a:xfrm>
            <a:off x="2433638" y="5908541"/>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dirty="0"/>
              <a:t>Cirrostratus (Cs) covering the whole sky</a:t>
            </a:r>
          </a:p>
        </p:txBody>
      </p:sp>
    </p:spTree>
    <p:extLst>
      <p:ext uri="{BB962C8B-B14F-4D97-AF65-F5344CB8AC3E}">
        <p14:creationId xmlns:p14="http://schemas.microsoft.com/office/powerpoint/2010/main" val="5691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33CC"/>
                </a:solidFill>
              </a:rPr>
              <a:t>d. Methodology</a:t>
            </a:r>
            <a:endParaRPr lang="en-US" sz="3600" dirty="0"/>
          </a:p>
        </p:txBody>
      </p:sp>
      <p:sp>
        <p:nvSpPr>
          <p:cNvPr id="3" name="Content Placeholder 2"/>
          <p:cNvSpPr>
            <a:spLocks noGrp="1"/>
          </p:cNvSpPr>
          <p:nvPr>
            <p:ph idx="1"/>
          </p:nvPr>
        </p:nvSpPr>
        <p:spPr/>
        <p:txBody>
          <a:bodyPr/>
          <a:lstStyle/>
          <a:p>
            <a:r>
              <a:rPr lang="en-US" sz="2000" dirty="0" smtClean="0"/>
              <a:t>For each scan, compute the ECA and CTP from the GOES Imager.  Currently, this is only produced once per hour.  Depending on CTP and ABI Cloud </a:t>
            </a:r>
            <a:r>
              <a:rPr lang="en-US" sz="2000" dirty="0"/>
              <a:t>M</a:t>
            </a:r>
            <a:r>
              <a:rPr lang="en-US" sz="2000" dirty="0" smtClean="0"/>
              <a:t>ask, apply the ECA directly, or a correction (very high clouds, boundary layer clouds).</a:t>
            </a:r>
          </a:p>
          <a:p>
            <a:r>
              <a:rPr lang="en-US" sz="2000" b="1" dirty="0" smtClean="0"/>
              <a:t>(Year 2)  </a:t>
            </a:r>
            <a:r>
              <a:rPr lang="en-US" sz="2000" dirty="0" smtClean="0"/>
              <a:t>Use simple spatial techniques for bands to discern spatial cloud distribution for sub-pixel cloudiness, as necessary.  A numerical weather prediction data assimilation scheme and ad hoc methods may be required to fill gaps where sufficient cirrus clouds prevent observation of the entire cloud scene from satellite.</a:t>
            </a:r>
          </a:p>
          <a:p>
            <a:r>
              <a:rPr lang="en-US" sz="2000" dirty="0" smtClean="0"/>
              <a:t>Build the celestial dome at each pixel, for each scan.</a:t>
            </a:r>
          </a:p>
          <a:p>
            <a:r>
              <a:rPr lang="en-US" sz="2000" dirty="0" smtClean="0"/>
              <a:t>Average over the one-hour interval to produce the final product.</a:t>
            </a:r>
          </a:p>
          <a:p>
            <a:r>
              <a:rPr lang="en-US" sz="2000" dirty="0" smtClean="0"/>
              <a:t>Verify against the 1-hour forecast of sky cover from the NDFD to compute cloud fraction coefficients for each cloud coverage bracket (mostly clear, clear, partly cloudy, mostly cloudy, cloudy).</a:t>
            </a:r>
          </a:p>
        </p:txBody>
      </p:sp>
      <p:sp>
        <p:nvSpPr>
          <p:cNvPr id="4" name="Slide Number Placeholder 3"/>
          <p:cNvSpPr>
            <a:spLocks noGrp="1"/>
          </p:cNvSpPr>
          <p:nvPr>
            <p:ph type="sldNum" sz="quarter" idx="12"/>
          </p:nvPr>
        </p:nvSpPr>
        <p:spPr/>
        <p:txBody>
          <a:bodyPr/>
          <a:lstStyle/>
          <a:p>
            <a:pPr>
              <a:defRPr/>
            </a:pPr>
            <a:fld id="{1981D07C-3C6A-4D82-A10E-A533296E6B88}" type="slidenum">
              <a:rPr lang="en-US" smtClean="0"/>
              <a:pPr>
                <a:defRPr/>
              </a:pPr>
              <a:t>9</a:t>
            </a:fld>
            <a:endParaRPr lang="en-US" dirty="0"/>
          </a:p>
        </p:txBody>
      </p:sp>
    </p:spTree>
    <p:extLst>
      <p:ext uri="{BB962C8B-B14F-4D97-AF65-F5344CB8AC3E}">
        <p14:creationId xmlns:p14="http://schemas.microsoft.com/office/powerpoint/2010/main" val="40854849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TotalTime>
  <Words>1810</Words>
  <Application>Microsoft Office PowerPoint</Application>
  <PresentationFormat>On-screen Show (4:3)</PresentationFormat>
  <Paragraphs>207</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a. FY12-13 GIMPAP Project Proposal Title Page Final version 28 October 2011</vt:lpstr>
      <vt:lpstr>b. Project Summary</vt:lpstr>
      <vt:lpstr>c. Motivation / Justification</vt:lpstr>
      <vt:lpstr>c. Motivation / Justification</vt:lpstr>
      <vt:lpstr>c. Motivation / Justification</vt:lpstr>
      <vt:lpstr>c. Motivation / Justification</vt:lpstr>
      <vt:lpstr>d. Methodology</vt:lpstr>
      <vt:lpstr>d. Methodology</vt:lpstr>
      <vt:lpstr>d. Methodology</vt:lpstr>
      <vt:lpstr>d. Methodology</vt:lpstr>
      <vt:lpstr>e. Expected Outcomes</vt:lpstr>
      <vt:lpstr>e. Possible Path to Operations</vt:lpstr>
      <vt:lpstr>e. Possible Path to Operations</vt:lpstr>
      <vt:lpstr>f. Milestones</vt:lpstr>
      <vt:lpstr>g. Funding Request  (K)</vt:lpstr>
      <vt:lpstr>g. Spending Plan FY12</vt:lpstr>
      <vt:lpstr>g. Spending Plan FY13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GIMPAP Solar Forecasting Project</dc:title>
  <dc:creator>miller</dc:creator>
  <cp:lastModifiedBy>Jordan Gerth</cp:lastModifiedBy>
  <cp:revision>111</cp:revision>
  <dcterms:created xsi:type="dcterms:W3CDTF">2010-06-30T17:34:52Z</dcterms:created>
  <dcterms:modified xsi:type="dcterms:W3CDTF">2011-10-28T02:37:58Z</dcterms:modified>
</cp:coreProperties>
</file>