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0" r:id="rId7"/>
    <p:sldId id="261" r:id="rId8"/>
    <p:sldId id="262" r:id="rId9"/>
    <p:sldId id="263" r:id="rId10"/>
    <p:sldId id="266" r:id="rId11"/>
    <p:sldId id="265"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autoAdjust="0"/>
    <p:restoredTop sz="94660"/>
  </p:normalViewPr>
  <p:slideViewPr>
    <p:cSldViewPr snapToGrid="0">
      <p:cViewPr varScale="1">
        <p:scale>
          <a:sx n="100" d="100"/>
          <a:sy n="100" d="100"/>
        </p:scale>
        <p:origin x="7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CE538C-BF04-4331-B97E-76F8253F74BC}" type="datetimeFigureOut">
              <a:rPr lang="en-US" smtClean="0"/>
              <a:t>05/05/25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69391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CE538C-BF04-4331-B97E-76F8253F74BC}" type="datetimeFigureOut">
              <a:rPr lang="en-US" smtClean="0"/>
              <a:t>05/05/25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23470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CE538C-BF04-4331-B97E-76F8253F74BC}" type="datetimeFigureOut">
              <a:rPr lang="en-US" smtClean="0"/>
              <a:t>05/05/25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93403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CE538C-BF04-4331-B97E-76F8253F74BC}" type="datetimeFigureOut">
              <a:rPr lang="en-US" smtClean="0"/>
              <a:t>05/05/25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53870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CE538C-BF04-4331-B97E-76F8253F74BC}" type="datetimeFigureOut">
              <a:rPr lang="en-US" smtClean="0"/>
              <a:t>05/05/25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31293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CE538C-BF04-4331-B97E-76F8253F74BC}" type="datetimeFigureOut">
              <a:rPr lang="en-US" smtClean="0"/>
              <a:t>05/05/25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230375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CE538C-BF04-4331-B97E-76F8253F74BC}" type="datetimeFigureOut">
              <a:rPr lang="en-US" smtClean="0"/>
              <a:t>05/05/25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300832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CE538C-BF04-4331-B97E-76F8253F74BC}" type="datetimeFigureOut">
              <a:rPr lang="en-US" smtClean="0"/>
              <a:t>05/05/25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221105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E538C-BF04-4331-B97E-76F8253F74BC}" type="datetimeFigureOut">
              <a:rPr lang="en-US" smtClean="0"/>
              <a:t>05/05/25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267171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CE538C-BF04-4331-B97E-76F8253F74BC}" type="datetimeFigureOut">
              <a:rPr lang="en-US" smtClean="0"/>
              <a:t>05/05/25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100605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CE538C-BF04-4331-B97E-76F8253F74BC}" type="datetimeFigureOut">
              <a:rPr lang="en-US" smtClean="0"/>
              <a:t>05/05/25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BF4A4-5491-4304-BA0C-296986DAB245}" type="slidenum">
              <a:rPr lang="en-US" smtClean="0"/>
              <a:t>‹#›</a:t>
            </a:fld>
            <a:endParaRPr lang="en-US"/>
          </a:p>
        </p:txBody>
      </p:sp>
    </p:spTree>
    <p:extLst>
      <p:ext uri="{BB962C8B-B14F-4D97-AF65-F5344CB8AC3E}">
        <p14:creationId xmlns:p14="http://schemas.microsoft.com/office/powerpoint/2010/main" val="52074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E538C-BF04-4331-B97E-76F8253F74BC}" type="datetimeFigureOut">
              <a:rPr lang="en-US" smtClean="0"/>
              <a:t>05/05/25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BF4A4-5491-4304-BA0C-296986DAB245}" type="slidenum">
              <a:rPr lang="en-US" smtClean="0"/>
              <a:t>‹#›</a:t>
            </a:fld>
            <a:endParaRPr lang="en-US"/>
          </a:p>
        </p:txBody>
      </p:sp>
    </p:spTree>
    <p:extLst>
      <p:ext uri="{BB962C8B-B14F-4D97-AF65-F5344CB8AC3E}">
        <p14:creationId xmlns:p14="http://schemas.microsoft.com/office/powerpoint/2010/main" val="390130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3623"/>
            <a:ext cx="9144000" cy="2387600"/>
          </a:xfrm>
        </p:spPr>
        <p:txBody>
          <a:bodyPr/>
          <a:lstStyle/>
          <a:p>
            <a:r>
              <a:rPr lang="en-US" dirty="0" smtClean="0"/>
              <a:t>VIIRS Sandwich Formulas</a:t>
            </a:r>
            <a:endParaRPr lang="en-US" dirty="0"/>
          </a:p>
        </p:txBody>
      </p:sp>
      <p:sp>
        <p:nvSpPr>
          <p:cNvPr id="3" name="Subtitle 2"/>
          <p:cNvSpPr>
            <a:spLocks noGrp="1"/>
          </p:cNvSpPr>
          <p:nvPr>
            <p:ph type="subTitle" idx="1"/>
          </p:nvPr>
        </p:nvSpPr>
        <p:spPr/>
        <p:txBody>
          <a:bodyPr>
            <a:normAutofit lnSpcReduction="10000"/>
          </a:bodyPr>
          <a:lstStyle/>
          <a:p>
            <a:r>
              <a:rPr lang="en-US" dirty="0" smtClean="0"/>
              <a:t>May 6, 2025</a:t>
            </a:r>
          </a:p>
          <a:p>
            <a:r>
              <a:rPr lang="en-US" dirty="0" smtClean="0"/>
              <a:t>Dave </a:t>
            </a:r>
            <a:r>
              <a:rPr lang="en-US" dirty="0" err="1" smtClean="0"/>
              <a:t>Santek</a:t>
            </a:r>
            <a:endParaRPr lang="en-US" dirty="0" smtClean="0"/>
          </a:p>
          <a:p>
            <a:r>
              <a:rPr lang="en-US" dirty="0" smtClean="0"/>
              <a:t>Tommy Jasmin</a:t>
            </a:r>
          </a:p>
          <a:p>
            <a:r>
              <a:rPr lang="en-US" dirty="0" smtClean="0"/>
              <a:t>Bob Carp</a:t>
            </a:r>
            <a:endParaRPr lang="en-US" dirty="0"/>
          </a:p>
        </p:txBody>
      </p:sp>
    </p:spTree>
    <p:extLst>
      <p:ext uri="{BB962C8B-B14F-4D97-AF65-F5344CB8AC3E}">
        <p14:creationId xmlns:p14="http://schemas.microsoft.com/office/powerpoint/2010/main" val="775847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3623"/>
            <a:ext cx="9144000" cy="2387600"/>
          </a:xfrm>
        </p:spPr>
        <p:txBody>
          <a:bodyPr/>
          <a:lstStyle/>
          <a:p>
            <a:r>
              <a:rPr lang="en-US" dirty="0" smtClean="0"/>
              <a:t>VIIRS Rayleigh Correction</a:t>
            </a:r>
            <a:endParaRPr lang="en-US" dirty="0"/>
          </a:p>
        </p:txBody>
      </p:sp>
    </p:spTree>
    <p:extLst>
      <p:ext uri="{BB962C8B-B14F-4D97-AF65-F5344CB8AC3E}">
        <p14:creationId xmlns:p14="http://schemas.microsoft.com/office/powerpoint/2010/main" val="3915593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Several VIIRS bands (Visible and to a lesser extent Near Infrared) are impacted by Rayleigh Scattering.  This scattering, caused by particles in the atmosphere, can make surface features difficult to see clearly and resultant displays are less hazy-looking.</a:t>
            </a:r>
          </a:p>
          <a:p>
            <a:r>
              <a:rPr lang="en-US" dirty="0" smtClean="0"/>
              <a:t>A Rayleigh correction can be applied to many VIIRS bands (M1-M7 and I1-I2) utilizing solar and satellite angle variables contained in the data.</a:t>
            </a:r>
          </a:p>
          <a:p>
            <a:r>
              <a:rPr lang="en-US" dirty="0" smtClean="0"/>
              <a:t>Many functions and formulas have been added to McIDAS-V to display Rayleigh corrected individual bands, RGBs, and indices.</a:t>
            </a:r>
            <a:endParaRPr lang="en-US" dirty="0"/>
          </a:p>
        </p:txBody>
      </p:sp>
    </p:spTree>
    <p:extLst>
      <p:ext uri="{BB962C8B-B14F-4D97-AF65-F5344CB8AC3E}">
        <p14:creationId xmlns:p14="http://schemas.microsoft.com/office/powerpoint/2010/main" val="3786601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Formulas</a:t>
            </a:r>
            <a:endParaRPr lang="en-US" dirty="0"/>
          </a:p>
        </p:txBody>
      </p:sp>
      <p:pic>
        <p:nvPicPr>
          <p:cNvPr id="4" name="Picture 3"/>
          <p:cNvPicPr>
            <a:picLocks noChangeAspect="1"/>
          </p:cNvPicPr>
          <p:nvPr/>
        </p:nvPicPr>
        <p:blipFill>
          <a:blip r:embed="rId2"/>
          <a:stretch>
            <a:fillRect/>
          </a:stretch>
        </p:blipFill>
        <p:spPr>
          <a:xfrm>
            <a:off x="3154540" y="365130"/>
            <a:ext cx="4526571" cy="5960519"/>
          </a:xfrm>
          <a:prstGeom prst="rect">
            <a:avLst/>
          </a:prstGeom>
        </p:spPr>
      </p:pic>
      <p:pic>
        <p:nvPicPr>
          <p:cNvPr id="5" name="Picture 4"/>
          <p:cNvPicPr>
            <a:picLocks noChangeAspect="1"/>
          </p:cNvPicPr>
          <p:nvPr/>
        </p:nvPicPr>
        <p:blipFill>
          <a:blip r:embed="rId3"/>
          <a:stretch>
            <a:fillRect/>
          </a:stretch>
        </p:blipFill>
        <p:spPr>
          <a:xfrm>
            <a:off x="7773839" y="365130"/>
            <a:ext cx="4210051" cy="5960519"/>
          </a:xfrm>
          <a:prstGeom prst="rect">
            <a:avLst/>
          </a:prstGeom>
        </p:spPr>
      </p:pic>
    </p:spTree>
    <p:extLst>
      <p:ext uri="{BB962C8B-B14F-4D97-AF65-F5344CB8AC3E}">
        <p14:creationId xmlns:p14="http://schemas.microsoft.com/office/powerpoint/2010/main" val="1826866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True Color RGB - CONUS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5503" y="1538288"/>
            <a:ext cx="7120994" cy="5029200"/>
          </a:xfrm>
        </p:spPr>
      </p:pic>
    </p:spTree>
    <p:extLst>
      <p:ext uri="{BB962C8B-B14F-4D97-AF65-F5344CB8AC3E}">
        <p14:creationId xmlns:p14="http://schemas.microsoft.com/office/powerpoint/2010/main" val="123712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True Color RGB - Himalayas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5503" y="1559084"/>
            <a:ext cx="7120994" cy="5029200"/>
          </a:xfrm>
        </p:spPr>
      </p:pic>
    </p:spTree>
    <p:extLst>
      <p:ext uri="{BB962C8B-B14F-4D97-AF65-F5344CB8AC3E}">
        <p14:creationId xmlns:p14="http://schemas.microsoft.com/office/powerpoint/2010/main" val="165366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True Color RGB - Sahara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5503" y="1528604"/>
            <a:ext cx="7120994" cy="5029200"/>
          </a:xfrm>
        </p:spPr>
      </p:pic>
    </p:spTree>
    <p:extLst>
      <p:ext uri="{BB962C8B-B14F-4D97-AF65-F5344CB8AC3E}">
        <p14:creationId xmlns:p14="http://schemas.microsoft.com/office/powerpoint/2010/main" val="1592060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True Color RGB - Australia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3873" y="1520825"/>
            <a:ext cx="5884253" cy="5029200"/>
          </a:xfrm>
        </p:spPr>
      </p:pic>
    </p:spTree>
    <p:extLst>
      <p:ext uri="{BB962C8B-B14F-4D97-AF65-F5344CB8AC3E}">
        <p14:creationId xmlns:p14="http://schemas.microsoft.com/office/powerpoint/2010/main" val="4129495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True Color RGB – South America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0" y="1536065"/>
            <a:ext cx="6286499" cy="5029200"/>
          </a:xfrm>
        </p:spPr>
      </p:pic>
    </p:spTree>
    <p:extLst>
      <p:ext uri="{BB962C8B-B14F-4D97-AF65-F5344CB8AC3E}">
        <p14:creationId xmlns:p14="http://schemas.microsoft.com/office/powerpoint/2010/main" val="1329904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The Sandwich RGB combines visible and infrared satellite imagery into one display.  This RGB allows for visualizing cloud-top infrared temperatures with the texture </a:t>
            </a:r>
            <a:r>
              <a:rPr lang="en-US" dirty="0" smtClean="0"/>
              <a:t>and resolution of </a:t>
            </a:r>
            <a:r>
              <a:rPr lang="en-US" dirty="0" smtClean="0"/>
              <a:t>the underlying visible data.</a:t>
            </a:r>
          </a:p>
          <a:p>
            <a:r>
              <a:rPr lang="en-US" dirty="0" smtClean="0"/>
              <a:t>The ability to create Sandwich RGB displays from VIIRS data is now available in the McIDAS-V nightly.</a:t>
            </a:r>
            <a:endParaRPr lang="en-US" dirty="0"/>
          </a:p>
        </p:txBody>
      </p:sp>
    </p:spTree>
    <p:extLst>
      <p:ext uri="{BB962C8B-B14F-4D97-AF65-F5344CB8AC3E}">
        <p14:creationId xmlns:p14="http://schemas.microsoft.com/office/powerpoint/2010/main" val="3289666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1: Load </a:t>
            </a:r>
            <a:r>
              <a:rPr lang="en-US" dirty="0" smtClean="0"/>
              <a:t>Data Source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8661" y="1690692"/>
            <a:ext cx="7835140" cy="4351339"/>
          </a:xfrm>
        </p:spPr>
      </p:pic>
      <p:sp>
        <p:nvSpPr>
          <p:cNvPr id="5" name="TextBox 4"/>
          <p:cNvSpPr txBox="1"/>
          <p:nvPr/>
        </p:nvSpPr>
        <p:spPr>
          <a:xfrm>
            <a:off x="740229" y="1774372"/>
            <a:ext cx="2596416" cy="923330"/>
          </a:xfrm>
          <a:prstGeom prst="rect">
            <a:avLst/>
          </a:prstGeom>
          <a:noFill/>
        </p:spPr>
        <p:txBody>
          <a:bodyPr wrap="none" rtlCol="0">
            <a:spAutoFit/>
          </a:bodyPr>
          <a:lstStyle/>
          <a:p>
            <a:r>
              <a:rPr lang="en-US" dirty="0"/>
              <a:t>Valid data types:</a:t>
            </a:r>
          </a:p>
          <a:p>
            <a:pPr marL="285744" indent="-285744">
              <a:buFontTx/>
              <a:buChar char="-"/>
            </a:pPr>
            <a:r>
              <a:rPr lang="en-US" dirty="0"/>
              <a:t>Imagery EDR M/I Band</a:t>
            </a:r>
          </a:p>
          <a:p>
            <a:pPr marL="285744" indent="-285744">
              <a:buFontTx/>
              <a:buChar char="-"/>
            </a:pPr>
            <a:r>
              <a:rPr lang="en-US" dirty="0"/>
              <a:t>SDR M/I Band</a:t>
            </a:r>
          </a:p>
        </p:txBody>
      </p:sp>
    </p:spTree>
    <p:extLst>
      <p:ext uri="{BB962C8B-B14F-4D97-AF65-F5344CB8AC3E}">
        <p14:creationId xmlns:p14="http://schemas.microsoft.com/office/powerpoint/2010/main" val="3128363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br>
              <a:rPr lang="en-US" dirty="0" smtClean="0"/>
            </a:br>
            <a:r>
              <a:rPr lang="en-US" dirty="0" smtClean="0"/>
              <a:t>Select </a:t>
            </a:r>
            <a:r>
              <a:rPr lang="en-US" dirty="0" smtClean="0"/>
              <a:t>Formula</a:t>
            </a:r>
            <a:endParaRPr lang="en-US" dirty="0"/>
          </a:p>
        </p:txBody>
      </p:sp>
      <p:sp>
        <p:nvSpPr>
          <p:cNvPr id="5" name="TextBox 4"/>
          <p:cNvSpPr txBox="1"/>
          <p:nvPr/>
        </p:nvSpPr>
        <p:spPr>
          <a:xfrm>
            <a:off x="838200" y="2169660"/>
            <a:ext cx="3550074" cy="1200329"/>
          </a:xfrm>
          <a:prstGeom prst="rect">
            <a:avLst/>
          </a:prstGeom>
          <a:noFill/>
        </p:spPr>
        <p:txBody>
          <a:bodyPr wrap="none" rtlCol="0">
            <a:spAutoFit/>
          </a:bodyPr>
          <a:lstStyle/>
          <a:p>
            <a:r>
              <a:rPr lang="en-US" dirty="0"/>
              <a:t>Individual formulas for Imagery EDR</a:t>
            </a:r>
            <a:br>
              <a:rPr lang="en-US" dirty="0"/>
            </a:br>
            <a:r>
              <a:rPr lang="en-US" dirty="0"/>
              <a:t>and SDRs.  The SDR formula also</a:t>
            </a:r>
            <a:br>
              <a:rPr lang="en-US" dirty="0"/>
            </a:br>
            <a:r>
              <a:rPr lang="en-US" dirty="0"/>
              <a:t>removes bowtie deletion lines from</a:t>
            </a:r>
            <a:br>
              <a:rPr lang="en-US" dirty="0"/>
            </a:br>
            <a:r>
              <a:rPr lang="en-US" dirty="0"/>
              <a:t>the data.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8277" y="365128"/>
            <a:ext cx="7073035" cy="6215885"/>
          </a:xfrm>
        </p:spPr>
      </p:pic>
    </p:spTree>
    <p:extLst>
      <p:ext uri="{BB962C8B-B14F-4D97-AF65-F5344CB8AC3E}">
        <p14:creationId xmlns:p14="http://schemas.microsoft.com/office/powerpoint/2010/main" val="2721134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3: Enter </a:t>
            </a:r>
            <a:r>
              <a:rPr lang="en-US" dirty="0" smtClean="0"/>
              <a:t>IR Temperature Values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584" y="1690692"/>
            <a:ext cx="7778216" cy="4351339"/>
          </a:xfrm>
        </p:spPr>
      </p:pic>
      <p:sp>
        <p:nvSpPr>
          <p:cNvPr id="5" name="TextBox 4"/>
          <p:cNvSpPr txBox="1"/>
          <p:nvPr/>
        </p:nvSpPr>
        <p:spPr>
          <a:xfrm>
            <a:off x="736218" y="1690689"/>
            <a:ext cx="2839367" cy="2585323"/>
          </a:xfrm>
          <a:prstGeom prst="rect">
            <a:avLst/>
          </a:prstGeom>
          <a:noFill/>
        </p:spPr>
        <p:txBody>
          <a:bodyPr wrap="none" rtlCol="0">
            <a:spAutoFit/>
          </a:bodyPr>
          <a:lstStyle/>
          <a:p>
            <a:r>
              <a:rPr lang="en-US" dirty="0"/>
              <a:t>Enter the minimum and</a:t>
            </a:r>
            <a:br>
              <a:rPr lang="en-US" dirty="0"/>
            </a:br>
            <a:r>
              <a:rPr lang="en-US" dirty="0"/>
              <a:t>maximum IR temperature</a:t>
            </a:r>
            <a:br>
              <a:rPr lang="en-US" dirty="0"/>
            </a:br>
            <a:r>
              <a:rPr lang="en-US" dirty="0"/>
              <a:t>values to enhance in the</a:t>
            </a:r>
            <a:br>
              <a:rPr lang="en-US" dirty="0"/>
            </a:br>
            <a:r>
              <a:rPr lang="en-US" dirty="0"/>
              <a:t>final display.</a:t>
            </a:r>
            <a:br>
              <a:rPr lang="en-US" dirty="0"/>
            </a:br>
            <a:r>
              <a:rPr lang="en-US" dirty="0"/>
              <a:t/>
            </a:r>
            <a:br>
              <a:rPr lang="en-US" dirty="0"/>
            </a:br>
            <a:r>
              <a:rPr lang="en-US" dirty="0"/>
              <a:t>The SDR version of this</a:t>
            </a:r>
            <a:br>
              <a:rPr lang="en-US" dirty="0"/>
            </a:br>
            <a:r>
              <a:rPr lang="en-US" dirty="0"/>
              <a:t>window also includes an</a:t>
            </a:r>
            <a:br>
              <a:rPr lang="en-US" dirty="0"/>
            </a:br>
            <a:r>
              <a:rPr lang="en-US" dirty="0"/>
              <a:t>input field for the resolution</a:t>
            </a:r>
            <a:br>
              <a:rPr lang="en-US" dirty="0"/>
            </a:br>
            <a:r>
              <a:rPr lang="en-US" dirty="0"/>
              <a:t>of the data.</a:t>
            </a:r>
          </a:p>
        </p:txBody>
      </p:sp>
    </p:spTree>
    <p:extLst>
      <p:ext uri="{BB962C8B-B14F-4D97-AF65-F5344CB8AC3E}">
        <p14:creationId xmlns:p14="http://schemas.microsoft.com/office/powerpoint/2010/main" val="113927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Step 4: Select </a:t>
            </a:r>
            <a:r>
              <a:rPr lang="en-US" dirty="0" smtClean="0"/>
              <a:t>the IR and VIS Data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6622" y="1499623"/>
            <a:ext cx="5367183" cy="4911195"/>
          </a:xfrm>
        </p:spPr>
      </p:pic>
      <p:sp>
        <p:nvSpPr>
          <p:cNvPr id="5" name="TextBox 4"/>
          <p:cNvSpPr txBox="1"/>
          <p:nvPr/>
        </p:nvSpPr>
        <p:spPr>
          <a:xfrm>
            <a:off x="838201" y="1690688"/>
            <a:ext cx="4255845" cy="2862322"/>
          </a:xfrm>
          <a:prstGeom prst="rect">
            <a:avLst/>
          </a:prstGeom>
          <a:noFill/>
        </p:spPr>
        <p:txBody>
          <a:bodyPr wrap="none" rtlCol="0">
            <a:spAutoFit/>
          </a:bodyPr>
          <a:lstStyle/>
          <a:p>
            <a:r>
              <a:rPr lang="en-US" dirty="0"/>
              <a:t>Any IR or VIS band can be selected.</a:t>
            </a:r>
            <a:br>
              <a:rPr lang="en-US" dirty="0"/>
            </a:br>
            <a:r>
              <a:rPr lang="en-US" dirty="0"/>
              <a:t/>
            </a:r>
            <a:br>
              <a:rPr lang="en-US" dirty="0"/>
            </a:br>
            <a:r>
              <a:rPr lang="en-US" dirty="0"/>
              <a:t>IR data should be a temperature calibration</a:t>
            </a:r>
            <a:br>
              <a:rPr lang="en-US" dirty="0"/>
            </a:br>
            <a:r>
              <a:rPr lang="en-US" dirty="0"/>
              <a:t>and visible can be radiance or reflectance.</a:t>
            </a:r>
            <a:br>
              <a:rPr lang="en-US" dirty="0"/>
            </a:br>
            <a:r>
              <a:rPr lang="en-US" dirty="0"/>
              <a:t/>
            </a:r>
            <a:br>
              <a:rPr lang="en-US" dirty="0"/>
            </a:br>
            <a:r>
              <a:rPr lang="en-US" dirty="0"/>
              <a:t>With no subsetting in the Region tab the</a:t>
            </a:r>
            <a:br>
              <a:rPr lang="en-US" dirty="0"/>
            </a:br>
            <a:r>
              <a:rPr lang="en-US" dirty="0"/>
              <a:t>entire domain of the data will be displayed</a:t>
            </a:r>
            <a:br>
              <a:rPr lang="en-US" dirty="0"/>
            </a:br>
            <a:r>
              <a:rPr lang="en-US" dirty="0"/>
              <a:t>at the native resolution of the data for</a:t>
            </a:r>
            <a:br>
              <a:rPr lang="en-US" dirty="0"/>
            </a:br>
            <a:r>
              <a:rPr lang="en-US" dirty="0"/>
              <a:t>imagery EDRs and the resolution specified</a:t>
            </a:r>
            <a:br>
              <a:rPr lang="en-US" dirty="0"/>
            </a:br>
            <a:r>
              <a:rPr lang="en-US" dirty="0"/>
              <a:t>by the user for SDRs.</a:t>
            </a:r>
          </a:p>
        </p:txBody>
      </p:sp>
    </p:spTree>
    <p:extLst>
      <p:ext uri="{BB962C8B-B14F-4D97-AF65-F5344CB8AC3E}">
        <p14:creationId xmlns:p14="http://schemas.microsoft.com/office/powerpoint/2010/main" val="3744073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Left=VIS; Center=IR; Right=Sandwich</a:t>
            </a:r>
            <a:br>
              <a:rPr lang="en-US" dirty="0" smtClean="0"/>
            </a:br>
            <a:r>
              <a:rPr lang="en-US" sz="2000" dirty="0"/>
              <a:t>Severe storms over southeast on 03/15/2025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8838"/>
            <a:ext cx="10515600" cy="4324911"/>
          </a:xfrm>
        </p:spPr>
      </p:pic>
    </p:spTree>
    <p:extLst>
      <p:ext uri="{BB962C8B-B14F-4D97-AF65-F5344CB8AC3E}">
        <p14:creationId xmlns:p14="http://schemas.microsoft.com/office/powerpoint/2010/main" val="3125830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Left=VIS; Center=IR; Right=Sandwich</a:t>
            </a:r>
            <a:br>
              <a:rPr lang="en-US" dirty="0" smtClean="0"/>
            </a:br>
            <a:r>
              <a:rPr lang="en-US" sz="2000" dirty="0"/>
              <a:t>Severe storms over southeast on 03/15/2025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8838"/>
            <a:ext cx="10515600" cy="4324911"/>
          </a:xfrm>
        </p:spPr>
      </p:pic>
    </p:spTree>
    <p:extLst>
      <p:ext uri="{BB962C8B-B14F-4D97-AF65-F5344CB8AC3E}">
        <p14:creationId xmlns:p14="http://schemas.microsoft.com/office/powerpoint/2010/main" val="1745378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Left=VIS; Center=IR; Right=Sandwich</a:t>
            </a:r>
            <a:br>
              <a:rPr lang="en-US" dirty="0" smtClean="0"/>
            </a:br>
            <a:r>
              <a:rPr lang="en-US" sz="2000" dirty="0"/>
              <a:t>Severe storms over southeast on 03/15/2025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8838"/>
            <a:ext cx="10515600" cy="4324911"/>
          </a:xfrm>
        </p:spPr>
      </p:pic>
    </p:spTree>
    <p:extLst>
      <p:ext uri="{BB962C8B-B14F-4D97-AF65-F5344CB8AC3E}">
        <p14:creationId xmlns:p14="http://schemas.microsoft.com/office/powerpoint/2010/main" val="2115478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SOC_template_</Template>
  <TotalTime>109</TotalTime>
  <Words>400</Words>
  <Application>Microsoft Office PowerPoint</Application>
  <PresentationFormat>Widescreen</PresentationFormat>
  <Paragraphs>32</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VIIRS Sandwich Formulas</vt:lpstr>
      <vt:lpstr>Background</vt:lpstr>
      <vt:lpstr>Step 1: Load Data Source</vt:lpstr>
      <vt:lpstr>Step 2: Select Formula</vt:lpstr>
      <vt:lpstr>Step 3: Enter IR Temperature Values</vt:lpstr>
      <vt:lpstr>Step 4: Select the IR and VIS Data</vt:lpstr>
      <vt:lpstr>Results: Left=VIS; Center=IR; Right=Sandwich Severe storms over southeast on 03/15/2025</vt:lpstr>
      <vt:lpstr>Results: Left=VIS; Center=IR; Right=Sandwich Severe storms over southeast on 03/15/2025</vt:lpstr>
      <vt:lpstr>Results: Left=VIS; Center=IR; Right=Sandwich Severe storms over southeast on 03/15/2025</vt:lpstr>
      <vt:lpstr>VIIRS Rayleigh Correction</vt:lpstr>
      <vt:lpstr>Background</vt:lpstr>
      <vt:lpstr>Formulas</vt:lpstr>
      <vt:lpstr>True Color RGB - CONUS </vt:lpstr>
      <vt:lpstr>True Color RGB - Himalayas</vt:lpstr>
      <vt:lpstr>True Color RGB - Sahara</vt:lpstr>
      <vt:lpstr>True Color RGB - Australia</vt:lpstr>
      <vt:lpstr>True Color RGB – South America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VIIRS Sandwich Formulas</dc:title>
  <dc:creator>Robert Carp</dc:creator>
  <cp:lastModifiedBy>Robert Carp</cp:lastModifiedBy>
  <cp:revision>16</cp:revision>
  <dcterms:created xsi:type="dcterms:W3CDTF">2025-03-18T18:46:57Z</dcterms:created>
  <dcterms:modified xsi:type="dcterms:W3CDTF">2025-05-05T13:42:08Z</dcterms:modified>
</cp:coreProperties>
</file>