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mov" ContentType="video/unknown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7" r:id="rId2"/>
    <p:sldId id="258" r:id="rId3"/>
    <p:sldId id="285" r:id="rId4"/>
    <p:sldId id="287" r:id="rId5"/>
    <p:sldId id="260" r:id="rId6"/>
    <p:sldId id="322" r:id="rId7"/>
    <p:sldId id="323" r:id="rId8"/>
    <p:sldId id="324" r:id="rId9"/>
    <p:sldId id="261" r:id="rId10"/>
    <p:sldId id="291" r:id="rId11"/>
    <p:sldId id="292" r:id="rId12"/>
    <p:sldId id="294" r:id="rId13"/>
    <p:sldId id="296" r:id="rId14"/>
    <p:sldId id="297" r:id="rId15"/>
    <p:sldId id="325" r:id="rId16"/>
    <p:sldId id="314" r:id="rId17"/>
    <p:sldId id="316" r:id="rId18"/>
    <p:sldId id="317" r:id="rId19"/>
    <p:sldId id="318" r:id="rId20"/>
    <p:sldId id="326" r:id="rId21"/>
    <p:sldId id="319" r:id="rId22"/>
    <p:sldId id="321" r:id="rId23"/>
    <p:sldId id="320" r:id="rId24"/>
    <p:sldId id="303" r:id="rId25"/>
    <p:sldId id="304" r:id="rId26"/>
    <p:sldId id="305" r:id="rId27"/>
    <p:sldId id="271" r:id="rId28"/>
    <p:sldId id="275" r:id="rId29"/>
    <p:sldId id="276" r:id="rId30"/>
    <p:sldId id="277" r:id="rId31"/>
    <p:sldId id="298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51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648" y="-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F51E8-B980-7941-9156-75F3C643B5EE}" type="datetimeFigureOut">
              <a:rPr lang="en-US" smtClean="0"/>
              <a:t>8/4/12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BE126F-12DC-824D-A766-7C3FCF67AC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9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3F21ADD-07CF-C04A-879D-C3026C3D80D9}" type="slidenum">
              <a:rPr lang="en-GB" sz="1200"/>
              <a:pPr/>
              <a:t>10</a:t>
            </a:fld>
            <a:endParaRPr lang="en-GB" sz="1200"/>
          </a:p>
        </p:txBody>
      </p:sp>
      <p:sp>
        <p:nvSpPr>
          <p:cNvPr id="1843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A2A644E-E831-A44D-8CFC-BF6BD3F25876}" type="slidenum">
              <a:rPr lang="en-U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9A0585BF-F902-7F47-8824-AAB9490CC039}" type="slidenum">
              <a:rPr lang="en-US" sz="1200"/>
              <a:pPr/>
              <a:t>25</a:t>
            </a:fld>
            <a:endParaRPr lang="en-US" sz="120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58F2-B343-7C47-95E4-774E43D33F20}" type="datetimeFigureOut">
              <a:rPr lang="en-US" smtClean="0"/>
              <a:t>8/4/12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5717-AC04-2345-8ECA-BE4499A2C3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519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58F2-B343-7C47-95E4-774E43D33F20}" type="datetimeFigureOut">
              <a:rPr lang="en-US" smtClean="0"/>
              <a:t>8/4/12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5717-AC04-2345-8ECA-BE4499A2C3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661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58F2-B343-7C47-95E4-774E43D33F20}" type="datetimeFigureOut">
              <a:rPr lang="en-US" smtClean="0"/>
              <a:t>8/4/12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5717-AC04-2345-8ECA-BE4499A2C3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205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58F2-B343-7C47-95E4-774E43D33F20}" type="datetimeFigureOut">
              <a:rPr lang="en-US" smtClean="0"/>
              <a:t>8/4/12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5717-AC04-2345-8ECA-BE4499A2C3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440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58F2-B343-7C47-95E4-774E43D33F20}" type="datetimeFigureOut">
              <a:rPr lang="en-US" smtClean="0"/>
              <a:t>8/4/12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5717-AC04-2345-8ECA-BE4499A2C3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996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58F2-B343-7C47-95E4-774E43D33F20}" type="datetimeFigureOut">
              <a:rPr lang="en-US" smtClean="0"/>
              <a:t>8/4/12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5717-AC04-2345-8ECA-BE4499A2C3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103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58F2-B343-7C47-95E4-774E43D33F20}" type="datetimeFigureOut">
              <a:rPr lang="en-US" smtClean="0"/>
              <a:t>8/4/12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5717-AC04-2345-8ECA-BE4499A2C3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943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58F2-B343-7C47-95E4-774E43D33F20}" type="datetimeFigureOut">
              <a:rPr lang="en-US" smtClean="0"/>
              <a:t>8/4/12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5717-AC04-2345-8ECA-BE4499A2C3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839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58F2-B343-7C47-95E4-774E43D33F20}" type="datetimeFigureOut">
              <a:rPr lang="en-US" smtClean="0"/>
              <a:t>8/4/12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5717-AC04-2345-8ECA-BE4499A2C3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757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58F2-B343-7C47-95E4-774E43D33F20}" type="datetimeFigureOut">
              <a:rPr lang="en-US" smtClean="0"/>
              <a:t>8/4/12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5717-AC04-2345-8ECA-BE4499A2C3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351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58F2-B343-7C47-95E4-774E43D33F20}" type="datetimeFigureOut">
              <a:rPr lang="en-US" smtClean="0"/>
              <a:t>8/4/12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55717-AC04-2345-8ECA-BE4499A2C3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818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C58F2-B343-7C47-95E4-774E43D33F20}" type="datetimeFigureOut">
              <a:rPr lang="en-US" smtClean="0"/>
              <a:t>8/4/12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55717-AC04-2345-8ECA-BE4499A2C3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367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png"/><Relationship Id="rId5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.png"/><Relationship Id="rId12" Type="http://schemas.openxmlformats.org/officeDocument/2006/relationships/image" Target="../media/image31.png"/><Relationship Id="rId13" Type="http://schemas.openxmlformats.org/officeDocument/2006/relationships/image" Target="../media/image32.png"/><Relationship Id="rId14" Type="http://schemas.openxmlformats.org/officeDocument/2006/relationships/image" Target="../media/image33.png"/><Relationship Id="rId15" Type="http://schemas.openxmlformats.org/officeDocument/2006/relationships/image" Target="../media/image34.jpeg"/><Relationship Id="rId16" Type="http://schemas.openxmlformats.org/officeDocument/2006/relationships/image" Target="../media/image35.jpeg"/><Relationship Id="rId17" Type="http://schemas.openxmlformats.org/officeDocument/2006/relationships/image" Target="../media/image36.jpeg"/><Relationship Id="rId18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Relationship Id="rId9" Type="http://schemas.openxmlformats.org/officeDocument/2006/relationships/image" Target="../media/image28.png"/><Relationship Id="rId10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52.png"/><Relationship Id="rId7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4" Type="http://schemas.openxmlformats.org/officeDocument/2006/relationships/image" Target="../media/image63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jpeg"/><Relationship Id="rId3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4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4" Type="http://schemas.openxmlformats.org/officeDocument/2006/relationships/image" Target="../media/image71.jpeg"/><Relationship Id="rId5" Type="http://schemas.openxmlformats.org/officeDocument/2006/relationships/image" Target="../media/image72.jpeg"/><Relationship Id="rId6" Type="http://schemas.openxmlformats.org/officeDocument/2006/relationships/image" Target="../media/image73.jpeg"/><Relationship Id="rId7" Type="http://schemas.openxmlformats.org/officeDocument/2006/relationships/image" Target="../media/image74.jpeg"/><Relationship Id="rId8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4" Type="http://schemas.openxmlformats.org/officeDocument/2006/relationships/image" Target="../media/image78.jpeg"/><Relationship Id="rId5" Type="http://schemas.openxmlformats.org/officeDocument/2006/relationships/image" Target="../media/image79.jpeg"/><Relationship Id="rId6" Type="http://schemas.openxmlformats.org/officeDocument/2006/relationships/image" Target="../media/image80.jpeg"/><Relationship Id="rId7" Type="http://schemas.openxmlformats.org/officeDocument/2006/relationships/image" Target="../media/image81.jpeg"/><Relationship Id="rId8" Type="http://schemas.openxmlformats.org/officeDocument/2006/relationships/image" Target="../media/image82.jpeg"/><Relationship Id="rId9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4" Type="http://schemas.openxmlformats.org/officeDocument/2006/relationships/image" Target="../media/image86.jpeg"/><Relationship Id="rId5" Type="http://schemas.openxmlformats.org/officeDocument/2006/relationships/image" Target="../media/image87.jpeg"/><Relationship Id="rId6" Type="http://schemas.openxmlformats.org/officeDocument/2006/relationships/image" Target="../media/image88.jpeg"/><Relationship Id="rId7" Type="http://schemas.openxmlformats.org/officeDocument/2006/relationships/image" Target="../media/image89.jpeg"/><Relationship Id="rId8" Type="http://schemas.openxmlformats.org/officeDocument/2006/relationships/image" Target="../media/image90.jpeg"/><Relationship Id="rId9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%5CMacintosh%20HD:Users:smith:Desktop:DR_Manuscript:DualRegnPaper_Draft.doc!OLE_LINK1" TargetMode="External"/><Relationship Id="rId4" Type="http://schemas.openxmlformats.org/officeDocument/2006/relationships/image" Target="../media/image8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3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>
          <a:xfrm>
            <a:off x="0" y="15023"/>
            <a:ext cx="9144000" cy="1190625"/>
          </a:xfrm>
        </p:spPr>
        <p:txBody>
          <a:bodyPr>
            <a:noAutofit/>
          </a:bodyPr>
          <a:lstStyle/>
          <a:p>
            <a:r>
              <a:rPr lang="en-US" sz="3200" b="1" i="1" dirty="0">
                <a:solidFill>
                  <a:srgbClr val="800000"/>
                </a:solidFill>
              </a:rPr>
              <a:t>Weather and Climate Applications of </a:t>
            </a:r>
            <a:r>
              <a:rPr lang="en-US" sz="3200" b="1" i="1" dirty="0" smtClean="0">
                <a:solidFill>
                  <a:srgbClr val="800000"/>
                </a:solidFill>
              </a:rPr>
              <a:t/>
            </a:r>
            <a:br>
              <a:rPr lang="en-US" sz="3200" b="1" i="1" dirty="0" smtClean="0">
                <a:solidFill>
                  <a:srgbClr val="800000"/>
                </a:solidFill>
              </a:rPr>
            </a:br>
            <a:r>
              <a:rPr lang="en-US" sz="3200" b="1" i="1" dirty="0" err="1" smtClean="0">
                <a:solidFill>
                  <a:srgbClr val="800000"/>
                </a:solidFill>
              </a:rPr>
              <a:t>Ultraspectral</a:t>
            </a:r>
            <a:r>
              <a:rPr lang="en-US" sz="3200" b="1" i="1" dirty="0" smtClean="0">
                <a:solidFill>
                  <a:srgbClr val="800000"/>
                </a:solidFill>
              </a:rPr>
              <a:t> </a:t>
            </a:r>
            <a:r>
              <a:rPr lang="en-US" sz="3200" b="1" i="1" dirty="0">
                <a:solidFill>
                  <a:srgbClr val="800000"/>
                </a:solidFill>
              </a:rPr>
              <a:t>IR Radiance </a:t>
            </a:r>
            <a:r>
              <a:rPr lang="en-US" sz="3200" b="1" i="1" dirty="0" smtClean="0">
                <a:solidFill>
                  <a:srgbClr val="800000"/>
                </a:solidFill>
              </a:rPr>
              <a:t>Measurements</a:t>
            </a:r>
            <a:r>
              <a:rPr lang="en-US" sz="3200" b="1" i="1" dirty="0">
                <a:solidFill>
                  <a:srgbClr val="800000"/>
                </a:solidFill>
              </a:rPr>
              <a:t> </a:t>
            </a:r>
            <a:br>
              <a:rPr lang="en-US" sz="3200" b="1" i="1" dirty="0">
                <a:solidFill>
                  <a:srgbClr val="800000"/>
                </a:solidFill>
              </a:rPr>
            </a:br>
            <a:endParaRPr lang="en-US" sz="2000" b="1" i="1" dirty="0">
              <a:solidFill>
                <a:srgbClr val="800000"/>
              </a:solidFill>
            </a:endParaRPr>
          </a:p>
        </p:txBody>
      </p:sp>
      <p:cxnSp>
        <p:nvCxnSpPr>
          <p:cNvPr id="29" name="Straight Connector 3"/>
          <p:cNvCxnSpPr>
            <a:cxnSpLocks noChangeShapeType="1"/>
          </p:cNvCxnSpPr>
          <p:nvPr/>
        </p:nvCxnSpPr>
        <p:spPr bwMode="auto">
          <a:xfrm>
            <a:off x="0" y="980923"/>
            <a:ext cx="9144000" cy="1588"/>
          </a:xfrm>
          <a:prstGeom prst="line">
            <a:avLst/>
          </a:prstGeom>
          <a:noFill/>
          <a:ln w="254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Text Box 10"/>
          <p:cNvSpPr txBox="1">
            <a:spLocks noChangeArrowheads="1"/>
          </p:cNvSpPr>
          <p:nvPr/>
        </p:nvSpPr>
        <p:spPr bwMode="auto">
          <a:xfrm>
            <a:off x="381000" y="977900"/>
            <a:ext cx="8458200" cy="964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US" sz="1600" b="1" dirty="0" smtClean="0"/>
              <a:t>William Smith </a:t>
            </a:r>
            <a:r>
              <a:rPr lang="en-US" sz="1600" b="1" baseline="30000" dirty="0" smtClean="0"/>
              <a:t>1,2</a:t>
            </a:r>
            <a:r>
              <a:rPr lang="en-US" sz="1600" b="1" dirty="0" smtClean="0"/>
              <a:t>, </a:t>
            </a:r>
            <a:r>
              <a:rPr lang="en-US" sz="1600" b="1" dirty="0"/>
              <a:t>Elisabeth </a:t>
            </a:r>
            <a:r>
              <a:rPr lang="en-US" sz="1600" b="1" dirty="0" smtClean="0"/>
              <a:t>Weisz</a:t>
            </a:r>
            <a:r>
              <a:rPr lang="en-US" sz="1600" b="1" baseline="30000" dirty="0" smtClean="0"/>
              <a:t>1</a:t>
            </a:r>
            <a:r>
              <a:rPr lang="en-US" sz="1600" b="1" dirty="0" smtClean="0"/>
              <a:t>, </a:t>
            </a:r>
            <a:endParaRPr lang="en-US" sz="1600" b="1" dirty="0"/>
          </a:p>
          <a:p>
            <a:pPr algn="ctr">
              <a:defRPr/>
            </a:pPr>
            <a:r>
              <a:rPr lang="en-US" sz="1600" b="1" dirty="0" err="1" smtClean="0"/>
              <a:t>Stanislav</a:t>
            </a:r>
            <a:r>
              <a:rPr lang="en-US" sz="1600" b="1" dirty="0" smtClean="0"/>
              <a:t> Kireev</a:t>
            </a:r>
            <a:r>
              <a:rPr lang="en-US" sz="1600" b="1" baseline="30000" dirty="0" smtClean="0"/>
              <a:t>2</a:t>
            </a:r>
            <a:r>
              <a:rPr lang="en-US" sz="1600" b="1" dirty="0" smtClean="0"/>
              <a:t>, Allen Larar</a:t>
            </a:r>
            <a:r>
              <a:rPr lang="en-US" sz="1600" b="1" baseline="30000" dirty="0" smtClean="0"/>
              <a:t>3</a:t>
            </a:r>
            <a:r>
              <a:rPr lang="en-US" sz="1600" b="1" dirty="0" smtClean="0"/>
              <a:t>, and Henry Revercomb</a:t>
            </a:r>
            <a:r>
              <a:rPr lang="en-US" sz="1600" b="1" baseline="30000" dirty="0" smtClean="0"/>
              <a:t>1</a:t>
            </a:r>
          </a:p>
          <a:p>
            <a:pPr algn="ctr">
              <a:defRPr/>
            </a:pPr>
            <a:endParaRPr lang="en-US" sz="1600" b="1" baseline="30000" dirty="0" smtClean="0"/>
          </a:p>
          <a:p>
            <a:pPr marL="342900" indent="-342900" algn="ctr">
              <a:buFontTx/>
              <a:buAutoNum type="arabicParenBoth"/>
              <a:defRPr/>
            </a:pPr>
            <a:r>
              <a:rPr lang="en-US" sz="1400" dirty="0"/>
              <a:t>University of Wisconsin-</a:t>
            </a:r>
            <a:r>
              <a:rPr lang="en-US" sz="1400" dirty="0" smtClean="0"/>
              <a:t>Madison, (2) Hampton </a:t>
            </a:r>
            <a:r>
              <a:rPr lang="en-US" sz="1400" dirty="0"/>
              <a:t>University, </a:t>
            </a:r>
            <a:r>
              <a:rPr lang="en-US" sz="1400" dirty="0" smtClean="0"/>
              <a:t> (3) NASA Langley Research Center</a:t>
            </a:r>
          </a:p>
        </p:txBody>
      </p:sp>
      <p:sp>
        <p:nvSpPr>
          <p:cNvPr id="64" name="TextBox 1"/>
          <p:cNvSpPr txBox="1">
            <a:spLocks noChangeArrowheads="1"/>
          </p:cNvSpPr>
          <p:nvPr/>
        </p:nvSpPr>
        <p:spPr bwMode="auto">
          <a:xfrm>
            <a:off x="963672" y="1905000"/>
            <a:ext cx="75071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b="1" dirty="0" smtClean="0"/>
              <a:t>International Radiation Symposium</a:t>
            </a:r>
          </a:p>
          <a:p>
            <a:pPr algn="ctr" eaLnBrk="1" hangingPunct="1"/>
            <a:r>
              <a:rPr lang="en-US" b="1" dirty="0" smtClean="0"/>
              <a:t>06-10 August 2012, </a:t>
            </a:r>
            <a:r>
              <a:rPr lang="en-US" b="1" dirty="0" err="1" smtClean="0"/>
              <a:t>Dahlem</a:t>
            </a:r>
            <a:r>
              <a:rPr lang="en-US" b="1" dirty="0" smtClean="0"/>
              <a:t> Cube, Berlin Germany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152400" y="2895600"/>
            <a:ext cx="8991600" cy="3505200"/>
            <a:chOff x="152400" y="2895600"/>
            <a:chExt cx="8991600" cy="3505200"/>
          </a:xfrm>
        </p:grpSpPr>
        <p:pic>
          <p:nvPicPr>
            <p:cNvPr id="79" name="Picture 2" descr="giftsspcov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14" t="28758" r="8139" b="9804"/>
            <a:stretch>
              <a:fillRect/>
            </a:stretch>
          </p:blipFill>
          <p:spPr bwMode="auto">
            <a:xfrm>
              <a:off x="152400" y="2895600"/>
              <a:ext cx="5105400" cy="312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" name="Rectangle 3"/>
            <p:cNvSpPr>
              <a:spLocks noChangeArrowheads="1"/>
            </p:cNvSpPr>
            <p:nvPr/>
          </p:nvSpPr>
          <p:spPr bwMode="auto">
            <a:xfrm>
              <a:off x="685800" y="3178175"/>
              <a:ext cx="4191000" cy="3476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en-US" b="1" i="1">
                  <a:latin typeface="Times New Roman" charset="0"/>
                </a:rPr>
                <a:t>The Infrared Spectrum</a:t>
              </a:r>
              <a:endParaRPr lang="en-US" sz="3200" b="1" i="1">
                <a:latin typeface="Times New Roman" charset="0"/>
              </a:endParaRPr>
            </a:p>
          </p:txBody>
        </p:sp>
        <p:sp>
          <p:nvSpPr>
            <p:cNvPr id="81" name="Text Box 4"/>
            <p:cNvSpPr txBox="1">
              <a:spLocks noChangeArrowheads="1"/>
            </p:cNvSpPr>
            <p:nvPr/>
          </p:nvSpPr>
          <p:spPr bwMode="auto">
            <a:xfrm>
              <a:off x="5029200" y="6003925"/>
              <a:ext cx="39957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2000" b="1"/>
                <a:t>Detailed Atmospheric Structure</a:t>
              </a:r>
            </a:p>
          </p:txBody>
        </p:sp>
        <p:sp>
          <p:nvSpPr>
            <p:cNvPr id="82" name="Text Box 5"/>
            <p:cNvSpPr txBox="1">
              <a:spLocks noChangeArrowheads="1"/>
            </p:cNvSpPr>
            <p:nvPr/>
          </p:nvSpPr>
          <p:spPr bwMode="auto">
            <a:xfrm>
              <a:off x="533400" y="5943600"/>
              <a:ext cx="38830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2000" b="1"/>
                <a:t>Observed Radiance Spectrum</a:t>
              </a:r>
              <a:r>
                <a:rPr lang="en-US" b="1"/>
                <a:t> </a:t>
              </a:r>
            </a:p>
          </p:txBody>
        </p:sp>
        <p:sp>
          <p:nvSpPr>
            <p:cNvPr id="83" name="Line 6"/>
            <p:cNvSpPr>
              <a:spLocks noChangeShapeType="1"/>
            </p:cNvSpPr>
            <p:nvPr/>
          </p:nvSpPr>
          <p:spPr bwMode="auto">
            <a:xfrm>
              <a:off x="4343400" y="6200775"/>
              <a:ext cx="685800" cy="0"/>
            </a:xfrm>
            <a:prstGeom prst="line">
              <a:avLst/>
            </a:prstGeom>
            <a:noFill/>
            <a:ln w="1270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" name="Text Box 7"/>
            <p:cNvSpPr txBox="1">
              <a:spLocks noChangeArrowheads="1"/>
            </p:cNvSpPr>
            <p:nvPr/>
          </p:nvSpPr>
          <p:spPr bwMode="auto">
            <a:xfrm>
              <a:off x="5043488" y="5711825"/>
              <a:ext cx="40560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400"/>
                <a:t>4-d Water Vapor Imaging With Geo-Imaging FTS</a:t>
              </a:r>
            </a:p>
          </p:txBody>
        </p:sp>
        <p:pic>
          <p:nvPicPr>
            <p:cNvPr id="85" name="volRHnew.mov">
              <a:hlinkClick r:id="" action="ppaction://media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7800" y="2971800"/>
              <a:ext cx="3886200" cy="2657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85785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9"/>
          <p:cNvSpPr>
            <a:spLocks noChangeArrowheads="1"/>
          </p:cNvSpPr>
          <p:nvPr/>
        </p:nvSpPr>
        <p:spPr bwMode="auto">
          <a:xfrm>
            <a:off x="0" y="569912"/>
            <a:ext cx="91344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800" b="1" i="1" dirty="0">
                <a:solidFill>
                  <a:srgbClr val="800000"/>
                </a:solidFill>
              </a:rPr>
              <a:t>Observations of Atmospheric Dynamics From </a:t>
            </a:r>
            <a:endParaRPr lang="en-US" sz="2800" i="1" dirty="0">
              <a:solidFill>
                <a:srgbClr val="800000"/>
              </a:solidFill>
            </a:endParaRPr>
          </a:p>
          <a:p>
            <a:pPr algn="ctr"/>
            <a:r>
              <a:rPr lang="en-US" sz="2800" b="1" i="1" dirty="0">
                <a:solidFill>
                  <a:srgbClr val="800000"/>
                </a:solidFill>
              </a:rPr>
              <a:t>Consecutive </a:t>
            </a:r>
            <a:r>
              <a:rPr lang="en-US" sz="2800" b="1" i="1" dirty="0" err="1">
                <a:solidFill>
                  <a:srgbClr val="800000"/>
                </a:solidFill>
              </a:rPr>
              <a:t>CrIS</a:t>
            </a:r>
            <a:r>
              <a:rPr lang="en-US" sz="2800" b="1" i="1" dirty="0">
                <a:solidFill>
                  <a:srgbClr val="800000"/>
                </a:solidFill>
              </a:rPr>
              <a:t> and AIRS Measurements</a:t>
            </a:r>
            <a:endParaRPr lang="en-US" sz="2800" i="1" dirty="0">
              <a:solidFill>
                <a:srgbClr val="800000"/>
              </a:solidFill>
            </a:endParaRPr>
          </a:p>
        </p:txBody>
      </p:sp>
      <p:pic>
        <p:nvPicPr>
          <p:cNvPr id="17412" name="Picture 4" descr="Snapz Pro XScreenSnapz0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3"/>
          <a:stretch>
            <a:fillRect/>
          </a:stretch>
        </p:blipFill>
        <p:spPr bwMode="auto">
          <a:xfrm>
            <a:off x="3810000" y="1981200"/>
            <a:ext cx="53340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3" name="Group 1"/>
          <p:cNvGrpSpPr>
            <a:grpSpLocks/>
          </p:cNvGrpSpPr>
          <p:nvPr/>
        </p:nvGrpSpPr>
        <p:grpSpPr bwMode="auto">
          <a:xfrm>
            <a:off x="457200" y="1905000"/>
            <a:ext cx="3352800" cy="2362200"/>
            <a:chOff x="4648200" y="782320"/>
            <a:chExt cx="4709886" cy="3332480"/>
          </a:xfrm>
        </p:grpSpPr>
        <p:grpSp>
          <p:nvGrpSpPr>
            <p:cNvPr id="17415" name="Group 5"/>
            <p:cNvGrpSpPr>
              <a:grpSpLocks/>
            </p:cNvGrpSpPr>
            <p:nvPr/>
          </p:nvGrpSpPr>
          <p:grpSpPr bwMode="auto">
            <a:xfrm>
              <a:off x="4648200" y="990600"/>
              <a:ext cx="4495800" cy="3124200"/>
              <a:chOff x="4648200" y="990600"/>
              <a:chExt cx="4495800" cy="3124200"/>
            </a:xfrm>
          </p:grpSpPr>
          <p:pic>
            <p:nvPicPr>
              <p:cNvPr id="17417" name="Picture 2" descr="CrIS_ATMS.tiff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387" r="57362" b="6911"/>
              <a:stretch>
                <a:fillRect/>
              </a:stretch>
            </p:blipFill>
            <p:spPr bwMode="auto">
              <a:xfrm>
                <a:off x="4648200" y="990600"/>
                <a:ext cx="4114800" cy="312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18" name="Rectangle 3"/>
              <p:cNvSpPr>
                <a:spLocks noChangeArrowheads="1"/>
              </p:cNvSpPr>
              <p:nvPr/>
            </p:nvSpPr>
            <p:spPr bwMode="auto">
              <a:xfrm>
                <a:off x="5257800" y="1524000"/>
                <a:ext cx="762000" cy="152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/>
              </a:p>
            </p:txBody>
          </p:sp>
          <p:sp>
            <p:nvSpPr>
              <p:cNvPr id="17419" name="Rectangle 16"/>
              <p:cNvSpPr>
                <a:spLocks noChangeArrowheads="1"/>
              </p:cNvSpPr>
              <p:nvPr/>
            </p:nvSpPr>
            <p:spPr bwMode="auto">
              <a:xfrm>
                <a:off x="7467600" y="1193800"/>
                <a:ext cx="1676400" cy="1066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/>
              </a:p>
            </p:txBody>
          </p:sp>
          <p:sp>
            <p:nvSpPr>
              <p:cNvPr id="17420" name="Rectangle 18"/>
              <p:cNvSpPr>
                <a:spLocks noChangeArrowheads="1"/>
              </p:cNvSpPr>
              <p:nvPr/>
            </p:nvSpPr>
            <p:spPr bwMode="auto">
              <a:xfrm>
                <a:off x="8343900" y="2209800"/>
                <a:ext cx="762000" cy="152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/>
              </a:p>
            </p:txBody>
          </p:sp>
          <p:sp>
            <p:nvSpPr>
              <p:cNvPr id="17421" name="Rectangle 19"/>
              <p:cNvSpPr>
                <a:spLocks noChangeArrowheads="1"/>
              </p:cNvSpPr>
              <p:nvPr/>
            </p:nvSpPr>
            <p:spPr bwMode="auto">
              <a:xfrm>
                <a:off x="5257800" y="1600200"/>
                <a:ext cx="762000" cy="304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/>
              </a:p>
            </p:txBody>
          </p:sp>
          <p:sp>
            <p:nvSpPr>
              <p:cNvPr id="17422" name="Rectangle 20"/>
              <p:cNvSpPr>
                <a:spLocks noChangeArrowheads="1"/>
              </p:cNvSpPr>
              <p:nvPr/>
            </p:nvSpPr>
            <p:spPr bwMode="auto">
              <a:xfrm>
                <a:off x="7010400" y="1600200"/>
                <a:ext cx="762000" cy="228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/>
              </a:p>
            </p:txBody>
          </p:sp>
          <p:sp>
            <p:nvSpPr>
              <p:cNvPr id="17423" name="Rectangle 21"/>
              <p:cNvSpPr>
                <a:spLocks noChangeArrowheads="1"/>
              </p:cNvSpPr>
              <p:nvPr/>
            </p:nvSpPr>
            <p:spPr bwMode="auto">
              <a:xfrm>
                <a:off x="6858000" y="1524000"/>
                <a:ext cx="762000" cy="152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/>
              </a:p>
            </p:txBody>
          </p:sp>
          <p:sp>
            <p:nvSpPr>
              <p:cNvPr id="17424" name="Rectangle 22"/>
              <p:cNvSpPr>
                <a:spLocks noChangeArrowheads="1"/>
              </p:cNvSpPr>
              <p:nvPr/>
            </p:nvSpPr>
            <p:spPr bwMode="auto">
              <a:xfrm>
                <a:off x="8382000" y="2286000"/>
                <a:ext cx="762000" cy="152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/>
              </a:p>
            </p:txBody>
          </p:sp>
        </p:grpSp>
        <p:sp>
          <p:nvSpPr>
            <p:cNvPr id="17416" name="Rectangle 17"/>
            <p:cNvSpPr>
              <a:spLocks noChangeArrowheads="1"/>
            </p:cNvSpPr>
            <p:nvPr/>
          </p:nvSpPr>
          <p:spPr bwMode="auto">
            <a:xfrm>
              <a:off x="6965043" y="782320"/>
              <a:ext cx="2393043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sz="2000" i="1"/>
                <a:t>Suomi NPP/JPSS</a:t>
              </a:r>
            </a:p>
            <a:p>
              <a:pPr algn="ctr" eaLnBrk="0" hangingPunct="0"/>
              <a:r>
                <a:rPr lang="en-US" sz="2000" i="1"/>
                <a:t>CrIS</a:t>
              </a:r>
            </a:p>
          </p:txBody>
        </p:sp>
      </p:grpSp>
      <p:pic>
        <p:nvPicPr>
          <p:cNvPr id="17414" name="Picture 3" descr="Scan_Ge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8"/>
          <a:stretch>
            <a:fillRect/>
          </a:stretch>
        </p:blipFill>
        <p:spPr bwMode="auto">
          <a:xfrm>
            <a:off x="69850" y="4343400"/>
            <a:ext cx="3649663" cy="236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7847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ch2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8625" y="242888"/>
            <a:ext cx="8286750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91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5" descr="CrIS_BT_d2012022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4"/>
          <a:stretch>
            <a:fillRect/>
          </a:stretch>
        </p:blipFill>
        <p:spPr bwMode="auto">
          <a:xfrm>
            <a:off x="4572000" y="2790825"/>
            <a:ext cx="4587875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4" descr="AIRS_BT_29Feb12_U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94000"/>
            <a:ext cx="48768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7" descr="orbit_29Feb12_6to9.pn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22"/>
          <a:stretch>
            <a:fillRect/>
          </a:stretch>
        </p:blipFill>
        <p:spPr bwMode="auto">
          <a:xfrm>
            <a:off x="3048000" y="703263"/>
            <a:ext cx="3414713" cy="211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extBox 23"/>
          <p:cNvSpPr txBox="1">
            <a:spLocks noChangeArrowheads="1"/>
          </p:cNvSpPr>
          <p:nvPr/>
        </p:nvSpPr>
        <p:spPr bwMode="auto">
          <a:xfrm>
            <a:off x="0" y="150813"/>
            <a:ext cx="914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b="1" i="1" u="sng">
                <a:solidFill>
                  <a:srgbClr val="800000"/>
                </a:solidFill>
              </a:rPr>
              <a:t>Aqua and NPP orbits over North America on Feb. 29, 2012</a:t>
            </a:r>
          </a:p>
        </p:txBody>
      </p:sp>
      <p:sp>
        <p:nvSpPr>
          <p:cNvPr id="30725" name="TextBox 7"/>
          <p:cNvSpPr txBox="1">
            <a:spLocks noChangeArrowheads="1"/>
          </p:cNvSpPr>
          <p:nvPr/>
        </p:nvSpPr>
        <p:spPr bwMode="auto">
          <a:xfrm>
            <a:off x="668338" y="947738"/>
            <a:ext cx="2743200" cy="1570037"/>
          </a:xfrm>
          <a:prstGeom prst="rec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 b="1" u="sng">
                <a:solidFill>
                  <a:srgbClr val="800000"/>
                </a:solidFill>
              </a:rPr>
              <a:t>AIRS granules</a:t>
            </a:r>
          </a:p>
          <a:p>
            <a:pPr algn="ctr" eaLnBrk="1" hangingPunct="1"/>
            <a:r>
              <a:rPr lang="en-US" sz="1600">
                <a:solidFill>
                  <a:srgbClr val="800000"/>
                </a:solidFill>
              </a:rPr>
              <a:t> Start times: 06:41, 06:47,</a:t>
            </a:r>
          </a:p>
          <a:p>
            <a:pPr algn="ctr" eaLnBrk="1" hangingPunct="1"/>
            <a:r>
              <a:rPr lang="en-US" sz="1600">
                <a:solidFill>
                  <a:srgbClr val="800000"/>
                </a:solidFill>
              </a:rPr>
              <a:t>            08:17, 08:23 UTC</a:t>
            </a:r>
          </a:p>
          <a:p>
            <a:pPr algn="ctr" eaLnBrk="1" hangingPunct="1"/>
            <a:r>
              <a:rPr lang="en-US" sz="1600">
                <a:solidFill>
                  <a:srgbClr val="800000"/>
                </a:solidFill>
              </a:rPr>
              <a:t> AIRS granule size: 90x135</a:t>
            </a:r>
          </a:p>
          <a:p>
            <a:pPr eaLnBrk="1" hangingPunct="1"/>
            <a:r>
              <a:rPr lang="en-US" sz="1600">
                <a:solidFill>
                  <a:srgbClr val="800000"/>
                </a:solidFill>
              </a:rPr>
              <a:t>            (12150 FOVs)</a:t>
            </a:r>
          </a:p>
          <a:p>
            <a:pPr eaLnBrk="1" hangingPunct="1"/>
            <a:r>
              <a:rPr lang="en-US" sz="1600">
                <a:solidFill>
                  <a:srgbClr val="800000"/>
                </a:solidFill>
              </a:rPr>
              <a:t>        4 granules in total</a:t>
            </a:r>
          </a:p>
        </p:txBody>
      </p:sp>
      <p:sp>
        <p:nvSpPr>
          <p:cNvPr id="30726" name="TextBox 11"/>
          <p:cNvSpPr txBox="1">
            <a:spLocks noChangeArrowheads="1"/>
          </p:cNvSpPr>
          <p:nvPr/>
        </p:nvSpPr>
        <p:spPr bwMode="auto">
          <a:xfrm>
            <a:off x="6248400" y="944563"/>
            <a:ext cx="2819400" cy="1570037"/>
          </a:xfrm>
          <a:prstGeom prst="rec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 b="1" u="sng">
                <a:solidFill>
                  <a:srgbClr val="800000"/>
                </a:solidFill>
              </a:rPr>
              <a:t>CrIS  granules</a:t>
            </a:r>
          </a:p>
          <a:p>
            <a:pPr algn="ctr" eaLnBrk="1" hangingPunct="1"/>
            <a:r>
              <a:rPr lang="en-US" sz="1600">
                <a:solidFill>
                  <a:srgbClr val="800000"/>
                </a:solidFill>
              </a:rPr>
              <a:t>eastern/western orbit start times: 07:05/08:44 UTC</a:t>
            </a:r>
          </a:p>
          <a:p>
            <a:pPr algn="ctr" eaLnBrk="1" hangingPunct="1"/>
            <a:r>
              <a:rPr lang="en-US" sz="1600">
                <a:solidFill>
                  <a:srgbClr val="800000"/>
                </a:solidFill>
              </a:rPr>
              <a:t>CrIS granule size: 90x12</a:t>
            </a:r>
          </a:p>
          <a:p>
            <a:pPr algn="ctr" eaLnBrk="1" hangingPunct="1"/>
            <a:r>
              <a:rPr lang="en-US" sz="1600">
                <a:solidFill>
                  <a:srgbClr val="800000"/>
                </a:solidFill>
              </a:rPr>
              <a:t>          (1080 FOVs)</a:t>
            </a:r>
          </a:p>
          <a:p>
            <a:pPr algn="ctr" eaLnBrk="1" hangingPunct="1"/>
            <a:r>
              <a:rPr lang="en-US" sz="1600">
                <a:solidFill>
                  <a:srgbClr val="800000"/>
                </a:solidFill>
              </a:rPr>
              <a:t>      47 granules in total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3919538" y="1289050"/>
            <a:ext cx="576262" cy="47942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0728" name="Group 47"/>
          <p:cNvGrpSpPr>
            <a:grpSpLocks/>
          </p:cNvGrpSpPr>
          <p:nvPr/>
        </p:nvGrpSpPr>
        <p:grpSpPr bwMode="auto">
          <a:xfrm>
            <a:off x="2413000" y="4191000"/>
            <a:ext cx="1016000" cy="1176338"/>
            <a:chOff x="2057400" y="3793066"/>
            <a:chExt cx="1016000" cy="1176957"/>
          </a:xfrm>
        </p:grpSpPr>
        <p:cxnSp>
          <p:nvCxnSpPr>
            <p:cNvPr id="30734" name="Straight Connector 12"/>
            <p:cNvCxnSpPr>
              <a:cxnSpLocks noChangeShapeType="1"/>
            </p:cNvCxnSpPr>
            <p:nvPr/>
          </p:nvCxnSpPr>
          <p:spPr bwMode="auto">
            <a:xfrm flipH="1">
              <a:off x="2082800" y="3793066"/>
              <a:ext cx="152400" cy="110921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35" name="Straight Connector 14"/>
            <p:cNvCxnSpPr>
              <a:cxnSpLocks noChangeShapeType="1"/>
            </p:cNvCxnSpPr>
            <p:nvPr/>
          </p:nvCxnSpPr>
          <p:spPr bwMode="auto">
            <a:xfrm>
              <a:off x="2269067" y="3801534"/>
              <a:ext cx="804333" cy="16087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36" name="Straight Connector 17"/>
            <p:cNvCxnSpPr>
              <a:cxnSpLocks noChangeShapeType="1"/>
            </p:cNvCxnSpPr>
            <p:nvPr/>
          </p:nvCxnSpPr>
          <p:spPr bwMode="auto">
            <a:xfrm flipH="1">
              <a:off x="2590800" y="3962411"/>
              <a:ext cx="482600" cy="10076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37" name="Straight Connector 19"/>
            <p:cNvCxnSpPr>
              <a:cxnSpLocks noChangeShapeType="1"/>
            </p:cNvCxnSpPr>
            <p:nvPr/>
          </p:nvCxnSpPr>
          <p:spPr bwMode="auto">
            <a:xfrm>
              <a:off x="2057400" y="4876800"/>
              <a:ext cx="533400" cy="76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0729" name="Group 47"/>
          <p:cNvGrpSpPr>
            <a:grpSpLocks/>
          </p:cNvGrpSpPr>
          <p:nvPr/>
        </p:nvGrpSpPr>
        <p:grpSpPr bwMode="auto">
          <a:xfrm>
            <a:off x="6688138" y="4191000"/>
            <a:ext cx="1016000" cy="1176338"/>
            <a:chOff x="2057400" y="3793066"/>
            <a:chExt cx="1016000" cy="1176957"/>
          </a:xfrm>
        </p:grpSpPr>
        <p:cxnSp>
          <p:nvCxnSpPr>
            <p:cNvPr id="30730" name="Straight Connector 12"/>
            <p:cNvCxnSpPr>
              <a:cxnSpLocks noChangeShapeType="1"/>
            </p:cNvCxnSpPr>
            <p:nvPr/>
          </p:nvCxnSpPr>
          <p:spPr bwMode="auto">
            <a:xfrm flipH="1">
              <a:off x="2082800" y="3793066"/>
              <a:ext cx="152400" cy="110921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31" name="Straight Connector 14"/>
            <p:cNvCxnSpPr>
              <a:cxnSpLocks noChangeShapeType="1"/>
            </p:cNvCxnSpPr>
            <p:nvPr/>
          </p:nvCxnSpPr>
          <p:spPr bwMode="auto">
            <a:xfrm>
              <a:off x="2269067" y="3801534"/>
              <a:ext cx="804333" cy="16087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32" name="Straight Connector 17"/>
            <p:cNvCxnSpPr>
              <a:cxnSpLocks noChangeShapeType="1"/>
            </p:cNvCxnSpPr>
            <p:nvPr/>
          </p:nvCxnSpPr>
          <p:spPr bwMode="auto">
            <a:xfrm flipH="1">
              <a:off x="2590800" y="3962411"/>
              <a:ext cx="482600" cy="10076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33" name="Straight Connector 19"/>
            <p:cNvCxnSpPr>
              <a:cxnSpLocks noChangeShapeType="1"/>
            </p:cNvCxnSpPr>
            <p:nvPr/>
          </p:nvCxnSpPr>
          <p:spPr bwMode="auto">
            <a:xfrm>
              <a:off x="2057400" y="4876800"/>
              <a:ext cx="533400" cy="76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758734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AIRS300rh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32" b="9230"/>
          <a:stretch/>
        </p:blipFill>
        <p:spPr>
          <a:xfrm>
            <a:off x="0" y="9921"/>
            <a:ext cx="8128904" cy="685800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3234444" y="1388962"/>
            <a:ext cx="724277" cy="257950"/>
          </a:xfrm>
          <a:prstGeom prst="straightConnector1">
            <a:avLst/>
          </a:prstGeom>
          <a:ln w="57150" cmpd="sng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658991" y="892905"/>
            <a:ext cx="2133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Water Vapor Motion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3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CrIS300rh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" b="9330"/>
          <a:stretch/>
        </p:blipFill>
        <p:spPr>
          <a:xfrm>
            <a:off x="0" y="45156"/>
            <a:ext cx="8128904" cy="6812844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3234444" y="1388962"/>
            <a:ext cx="724277" cy="257950"/>
          </a:xfrm>
          <a:prstGeom prst="straightConnector1">
            <a:avLst/>
          </a:prstGeom>
          <a:ln w="57150" cmpd="sng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658991" y="892905"/>
            <a:ext cx="2133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Water Vapor Motion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959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58813"/>
          </a:xfrm>
        </p:spPr>
        <p:txBody>
          <a:bodyPr/>
          <a:lstStyle/>
          <a:p>
            <a:pPr eaLnBrk="1" hangingPunct="1"/>
            <a:r>
              <a:rPr lang="en-US" sz="3200" b="1" u="sng" dirty="0">
                <a:solidFill>
                  <a:schemeClr val="accent2"/>
                </a:solidFill>
                <a:latin typeface="Calibri" charset="0"/>
              </a:rPr>
              <a:t>GRASP Validation Campaign (April 20, 2012)</a:t>
            </a:r>
          </a:p>
        </p:txBody>
      </p:sp>
      <p:pic>
        <p:nvPicPr>
          <p:cNvPr id="28674" name="Picture 1" descr="AIRS_RTV1_20120420_orb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67" b="54128"/>
          <a:stretch>
            <a:fillRect/>
          </a:stretch>
        </p:blipFill>
        <p:spPr bwMode="auto">
          <a:xfrm>
            <a:off x="3073400" y="563563"/>
            <a:ext cx="14319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1" descr="IASI_RTV1_20120420_orb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" r="72321" b="54128"/>
          <a:stretch>
            <a:fillRect/>
          </a:stretch>
        </p:blipFill>
        <p:spPr bwMode="auto">
          <a:xfrm>
            <a:off x="4562475" y="563563"/>
            <a:ext cx="1325563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1" descr="CRIS_RTV1_20120420_orb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73" b="54816"/>
          <a:stretch>
            <a:fillRect/>
          </a:stretch>
        </p:blipFill>
        <p:spPr bwMode="auto">
          <a:xfrm>
            <a:off x="5888038" y="563563"/>
            <a:ext cx="1417637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1" descr="IASI_RTV1_20120420_orb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71117" b="54788"/>
          <a:stretch>
            <a:fillRect/>
          </a:stretch>
        </p:blipFill>
        <p:spPr bwMode="auto">
          <a:xfrm>
            <a:off x="174625" y="588963"/>
            <a:ext cx="1471613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1" descr="AIRS_RTV1_20120420_orb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55" b="54459"/>
          <a:stretch>
            <a:fillRect/>
          </a:stretch>
        </p:blipFill>
        <p:spPr bwMode="auto">
          <a:xfrm>
            <a:off x="7305675" y="554038"/>
            <a:ext cx="1687513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1" descr="CRIS_RTV1_20120420_orb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67" b="54488"/>
          <a:stretch>
            <a:fillRect/>
          </a:stretch>
        </p:blipFill>
        <p:spPr bwMode="auto">
          <a:xfrm>
            <a:off x="1604963" y="579438"/>
            <a:ext cx="1443037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2" descr="IASI_RTV2_20120420_orb1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11" t="52058" r="2795" b="2670"/>
          <a:stretch>
            <a:fillRect/>
          </a:stretch>
        </p:blipFill>
        <p:spPr bwMode="auto">
          <a:xfrm>
            <a:off x="301625" y="2149475"/>
            <a:ext cx="1274763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1" descr="CRIS_RTV2_20120420_orb1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39" t="53049" r="2794"/>
          <a:stretch>
            <a:fillRect/>
          </a:stretch>
        </p:blipFill>
        <p:spPr bwMode="auto">
          <a:xfrm>
            <a:off x="1808163" y="2254250"/>
            <a:ext cx="1239837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2" name="Picture 1" descr="AIRS_RTV2_20120420_orb1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39" t="53049" r="2794" b="2380"/>
          <a:stretch>
            <a:fillRect/>
          </a:stretch>
        </p:blipFill>
        <p:spPr bwMode="auto">
          <a:xfrm>
            <a:off x="3265488" y="2254250"/>
            <a:ext cx="1239837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3" name="Picture 1" descr="IASI_RTV2_20120420_orb2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64" t="53049" r="2795" b="2672"/>
          <a:stretch>
            <a:fillRect/>
          </a:stretch>
        </p:blipFill>
        <p:spPr bwMode="auto">
          <a:xfrm>
            <a:off x="4637088" y="2265363"/>
            <a:ext cx="1250950" cy="169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4" name="Picture 1" descr="CRIS_RTV2_20120420_orb2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64" t="53049" r="2795" b="2963"/>
          <a:stretch>
            <a:fillRect/>
          </a:stretch>
        </p:blipFill>
        <p:spPr bwMode="auto">
          <a:xfrm>
            <a:off x="6054725" y="2254250"/>
            <a:ext cx="125095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5" name="Picture 1" descr="AIRS_RTV2_20120420_orb2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62" t="53340" r="3120" b="2670"/>
          <a:stretch>
            <a:fillRect/>
          </a:stretch>
        </p:blipFill>
        <p:spPr bwMode="auto">
          <a:xfrm>
            <a:off x="7446963" y="2276475"/>
            <a:ext cx="12319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6" name="Picture 1" descr="CRIS_RTV2_20120420_orb1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92" t="9410" r="5092" b="83633"/>
          <a:stretch>
            <a:fillRect/>
          </a:stretch>
        </p:blipFill>
        <p:spPr bwMode="auto">
          <a:xfrm>
            <a:off x="8027988" y="2360613"/>
            <a:ext cx="56356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7" name="Picture 1" descr="CRIS_RTV2_20120420_orb1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92" t="9410" r="5092" b="83633"/>
          <a:stretch>
            <a:fillRect/>
          </a:stretch>
        </p:blipFill>
        <p:spPr bwMode="auto">
          <a:xfrm>
            <a:off x="912813" y="2255838"/>
            <a:ext cx="56356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8" name="TextBox 23"/>
          <p:cNvSpPr txBox="1">
            <a:spLocks noChangeArrowheads="1"/>
          </p:cNvSpPr>
          <p:nvPr/>
        </p:nvSpPr>
        <p:spPr bwMode="auto">
          <a:xfrm>
            <a:off x="212725" y="1820863"/>
            <a:ext cx="1476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/>
              <a:t>IASI-01:30 UT</a:t>
            </a:r>
          </a:p>
        </p:txBody>
      </p:sp>
      <p:sp>
        <p:nvSpPr>
          <p:cNvPr id="28689" name="TextBox 24"/>
          <p:cNvSpPr txBox="1">
            <a:spLocks noChangeArrowheads="1"/>
          </p:cNvSpPr>
          <p:nvPr/>
        </p:nvSpPr>
        <p:spPr bwMode="auto">
          <a:xfrm>
            <a:off x="1763713" y="1828800"/>
            <a:ext cx="1162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/>
              <a:t>CrIS-06:10 </a:t>
            </a:r>
          </a:p>
        </p:txBody>
      </p:sp>
      <p:sp>
        <p:nvSpPr>
          <p:cNvPr id="28690" name="TextBox 25"/>
          <p:cNvSpPr txBox="1">
            <a:spLocks noChangeArrowheads="1"/>
          </p:cNvSpPr>
          <p:nvPr/>
        </p:nvSpPr>
        <p:spPr bwMode="auto">
          <a:xfrm>
            <a:off x="3201988" y="1819275"/>
            <a:ext cx="1227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/>
              <a:t>AIRS-07:11</a:t>
            </a:r>
          </a:p>
        </p:txBody>
      </p:sp>
      <p:sp>
        <p:nvSpPr>
          <p:cNvPr id="28691" name="TextBox 26"/>
          <p:cNvSpPr txBox="1">
            <a:spLocks noChangeArrowheads="1"/>
          </p:cNvSpPr>
          <p:nvPr/>
        </p:nvSpPr>
        <p:spPr bwMode="auto">
          <a:xfrm>
            <a:off x="4592638" y="1828800"/>
            <a:ext cx="1158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/>
              <a:t>IASI-15:30</a:t>
            </a:r>
          </a:p>
        </p:txBody>
      </p:sp>
      <p:sp>
        <p:nvSpPr>
          <p:cNvPr id="28692" name="TextBox 27"/>
          <p:cNvSpPr txBox="1">
            <a:spLocks noChangeArrowheads="1"/>
          </p:cNvSpPr>
          <p:nvPr/>
        </p:nvSpPr>
        <p:spPr bwMode="auto">
          <a:xfrm>
            <a:off x="6080125" y="1819275"/>
            <a:ext cx="1162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/>
              <a:t>CrIS-17:30</a:t>
            </a:r>
          </a:p>
        </p:txBody>
      </p:sp>
      <p:sp>
        <p:nvSpPr>
          <p:cNvPr id="28693" name="TextBox 28"/>
          <p:cNvSpPr txBox="1">
            <a:spLocks noChangeArrowheads="1"/>
          </p:cNvSpPr>
          <p:nvPr/>
        </p:nvSpPr>
        <p:spPr bwMode="auto">
          <a:xfrm>
            <a:off x="7486650" y="1827213"/>
            <a:ext cx="15446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/>
              <a:t>AIRS-18:17 UT</a:t>
            </a:r>
          </a:p>
        </p:txBody>
      </p:sp>
      <p:pic>
        <p:nvPicPr>
          <p:cNvPr id="28694" name="Picture 29" descr="Relative Humidity_cross-section_20120420_HU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9" t="16008"/>
          <a:stretch>
            <a:fillRect/>
          </a:stretch>
        </p:blipFill>
        <p:spPr bwMode="auto">
          <a:xfrm>
            <a:off x="14288" y="4089400"/>
            <a:ext cx="4254500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95" name="TextBox 30"/>
          <p:cNvSpPr txBox="1">
            <a:spLocks noChangeArrowheads="1"/>
          </p:cNvSpPr>
          <p:nvPr/>
        </p:nvSpPr>
        <p:spPr bwMode="auto">
          <a:xfrm>
            <a:off x="881063" y="4187825"/>
            <a:ext cx="252095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/>
              <a:t>ASSIST Relative Humidity </a:t>
            </a:r>
          </a:p>
        </p:txBody>
      </p:sp>
      <p:sp>
        <p:nvSpPr>
          <p:cNvPr id="28696" name="TextBox 31"/>
          <p:cNvSpPr txBox="1">
            <a:spLocks noChangeArrowheads="1"/>
          </p:cNvSpPr>
          <p:nvPr/>
        </p:nvSpPr>
        <p:spPr bwMode="auto">
          <a:xfrm>
            <a:off x="944563" y="2425700"/>
            <a:ext cx="5191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/>
              <a:t>37 N </a:t>
            </a:r>
          </a:p>
          <a:p>
            <a:pPr eaLnBrk="1" hangingPunct="1"/>
            <a:r>
              <a:rPr lang="en-US" sz="1200" dirty="0"/>
              <a:t>76 W</a:t>
            </a:r>
          </a:p>
        </p:txBody>
      </p:sp>
      <p:sp>
        <p:nvSpPr>
          <p:cNvPr id="28697" name="TextBox 32"/>
          <p:cNvSpPr txBox="1">
            <a:spLocks noChangeArrowheads="1"/>
          </p:cNvSpPr>
          <p:nvPr/>
        </p:nvSpPr>
        <p:spPr bwMode="auto">
          <a:xfrm>
            <a:off x="2432050" y="2273300"/>
            <a:ext cx="517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/>
              <a:t>37 N </a:t>
            </a:r>
          </a:p>
          <a:p>
            <a:pPr eaLnBrk="1" hangingPunct="1"/>
            <a:r>
              <a:rPr lang="en-US" sz="1200" dirty="0"/>
              <a:t>76 W</a:t>
            </a:r>
          </a:p>
        </p:txBody>
      </p:sp>
      <p:sp>
        <p:nvSpPr>
          <p:cNvPr id="28698" name="TextBox 33"/>
          <p:cNvSpPr txBox="1">
            <a:spLocks noChangeArrowheads="1"/>
          </p:cNvSpPr>
          <p:nvPr/>
        </p:nvSpPr>
        <p:spPr bwMode="auto">
          <a:xfrm>
            <a:off x="3902075" y="2249488"/>
            <a:ext cx="519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/>
              <a:t>37 N </a:t>
            </a:r>
          </a:p>
          <a:p>
            <a:pPr eaLnBrk="1" hangingPunct="1"/>
            <a:r>
              <a:rPr lang="en-US" sz="1200" dirty="0"/>
              <a:t>76 W</a:t>
            </a:r>
          </a:p>
        </p:txBody>
      </p:sp>
      <p:sp>
        <p:nvSpPr>
          <p:cNvPr id="28699" name="TextBox 34"/>
          <p:cNvSpPr txBox="1">
            <a:spLocks noChangeArrowheads="1"/>
          </p:cNvSpPr>
          <p:nvPr/>
        </p:nvSpPr>
        <p:spPr bwMode="auto">
          <a:xfrm>
            <a:off x="5276850" y="2305050"/>
            <a:ext cx="517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/>
              <a:t>37 N </a:t>
            </a:r>
          </a:p>
          <a:p>
            <a:pPr eaLnBrk="1" hangingPunct="1"/>
            <a:r>
              <a:rPr lang="en-US" sz="1200" dirty="0"/>
              <a:t>76 W</a:t>
            </a:r>
          </a:p>
        </p:txBody>
      </p:sp>
      <p:sp>
        <p:nvSpPr>
          <p:cNvPr id="28700" name="TextBox 35"/>
          <p:cNvSpPr txBox="1">
            <a:spLocks noChangeArrowheads="1"/>
          </p:cNvSpPr>
          <p:nvPr/>
        </p:nvSpPr>
        <p:spPr bwMode="auto">
          <a:xfrm>
            <a:off x="6723063" y="2305050"/>
            <a:ext cx="5191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/>
              <a:t>37 N </a:t>
            </a:r>
          </a:p>
          <a:p>
            <a:pPr eaLnBrk="1" hangingPunct="1"/>
            <a:r>
              <a:rPr lang="en-US" sz="1200" dirty="0"/>
              <a:t>76 W</a:t>
            </a:r>
          </a:p>
        </p:txBody>
      </p:sp>
      <p:sp>
        <p:nvSpPr>
          <p:cNvPr id="28701" name="TextBox 36"/>
          <p:cNvSpPr txBox="1">
            <a:spLocks noChangeArrowheads="1"/>
          </p:cNvSpPr>
          <p:nvPr/>
        </p:nvSpPr>
        <p:spPr bwMode="auto">
          <a:xfrm>
            <a:off x="8089900" y="2530475"/>
            <a:ext cx="519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/>
              <a:t>37 N </a:t>
            </a:r>
          </a:p>
          <a:p>
            <a:pPr eaLnBrk="1" hangingPunct="1"/>
            <a:r>
              <a:rPr lang="en-US" sz="1200" dirty="0"/>
              <a:t>76 W</a:t>
            </a:r>
          </a:p>
        </p:txBody>
      </p:sp>
      <p:grpSp>
        <p:nvGrpSpPr>
          <p:cNvPr id="28702" name="Group 7"/>
          <p:cNvGrpSpPr>
            <a:grpSpLocks/>
          </p:cNvGrpSpPr>
          <p:nvPr/>
        </p:nvGrpSpPr>
        <p:grpSpPr bwMode="auto">
          <a:xfrm>
            <a:off x="5881688" y="3925888"/>
            <a:ext cx="2035175" cy="2667000"/>
            <a:chOff x="6643208" y="3960207"/>
            <a:chExt cx="2035191" cy="2667000"/>
          </a:xfrm>
        </p:grpSpPr>
        <p:pic>
          <p:nvPicPr>
            <p:cNvPr id="28712" name="Picture 40" descr="Apr20_1848.jpg"/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208" y="3960207"/>
              <a:ext cx="2035191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13" name="TextBox 46"/>
            <p:cNvSpPr txBox="1">
              <a:spLocks noChangeArrowheads="1"/>
            </p:cNvSpPr>
            <p:nvPr/>
          </p:nvSpPr>
          <p:spPr bwMode="auto">
            <a:xfrm>
              <a:off x="7021654" y="4225634"/>
              <a:ext cx="8515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400" b="1" dirty="0"/>
                <a:t>18:48 UT</a:t>
              </a:r>
            </a:p>
          </p:txBody>
        </p:sp>
      </p:grpSp>
      <p:cxnSp>
        <p:nvCxnSpPr>
          <p:cNvPr id="39" name="Straight Arrow Connector 38"/>
          <p:cNvCxnSpPr/>
          <p:nvPr/>
        </p:nvCxnSpPr>
        <p:spPr>
          <a:xfrm>
            <a:off x="7097713" y="3624263"/>
            <a:ext cx="1022350" cy="0"/>
          </a:xfrm>
          <a:prstGeom prst="straightConnector1">
            <a:avLst/>
          </a:prstGeom>
          <a:ln>
            <a:solidFill>
              <a:srgbClr val="E1583B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704" name="TextBox 3"/>
          <p:cNvSpPr txBox="1">
            <a:spLocks noChangeArrowheads="1"/>
          </p:cNvSpPr>
          <p:nvPr/>
        </p:nvSpPr>
        <p:spPr bwMode="auto">
          <a:xfrm>
            <a:off x="7797800" y="4335463"/>
            <a:ext cx="1195388" cy="1754187"/>
          </a:xfrm>
          <a:prstGeom prst="rect">
            <a:avLst/>
          </a:prstGeom>
          <a:solidFill>
            <a:srgbClr val="FFFF00"/>
          </a:solidFill>
          <a:ln w="28575">
            <a:solidFill>
              <a:srgbClr val="E1583B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b="1" i="1" dirty="0">
                <a:solidFill>
                  <a:schemeClr val="accent2"/>
                </a:solidFill>
              </a:rPr>
              <a:t>AIRS-CrIS </a:t>
            </a:r>
          </a:p>
          <a:p>
            <a:pPr algn="ctr" eaLnBrk="1" hangingPunct="1"/>
            <a:r>
              <a:rPr lang="en-US" sz="1800" b="1" i="1" dirty="0">
                <a:solidFill>
                  <a:schemeClr val="accent2"/>
                </a:solidFill>
              </a:rPr>
              <a:t>Moisture Change Verified </a:t>
            </a:r>
          </a:p>
          <a:p>
            <a:pPr algn="ctr" eaLnBrk="1" hangingPunct="1"/>
            <a:r>
              <a:rPr lang="en-US" sz="1800" b="1" i="1" dirty="0">
                <a:solidFill>
                  <a:schemeClr val="accent2"/>
                </a:solidFill>
              </a:rPr>
              <a:t>by Raob &amp;</a:t>
            </a:r>
          </a:p>
          <a:p>
            <a:pPr algn="ctr" eaLnBrk="1" hangingPunct="1"/>
            <a:r>
              <a:rPr lang="en-US" sz="1800" b="1" i="1" dirty="0">
                <a:solidFill>
                  <a:schemeClr val="accent2"/>
                </a:solidFill>
              </a:rPr>
              <a:t>ASSIST</a:t>
            </a:r>
          </a:p>
        </p:txBody>
      </p:sp>
      <p:pic>
        <p:nvPicPr>
          <p:cNvPr id="28705" name="Picture 42" descr="Raob20Apr1730UT.jpg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6" r="7297"/>
          <a:stretch>
            <a:fillRect/>
          </a:stretch>
        </p:blipFill>
        <p:spPr bwMode="auto">
          <a:xfrm>
            <a:off x="4192588" y="3929063"/>
            <a:ext cx="179387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4" name="Straight Arrow Connector 43"/>
          <p:cNvCxnSpPr/>
          <p:nvPr/>
        </p:nvCxnSpPr>
        <p:spPr>
          <a:xfrm>
            <a:off x="5745163" y="6197600"/>
            <a:ext cx="1352550" cy="79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707" name="TextBox 44"/>
          <p:cNvSpPr txBox="1">
            <a:spLocks noChangeArrowheads="1"/>
          </p:cNvSpPr>
          <p:nvPr/>
        </p:nvSpPr>
        <p:spPr bwMode="auto">
          <a:xfrm>
            <a:off x="4429125" y="4175125"/>
            <a:ext cx="8524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/>
              <a:t>17:30 UT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8443913" y="3940175"/>
            <a:ext cx="0" cy="327025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H="1">
            <a:off x="7486650" y="5935663"/>
            <a:ext cx="242888" cy="2619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2913063" y="4598988"/>
            <a:ext cx="414337" cy="1533525"/>
          </a:xfrm>
          <a:prstGeom prst="ellipse">
            <a:avLst/>
          </a:prstGeom>
          <a:noFill/>
          <a:ln w="381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8711" name="TextBox 45"/>
          <p:cNvSpPr txBox="1">
            <a:spLocks noChangeArrowheads="1"/>
          </p:cNvSpPr>
          <p:nvPr/>
        </p:nvSpPr>
        <p:spPr bwMode="auto">
          <a:xfrm>
            <a:off x="4519613" y="6386513"/>
            <a:ext cx="3082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/>
              <a:t>Radiosonde Relative Humidity</a:t>
            </a:r>
          </a:p>
        </p:txBody>
      </p:sp>
      <p:pic>
        <p:nvPicPr>
          <p:cNvPr id="2" name="Picture 1" descr="Fig5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215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7937" y="244700"/>
            <a:ext cx="8825515" cy="6832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b="1" i="1" u="sng" dirty="0" smtClean="0">
                <a:solidFill>
                  <a:srgbClr val="800000"/>
                </a:solidFill>
              </a:rPr>
              <a:t>Desirable Features of Climate Retrieval Algorithm</a:t>
            </a:r>
          </a:p>
          <a:p>
            <a:pPr marL="800100" lvl="1" indent="-342900">
              <a:spcAft>
                <a:spcPts val="600"/>
              </a:spcAft>
              <a:buFont typeface="Arial"/>
              <a:buChar char="•"/>
            </a:pPr>
            <a:r>
              <a:rPr lang="en-US" sz="2800" b="1" i="1" dirty="0" smtClean="0"/>
              <a:t>Linear dependence on radiance spectra</a:t>
            </a:r>
          </a:p>
          <a:p>
            <a:pPr marL="1257300" lvl="2" indent="-342900">
              <a:buFont typeface="Lucida Grande"/>
              <a:buChar char="-"/>
            </a:pPr>
            <a:r>
              <a:rPr lang="en-US" sz="2800" dirty="0" smtClean="0"/>
              <a:t>Variation depends only on radiance </a:t>
            </a:r>
          </a:p>
          <a:p>
            <a:pPr lvl="3"/>
            <a:r>
              <a:rPr lang="en-US" sz="2800" dirty="0" smtClean="0"/>
              <a:t>(i.e., no other input variables)</a:t>
            </a:r>
          </a:p>
          <a:p>
            <a:pPr marL="800100" lvl="1" indent="-342900">
              <a:spcAft>
                <a:spcPts val="600"/>
              </a:spcAft>
              <a:buFont typeface="Arial"/>
              <a:buChar char="•"/>
            </a:pPr>
            <a:r>
              <a:rPr lang="en-US" sz="2800" b="1" i="1" dirty="0" smtClean="0"/>
              <a:t>All sky</a:t>
            </a:r>
          </a:p>
          <a:p>
            <a:pPr marL="1257300" lvl="2" indent="-342900">
              <a:spcAft>
                <a:spcPts val="600"/>
              </a:spcAft>
              <a:buFont typeface="Lucida Grande"/>
              <a:buChar char="-"/>
            </a:pPr>
            <a:r>
              <a:rPr lang="en-US" sz="2800" dirty="0" smtClean="0"/>
              <a:t>clear and cloudy (0 - 100%)</a:t>
            </a:r>
          </a:p>
          <a:p>
            <a:pPr marL="800100" lvl="1" indent="-342900">
              <a:spcAft>
                <a:spcPts val="600"/>
              </a:spcAft>
              <a:buFont typeface="Arial"/>
              <a:buChar char="•"/>
            </a:pPr>
            <a:r>
              <a:rPr lang="en-US" sz="2800" b="1" i="1" dirty="0" smtClean="0"/>
              <a:t>Independent of Field-of-View (FOV) size</a:t>
            </a:r>
          </a:p>
          <a:p>
            <a:pPr marL="1257300" lvl="2" indent="-342900">
              <a:spcAft>
                <a:spcPts val="600"/>
              </a:spcAft>
              <a:buFont typeface="Lucida Grande"/>
              <a:buChar char="-"/>
            </a:pPr>
            <a:r>
              <a:rPr lang="en-US" sz="2800" dirty="0" smtClean="0"/>
              <a:t>Can be applied to different instruments</a:t>
            </a:r>
          </a:p>
          <a:p>
            <a:pPr marL="914400" lvl="1" indent="-457200">
              <a:spcAft>
                <a:spcPts val="600"/>
              </a:spcAft>
              <a:buFont typeface="Arial"/>
              <a:buChar char="•"/>
            </a:pPr>
            <a:r>
              <a:rPr lang="en-US" sz="2800" b="1" i="1" dirty="0" smtClean="0"/>
              <a:t>Retrieval Variables</a:t>
            </a:r>
          </a:p>
          <a:p>
            <a:pPr marL="1371600" lvl="2" indent="-457200">
              <a:spcAft>
                <a:spcPts val="600"/>
              </a:spcAft>
              <a:buFont typeface="Lucida Grande"/>
              <a:buChar char="-"/>
            </a:pPr>
            <a:r>
              <a:rPr lang="en-US" sz="2800" i="1" u="sng" dirty="0" smtClean="0"/>
              <a:t>Surface</a:t>
            </a:r>
            <a:r>
              <a:rPr lang="en-US" sz="2800" i="1" dirty="0" smtClean="0"/>
              <a:t> : </a:t>
            </a:r>
            <a:r>
              <a:rPr lang="en-US" sz="2800" dirty="0" smtClean="0"/>
              <a:t>temperature &amp; spectral emissivity</a:t>
            </a:r>
          </a:p>
          <a:p>
            <a:pPr marL="1371600" lvl="2" indent="-457200">
              <a:spcAft>
                <a:spcPts val="600"/>
              </a:spcAft>
              <a:buFont typeface="Lucida Grande"/>
              <a:buChar char="-"/>
            </a:pPr>
            <a:r>
              <a:rPr lang="en-US" sz="2800" i="1" u="sng" dirty="0" smtClean="0"/>
              <a:t>Atmosphere</a:t>
            </a:r>
            <a:r>
              <a:rPr lang="en-US" sz="2800" i="1" dirty="0" smtClean="0"/>
              <a:t> : </a:t>
            </a:r>
            <a:r>
              <a:rPr lang="en-US" sz="2800" dirty="0" smtClean="0"/>
              <a:t>T, H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O, and O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 profiles &amp; CO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ppm</a:t>
            </a:r>
          </a:p>
          <a:p>
            <a:pPr marL="1371600" lvl="2" indent="-457200">
              <a:spcAft>
                <a:spcPts val="600"/>
              </a:spcAft>
              <a:buFont typeface="Lucida Grande"/>
              <a:buChar char="-"/>
            </a:pPr>
            <a:r>
              <a:rPr lang="en-US" sz="2800" i="1" u="sng" dirty="0" smtClean="0"/>
              <a:t>Cloud</a:t>
            </a:r>
            <a:r>
              <a:rPr lang="en-US" sz="2800" i="1" dirty="0" smtClean="0"/>
              <a:t> : </a:t>
            </a:r>
            <a:r>
              <a:rPr lang="en-US" sz="2800" dirty="0" smtClean="0"/>
              <a:t>height and optical thickness </a:t>
            </a:r>
          </a:p>
          <a:p>
            <a:pPr marL="800100" lvl="1" indent="-342900">
              <a:buFont typeface="Arial"/>
              <a:buChar char="•"/>
            </a:pPr>
            <a:endParaRPr lang="en-US" sz="2400" dirty="0"/>
          </a:p>
          <a:p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685800" y="6343134"/>
            <a:ext cx="8310363" cy="369332"/>
          </a:xfrm>
          <a:prstGeom prst="rect">
            <a:avLst/>
          </a:prstGeom>
          <a:solidFill>
            <a:srgbClr val="FFFF00"/>
          </a:solidFill>
          <a:ln w="57150" cmpd="sng">
            <a:solidFill>
              <a:srgbClr val="800000"/>
            </a:solidFill>
          </a:ln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800000"/>
                </a:solidFill>
              </a:rPr>
              <a:t>The Dual Regression Retrieval Algorithm is Optimal for Climate Trend Determination</a:t>
            </a:r>
            <a:endParaRPr lang="en-US" b="1" i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499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638"/>
            <a:ext cx="9144000" cy="639762"/>
          </a:xfrm>
        </p:spPr>
        <p:txBody>
          <a:bodyPr>
            <a:normAutofit fontScale="90000"/>
          </a:bodyPr>
          <a:lstStyle/>
          <a:p>
            <a:r>
              <a:rPr lang="en-US" b="1" u="sng" dirty="0" smtClean="0"/>
              <a:t>AIRS </a:t>
            </a:r>
            <a:r>
              <a:rPr lang="en-US" b="1" u="sng" dirty="0" err="1" smtClean="0"/>
              <a:t>Vs</a:t>
            </a:r>
            <a:r>
              <a:rPr lang="en-US" b="1" u="sng" dirty="0" smtClean="0"/>
              <a:t> GDAS Global Statistics (N=32,400)</a:t>
            </a:r>
            <a:endParaRPr lang="en-US" b="1" u="sng" dirty="0"/>
          </a:p>
        </p:txBody>
      </p:sp>
      <p:pic>
        <p:nvPicPr>
          <p:cNvPr id="5" name="Picture 4" descr="Aug2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076" y="660401"/>
            <a:ext cx="3744376" cy="2906083"/>
          </a:xfrm>
          <a:prstGeom prst="rect">
            <a:avLst/>
          </a:prstGeom>
        </p:spPr>
      </p:pic>
      <p:pic>
        <p:nvPicPr>
          <p:cNvPr id="6" name="Picture 5" descr="Feb200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" y="660401"/>
            <a:ext cx="3744376" cy="2906083"/>
          </a:xfrm>
          <a:prstGeom prst="rect">
            <a:avLst/>
          </a:prstGeom>
        </p:spPr>
      </p:pic>
      <p:pic>
        <p:nvPicPr>
          <p:cNvPr id="7" name="Picture 6" descr="Feb200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800" y="3488367"/>
            <a:ext cx="3744376" cy="2906083"/>
          </a:xfrm>
          <a:prstGeom prst="rect">
            <a:avLst/>
          </a:prstGeom>
        </p:spPr>
      </p:pic>
      <p:pic>
        <p:nvPicPr>
          <p:cNvPr id="8" name="Picture 7" descr="August200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076" y="3488367"/>
            <a:ext cx="3744376" cy="29060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98700" y="590035"/>
            <a:ext cx="12421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February 2003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2362200" y="3412595"/>
            <a:ext cx="12421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February 2009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5918200" y="590035"/>
            <a:ext cx="10966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August 2003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5930900" y="3431130"/>
            <a:ext cx="10966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August 2009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2019300" y="901700"/>
            <a:ext cx="489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3366FF"/>
                </a:solidFill>
              </a:rPr>
              <a:t>Std</a:t>
            </a:r>
            <a:endParaRPr lang="en-US" dirty="0">
              <a:solidFill>
                <a:srgbClr val="3366FF"/>
              </a:solidFill>
            </a:endParaRPr>
          </a:p>
        </p:txBody>
      </p:sp>
      <p:cxnSp>
        <p:nvCxnSpPr>
          <p:cNvPr id="15" name="Straight Arrow Connector 14"/>
          <p:cNvCxnSpPr>
            <a:stCxn id="13" idx="2"/>
          </p:cNvCxnSpPr>
          <p:nvPr/>
        </p:nvCxnSpPr>
        <p:spPr>
          <a:xfrm flipH="1">
            <a:off x="2019300" y="1271032"/>
            <a:ext cx="244662" cy="1386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284813" y="1969532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Bias</a:t>
            </a:r>
            <a:endParaRPr lang="en-US" dirty="0">
              <a:solidFill>
                <a:srgbClr val="3366FF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1480607" y="1803400"/>
            <a:ext cx="170393" cy="254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2602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CLARREO SDT Meeting, Madison WI, October 12-14, 2011</a:t>
            </a:r>
            <a:endParaRPr lang="en-US" dirty="0"/>
          </a:p>
        </p:txBody>
      </p:sp>
      <p:pic>
        <p:nvPicPr>
          <p:cNvPr id="7" name="Picture 6" descr="MT500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1" r="16817" b="9947"/>
          <a:stretch/>
        </p:blipFill>
        <p:spPr>
          <a:xfrm>
            <a:off x="-4" y="1027569"/>
            <a:ext cx="3130750" cy="2858632"/>
          </a:xfrm>
          <a:prstGeom prst="rect">
            <a:avLst/>
          </a:prstGeom>
        </p:spPr>
      </p:pic>
      <p:pic>
        <p:nvPicPr>
          <p:cNvPr id="17" name="Picture 16" descr="TR500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2" r="13483" b="10122"/>
          <a:stretch/>
        </p:blipFill>
        <p:spPr>
          <a:xfrm>
            <a:off x="56436" y="3929087"/>
            <a:ext cx="2995884" cy="2858632"/>
          </a:xfrm>
          <a:prstGeom prst="rect">
            <a:avLst/>
          </a:prstGeom>
        </p:spPr>
      </p:pic>
      <p:pic>
        <p:nvPicPr>
          <p:cNvPr id="9" name="Picture 8" descr="TRAmG500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6" r="13367" b="9768"/>
          <a:stretch/>
        </p:blipFill>
        <p:spPr>
          <a:xfrm>
            <a:off x="6097404" y="3925004"/>
            <a:ext cx="2952834" cy="286384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65897"/>
            <a:ext cx="9144000" cy="961671"/>
          </a:xfrm>
        </p:spPr>
        <p:txBody>
          <a:bodyPr>
            <a:noAutofit/>
          </a:bodyPr>
          <a:lstStyle/>
          <a:p>
            <a:r>
              <a:rPr lang="en-US" sz="2800" b="1" i="1" u="sng" dirty="0" smtClean="0">
                <a:solidFill>
                  <a:srgbClr val="800000"/>
                </a:solidFill>
              </a:rPr>
              <a:t>500-hPa (5-km) Temperature AIRS </a:t>
            </a:r>
            <a:r>
              <a:rPr lang="en-US" sz="2800" b="1" i="1" u="sng" dirty="0" err="1" smtClean="0">
                <a:solidFill>
                  <a:srgbClr val="800000"/>
                </a:solidFill>
              </a:rPr>
              <a:t>Vs</a:t>
            </a:r>
            <a:r>
              <a:rPr lang="en-US" sz="2800" b="1" i="1" u="sng" dirty="0" smtClean="0">
                <a:solidFill>
                  <a:srgbClr val="800000"/>
                </a:solidFill>
              </a:rPr>
              <a:t> GDAS</a:t>
            </a:r>
            <a:br>
              <a:rPr lang="en-US" sz="2800" b="1" i="1" u="sng" dirty="0" smtClean="0">
                <a:solidFill>
                  <a:srgbClr val="800000"/>
                </a:solidFill>
              </a:rPr>
            </a:br>
            <a:r>
              <a:rPr lang="en-US" sz="2800" b="1" i="1" u="sng" dirty="0" smtClean="0">
                <a:solidFill>
                  <a:srgbClr val="800000"/>
                </a:solidFill>
              </a:rPr>
              <a:t> 7-yr (2003-2009) Mean &amp; Annual Trend (</a:t>
            </a:r>
            <a:r>
              <a:rPr lang="en-US" sz="2800" b="1" i="1" u="sng" dirty="0" err="1" smtClean="0">
                <a:solidFill>
                  <a:srgbClr val="800000"/>
                </a:solidFill>
              </a:rPr>
              <a:t>Feb+Aug</a:t>
            </a:r>
            <a:r>
              <a:rPr lang="en-US" sz="2800" b="1" i="1" u="sng" dirty="0" smtClean="0">
                <a:solidFill>
                  <a:srgbClr val="800000"/>
                </a:solidFill>
              </a:rPr>
              <a:t>) </a:t>
            </a:r>
            <a:endParaRPr lang="en-US" sz="2800" b="1" i="1" u="sng" dirty="0">
              <a:solidFill>
                <a:srgbClr val="800000"/>
              </a:solidFill>
            </a:endParaRPr>
          </a:p>
        </p:txBody>
      </p:sp>
      <p:pic>
        <p:nvPicPr>
          <p:cNvPr id="13" name="Picture 12" descr="MGT500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4" r="16751" b="9685"/>
          <a:stretch/>
        </p:blipFill>
        <p:spPr>
          <a:xfrm>
            <a:off x="3064300" y="1046426"/>
            <a:ext cx="3087280" cy="2849466"/>
          </a:xfrm>
          <a:prstGeom prst="rect">
            <a:avLst/>
          </a:prstGeom>
        </p:spPr>
      </p:pic>
      <p:pic>
        <p:nvPicPr>
          <p:cNvPr id="20" name="Picture 19" descr="MTAmG500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54" r="16682" b="10112"/>
          <a:stretch/>
        </p:blipFill>
        <p:spPr>
          <a:xfrm>
            <a:off x="6076360" y="1053064"/>
            <a:ext cx="3075459" cy="2835994"/>
          </a:xfrm>
          <a:prstGeom prst="rect">
            <a:avLst/>
          </a:prstGeom>
        </p:spPr>
      </p:pic>
      <p:pic>
        <p:nvPicPr>
          <p:cNvPr id="14" name="Picture 13" descr="TRGT500.p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8" r="13911" b="10174"/>
          <a:stretch/>
        </p:blipFill>
        <p:spPr>
          <a:xfrm>
            <a:off x="3076280" y="3948968"/>
            <a:ext cx="2952214" cy="283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415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5897"/>
            <a:ext cx="9144000" cy="961671"/>
          </a:xfrm>
        </p:spPr>
        <p:txBody>
          <a:bodyPr>
            <a:noAutofit/>
          </a:bodyPr>
          <a:lstStyle/>
          <a:p>
            <a:r>
              <a:rPr lang="en-US" sz="2800" b="1" i="1" u="sng" dirty="0" smtClean="0">
                <a:solidFill>
                  <a:srgbClr val="800000"/>
                </a:solidFill>
              </a:rPr>
              <a:t>850-hPa (2-km) Temperature AIRS </a:t>
            </a:r>
            <a:r>
              <a:rPr lang="en-US" sz="2800" b="1" i="1" u="sng" dirty="0" err="1" smtClean="0">
                <a:solidFill>
                  <a:srgbClr val="800000"/>
                </a:solidFill>
              </a:rPr>
              <a:t>Vs</a:t>
            </a:r>
            <a:r>
              <a:rPr lang="en-US" sz="2800" b="1" i="1" u="sng" dirty="0" smtClean="0">
                <a:solidFill>
                  <a:srgbClr val="800000"/>
                </a:solidFill>
              </a:rPr>
              <a:t> GDAS</a:t>
            </a:r>
            <a:br>
              <a:rPr lang="en-US" sz="2800" b="1" i="1" u="sng" dirty="0" smtClean="0">
                <a:solidFill>
                  <a:srgbClr val="800000"/>
                </a:solidFill>
              </a:rPr>
            </a:br>
            <a:r>
              <a:rPr lang="en-US" sz="2800" b="1" i="1" u="sng" dirty="0" smtClean="0">
                <a:solidFill>
                  <a:srgbClr val="800000"/>
                </a:solidFill>
              </a:rPr>
              <a:t> 7-yr (2003-2009) Mean &amp; Annual Trend (</a:t>
            </a:r>
            <a:r>
              <a:rPr lang="en-US" sz="2800" b="1" i="1" u="sng" dirty="0" err="1" smtClean="0">
                <a:solidFill>
                  <a:srgbClr val="800000"/>
                </a:solidFill>
              </a:rPr>
              <a:t>Feb+Aug</a:t>
            </a:r>
            <a:r>
              <a:rPr lang="en-US" sz="2800" b="1" i="1" u="sng" dirty="0" smtClean="0">
                <a:solidFill>
                  <a:srgbClr val="800000"/>
                </a:solidFill>
              </a:rPr>
              <a:t>) </a:t>
            </a:r>
            <a:endParaRPr lang="en-US" sz="2800" b="1" i="1" u="sng" dirty="0">
              <a:solidFill>
                <a:srgbClr val="8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CLARREO SDT Meeting, Madison WI, October 12-14, 2011</a:t>
            </a:r>
            <a:endParaRPr lang="en-US" dirty="0"/>
          </a:p>
        </p:txBody>
      </p:sp>
      <p:pic>
        <p:nvPicPr>
          <p:cNvPr id="4" name="Picture 3" descr="MT850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1" r="16749" b="9820"/>
          <a:stretch/>
        </p:blipFill>
        <p:spPr>
          <a:xfrm>
            <a:off x="-9178" y="1025494"/>
            <a:ext cx="3099292" cy="2845207"/>
          </a:xfrm>
          <a:prstGeom prst="rect">
            <a:avLst/>
          </a:prstGeom>
        </p:spPr>
      </p:pic>
      <p:pic>
        <p:nvPicPr>
          <p:cNvPr id="7" name="Picture 6" descr="TRT850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2" r="13367" b="9455"/>
          <a:stretch/>
        </p:blipFill>
        <p:spPr>
          <a:xfrm>
            <a:off x="-9178" y="3848116"/>
            <a:ext cx="2987585" cy="2859482"/>
          </a:xfrm>
          <a:prstGeom prst="rect">
            <a:avLst/>
          </a:prstGeom>
        </p:spPr>
      </p:pic>
      <p:pic>
        <p:nvPicPr>
          <p:cNvPr id="8" name="Picture 7" descr="MTAmG850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7" r="17500" b="10112"/>
          <a:stretch/>
        </p:blipFill>
        <p:spPr>
          <a:xfrm>
            <a:off x="6100019" y="1012126"/>
            <a:ext cx="3043981" cy="2835994"/>
          </a:xfrm>
          <a:prstGeom prst="rect">
            <a:avLst/>
          </a:prstGeom>
        </p:spPr>
      </p:pic>
      <p:pic>
        <p:nvPicPr>
          <p:cNvPr id="10" name="Picture 9" descr="TRTAmG850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2" r="13132" b="10082"/>
          <a:stretch/>
        </p:blipFill>
        <p:spPr>
          <a:xfrm>
            <a:off x="6093048" y="3848116"/>
            <a:ext cx="2997480" cy="2839681"/>
          </a:xfrm>
          <a:prstGeom prst="rect">
            <a:avLst/>
          </a:prstGeom>
        </p:spPr>
      </p:pic>
      <p:pic>
        <p:nvPicPr>
          <p:cNvPr id="11" name="Picture 10" descr="MGT850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1" r="16560" b="10404"/>
          <a:stretch/>
        </p:blipFill>
        <p:spPr>
          <a:xfrm>
            <a:off x="3058292" y="1021335"/>
            <a:ext cx="3108567" cy="2826781"/>
          </a:xfrm>
          <a:prstGeom prst="rect">
            <a:avLst/>
          </a:prstGeom>
        </p:spPr>
      </p:pic>
      <p:pic>
        <p:nvPicPr>
          <p:cNvPr id="13" name="Picture 12" descr="TRGT850.p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2" r="13132" b="10396"/>
          <a:stretch/>
        </p:blipFill>
        <p:spPr>
          <a:xfrm>
            <a:off x="3085351" y="3848116"/>
            <a:ext cx="2997480" cy="282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37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i="1" dirty="0">
                <a:solidFill>
                  <a:schemeClr val="accent2"/>
                </a:solidFill>
                <a:latin typeface="Brush Script MT" charset="0"/>
              </a:rPr>
              <a:t>Satellite </a:t>
            </a:r>
            <a:r>
              <a:rPr lang="en-US" i="1" dirty="0" smtClean="0">
                <a:solidFill>
                  <a:schemeClr val="accent2"/>
                </a:solidFill>
                <a:latin typeface="Brush Script MT" charset="0"/>
              </a:rPr>
              <a:t>Ultraspectral </a:t>
            </a:r>
            <a:r>
              <a:rPr lang="en-US" i="1" dirty="0">
                <a:solidFill>
                  <a:schemeClr val="accent2"/>
                </a:solidFill>
                <a:latin typeface="Brush Script MT" charset="0"/>
              </a:rPr>
              <a:t>Sounders</a:t>
            </a:r>
          </a:p>
        </p:txBody>
      </p:sp>
      <p:cxnSp>
        <p:nvCxnSpPr>
          <p:cNvPr id="15362" name="Straight Connector 3"/>
          <p:cNvCxnSpPr>
            <a:cxnSpLocks noChangeShapeType="1"/>
          </p:cNvCxnSpPr>
          <p:nvPr/>
        </p:nvCxnSpPr>
        <p:spPr bwMode="auto">
          <a:xfrm>
            <a:off x="0" y="762000"/>
            <a:ext cx="9144000" cy="15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3" name="TextBox 8"/>
          <p:cNvSpPr txBox="1">
            <a:spLocks noChangeArrowheads="1"/>
          </p:cNvSpPr>
          <p:nvPr/>
        </p:nvSpPr>
        <p:spPr bwMode="auto">
          <a:xfrm>
            <a:off x="5562600" y="5867400"/>
            <a:ext cx="1841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endParaRPr lang="en-US" b="1" u="sng" dirty="0">
              <a:latin typeface="Arial" charset="0"/>
            </a:endParaRPr>
          </a:p>
          <a:p>
            <a:pPr eaLnBrk="1" hangingPunct="1"/>
            <a:endParaRPr lang="en-US" b="1" u="sng" dirty="0">
              <a:latin typeface="Arial" charset="0"/>
            </a:endParaRPr>
          </a:p>
        </p:txBody>
      </p:sp>
      <p:pic>
        <p:nvPicPr>
          <p:cNvPr id="15364" name="Picture 3" descr="Scan_Ge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8"/>
          <a:stretch>
            <a:fillRect/>
          </a:stretch>
        </p:blipFill>
        <p:spPr bwMode="auto">
          <a:xfrm>
            <a:off x="80963" y="990600"/>
            <a:ext cx="3116262" cy="2155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5" name="Text Box 33"/>
          <p:cNvSpPr txBox="1">
            <a:spLocks noChangeArrowheads="1"/>
          </p:cNvSpPr>
          <p:nvPr/>
        </p:nvSpPr>
        <p:spPr bwMode="auto">
          <a:xfrm>
            <a:off x="103188" y="3244850"/>
            <a:ext cx="304165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"/>
              </a:spcBef>
              <a:buFont typeface="Arial" charset="0"/>
              <a:buChar char="•"/>
            </a:pPr>
            <a:r>
              <a:rPr lang="en-US" sz="1400" b="1" dirty="0">
                <a:latin typeface="Arial" charset="0"/>
              </a:rPr>
              <a:t> Grating Spectrometer with resolution of 0.5 –2 cm</a:t>
            </a:r>
            <a:r>
              <a:rPr lang="en-US" sz="1400" b="1" baseline="30000" dirty="0">
                <a:latin typeface="Arial" charset="0"/>
              </a:rPr>
              <a:t>-1</a:t>
            </a:r>
            <a:r>
              <a:rPr lang="en-US" sz="1400" b="1" dirty="0">
                <a:latin typeface="Arial" charset="0"/>
              </a:rPr>
              <a:t> (resolving power of ~1200)</a:t>
            </a:r>
          </a:p>
          <a:p>
            <a:pPr eaLnBrk="1" hangingPunct="1">
              <a:buFontTx/>
              <a:buChar char="•"/>
            </a:pPr>
            <a:r>
              <a:rPr lang="en-US" sz="1400" b="1" dirty="0">
                <a:latin typeface="Arial" charset="0"/>
              </a:rPr>
              <a:t> Spectral range:  650 – 2700, cm</a:t>
            </a:r>
            <a:r>
              <a:rPr lang="en-US" sz="1400" b="1" baseline="30000" dirty="0">
                <a:latin typeface="Arial" charset="0"/>
              </a:rPr>
              <a:t>-1 </a:t>
            </a:r>
            <a:r>
              <a:rPr lang="en-US" sz="1400" b="1" dirty="0">
                <a:latin typeface="Arial" charset="0"/>
              </a:rPr>
              <a:t> PV and PC HdCdTe focal plane mechanically cooled to 60K </a:t>
            </a:r>
          </a:p>
          <a:p>
            <a:pPr eaLnBrk="1" hangingPunct="1">
              <a:buFontTx/>
              <a:buChar char="•"/>
            </a:pPr>
            <a:r>
              <a:rPr lang="en-US" sz="1400" b="1" dirty="0">
                <a:latin typeface="Arial" charset="0"/>
              </a:rPr>
              <a:t> Focal plane has 4756 detectors</a:t>
            </a:r>
            <a:r>
              <a:rPr lang="en-US" sz="1400" b="1" dirty="0">
                <a:solidFill>
                  <a:srgbClr val="FF0000"/>
                </a:solidFill>
                <a:latin typeface="Arial" charset="0"/>
              </a:rPr>
              <a:t>, 2378 channels</a:t>
            </a:r>
          </a:p>
          <a:p>
            <a:pPr eaLnBrk="1" hangingPunct="1">
              <a:buFontTx/>
              <a:buChar char="•"/>
            </a:pPr>
            <a:r>
              <a:rPr lang="en-US" sz="1400" b="1" dirty="0">
                <a:latin typeface="Arial" charset="0"/>
              </a:rPr>
              <a:t> 310 K Blackbody and space view provides radiometric calibration</a:t>
            </a:r>
          </a:p>
          <a:p>
            <a:pPr eaLnBrk="1" hangingPunct="1">
              <a:buFontTx/>
              <a:buChar char="•"/>
            </a:pPr>
            <a:r>
              <a:rPr lang="en-US" sz="1400" b="1" dirty="0">
                <a:latin typeface="Arial" charset="0"/>
              </a:rPr>
              <a:t> NEDT ranges from .05K to 0.5K</a:t>
            </a:r>
            <a:r>
              <a:rPr lang="en-US" sz="1400" b="1" u="sng" dirty="0">
                <a:latin typeface="Times New Roman" charset="0"/>
              </a:rPr>
              <a:t>  </a:t>
            </a:r>
          </a:p>
        </p:txBody>
      </p:sp>
      <p:sp>
        <p:nvSpPr>
          <p:cNvPr id="15366" name="TextBox 17"/>
          <p:cNvSpPr txBox="1">
            <a:spLocks noChangeArrowheads="1"/>
          </p:cNvSpPr>
          <p:nvPr/>
        </p:nvSpPr>
        <p:spPr bwMode="auto">
          <a:xfrm>
            <a:off x="468313" y="6047475"/>
            <a:ext cx="1895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b="1" u="sng" dirty="0">
                <a:latin typeface="Arial" charset="0"/>
              </a:rPr>
              <a:t>AIRS (2002)</a:t>
            </a:r>
          </a:p>
        </p:txBody>
      </p:sp>
      <p:sp>
        <p:nvSpPr>
          <p:cNvPr id="15367" name="Text Box 33"/>
          <p:cNvSpPr txBox="1">
            <a:spLocks noChangeArrowheads="1"/>
          </p:cNvSpPr>
          <p:nvPr/>
        </p:nvSpPr>
        <p:spPr bwMode="auto">
          <a:xfrm>
            <a:off x="3268663" y="3238500"/>
            <a:ext cx="2928937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"/>
              </a:spcBef>
              <a:buFont typeface="Arial" charset="0"/>
              <a:buChar char="•"/>
            </a:pPr>
            <a:r>
              <a:rPr lang="en-US" sz="1400" b="1" dirty="0">
                <a:latin typeface="Arial" charset="0"/>
              </a:rPr>
              <a:t> Michelson Interferometer with resolution of </a:t>
            </a:r>
            <a:r>
              <a:rPr lang="en-US" sz="1400" b="1" dirty="0" smtClean="0">
                <a:latin typeface="Arial" charset="0"/>
              </a:rPr>
              <a:t>0.5 </a:t>
            </a:r>
            <a:r>
              <a:rPr lang="en-US" sz="1400" b="1" dirty="0">
                <a:latin typeface="Arial" charset="0"/>
              </a:rPr>
              <a:t>cm</a:t>
            </a:r>
            <a:r>
              <a:rPr lang="en-US" sz="1400" b="1" baseline="30000" dirty="0">
                <a:latin typeface="Arial" charset="0"/>
              </a:rPr>
              <a:t>-</a:t>
            </a:r>
            <a:r>
              <a:rPr lang="en-US" sz="1400" b="1" baseline="30000" dirty="0" smtClean="0">
                <a:latin typeface="Arial" charset="0"/>
              </a:rPr>
              <a:t>1</a:t>
            </a:r>
            <a:r>
              <a:rPr lang="en-US" sz="1400" b="1" dirty="0" smtClean="0">
                <a:latin typeface="Arial" charset="0"/>
              </a:rPr>
              <a:t>, Gaussian Apodized (resolving </a:t>
            </a:r>
            <a:r>
              <a:rPr lang="en-US" sz="1400" b="1" dirty="0">
                <a:latin typeface="Arial" charset="0"/>
              </a:rPr>
              <a:t>power of 2400-12000)</a:t>
            </a:r>
          </a:p>
          <a:p>
            <a:pPr eaLnBrk="1" hangingPunct="1">
              <a:buFontTx/>
              <a:buChar char="•"/>
            </a:pPr>
            <a:r>
              <a:rPr lang="en-US" sz="1400" b="1" dirty="0">
                <a:latin typeface="Arial" charset="0"/>
              </a:rPr>
              <a:t> Spectral range:660 – 2700 cm</a:t>
            </a:r>
            <a:r>
              <a:rPr lang="en-US" sz="1400" b="1" baseline="30000" dirty="0">
                <a:latin typeface="Arial" charset="0"/>
              </a:rPr>
              <a:t>-1</a:t>
            </a:r>
          </a:p>
          <a:p>
            <a:pPr eaLnBrk="1" hangingPunct="1"/>
            <a:r>
              <a:rPr lang="en-US" sz="1400" b="1" dirty="0">
                <a:latin typeface="Arial" charset="0"/>
              </a:rPr>
              <a:t> PV and PC HdCdTe focal planes radiatively cooled to 90K </a:t>
            </a:r>
          </a:p>
          <a:p>
            <a:pPr eaLnBrk="1" hangingPunct="1">
              <a:buFontTx/>
              <a:buChar char="•"/>
            </a:pPr>
            <a:r>
              <a:rPr lang="en-US" sz="1400" b="1" dirty="0">
                <a:latin typeface="Arial" charset="0"/>
              </a:rPr>
              <a:t> Focal plane 12 detectors</a:t>
            </a:r>
            <a:r>
              <a:rPr lang="en-US" sz="1400" b="1" dirty="0">
                <a:solidFill>
                  <a:srgbClr val="FF0000"/>
                </a:solidFill>
                <a:latin typeface="Arial" charset="0"/>
              </a:rPr>
              <a:t>, 8461 spectral channels</a:t>
            </a:r>
          </a:p>
          <a:p>
            <a:pPr eaLnBrk="1" hangingPunct="1">
              <a:buFontTx/>
              <a:buChar char="•"/>
            </a:pPr>
            <a:r>
              <a:rPr lang="en-US" sz="1400" b="1" dirty="0">
                <a:latin typeface="Arial" charset="0"/>
              </a:rPr>
              <a:t> 310 K Blackbody and space view provides radiometric calibration</a:t>
            </a:r>
          </a:p>
          <a:p>
            <a:pPr eaLnBrk="1" hangingPunct="1">
              <a:buFontTx/>
              <a:buChar char="•"/>
            </a:pPr>
            <a:r>
              <a:rPr lang="en-US" sz="1400" b="1" dirty="0">
                <a:latin typeface="Arial" charset="0"/>
              </a:rPr>
              <a:t> NEDT:  0.1 – 0.75 K</a:t>
            </a:r>
          </a:p>
        </p:txBody>
      </p:sp>
      <p:sp>
        <p:nvSpPr>
          <p:cNvPr id="15368" name="TextBox 20"/>
          <p:cNvSpPr txBox="1">
            <a:spLocks noChangeArrowheads="1"/>
          </p:cNvSpPr>
          <p:nvPr/>
        </p:nvSpPr>
        <p:spPr bwMode="auto">
          <a:xfrm>
            <a:off x="3797300" y="6052238"/>
            <a:ext cx="1758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b="1" u="sng" dirty="0">
                <a:latin typeface="Arial" charset="0"/>
              </a:rPr>
              <a:t>IASI (2006)</a:t>
            </a:r>
          </a:p>
        </p:txBody>
      </p:sp>
      <p:pic>
        <p:nvPicPr>
          <p:cNvPr id="15369" name="Picture 2" descr="Fo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75" y="990600"/>
            <a:ext cx="2859088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1" descr="SuomiNPP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1" t="28789" r="59920" b="37071"/>
          <a:stretch>
            <a:fillRect/>
          </a:stretch>
        </p:blipFill>
        <p:spPr bwMode="auto">
          <a:xfrm>
            <a:off x="6249988" y="1020763"/>
            <a:ext cx="2689225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1" name="Text Box 33"/>
          <p:cNvSpPr txBox="1">
            <a:spLocks noChangeArrowheads="1"/>
          </p:cNvSpPr>
          <p:nvPr/>
        </p:nvSpPr>
        <p:spPr bwMode="auto">
          <a:xfrm>
            <a:off x="6165850" y="3238500"/>
            <a:ext cx="2927350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"/>
              </a:spcBef>
              <a:buFont typeface="Arial" charset="0"/>
              <a:buChar char="•"/>
            </a:pPr>
            <a:r>
              <a:rPr lang="en-US" sz="1400" b="1" dirty="0">
                <a:latin typeface="Arial" charset="0"/>
              </a:rPr>
              <a:t> Michelson Interferometer with resolution of </a:t>
            </a:r>
            <a:r>
              <a:rPr lang="en-US" sz="1400" b="1" dirty="0" smtClean="0">
                <a:latin typeface="Arial" charset="0"/>
              </a:rPr>
              <a:t>0.625 </a:t>
            </a:r>
            <a:r>
              <a:rPr lang="en-US" sz="1400" b="1" dirty="0">
                <a:latin typeface="Arial" charset="0"/>
              </a:rPr>
              <a:t>cm</a:t>
            </a:r>
            <a:r>
              <a:rPr lang="en-US" sz="1400" b="1" baseline="30000" dirty="0">
                <a:latin typeface="Arial" charset="0"/>
              </a:rPr>
              <a:t>-</a:t>
            </a:r>
            <a:r>
              <a:rPr lang="en-US" sz="1400" b="1" baseline="30000" dirty="0" smtClean="0">
                <a:latin typeface="Arial" charset="0"/>
              </a:rPr>
              <a:t>1 (</a:t>
            </a:r>
            <a:r>
              <a:rPr lang="en-US" sz="1400" b="1" dirty="0" smtClean="0">
                <a:latin typeface="Arial" charset="0"/>
              </a:rPr>
              <a:t>LW), 1.25 </a:t>
            </a:r>
            <a:r>
              <a:rPr lang="en-US" sz="1400" b="1" dirty="0">
                <a:latin typeface="Arial" charset="0"/>
              </a:rPr>
              <a:t>cm</a:t>
            </a:r>
            <a:r>
              <a:rPr lang="en-US" sz="1400" b="1" baseline="30000" dirty="0">
                <a:latin typeface="Arial" charset="0"/>
              </a:rPr>
              <a:t>-</a:t>
            </a:r>
            <a:r>
              <a:rPr lang="en-US" sz="1400" b="1" baseline="30000" dirty="0" smtClean="0">
                <a:latin typeface="Arial" charset="0"/>
              </a:rPr>
              <a:t>1 (</a:t>
            </a:r>
            <a:r>
              <a:rPr lang="en-US" sz="1400" b="1" dirty="0" smtClean="0">
                <a:latin typeface="Arial" charset="0"/>
              </a:rPr>
              <a:t>MW) and 2.5 </a:t>
            </a:r>
            <a:r>
              <a:rPr lang="en-US" sz="1400" b="1" dirty="0">
                <a:latin typeface="Arial" charset="0"/>
              </a:rPr>
              <a:t>cm</a:t>
            </a:r>
            <a:r>
              <a:rPr lang="en-US" sz="1400" b="1" baseline="30000" dirty="0">
                <a:latin typeface="Arial" charset="0"/>
              </a:rPr>
              <a:t>-</a:t>
            </a:r>
            <a:r>
              <a:rPr lang="en-US" sz="1400" b="1" baseline="30000" dirty="0" smtClean="0">
                <a:latin typeface="Arial" charset="0"/>
              </a:rPr>
              <a:t>1(</a:t>
            </a:r>
            <a:r>
              <a:rPr lang="en-US" sz="1400" b="1" dirty="0" smtClean="0">
                <a:latin typeface="Arial" charset="0"/>
              </a:rPr>
              <a:t>(SW)  (resolving </a:t>
            </a:r>
            <a:r>
              <a:rPr lang="en-US" sz="1400" b="1" dirty="0">
                <a:latin typeface="Arial" charset="0"/>
              </a:rPr>
              <a:t>power of </a:t>
            </a:r>
            <a:r>
              <a:rPr lang="en-US" sz="1400" b="1" dirty="0" smtClean="0">
                <a:latin typeface="Arial" charset="0"/>
              </a:rPr>
              <a:t>~1000)</a:t>
            </a:r>
            <a:endParaRPr lang="en-US" sz="1400" b="1" dirty="0">
              <a:latin typeface="Arial" charset="0"/>
            </a:endParaRPr>
          </a:p>
          <a:p>
            <a:pPr eaLnBrk="1" hangingPunct="1">
              <a:buFontTx/>
              <a:buChar char="•"/>
            </a:pPr>
            <a:r>
              <a:rPr lang="en-US" sz="1400" b="1" dirty="0">
                <a:latin typeface="Arial" charset="0"/>
              </a:rPr>
              <a:t> Spectral range:660 – 2700 cm</a:t>
            </a:r>
            <a:r>
              <a:rPr lang="en-US" sz="1400" b="1" baseline="30000" dirty="0">
                <a:latin typeface="Arial" charset="0"/>
              </a:rPr>
              <a:t>-1</a:t>
            </a:r>
          </a:p>
          <a:p>
            <a:pPr eaLnBrk="1" hangingPunct="1"/>
            <a:r>
              <a:rPr lang="en-US" sz="1400" b="1" dirty="0">
                <a:latin typeface="Arial" charset="0"/>
              </a:rPr>
              <a:t> PV HdCdTe focal planes passively cooled to </a:t>
            </a:r>
            <a:r>
              <a:rPr lang="en-US" sz="1400" b="1" dirty="0" smtClean="0">
                <a:latin typeface="Arial" charset="0"/>
              </a:rPr>
              <a:t>81K( LW) and 98 K (MW and SW).  </a:t>
            </a:r>
            <a:endParaRPr lang="en-US" sz="1400" b="1" dirty="0">
              <a:latin typeface="Arial" charset="0"/>
            </a:endParaRPr>
          </a:p>
          <a:p>
            <a:pPr eaLnBrk="1" hangingPunct="1">
              <a:buFontTx/>
              <a:buChar char="•"/>
            </a:pPr>
            <a:r>
              <a:rPr lang="en-US" sz="1400" b="1" dirty="0">
                <a:latin typeface="Arial" charset="0"/>
              </a:rPr>
              <a:t> Focal plane 27 detectors</a:t>
            </a:r>
            <a:r>
              <a:rPr lang="en-US" sz="1400" b="1" dirty="0">
                <a:solidFill>
                  <a:srgbClr val="FF0000"/>
                </a:solidFill>
                <a:latin typeface="Arial" charset="0"/>
              </a:rPr>
              <a:t>, 1305 spectral channels</a:t>
            </a:r>
          </a:p>
          <a:p>
            <a:pPr eaLnBrk="1" hangingPunct="1">
              <a:buFontTx/>
              <a:buChar char="•"/>
            </a:pPr>
            <a:r>
              <a:rPr lang="en-US" sz="1400" b="1" dirty="0">
                <a:latin typeface="Arial" charset="0"/>
              </a:rPr>
              <a:t> 310 K </a:t>
            </a:r>
            <a:r>
              <a:rPr lang="en-US" sz="1400" b="1" dirty="0" smtClean="0">
                <a:latin typeface="Arial" charset="0"/>
              </a:rPr>
              <a:t>BB </a:t>
            </a:r>
            <a:r>
              <a:rPr lang="en-US" sz="1400" b="1" dirty="0">
                <a:latin typeface="Arial" charset="0"/>
              </a:rPr>
              <a:t>and space view provides radiometric calibration</a:t>
            </a:r>
          </a:p>
          <a:p>
            <a:pPr eaLnBrk="1" hangingPunct="1">
              <a:buFontTx/>
              <a:buChar char="•"/>
            </a:pPr>
            <a:r>
              <a:rPr lang="en-US" sz="1400" b="1" dirty="0">
                <a:latin typeface="Arial" charset="0"/>
              </a:rPr>
              <a:t> NEDT:  0.05 – 0.5 K</a:t>
            </a:r>
          </a:p>
        </p:txBody>
      </p:sp>
      <p:sp>
        <p:nvSpPr>
          <p:cNvPr id="15372" name="TextBox 20"/>
          <p:cNvSpPr txBox="1">
            <a:spLocks noChangeArrowheads="1"/>
          </p:cNvSpPr>
          <p:nvPr/>
        </p:nvSpPr>
        <p:spPr bwMode="auto">
          <a:xfrm>
            <a:off x="6569075" y="6055413"/>
            <a:ext cx="1776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b="1" u="sng" dirty="0">
                <a:latin typeface="Arial" charset="0"/>
              </a:rPr>
              <a:t>CrIS (2011)</a:t>
            </a:r>
          </a:p>
        </p:txBody>
      </p:sp>
    </p:spTree>
    <p:extLst>
      <p:ext uri="{BB962C8B-B14F-4D97-AF65-F5344CB8AC3E}">
        <p14:creationId xmlns:p14="http://schemas.microsoft.com/office/powerpoint/2010/main" val="3302817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20662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b="1" u="sng" dirty="0" smtClean="0">
                <a:solidFill>
                  <a:srgbClr val="800000"/>
                </a:solidFill>
              </a:rPr>
              <a:t>AIRS </a:t>
            </a:r>
            <a:r>
              <a:rPr lang="en-US" sz="3600" b="1" u="sng" dirty="0" err="1" smtClean="0">
                <a:solidFill>
                  <a:srgbClr val="800000"/>
                </a:solidFill>
              </a:rPr>
              <a:t>Vs</a:t>
            </a:r>
            <a:r>
              <a:rPr lang="en-US" sz="3600" b="1" u="sng" dirty="0" smtClean="0">
                <a:solidFill>
                  <a:srgbClr val="800000"/>
                </a:solidFill>
              </a:rPr>
              <a:t> GDAS 2003 – 2009 Climate Statistics </a:t>
            </a:r>
            <a:endParaRPr lang="en-US" sz="3600" b="1" u="sng" dirty="0">
              <a:solidFill>
                <a:srgbClr val="800000"/>
              </a:solidFill>
            </a:endParaRPr>
          </a:p>
        </p:txBody>
      </p:sp>
      <p:pic>
        <p:nvPicPr>
          <p:cNvPr id="4" name="Picture 3" descr="TempDif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4" r="7638"/>
          <a:stretch/>
        </p:blipFill>
        <p:spPr>
          <a:xfrm>
            <a:off x="2" y="647701"/>
            <a:ext cx="4527890" cy="2822360"/>
          </a:xfrm>
          <a:prstGeom prst="rect">
            <a:avLst/>
          </a:prstGeom>
        </p:spPr>
      </p:pic>
      <p:pic>
        <p:nvPicPr>
          <p:cNvPr id="5" name="Picture 4" descr="Temperature Trend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4" r="6666"/>
          <a:stretch/>
        </p:blipFill>
        <p:spPr>
          <a:xfrm>
            <a:off x="1" y="3950644"/>
            <a:ext cx="4578029" cy="2822360"/>
          </a:xfrm>
          <a:prstGeom prst="rect">
            <a:avLst/>
          </a:prstGeom>
        </p:spPr>
      </p:pic>
      <p:pic>
        <p:nvPicPr>
          <p:cNvPr id="7" name="Picture 6" descr="GlobalRH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2" r="7777"/>
          <a:stretch/>
        </p:blipFill>
        <p:spPr>
          <a:xfrm>
            <a:off x="4624188" y="622301"/>
            <a:ext cx="4513601" cy="2890864"/>
          </a:xfrm>
          <a:prstGeom prst="rect">
            <a:avLst/>
          </a:prstGeom>
        </p:spPr>
      </p:pic>
      <p:pic>
        <p:nvPicPr>
          <p:cNvPr id="8" name="Picture 7" descr="RHtrend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" r="7221"/>
          <a:stretch/>
        </p:blipFill>
        <p:spPr>
          <a:xfrm>
            <a:off x="4624188" y="3906864"/>
            <a:ext cx="4520771" cy="289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9803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CLARREO SDT Meeting, Madison WI, October 12-14, 2011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-10036"/>
            <a:ext cx="9144000" cy="505336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800000"/>
                </a:solidFill>
              </a:rPr>
              <a:t>Global Mean Temperature and Humidity</a:t>
            </a:r>
            <a:endParaRPr lang="en-US" b="1" u="sng" dirty="0">
              <a:solidFill>
                <a:srgbClr val="80000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683282"/>
              </p:ext>
            </p:extLst>
          </p:nvPr>
        </p:nvGraphicFramePr>
        <p:xfrm>
          <a:off x="1308102" y="634999"/>
          <a:ext cx="6413497" cy="5657850"/>
        </p:xfrm>
        <a:graphic>
          <a:graphicData uri="http://schemas.openxmlformats.org/drawingml/2006/table">
            <a:tbl>
              <a:tblPr/>
              <a:tblGrid>
                <a:gridCol w="892671"/>
                <a:gridCol w="892671"/>
                <a:gridCol w="892671"/>
                <a:gridCol w="892671"/>
                <a:gridCol w="164800"/>
                <a:gridCol w="892671"/>
                <a:gridCol w="892671"/>
                <a:gridCol w="892671"/>
              </a:tblGrid>
              <a:tr h="209550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Global Mean Temperature (K)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              Annual Trend (K/yr)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P(hPa)</a:t>
                      </a:r>
                    </a:p>
                  </a:txBody>
                  <a:tcPr marL="10885" marR="10885" marT="108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AIRS</a:t>
                      </a:r>
                    </a:p>
                  </a:txBody>
                  <a:tcPr marL="10885" marR="10885" marT="108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GDAS</a:t>
                      </a:r>
                    </a:p>
                  </a:txBody>
                  <a:tcPr marL="10885" marR="10885" marT="108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Difference</a:t>
                      </a:r>
                    </a:p>
                  </a:txBody>
                  <a:tcPr marL="10885" marR="10885" marT="108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AIRS</a:t>
                      </a:r>
                    </a:p>
                  </a:txBody>
                  <a:tcPr marL="10885" marR="10885" marT="108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GDAS</a:t>
                      </a:r>
                    </a:p>
                  </a:txBody>
                  <a:tcPr marL="10885" marR="10885" marT="108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Difference</a:t>
                      </a:r>
                    </a:p>
                  </a:txBody>
                  <a:tcPr marL="10885" marR="10885" marT="108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225.22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225.29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-0.07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-0.23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-0.27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215.50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214.19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-0.10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-0.16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210.94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210.29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-0.07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-0.22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208.26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208.28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-0.03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-0.11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207.26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207.70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-0.44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-0.07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207.03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207.35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-0.32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216.54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217.31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-0.77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-0.03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-0.13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230.34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230.46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-0.13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-0.03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255.86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255.50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271.93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270.80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1.13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-0.06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279.89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278.09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-0.09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283.25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281.84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-0.07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285.02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284.77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-0.05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Global Mean Relative Humidity (%)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              Annual Trend (%/yr)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P(hPa)</a:t>
                      </a:r>
                    </a:p>
                  </a:txBody>
                  <a:tcPr marL="10885" marR="10885" marT="108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AIRS</a:t>
                      </a:r>
                    </a:p>
                  </a:txBody>
                  <a:tcPr marL="10885" marR="10885" marT="108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GDAS</a:t>
                      </a:r>
                    </a:p>
                  </a:txBody>
                  <a:tcPr marL="10885" marR="10885" marT="108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Difference</a:t>
                      </a:r>
                    </a:p>
                  </a:txBody>
                  <a:tcPr marL="10885" marR="10885" marT="108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AIRS</a:t>
                      </a:r>
                    </a:p>
                  </a:txBody>
                  <a:tcPr marL="10885" marR="10885" marT="108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GDAS</a:t>
                      </a:r>
                    </a:p>
                  </a:txBody>
                  <a:tcPr marL="10885" marR="10885" marT="108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Difference</a:t>
                      </a:r>
                    </a:p>
                  </a:txBody>
                  <a:tcPr marL="10885" marR="10885" marT="108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25.75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13.69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12.05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-0.32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-2.41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2.09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34.92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44.64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-9.72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-0.05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42.40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53.99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-11.59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-0.32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40.01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47.81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-7.80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51.42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58.62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-7.20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-0.24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73.49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71.04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2.45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77.60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75.43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2.17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1000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77.43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73.54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3.89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-0.08</a:t>
                      </a:r>
                    </a:p>
                  </a:txBody>
                  <a:tcPr marL="10885" marR="10885" marT="108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3185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Picture 2" descr="background_medgre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 t="8868" r="10001" b="122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2057400" y="358775"/>
            <a:ext cx="3352800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301" tIns="45652" rIns="91301" bIns="45652">
            <a:spAutoFit/>
          </a:bodyPr>
          <a:lstStyle>
            <a:lvl1pPr marL="576263" indent="-576263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buFont typeface="Monotype Sorts" charset="0"/>
              <a:buNone/>
              <a:defRPr/>
            </a:pPr>
            <a:r>
              <a:rPr lang="en-US" sz="4000" b="1" i="0" smtClean="0">
                <a:solidFill>
                  <a:srgbClr val="800080"/>
                </a:solidFill>
                <a:latin typeface="Arial" charset="0"/>
                <a:cs typeface="+mn-cs"/>
              </a:rPr>
              <a:t>Summary</a:t>
            </a:r>
          </a:p>
        </p:txBody>
      </p:sp>
      <p:sp>
        <p:nvSpPr>
          <p:cNvPr id="111620" name="Slide Number Placeholder 4"/>
          <p:cNvSpPr txBox="1">
            <a:spLocks noGrp="1"/>
          </p:cNvSpPr>
          <p:nvPr/>
        </p:nvSpPr>
        <p:spPr bwMode="auto">
          <a:xfrm>
            <a:off x="8763000" y="655320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01" tIns="45652" rIns="91301" bIns="45652"/>
          <a:lstStyle>
            <a:lvl1pPr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/>
            <a:fld id="{58639072-84F1-AB4D-9906-63C30F25E53A}" type="slidenum">
              <a:rPr lang="en-US" sz="1400" i="0">
                <a:latin typeface="Arial" charset="0"/>
              </a:rPr>
              <a:pPr algn="r"/>
              <a:t>22</a:t>
            </a:fld>
            <a:endParaRPr lang="en-US" sz="1400" i="0">
              <a:latin typeface="Arial" charset="0"/>
            </a:endParaRPr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317512" y="1447800"/>
            <a:ext cx="8445488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352" tIns="44383" rIns="90352" bIns="44383"/>
          <a:lstStyle/>
          <a:p>
            <a:pPr marL="449263" indent="-449263" algn="l">
              <a:lnSpc>
                <a:spcPct val="80000"/>
              </a:lnSpc>
              <a:spcAft>
                <a:spcPct val="50000"/>
              </a:spcAft>
              <a:buClr>
                <a:schemeClr val="accent2"/>
              </a:buClr>
              <a:buSzPct val="75000"/>
              <a:buFont typeface="Monotype Sorts" charset="0"/>
              <a:buChar char="u"/>
              <a:defRPr/>
            </a:pPr>
            <a:r>
              <a:rPr lang="en-US" sz="2400" b="1" i="0" dirty="0" err="1" smtClean="0">
                <a:solidFill>
                  <a:schemeClr val="accent2"/>
                </a:solidFill>
                <a:latin typeface="Arial" charset="0"/>
                <a:cs typeface="+mn-cs"/>
              </a:rPr>
              <a:t>Suomi</a:t>
            </a:r>
            <a:r>
              <a:rPr lang="en-US" sz="2400" b="1" i="0" dirty="0" smtClean="0">
                <a:solidFill>
                  <a:schemeClr val="accent2"/>
                </a:solidFill>
                <a:latin typeface="Arial" charset="0"/>
                <a:cs typeface="+mn-cs"/>
              </a:rPr>
              <a:t> NPP </a:t>
            </a:r>
            <a:r>
              <a:rPr lang="en-US" sz="2400" b="1" i="0" dirty="0" err="1" smtClean="0">
                <a:solidFill>
                  <a:schemeClr val="accent2"/>
                </a:solidFill>
                <a:latin typeface="Arial" charset="0"/>
                <a:cs typeface="+mn-cs"/>
              </a:rPr>
              <a:t>CrIS</a:t>
            </a:r>
            <a:r>
              <a:rPr lang="en-US" sz="2400" b="1" i="0" dirty="0" smtClean="0">
                <a:solidFill>
                  <a:schemeClr val="accent2"/>
                </a:solidFill>
                <a:latin typeface="Arial" charset="0"/>
                <a:cs typeface="+mn-cs"/>
              </a:rPr>
              <a:t> instrument                         performance </a:t>
            </a:r>
            <a:r>
              <a:rPr lang="en-US" sz="2400" b="1" i="0" dirty="0">
                <a:solidFill>
                  <a:schemeClr val="accent2"/>
                </a:solidFill>
                <a:latin typeface="Arial" charset="0"/>
                <a:cs typeface="+mn-cs"/>
              </a:rPr>
              <a:t>is </a:t>
            </a:r>
            <a:r>
              <a:rPr lang="en-US" sz="2400" b="1" i="0" dirty="0" smtClean="0">
                <a:solidFill>
                  <a:schemeClr val="accent2"/>
                </a:solidFill>
                <a:latin typeface="Arial" charset="0"/>
                <a:cs typeface="+mn-cs"/>
              </a:rPr>
              <a:t>exceptional</a:t>
            </a:r>
            <a:endParaRPr lang="en-US" sz="2400" b="1" i="0" dirty="0">
              <a:solidFill>
                <a:schemeClr val="accent2"/>
              </a:solidFill>
              <a:latin typeface="Arial" charset="0"/>
              <a:cs typeface="+mn-cs"/>
            </a:endParaRPr>
          </a:p>
          <a:p>
            <a:pPr marL="849313" lvl="1" indent="-284163" algn="l">
              <a:lnSpc>
                <a:spcPct val="80000"/>
              </a:lnSpc>
              <a:spcAft>
                <a:spcPct val="50000"/>
              </a:spcAft>
              <a:buClr>
                <a:srgbClr val="660066"/>
              </a:buClr>
              <a:buSzPct val="100000"/>
              <a:buFont typeface="Wingdings" charset="0"/>
              <a:buChar char="Ø"/>
              <a:defRPr/>
            </a:pPr>
            <a:r>
              <a:rPr lang="en-US" sz="2000" b="1" i="0" dirty="0">
                <a:solidFill>
                  <a:srgbClr val="660066"/>
                </a:solidFill>
                <a:latin typeface="Arial" charset="0"/>
                <a:cs typeface="+mn-cs"/>
              </a:rPr>
              <a:t>Very low noise</a:t>
            </a:r>
          </a:p>
          <a:p>
            <a:pPr marL="849313" lvl="1" indent="-284163" algn="l">
              <a:lnSpc>
                <a:spcPct val="80000"/>
              </a:lnSpc>
              <a:spcAft>
                <a:spcPct val="50000"/>
              </a:spcAft>
              <a:buClr>
                <a:srgbClr val="660066"/>
              </a:buClr>
              <a:buSzPct val="100000"/>
              <a:buFont typeface="Wingdings" charset="0"/>
              <a:buChar char="Ø"/>
              <a:defRPr/>
            </a:pPr>
            <a:r>
              <a:rPr lang="en-US" sz="2000" b="1" i="0" dirty="0">
                <a:solidFill>
                  <a:srgbClr val="660066"/>
                </a:solidFill>
                <a:latin typeface="Arial" charset="0"/>
                <a:cs typeface="+mn-cs"/>
              </a:rPr>
              <a:t>Very stable and accurate</a:t>
            </a:r>
          </a:p>
          <a:p>
            <a:pPr marL="849313" lvl="1" indent="-284163" algn="l">
              <a:lnSpc>
                <a:spcPct val="80000"/>
              </a:lnSpc>
              <a:spcAft>
                <a:spcPct val="50000"/>
              </a:spcAft>
              <a:buClr>
                <a:srgbClr val="660066"/>
              </a:buClr>
              <a:buSzPct val="100000"/>
              <a:buFont typeface="Wingdings" charset="0"/>
              <a:buChar char="Ø"/>
              <a:defRPr/>
            </a:pPr>
            <a:r>
              <a:rPr lang="en-US" sz="2000" b="1" i="0" dirty="0" smtClean="0">
                <a:solidFill>
                  <a:srgbClr val="660066"/>
                </a:solidFill>
                <a:latin typeface="Arial" charset="0"/>
                <a:cs typeface="+mn-cs"/>
              </a:rPr>
              <a:t>Can be used with Aqua AIRS for time </a:t>
            </a:r>
          </a:p>
          <a:p>
            <a:pPr marL="565150" lvl="1" algn="l">
              <a:lnSpc>
                <a:spcPct val="80000"/>
              </a:lnSpc>
              <a:spcAft>
                <a:spcPct val="50000"/>
              </a:spcAft>
              <a:buClr>
                <a:srgbClr val="660066"/>
              </a:buClr>
              <a:buSzPct val="100000"/>
              <a:defRPr/>
            </a:pPr>
            <a:r>
              <a:rPr lang="en-US" sz="2000" b="1" dirty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sz="2000" b="1" dirty="0" smtClean="0">
                <a:solidFill>
                  <a:srgbClr val="660066"/>
                </a:solidFill>
                <a:latin typeface="Arial" charset="0"/>
              </a:rPr>
              <a:t>     </a:t>
            </a:r>
            <a:r>
              <a:rPr lang="en-US" sz="2000" b="1" i="0" dirty="0" smtClean="0">
                <a:solidFill>
                  <a:srgbClr val="660066"/>
                </a:solidFill>
                <a:latin typeface="Arial" charset="0"/>
                <a:cs typeface="+mn-cs"/>
              </a:rPr>
              <a:t>variation information (e.g., H</a:t>
            </a:r>
            <a:r>
              <a:rPr lang="en-US" sz="2000" b="1" i="0" baseline="-25000" dirty="0" smtClean="0">
                <a:solidFill>
                  <a:srgbClr val="660066"/>
                </a:solidFill>
                <a:latin typeface="Arial" charset="0"/>
                <a:cs typeface="+mn-cs"/>
              </a:rPr>
              <a:t>2</a:t>
            </a:r>
            <a:r>
              <a:rPr lang="en-US" sz="2000" b="1" i="0" dirty="0" smtClean="0">
                <a:solidFill>
                  <a:srgbClr val="660066"/>
                </a:solidFill>
                <a:latin typeface="Arial" charset="0"/>
                <a:cs typeface="+mn-cs"/>
              </a:rPr>
              <a:t>O winds)</a:t>
            </a:r>
            <a:endParaRPr lang="en-US" sz="2000" i="0" dirty="0">
              <a:solidFill>
                <a:schemeClr val="accent2"/>
              </a:solidFill>
              <a:latin typeface="Arial" charset="0"/>
              <a:cs typeface="+mn-cs"/>
            </a:endParaRPr>
          </a:p>
          <a:p>
            <a:pPr marL="449263" indent="-449263" algn="l">
              <a:lnSpc>
                <a:spcPct val="80000"/>
              </a:lnSpc>
              <a:spcAft>
                <a:spcPct val="50000"/>
              </a:spcAft>
              <a:buClr>
                <a:schemeClr val="accent2"/>
              </a:buClr>
              <a:buSzPct val="75000"/>
              <a:buFont typeface="Monotype Sorts" charset="0"/>
              <a:buChar char="u"/>
              <a:defRPr/>
            </a:pPr>
            <a:r>
              <a:rPr lang="en-US" sz="2400" b="1" i="0" dirty="0" err="1" smtClean="0">
                <a:solidFill>
                  <a:schemeClr val="accent2"/>
                </a:solidFill>
                <a:latin typeface="Arial" charset="0"/>
                <a:cs typeface="+mn-cs"/>
              </a:rPr>
              <a:t>Ultraspectral</a:t>
            </a:r>
            <a:r>
              <a:rPr lang="en-US" sz="2400" b="1" i="0" dirty="0" smtClean="0">
                <a:solidFill>
                  <a:schemeClr val="accent2"/>
                </a:solidFill>
                <a:latin typeface="Arial" charset="0"/>
                <a:cs typeface="+mn-cs"/>
              </a:rPr>
              <a:t> satellite retrievals (AIRS, IASI, and </a:t>
            </a:r>
            <a:r>
              <a:rPr lang="en-US" sz="2400" b="1" i="0" dirty="0" err="1" smtClean="0">
                <a:solidFill>
                  <a:schemeClr val="accent2"/>
                </a:solidFill>
                <a:latin typeface="Arial" charset="0"/>
                <a:cs typeface="+mn-cs"/>
              </a:rPr>
              <a:t>CrIS</a:t>
            </a:r>
            <a:r>
              <a:rPr lang="en-US" sz="2400" b="1" i="0" dirty="0" smtClean="0">
                <a:solidFill>
                  <a:schemeClr val="accent2"/>
                </a:solidFill>
                <a:latin typeface="Arial" charset="0"/>
                <a:cs typeface="+mn-cs"/>
              </a:rPr>
              <a:t>) provide accurate trends of atmospheric variables </a:t>
            </a:r>
          </a:p>
          <a:p>
            <a:pPr marL="849313" lvl="1" indent="-284163" algn="l">
              <a:lnSpc>
                <a:spcPct val="80000"/>
              </a:lnSpc>
              <a:spcAft>
                <a:spcPct val="50000"/>
              </a:spcAft>
              <a:buClr>
                <a:srgbClr val="660066"/>
              </a:buClr>
              <a:buSzPct val="100000"/>
              <a:buFont typeface="Wingdings" charset="0"/>
              <a:buChar char="Ø"/>
              <a:defRPr/>
            </a:pPr>
            <a:r>
              <a:rPr lang="en-US" sz="2000" b="1" i="0" dirty="0" smtClean="0">
                <a:solidFill>
                  <a:srgbClr val="660066"/>
                </a:solidFill>
                <a:latin typeface="Arial" charset="0"/>
                <a:cs typeface="+mn-cs"/>
              </a:rPr>
              <a:t>AIRS data is now available for an entire decade (2002-2012) </a:t>
            </a:r>
          </a:p>
          <a:p>
            <a:pPr marL="849313" lvl="1" indent="-284163" algn="l">
              <a:lnSpc>
                <a:spcPct val="80000"/>
              </a:lnSpc>
              <a:spcAft>
                <a:spcPct val="50000"/>
              </a:spcAft>
              <a:buClr>
                <a:srgbClr val="660066"/>
              </a:buClr>
              <a:buSzPct val="100000"/>
              <a:buFont typeface="Wingdings" charset="0"/>
              <a:buChar char="Ø"/>
              <a:defRPr/>
            </a:pPr>
            <a:r>
              <a:rPr lang="en-US" sz="2000" b="1" i="0" dirty="0" smtClean="0">
                <a:solidFill>
                  <a:srgbClr val="660066"/>
                </a:solidFill>
                <a:latin typeface="Arial" charset="0"/>
                <a:cs typeface="+mn-cs"/>
              </a:rPr>
              <a:t>AIRS, IASI, and </a:t>
            </a:r>
            <a:r>
              <a:rPr lang="en-US" sz="2000" b="1" i="0" dirty="0" err="1" smtClean="0">
                <a:solidFill>
                  <a:srgbClr val="660066"/>
                </a:solidFill>
                <a:latin typeface="Arial" charset="0"/>
                <a:cs typeface="+mn-cs"/>
              </a:rPr>
              <a:t>CrIS</a:t>
            </a:r>
            <a:r>
              <a:rPr lang="en-US" sz="2000" b="1" i="0" dirty="0" smtClean="0">
                <a:solidFill>
                  <a:srgbClr val="660066"/>
                </a:solidFill>
                <a:latin typeface="Arial" charset="0"/>
                <a:cs typeface="+mn-cs"/>
              </a:rPr>
              <a:t> will provide important input to climate analysis models</a:t>
            </a:r>
          </a:p>
          <a:p>
            <a:pPr marL="565150" lvl="1" algn="l">
              <a:lnSpc>
                <a:spcPct val="80000"/>
              </a:lnSpc>
              <a:spcAft>
                <a:spcPct val="50000"/>
              </a:spcAft>
              <a:buClr>
                <a:srgbClr val="660066"/>
              </a:buClr>
              <a:buSzPct val="100000"/>
              <a:defRPr/>
            </a:pPr>
            <a:endParaRPr lang="en-US" sz="2000" b="1" i="0" dirty="0">
              <a:solidFill>
                <a:srgbClr val="660066"/>
              </a:solidFill>
              <a:latin typeface="Arial" charset="0"/>
              <a:cs typeface="+mn-cs"/>
            </a:endParaRPr>
          </a:p>
        </p:txBody>
      </p:sp>
      <p:pic>
        <p:nvPicPr>
          <p:cNvPr id="111623" name="Picture 13" descr="jnk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4" t="6136" r="7681"/>
          <a:stretch>
            <a:fillRect/>
          </a:stretch>
        </p:blipFill>
        <p:spPr bwMode="auto">
          <a:xfrm>
            <a:off x="6013450" y="76200"/>
            <a:ext cx="3006725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24" name="TextBox 2"/>
          <p:cNvSpPr txBox="1">
            <a:spLocks noChangeArrowheads="1"/>
          </p:cNvSpPr>
          <p:nvPr/>
        </p:nvSpPr>
        <p:spPr bwMode="auto">
          <a:xfrm>
            <a:off x="6134100" y="1524000"/>
            <a:ext cx="113665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600" b="1" i="0"/>
              <a:t>900 cm</a:t>
            </a:r>
            <a:r>
              <a:rPr lang="en-US" sz="1600" b="1" i="0" baseline="30000"/>
              <a:t>-1</a:t>
            </a:r>
          </a:p>
          <a:p>
            <a:r>
              <a:rPr lang="en-US" sz="1800" b="1" i="0"/>
              <a:t>18 March</a:t>
            </a:r>
            <a:br>
              <a:rPr lang="en-US" sz="1800" b="1" i="0"/>
            </a:br>
            <a:r>
              <a:rPr lang="en-US" sz="1800" b="1" i="0"/>
              <a:t>2012</a:t>
            </a:r>
          </a:p>
          <a:p>
            <a:r>
              <a:rPr lang="en-US" sz="1400" b="1" i="0"/>
              <a:t>1250 UTC</a:t>
            </a:r>
          </a:p>
        </p:txBody>
      </p:sp>
    </p:spTree>
    <p:extLst>
      <p:ext uri="{BB962C8B-B14F-4D97-AF65-F5344CB8AC3E}">
        <p14:creationId xmlns:p14="http://schemas.microsoft.com/office/powerpoint/2010/main" val="3288042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Group 30"/>
          <p:cNvGrpSpPr>
            <a:grpSpLocks/>
          </p:cNvGrpSpPr>
          <p:nvPr/>
        </p:nvGrpSpPr>
        <p:grpSpPr bwMode="auto">
          <a:xfrm>
            <a:off x="228600" y="654050"/>
            <a:ext cx="8458200" cy="5365750"/>
            <a:chOff x="762000" y="1752883"/>
            <a:chExt cx="7696200" cy="4984900"/>
          </a:xfrm>
        </p:grpSpPr>
        <p:sp>
          <p:nvSpPr>
            <p:cNvPr id="23560" name="Rectangle 45"/>
            <p:cNvSpPr>
              <a:spLocks noChangeArrowheads="1"/>
            </p:cNvSpPr>
            <p:nvPr/>
          </p:nvSpPr>
          <p:spPr bwMode="auto">
            <a:xfrm>
              <a:off x="4733925" y="6232525"/>
              <a:ext cx="18415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sp>
          <p:nvSpPr>
            <p:cNvPr id="23561" name="Rectangle 48"/>
            <p:cNvSpPr>
              <a:spLocks noChangeArrowheads="1"/>
            </p:cNvSpPr>
            <p:nvPr/>
          </p:nvSpPr>
          <p:spPr bwMode="auto">
            <a:xfrm>
              <a:off x="5419725" y="6257925"/>
              <a:ext cx="18415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pic>
          <p:nvPicPr>
            <p:cNvPr id="23562" name="Picture 9" descr="TQz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33" t="4231" r="7500" b="3630"/>
            <a:stretch>
              <a:fillRect/>
            </a:stretch>
          </p:blipFill>
          <p:spPr bwMode="auto">
            <a:xfrm>
              <a:off x="762000" y="1752883"/>
              <a:ext cx="7696200" cy="4984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rc 11"/>
            <p:cNvSpPr/>
            <p:nvPr/>
          </p:nvSpPr>
          <p:spPr bwMode="auto">
            <a:xfrm rot="17501561">
              <a:off x="2470318" y="1820446"/>
              <a:ext cx="1172483" cy="1518150"/>
            </a:xfrm>
            <a:prstGeom prst="arc">
              <a:avLst>
                <a:gd name="adj1" fmla="val 16200000"/>
                <a:gd name="adj2" fmla="val 20521852"/>
              </a:avLst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Times New Roman" pitchFamily="-97" charset="0"/>
                <a:ea typeface="+mn-ea"/>
                <a:cs typeface="+mn-cs"/>
              </a:endParaRPr>
            </a:p>
          </p:txBody>
        </p:sp>
        <p:sp>
          <p:nvSpPr>
            <p:cNvPr id="23564" name="Rectangle 29"/>
            <p:cNvSpPr>
              <a:spLocks noChangeArrowheads="1"/>
            </p:cNvSpPr>
            <p:nvPr/>
          </p:nvSpPr>
          <p:spPr bwMode="auto">
            <a:xfrm>
              <a:off x="2971800" y="2133600"/>
              <a:ext cx="5334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3554" name="TextBox 41"/>
          <p:cNvSpPr txBox="1">
            <a:spLocks noChangeArrowheads="1"/>
          </p:cNvSpPr>
          <p:nvPr/>
        </p:nvSpPr>
        <p:spPr bwMode="auto">
          <a:xfrm>
            <a:off x="5735638" y="838200"/>
            <a:ext cx="29511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 b="1" dirty="0"/>
              <a:t>AIRS/IASI/CrIS</a:t>
            </a:r>
          </a:p>
          <a:p>
            <a:pPr algn="ctr" eaLnBrk="1" hangingPunct="1"/>
            <a:r>
              <a:rPr lang="en-US" sz="2000" b="1" dirty="0"/>
              <a:t>                 Water vapor</a:t>
            </a:r>
          </a:p>
        </p:txBody>
      </p:sp>
      <p:sp>
        <p:nvSpPr>
          <p:cNvPr id="23555" name="TextBox 42"/>
          <p:cNvSpPr txBox="1">
            <a:spLocks noChangeArrowheads="1"/>
          </p:cNvSpPr>
          <p:nvPr/>
        </p:nvSpPr>
        <p:spPr bwMode="auto">
          <a:xfrm>
            <a:off x="1520825" y="815975"/>
            <a:ext cx="25098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 b="1" dirty="0"/>
              <a:t>AIRS/IASI/CrIS</a:t>
            </a:r>
          </a:p>
          <a:p>
            <a:pPr algn="ctr" eaLnBrk="1" hangingPunct="1"/>
            <a:r>
              <a:rPr lang="en-US" sz="2000" b="1" dirty="0"/>
              <a:t>                Temperature</a:t>
            </a:r>
          </a:p>
        </p:txBody>
      </p:sp>
      <p:sp>
        <p:nvSpPr>
          <p:cNvPr id="23556" name="TextBox 43"/>
          <p:cNvSpPr txBox="1">
            <a:spLocks noChangeArrowheads="1"/>
          </p:cNvSpPr>
          <p:nvPr/>
        </p:nvSpPr>
        <p:spPr bwMode="auto">
          <a:xfrm>
            <a:off x="5975194" y="3886200"/>
            <a:ext cx="22053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b="1" dirty="0"/>
              <a:t>GB-FTS </a:t>
            </a:r>
            <a:r>
              <a:rPr lang="en-US" b="1" dirty="0" smtClean="0"/>
              <a:t>(ASSIST</a:t>
            </a:r>
            <a:r>
              <a:rPr lang="en-US" b="1" dirty="0"/>
              <a:t>)</a:t>
            </a:r>
          </a:p>
          <a:p>
            <a:pPr algn="ctr" eaLnBrk="1" hangingPunct="1"/>
            <a:r>
              <a:rPr lang="en-US" b="1" dirty="0" smtClean="0"/>
              <a:t>Water </a:t>
            </a:r>
            <a:r>
              <a:rPr lang="en-US" b="1" dirty="0"/>
              <a:t>vapor</a:t>
            </a:r>
          </a:p>
        </p:txBody>
      </p:sp>
      <p:sp>
        <p:nvSpPr>
          <p:cNvPr id="23557" name="TextBox 44"/>
          <p:cNvSpPr txBox="1">
            <a:spLocks noChangeArrowheads="1"/>
          </p:cNvSpPr>
          <p:nvPr/>
        </p:nvSpPr>
        <p:spPr bwMode="auto">
          <a:xfrm>
            <a:off x="1463210" y="3886200"/>
            <a:ext cx="22053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b="1" dirty="0" smtClean="0"/>
              <a:t>GB-FTS (ASSIST)</a:t>
            </a:r>
            <a:endParaRPr lang="en-US" b="1" dirty="0"/>
          </a:p>
          <a:p>
            <a:pPr algn="ctr" eaLnBrk="1" hangingPunct="1"/>
            <a:r>
              <a:rPr lang="en-US" b="1" dirty="0"/>
              <a:t>Temperature</a:t>
            </a:r>
          </a:p>
        </p:txBody>
      </p:sp>
      <p:pic>
        <p:nvPicPr>
          <p:cNvPr id="23558" name="Picture 58" descr="Sensitivit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44" b="1727"/>
          <a:stretch>
            <a:fillRect/>
          </a:stretch>
        </p:blipFill>
        <p:spPr bwMode="auto">
          <a:xfrm>
            <a:off x="21785" y="5930477"/>
            <a:ext cx="9144000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TextBox 1"/>
          <p:cNvSpPr txBox="1">
            <a:spLocks noChangeArrowheads="1"/>
          </p:cNvSpPr>
          <p:nvPr/>
        </p:nvSpPr>
        <p:spPr bwMode="auto">
          <a:xfrm>
            <a:off x="363538" y="-33338"/>
            <a:ext cx="8597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b="1" i="1" u="sng" dirty="0">
                <a:solidFill>
                  <a:srgbClr val="800000"/>
                </a:solidFill>
              </a:rPr>
              <a:t>Satellite Vs Ground-based Profile Sensitivity</a:t>
            </a:r>
          </a:p>
        </p:txBody>
      </p:sp>
    </p:spTree>
    <p:extLst>
      <p:ext uri="{BB962C8B-B14F-4D97-AF65-F5344CB8AC3E}">
        <p14:creationId xmlns:p14="http://schemas.microsoft.com/office/powerpoint/2010/main" val="907808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>
          <a:xfrm>
            <a:off x="0" y="144463"/>
            <a:ext cx="9144000" cy="8207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i="1" dirty="0" smtClean="0">
                <a:solidFill>
                  <a:srgbClr val="800000"/>
                </a:solidFill>
                <a:latin typeface="Arial" charset="0"/>
              </a:rPr>
              <a:t>Greenhouse Gas Physical Regression (PR) </a:t>
            </a:r>
            <a:r>
              <a:rPr lang="en-US" sz="3600" b="1" i="1" u="sng" dirty="0" smtClean="0">
                <a:solidFill>
                  <a:srgbClr val="800000"/>
                </a:solidFill>
                <a:latin typeface="Arial" charset="0"/>
              </a:rPr>
              <a:t>Retrieval Methodology </a:t>
            </a:r>
            <a:endParaRPr lang="en-US" sz="3600" b="1" i="1" u="sng" dirty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1905000" y="1084263"/>
            <a:ext cx="46212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>
                <a:latin typeface="Arial" charset="0"/>
              </a:rPr>
              <a:t>Q</a:t>
            </a:r>
            <a:r>
              <a:rPr lang="en-US" sz="4000" b="1" baseline="-25000" dirty="0">
                <a:latin typeface="Arial" charset="0"/>
              </a:rPr>
              <a:t>ret</a:t>
            </a:r>
            <a:r>
              <a:rPr lang="en-US" sz="4000" b="1" dirty="0">
                <a:latin typeface="Arial" charset="0"/>
              </a:rPr>
              <a:t> = q</a:t>
            </a:r>
            <a:r>
              <a:rPr lang="en-US" sz="4000" b="1" baseline="-25000" dirty="0">
                <a:latin typeface="Arial" charset="0"/>
              </a:rPr>
              <a:t>o</a:t>
            </a:r>
            <a:r>
              <a:rPr lang="en-US" sz="4000" b="1" dirty="0">
                <a:latin typeface="Arial" charset="0"/>
              </a:rPr>
              <a:t> + (r</a:t>
            </a:r>
            <a:r>
              <a:rPr lang="en-US" sz="4000" b="1" baseline="-25000" dirty="0">
                <a:latin typeface="Arial" charset="0"/>
              </a:rPr>
              <a:t>m</a:t>
            </a:r>
            <a:r>
              <a:rPr lang="en-US" sz="4000" b="1" dirty="0">
                <a:latin typeface="Arial" charset="0"/>
              </a:rPr>
              <a:t>-r</a:t>
            </a:r>
            <a:r>
              <a:rPr lang="en-US" sz="4000" b="1" baseline="-25000" dirty="0">
                <a:latin typeface="Arial" charset="0"/>
              </a:rPr>
              <a:t>o</a:t>
            </a:r>
            <a:r>
              <a:rPr lang="en-US" sz="4000" b="1" dirty="0">
                <a:latin typeface="Arial" charset="0"/>
              </a:rPr>
              <a:t>)C</a:t>
            </a:r>
          </a:p>
        </p:txBody>
      </p:sp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1884363" y="1922463"/>
            <a:ext cx="47291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>
                <a:latin typeface="Arial" charset="0"/>
              </a:rPr>
              <a:t>C = (R</a:t>
            </a:r>
            <a:r>
              <a:rPr lang="ja-JP" altLang="en-US" sz="3200" dirty="0">
                <a:latin typeface="Arial" charset="0"/>
              </a:rPr>
              <a:t>’</a:t>
            </a:r>
            <a:r>
              <a:rPr lang="en-US" altLang="ja-JP" sz="3200" baseline="30000" dirty="0">
                <a:latin typeface="Arial" charset="0"/>
              </a:rPr>
              <a:t>T</a:t>
            </a:r>
            <a:r>
              <a:rPr lang="en-US" altLang="ja-JP" sz="3200" dirty="0">
                <a:latin typeface="Arial" charset="0"/>
              </a:rPr>
              <a:t>R</a:t>
            </a:r>
            <a:r>
              <a:rPr lang="ja-JP" altLang="en-US" sz="3200" dirty="0">
                <a:latin typeface="Arial" charset="0"/>
              </a:rPr>
              <a:t>’</a:t>
            </a:r>
            <a:r>
              <a:rPr lang="en-US" altLang="ja-JP" sz="3200" dirty="0">
                <a:latin typeface="Arial" charset="0"/>
              </a:rPr>
              <a:t> + λE</a:t>
            </a:r>
            <a:r>
              <a:rPr lang="en-US" altLang="ja-JP" sz="3200" baseline="30000" dirty="0">
                <a:latin typeface="Arial" charset="0"/>
              </a:rPr>
              <a:t>T</a:t>
            </a:r>
            <a:r>
              <a:rPr lang="en-US" altLang="ja-JP" sz="3200" dirty="0">
                <a:latin typeface="Arial" charset="0"/>
              </a:rPr>
              <a:t>E)</a:t>
            </a:r>
            <a:r>
              <a:rPr lang="en-US" altLang="ja-JP" sz="3200" baseline="30000" dirty="0">
                <a:latin typeface="Arial" charset="0"/>
              </a:rPr>
              <a:t>-1</a:t>
            </a:r>
            <a:r>
              <a:rPr lang="en-US" altLang="ja-JP" sz="3200" dirty="0">
                <a:latin typeface="Arial" charset="0"/>
              </a:rPr>
              <a:t>R</a:t>
            </a:r>
            <a:r>
              <a:rPr lang="ja-JP" altLang="en-US" sz="3200" dirty="0">
                <a:latin typeface="Arial" charset="0"/>
              </a:rPr>
              <a:t>’</a:t>
            </a:r>
            <a:r>
              <a:rPr lang="en-US" altLang="ja-JP" sz="3200" baseline="30000" dirty="0">
                <a:latin typeface="Arial" charset="0"/>
              </a:rPr>
              <a:t>T</a:t>
            </a:r>
            <a:r>
              <a:rPr lang="en-US" altLang="ja-JP" sz="3200" dirty="0">
                <a:latin typeface="Arial" charset="0"/>
              </a:rPr>
              <a:t>Q</a:t>
            </a:r>
            <a:r>
              <a:rPr lang="ja-JP" altLang="en-US" sz="3200" dirty="0">
                <a:latin typeface="Arial" charset="0"/>
              </a:rPr>
              <a:t>’</a:t>
            </a:r>
            <a:r>
              <a:rPr lang="en-US" altLang="ja-JP" sz="3200" dirty="0">
                <a:latin typeface="Arial" charset="0"/>
              </a:rPr>
              <a:t> </a:t>
            </a:r>
            <a:endParaRPr lang="en-US" sz="3200" dirty="0">
              <a:latin typeface="Arial" charset="0"/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304800" y="2532063"/>
            <a:ext cx="8724900" cy="447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dirty="0">
                <a:latin typeface="Arial" charset="0"/>
              </a:rPr>
              <a:t>q = atmospheric profiles (temperature, water vapor, etc.)</a:t>
            </a:r>
          </a:p>
          <a:p>
            <a:pPr eaLnBrk="1" hangingPunct="1">
              <a:spcAft>
                <a:spcPts val="600"/>
              </a:spcAft>
            </a:pPr>
            <a:r>
              <a:rPr lang="en-US" dirty="0">
                <a:latin typeface="Arial" charset="0"/>
              </a:rPr>
              <a:t>C = statistical covariance about the initial profile q</a:t>
            </a:r>
            <a:r>
              <a:rPr lang="en-US" baseline="-25000" dirty="0">
                <a:latin typeface="Arial" charset="0"/>
              </a:rPr>
              <a:t>o </a:t>
            </a:r>
          </a:p>
          <a:p>
            <a:pPr eaLnBrk="1" hangingPunct="1">
              <a:spcAft>
                <a:spcPts val="600"/>
              </a:spcAft>
            </a:pPr>
            <a:r>
              <a:rPr lang="en-US" dirty="0">
                <a:latin typeface="Arial" charset="0"/>
              </a:rPr>
              <a:t>r</a:t>
            </a:r>
            <a:r>
              <a:rPr lang="en-US" baseline="-25000" dirty="0">
                <a:latin typeface="Arial" charset="0"/>
              </a:rPr>
              <a:t>o</a:t>
            </a:r>
            <a:r>
              <a:rPr lang="en-US" dirty="0">
                <a:latin typeface="Arial" charset="0"/>
              </a:rPr>
              <a:t> = radiance calculated from the initial profile q</a:t>
            </a:r>
            <a:r>
              <a:rPr lang="en-US" baseline="-25000" dirty="0">
                <a:latin typeface="Arial" charset="0"/>
              </a:rPr>
              <a:t>o</a:t>
            </a:r>
          </a:p>
          <a:p>
            <a:pPr eaLnBrk="1" hangingPunct="1">
              <a:spcAft>
                <a:spcPts val="600"/>
              </a:spcAft>
            </a:pPr>
            <a:r>
              <a:rPr lang="en-US" dirty="0">
                <a:latin typeface="Arial" charset="0"/>
              </a:rPr>
              <a:t>Q &amp; R = climatological ensemble of profiles &amp; radiance spectra</a:t>
            </a:r>
            <a:endParaRPr lang="en-US" baseline="-25000" dirty="0">
              <a:latin typeface="Arial" charset="0"/>
            </a:endParaRPr>
          </a:p>
          <a:p>
            <a:pPr eaLnBrk="1" hangingPunct="1">
              <a:spcAft>
                <a:spcPts val="600"/>
              </a:spcAft>
            </a:pPr>
            <a:r>
              <a:rPr lang="en-US" dirty="0">
                <a:latin typeface="Arial" charset="0"/>
              </a:rPr>
              <a:t>( )</a:t>
            </a:r>
            <a:r>
              <a:rPr lang="ja-JP" altLang="en-US" dirty="0">
                <a:latin typeface="Arial" charset="0"/>
              </a:rPr>
              <a:t>’</a:t>
            </a:r>
            <a:r>
              <a:rPr lang="en-US" altLang="ja-JP" dirty="0">
                <a:latin typeface="Arial" charset="0"/>
              </a:rPr>
              <a:t> = deviation from the initial conditions q</a:t>
            </a:r>
            <a:r>
              <a:rPr lang="en-US" altLang="ja-JP" baseline="-25000" dirty="0">
                <a:latin typeface="Arial" charset="0"/>
              </a:rPr>
              <a:t>o</a:t>
            </a:r>
            <a:r>
              <a:rPr lang="en-US" altLang="ja-JP" dirty="0">
                <a:latin typeface="Arial" charset="0"/>
              </a:rPr>
              <a:t> and r</a:t>
            </a:r>
            <a:r>
              <a:rPr lang="en-US" altLang="ja-JP" baseline="-25000" dirty="0">
                <a:latin typeface="Arial" charset="0"/>
              </a:rPr>
              <a:t>o</a:t>
            </a:r>
          </a:p>
          <a:p>
            <a:pPr eaLnBrk="1" hangingPunct="1">
              <a:spcAft>
                <a:spcPts val="600"/>
              </a:spcAft>
            </a:pPr>
            <a:r>
              <a:rPr lang="en-US" dirty="0">
                <a:latin typeface="Arial" charset="0"/>
              </a:rPr>
              <a:t>E</a:t>
            </a:r>
            <a:r>
              <a:rPr lang="en-US" baseline="30000" dirty="0">
                <a:latin typeface="Arial" charset="0"/>
              </a:rPr>
              <a:t>T</a:t>
            </a:r>
            <a:r>
              <a:rPr lang="en-US" dirty="0">
                <a:latin typeface="Arial" charset="0"/>
              </a:rPr>
              <a:t>E = statistical covariance of spectral radiance noise</a:t>
            </a:r>
          </a:p>
          <a:p>
            <a:pPr eaLnBrk="1" hangingPunct="1">
              <a:spcAft>
                <a:spcPts val="600"/>
              </a:spcAft>
            </a:pPr>
            <a:r>
              <a:rPr lang="en-US" dirty="0">
                <a:latin typeface="Arial" charset="0"/>
              </a:rPr>
              <a:t>λ = scaler determined as that value which minimizes the</a:t>
            </a:r>
          </a:p>
          <a:p>
            <a:pPr eaLnBrk="1" hangingPunct="1">
              <a:spcAft>
                <a:spcPts val="600"/>
              </a:spcAft>
            </a:pPr>
            <a:r>
              <a:rPr lang="en-US" dirty="0">
                <a:latin typeface="Arial" charset="0"/>
              </a:rPr>
              <a:t>     RMS difference between the retrieval calculated radiance </a:t>
            </a:r>
          </a:p>
          <a:p>
            <a:pPr eaLnBrk="1" hangingPunct="1">
              <a:spcAft>
                <a:spcPts val="600"/>
              </a:spcAft>
            </a:pPr>
            <a:r>
              <a:rPr lang="en-US" dirty="0">
                <a:latin typeface="Arial" charset="0"/>
              </a:rPr>
              <a:t>     spectrum and observed radiance spectrum </a:t>
            </a:r>
          </a:p>
          <a:p>
            <a:pPr eaLnBrk="1" hangingPunct="1">
              <a:spcAft>
                <a:spcPts val="600"/>
              </a:spcAft>
            </a:pPr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361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16"/>
          <p:cNvSpPr txBox="1">
            <a:spLocks noChangeArrowheads="1"/>
          </p:cNvSpPr>
          <p:nvPr/>
        </p:nvSpPr>
        <p:spPr bwMode="auto">
          <a:xfrm flipH="1">
            <a:off x="25400" y="15240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n-US" sz="4800" b="1" i="1" u="sng" dirty="0" smtClean="0">
                <a:solidFill>
                  <a:srgbClr val="800000"/>
                </a:solidFill>
              </a:rPr>
              <a:t>Statistical </a:t>
            </a:r>
            <a:r>
              <a:rPr lang="en-US" sz="4800" b="1" i="1" u="sng" dirty="0">
                <a:solidFill>
                  <a:srgbClr val="800000"/>
                </a:solidFill>
              </a:rPr>
              <a:t>Data For C-Matrix</a:t>
            </a:r>
          </a:p>
        </p:txBody>
      </p:sp>
      <p:pic>
        <p:nvPicPr>
          <p:cNvPr id="33794" name="Picture 7" descr="RAQMS_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1295400"/>
            <a:ext cx="8661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11" descr="raqms_hippo_O3_2010032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3352800"/>
            <a:ext cx="3081338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3581400" y="3151188"/>
            <a:ext cx="5397500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b="1" dirty="0"/>
              <a:t>Year 2010 Global Product 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b="1" dirty="0"/>
              <a:t>3,110,400 Space/Time Samples 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b="1" dirty="0"/>
              <a:t>1-deg Resolution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b="1" dirty="0"/>
              <a:t>Monthly Day 15, 0, 6 12, 18 GMT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b="1" dirty="0"/>
              <a:t>T, H</a:t>
            </a:r>
            <a:r>
              <a:rPr lang="en-US" b="1" baseline="-25000" dirty="0"/>
              <a:t>2</a:t>
            </a:r>
            <a:r>
              <a:rPr lang="en-US" b="1" dirty="0"/>
              <a:t>O, O</a:t>
            </a:r>
            <a:r>
              <a:rPr lang="en-US" b="1" baseline="-25000" dirty="0"/>
              <a:t>3</a:t>
            </a:r>
            <a:r>
              <a:rPr lang="en-US" b="1" dirty="0"/>
              <a:t>, CO, CH</a:t>
            </a:r>
            <a:r>
              <a:rPr lang="en-US" b="1" baseline="-25000" dirty="0"/>
              <a:t>4</a:t>
            </a:r>
            <a:r>
              <a:rPr lang="en-US" b="1" dirty="0"/>
              <a:t>, N</a:t>
            </a:r>
            <a:r>
              <a:rPr lang="en-US" b="1" baseline="-25000" dirty="0"/>
              <a:t>2</a:t>
            </a:r>
            <a:r>
              <a:rPr lang="en-US" b="1" dirty="0"/>
              <a:t>O Profiles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b="1" dirty="0"/>
              <a:t>Aerosol Extinction Profiles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b="1" dirty="0"/>
              <a:t>CO</a:t>
            </a:r>
            <a:r>
              <a:rPr lang="en-US" b="1" baseline="-25000" dirty="0"/>
              <a:t>2</a:t>
            </a:r>
            <a:r>
              <a:rPr lang="en-US" b="1" dirty="0"/>
              <a:t> uniformly mixed, randomly varied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b="1" dirty="0"/>
              <a:t>Cloud Altitude/Optical Depth Profiles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b="1" dirty="0"/>
              <a:t>Separated Into Seasonal/Regional Sets  </a:t>
            </a:r>
          </a:p>
        </p:txBody>
      </p:sp>
    </p:spTree>
    <p:extLst>
      <p:ext uri="{BB962C8B-B14F-4D97-AF65-F5344CB8AC3E}">
        <p14:creationId xmlns:p14="http://schemas.microsoft.com/office/powerpoint/2010/main" val="3077495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sz="3200" b="1" i="1" u="sng" dirty="0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rPr>
              <a:t>BIAS </a:t>
            </a:r>
            <a:r>
              <a:rPr lang="en-US" sz="3200" b="1" i="1" u="sng" dirty="0" smtClean="0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rPr>
              <a:t>Corrections Using Forecast Model Profile</a:t>
            </a:r>
            <a:endParaRPr lang="en-US" sz="3200" b="1" i="1" u="sng" dirty="0">
              <a:solidFill>
                <a:srgbClr val="8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6082" name="TextBox 1"/>
          <p:cNvSpPr txBox="1">
            <a:spLocks noChangeArrowheads="1"/>
          </p:cNvSpPr>
          <p:nvPr/>
        </p:nvSpPr>
        <p:spPr bwMode="auto">
          <a:xfrm>
            <a:off x="228600" y="533400"/>
            <a:ext cx="8915400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2000" b="1" i="1" u="sng" dirty="0">
                <a:solidFill>
                  <a:srgbClr val="FF0000"/>
                </a:solidFill>
              </a:rPr>
              <a:t>Problem</a:t>
            </a:r>
            <a:r>
              <a:rPr lang="en-US" sz="2000" b="1" i="1" dirty="0">
                <a:solidFill>
                  <a:srgbClr val="FF0000"/>
                </a:solidFill>
              </a:rPr>
              <a:t>:</a:t>
            </a:r>
            <a:r>
              <a:rPr lang="en-US" sz="2000" dirty="0"/>
              <a:t>  </a:t>
            </a:r>
            <a:r>
              <a:rPr lang="en-US" sz="2000" dirty="0" smtClean="0"/>
              <a:t>PR </a:t>
            </a:r>
            <a:r>
              <a:rPr lang="en-US" sz="2000" dirty="0"/>
              <a:t>method uses </a:t>
            </a:r>
            <a:r>
              <a:rPr lang="en-US" sz="2000" dirty="0" smtClean="0"/>
              <a:t>a statistical </a:t>
            </a:r>
            <a:r>
              <a:rPr lang="en-US" sz="2000" dirty="0"/>
              <a:t>training data set.  Imperfect </a:t>
            </a:r>
            <a:r>
              <a:rPr lang="en-US" sz="2000" dirty="0" smtClean="0"/>
              <a:t>skill, </a:t>
            </a:r>
            <a:r>
              <a:rPr lang="en-US" sz="2000" dirty="0"/>
              <a:t>due to lack of vertical resolution in </a:t>
            </a:r>
            <a:r>
              <a:rPr lang="en-US" sz="2000" dirty="0" smtClean="0"/>
              <a:t>radiances, </a:t>
            </a:r>
            <a:r>
              <a:rPr lang="en-US" sz="2000" dirty="0"/>
              <a:t>leads to local bias in </a:t>
            </a:r>
            <a:r>
              <a:rPr lang="en-US" sz="2000" dirty="0" smtClean="0"/>
              <a:t>PR </a:t>
            </a:r>
            <a:r>
              <a:rPr lang="en-US" sz="2000" dirty="0"/>
              <a:t>retrievals.</a:t>
            </a:r>
          </a:p>
          <a:p>
            <a:pPr eaLnBrk="1" hangingPunct="1">
              <a:spcAft>
                <a:spcPts val="600"/>
              </a:spcAft>
            </a:pPr>
            <a:r>
              <a:rPr lang="en-US" sz="2000" b="1" i="1" u="sng" dirty="0">
                <a:solidFill>
                  <a:srgbClr val="000090"/>
                </a:solidFill>
              </a:rPr>
              <a:t>Solution</a:t>
            </a:r>
            <a:r>
              <a:rPr lang="en-US" sz="2000" b="1" i="1" dirty="0">
                <a:solidFill>
                  <a:srgbClr val="000090"/>
                </a:solidFill>
              </a:rPr>
              <a:t>:  </a:t>
            </a:r>
            <a:r>
              <a:rPr lang="en-US" sz="2000" dirty="0"/>
              <a:t>Calculate radiances from forecast model </a:t>
            </a:r>
            <a:r>
              <a:rPr lang="en-US" sz="2000" dirty="0" smtClean="0"/>
              <a:t>profile (FP)  </a:t>
            </a:r>
            <a:r>
              <a:rPr lang="en-US" sz="2000" dirty="0"/>
              <a:t>and perform </a:t>
            </a:r>
            <a:r>
              <a:rPr lang="en-US" sz="2000" dirty="0" smtClean="0"/>
              <a:t>PR </a:t>
            </a:r>
            <a:r>
              <a:rPr lang="en-US" sz="2000" dirty="0"/>
              <a:t>retrieval using model radiances. </a:t>
            </a:r>
          </a:p>
          <a:p>
            <a:pPr algn="ctr" eaLnBrk="1" hangingPunct="1">
              <a:spcAft>
                <a:spcPts val="600"/>
              </a:spcAft>
            </a:pPr>
            <a:r>
              <a:rPr lang="en-US" b="1" i="1" dirty="0">
                <a:solidFill>
                  <a:srgbClr val="800000"/>
                </a:solidFill>
              </a:rPr>
              <a:t>Statistical bias correction = </a:t>
            </a:r>
            <a:r>
              <a:rPr lang="en-US" b="1" i="1" dirty="0" smtClean="0">
                <a:solidFill>
                  <a:srgbClr val="800000"/>
                </a:solidFill>
              </a:rPr>
              <a:t>FP </a:t>
            </a:r>
            <a:r>
              <a:rPr lang="en-US" b="1" i="1" dirty="0">
                <a:solidFill>
                  <a:srgbClr val="800000"/>
                </a:solidFill>
              </a:rPr>
              <a:t>– </a:t>
            </a:r>
            <a:r>
              <a:rPr lang="en-US" b="1" i="1" dirty="0" smtClean="0">
                <a:solidFill>
                  <a:srgbClr val="800000"/>
                </a:solidFill>
              </a:rPr>
              <a:t>FP </a:t>
            </a:r>
            <a:r>
              <a:rPr lang="en-US" b="1" i="1" dirty="0">
                <a:solidFill>
                  <a:srgbClr val="800000"/>
                </a:solidFill>
              </a:rPr>
              <a:t>radiance retrieved </a:t>
            </a:r>
            <a:r>
              <a:rPr lang="en-US" b="1" i="1" dirty="0" smtClean="0">
                <a:solidFill>
                  <a:srgbClr val="800000"/>
                </a:solidFill>
              </a:rPr>
              <a:t>FP</a:t>
            </a:r>
            <a:endParaRPr lang="en-US" b="1" i="1" dirty="0">
              <a:solidFill>
                <a:srgbClr val="80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41351" y="2262188"/>
            <a:ext cx="8818037" cy="4487922"/>
            <a:chOff x="141351" y="2262188"/>
            <a:chExt cx="8818037" cy="4487922"/>
          </a:xfrm>
        </p:grpSpPr>
        <p:grpSp>
          <p:nvGrpSpPr>
            <p:cNvPr id="46083" name="Group 6"/>
            <p:cNvGrpSpPr>
              <a:grpSpLocks/>
            </p:cNvGrpSpPr>
            <p:nvPr/>
          </p:nvGrpSpPr>
          <p:grpSpPr bwMode="auto">
            <a:xfrm>
              <a:off x="152400" y="2262188"/>
              <a:ext cx="8686800" cy="4138612"/>
              <a:chOff x="152400" y="2667000"/>
              <a:chExt cx="8686800" cy="4138041"/>
            </a:xfrm>
          </p:grpSpPr>
          <p:grpSp>
            <p:nvGrpSpPr>
              <p:cNvPr id="46085" name="Group 5"/>
              <p:cNvGrpSpPr>
                <a:grpSpLocks/>
              </p:cNvGrpSpPr>
              <p:nvPr/>
            </p:nvGrpSpPr>
            <p:grpSpPr bwMode="auto">
              <a:xfrm>
                <a:off x="152400" y="2667000"/>
                <a:ext cx="8686800" cy="4138041"/>
                <a:chOff x="152400" y="2667000"/>
                <a:chExt cx="8686800" cy="4138041"/>
              </a:xfrm>
            </p:grpSpPr>
            <p:pic>
              <p:nvPicPr>
                <p:cNvPr id="46092" name="Picture 4" descr="AIRSraob2.jpg"/>
                <p:cNvPicPr>
                  <a:picLocks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112" r="6667"/>
                <a:stretch>
                  <a:fillRect/>
                </a:stretch>
              </p:blipFill>
              <p:spPr bwMode="auto">
                <a:xfrm>
                  <a:off x="152400" y="2667000"/>
                  <a:ext cx="4267200" cy="41380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6093" name="Picture 2" descr="SpfldAIRScorrected.png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460" b="2011"/>
                <a:stretch>
                  <a:fillRect/>
                </a:stretch>
              </p:blipFill>
              <p:spPr bwMode="auto">
                <a:xfrm>
                  <a:off x="4343400" y="2667000"/>
                  <a:ext cx="4495800" cy="4089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6094" name="Rectangle 3"/>
                <p:cNvSpPr>
                  <a:spLocks noChangeArrowheads="1"/>
                </p:cNvSpPr>
                <p:nvPr/>
              </p:nvSpPr>
              <p:spPr bwMode="auto">
                <a:xfrm>
                  <a:off x="6553200" y="3200400"/>
                  <a:ext cx="1384300" cy="381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eaLnBrk="0" hangingPunct="0"/>
                  <a:r>
                    <a:rPr lang="en-US" sz="1800" dirty="0">
                      <a:solidFill>
                        <a:srgbClr val="800000"/>
                      </a:solidFill>
                    </a:rPr>
                    <a:t>Bias</a:t>
                  </a:r>
                </a:p>
                <a:p>
                  <a:pPr algn="ctr" eaLnBrk="0" hangingPunct="0"/>
                  <a:r>
                    <a:rPr lang="en-US" sz="1800" dirty="0">
                      <a:solidFill>
                        <a:srgbClr val="800000"/>
                      </a:solidFill>
                    </a:rPr>
                    <a:t>Corrected</a:t>
                  </a:r>
                </a:p>
              </p:txBody>
            </p:sp>
          </p:grpSp>
          <p:cxnSp>
            <p:nvCxnSpPr>
              <p:cNvPr id="46086" name="Straight Arrow Connector 7"/>
              <p:cNvCxnSpPr>
                <a:cxnSpLocks noChangeShapeType="1"/>
              </p:cNvCxnSpPr>
              <p:nvPr/>
            </p:nvCxnSpPr>
            <p:spPr bwMode="auto">
              <a:xfrm flipH="1">
                <a:off x="7924800" y="4800600"/>
                <a:ext cx="228600" cy="609600"/>
              </a:xfrm>
              <a:prstGeom prst="straightConnector1">
                <a:avLst/>
              </a:prstGeom>
              <a:noFill/>
              <a:ln w="38100">
                <a:solidFill>
                  <a:srgbClr val="8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6087" name="Straight Arrow Connector 10"/>
              <p:cNvCxnSpPr>
                <a:cxnSpLocks noChangeShapeType="1"/>
              </p:cNvCxnSpPr>
              <p:nvPr/>
            </p:nvCxnSpPr>
            <p:spPr bwMode="auto">
              <a:xfrm flipH="1">
                <a:off x="3810000" y="4800600"/>
                <a:ext cx="228600" cy="609600"/>
              </a:xfrm>
              <a:prstGeom prst="straightConnector1">
                <a:avLst/>
              </a:prstGeom>
              <a:noFill/>
              <a:ln w="38100">
                <a:solidFill>
                  <a:srgbClr val="8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6088" name="Straight Arrow Connector 11"/>
              <p:cNvCxnSpPr>
                <a:cxnSpLocks noChangeShapeType="1"/>
              </p:cNvCxnSpPr>
              <p:nvPr/>
            </p:nvCxnSpPr>
            <p:spPr bwMode="auto">
              <a:xfrm flipH="1">
                <a:off x="7391400" y="3962400"/>
                <a:ext cx="228600" cy="609600"/>
              </a:xfrm>
              <a:prstGeom prst="straightConnector1">
                <a:avLst/>
              </a:prstGeom>
              <a:noFill/>
              <a:ln w="38100">
                <a:solidFill>
                  <a:srgbClr val="8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6089" name="Straight Arrow Connector 12"/>
              <p:cNvCxnSpPr>
                <a:cxnSpLocks noChangeShapeType="1"/>
              </p:cNvCxnSpPr>
              <p:nvPr/>
            </p:nvCxnSpPr>
            <p:spPr bwMode="auto">
              <a:xfrm flipH="1">
                <a:off x="3352800" y="3962400"/>
                <a:ext cx="228600" cy="609600"/>
              </a:xfrm>
              <a:prstGeom prst="straightConnector1">
                <a:avLst/>
              </a:prstGeom>
              <a:noFill/>
              <a:ln w="38100">
                <a:solidFill>
                  <a:srgbClr val="8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6090" name="Straight Arrow Connector 13"/>
              <p:cNvCxnSpPr>
                <a:cxnSpLocks noChangeShapeType="1"/>
              </p:cNvCxnSpPr>
              <p:nvPr/>
            </p:nvCxnSpPr>
            <p:spPr bwMode="auto">
              <a:xfrm flipV="1">
                <a:off x="6019800" y="4343400"/>
                <a:ext cx="457200" cy="228600"/>
              </a:xfrm>
              <a:prstGeom prst="straightConnector1">
                <a:avLst/>
              </a:prstGeom>
              <a:noFill/>
              <a:ln w="38100">
                <a:solidFill>
                  <a:srgbClr val="8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6091" name="Straight Arrow Connector 15"/>
              <p:cNvCxnSpPr>
                <a:cxnSpLocks noChangeShapeType="1"/>
              </p:cNvCxnSpPr>
              <p:nvPr/>
            </p:nvCxnSpPr>
            <p:spPr bwMode="auto">
              <a:xfrm flipV="1">
                <a:off x="1905000" y="4343400"/>
                <a:ext cx="457200" cy="228600"/>
              </a:xfrm>
              <a:prstGeom prst="straightConnector1">
                <a:avLst/>
              </a:prstGeom>
              <a:noFill/>
              <a:ln w="38100">
                <a:solidFill>
                  <a:srgbClr val="8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6084" name="TextBox 8"/>
            <p:cNvSpPr txBox="1">
              <a:spLocks noChangeArrowheads="1"/>
            </p:cNvSpPr>
            <p:nvPr/>
          </p:nvSpPr>
          <p:spPr bwMode="auto">
            <a:xfrm>
              <a:off x="141351" y="6350000"/>
              <a:ext cx="8818037" cy="400110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rgbClr val="80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2000" b="1" i="1" dirty="0">
                  <a:solidFill>
                    <a:srgbClr val="800000"/>
                  </a:solidFill>
                </a:rPr>
                <a:t>Bias Correction removes </a:t>
              </a:r>
              <a:r>
                <a:rPr lang="en-US" sz="2000" b="1" i="1" dirty="0" smtClean="0">
                  <a:solidFill>
                    <a:srgbClr val="800000"/>
                  </a:solidFill>
                </a:rPr>
                <a:t>statistical </a:t>
              </a:r>
              <a:r>
                <a:rPr lang="en-US" sz="2000" b="1" i="1" dirty="0">
                  <a:solidFill>
                    <a:srgbClr val="800000"/>
                  </a:solidFill>
                </a:rPr>
                <a:t>bias with respect to </a:t>
              </a:r>
              <a:r>
                <a:rPr lang="en-US" sz="2000" b="1" i="1" dirty="0" smtClean="0">
                  <a:solidFill>
                    <a:srgbClr val="800000"/>
                  </a:solidFill>
                </a:rPr>
                <a:t>the model  FP</a:t>
              </a:r>
              <a:endParaRPr lang="en-US" sz="2000" b="1" i="1" dirty="0">
                <a:solidFill>
                  <a:srgbClr val="800000"/>
                </a:solidFill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3581400" y="2615565"/>
              <a:ext cx="457200" cy="1800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482821" y="2535390"/>
              <a:ext cx="5469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RTVL</a:t>
              </a:r>
              <a:endParaRPr lang="en-US" sz="1400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6940514" y="2590415"/>
              <a:ext cx="1320206" cy="1800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838162" y="2511976"/>
              <a:ext cx="13131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Corrected RTVL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94152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 txBox="1">
            <a:spLocks/>
          </p:cNvSpPr>
          <p:nvPr/>
        </p:nvSpPr>
        <p:spPr bwMode="auto">
          <a:xfrm>
            <a:off x="38100" y="-195263"/>
            <a:ext cx="9144000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600" b="1" i="1" u="sng" dirty="0">
                <a:solidFill>
                  <a:schemeClr val="accent2"/>
                </a:solidFill>
              </a:rPr>
              <a:t>Ground-based Profile Sensitivity</a:t>
            </a:r>
          </a:p>
        </p:txBody>
      </p:sp>
      <p:pic>
        <p:nvPicPr>
          <p:cNvPr id="25602" name="Picture 11" descr="Ozon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79"/>
          <a:stretch>
            <a:fillRect/>
          </a:stretch>
        </p:blipFill>
        <p:spPr bwMode="auto">
          <a:xfrm>
            <a:off x="0" y="874713"/>
            <a:ext cx="9144000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12" descr="OZONE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99" t="51379"/>
          <a:stretch>
            <a:fillRect/>
          </a:stretch>
        </p:blipFill>
        <p:spPr bwMode="auto">
          <a:xfrm>
            <a:off x="812800" y="3505200"/>
            <a:ext cx="4343400" cy="263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13" descr="OZONE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2" t="51411"/>
          <a:stretch>
            <a:fillRect/>
          </a:stretch>
        </p:blipFill>
        <p:spPr bwMode="auto">
          <a:xfrm>
            <a:off x="4775200" y="3505200"/>
            <a:ext cx="43688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TextBox 15"/>
          <p:cNvSpPr txBox="1">
            <a:spLocks noChangeArrowheads="1"/>
          </p:cNvSpPr>
          <p:nvPr/>
        </p:nvSpPr>
        <p:spPr bwMode="auto">
          <a:xfrm>
            <a:off x="228600" y="5975350"/>
            <a:ext cx="8686800" cy="708025"/>
          </a:xfrm>
          <a:prstGeom prst="rec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 b="1" i="1" dirty="0" smtClean="0">
                <a:solidFill>
                  <a:srgbClr val="800000"/>
                </a:solidFill>
                <a:latin typeface="Arial" charset="0"/>
              </a:rPr>
              <a:t>GB-FTS measurements </a:t>
            </a:r>
            <a:r>
              <a:rPr lang="en-US" sz="2000" b="1" i="1" dirty="0">
                <a:solidFill>
                  <a:srgbClr val="800000"/>
                </a:solidFill>
                <a:latin typeface="Arial" charset="0"/>
              </a:rPr>
              <a:t>are very sensitive to temperature, water vapor, and GHG variations in the lower atmosphere (i.e., 0 – 4-km)  </a:t>
            </a:r>
          </a:p>
        </p:txBody>
      </p:sp>
      <p:sp>
        <p:nvSpPr>
          <p:cNvPr id="25606" name="TextBox 6"/>
          <p:cNvSpPr txBox="1">
            <a:spLocks noChangeArrowheads="1"/>
          </p:cNvSpPr>
          <p:nvPr/>
        </p:nvSpPr>
        <p:spPr bwMode="auto">
          <a:xfrm>
            <a:off x="6614630" y="3787775"/>
            <a:ext cx="11392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 b="1" dirty="0" smtClean="0">
                <a:latin typeface="Arial" charset="0"/>
              </a:rPr>
              <a:t>GB-FTS</a:t>
            </a:r>
            <a:endParaRPr lang="en-US" sz="2000" b="1" dirty="0">
              <a:latin typeface="Arial" charset="0"/>
            </a:endParaRPr>
          </a:p>
          <a:p>
            <a:pPr algn="ctr" eaLnBrk="1" hangingPunct="1"/>
            <a:r>
              <a:rPr lang="en-US" sz="2000" b="1" dirty="0">
                <a:latin typeface="Arial" charset="0"/>
              </a:rPr>
              <a:t>O</a:t>
            </a:r>
            <a:r>
              <a:rPr lang="en-US" sz="2000" b="1" baseline="-25000" dirty="0">
                <a:latin typeface="Arial" charset="0"/>
              </a:rPr>
              <a:t>3</a:t>
            </a:r>
          </a:p>
        </p:txBody>
      </p:sp>
      <p:sp>
        <p:nvSpPr>
          <p:cNvPr id="25607" name="TextBox 7"/>
          <p:cNvSpPr txBox="1">
            <a:spLocks noChangeArrowheads="1"/>
          </p:cNvSpPr>
          <p:nvPr/>
        </p:nvSpPr>
        <p:spPr bwMode="auto">
          <a:xfrm>
            <a:off x="2537930" y="3810000"/>
            <a:ext cx="11392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 b="1" dirty="0" smtClean="0">
                <a:latin typeface="Arial" charset="0"/>
              </a:rPr>
              <a:t>GB-FTS</a:t>
            </a:r>
            <a:endParaRPr lang="en-US" sz="2000" b="1" dirty="0">
              <a:latin typeface="Arial" charset="0"/>
            </a:endParaRPr>
          </a:p>
          <a:p>
            <a:pPr algn="ctr" eaLnBrk="1" hangingPunct="1"/>
            <a:r>
              <a:rPr lang="en-US" sz="2000" b="1" dirty="0">
                <a:latin typeface="Arial" charset="0"/>
              </a:rPr>
              <a:t>CO</a:t>
            </a:r>
            <a:r>
              <a:rPr lang="en-US" sz="2000" b="1" baseline="-25000" dirty="0">
                <a:latin typeface="Arial" charset="0"/>
              </a:rPr>
              <a:t>2</a:t>
            </a:r>
          </a:p>
        </p:txBody>
      </p:sp>
      <p:sp>
        <p:nvSpPr>
          <p:cNvPr id="25608" name="TextBox 8"/>
          <p:cNvSpPr txBox="1">
            <a:spLocks noChangeArrowheads="1"/>
          </p:cNvSpPr>
          <p:nvPr/>
        </p:nvSpPr>
        <p:spPr bwMode="auto">
          <a:xfrm>
            <a:off x="2247886" y="1295400"/>
            <a:ext cx="17192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 b="1" dirty="0" smtClean="0">
                <a:latin typeface="Arial" charset="0"/>
              </a:rPr>
              <a:t>GB-FTS</a:t>
            </a:r>
            <a:endParaRPr lang="en-US" sz="2000" b="1" dirty="0">
              <a:latin typeface="Arial" charset="0"/>
            </a:endParaRPr>
          </a:p>
          <a:p>
            <a:pPr algn="ctr" eaLnBrk="1" hangingPunct="1"/>
            <a:r>
              <a:rPr lang="en-US" sz="2000" b="1" dirty="0">
                <a:latin typeface="Arial" charset="0"/>
              </a:rPr>
              <a:t>Temperature</a:t>
            </a:r>
            <a:endParaRPr lang="en-US" sz="2000" b="1" baseline="-25000" dirty="0">
              <a:latin typeface="Arial" charset="0"/>
            </a:endParaRPr>
          </a:p>
        </p:txBody>
      </p:sp>
      <p:sp>
        <p:nvSpPr>
          <p:cNvPr id="25609" name="TextBox 9"/>
          <p:cNvSpPr txBox="1">
            <a:spLocks noChangeArrowheads="1"/>
          </p:cNvSpPr>
          <p:nvPr/>
        </p:nvSpPr>
        <p:spPr bwMode="auto">
          <a:xfrm>
            <a:off x="6248400" y="1143000"/>
            <a:ext cx="17954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 b="1" dirty="0" smtClean="0">
                <a:latin typeface="Arial" charset="0"/>
              </a:rPr>
              <a:t>GB-FTS</a:t>
            </a:r>
            <a:endParaRPr lang="en-US" sz="2000" b="1" dirty="0">
              <a:latin typeface="Arial" charset="0"/>
            </a:endParaRPr>
          </a:p>
          <a:p>
            <a:pPr algn="ctr" eaLnBrk="1" hangingPunct="1"/>
            <a:r>
              <a:rPr lang="en-US" sz="2000" b="1" dirty="0">
                <a:latin typeface="Arial" charset="0"/>
              </a:rPr>
              <a:t>H</a:t>
            </a:r>
            <a:r>
              <a:rPr lang="en-US" sz="2000" b="1" baseline="-25000" dirty="0">
                <a:latin typeface="Arial" charset="0"/>
              </a:rPr>
              <a:t>2</a:t>
            </a:r>
            <a:r>
              <a:rPr lang="en-US" sz="2000" b="1" dirty="0">
                <a:latin typeface="Arial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759731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4163"/>
            <a:ext cx="8229600" cy="558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i="1" dirty="0" smtClean="0">
                <a:solidFill>
                  <a:schemeClr val="accent2"/>
                </a:solidFill>
                <a:ea typeface="+mj-ea"/>
                <a:cs typeface="+mj-cs"/>
              </a:rPr>
              <a:t>ASSIST Profile Results</a:t>
            </a:r>
            <a:r>
              <a:rPr lang="en-US" b="1" i="1" u="sng" dirty="0" smtClean="0">
                <a:solidFill>
                  <a:schemeClr val="accent2"/>
                </a:solidFill>
                <a:ea typeface="+mj-ea"/>
                <a:cs typeface="+mj-cs"/>
              </a:rPr>
              <a:t/>
            </a:r>
            <a:br>
              <a:rPr lang="en-US" b="1" i="1" u="sng" dirty="0" smtClean="0">
                <a:solidFill>
                  <a:schemeClr val="accent2"/>
                </a:solidFill>
                <a:ea typeface="+mj-ea"/>
                <a:cs typeface="+mj-cs"/>
              </a:rPr>
            </a:br>
            <a:r>
              <a:rPr lang="en-US" b="1" i="1" u="sng" dirty="0" smtClean="0">
                <a:solidFill>
                  <a:schemeClr val="accent2"/>
                </a:solidFill>
                <a:ea typeface="+mj-ea"/>
                <a:cs typeface="+mj-cs"/>
              </a:rPr>
              <a:t>April 19 17 UTC – April 21, 00 UTC </a:t>
            </a:r>
            <a:endParaRPr lang="en-US" b="1" i="1" u="sng" dirty="0">
              <a:solidFill>
                <a:schemeClr val="accent2"/>
              </a:solidFill>
              <a:ea typeface="+mj-ea"/>
              <a:cs typeface="+mj-cs"/>
            </a:endParaRPr>
          </a:p>
        </p:txBody>
      </p:sp>
      <p:grpSp>
        <p:nvGrpSpPr>
          <p:cNvPr id="31746" name="Group 17"/>
          <p:cNvGrpSpPr>
            <a:grpSpLocks/>
          </p:cNvGrpSpPr>
          <p:nvPr/>
        </p:nvGrpSpPr>
        <p:grpSpPr bwMode="auto">
          <a:xfrm>
            <a:off x="0" y="1220788"/>
            <a:ext cx="9147175" cy="5538787"/>
            <a:chOff x="0" y="1220533"/>
            <a:chExt cx="9147180" cy="5538257"/>
          </a:xfrm>
        </p:grpSpPr>
        <p:pic>
          <p:nvPicPr>
            <p:cNvPr id="31747" name="Picture 8" descr="Relative Humidity_cross-section_20120420_HU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"/>
            <a:stretch>
              <a:fillRect/>
            </a:stretch>
          </p:blipFill>
          <p:spPr bwMode="auto">
            <a:xfrm>
              <a:off x="3135235" y="4071050"/>
              <a:ext cx="3002882" cy="2402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48" name="Picture 9" descr="Temperature_cross-section_20120420_HU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07"/>
            <a:stretch>
              <a:fillRect/>
            </a:stretch>
          </p:blipFill>
          <p:spPr bwMode="auto">
            <a:xfrm>
              <a:off x="6088507" y="1488167"/>
              <a:ext cx="3058673" cy="2402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49" name="Picture 10" descr="Relative Humidity_cross-section_20120420_HU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7"/>
            <a:stretch>
              <a:fillRect/>
            </a:stretch>
          </p:blipFill>
          <p:spPr bwMode="auto">
            <a:xfrm>
              <a:off x="6118273" y="4071050"/>
              <a:ext cx="3028907" cy="2402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0" name="TextBox 12"/>
            <p:cNvSpPr txBox="1">
              <a:spLocks noChangeArrowheads="1"/>
            </p:cNvSpPr>
            <p:nvPr/>
          </p:nvSpPr>
          <p:spPr bwMode="auto">
            <a:xfrm>
              <a:off x="3212995" y="1220533"/>
              <a:ext cx="249344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 dirty="0">
                  <a:solidFill>
                    <a:schemeClr val="accent2"/>
                  </a:solidFill>
                </a:rPr>
                <a:t>Temperature ( 0 – 4 km) </a:t>
              </a:r>
            </a:p>
          </p:txBody>
        </p:sp>
        <p:sp>
          <p:nvSpPr>
            <p:cNvPr id="31751" name="TextBox 16"/>
            <p:cNvSpPr txBox="1">
              <a:spLocks noChangeArrowheads="1"/>
            </p:cNvSpPr>
            <p:nvPr/>
          </p:nvSpPr>
          <p:spPr bwMode="auto">
            <a:xfrm>
              <a:off x="3135235" y="6389458"/>
              <a:ext cx="295037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 dirty="0">
                  <a:solidFill>
                    <a:schemeClr val="accent2"/>
                  </a:solidFill>
                </a:rPr>
                <a:t>Relative Humidity ( 0 – 4 km) </a:t>
              </a:r>
            </a:p>
          </p:txBody>
        </p:sp>
        <p:sp>
          <p:nvSpPr>
            <p:cNvPr id="31752" name="TextBox 20"/>
            <p:cNvSpPr txBox="1">
              <a:spLocks noChangeArrowheads="1"/>
            </p:cNvSpPr>
            <p:nvPr/>
          </p:nvSpPr>
          <p:spPr bwMode="auto">
            <a:xfrm>
              <a:off x="868026" y="3791924"/>
              <a:ext cx="14285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 dirty="0">
                  <a:solidFill>
                    <a:srgbClr val="FF0000"/>
                  </a:solidFill>
                </a:rPr>
                <a:t>ASSIST - only</a:t>
              </a:r>
            </a:p>
          </p:txBody>
        </p:sp>
        <p:sp>
          <p:nvSpPr>
            <p:cNvPr id="31754" name="TextBox 22"/>
            <p:cNvSpPr txBox="1">
              <a:spLocks noChangeArrowheads="1"/>
            </p:cNvSpPr>
            <p:nvPr/>
          </p:nvSpPr>
          <p:spPr bwMode="auto">
            <a:xfrm>
              <a:off x="7078502" y="3791924"/>
              <a:ext cx="92371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 dirty="0">
                  <a:solidFill>
                    <a:srgbClr val="FF0000"/>
                  </a:solidFill>
                </a:rPr>
                <a:t>RAQMS</a:t>
              </a:r>
            </a:p>
          </p:txBody>
        </p:sp>
        <p:pic>
          <p:nvPicPr>
            <p:cNvPr id="31755" name="Picture 5" descr="Temperature_cross-section_20120420_HU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56"/>
            <a:stretch>
              <a:fillRect/>
            </a:stretch>
          </p:blipFill>
          <p:spPr bwMode="auto">
            <a:xfrm>
              <a:off x="2935050" y="1590541"/>
              <a:ext cx="3203067" cy="2293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6" name="Picture 13" descr="Temperature_cross-section_20120420_HU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18" r="2431"/>
            <a:stretch>
              <a:fillRect/>
            </a:stretch>
          </p:blipFill>
          <p:spPr bwMode="auto">
            <a:xfrm>
              <a:off x="0" y="1488167"/>
              <a:ext cx="3042098" cy="2402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7" name="Picture 14" descr="Relative Humidity_cross-section_20120420_HU.jp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9" t="6876"/>
            <a:stretch>
              <a:fillRect/>
            </a:stretch>
          </p:blipFill>
          <p:spPr bwMode="auto">
            <a:xfrm>
              <a:off x="42332" y="4233333"/>
              <a:ext cx="3077526" cy="2237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8" name="Picture 15" descr="Relative Humidity_cross-section_20120420_HU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5440" y="4068119"/>
              <a:ext cx="3203067" cy="2402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4" name="Straight Connector 23"/>
            <p:cNvCxnSpPr/>
            <p:nvPr/>
          </p:nvCxnSpPr>
          <p:spPr>
            <a:xfrm>
              <a:off x="3094040" y="1590385"/>
              <a:ext cx="0" cy="4679502"/>
            </a:xfrm>
            <a:prstGeom prst="line">
              <a:avLst/>
            </a:prstGeom>
            <a:ln>
              <a:solidFill>
                <a:srgbClr val="80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6113466" y="1572924"/>
              <a:ext cx="0" cy="4681089"/>
            </a:xfrm>
            <a:prstGeom prst="line">
              <a:avLst/>
            </a:prstGeom>
            <a:ln>
              <a:solidFill>
                <a:srgbClr val="8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4"/>
          <p:cNvSpPr txBox="1">
            <a:spLocks noChangeArrowheads="1"/>
          </p:cNvSpPr>
          <p:nvPr/>
        </p:nvSpPr>
        <p:spPr bwMode="auto">
          <a:xfrm>
            <a:off x="3289141" y="3792425"/>
            <a:ext cx="26024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>
                <a:solidFill>
                  <a:srgbClr val="FF0000"/>
                </a:solidFill>
              </a:rPr>
              <a:t>ASSIST w </a:t>
            </a:r>
            <a:r>
              <a:rPr lang="en-US" sz="1800" b="1" dirty="0" smtClean="0">
                <a:solidFill>
                  <a:srgbClr val="FF0000"/>
                </a:solidFill>
              </a:rPr>
              <a:t>BIAS Correction</a:t>
            </a:r>
            <a:endParaRPr 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395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4163"/>
            <a:ext cx="8229600" cy="558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i="1" dirty="0" smtClean="0">
                <a:solidFill>
                  <a:schemeClr val="accent2"/>
                </a:solidFill>
                <a:ea typeface="+mj-ea"/>
                <a:cs typeface="+mj-cs"/>
              </a:rPr>
              <a:t>ASSIST Profile Results</a:t>
            </a:r>
            <a:r>
              <a:rPr lang="en-US" b="1" i="1" u="sng" dirty="0" smtClean="0">
                <a:solidFill>
                  <a:schemeClr val="accent2"/>
                </a:solidFill>
                <a:ea typeface="+mj-ea"/>
                <a:cs typeface="+mj-cs"/>
              </a:rPr>
              <a:t/>
            </a:r>
            <a:br>
              <a:rPr lang="en-US" b="1" i="1" u="sng" dirty="0" smtClean="0">
                <a:solidFill>
                  <a:schemeClr val="accent2"/>
                </a:solidFill>
                <a:ea typeface="+mj-ea"/>
                <a:cs typeface="+mj-cs"/>
              </a:rPr>
            </a:br>
            <a:r>
              <a:rPr lang="en-US" b="1" i="1" u="sng" dirty="0" smtClean="0">
                <a:solidFill>
                  <a:schemeClr val="accent2"/>
                </a:solidFill>
                <a:ea typeface="+mj-ea"/>
                <a:cs typeface="+mj-cs"/>
              </a:rPr>
              <a:t>April 19, 17 UTC – April 21, 00 UTC </a:t>
            </a:r>
            <a:endParaRPr lang="en-US" b="1" i="1" u="sng" dirty="0">
              <a:solidFill>
                <a:schemeClr val="accent2"/>
              </a:solidFill>
              <a:ea typeface="+mj-ea"/>
              <a:cs typeface="+mj-cs"/>
            </a:endParaRPr>
          </a:p>
        </p:txBody>
      </p:sp>
      <p:grpSp>
        <p:nvGrpSpPr>
          <p:cNvPr id="32770" name="Group 8"/>
          <p:cNvGrpSpPr>
            <a:grpSpLocks/>
          </p:cNvGrpSpPr>
          <p:nvPr/>
        </p:nvGrpSpPr>
        <p:grpSpPr bwMode="auto">
          <a:xfrm>
            <a:off x="79375" y="1220788"/>
            <a:ext cx="9072563" cy="5538787"/>
            <a:chOff x="79369" y="1220533"/>
            <a:chExt cx="9073232" cy="5538257"/>
          </a:xfrm>
        </p:grpSpPr>
        <p:sp>
          <p:nvSpPr>
            <p:cNvPr id="32771" name="TextBox 12"/>
            <p:cNvSpPr txBox="1">
              <a:spLocks noChangeArrowheads="1"/>
            </p:cNvSpPr>
            <p:nvPr/>
          </p:nvSpPr>
          <p:spPr bwMode="auto">
            <a:xfrm>
              <a:off x="3649563" y="1220533"/>
              <a:ext cx="184895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 dirty="0">
                  <a:solidFill>
                    <a:schemeClr val="accent2"/>
                  </a:solidFill>
                </a:rPr>
                <a:t>Ozone ( 0 – 4 km) </a:t>
              </a:r>
            </a:p>
          </p:txBody>
        </p:sp>
        <p:sp>
          <p:nvSpPr>
            <p:cNvPr id="32772" name="TextBox 13"/>
            <p:cNvSpPr txBox="1">
              <a:spLocks noChangeArrowheads="1"/>
            </p:cNvSpPr>
            <p:nvPr/>
          </p:nvSpPr>
          <p:spPr bwMode="auto">
            <a:xfrm>
              <a:off x="868026" y="3791924"/>
              <a:ext cx="14285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 dirty="0">
                  <a:solidFill>
                    <a:srgbClr val="FF0000"/>
                  </a:solidFill>
                </a:rPr>
                <a:t>ASSIST - only</a:t>
              </a:r>
            </a:p>
          </p:txBody>
        </p:sp>
        <p:sp>
          <p:nvSpPr>
            <p:cNvPr id="32774" name="TextBox 15"/>
            <p:cNvSpPr txBox="1">
              <a:spLocks noChangeArrowheads="1"/>
            </p:cNvSpPr>
            <p:nvPr/>
          </p:nvSpPr>
          <p:spPr bwMode="auto">
            <a:xfrm>
              <a:off x="7078502" y="3791924"/>
              <a:ext cx="92371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 dirty="0">
                  <a:solidFill>
                    <a:srgbClr val="FF0000"/>
                  </a:solidFill>
                </a:rPr>
                <a:t>RAQMS</a:t>
              </a:r>
            </a:p>
          </p:txBody>
        </p:sp>
        <p:sp>
          <p:nvSpPr>
            <p:cNvPr id="32775" name="TextBox 16"/>
            <p:cNvSpPr txBox="1">
              <a:spLocks noChangeArrowheads="1"/>
            </p:cNvSpPr>
            <p:nvPr/>
          </p:nvSpPr>
          <p:spPr bwMode="auto">
            <a:xfrm>
              <a:off x="3245306" y="6389458"/>
              <a:ext cx="2903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 dirty="0">
                  <a:solidFill>
                    <a:schemeClr val="accent2"/>
                  </a:solidFill>
                </a:rPr>
                <a:t>Carbon Monoxide( 0 – 4 km) </a:t>
              </a:r>
            </a:p>
          </p:txBody>
        </p:sp>
        <p:pic>
          <p:nvPicPr>
            <p:cNvPr id="32776" name="Picture 2" descr="Ozone_20120420_HU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55"/>
            <a:stretch>
              <a:fillRect/>
            </a:stretch>
          </p:blipFill>
          <p:spPr bwMode="auto">
            <a:xfrm>
              <a:off x="6143550" y="1488167"/>
              <a:ext cx="3005883" cy="2402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7" name="Picture 4" descr="Ozone_20120420_HU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22" t="4543"/>
            <a:stretch>
              <a:fillRect/>
            </a:stretch>
          </p:blipFill>
          <p:spPr bwMode="auto">
            <a:xfrm>
              <a:off x="3110965" y="1589865"/>
              <a:ext cx="3032585" cy="2293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8" name="Picture 5" descr="Ozone_20120420_HU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5" t="4955"/>
            <a:stretch>
              <a:fillRect/>
            </a:stretch>
          </p:blipFill>
          <p:spPr bwMode="auto">
            <a:xfrm>
              <a:off x="99216" y="1599786"/>
              <a:ext cx="2984788" cy="2283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9" name="Picture 11" descr="Carbon Monoxide_cross-section_20120420_HU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85" t="6438"/>
            <a:stretch>
              <a:fillRect/>
            </a:stretch>
          </p:blipFill>
          <p:spPr bwMode="auto">
            <a:xfrm>
              <a:off x="79369" y="4220782"/>
              <a:ext cx="3014556" cy="224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80" name="Picture 17" descr="Carbon Monoxide_cross-section_20120420_HU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25" t="6438"/>
            <a:stretch>
              <a:fillRect/>
            </a:stretch>
          </p:blipFill>
          <p:spPr bwMode="auto">
            <a:xfrm>
              <a:off x="3147220" y="4220782"/>
              <a:ext cx="2990832" cy="224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81" name="Picture 22" descr="Carbon Monoxide_cross-section_20120420_HU.jp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12" t="6438"/>
            <a:stretch>
              <a:fillRect/>
            </a:stretch>
          </p:blipFill>
          <p:spPr bwMode="auto">
            <a:xfrm>
              <a:off x="6161314" y="4220782"/>
              <a:ext cx="2991287" cy="224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82" name="Picture 6" descr="Ozone_20120420_HU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45"/>
            <a:stretch>
              <a:fillRect/>
            </a:stretch>
          </p:blipFill>
          <p:spPr bwMode="auto">
            <a:xfrm>
              <a:off x="2958247" y="1599786"/>
              <a:ext cx="3203067" cy="2291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83" name="Picture 7" descr="Carbon Monoxide_cross-section_20120420_HU.jp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36"/>
            <a:stretch>
              <a:fillRect/>
            </a:stretch>
          </p:blipFill>
          <p:spPr bwMode="auto">
            <a:xfrm>
              <a:off x="2958247" y="4097867"/>
              <a:ext cx="3203067" cy="2291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3094254" y="1590385"/>
              <a:ext cx="0" cy="4679502"/>
            </a:xfrm>
            <a:prstGeom prst="line">
              <a:avLst/>
            </a:prstGeom>
            <a:ln>
              <a:solidFill>
                <a:srgbClr val="80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6113902" y="1572924"/>
              <a:ext cx="0" cy="4681089"/>
            </a:xfrm>
            <a:prstGeom prst="line">
              <a:avLst/>
            </a:prstGeom>
            <a:ln>
              <a:solidFill>
                <a:srgbClr val="8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14"/>
          <p:cNvSpPr txBox="1">
            <a:spLocks noChangeArrowheads="1"/>
          </p:cNvSpPr>
          <p:nvPr/>
        </p:nvSpPr>
        <p:spPr bwMode="auto">
          <a:xfrm>
            <a:off x="3289141" y="3792425"/>
            <a:ext cx="26024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>
                <a:solidFill>
                  <a:srgbClr val="FF0000"/>
                </a:solidFill>
              </a:rPr>
              <a:t>ASSIST w </a:t>
            </a:r>
            <a:r>
              <a:rPr lang="en-US" sz="1800" b="1" dirty="0" smtClean="0">
                <a:solidFill>
                  <a:srgbClr val="FF0000"/>
                </a:solidFill>
              </a:rPr>
              <a:t>BIAS Correction</a:t>
            </a:r>
            <a:endParaRPr 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255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3" descr="jnk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306"/>
          <a:stretch/>
        </p:blipFill>
        <p:spPr bwMode="auto">
          <a:xfrm rot="5400000">
            <a:off x="2399507" y="62707"/>
            <a:ext cx="55641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163" y="1093788"/>
            <a:ext cx="1752600" cy="4302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i="0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+mn-ea"/>
                <a:cs typeface="+mn-cs"/>
              </a:rPr>
              <a:t>AIRS: 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+mn-ea"/>
                <a:cs typeface="+mn-cs"/>
              </a:rPr>
              <a:t>2002-</a:t>
            </a:r>
          </a:p>
        </p:txBody>
      </p:sp>
      <p:sp>
        <p:nvSpPr>
          <p:cNvPr id="62467" name="TextBox 4"/>
          <p:cNvSpPr txBox="1">
            <a:spLocks noChangeArrowheads="1"/>
          </p:cNvSpPr>
          <p:nvPr/>
        </p:nvSpPr>
        <p:spPr bwMode="auto">
          <a:xfrm>
            <a:off x="47625" y="2389188"/>
            <a:ext cx="16573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b="1" i="0">
                <a:solidFill>
                  <a:schemeClr val="accent2"/>
                </a:solidFill>
              </a:rPr>
              <a:t>IASI:  </a:t>
            </a:r>
            <a:r>
              <a:rPr lang="en-US" b="1">
                <a:solidFill>
                  <a:schemeClr val="accent2"/>
                </a:solidFill>
              </a:rPr>
              <a:t>2006-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57200" y="0"/>
            <a:ext cx="830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7" tIns="44435" rIns="90457" bIns="44435" anchor="b"/>
          <a:lstStyle/>
          <a:p>
            <a:pPr defTabSz="914394">
              <a:defRPr/>
            </a:pPr>
            <a:r>
              <a:rPr lang="en-US" sz="2800" b="1" i="0" dirty="0">
                <a:solidFill>
                  <a:srgbClr val="0000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+mn-cs"/>
              </a:rPr>
              <a:t>Spectral Coverage and Resolution Comparison</a:t>
            </a:r>
            <a:endParaRPr lang="en-US" sz="2800" b="1" i="0" dirty="0">
              <a:solidFill>
                <a:srgbClr val="C050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62469" name="TextBox 6"/>
          <p:cNvSpPr txBox="1">
            <a:spLocks noChangeArrowheads="1"/>
          </p:cNvSpPr>
          <p:nvPr/>
        </p:nvSpPr>
        <p:spPr bwMode="auto">
          <a:xfrm>
            <a:off x="46038" y="3684588"/>
            <a:ext cx="165893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b="1" i="0">
                <a:solidFill>
                  <a:srgbClr val="7030A0"/>
                </a:solidFill>
              </a:rPr>
              <a:t>CrIS:  </a:t>
            </a:r>
            <a:r>
              <a:rPr lang="en-US" b="1">
                <a:solidFill>
                  <a:srgbClr val="7030A0"/>
                </a:solidFill>
              </a:rPr>
              <a:t>2011-</a:t>
            </a:r>
          </a:p>
        </p:txBody>
      </p:sp>
      <p:sp>
        <p:nvSpPr>
          <p:cNvPr id="62470" name="TextBox 7"/>
          <p:cNvSpPr txBox="1">
            <a:spLocks noChangeArrowheads="1"/>
          </p:cNvSpPr>
          <p:nvPr/>
        </p:nvSpPr>
        <p:spPr bwMode="auto">
          <a:xfrm>
            <a:off x="-80963" y="4903788"/>
            <a:ext cx="20113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b="1" i="0">
                <a:solidFill>
                  <a:srgbClr val="7030A0"/>
                </a:solidFill>
              </a:rPr>
              <a:t>CrIS:  </a:t>
            </a:r>
            <a:r>
              <a:rPr lang="en-US" b="1">
                <a:solidFill>
                  <a:srgbClr val="7030A0"/>
                </a:solidFill>
              </a:rPr>
              <a:t>2011-</a:t>
            </a:r>
            <a:br>
              <a:rPr lang="en-US" b="1">
                <a:solidFill>
                  <a:srgbClr val="7030A0"/>
                </a:solidFill>
              </a:rPr>
            </a:br>
            <a:r>
              <a:rPr lang="en-US" b="1">
                <a:solidFill>
                  <a:srgbClr val="7030A0"/>
                </a:solidFill>
              </a:rPr>
              <a:t>Full Resolution</a:t>
            </a:r>
          </a:p>
        </p:txBody>
      </p:sp>
      <p:sp>
        <p:nvSpPr>
          <p:cNvPr id="62471" name="TextBox 8"/>
          <p:cNvSpPr txBox="1">
            <a:spLocks noChangeArrowheads="1"/>
          </p:cNvSpPr>
          <p:nvPr/>
        </p:nvSpPr>
        <p:spPr bwMode="auto">
          <a:xfrm>
            <a:off x="7248525" y="5010150"/>
            <a:ext cx="1781175" cy="738188"/>
          </a:xfrm>
          <a:prstGeom prst="rect">
            <a:avLst/>
          </a:prstGeom>
          <a:solidFill>
            <a:schemeClr val="bg1"/>
          </a:solidFill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400" b="1" i="0">
                <a:solidFill>
                  <a:srgbClr val="7030A0"/>
                </a:solidFill>
              </a:rPr>
              <a:t>±0.8 cm OPD</a:t>
            </a:r>
            <a:br>
              <a:rPr lang="en-US" sz="1400" b="1" i="0">
                <a:solidFill>
                  <a:srgbClr val="7030A0"/>
                </a:solidFill>
              </a:rPr>
            </a:br>
            <a:r>
              <a:rPr lang="en-US" sz="1400" b="1" i="0">
                <a:solidFill>
                  <a:srgbClr val="7030A0"/>
                </a:solidFill>
              </a:rPr>
              <a:t>unapodized</a:t>
            </a:r>
            <a:br>
              <a:rPr lang="en-US" sz="1400" b="1" i="0">
                <a:solidFill>
                  <a:srgbClr val="7030A0"/>
                </a:solidFill>
              </a:rPr>
            </a:br>
            <a:r>
              <a:rPr lang="en-US" sz="1400" b="1" i="0">
                <a:solidFill>
                  <a:srgbClr val="7030A0"/>
                </a:solidFill>
              </a:rPr>
              <a:t>9 FOV/50 km square</a:t>
            </a:r>
          </a:p>
        </p:txBody>
      </p:sp>
      <p:sp>
        <p:nvSpPr>
          <p:cNvPr id="62472" name="TextBox 9"/>
          <p:cNvSpPr txBox="1">
            <a:spLocks noChangeArrowheads="1"/>
          </p:cNvSpPr>
          <p:nvPr/>
        </p:nvSpPr>
        <p:spPr bwMode="auto">
          <a:xfrm>
            <a:off x="7256463" y="3667125"/>
            <a:ext cx="1781175" cy="738188"/>
          </a:xfrm>
          <a:prstGeom prst="rect">
            <a:avLst/>
          </a:prstGeom>
          <a:solidFill>
            <a:schemeClr val="bg1"/>
          </a:solidFill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400" b="1" i="0">
                <a:solidFill>
                  <a:srgbClr val="7030A0"/>
                </a:solidFill>
              </a:rPr>
              <a:t>±0.8, 0.4, 0.2 cm </a:t>
            </a:r>
            <a:br>
              <a:rPr lang="en-US" sz="1400" b="1" i="0">
                <a:solidFill>
                  <a:srgbClr val="7030A0"/>
                </a:solidFill>
              </a:rPr>
            </a:br>
            <a:r>
              <a:rPr lang="en-US" sz="1400" b="1" i="0">
                <a:solidFill>
                  <a:srgbClr val="7030A0"/>
                </a:solidFill>
              </a:rPr>
              <a:t>OPD unapodized</a:t>
            </a:r>
            <a:br>
              <a:rPr lang="en-US" sz="1400" b="1" i="0">
                <a:solidFill>
                  <a:srgbClr val="7030A0"/>
                </a:solidFill>
              </a:rPr>
            </a:br>
            <a:r>
              <a:rPr lang="en-US" sz="1400" b="1" i="0">
                <a:solidFill>
                  <a:srgbClr val="7030A0"/>
                </a:solidFill>
              </a:rPr>
              <a:t>9 FOV/50km square</a:t>
            </a:r>
          </a:p>
        </p:txBody>
      </p:sp>
      <p:sp>
        <p:nvSpPr>
          <p:cNvPr id="62473" name="TextBox 10"/>
          <p:cNvSpPr txBox="1">
            <a:spLocks noChangeArrowheads="1"/>
          </p:cNvSpPr>
          <p:nvPr/>
        </p:nvSpPr>
        <p:spPr bwMode="auto">
          <a:xfrm>
            <a:off x="7250113" y="2362200"/>
            <a:ext cx="1781175" cy="738188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400" b="1" i="0">
                <a:solidFill>
                  <a:schemeClr val="accent2"/>
                </a:solidFill>
              </a:rPr>
              <a:t>L1C:±2 cm OPD</a:t>
            </a:r>
            <a:br>
              <a:rPr lang="en-US" sz="1400" b="1" i="0">
                <a:solidFill>
                  <a:schemeClr val="accent2"/>
                </a:solidFill>
              </a:rPr>
            </a:br>
            <a:r>
              <a:rPr lang="en-US" sz="1400" b="1" i="0">
                <a:solidFill>
                  <a:schemeClr val="accent2"/>
                </a:solidFill>
              </a:rPr>
              <a:t>Gausian apodized</a:t>
            </a:r>
          </a:p>
          <a:p>
            <a:r>
              <a:rPr lang="en-US" sz="1400" b="1" i="0">
                <a:solidFill>
                  <a:schemeClr val="accent2"/>
                </a:solidFill>
              </a:rPr>
              <a:t>4 FOV/50km square</a:t>
            </a:r>
            <a:endParaRPr lang="en-US" sz="1400" b="1">
              <a:solidFill>
                <a:schemeClr val="accent2"/>
              </a:solidFill>
            </a:endParaRPr>
          </a:p>
        </p:txBody>
      </p:sp>
      <p:sp>
        <p:nvSpPr>
          <p:cNvPr id="62474" name="TextBox 11"/>
          <p:cNvSpPr txBox="1">
            <a:spLocks noChangeArrowheads="1"/>
          </p:cNvSpPr>
          <p:nvPr/>
        </p:nvSpPr>
        <p:spPr bwMode="auto">
          <a:xfrm>
            <a:off x="7258050" y="1038225"/>
            <a:ext cx="1781175" cy="738188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400" b="1" i="0">
                <a:solidFill>
                  <a:srgbClr val="0070C0"/>
                </a:solidFill>
              </a:rPr>
              <a:t>L1B: &gt; 1200</a:t>
            </a:r>
            <a:br>
              <a:rPr lang="en-US" sz="1400" b="1" i="0">
                <a:solidFill>
                  <a:srgbClr val="0070C0"/>
                </a:solidFill>
              </a:rPr>
            </a:br>
            <a:r>
              <a:rPr lang="en-US" sz="1400" b="1" i="0">
                <a:solidFill>
                  <a:srgbClr val="0070C0"/>
                </a:solidFill>
              </a:rPr>
              <a:t>Resolving Power</a:t>
            </a:r>
            <a:br>
              <a:rPr lang="en-US" sz="1400" b="1" i="0">
                <a:solidFill>
                  <a:srgbClr val="0070C0"/>
                </a:solidFill>
              </a:rPr>
            </a:br>
            <a:r>
              <a:rPr lang="en-US" sz="1400" b="1" i="0">
                <a:solidFill>
                  <a:srgbClr val="0070C0"/>
                </a:solidFill>
              </a:rPr>
              <a:t>9 FOV/50km square</a:t>
            </a:r>
            <a:endParaRPr lang="en-US" sz="1400" b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204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4163"/>
            <a:ext cx="8229600" cy="558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i="1" dirty="0" smtClean="0">
                <a:solidFill>
                  <a:schemeClr val="accent2"/>
                </a:solidFill>
                <a:ea typeface="+mj-ea"/>
                <a:cs typeface="+mj-cs"/>
              </a:rPr>
              <a:t>ASSIST Profile Results</a:t>
            </a:r>
            <a:r>
              <a:rPr lang="en-US" b="1" i="1" u="sng" dirty="0" smtClean="0">
                <a:solidFill>
                  <a:schemeClr val="accent2"/>
                </a:solidFill>
                <a:ea typeface="+mj-ea"/>
                <a:cs typeface="+mj-cs"/>
              </a:rPr>
              <a:t/>
            </a:r>
            <a:br>
              <a:rPr lang="en-US" b="1" i="1" u="sng" dirty="0" smtClean="0">
                <a:solidFill>
                  <a:schemeClr val="accent2"/>
                </a:solidFill>
                <a:ea typeface="+mj-ea"/>
                <a:cs typeface="+mj-cs"/>
              </a:rPr>
            </a:br>
            <a:r>
              <a:rPr lang="en-US" b="1" i="1" u="sng" dirty="0" smtClean="0">
                <a:solidFill>
                  <a:schemeClr val="accent2"/>
                </a:solidFill>
                <a:ea typeface="+mj-ea"/>
                <a:cs typeface="+mj-cs"/>
              </a:rPr>
              <a:t>April 19, 17 UTC – April 21, 00 UTC </a:t>
            </a:r>
            <a:endParaRPr lang="en-US" b="1" i="1" u="sng" dirty="0">
              <a:solidFill>
                <a:schemeClr val="accent2"/>
              </a:solidFill>
              <a:ea typeface="+mj-ea"/>
              <a:cs typeface="+mj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82550" y="1220788"/>
            <a:ext cx="9061450" cy="5538787"/>
            <a:chOff x="82550" y="1220788"/>
            <a:chExt cx="9061450" cy="5538787"/>
          </a:xfrm>
        </p:grpSpPr>
        <p:sp>
          <p:nvSpPr>
            <p:cNvPr id="33795" name="TextBox 12"/>
            <p:cNvSpPr txBox="1">
              <a:spLocks noChangeArrowheads="1"/>
            </p:cNvSpPr>
            <p:nvPr/>
          </p:nvSpPr>
          <p:spPr bwMode="auto">
            <a:xfrm>
              <a:off x="3649110" y="1220788"/>
              <a:ext cx="2112989" cy="369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 dirty="0">
                  <a:solidFill>
                    <a:schemeClr val="accent2"/>
                  </a:solidFill>
                </a:rPr>
                <a:t>Methane ( 0 – 4 km) </a:t>
              </a:r>
            </a:p>
          </p:txBody>
        </p:sp>
        <p:sp>
          <p:nvSpPr>
            <p:cNvPr id="33796" name="TextBox 13"/>
            <p:cNvSpPr txBox="1">
              <a:spLocks noChangeArrowheads="1"/>
            </p:cNvSpPr>
            <p:nvPr/>
          </p:nvSpPr>
          <p:spPr bwMode="auto">
            <a:xfrm>
              <a:off x="867344" y="3792425"/>
              <a:ext cx="1428714" cy="369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 dirty="0">
                  <a:solidFill>
                    <a:srgbClr val="FF0000"/>
                  </a:solidFill>
                </a:rPr>
                <a:t>ASSIST - only</a:t>
              </a:r>
            </a:p>
          </p:txBody>
        </p:sp>
        <p:sp>
          <p:nvSpPr>
            <p:cNvPr id="33797" name="TextBox 14"/>
            <p:cNvSpPr txBox="1">
              <a:spLocks noChangeArrowheads="1"/>
            </p:cNvSpPr>
            <p:nvPr/>
          </p:nvSpPr>
          <p:spPr bwMode="auto">
            <a:xfrm>
              <a:off x="3289141" y="3792425"/>
              <a:ext cx="260243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 dirty="0">
                  <a:solidFill>
                    <a:srgbClr val="FF0000"/>
                  </a:solidFill>
                </a:rPr>
                <a:t>ASSIST w </a:t>
              </a:r>
              <a:r>
                <a:rPr lang="en-US" sz="1800" b="1" dirty="0" smtClean="0">
                  <a:solidFill>
                    <a:srgbClr val="FF0000"/>
                  </a:solidFill>
                </a:rPr>
                <a:t>BIAS Correction</a:t>
              </a:r>
              <a:endParaRPr lang="en-US" sz="1800" b="1" dirty="0">
                <a:solidFill>
                  <a:srgbClr val="FF0000"/>
                </a:solidFill>
              </a:endParaRPr>
            </a:p>
          </p:txBody>
        </p:sp>
        <p:sp>
          <p:nvSpPr>
            <p:cNvPr id="33798" name="TextBox 15"/>
            <p:cNvSpPr txBox="1">
              <a:spLocks noChangeArrowheads="1"/>
            </p:cNvSpPr>
            <p:nvPr/>
          </p:nvSpPr>
          <p:spPr bwMode="auto">
            <a:xfrm>
              <a:off x="7078332" y="3792425"/>
              <a:ext cx="923789" cy="369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 dirty="0">
                  <a:solidFill>
                    <a:srgbClr val="FF0000"/>
                  </a:solidFill>
                </a:rPr>
                <a:t>RAQMS</a:t>
              </a:r>
            </a:p>
          </p:txBody>
        </p:sp>
        <p:sp>
          <p:nvSpPr>
            <p:cNvPr id="33799" name="TextBox 16"/>
            <p:cNvSpPr txBox="1">
              <a:spLocks noChangeArrowheads="1"/>
            </p:cNvSpPr>
            <p:nvPr/>
          </p:nvSpPr>
          <p:spPr bwMode="auto">
            <a:xfrm>
              <a:off x="3414174" y="6390208"/>
              <a:ext cx="2506948" cy="369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 dirty="0">
                  <a:solidFill>
                    <a:schemeClr val="accent2"/>
                  </a:solidFill>
                </a:rPr>
                <a:t>Nitrous Oxide( 0 – 4 km) </a:t>
              </a:r>
            </a:p>
          </p:txBody>
        </p:sp>
        <p:pic>
          <p:nvPicPr>
            <p:cNvPr id="33801" name="Picture 3" descr="Methane_cross-section_20120420_HU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42" t="5418"/>
            <a:stretch>
              <a:fillRect/>
            </a:stretch>
          </p:blipFill>
          <p:spPr bwMode="auto">
            <a:xfrm>
              <a:off x="6147034" y="1609225"/>
              <a:ext cx="2996966" cy="2273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2" name="Picture 6" descr="Nitrous Oxide_cross-section_20120420_HU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42" t="5659"/>
            <a:stretch>
              <a:fillRect/>
            </a:stretch>
          </p:blipFill>
          <p:spPr bwMode="auto">
            <a:xfrm>
              <a:off x="6147034" y="4195190"/>
              <a:ext cx="2996966" cy="2267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3" name="Picture 7" descr="Methane_cross-section_20120420_HU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65" t="5418"/>
            <a:stretch>
              <a:fillRect/>
            </a:stretch>
          </p:blipFill>
          <p:spPr bwMode="auto">
            <a:xfrm>
              <a:off x="3134740" y="1609225"/>
              <a:ext cx="3012294" cy="2273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4" name="Picture 8" descr="Nitrous Oxide_cross-section_20120420_HU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65" t="5339"/>
            <a:stretch>
              <a:fillRect/>
            </a:stretch>
          </p:blipFill>
          <p:spPr bwMode="auto">
            <a:xfrm>
              <a:off x="3134740" y="4192307"/>
              <a:ext cx="3012294" cy="2274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5" name="Picture 9" descr="Methane_cross-section_20120420_HU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7" t="5338"/>
            <a:stretch>
              <a:fillRect/>
            </a:stretch>
          </p:blipFill>
          <p:spPr bwMode="auto">
            <a:xfrm>
              <a:off x="82550" y="1617716"/>
              <a:ext cx="3010877" cy="2274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6" name="Picture 10" descr="Nitrous Oxide_cross-section_20120420_HU.jp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96" t="5798"/>
            <a:stretch>
              <a:fillRect/>
            </a:stretch>
          </p:blipFill>
          <p:spPr bwMode="auto">
            <a:xfrm>
              <a:off x="101388" y="4203347"/>
              <a:ext cx="2992040" cy="2263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7" name="Picture 2" descr="Methane_cross-section_20120420_HU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71"/>
            <a:stretch>
              <a:fillRect/>
            </a:stretch>
          </p:blipFill>
          <p:spPr bwMode="auto">
            <a:xfrm>
              <a:off x="2943703" y="1617716"/>
              <a:ext cx="3203331" cy="2264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8" name="Picture 4" descr="Nitrous Oxide_cross-section_20120420_HU.jp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3703" y="4063986"/>
              <a:ext cx="3203331" cy="2403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8" name="Straight Connector 17"/>
            <p:cNvCxnSpPr/>
            <p:nvPr/>
          </p:nvCxnSpPr>
          <p:spPr bwMode="auto">
            <a:xfrm>
              <a:off x="3094038" y="1590675"/>
              <a:ext cx="0" cy="4679950"/>
            </a:xfrm>
            <a:prstGeom prst="line">
              <a:avLst/>
            </a:prstGeom>
            <a:ln>
              <a:solidFill>
                <a:srgbClr val="80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auto">
            <a:xfrm>
              <a:off x="6113463" y="1573213"/>
              <a:ext cx="0" cy="4681537"/>
            </a:xfrm>
            <a:prstGeom prst="line">
              <a:avLst/>
            </a:prstGeom>
            <a:ln>
              <a:solidFill>
                <a:srgbClr val="8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16790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Picture 2" descr="background_medgre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 t="8868" r="10001" b="122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2057400" y="358775"/>
            <a:ext cx="3352800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301" tIns="45652" rIns="91301" bIns="45652">
            <a:spAutoFit/>
          </a:bodyPr>
          <a:lstStyle>
            <a:lvl1pPr marL="576263" indent="-576263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buFont typeface="Monotype Sorts" charset="0"/>
              <a:buNone/>
              <a:defRPr/>
            </a:pPr>
            <a:r>
              <a:rPr lang="en-US" sz="4000" b="1" i="0" smtClean="0">
                <a:solidFill>
                  <a:srgbClr val="800080"/>
                </a:solidFill>
                <a:latin typeface="Arial" charset="0"/>
                <a:cs typeface="+mn-cs"/>
              </a:rPr>
              <a:t>Summary</a:t>
            </a:r>
          </a:p>
        </p:txBody>
      </p:sp>
      <p:sp>
        <p:nvSpPr>
          <p:cNvPr id="111620" name="Slide Number Placeholder 4"/>
          <p:cNvSpPr txBox="1">
            <a:spLocks noGrp="1"/>
          </p:cNvSpPr>
          <p:nvPr/>
        </p:nvSpPr>
        <p:spPr bwMode="auto">
          <a:xfrm>
            <a:off x="8763000" y="655320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01" tIns="45652" rIns="91301" bIns="45652"/>
          <a:lstStyle>
            <a:lvl1pPr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/>
            <a:fld id="{58639072-84F1-AB4D-9906-63C30F25E53A}" type="slidenum">
              <a:rPr lang="en-US" sz="1400" i="0">
                <a:latin typeface="Arial" charset="0"/>
              </a:rPr>
              <a:pPr algn="r"/>
              <a:t>31</a:t>
            </a:fld>
            <a:endParaRPr lang="en-US" sz="1400" i="0">
              <a:latin typeface="Arial" charset="0"/>
            </a:endParaRPr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317512" y="1447800"/>
            <a:ext cx="8445488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352" tIns="44383" rIns="90352" bIns="44383"/>
          <a:lstStyle/>
          <a:p>
            <a:pPr marL="449263" indent="-449263" algn="l">
              <a:lnSpc>
                <a:spcPct val="80000"/>
              </a:lnSpc>
              <a:spcAft>
                <a:spcPct val="50000"/>
              </a:spcAft>
              <a:buClr>
                <a:schemeClr val="accent2"/>
              </a:buClr>
              <a:buSzPct val="75000"/>
              <a:buFont typeface="Monotype Sorts" charset="0"/>
              <a:buChar char="u"/>
              <a:defRPr/>
            </a:pPr>
            <a:r>
              <a:rPr lang="en-US" sz="2400" b="1" i="0" dirty="0" err="1">
                <a:solidFill>
                  <a:schemeClr val="accent2"/>
                </a:solidFill>
                <a:latin typeface="Arial" charset="0"/>
                <a:cs typeface="+mn-cs"/>
              </a:rPr>
              <a:t>CrIS</a:t>
            </a:r>
            <a:r>
              <a:rPr lang="en-US" sz="2400" b="1" i="0" dirty="0">
                <a:solidFill>
                  <a:schemeClr val="accent2"/>
                </a:solidFill>
                <a:latin typeface="Arial" charset="0"/>
                <a:cs typeface="+mn-cs"/>
              </a:rPr>
              <a:t> instrument performance is </a:t>
            </a:r>
            <a:br>
              <a:rPr lang="en-US" sz="2400" b="1" i="0" dirty="0">
                <a:solidFill>
                  <a:schemeClr val="accent2"/>
                </a:solidFill>
                <a:latin typeface="Arial" charset="0"/>
                <a:cs typeface="+mn-cs"/>
              </a:rPr>
            </a:br>
            <a:r>
              <a:rPr lang="en-US" sz="2400" b="1" i="0" dirty="0">
                <a:solidFill>
                  <a:schemeClr val="accent2"/>
                </a:solidFill>
                <a:latin typeface="Arial" charset="0"/>
                <a:cs typeface="+mn-cs"/>
              </a:rPr>
              <a:t>exceptional</a:t>
            </a:r>
          </a:p>
          <a:p>
            <a:pPr marL="849313" lvl="1" indent="-284163" algn="l">
              <a:lnSpc>
                <a:spcPct val="80000"/>
              </a:lnSpc>
              <a:spcAft>
                <a:spcPct val="50000"/>
              </a:spcAft>
              <a:buClr>
                <a:srgbClr val="660066"/>
              </a:buClr>
              <a:buSzPct val="100000"/>
              <a:buFont typeface="Wingdings" charset="0"/>
              <a:buChar char="Ø"/>
              <a:defRPr/>
            </a:pPr>
            <a:r>
              <a:rPr lang="en-US" sz="2000" b="1" i="0" dirty="0">
                <a:solidFill>
                  <a:srgbClr val="660066"/>
                </a:solidFill>
                <a:latin typeface="Arial" charset="0"/>
                <a:cs typeface="+mn-cs"/>
              </a:rPr>
              <a:t>Very low noise</a:t>
            </a:r>
          </a:p>
          <a:p>
            <a:pPr marL="849313" lvl="1" indent="-284163" algn="l">
              <a:lnSpc>
                <a:spcPct val="80000"/>
              </a:lnSpc>
              <a:spcAft>
                <a:spcPct val="50000"/>
              </a:spcAft>
              <a:buClr>
                <a:srgbClr val="660066"/>
              </a:buClr>
              <a:buSzPct val="100000"/>
              <a:buFont typeface="Wingdings" charset="0"/>
              <a:buChar char="Ø"/>
              <a:defRPr/>
            </a:pPr>
            <a:r>
              <a:rPr lang="en-US" sz="2000" b="1" i="0" dirty="0">
                <a:solidFill>
                  <a:srgbClr val="660066"/>
                </a:solidFill>
                <a:latin typeface="Arial" charset="0"/>
                <a:cs typeface="+mn-cs"/>
              </a:rPr>
              <a:t>Very stable and accurate</a:t>
            </a:r>
          </a:p>
          <a:p>
            <a:pPr marL="849313" lvl="1" indent="-284163" algn="l">
              <a:lnSpc>
                <a:spcPct val="80000"/>
              </a:lnSpc>
              <a:spcAft>
                <a:spcPct val="50000"/>
              </a:spcAft>
              <a:buClr>
                <a:srgbClr val="660066"/>
              </a:buClr>
              <a:buSzPct val="100000"/>
              <a:buFont typeface="Wingdings" charset="0"/>
              <a:buChar char="Ø"/>
              <a:defRPr/>
            </a:pPr>
            <a:r>
              <a:rPr lang="en-US" sz="2000" b="1" i="0" dirty="0" smtClean="0">
                <a:solidFill>
                  <a:srgbClr val="660066"/>
                </a:solidFill>
                <a:latin typeface="Arial" charset="0"/>
                <a:cs typeface="+mn-cs"/>
              </a:rPr>
              <a:t>Can be used with Aqua AIRS for time </a:t>
            </a:r>
          </a:p>
          <a:p>
            <a:pPr marL="565150" lvl="1" algn="l">
              <a:lnSpc>
                <a:spcPct val="80000"/>
              </a:lnSpc>
              <a:spcAft>
                <a:spcPct val="50000"/>
              </a:spcAft>
              <a:buClr>
                <a:srgbClr val="660066"/>
              </a:buClr>
              <a:buSzPct val="100000"/>
              <a:defRPr/>
            </a:pPr>
            <a:r>
              <a:rPr lang="en-US" sz="2000" b="1" dirty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sz="2000" b="1" dirty="0" smtClean="0">
                <a:solidFill>
                  <a:srgbClr val="660066"/>
                </a:solidFill>
                <a:latin typeface="Arial" charset="0"/>
              </a:rPr>
              <a:t>     </a:t>
            </a:r>
            <a:r>
              <a:rPr lang="en-US" sz="2000" b="1" i="0" dirty="0" smtClean="0">
                <a:solidFill>
                  <a:srgbClr val="660066"/>
                </a:solidFill>
                <a:latin typeface="Arial" charset="0"/>
                <a:cs typeface="+mn-cs"/>
              </a:rPr>
              <a:t>variation information (e.g., H</a:t>
            </a:r>
            <a:r>
              <a:rPr lang="en-US" sz="2000" b="1" i="0" baseline="-25000" dirty="0" smtClean="0">
                <a:solidFill>
                  <a:srgbClr val="660066"/>
                </a:solidFill>
                <a:latin typeface="Arial" charset="0"/>
                <a:cs typeface="+mn-cs"/>
              </a:rPr>
              <a:t>2</a:t>
            </a:r>
            <a:r>
              <a:rPr lang="en-US" sz="2000" b="1" i="0" dirty="0" smtClean="0">
                <a:solidFill>
                  <a:srgbClr val="660066"/>
                </a:solidFill>
                <a:latin typeface="Arial" charset="0"/>
                <a:cs typeface="+mn-cs"/>
              </a:rPr>
              <a:t>O winds)</a:t>
            </a:r>
            <a:endParaRPr lang="en-US" sz="2000" i="0" dirty="0">
              <a:solidFill>
                <a:schemeClr val="accent2"/>
              </a:solidFill>
              <a:latin typeface="Arial" charset="0"/>
              <a:cs typeface="+mn-cs"/>
            </a:endParaRPr>
          </a:p>
          <a:p>
            <a:pPr marL="449263" indent="-449263" algn="l">
              <a:lnSpc>
                <a:spcPct val="80000"/>
              </a:lnSpc>
              <a:spcAft>
                <a:spcPct val="50000"/>
              </a:spcAft>
              <a:buClr>
                <a:schemeClr val="accent2"/>
              </a:buClr>
              <a:buSzPct val="75000"/>
              <a:buFont typeface="Monotype Sorts" charset="0"/>
              <a:buChar char="u"/>
              <a:defRPr/>
            </a:pPr>
            <a:r>
              <a:rPr lang="en-US" sz="2400" b="1" i="0" dirty="0" smtClean="0">
                <a:solidFill>
                  <a:schemeClr val="accent2"/>
                </a:solidFill>
                <a:latin typeface="Arial" charset="0"/>
                <a:cs typeface="+mn-cs"/>
              </a:rPr>
              <a:t>Ground-based FTS Provides excellent measurements of the Planetary Boundary Layer (PBL)</a:t>
            </a:r>
            <a:endParaRPr lang="en-US" sz="2400" b="1" i="0" dirty="0">
              <a:solidFill>
                <a:schemeClr val="accent2"/>
              </a:solidFill>
              <a:latin typeface="Arial" charset="0"/>
              <a:cs typeface="+mn-cs"/>
            </a:endParaRPr>
          </a:p>
          <a:p>
            <a:pPr marL="849313" lvl="1" indent="-284163" algn="l">
              <a:lnSpc>
                <a:spcPct val="80000"/>
              </a:lnSpc>
              <a:spcAft>
                <a:spcPct val="50000"/>
              </a:spcAft>
              <a:buClr>
                <a:srgbClr val="660066"/>
              </a:buClr>
              <a:buSzPct val="100000"/>
              <a:buFont typeface="Wingdings" charset="0"/>
              <a:buChar char="Ø"/>
              <a:defRPr/>
            </a:pPr>
            <a:r>
              <a:rPr lang="en-US" sz="2000" b="1" i="0" dirty="0" smtClean="0">
                <a:solidFill>
                  <a:srgbClr val="660066"/>
                </a:solidFill>
                <a:latin typeface="Arial" charset="0"/>
                <a:cs typeface="+mn-cs"/>
              </a:rPr>
              <a:t>Diurnal variation of temperature and moisture</a:t>
            </a:r>
            <a:endParaRPr lang="en-US" sz="2000" b="1" i="0" dirty="0">
              <a:solidFill>
                <a:srgbClr val="660066"/>
              </a:solidFill>
              <a:latin typeface="Arial" charset="0"/>
              <a:cs typeface="+mn-cs"/>
            </a:endParaRPr>
          </a:p>
          <a:p>
            <a:pPr marL="849313" lvl="1" indent="-284163" algn="l">
              <a:lnSpc>
                <a:spcPct val="80000"/>
              </a:lnSpc>
              <a:spcAft>
                <a:spcPct val="50000"/>
              </a:spcAft>
              <a:buClr>
                <a:srgbClr val="660066"/>
              </a:buClr>
              <a:buSzPct val="100000"/>
              <a:buFont typeface="Wingdings" charset="0"/>
              <a:buChar char="Ø"/>
              <a:defRPr/>
            </a:pPr>
            <a:r>
              <a:rPr lang="en-US" sz="2000" b="1" i="0" dirty="0" smtClean="0">
                <a:solidFill>
                  <a:srgbClr val="660066"/>
                </a:solidFill>
                <a:latin typeface="Arial" charset="0"/>
                <a:cs typeface="+mn-cs"/>
              </a:rPr>
              <a:t>Trace gas profiles of O</a:t>
            </a:r>
            <a:r>
              <a:rPr lang="en-US" sz="2000" b="1" i="0" baseline="-25000" dirty="0" smtClean="0">
                <a:solidFill>
                  <a:srgbClr val="660066"/>
                </a:solidFill>
                <a:latin typeface="Arial" charset="0"/>
                <a:cs typeface="+mn-cs"/>
              </a:rPr>
              <a:t>3</a:t>
            </a:r>
            <a:r>
              <a:rPr lang="en-US" sz="2000" b="1" i="0" dirty="0" smtClean="0">
                <a:solidFill>
                  <a:srgbClr val="660066"/>
                </a:solidFill>
                <a:latin typeface="Arial" charset="0"/>
                <a:cs typeface="+mn-cs"/>
              </a:rPr>
              <a:t> ,CO, CH</a:t>
            </a:r>
            <a:r>
              <a:rPr lang="en-US" sz="2000" b="1" i="0" baseline="-25000" dirty="0" smtClean="0">
                <a:solidFill>
                  <a:srgbClr val="660066"/>
                </a:solidFill>
                <a:latin typeface="Arial" charset="0"/>
                <a:cs typeface="+mn-cs"/>
              </a:rPr>
              <a:t>4</a:t>
            </a:r>
            <a:r>
              <a:rPr lang="en-US" sz="2000" b="1" i="0" dirty="0" smtClean="0">
                <a:solidFill>
                  <a:srgbClr val="660066"/>
                </a:solidFill>
                <a:latin typeface="Arial" charset="0"/>
                <a:cs typeface="+mn-cs"/>
              </a:rPr>
              <a:t>, and N</a:t>
            </a:r>
            <a:r>
              <a:rPr lang="en-US" sz="2000" b="1" i="0" baseline="-25000" dirty="0" smtClean="0">
                <a:solidFill>
                  <a:srgbClr val="660066"/>
                </a:solidFill>
                <a:latin typeface="Arial" charset="0"/>
                <a:cs typeface="+mn-cs"/>
              </a:rPr>
              <a:t>2</a:t>
            </a:r>
            <a:r>
              <a:rPr lang="en-US" sz="2000" b="1" i="0" dirty="0" smtClean="0">
                <a:solidFill>
                  <a:srgbClr val="660066"/>
                </a:solidFill>
                <a:latin typeface="Arial" charset="0"/>
                <a:cs typeface="+mn-cs"/>
              </a:rPr>
              <a:t>O </a:t>
            </a:r>
            <a:endParaRPr lang="en-US" sz="2000" b="1" i="0" dirty="0">
              <a:solidFill>
                <a:srgbClr val="660066"/>
              </a:solidFill>
              <a:latin typeface="Arial" charset="0"/>
              <a:cs typeface="+mn-cs"/>
            </a:endParaRPr>
          </a:p>
          <a:p>
            <a:pPr marL="449263" indent="-449263">
              <a:lnSpc>
                <a:spcPct val="80000"/>
              </a:lnSpc>
              <a:spcAft>
                <a:spcPct val="50000"/>
              </a:spcAft>
              <a:buClr>
                <a:schemeClr val="accent2"/>
              </a:buClr>
              <a:buSzPct val="75000"/>
              <a:buFont typeface="Monotype Sorts" charset="0"/>
              <a:buChar char="u"/>
              <a:defRPr/>
            </a:pPr>
            <a:r>
              <a:rPr lang="en-US" sz="2400" b="1" dirty="0" smtClean="0">
                <a:solidFill>
                  <a:schemeClr val="accent2"/>
                </a:solidFill>
                <a:latin typeface="Arial" charset="0"/>
              </a:rPr>
              <a:t>Combined Satellite and Ground-based </a:t>
            </a:r>
            <a:r>
              <a:rPr lang="en-US" sz="2400" b="1" dirty="0" err="1" smtClean="0">
                <a:solidFill>
                  <a:schemeClr val="accent2"/>
                </a:solidFill>
                <a:latin typeface="Arial" charset="0"/>
              </a:rPr>
              <a:t>Ultraspectral</a:t>
            </a:r>
            <a:r>
              <a:rPr lang="en-US" sz="2400" b="1" dirty="0" smtClean="0">
                <a:solidFill>
                  <a:schemeClr val="accent2"/>
                </a:solidFill>
                <a:latin typeface="Arial" charset="0"/>
              </a:rPr>
              <a:t> Measurements can Provide Climate Quality Profile Information</a:t>
            </a:r>
            <a:endParaRPr lang="en-US" sz="2400" b="1" dirty="0">
              <a:solidFill>
                <a:schemeClr val="accent2"/>
              </a:solidFill>
              <a:latin typeface="Arial" charset="0"/>
            </a:endParaRPr>
          </a:p>
          <a:p>
            <a:pPr marL="849313" lvl="1" indent="-284163" algn="l">
              <a:lnSpc>
                <a:spcPct val="80000"/>
              </a:lnSpc>
              <a:spcAft>
                <a:spcPct val="50000"/>
              </a:spcAft>
              <a:buClr>
                <a:srgbClr val="660066"/>
              </a:buClr>
              <a:buSzPct val="100000"/>
              <a:buFont typeface="Wingdings" charset="0"/>
              <a:buChar char="Ø"/>
              <a:defRPr/>
            </a:pPr>
            <a:endParaRPr lang="en-US" sz="2000" b="1" i="0" dirty="0">
              <a:solidFill>
                <a:srgbClr val="660066"/>
              </a:solidFill>
              <a:latin typeface="Arial" charset="0"/>
              <a:cs typeface="+mn-cs"/>
            </a:endParaRPr>
          </a:p>
        </p:txBody>
      </p:sp>
      <p:pic>
        <p:nvPicPr>
          <p:cNvPr id="111623" name="Picture 13" descr="jnk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4" t="6136" r="7681"/>
          <a:stretch>
            <a:fillRect/>
          </a:stretch>
        </p:blipFill>
        <p:spPr bwMode="auto">
          <a:xfrm>
            <a:off x="6013450" y="76200"/>
            <a:ext cx="3006725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24" name="TextBox 2"/>
          <p:cNvSpPr txBox="1">
            <a:spLocks noChangeArrowheads="1"/>
          </p:cNvSpPr>
          <p:nvPr/>
        </p:nvSpPr>
        <p:spPr bwMode="auto">
          <a:xfrm>
            <a:off x="6134100" y="1524000"/>
            <a:ext cx="113665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600" b="1" i="0"/>
              <a:t>900 cm</a:t>
            </a:r>
            <a:r>
              <a:rPr lang="en-US" sz="1600" b="1" i="0" baseline="30000"/>
              <a:t>-1</a:t>
            </a:r>
          </a:p>
          <a:p>
            <a:r>
              <a:rPr lang="en-US" sz="1800" b="1" i="0"/>
              <a:t>18 March</a:t>
            </a:r>
            <a:br>
              <a:rPr lang="en-US" sz="1800" b="1" i="0"/>
            </a:br>
            <a:r>
              <a:rPr lang="en-US" sz="1800" b="1" i="0"/>
              <a:t>2012</a:t>
            </a:r>
          </a:p>
          <a:p>
            <a:r>
              <a:rPr lang="en-US" sz="1400" b="1" i="0"/>
              <a:t>1250 UTC</a:t>
            </a:r>
          </a:p>
        </p:txBody>
      </p:sp>
    </p:spTree>
    <p:extLst>
      <p:ext uri="{BB962C8B-B14F-4D97-AF65-F5344CB8AC3E}">
        <p14:creationId xmlns:p14="http://schemas.microsoft.com/office/powerpoint/2010/main" val="490297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8" descr="noises_nativ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" t="3464" r="7642"/>
          <a:stretch>
            <a:fillRect/>
          </a:stretch>
        </p:blipFill>
        <p:spPr bwMode="auto">
          <a:xfrm>
            <a:off x="609600" y="1447800"/>
            <a:ext cx="7799388" cy="527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Slide Number Placeholder 4"/>
          <p:cNvSpPr txBox="1">
            <a:spLocks noGrp="1"/>
          </p:cNvSpPr>
          <p:nvPr/>
        </p:nvSpPr>
        <p:spPr bwMode="auto">
          <a:xfrm>
            <a:off x="8610600" y="65532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01" tIns="45652" rIns="91301" bIns="45652"/>
          <a:lstStyle>
            <a:lvl1pPr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/>
            <a:fld id="{A60CDA08-FB38-7B4B-B592-72055F9F63D0}" type="slidenum">
              <a:rPr lang="en-US" sz="1400" i="0">
                <a:latin typeface="Arial" charset="0"/>
              </a:rPr>
              <a:pPr algn="r"/>
              <a:t>4</a:t>
            </a:fld>
            <a:endParaRPr lang="en-US" sz="1400" i="0">
              <a:latin typeface="Arial" charset="0"/>
            </a:endParaRPr>
          </a:p>
        </p:txBody>
      </p:sp>
      <p:sp>
        <p:nvSpPr>
          <p:cNvPr id="58373" name="Text Box 2"/>
          <p:cNvSpPr txBox="1">
            <a:spLocks noChangeArrowheads="1"/>
          </p:cNvSpPr>
          <p:nvPr/>
        </p:nvSpPr>
        <p:spPr bwMode="auto">
          <a:xfrm>
            <a:off x="152400" y="152400"/>
            <a:ext cx="8875984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1301" tIns="45652" rIns="91301" bIns="45652">
            <a:spAutoFit/>
          </a:bodyPr>
          <a:lstStyle>
            <a:lvl1pPr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buFont typeface="Monotype Sorts" charset="0"/>
              <a:buNone/>
              <a:defRPr/>
            </a:pPr>
            <a:r>
              <a:rPr lang="en-US" sz="4000" b="1" i="0" u="sng" dirty="0" smtClean="0">
                <a:solidFill>
                  <a:srgbClr val="800000"/>
                </a:solidFill>
                <a:latin typeface="Arial" charset="0"/>
                <a:cs typeface="+mn-cs"/>
              </a:rPr>
              <a:t>Noise Comparison </a:t>
            </a:r>
            <a:r>
              <a:rPr lang="en-US" sz="4000" b="1" i="0" dirty="0" smtClean="0">
                <a:solidFill>
                  <a:srgbClr val="800000"/>
                </a:solidFill>
                <a:latin typeface="Arial" charset="0"/>
                <a:cs typeface="+mn-cs"/>
              </a:rPr>
              <a:t/>
            </a:r>
            <a:br>
              <a:rPr lang="en-US" sz="4000" b="1" i="0" dirty="0" smtClean="0">
                <a:solidFill>
                  <a:srgbClr val="800000"/>
                </a:solidFill>
                <a:latin typeface="Arial" charset="0"/>
                <a:cs typeface="+mn-cs"/>
              </a:rPr>
            </a:br>
            <a:r>
              <a:rPr lang="en-US" sz="3200" b="1" i="0" dirty="0" err="1" smtClean="0">
                <a:latin typeface="Arial" charset="0"/>
                <a:cs typeface="+mn-cs"/>
              </a:rPr>
              <a:t>CrIS</a:t>
            </a:r>
            <a:r>
              <a:rPr lang="en-US" sz="3200" b="1" i="0" dirty="0" smtClean="0">
                <a:solidFill>
                  <a:schemeClr val="accent2"/>
                </a:solidFill>
                <a:latin typeface="Arial" charset="0"/>
                <a:cs typeface="+mn-cs"/>
              </a:rPr>
              <a:t>, AIRS, </a:t>
            </a:r>
            <a:r>
              <a:rPr lang="en-US" sz="3200" b="1" i="0" dirty="0" smtClean="0">
                <a:solidFill>
                  <a:schemeClr val="accent1"/>
                </a:solidFill>
                <a:latin typeface="Arial" charset="0"/>
                <a:cs typeface="+mn-cs"/>
              </a:rPr>
              <a:t>IASI</a:t>
            </a:r>
          </a:p>
        </p:txBody>
      </p:sp>
      <p:sp>
        <p:nvSpPr>
          <p:cNvPr id="58374" name="Text Box 5"/>
          <p:cNvSpPr txBox="1">
            <a:spLocks noChangeArrowheads="1"/>
          </p:cNvSpPr>
          <p:nvPr/>
        </p:nvSpPr>
        <p:spPr bwMode="auto">
          <a:xfrm>
            <a:off x="1427163" y="4527550"/>
            <a:ext cx="19431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301" tIns="45652" rIns="91301" bIns="45652">
            <a:spAutoFit/>
          </a:bodyPr>
          <a:lstStyle>
            <a:lvl1pPr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400" b="1" i="0" smtClean="0">
                <a:solidFill>
                  <a:srgbClr val="7030A0"/>
                </a:solidFill>
                <a:cs typeface="+mn-cs"/>
              </a:rPr>
              <a:t>CrIS NEN </a:t>
            </a:r>
            <a:br>
              <a:rPr lang="en-US" sz="2400" b="1" i="0" smtClean="0">
                <a:solidFill>
                  <a:srgbClr val="7030A0"/>
                </a:solidFill>
                <a:cs typeface="+mn-cs"/>
              </a:rPr>
            </a:br>
            <a:r>
              <a:rPr lang="en-US" sz="2400" b="1" i="0" smtClean="0">
                <a:solidFill>
                  <a:srgbClr val="7030A0"/>
                </a:solidFill>
                <a:cs typeface="+mn-cs"/>
              </a:rPr>
              <a:t>4x smaller </a:t>
            </a:r>
            <a:br>
              <a:rPr lang="en-US" sz="2400" b="1" i="0" smtClean="0">
                <a:solidFill>
                  <a:srgbClr val="7030A0"/>
                </a:solidFill>
                <a:cs typeface="+mn-cs"/>
              </a:rPr>
            </a:br>
            <a:r>
              <a:rPr lang="en-US" sz="2400" b="1" i="0" smtClean="0">
                <a:solidFill>
                  <a:srgbClr val="7030A0"/>
                </a:solidFill>
                <a:cs typeface="+mn-cs"/>
              </a:rPr>
              <a:t>in 15</a:t>
            </a:r>
            <a:r>
              <a:rPr lang="en-US" sz="2400" b="1" i="0" smtClean="0">
                <a:solidFill>
                  <a:srgbClr val="7030A0"/>
                </a:solidFill>
                <a:cs typeface="+mn-cs"/>
                <a:sym typeface="Symbol" charset="0"/>
              </a:rPr>
              <a:t>m CO</a:t>
            </a:r>
            <a:r>
              <a:rPr lang="en-US" sz="2400" b="1" i="0" baseline="-25000" smtClean="0">
                <a:solidFill>
                  <a:srgbClr val="7030A0"/>
                </a:solidFill>
                <a:cs typeface="+mn-cs"/>
                <a:sym typeface="Symbol" charset="0"/>
              </a:rPr>
              <a:t>2</a:t>
            </a:r>
            <a:endParaRPr lang="en-US" sz="2400" b="1" i="0" baseline="-25000" smtClean="0">
              <a:solidFill>
                <a:srgbClr val="7030A0"/>
              </a:solidFill>
              <a:cs typeface="+mn-cs"/>
            </a:endParaRPr>
          </a:p>
        </p:txBody>
      </p:sp>
      <p:cxnSp>
        <p:nvCxnSpPr>
          <p:cNvPr id="58375" name="Straight Arrow Connector 2"/>
          <p:cNvCxnSpPr>
            <a:cxnSpLocks noChangeShapeType="1"/>
          </p:cNvCxnSpPr>
          <p:nvPr/>
        </p:nvCxnSpPr>
        <p:spPr bwMode="auto">
          <a:xfrm flipH="1" flipV="1">
            <a:off x="1905000" y="3581400"/>
            <a:ext cx="76200" cy="946150"/>
          </a:xfrm>
          <a:prstGeom prst="straightConnector1">
            <a:avLst/>
          </a:prstGeom>
          <a:noFill/>
          <a:ln w="38100">
            <a:solidFill>
              <a:srgbClr val="7030A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8376" name="Text Box 5"/>
          <p:cNvSpPr txBox="1">
            <a:spLocks noChangeArrowheads="1"/>
          </p:cNvSpPr>
          <p:nvPr/>
        </p:nvSpPr>
        <p:spPr bwMode="auto">
          <a:xfrm>
            <a:off x="4689475" y="5208588"/>
            <a:ext cx="1609725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301" tIns="45652" rIns="91301" bIns="45652">
            <a:spAutoFit/>
          </a:bodyPr>
          <a:lstStyle>
            <a:lvl1pPr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200" i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400" b="1" i="0" smtClean="0">
                <a:solidFill>
                  <a:srgbClr val="7030A0"/>
                </a:solidFill>
                <a:cs typeface="+mn-cs"/>
              </a:rPr>
              <a:t>CrIS SW </a:t>
            </a:r>
            <a:br>
              <a:rPr lang="en-US" sz="2400" b="1" i="0" smtClean="0">
                <a:solidFill>
                  <a:srgbClr val="7030A0"/>
                </a:solidFill>
                <a:cs typeface="+mn-cs"/>
              </a:rPr>
            </a:br>
            <a:r>
              <a:rPr lang="en-US" sz="2400" b="1" i="0" smtClean="0">
                <a:solidFill>
                  <a:srgbClr val="7030A0"/>
                </a:solidFill>
                <a:cs typeface="+mn-cs"/>
              </a:rPr>
              <a:t>is excellent</a:t>
            </a:r>
            <a:endParaRPr lang="en-US" sz="2400" b="1" i="0" baseline="-25000" smtClean="0">
              <a:solidFill>
                <a:srgbClr val="7030A0"/>
              </a:solidFill>
              <a:cs typeface="+mn-cs"/>
            </a:endParaRPr>
          </a:p>
        </p:txBody>
      </p:sp>
      <p:sp>
        <p:nvSpPr>
          <p:cNvPr id="77832" name="Right Brace 5"/>
          <p:cNvSpPr>
            <a:spLocks/>
          </p:cNvSpPr>
          <p:nvPr/>
        </p:nvSpPr>
        <p:spPr bwMode="auto">
          <a:xfrm>
            <a:off x="6172200" y="5265738"/>
            <a:ext cx="228600" cy="754062"/>
          </a:xfrm>
          <a:prstGeom prst="rightBrace">
            <a:avLst>
              <a:gd name="adj1" fmla="val 8323"/>
              <a:gd name="adj2" fmla="val 50000"/>
            </a:avLst>
          </a:prstGeom>
          <a:noFill/>
          <a:ln w="38100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01" tIns="45652" rIns="91301" bIns="45652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530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b="1" i="1" u="sng" dirty="0" smtClean="0">
                <a:solidFill>
                  <a:srgbClr val="800000"/>
                </a:solidFill>
                <a:latin typeface="Arial" charset="0"/>
              </a:rPr>
              <a:t>Direct Broadcast “Dual</a:t>
            </a:r>
            <a:r>
              <a:rPr lang="en-US" sz="2400" b="1" i="1" u="sng" dirty="0">
                <a:solidFill>
                  <a:srgbClr val="800000"/>
                </a:solidFill>
                <a:latin typeface="Arial" charset="0"/>
              </a:rPr>
              <a:t>-</a:t>
            </a:r>
            <a:r>
              <a:rPr lang="en-US" sz="2400" b="1" i="1" u="sng" dirty="0" smtClean="0">
                <a:solidFill>
                  <a:srgbClr val="800000"/>
                </a:solidFill>
                <a:latin typeface="Arial" charset="0"/>
              </a:rPr>
              <a:t>Regression” </a:t>
            </a:r>
            <a:r>
              <a:rPr lang="en-US" sz="2400" b="1" i="1" u="sng" dirty="0">
                <a:solidFill>
                  <a:srgbClr val="800000"/>
                </a:solidFill>
                <a:latin typeface="Arial" charset="0"/>
              </a:rPr>
              <a:t>Retrieval </a:t>
            </a:r>
            <a:r>
              <a:rPr lang="en-US" sz="2400" b="1" i="1" u="sng" dirty="0" smtClean="0">
                <a:solidFill>
                  <a:srgbClr val="800000"/>
                </a:solidFill>
                <a:latin typeface="Arial" charset="0"/>
              </a:rPr>
              <a:t>Algorithm</a:t>
            </a:r>
            <a:r>
              <a:rPr lang="en-US" sz="2400" b="1" i="1" u="sng" baseline="30000" dirty="0" smtClean="0">
                <a:solidFill>
                  <a:srgbClr val="800000"/>
                </a:solidFill>
                <a:latin typeface="Arial" charset="0"/>
              </a:rPr>
              <a:t>1</a:t>
            </a:r>
            <a:endParaRPr lang="en-US" sz="2400" b="1" i="1" u="sng" baseline="30000" dirty="0">
              <a:solidFill>
                <a:srgbClr val="800000"/>
              </a:solidFill>
              <a:latin typeface="Arial" charset="0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57200" y="685800"/>
          <a:ext cx="8440738" cy="563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9" name="Document" r:id="rId3" imgW="24634921" imgH="16457143" progId="Word.Document.12">
                  <p:link updateAutomatic="1"/>
                </p:oleObj>
              </mc:Choice>
              <mc:Fallback>
                <p:oleObj name="Document" r:id="rId3" imgW="24634921" imgH="16457143" progId="Word.Document.12">
                  <p:link updateAutomatic="1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685800"/>
                        <a:ext cx="8440738" cy="563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609601" y="6357938"/>
            <a:ext cx="8189374" cy="46166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1200" b="1" baseline="30000" dirty="0" smtClean="0"/>
              <a:t>1</a:t>
            </a:r>
            <a:r>
              <a:rPr lang="en-US" sz="1200" b="1" dirty="0" smtClean="0"/>
              <a:t>Smith</a:t>
            </a:r>
            <a:r>
              <a:rPr lang="en-US" sz="1200" b="1" dirty="0"/>
              <a:t>, W. L., E. Weisz, S. Kirev, D. K. Zhou, Z. Li, and E. E. Borbas, 2012: Dual-Regression Retrieval Algorithm for Real-Time Processing of Satellite Ultraspectral Radiances. </a:t>
            </a:r>
            <a:r>
              <a:rPr lang="en-US" sz="1200" b="1" i="1" dirty="0" smtClean="0"/>
              <a:t>J</a:t>
            </a:r>
            <a:r>
              <a:rPr lang="en-US" sz="1200" b="1" i="1" dirty="0"/>
              <a:t>. Appl. Meteor. Clim</a:t>
            </a:r>
            <a:r>
              <a:rPr lang="en-US" sz="1200" b="1" i="1" dirty="0" smtClean="0"/>
              <a:t>.</a:t>
            </a:r>
            <a:r>
              <a:rPr lang="cs-CZ" sz="1200" b="1" i="1" dirty="0"/>
              <a:t> http://dx.doi.org/10.1175/JAMC-D-11-</a:t>
            </a:r>
            <a:r>
              <a:rPr lang="cs-CZ" sz="1200" b="1" i="1" dirty="0" smtClean="0"/>
              <a:t>0173.1.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776034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ross_calipso_2010.01.28.09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2" r="4640"/>
          <a:stretch/>
        </p:blipFill>
        <p:spPr>
          <a:xfrm>
            <a:off x="0" y="901700"/>
            <a:ext cx="9144000" cy="49911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3600" b="1" i="1" u="sng" dirty="0" smtClean="0">
                <a:solidFill>
                  <a:srgbClr val="800000"/>
                </a:solidFill>
              </a:rPr>
              <a:t>DR Cloud Altitude Validation Using </a:t>
            </a:r>
            <a:r>
              <a:rPr lang="en-US" sz="3600" b="1" i="1" u="sng" dirty="0" err="1" smtClean="0">
                <a:solidFill>
                  <a:srgbClr val="800000"/>
                </a:solidFill>
              </a:rPr>
              <a:t>Lidar</a:t>
            </a:r>
            <a:endParaRPr lang="en-US" sz="3600" b="1" i="1" u="sng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083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0433" y="96177"/>
            <a:ext cx="6443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800000"/>
                </a:solidFill>
              </a:rPr>
              <a:t>DR Sounding Example (Cloud) </a:t>
            </a:r>
            <a:endParaRPr lang="en-US" sz="2800" b="1" u="sng" dirty="0">
              <a:solidFill>
                <a:srgbClr val="800000"/>
              </a:solidFill>
            </a:endParaRPr>
          </a:p>
        </p:txBody>
      </p:sp>
      <p:pic>
        <p:nvPicPr>
          <p:cNvPr id="2" name="Picture 1" descr="prof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866" y="619397"/>
            <a:ext cx="6951133" cy="6227056"/>
          </a:xfrm>
          <a:prstGeom prst="rect">
            <a:avLst/>
          </a:prstGeom>
        </p:spPr>
      </p:pic>
      <p:pic>
        <p:nvPicPr>
          <p:cNvPr id="3" name="Picture 2" descr="Clouds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60" b="89586"/>
          <a:stretch/>
        </p:blipFill>
        <p:spPr>
          <a:xfrm flipH="1">
            <a:off x="2143946" y="3733800"/>
            <a:ext cx="1018352" cy="254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8500" y="3657600"/>
            <a:ext cx="1261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Cloud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61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rof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033" y="619124"/>
            <a:ext cx="6949440" cy="62255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50433" y="96177"/>
            <a:ext cx="6443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800000"/>
                </a:solidFill>
              </a:rPr>
              <a:t>DR Sounding Example (Clear) </a:t>
            </a:r>
            <a:endParaRPr lang="en-US" sz="2800" b="1" u="sng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126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6" descr="CrIS201202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" t="1006" r="15964" b="75301"/>
          <a:stretch>
            <a:fillRect/>
          </a:stretch>
        </p:blipFill>
        <p:spPr bwMode="auto">
          <a:xfrm>
            <a:off x="685799" y="324336"/>
            <a:ext cx="7808562" cy="1789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Box 7"/>
          <p:cNvSpPr txBox="1">
            <a:spLocks noChangeArrowheads="1"/>
          </p:cNvSpPr>
          <p:nvPr/>
        </p:nvSpPr>
        <p:spPr bwMode="auto">
          <a:xfrm>
            <a:off x="0" y="0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 b="1" i="1" u="sng" dirty="0">
                <a:solidFill>
                  <a:schemeClr val="accent2"/>
                </a:solidFill>
                <a:latin typeface="Arial" charset="0"/>
              </a:rPr>
              <a:t>First CrIS </a:t>
            </a:r>
            <a:r>
              <a:rPr lang="en-US" sz="2000" b="1" i="1" u="sng" dirty="0" smtClean="0">
                <a:solidFill>
                  <a:schemeClr val="accent2"/>
                </a:solidFill>
                <a:latin typeface="Arial" charset="0"/>
              </a:rPr>
              <a:t>Results Produced with the DR Retrieval Algorithm </a:t>
            </a:r>
            <a:r>
              <a:rPr lang="en-US" sz="1600" b="1" i="1" u="sng" dirty="0">
                <a:solidFill>
                  <a:schemeClr val="accent2"/>
                </a:solidFill>
                <a:latin typeface="Arial" charset="0"/>
              </a:rPr>
              <a:t>(Feb 1, 2012)   </a:t>
            </a:r>
          </a:p>
        </p:txBody>
      </p:sp>
      <p:pic>
        <p:nvPicPr>
          <p:cNvPr id="6" name="Picture 3" descr="CrIS201202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9"/>
          <a:stretch>
            <a:fillRect/>
          </a:stretch>
        </p:blipFill>
        <p:spPr bwMode="auto">
          <a:xfrm>
            <a:off x="533399" y="2062042"/>
            <a:ext cx="8432800" cy="4762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83756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2677</TotalTime>
  <Words>1627</Words>
  <Application>Microsoft Macintosh PowerPoint</Application>
  <PresentationFormat>On-screen Show (4:3)</PresentationFormat>
  <Paragraphs>388</Paragraphs>
  <Slides>31</Slides>
  <Notes>6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Office Theme</vt:lpstr>
      <vt:lpstr>\Macintosh HD:Users:smith:Desktop:DR_Manuscript:DualRegnPaper_Draft.doc!OLE_LINK1</vt:lpstr>
      <vt:lpstr>Weather and Climate Applications of  Ultraspectral IR Radiance Measurements  </vt:lpstr>
      <vt:lpstr>Satellite Ultraspectral Sounders</vt:lpstr>
      <vt:lpstr>PowerPoint Presentation</vt:lpstr>
      <vt:lpstr>PowerPoint Presentation</vt:lpstr>
      <vt:lpstr>Direct Broadcast “Dual-Regression” Retrieval Algorithm1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GRASP Validation Campaign (April 20, 2012)</vt:lpstr>
      <vt:lpstr>PowerPoint Presentation</vt:lpstr>
      <vt:lpstr>AIRS Vs GDAS Global Statistics (N=32,400)</vt:lpstr>
      <vt:lpstr>500-hPa (5-km) Temperature AIRS Vs GDAS  7-yr (2003-2009) Mean &amp; Annual Trend (Feb+Aug) </vt:lpstr>
      <vt:lpstr>850-hPa (2-km) Temperature AIRS Vs GDAS  7-yr (2003-2009) Mean &amp; Annual Trend (Feb+Aug) </vt:lpstr>
      <vt:lpstr>AIRS Vs GDAS 2003 – 2009 Climate Statistics </vt:lpstr>
      <vt:lpstr>Global Mean Temperature and Humidity</vt:lpstr>
      <vt:lpstr>PowerPoint Presentation</vt:lpstr>
      <vt:lpstr>PowerPoint Presentation</vt:lpstr>
      <vt:lpstr>Greenhouse Gas Physical Regression (PR) Retrieval Methodology </vt:lpstr>
      <vt:lpstr>PowerPoint Presentation</vt:lpstr>
      <vt:lpstr>BIAS Corrections Using Forecast Model Profile</vt:lpstr>
      <vt:lpstr>PowerPoint Presentation</vt:lpstr>
      <vt:lpstr>ASSIST Profile Results April 19 17 UTC – April 21, 00 UTC </vt:lpstr>
      <vt:lpstr>ASSIST Profile Results April 19, 17 UTC – April 21, 00 UTC </vt:lpstr>
      <vt:lpstr>ASSIST Profile Results April 19, 17 UTC – April 21, 00 UTC 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 Smith</dc:creator>
  <cp:lastModifiedBy>Bill Smith</cp:lastModifiedBy>
  <cp:revision>99</cp:revision>
  <dcterms:created xsi:type="dcterms:W3CDTF">2012-05-21T02:49:26Z</dcterms:created>
  <dcterms:modified xsi:type="dcterms:W3CDTF">2012-08-05T08:03:23Z</dcterms:modified>
</cp:coreProperties>
</file>