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60" r:id="rId2"/>
    <p:sldId id="295" r:id="rId3"/>
    <p:sldId id="263" r:id="rId4"/>
    <p:sldId id="289" r:id="rId5"/>
    <p:sldId id="262" r:id="rId6"/>
    <p:sldId id="264" r:id="rId7"/>
    <p:sldId id="290" r:id="rId8"/>
    <p:sldId id="267" r:id="rId9"/>
    <p:sldId id="271" r:id="rId10"/>
    <p:sldId id="293" r:id="rId11"/>
    <p:sldId id="287" r:id="rId12"/>
    <p:sldId id="288" r:id="rId13"/>
    <p:sldId id="269" r:id="rId14"/>
    <p:sldId id="270" r:id="rId15"/>
    <p:sldId id="296" r:id="rId16"/>
    <p:sldId id="297" r:id="rId17"/>
    <p:sldId id="294" r:id="rId18"/>
    <p:sldId id="304" r:id="rId19"/>
    <p:sldId id="299" r:id="rId20"/>
    <p:sldId id="300" r:id="rId21"/>
    <p:sldId id="301" r:id="rId22"/>
    <p:sldId id="302" r:id="rId23"/>
    <p:sldId id="303" r:id="rId24"/>
    <p:sldId id="292" r:id="rId25"/>
    <p:sldId id="298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135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DA5E73-86EB-1A42-A36F-50EF954F3E84}" type="datetimeFigureOut">
              <a:rPr lang="en-US" smtClean="0"/>
              <a:t>10/17/14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B0F40D-30EE-C148-AE44-0C36A50DC9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703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3D2DA217-59CC-5044-BCC1-1A2D78FA103A}" type="slidenum">
              <a:rPr lang="en-US" sz="1200"/>
              <a:pPr/>
              <a:t>3</a:t>
            </a:fld>
            <a:endParaRPr lang="en-US" sz="1200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4D7ABC6D-12BE-F54E-99C3-BF459DC65F59}" type="slidenum">
              <a:rPr lang="en-US" sz="1200"/>
              <a:pPr/>
              <a:t>5</a:t>
            </a:fld>
            <a:endParaRPr lang="en-US" sz="1200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31863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33BEABCB-0109-3F4B-9F07-4BD3B0394896}" type="slidenum">
              <a:rPr lang="en-US" sz="1200"/>
              <a:pPr/>
              <a:t>9</a:t>
            </a:fld>
            <a:endParaRPr lang="en-US" sz="1200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A2A644E-E831-A44D-8CFC-BF6BD3F25876}" type="slidenum">
              <a:rPr lang="en-U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C0A1CC-E12A-0346-9A95-1B5EDF709162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3437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C0A1CC-E12A-0346-9A95-1B5EDF709162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343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82AE3-AFE4-C145-8D40-7DA3CCEC4072}" type="datetimeFigureOut">
              <a:rPr lang="en-US" smtClean="0"/>
              <a:t>10/17/14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39A2E-EA30-E74F-AD22-E5D4D960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882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82AE3-AFE4-C145-8D40-7DA3CCEC4072}" type="datetimeFigureOut">
              <a:rPr lang="en-US" smtClean="0"/>
              <a:t>10/17/14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39A2E-EA30-E74F-AD22-E5D4D960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413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82AE3-AFE4-C145-8D40-7DA3CCEC4072}" type="datetimeFigureOut">
              <a:rPr lang="en-US" smtClean="0"/>
              <a:t>10/17/14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39A2E-EA30-E74F-AD22-E5D4D960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275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82AE3-AFE4-C145-8D40-7DA3CCEC4072}" type="datetimeFigureOut">
              <a:rPr lang="en-US" smtClean="0"/>
              <a:t>10/17/14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39A2E-EA30-E74F-AD22-E5D4D960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717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82AE3-AFE4-C145-8D40-7DA3CCEC4072}" type="datetimeFigureOut">
              <a:rPr lang="en-US" smtClean="0"/>
              <a:t>10/17/14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39A2E-EA30-E74F-AD22-E5D4D960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916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82AE3-AFE4-C145-8D40-7DA3CCEC4072}" type="datetimeFigureOut">
              <a:rPr lang="en-US" smtClean="0"/>
              <a:t>10/17/14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39A2E-EA30-E74F-AD22-E5D4D960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79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82AE3-AFE4-C145-8D40-7DA3CCEC4072}" type="datetimeFigureOut">
              <a:rPr lang="en-US" smtClean="0"/>
              <a:t>10/17/14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39A2E-EA30-E74F-AD22-E5D4D960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616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82AE3-AFE4-C145-8D40-7DA3CCEC4072}" type="datetimeFigureOut">
              <a:rPr lang="en-US" smtClean="0"/>
              <a:t>10/17/14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39A2E-EA30-E74F-AD22-E5D4D960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650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82AE3-AFE4-C145-8D40-7DA3CCEC4072}" type="datetimeFigureOut">
              <a:rPr lang="en-US" smtClean="0"/>
              <a:t>10/17/14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39A2E-EA30-E74F-AD22-E5D4D960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26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82AE3-AFE4-C145-8D40-7DA3CCEC4072}" type="datetimeFigureOut">
              <a:rPr lang="en-US" smtClean="0"/>
              <a:t>10/17/14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39A2E-EA30-E74F-AD22-E5D4D960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463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82AE3-AFE4-C145-8D40-7DA3CCEC4072}" type="datetimeFigureOut">
              <a:rPr lang="en-US" smtClean="0"/>
              <a:t>10/17/14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39A2E-EA30-E74F-AD22-E5D4D960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173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82AE3-AFE4-C145-8D40-7DA3CCEC4072}" type="datetimeFigureOut">
              <a:rPr lang="en-US" smtClean="0"/>
              <a:t>10/17/14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39A2E-EA30-E74F-AD22-E5D4D960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93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jpeg"/><Relationship Id="rId16" Type="http://schemas.openxmlformats.org/officeDocument/2006/relationships/image" Target="../media/image34.jpeg"/><Relationship Id="rId17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Relationship Id="rId10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4" Type="http://schemas.openxmlformats.org/officeDocument/2006/relationships/image" Target="../media/image4.jpg"/><Relationship Id="rId5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5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6" Type="http://schemas.openxmlformats.org/officeDocument/2006/relationships/image" Target="../media/image47.png"/><Relationship Id="rId7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jpe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12.jpg"/><Relationship Id="rId5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0" y="0"/>
            <a:ext cx="9144000" cy="7288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 smtClean="0">
                <a:solidFill>
                  <a:srgbClr val="800000"/>
                </a:solidFill>
              </a:rPr>
              <a:t>Combined In-situ and Remote Sensing Atmospheric Thermodynamic Measurements at Research Sites</a:t>
            </a:r>
            <a:endParaRPr lang="en-US" sz="3200" u="sng" dirty="0"/>
          </a:p>
        </p:txBody>
      </p:sp>
      <p:pic>
        <p:nvPicPr>
          <p:cNvPr id="17" name="Picture 16" descr="ALOSE5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39" b="28460"/>
          <a:stretch/>
        </p:blipFill>
        <p:spPr>
          <a:xfrm>
            <a:off x="0" y="3614020"/>
            <a:ext cx="9144000" cy="3243980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4050382" y="772165"/>
            <a:ext cx="5079187" cy="2344878"/>
            <a:chOff x="749313" y="989878"/>
            <a:chExt cx="5451275" cy="2775298"/>
          </a:xfrm>
        </p:grpSpPr>
        <p:pic>
          <p:nvPicPr>
            <p:cNvPr id="15" name="Picture 14" descr="P1000870.JPG"/>
            <p:cNvPicPr>
              <a:picLocks noChangeAspect="1"/>
            </p:cNvPicPr>
            <p:nvPr/>
          </p:nvPicPr>
          <p:blipFill rotWithShape="1">
            <a:blip r:embed="rId3">
              <a:alphaModFix amt="83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01" t="17482" r="1071"/>
            <a:stretch/>
          </p:blipFill>
          <p:spPr>
            <a:xfrm rot="16200000">
              <a:off x="226247" y="1512946"/>
              <a:ext cx="2775296" cy="1729163"/>
            </a:xfrm>
            <a:prstGeom prst="rect">
              <a:avLst/>
            </a:prstGeom>
          </p:spPr>
        </p:pic>
        <p:pic>
          <p:nvPicPr>
            <p:cNvPr id="16" name="Picture 15" descr="P1000871.JP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529" b="8947"/>
            <a:stretch/>
          </p:blipFill>
          <p:spPr>
            <a:xfrm>
              <a:off x="2320637" y="989878"/>
              <a:ext cx="3879951" cy="2775298"/>
            </a:xfrm>
            <a:prstGeom prst="rect">
              <a:avLst/>
            </a:prstGeom>
          </p:spPr>
        </p:pic>
      </p:grpSp>
      <p:pic>
        <p:nvPicPr>
          <p:cNvPr id="19" name="Picture 18" descr="sgp_front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2"/>
          <a:stretch/>
        </p:blipFill>
        <p:spPr>
          <a:xfrm>
            <a:off x="704295" y="772166"/>
            <a:ext cx="2823971" cy="234487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45350" y="728875"/>
            <a:ext cx="26074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i="1" dirty="0" smtClean="0">
                <a:solidFill>
                  <a:schemeClr val="bg1"/>
                </a:solidFill>
              </a:rPr>
              <a:t>Lamont </a:t>
            </a:r>
            <a:r>
              <a:rPr lang="en-US" sz="2000" b="1" i="1" dirty="0" smtClean="0">
                <a:solidFill>
                  <a:schemeClr val="bg1"/>
                </a:solidFill>
              </a:rPr>
              <a:t>Ok (ARM-site)</a:t>
            </a:r>
            <a:endParaRPr lang="en-US" sz="2000" b="1" i="1" dirty="0" smtClean="0">
              <a:solidFill>
                <a:schemeClr val="bg1"/>
              </a:solidFill>
            </a:endParaRPr>
          </a:p>
          <a:p>
            <a:pPr algn="ctr"/>
            <a:r>
              <a:rPr lang="en-US" sz="2000" b="1" i="1" dirty="0" smtClean="0">
                <a:solidFill>
                  <a:schemeClr val="bg1"/>
                </a:solidFill>
              </a:rPr>
              <a:t>36.6 N, 97.5 W</a:t>
            </a:r>
            <a:endParaRPr lang="en-US" sz="2000" b="1" i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81360" y="748268"/>
            <a:ext cx="1934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i="1" dirty="0" smtClean="0">
                <a:solidFill>
                  <a:srgbClr val="FFFFFF"/>
                </a:solidFill>
              </a:rPr>
              <a:t>Yuma Arizona</a:t>
            </a:r>
          </a:p>
          <a:p>
            <a:pPr algn="ctr"/>
            <a:r>
              <a:rPr lang="en-US" sz="2000" b="1" i="1" dirty="0" smtClean="0">
                <a:solidFill>
                  <a:srgbClr val="FFFFFF"/>
                </a:solidFill>
              </a:rPr>
              <a:t>32.6 N, 114.5 W</a:t>
            </a:r>
            <a:endParaRPr lang="en-US" sz="2000" b="1" i="1" dirty="0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2487" y="3671114"/>
            <a:ext cx="25983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Darwin AU (ARM- site)</a:t>
            </a:r>
          </a:p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12.5 S, 130.9 E</a:t>
            </a:r>
            <a:endParaRPr lang="en-US" sz="20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8896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233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en-US" sz="3200" b="1" i="1" u="sng" dirty="0" smtClean="0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rPr>
              <a:t>Physical Correction Using Forecast Model Profile</a:t>
            </a:r>
            <a:endParaRPr lang="en-US" sz="3200" b="1" i="1" u="sng" dirty="0">
              <a:solidFill>
                <a:srgbClr val="8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6082" name="TextBox 1"/>
          <p:cNvSpPr txBox="1">
            <a:spLocks noChangeArrowheads="1"/>
          </p:cNvSpPr>
          <p:nvPr/>
        </p:nvSpPr>
        <p:spPr bwMode="auto">
          <a:xfrm>
            <a:off x="164847" y="499003"/>
            <a:ext cx="8765788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sz="2000" b="1" i="1" u="sng" dirty="0">
                <a:solidFill>
                  <a:srgbClr val="FF0000"/>
                </a:solidFill>
              </a:rPr>
              <a:t>Problem</a:t>
            </a:r>
            <a:r>
              <a:rPr lang="en-US" sz="2000" b="1" i="1" dirty="0">
                <a:solidFill>
                  <a:srgbClr val="FF0000"/>
                </a:solidFill>
              </a:rPr>
              <a:t>:</a:t>
            </a:r>
            <a:r>
              <a:rPr lang="en-US" sz="2000" dirty="0"/>
              <a:t>  </a:t>
            </a:r>
            <a:r>
              <a:rPr lang="en-US" sz="2000" dirty="0" smtClean="0"/>
              <a:t>DR </a:t>
            </a:r>
            <a:r>
              <a:rPr lang="en-US" sz="2000" dirty="0"/>
              <a:t>method uses </a:t>
            </a:r>
            <a:r>
              <a:rPr lang="en-US" sz="2000" dirty="0" smtClean="0"/>
              <a:t>a statistical </a:t>
            </a:r>
            <a:r>
              <a:rPr lang="en-US" sz="2000" dirty="0"/>
              <a:t>training data set.  Imperfect </a:t>
            </a:r>
            <a:r>
              <a:rPr lang="en-US" sz="2000" dirty="0" smtClean="0"/>
              <a:t>skill, </a:t>
            </a:r>
            <a:r>
              <a:rPr lang="en-US" sz="2000" dirty="0"/>
              <a:t>due to lack of vertical resolution in </a:t>
            </a:r>
            <a:r>
              <a:rPr lang="en-US" sz="2000" dirty="0" smtClean="0"/>
              <a:t>radiances, </a:t>
            </a:r>
            <a:r>
              <a:rPr lang="en-US" sz="2000" dirty="0"/>
              <a:t>leads to local </a:t>
            </a:r>
            <a:r>
              <a:rPr lang="en-US" sz="2000" dirty="0" smtClean="0"/>
              <a:t>statistical bias.</a:t>
            </a:r>
            <a:endParaRPr lang="en-US" sz="2000" dirty="0"/>
          </a:p>
          <a:p>
            <a:pPr eaLnBrk="1" hangingPunct="1">
              <a:spcAft>
                <a:spcPts val="600"/>
              </a:spcAft>
            </a:pPr>
            <a:r>
              <a:rPr lang="en-US" sz="2000" b="1" i="1" u="sng" dirty="0">
                <a:solidFill>
                  <a:srgbClr val="000090"/>
                </a:solidFill>
              </a:rPr>
              <a:t>Solution</a:t>
            </a:r>
            <a:r>
              <a:rPr lang="en-US" sz="2000" b="1" i="1" dirty="0">
                <a:solidFill>
                  <a:srgbClr val="000090"/>
                </a:solidFill>
              </a:rPr>
              <a:t>:  </a:t>
            </a:r>
            <a:r>
              <a:rPr lang="en-US" sz="2000" dirty="0"/>
              <a:t>Calculate radiances from forecast </a:t>
            </a:r>
            <a:r>
              <a:rPr lang="en-US" sz="2000" dirty="0" smtClean="0"/>
              <a:t>profile (FP) and </a:t>
            </a:r>
            <a:r>
              <a:rPr lang="en-US" sz="2000" dirty="0"/>
              <a:t>perform </a:t>
            </a:r>
            <a:r>
              <a:rPr lang="en-US" sz="2000" dirty="0" smtClean="0"/>
              <a:t>DR </a:t>
            </a:r>
            <a:r>
              <a:rPr lang="en-US" sz="2000" dirty="0"/>
              <a:t>retrieval using </a:t>
            </a:r>
            <a:r>
              <a:rPr lang="en-US" sz="2000" dirty="0" smtClean="0"/>
              <a:t>simulated “Truth” radiances</a:t>
            </a:r>
            <a:r>
              <a:rPr lang="en-US" sz="2000" dirty="0"/>
              <a:t>. </a:t>
            </a:r>
            <a:r>
              <a:rPr lang="en-US" sz="2000" dirty="0" smtClean="0"/>
              <a:t>Retrieval Error = Statistical Bias.</a:t>
            </a: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1186597" y="1899386"/>
            <a:ext cx="6827773" cy="523220"/>
          </a:xfrm>
          <a:prstGeom prst="rect">
            <a:avLst/>
          </a:prstGeom>
          <a:solidFill>
            <a:srgbClr val="FFFF00"/>
          </a:solidFill>
          <a:ln w="38100" cmpd="sng">
            <a:solidFill>
              <a:srgbClr val="800000"/>
            </a:solidFill>
          </a:ln>
        </p:spPr>
        <p:txBody>
          <a:bodyPr wrap="non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800" b="1" i="1" dirty="0">
                <a:solidFill>
                  <a:srgbClr val="800000"/>
                </a:solidFill>
              </a:rPr>
              <a:t>Statistical </a:t>
            </a:r>
            <a:r>
              <a:rPr lang="en-US" sz="2800" b="1" i="1" dirty="0" smtClean="0">
                <a:solidFill>
                  <a:srgbClr val="800000"/>
                </a:solidFill>
              </a:rPr>
              <a:t>Bias = </a:t>
            </a:r>
            <a:r>
              <a:rPr lang="en-US" sz="2800" b="1" i="1" dirty="0">
                <a:solidFill>
                  <a:srgbClr val="800000"/>
                </a:solidFill>
              </a:rPr>
              <a:t>FP – FP radiance </a:t>
            </a:r>
            <a:r>
              <a:rPr lang="en-US" sz="2800" b="1" i="1" dirty="0" smtClean="0">
                <a:solidFill>
                  <a:srgbClr val="800000"/>
                </a:solidFill>
              </a:rPr>
              <a:t>Retrieval</a:t>
            </a:r>
            <a:endParaRPr lang="en-US" sz="2800" b="1" i="1" dirty="0">
              <a:solidFill>
                <a:srgbClr val="800000"/>
              </a:solidFill>
            </a:endParaRPr>
          </a:p>
        </p:txBody>
      </p:sp>
      <p:pic>
        <p:nvPicPr>
          <p:cNvPr id="4" name="Picture 3" descr="StatusticalPhysical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1"/>
          <a:stretch/>
        </p:blipFill>
        <p:spPr>
          <a:xfrm>
            <a:off x="0" y="2422606"/>
            <a:ext cx="9144000" cy="443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1441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1" y="865815"/>
            <a:ext cx="9045022" cy="54690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9712" y="157929"/>
            <a:ext cx="56592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u="sng" dirty="0" smtClean="0">
                <a:solidFill>
                  <a:srgbClr val="800000"/>
                </a:solidFill>
              </a:rPr>
              <a:t>Impact of Bias Correction</a:t>
            </a:r>
            <a:endParaRPr lang="en-US" sz="4000" b="1" i="1" u="sng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194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78933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9"/>
          <a:stretch/>
        </p:blipFill>
        <p:spPr bwMode="auto">
          <a:xfrm>
            <a:off x="0" y="182354"/>
            <a:ext cx="9144000" cy="66756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140159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9"/>
          <a:stretch/>
        </p:blipFill>
        <p:spPr bwMode="auto">
          <a:xfrm>
            <a:off x="0" y="253994"/>
            <a:ext cx="9144000" cy="66104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263268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ertical_Temp_Sonde_20130713_ALOSE_LZ_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3" r="6667"/>
          <a:stretch/>
        </p:blipFill>
        <p:spPr>
          <a:xfrm>
            <a:off x="0" y="1083712"/>
            <a:ext cx="9115922" cy="56557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1727" y="203205"/>
            <a:ext cx="85893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800000"/>
                </a:solidFill>
              </a:rPr>
              <a:t>Final Retrieval Vs. Radiosonde Temperature</a:t>
            </a:r>
            <a:endParaRPr lang="en-US" sz="3600" b="1" u="sng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2126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ertical_Relative_Humidity_Sonde_20130713_ALOSE_LZ_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r="7592"/>
          <a:stretch/>
        </p:blipFill>
        <p:spPr>
          <a:xfrm>
            <a:off x="0" y="1075843"/>
            <a:ext cx="9144000" cy="57861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2526" y="287870"/>
            <a:ext cx="846898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800000"/>
                </a:solidFill>
              </a:rPr>
              <a:t>Final Retrieval Vs. Radiosonde Relative Humidity</a:t>
            </a:r>
            <a:endParaRPr lang="en-US" sz="3200" b="1" u="sng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2756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58813"/>
          </a:xfrm>
        </p:spPr>
        <p:txBody>
          <a:bodyPr/>
          <a:lstStyle/>
          <a:p>
            <a:pPr eaLnBrk="1" hangingPunct="1"/>
            <a:r>
              <a:rPr lang="en-US" sz="3200" b="1" u="sng" dirty="0">
                <a:solidFill>
                  <a:schemeClr val="accent2"/>
                </a:solidFill>
                <a:latin typeface="Calibri" charset="0"/>
              </a:rPr>
              <a:t>GRASP Validation Campaign (April 20, 2012)</a:t>
            </a:r>
          </a:p>
        </p:txBody>
      </p:sp>
      <p:pic>
        <p:nvPicPr>
          <p:cNvPr id="28674" name="Picture 1" descr="AIRS_RTV1_20120420_orb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67" b="54128"/>
          <a:stretch>
            <a:fillRect/>
          </a:stretch>
        </p:blipFill>
        <p:spPr bwMode="auto">
          <a:xfrm>
            <a:off x="3073400" y="563563"/>
            <a:ext cx="143192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1" descr="IASI_RTV1_20120420_orb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" r="72321" b="54128"/>
          <a:stretch>
            <a:fillRect/>
          </a:stretch>
        </p:blipFill>
        <p:spPr bwMode="auto">
          <a:xfrm>
            <a:off x="4562475" y="563563"/>
            <a:ext cx="1325563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1" descr="CRIS_RTV1_20120420_orb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173" b="54816"/>
          <a:stretch>
            <a:fillRect/>
          </a:stretch>
        </p:blipFill>
        <p:spPr bwMode="auto">
          <a:xfrm>
            <a:off x="5888038" y="563563"/>
            <a:ext cx="1417637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1" descr="IASI_RTV1_20120420_orb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71117" b="54788"/>
          <a:stretch>
            <a:fillRect/>
          </a:stretch>
        </p:blipFill>
        <p:spPr bwMode="auto">
          <a:xfrm>
            <a:off x="174625" y="588963"/>
            <a:ext cx="1471613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1" descr="AIRS_RTV1_20120420_orb2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55" b="54459"/>
          <a:stretch>
            <a:fillRect/>
          </a:stretch>
        </p:blipFill>
        <p:spPr bwMode="auto">
          <a:xfrm>
            <a:off x="7305675" y="554038"/>
            <a:ext cx="1687513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1" descr="CRIS_RTV1_20120420_orb1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67" b="54488"/>
          <a:stretch>
            <a:fillRect/>
          </a:stretch>
        </p:blipFill>
        <p:spPr bwMode="auto">
          <a:xfrm>
            <a:off x="1604963" y="579438"/>
            <a:ext cx="1443037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2" descr="IASI_RTV2_20120420_orb1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11" t="52058" r="2795" b="2670"/>
          <a:stretch>
            <a:fillRect/>
          </a:stretch>
        </p:blipFill>
        <p:spPr bwMode="auto">
          <a:xfrm>
            <a:off x="301625" y="2149475"/>
            <a:ext cx="1274763" cy="173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Picture 1" descr="CRIS_RTV2_20120420_orb1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39" t="53049" r="2794"/>
          <a:stretch>
            <a:fillRect/>
          </a:stretch>
        </p:blipFill>
        <p:spPr bwMode="auto">
          <a:xfrm>
            <a:off x="1808163" y="2254250"/>
            <a:ext cx="1239837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2" name="Picture 1" descr="AIRS_RTV2_20120420_orb1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39" t="53049" r="2794" b="2380"/>
          <a:stretch>
            <a:fillRect/>
          </a:stretch>
        </p:blipFill>
        <p:spPr bwMode="auto">
          <a:xfrm>
            <a:off x="3265488" y="2254250"/>
            <a:ext cx="1239837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3" name="Picture 1" descr="IASI_RTV2_20120420_orb2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64" t="53049" r="2795" b="2672"/>
          <a:stretch>
            <a:fillRect/>
          </a:stretch>
        </p:blipFill>
        <p:spPr bwMode="auto">
          <a:xfrm>
            <a:off x="4637088" y="2265363"/>
            <a:ext cx="1250950" cy="169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4" name="Picture 1" descr="CRIS_RTV2_20120420_orb2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64" t="53049" r="2795" b="2963"/>
          <a:stretch>
            <a:fillRect/>
          </a:stretch>
        </p:blipFill>
        <p:spPr bwMode="auto">
          <a:xfrm>
            <a:off x="6054725" y="2254250"/>
            <a:ext cx="125095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5" name="Picture 1" descr="AIRS_RTV2_20120420_orb2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62" t="53340" r="3120" b="2670"/>
          <a:stretch>
            <a:fillRect/>
          </a:stretch>
        </p:blipFill>
        <p:spPr bwMode="auto">
          <a:xfrm>
            <a:off x="7446963" y="2276475"/>
            <a:ext cx="12319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6" name="Picture 1" descr="CRIS_RTV2_20120420_orb1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92" t="9410" r="5092" b="83633"/>
          <a:stretch>
            <a:fillRect/>
          </a:stretch>
        </p:blipFill>
        <p:spPr bwMode="auto">
          <a:xfrm>
            <a:off x="8027988" y="2360613"/>
            <a:ext cx="56356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7" name="Picture 1" descr="CRIS_RTV2_20120420_orb1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92" t="9410" r="5092" b="83633"/>
          <a:stretch>
            <a:fillRect/>
          </a:stretch>
        </p:blipFill>
        <p:spPr bwMode="auto">
          <a:xfrm>
            <a:off x="912813" y="2255838"/>
            <a:ext cx="56356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8" name="TextBox 23"/>
          <p:cNvSpPr txBox="1">
            <a:spLocks noChangeArrowheads="1"/>
          </p:cNvSpPr>
          <p:nvPr/>
        </p:nvSpPr>
        <p:spPr bwMode="auto">
          <a:xfrm>
            <a:off x="212725" y="1820863"/>
            <a:ext cx="1476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/>
              <a:t>IASI-01:30 UT</a:t>
            </a:r>
          </a:p>
        </p:txBody>
      </p:sp>
      <p:sp>
        <p:nvSpPr>
          <p:cNvPr id="28689" name="TextBox 24"/>
          <p:cNvSpPr txBox="1">
            <a:spLocks noChangeArrowheads="1"/>
          </p:cNvSpPr>
          <p:nvPr/>
        </p:nvSpPr>
        <p:spPr bwMode="auto">
          <a:xfrm>
            <a:off x="1763713" y="1828800"/>
            <a:ext cx="1162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/>
              <a:t>CrIS-06:10 </a:t>
            </a:r>
          </a:p>
        </p:txBody>
      </p:sp>
      <p:sp>
        <p:nvSpPr>
          <p:cNvPr id="28690" name="TextBox 25"/>
          <p:cNvSpPr txBox="1">
            <a:spLocks noChangeArrowheads="1"/>
          </p:cNvSpPr>
          <p:nvPr/>
        </p:nvSpPr>
        <p:spPr bwMode="auto">
          <a:xfrm>
            <a:off x="3201988" y="1819275"/>
            <a:ext cx="1227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/>
              <a:t>AIRS-07:11</a:t>
            </a:r>
          </a:p>
        </p:txBody>
      </p:sp>
      <p:sp>
        <p:nvSpPr>
          <p:cNvPr id="28691" name="TextBox 26"/>
          <p:cNvSpPr txBox="1">
            <a:spLocks noChangeArrowheads="1"/>
          </p:cNvSpPr>
          <p:nvPr/>
        </p:nvSpPr>
        <p:spPr bwMode="auto">
          <a:xfrm>
            <a:off x="4592638" y="1828800"/>
            <a:ext cx="1158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/>
              <a:t>IASI-15:30</a:t>
            </a:r>
          </a:p>
        </p:txBody>
      </p:sp>
      <p:sp>
        <p:nvSpPr>
          <p:cNvPr id="28692" name="TextBox 27"/>
          <p:cNvSpPr txBox="1">
            <a:spLocks noChangeArrowheads="1"/>
          </p:cNvSpPr>
          <p:nvPr/>
        </p:nvSpPr>
        <p:spPr bwMode="auto">
          <a:xfrm>
            <a:off x="6080125" y="1819275"/>
            <a:ext cx="1162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/>
              <a:t>CrIS-17:30</a:t>
            </a:r>
          </a:p>
        </p:txBody>
      </p:sp>
      <p:sp>
        <p:nvSpPr>
          <p:cNvPr id="28693" name="TextBox 28"/>
          <p:cNvSpPr txBox="1">
            <a:spLocks noChangeArrowheads="1"/>
          </p:cNvSpPr>
          <p:nvPr/>
        </p:nvSpPr>
        <p:spPr bwMode="auto">
          <a:xfrm>
            <a:off x="7486650" y="1827213"/>
            <a:ext cx="15446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/>
              <a:t>AIRS-18:17 UT</a:t>
            </a:r>
          </a:p>
        </p:txBody>
      </p:sp>
      <p:pic>
        <p:nvPicPr>
          <p:cNvPr id="28694" name="Picture 29" descr="Relative Humidity_cross-section_20120420_HU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9" t="16008"/>
          <a:stretch>
            <a:fillRect/>
          </a:stretch>
        </p:blipFill>
        <p:spPr bwMode="auto">
          <a:xfrm>
            <a:off x="14288" y="4089400"/>
            <a:ext cx="4254500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95" name="TextBox 30"/>
          <p:cNvSpPr txBox="1">
            <a:spLocks noChangeArrowheads="1"/>
          </p:cNvSpPr>
          <p:nvPr/>
        </p:nvSpPr>
        <p:spPr bwMode="auto">
          <a:xfrm>
            <a:off x="881063" y="4187825"/>
            <a:ext cx="252095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/>
              <a:t>ASSIST Relative Humidity </a:t>
            </a:r>
          </a:p>
        </p:txBody>
      </p:sp>
      <p:sp>
        <p:nvSpPr>
          <p:cNvPr id="28696" name="TextBox 31"/>
          <p:cNvSpPr txBox="1">
            <a:spLocks noChangeArrowheads="1"/>
          </p:cNvSpPr>
          <p:nvPr/>
        </p:nvSpPr>
        <p:spPr bwMode="auto">
          <a:xfrm>
            <a:off x="944563" y="2425700"/>
            <a:ext cx="5191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/>
              <a:t>37 N </a:t>
            </a:r>
          </a:p>
          <a:p>
            <a:pPr eaLnBrk="1" hangingPunct="1"/>
            <a:r>
              <a:rPr lang="en-US" sz="1200" dirty="0"/>
              <a:t>76 W</a:t>
            </a:r>
          </a:p>
        </p:txBody>
      </p:sp>
      <p:sp>
        <p:nvSpPr>
          <p:cNvPr id="28697" name="TextBox 32"/>
          <p:cNvSpPr txBox="1">
            <a:spLocks noChangeArrowheads="1"/>
          </p:cNvSpPr>
          <p:nvPr/>
        </p:nvSpPr>
        <p:spPr bwMode="auto">
          <a:xfrm>
            <a:off x="2432050" y="2273300"/>
            <a:ext cx="517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/>
              <a:t>37 N </a:t>
            </a:r>
          </a:p>
          <a:p>
            <a:pPr eaLnBrk="1" hangingPunct="1"/>
            <a:r>
              <a:rPr lang="en-US" sz="1200" dirty="0"/>
              <a:t>76 W</a:t>
            </a:r>
          </a:p>
        </p:txBody>
      </p:sp>
      <p:sp>
        <p:nvSpPr>
          <p:cNvPr id="28698" name="TextBox 33"/>
          <p:cNvSpPr txBox="1">
            <a:spLocks noChangeArrowheads="1"/>
          </p:cNvSpPr>
          <p:nvPr/>
        </p:nvSpPr>
        <p:spPr bwMode="auto">
          <a:xfrm>
            <a:off x="3902075" y="2249488"/>
            <a:ext cx="5191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/>
              <a:t>37 N </a:t>
            </a:r>
          </a:p>
          <a:p>
            <a:pPr eaLnBrk="1" hangingPunct="1"/>
            <a:r>
              <a:rPr lang="en-US" sz="1200" dirty="0"/>
              <a:t>76 W</a:t>
            </a:r>
          </a:p>
        </p:txBody>
      </p:sp>
      <p:sp>
        <p:nvSpPr>
          <p:cNvPr id="28699" name="TextBox 34"/>
          <p:cNvSpPr txBox="1">
            <a:spLocks noChangeArrowheads="1"/>
          </p:cNvSpPr>
          <p:nvPr/>
        </p:nvSpPr>
        <p:spPr bwMode="auto">
          <a:xfrm>
            <a:off x="5276850" y="2305050"/>
            <a:ext cx="517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/>
              <a:t>37 N </a:t>
            </a:r>
          </a:p>
          <a:p>
            <a:pPr eaLnBrk="1" hangingPunct="1"/>
            <a:r>
              <a:rPr lang="en-US" sz="1200" dirty="0"/>
              <a:t>76 W</a:t>
            </a:r>
          </a:p>
        </p:txBody>
      </p:sp>
      <p:sp>
        <p:nvSpPr>
          <p:cNvPr id="28700" name="TextBox 35"/>
          <p:cNvSpPr txBox="1">
            <a:spLocks noChangeArrowheads="1"/>
          </p:cNvSpPr>
          <p:nvPr/>
        </p:nvSpPr>
        <p:spPr bwMode="auto">
          <a:xfrm>
            <a:off x="6723063" y="2305050"/>
            <a:ext cx="5191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/>
              <a:t>37 N </a:t>
            </a:r>
          </a:p>
          <a:p>
            <a:pPr eaLnBrk="1" hangingPunct="1"/>
            <a:r>
              <a:rPr lang="en-US" sz="1200" dirty="0"/>
              <a:t>76 W</a:t>
            </a:r>
          </a:p>
        </p:txBody>
      </p:sp>
      <p:sp>
        <p:nvSpPr>
          <p:cNvPr id="28701" name="TextBox 36"/>
          <p:cNvSpPr txBox="1">
            <a:spLocks noChangeArrowheads="1"/>
          </p:cNvSpPr>
          <p:nvPr/>
        </p:nvSpPr>
        <p:spPr bwMode="auto">
          <a:xfrm>
            <a:off x="8089900" y="2530475"/>
            <a:ext cx="5191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/>
              <a:t>37 N </a:t>
            </a:r>
          </a:p>
          <a:p>
            <a:pPr eaLnBrk="1" hangingPunct="1"/>
            <a:r>
              <a:rPr lang="en-US" sz="1200" dirty="0"/>
              <a:t>76 W</a:t>
            </a:r>
          </a:p>
        </p:txBody>
      </p:sp>
      <p:grpSp>
        <p:nvGrpSpPr>
          <p:cNvPr id="28702" name="Group 7"/>
          <p:cNvGrpSpPr>
            <a:grpSpLocks/>
          </p:cNvGrpSpPr>
          <p:nvPr/>
        </p:nvGrpSpPr>
        <p:grpSpPr bwMode="auto">
          <a:xfrm>
            <a:off x="5881688" y="3925888"/>
            <a:ext cx="2035175" cy="2667000"/>
            <a:chOff x="6643208" y="3960207"/>
            <a:chExt cx="2035191" cy="2667000"/>
          </a:xfrm>
        </p:grpSpPr>
        <p:pic>
          <p:nvPicPr>
            <p:cNvPr id="28712" name="Picture 40" descr="Apr20_1848.jpg"/>
            <p:cNvPicPr>
              <a:picLocks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208" y="3960207"/>
              <a:ext cx="2035191" cy="266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13" name="TextBox 46"/>
            <p:cNvSpPr txBox="1">
              <a:spLocks noChangeArrowheads="1"/>
            </p:cNvSpPr>
            <p:nvPr/>
          </p:nvSpPr>
          <p:spPr bwMode="auto">
            <a:xfrm>
              <a:off x="7021654" y="4225634"/>
              <a:ext cx="8515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400" b="1" dirty="0"/>
                <a:t>18:48 UT</a:t>
              </a:r>
            </a:p>
          </p:txBody>
        </p:sp>
      </p:grpSp>
      <p:cxnSp>
        <p:nvCxnSpPr>
          <p:cNvPr id="39" name="Straight Arrow Connector 38"/>
          <p:cNvCxnSpPr/>
          <p:nvPr/>
        </p:nvCxnSpPr>
        <p:spPr>
          <a:xfrm>
            <a:off x="7097713" y="3624263"/>
            <a:ext cx="1022350" cy="0"/>
          </a:xfrm>
          <a:prstGeom prst="straightConnector1">
            <a:avLst/>
          </a:prstGeom>
          <a:ln>
            <a:solidFill>
              <a:srgbClr val="E1583B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704" name="TextBox 3"/>
          <p:cNvSpPr txBox="1">
            <a:spLocks noChangeArrowheads="1"/>
          </p:cNvSpPr>
          <p:nvPr/>
        </p:nvSpPr>
        <p:spPr bwMode="auto">
          <a:xfrm>
            <a:off x="7797800" y="4335463"/>
            <a:ext cx="1195388" cy="1754187"/>
          </a:xfrm>
          <a:prstGeom prst="rect">
            <a:avLst/>
          </a:prstGeom>
          <a:solidFill>
            <a:srgbClr val="FFFF00"/>
          </a:solidFill>
          <a:ln w="28575">
            <a:solidFill>
              <a:srgbClr val="E1583B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 b="1" i="1" dirty="0">
                <a:solidFill>
                  <a:schemeClr val="accent2"/>
                </a:solidFill>
              </a:rPr>
              <a:t>AIRS-CrIS </a:t>
            </a:r>
          </a:p>
          <a:p>
            <a:pPr algn="ctr" eaLnBrk="1" hangingPunct="1"/>
            <a:r>
              <a:rPr lang="en-US" sz="1800" b="1" i="1" dirty="0">
                <a:solidFill>
                  <a:schemeClr val="accent2"/>
                </a:solidFill>
              </a:rPr>
              <a:t>Moisture Change Verified </a:t>
            </a:r>
          </a:p>
          <a:p>
            <a:pPr algn="ctr" eaLnBrk="1" hangingPunct="1"/>
            <a:r>
              <a:rPr lang="en-US" sz="1800" b="1" i="1" dirty="0">
                <a:solidFill>
                  <a:schemeClr val="accent2"/>
                </a:solidFill>
              </a:rPr>
              <a:t>by Raob &amp;</a:t>
            </a:r>
          </a:p>
          <a:p>
            <a:pPr algn="ctr" eaLnBrk="1" hangingPunct="1"/>
            <a:r>
              <a:rPr lang="en-US" sz="1800" b="1" i="1" dirty="0">
                <a:solidFill>
                  <a:schemeClr val="accent2"/>
                </a:solidFill>
              </a:rPr>
              <a:t>ASSIST</a:t>
            </a:r>
          </a:p>
        </p:txBody>
      </p:sp>
      <p:pic>
        <p:nvPicPr>
          <p:cNvPr id="28705" name="Picture 42" descr="Raob20Apr1730UT.jpg"/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6" r="7297"/>
          <a:stretch>
            <a:fillRect/>
          </a:stretch>
        </p:blipFill>
        <p:spPr bwMode="auto">
          <a:xfrm>
            <a:off x="4192588" y="3929063"/>
            <a:ext cx="1793875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4" name="Straight Arrow Connector 43"/>
          <p:cNvCxnSpPr/>
          <p:nvPr/>
        </p:nvCxnSpPr>
        <p:spPr>
          <a:xfrm>
            <a:off x="5745163" y="6197600"/>
            <a:ext cx="1352550" cy="79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707" name="TextBox 44"/>
          <p:cNvSpPr txBox="1">
            <a:spLocks noChangeArrowheads="1"/>
          </p:cNvSpPr>
          <p:nvPr/>
        </p:nvSpPr>
        <p:spPr bwMode="auto">
          <a:xfrm>
            <a:off x="4429125" y="4175125"/>
            <a:ext cx="8524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 dirty="0"/>
              <a:t>17:30 UT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8443913" y="3940175"/>
            <a:ext cx="0" cy="327025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H="1">
            <a:off x="7486650" y="5935663"/>
            <a:ext cx="242888" cy="26193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Oval 53"/>
          <p:cNvSpPr/>
          <p:nvPr/>
        </p:nvSpPr>
        <p:spPr>
          <a:xfrm>
            <a:off x="2913063" y="4598988"/>
            <a:ext cx="414337" cy="1533525"/>
          </a:xfrm>
          <a:prstGeom prst="ellipse">
            <a:avLst/>
          </a:prstGeom>
          <a:noFill/>
          <a:ln w="381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8711" name="TextBox 45"/>
          <p:cNvSpPr txBox="1">
            <a:spLocks noChangeArrowheads="1"/>
          </p:cNvSpPr>
          <p:nvPr/>
        </p:nvSpPr>
        <p:spPr bwMode="auto">
          <a:xfrm>
            <a:off x="4519613" y="6386513"/>
            <a:ext cx="30829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/>
              <a:t>Radiosonde Relative Humidity</a:t>
            </a:r>
          </a:p>
        </p:txBody>
      </p:sp>
    </p:spTree>
    <p:extLst>
      <p:ext uri="{BB962C8B-B14F-4D97-AF65-F5344CB8AC3E}">
        <p14:creationId xmlns:p14="http://schemas.microsoft.com/office/powerpoint/2010/main" val="14581976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1670" y="-9244"/>
            <a:ext cx="8229600" cy="651715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800000"/>
                </a:solidFill>
              </a:rPr>
              <a:t>Southern Great Plains ARM CART-site</a:t>
            </a:r>
            <a:endParaRPr lang="en-US" b="1" u="sng" dirty="0">
              <a:solidFill>
                <a:srgbClr val="800000"/>
              </a:solidFill>
            </a:endParaRPr>
          </a:p>
        </p:txBody>
      </p:sp>
      <p:pic>
        <p:nvPicPr>
          <p:cNvPr id="12" name="Picture 11" descr="sgp_flag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r="10625"/>
          <a:stretch/>
        </p:blipFill>
        <p:spPr>
          <a:xfrm>
            <a:off x="2007323" y="676597"/>
            <a:ext cx="2017069" cy="2760560"/>
          </a:xfrm>
          <a:prstGeom prst="rect">
            <a:avLst/>
          </a:prstGeom>
        </p:spPr>
      </p:pic>
      <p:pic>
        <p:nvPicPr>
          <p:cNvPr id="13" name="Picture 12" descr="sgp_front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2"/>
          <a:stretch/>
        </p:blipFill>
        <p:spPr>
          <a:xfrm>
            <a:off x="4128979" y="676597"/>
            <a:ext cx="3324584" cy="276056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18534" y="3757144"/>
            <a:ext cx="23890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i="1" dirty="0" smtClean="0">
                <a:solidFill>
                  <a:srgbClr val="800000"/>
                </a:solidFill>
              </a:rPr>
              <a:t>Lamont Ok</a:t>
            </a:r>
          </a:p>
          <a:p>
            <a:pPr algn="ctr"/>
            <a:r>
              <a:rPr lang="en-US" sz="2400" b="1" i="1" dirty="0" smtClean="0">
                <a:solidFill>
                  <a:srgbClr val="800000"/>
                </a:solidFill>
              </a:rPr>
              <a:t>36.6 N, 97.5 W</a:t>
            </a:r>
            <a:endParaRPr lang="en-US" sz="2400" b="1" i="1" dirty="0">
              <a:solidFill>
                <a:srgbClr val="800000"/>
              </a:solidFill>
            </a:endParaRPr>
          </a:p>
        </p:txBody>
      </p:sp>
      <p:pic>
        <p:nvPicPr>
          <p:cNvPr id="15" name="Picture 14" descr="ARMmap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2"/>
          <a:stretch/>
        </p:blipFill>
        <p:spPr>
          <a:xfrm>
            <a:off x="2977162" y="3546230"/>
            <a:ext cx="4838021" cy="310613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774354" y="788633"/>
            <a:ext cx="2116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AERI </a:t>
            </a:r>
            <a:r>
              <a:rPr lang="en-US" b="1" dirty="0" smtClean="0">
                <a:solidFill>
                  <a:schemeClr val="bg1"/>
                </a:solidFill>
              </a:rPr>
              <a:t>&amp; Radiosondes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511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mperature_cross-section_20130520_LZ_0_AZ_36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76"/>
          <a:stretch/>
        </p:blipFill>
        <p:spPr>
          <a:xfrm>
            <a:off x="0" y="677332"/>
            <a:ext cx="9144000" cy="61806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5472" y="118535"/>
            <a:ext cx="9008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u="sng" dirty="0" smtClean="0">
                <a:solidFill>
                  <a:srgbClr val="800000"/>
                </a:solidFill>
              </a:rPr>
              <a:t>AERI+ Temperature Retrieval for ARM-Site May 20 2013  </a:t>
            </a:r>
            <a:endParaRPr lang="en-US" sz="2400" b="1" i="1" u="sng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291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8589" y="847544"/>
            <a:ext cx="8426824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rgbClr val="800000"/>
                </a:solidFill>
              </a:rPr>
              <a:t>Objectives:</a:t>
            </a:r>
            <a:endParaRPr lang="en-US" sz="2800" dirty="0"/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2800" dirty="0" smtClean="0"/>
              <a:t>Provide time continuous atmospheric profiles at </a:t>
            </a:r>
            <a:r>
              <a:rPr lang="en-US" sz="2800" dirty="0"/>
              <a:t>r</a:t>
            </a:r>
            <a:r>
              <a:rPr lang="en-US" sz="2800" dirty="0" smtClean="0"/>
              <a:t>esearch ground sites </a:t>
            </a:r>
            <a:r>
              <a:rPr lang="en-US" sz="2800" dirty="0" smtClean="0"/>
              <a:t>(e.g., </a:t>
            </a:r>
            <a:r>
              <a:rPr lang="en-US" sz="2800" dirty="0" smtClean="0"/>
              <a:t>Universities and Climate Benchmark Stations</a:t>
            </a:r>
            <a:r>
              <a:rPr lang="en-US" sz="2800" smtClean="0"/>
              <a:t>)  from </a:t>
            </a:r>
            <a:r>
              <a:rPr lang="en-US" sz="2800" dirty="0" smtClean="0"/>
              <a:t>the combination of model, satellite, radiosonde, and ground-based spectrometer (i.e., AERI/ASSIST) observations.</a:t>
            </a:r>
          </a:p>
          <a:p>
            <a:pPr marL="1371600" lvl="2" indent="-457200">
              <a:spcAft>
                <a:spcPts val="600"/>
              </a:spcAft>
              <a:buFont typeface="Wingdings" charset="2"/>
              <a:buChar char="Ø"/>
            </a:pPr>
            <a:r>
              <a:rPr lang="en-US" sz="2800" dirty="0" smtClean="0"/>
              <a:t>Satellite profile retrieval validation</a:t>
            </a:r>
          </a:p>
          <a:p>
            <a:pPr marL="1371600" lvl="2" indent="-457200">
              <a:spcAft>
                <a:spcPts val="600"/>
              </a:spcAft>
              <a:buFont typeface="Wingdings" charset="2"/>
              <a:buChar char="Ø"/>
            </a:pPr>
            <a:r>
              <a:rPr lang="en-US" sz="2800" dirty="0" smtClean="0"/>
              <a:t>Atmospheric process studies</a:t>
            </a:r>
          </a:p>
          <a:p>
            <a:pPr marL="1371600" lvl="2" indent="-457200">
              <a:spcAft>
                <a:spcPts val="600"/>
              </a:spcAft>
              <a:buFont typeface="Wingdings" charset="2"/>
              <a:buChar char="Ø"/>
            </a:pPr>
            <a:r>
              <a:rPr lang="en-US" sz="2800" dirty="0" smtClean="0"/>
              <a:t>Climate data record`  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0606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5472" y="118535"/>
            <a:ext cx="9008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u="sng" dirty="0" smtClean="0">
                <a:solidFill>
                  <a:srgbClr val="800000"/>
                </a:solidFill>
              </a:rPr>
              <a:t>AERI+ Relative Humidity Retrieval for ARM-Site May 20 2013  </a:t>
            </a:r>
            <a:endParaRPr lang="en-US" sz="2400" b="1" i="1" u="sng" dirty="0">
              <a:solidFill>
                <a:srgbClr val="800000"/>
              </a:solidFill>
            </a:endParaRPr>
          </a:p>
        </p:txBody>
      </p:sp>
      <p:pic>
        <p:nvPicPr>
          <p:cNvPr id="6" name="Picture 5" descr="Relative_Humidity_cross-section_20130520_LZ_0_AZ_36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0"/>
          <a:stretch/>
        </p:blipFill>
        <p:spPr>
          <a:xfrm>
            <a:off x="0" y="580200"/>
            <a:ext cx="9144000" cy="627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1125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118544" y="0"/>
            <a:ext cx="90254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800000"/>
                </a:solidFill>
              </a:rPr>
              <a:t>AERI+ Retrieval Vs. Radiosondes</a:t>
            </a:r>
          </a:p>
          <a:p>
            <a:pPr algn="ctr"/>
            <a:r>
              <a:rPr lang="en-US" sz="4000" b="1" i="1" u="sng" dirty="0" smtClean="0">
                <a:solidFill>
                  <a:srgbClr val="800000"/>
                </a:solidFill>
              </a:rPr>
              <a:t>Relative Humidity</a:t>
            </a:r>
            <a:endParaRPr lang="en-US" sz="3200" b="1" i="1" u="sng" dirty="0">
              <a:solidFill>
                <a:srgbClr val="800000"/>
              </a:solidFill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16938" y="2119290"/>
            <a:ext cx="9110122" cy="4325481"/>
            <a:chOff x="16938" y="1323439"/>
            <a:chExt cx="9110122" cy="4325481"/>
          </a:xfrm>
        </p:grpSpPr>
        <p:pic>
          <p:nvPicPr>
            <p:cNvPr id="5" name="Picture 4" descr="Vertical_Relative_Humidity_Sonde_20130520_ALOSE_LZ_0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04" r="50741"/>
            <a:stretch/>
          </p:blipFill>
          <p:spPr>
            <a:xfrm>
              <a:off x="16938" y="1323439"/>
              <a:ext cx="4775200" cy="4325481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388533" y="1596831"/>
              <a:ext cx="3488268" cy="11125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2150529" y="1669662"/>
              <a:ext cx="1778004" cy="836478"/>
              <a:chOff x="2336795" y="1686590"/>
              <a:chExt cx="2116667" cy="1323853"/>
            </a:xfrm>
          </p:grpSpPr>
          <p:pic>
            <p:nvPicPr>
              <p:cNvPr id="31" name="Picture 30" descr="Vertical_Relative_Humidity_Sonde_20130520_ALOSE_LZ_0.jpg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333" t="7972" r="52407" b="89903"/>
              <a:stretch/>
            </p:blipFill>
            <p:spPr>
              <a:xfrm>
                <a:off x="2336795" y="1686590"/>
                <a:ext cx="2116667" cy="135467"/>
              </a:xfrm>
              <a:prstGeom prst="rect">
                <a:avLst/>
              </a:prstGeom>
            </p:spPr>
          </p:pic>
          <p:pic>
            <p:nvPicPr>
              <p:cNvPr id="32" name="Picture 31" descr="Vertical_Relative_Humidity_Sonde_20130520_ALOSE_LZ_0.jpg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333" t="13295" r="52407" b="68268"/>
              <a:stretch/>
            </p:blipFill>
            <p:spPr>
              <a:xfrm>
                <a:off x="2336795" y="1834989"/>
                <a:ext cx="2116667" cy="1175454"/>
              </a:xfrm>
              <a:prstGeom prst="rect">
                <a:avLst/>
              </a:prstGeom>
            </p:spPr>
          </p:pic>
        </p:grpSp>
        <p:pic>
          <p:nvPicPr>
            <p:cNvPr id="38" name="Picture 37" descr="Vertical_Relative_Humidity_Sonde_20130520_ALOSE_LZ_0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710" r="8317"/>
            <a:stretch/>
          </p:blipFill>
          <p:spPr>
            <a:xfrm>
              <a:off x="4538128" y="1323439"/>
              <a:ext cx="4588932" cy="4325481"/>
            </a:xfrm>
            <a:prstGeom prst="rect">
              <a:avLst/>
            </a:prstGeom>
          </p:spPr>
        </p:pic>
      </p:grpSp>
      <p:sp>
        <p:nvSpPr>
          <p:cNvPr id="41" name="TextBox 40"/>
          <p:cNvSpPr txBox="1"/>
          <p:nvPr/>
        </p:nvSpPr>
        <p:spPr>
          <a:xfrm>
            <a:off x="334261" y="1476401"/>
            <a:ext cx="88396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800000"/>
                </a:solidFill>
              </a:rPr>
              <a:t>Dependent Case:  Radiosonde Used To Create Background for the AERI+ Retrieval</a:t>
            </a:r>
            <a:endParaRPr lang="en-US" sz="2000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963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8544" y="0"/>
            <a:ext cx="90254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800000"/>
                </a:solidFill>
              </a:rPr>
              <a:t>AERI+ Retrieval Vs. Radiosondes</a:t>
            </a:r>
          </a:p>
          <a:p>
            <a:pPr algn="ctr"/>
            <a:r>
              <a:rPr lang="en-US" sz="4000" b="1" i="1" u="sng" dirty="0" smtClean="0">
                <a:solidFill>
                  <a:srgbClr val="800000"/>
                </a:solidFill>
              </a:rPr>
              <a:t>Temperature &amp; Relative Humidity</a:t>
            </a:r>
            <a:endParaRPr lang="en-US" sz="3200" b="1" i="1" u="sng" dirty="0">
              <a:solidFill>
                <a:srgbClr val="8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8127" y="1476401"/>
            <a:ext cx="8594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800000"/>
                </a:solidFill>
              </a:rPr>
              <a:t>Independent Case:  Radiosonde Not Used in Background for the AERI+ Retrieval</a:t>
            </a:r>
            <a:endParaRPr lang="en-US" sz="2000" b="1" dirty="0">
              <a:solidFill>
                <a:srgbClr val="800000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6946" y="1964268"/>
            <a:ext cx="9113670" cy="4272534"/>
            <a:chOff x="16946" y="1964268"/>
            <a:chExt cx="9113670" cy="4272534"/>
          </a:xfrm>
        </p:grpSpPr>
        <p:pic>
          <p:nvPicPr>
            <p:cNvPr id="9" name="Picture 8" descr="AERI+vsRaob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77" r="51481"/>
            <a:stretch/>
          </p:blipFill>
          <p:spPr>
            <a:xfrm>
              <a:off x="16946" y="1964268"/>
              <a:ext cx="4694065" cy="4272534"/>
            </a:xfrm>
            <a:prstGeom prst="rect">
              <a:avLst/>
            </a:prstGeom>
          </p:spPr>
        </p:pic>
        <p:pic>
          <p:nvPicPr>
            <p:cNvPr id="10" name="Picture 9" descr="AERI+vsRaob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719" r="7715"/>
            <a:stretch/>
          </p:blipFill>
          <p:spPr>
            <a:xfrm>
              <a:off x="4572000" y="1964268"/>
              <a:ext cx="4558616" cy="42725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5017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1670" y="-9244"/>
            <a:ext cx="8229600" cy="651715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800000"/>
                </a:solidFill>
              </a:rPr>
              <a:t>Validation </a:t>
            </a:r>
            <a:r>
              <a:rPr lang="en-US" b="1" u="sng" dirty="0" smtClean="0">
                <a:solidFill>
                  <a:srgbClr val="800000"/>
                </a:solidFill>
              </a:rPr>
              <a:t>Sites</a:t>
            </a:r>
            <a:endParaRPr lang="en-US" b="1" u="sng" dirty="0">
              <a:solidFill>
                <a:srgbClr val="80000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022751" y="747117"/>
            <a:ext cx="5451275" cy="2775298"/>
            <a:chOff x="749313" y="989878"/>
            <a:chExt cx="5451275" cy="2775298"/>
          </a:xfrm>
        </p:grpSpPr>
        <p:pic>
          <p:nvPicPr>
            <p:cNvPr id="4" name="Picture 3" descr="P1000870.JPG"/>
            <p:cNvPicPr>
              <a:picLocks noChangeAspect="1"/>
            </p:cNvPicPr>
            <p:nvPr/>
          </p:nvPicPr>
          <p:blipFill rotWithShape="1">
            <a:blip r:embed="rId3">
              <a:alphaModFix amt="83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01" t="17482" r="1071"/>
            <a:stretch/>
          </p:blipFill>
          <p:spPr>
            <a:xfrm rot="16200000">
              <a:off x="226247" y="1512946"/>
              <a:ext cx="2775296" cy="1729163"/>
            </a:xfrm>
            <a:prstGeom prst="rect">
              <a:avLst/>
            </a:prstGeom>
          </p:spPr>
        </p:pic>
        <p:pic>
          <p:nvPicPr>
            <p:cNvPr id="5" name="Picture 4" descr="P1000871.JP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529" b="8947"/>
            <a:stretch/>
          </p:blipFill>
          <p:spPr>
            <a:xfrm>
              <a:off x="2320637" y="989878"/>
              <a:ext cx="3879951" cy="2775298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591670" y="4263515"/>
            <a:ext cx="296978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i="1" dirty="0" smtClean="0">
                <a:solidFill>
                  <a:srgbClr val="800000"/>
                </a:solidFill>
              </a:rPr>
              <a:t>Yuma Arizona</a:t>
            </a:r>
          </a:p>
          <a:p>
            <a:pPr algn="ctr"/>
            <a:r>
              <a:rPr lang="en-US" sz="2400" b="1" i="1" dirty="0" smtClean="0">
                <a:solidFill>
                  <a:srgbClr val="800000"/>
                </a:solidFill>
              </a:rPr>
              <a:t>32.6 N, 114.5 W</a:t>
            </a:r>
            <a:endParaRPr lang="en-US" sz="2400" b="1" i="1" dirty="0">
              <a:solidFill>
                <a:srgbClr val="800000"/>
              </a:solidFill>
            </a:endParaRPr>
          </a:p>
        </p:txBody>
      </p:sp>
      <p:pic>
        <p:nvPicPr>
          <p:cNvPr id="9" name="Picture 8" descr="MapYuma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214" y="3637857"/>
            <a:ext cx="4206891" cy="315516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462721" y="780784"/>
            <a:ext cx="2367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ASSIST 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&amp; Radiosondes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511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 txBox="1">
            <a:spLocks/>
          </p:cNvSpPr>
          <p:nvPr/>
        </p:nvSpPr>
        <p:spPr>
          <a:xfrm>
            <a:off x="457200" y="0"/>
            <a:ext cx="8229600" cy="5634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u="sng" dirty="0" smtClean="0">
                <a:solidFill>
                  <a:srgbClr val="800000"/>
                </a:solidFill>
              </a:rPr>
              <a:t>Yuma AZ Example (May 20, 2013) </a:t>
            </a:r>
            <a:endParaRPr lang="en-US" b="1" u="sng" dirty="0">
              <a:solidFill>
                <a:srgbClr val="800000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-1" y="608293"/>
            <a:ext cx="4622800" cy="2973258"/>
            <a:chOff x="-1" y="791881"/>
            <a:chExt cx="4622800" cy="2973258"/>
          </a:xfrm>
        </p:grpSpPr>
        <p:pic>
          <p:nvPicPr>
            <p:cNvPr id="4" name="Picture 3" descr="YumaASSIST_T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039"/>
            <a:stretch/>
          </p:blipFill>
          <p:spPr>
            <a:xfrm>
              <a:off x="-1" y="791881"/>
              <a:ext cx="4622800" cy="2973258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925975" y="899622"/>
              <a:ext cx="8790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 smtClean="0">
                  <a:solidFill>
                    <a:schemeClr val="bg1"/>
                  </a:solidFill>
                </a:rPr>
                <a:t>ASSIST</a:t>
              </a:r>
              <a:endParaRPr lang="en-US" b="1" i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Picture 1" descr="Tval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7" r="7973"/>
          <a:stretch/>
        </p:blipFill>
        <p:spPr>
          <a:xfrm>
            <a:off x="26" y="3605198"/>
            <a:ext cx="4254224" cy="3252802"/>
          </a:xfrm>
          <a:prstGeom prst="rect">
            <a:avLst/>
          </a:prstGeom>
        </p:spPr>
      </p:pic>
      <p:pic>
        <p:nvPicPr>
          <p:cNvPr id="3" name="Picture 2" descr="RHval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3" r="6965"/>
          <a:stretch/>
        </p:blipFill>
        <p:spPr>
          <a:xfrm>
            <a:off x="4324334" y="3506483"/>
            <a:ext cx="4300822" cy="3351517"/>
          </a:xfrm>
          <a:prstGeom prst="rect">
            <a:avLst/>
          </a:prstGeom>
        </p:spPr>
      </p:pic>
      <p:pic>
        <p:nvPicPr>
          <p:cNvPr id="5" name="Picture 4" descr="TvalPBL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0" r="6417"/>
          <a:stretch/>
        </p:blipFill>
        <p:spPr>
          <a:xfrm>
            <a:off x="611267" y="4927600"/>
            <a:ext cx="2000252" cy="1539239"/>
          </a:xfrm>
          <a:prstGeom prst="rect">
            <a:avLst/>
          </a:prstGeom>
        </p:spPr>
      </p:pic>
      <p:pic>
        <p:nvPicPr>
          <p:cNvPr id="17" name="Picture 16" descr="Tval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35" t="9308" r="11153" b="71599"/>
          <a:stretch/>
        </p:blipFill>
        <p:spPr>
          <a:xfrm>
            <a:off x="1929150" y="3746500"/>
            <a:ext cx="2209550" cy="6604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434089" y="4330504"/>
            <a:ext cx="1788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Separation=4 Km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701289" y="4330504"/>
            <a:ext cx="1788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Separation=4 Km</a:t>
            </a:r>
            <a:endParaRPr lang="en-US" dirty="0"/>
          </a:p>
        </p:txBody>
      </p:sp>
      <p:pic>
        <p:nvPicPr>
          <p:cNvPr id="8" name="Picture 7" descr="ASSISTrh.p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1" t="14559" r="2242"/>
          <a:stretch/>
        </p:blipFill>
        <p:spPr>
          <a:xfrm>
            <a:off x="4583495" y="646060"/>
            <a:ext cx="4179505" cy="2897391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298107" y="709674"/>
            <a:ext cx="879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</a:rPr>
              <a:t>ASSIST</a:t>
            </a:r>
            <a:endParaRPr lang="en-US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6200000">
            <a:off x="8144700" y="1639144"/>
            <a:ext cx="11332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solidFill>
                  <a:srgbClr val="FF6600"/>
                </a:solidFill>
                <a:latin typeface="Arial"/>
                <a:cs typeface="Arial"/>
              </a:rPr>
              <a:t>Pressure (mb)</a:t>
            </a:r>
            <a:endParaRPr lang="en-US" sz="1100" b="1" dirty="0">
              <a:solidFill>
                <a:srgbClr val="FF66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65590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576"/>
            <a:ext cx="8229600" cy="826024"/>
          </a:xfrm>
        </p:spPr>
        <p:txBody>
          <a:bodyPr/>
          <a:lstStyle/>
          <a:p>
            <a:r>
              <a:rPr lang="en-US" b="1" i="1" u="sng" dirty="0" smtClean="0">
                <a:solidFill>
                  <a:srgbClr val="800000"/>
                </a:solidFill>
              </a:rPr>
              <a:t>Conclusion</a:t>
            </a:r>
            <a:endParaRPr lang="en-US" b="1" i="1" u="sng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4087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b="1" dirty="0" smtClean="0"/>
              <a:t>A continuous depiction of atmospheric structure can be derived from model, satellite, radiosonde and ground-based spectrometer data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b="1" dirty="0" smtClean="0"/>
              <a:t>The product can be used to validate satellite and airborne profile retrievals at measurement times which differ from traditional radiosonde observation times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b="1" dirty="0" smtClean="0"/>
              <a:t>Implemented at climate benchmark stations, the product would provide a diurnal variation bias-free product (i.e., independent of the local sampling times of radiosonde observations). 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437241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61"/>
          <p:cNvSpPr txBox="1">
            <a:spLocks noChangeArrowheads="1"/>
          </p:cNvSpPr>
          <p:nvPr/>
        </p:nvSpPr>
        <p:spPr bwMode="auto">
          <a:xfrm>
            <a:off x="5945188" y="16508413"/>
            <a:ext cx="161607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r>
              <a:rPr lang="en-US" sz="4000">
                <a:latin typeface="Arial Rounded MT Bold" charset="0"/>
                <a:cs typeface="Arial Rounded MT Bold" charset="0"/>
              </a:rPr>
              <a:t>Satellite</a:t>
            </a:r>
          </a:p>
        </p:txBody>
      </p:sp>
      <p:sp>
        <p:nvSpPr>
          <p:cNvPr id="12295" name="TextBox 24"/>
          <p:cNvSpPr txBox="1">
            <a:spLocks noChangeArrowheads="1"/>
          </p:cNvSpPr>
          <p:nvPr/>
        </p:nvSpPr>
        <p:spPr bwMode="auto">
          <a:xfrm>
            <a:off x="0" y="235492"/>
            <a:ext cx="914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r>
              <a:rPr lang="en-US" sz="4000" b="1" u="sng" dirty="0" smtClean="0">
                <a:solidFill>
                  <a:srgbClr val="800000"/>
                </a:solidFill>
              </a:rPr>
              <a:t>FTS Instrumentation </a:t>
            </a:r>
            <a:r>
              <a:rPr lang="en-US" sz="4000" b="1" u="sng" dirty="0">
                <a:solidFill>
                  <a:srgbClr val="800000"/>
                </a:solidFill>
              </a:rPr>
              <a:t>&amp; Measurements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96900" y="1185566"/>
            <a:ext cx="8089900" cy="5311258"/>
            <a:chOff x="596900" y="1185566"/>
            <a:chExt cx="8089900" cy="5311258"/>
          </a:xfrm>
        </p:grpSpPr>
        <p:sp>
          <p:nvSpPr>
            <p:cNvPr id="12292" name="Rectangle 45"/>
            <p:cNvSpPr>
              <a:spLocks noChangeArrowheads="1"/>
            </p:cNvSpPr>
            <p:nvPr/>
          </p:nvSpPr>
          <p:spPr bwMode="auto">
            <a:xfrm>
              <a:off x="4733925" y="6067425"/>
              <a:ext cx="18415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12293" name="Rectangle 48"/>
            <p:cNvSpPr>
              <a:spLocks noChangeArrowheads="1"/>
            </p:cNvSpPr>
            <p:nvPr/>
          </p:nvSpPr>
          <p:spPr bwMode="auto">
            <a:xfrm>
              <a:off x="5419725" y="6092825"/>
              <a:ext cx="18415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pic>
          <p:nvPicPr>
            <p:cNvPr id="12297" name="Picture 1" descr="USsndrs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72" t="8331" r="8334" b="46291"/>
            <a:stretch>
              <a:fillRect/>
            </a:stretch>
          </p:blipFill>
          <p:spPr bwMode="auto">
            <a:xfrm>
              <a:off x="5834063" y="3988815"/>
              <a:ext cx="2852737" cy="1993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9" name="Rectangle 31"/>
            <p:cNvSpPr>
              <a:spLocks noChangeArrowheads="1"/>
            </p:cNvSpPr>
            <p:nvPr/>
          </p:nvSpPr>
          <p:spPr bwMode="auto">
            <a:xfrm>
              <a:off x="2514600" y="3416420"/>
              <a:ext cx="2624137" cy="2717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pic>
          <p:nvPicPr>
            <p:cNvPr id="12300" name="Picture 23" descr="ASR2010poster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56" t="24507" r="59293" b="67693"/>
            <a:stretch>
              <a:fillRect/>
            </a:stretch>
          </p:blipFill>
          <p:spPr bwMode="auto">
            <a:xfrm>
              <a:off x="5910263" y="1384419"/>
              <a:ext cx="2776537" cy="1861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Box 6"/>
            <p:cNvSpPr txBox="1">
              <a:spLocks noChangeArrowheads="1"/>
            </p:cNvSpPr>
            <p:nvPr/>
          </p:nvSpPr>
          <p:spPr bwMode="auto">
            <a:xfrm>
              <a:off x="1220078" y="1185566"/>
              <a:ext cx="132500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600" b="1" dirty="0">
                  <a:latin typeface="Arial" charset="0"/>
                </a:rPr>
                <a:t>AERI (1990)</a:t>
              </a:r>
            </a:p>
          </p:txBody>
        </p:sp>
        <p:sp>
          <p:nvSpPr>
            <p:cNvPr id="28" name="TextBox 6"/>
            <p:cNvSpPr txBox="1">
              <a:spLocks noChangeArrowheads="1"/>
            </p:cNvSpPr>
            <p:nvPr/>
          </p:nvSpPr>
          <p:spPr bwMode="auto">
            <a:xfrm>
              <a:off x="4148276" y="5952744"/>
              <a:ext cx="124535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600" b="1" dirty="0" err="1" smtClean="0">
                  <a:latin typeface="Arial" charset="0"/>
                </a:rPr>
                <a:t>CrIS</a:t>
              </a:r>
              <a:r>
                <a:rPr lang="en-US" sz="1600" b="1" dirty="0" smtClean="0">
                  <a:latin typeface="Arial" charset="0"/>
                </a:rPr>
                <a:t> (2011)</a:t>
              </a:r>
              <a:endParaRPr lang="en-US" sz="1600" b="1" dirty="0">
                <a:latin typeface="Arial" charset="0"/>
              </a:endParaRPr>
            </a:p>
          </p:txBody>
        </p:sp>
        <p:sp>
          <p:nvSpPr>
            <p:cNvPr id="29" name="TextBox 6"/>
            <p:cNvSpPr txBox="1">
              <a:spLocks noChangeArrowheads="1"/>
            </p:cNvSpPr>
            <p:nvPr/>
          </p:nvSpPr>
          <p:spPr bwMode="auto">
            <a:xfrm>
              <a:off x="1241255" y="5956469"/>
              <a:ext cx="11768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600" b="1" dirty="0" smtClean="0">
                  <a:latin typeface="Arial" charset="0"/>
                </a:rPr>
                <a:t>IASI(2006)</a:t>
              </a:r>
              <a:endParaRPr lang="en-US" sz="1600" b="1" dirty="0">
                <a:latin typeface="Arial" charset="0"/>
              </a:endParaRPr>
            </a:p>
          </p:txBody>
        </p:sp>
        <p:pic>
          <p:nvPicPr>
            <p:cNvPr id="30" name="Picture 23" descr="ASR2010poster.jp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5" t="23039" r="70397" b="67842"/>
            <a:stretch/>
          </p:blipFill>
          <p:spPr bwMode="auto">
            <a:xfrm>
              <a:off x="609600" y="1435220"/>
              <a:ext cx="5335588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23" descr="ASR2010poster.jp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62" t="33678" r="70191" b="57139"/>
            <a:stretch/>
          </p:blipFill>
          <p:spPr bwMode="auto">
            <a:xfrm>
              <a:off x="596900" y="3949580"/>
              <a:ext cx="2792392" cy="2093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2" name="Group 5"/>
            <p:cNvGrpSpPr>
              <a:grpSpLocks/>
            </p:cNvGrpSpPr>
            <p:nvPr/>
          </p:nvGrpSpPr>
          <p:grpSpPr bwMode="auto">
            <a:xfrm>
              <a:off x="3556000" y="3973576"/>
              <a:ext cx="2594102" cy="1968246"/>
              <a:chOff x="4648200" y="990600"/>
              <a:chExt cx="4495800" cy="3124200"/>
            </a:xfrm>
          </p:grpSpPr>
          <p:pic>
            <p:nvPicPr>
              <p:cNvPr id="33" name="Picture 2" descr="CrIS_ATMS.tiff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387" r="57362" b="6911"/>
              <a:stretch>
                <a:fillRect/>
              </a:stretch>
            </p:blipFill>
            <p:spPr bwMode="auto">
              <a:xfrm>
                <a:off x="4648200" y="990600"/>
                <a:ext cx="4114800" cy="312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" name="Rectangle 3"/>
              <p:cNvSpPr>
                <a:spLocks noChangeArrowheads="1"/>
              </p:cNvSpPr>
              <p:nvPr/>
            </p:nvSpPr>
            <p:spPr bwMode="auto">
              <a:xfrm>
                <a:off x="5257800" y="1524000"/>
                <a:ext cx="762000" cy="152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Rectangle 16"/>
              <p:cNvSpPr>
                <a:spLocks noChangeArrowheads="1"/>
              </p:cNvSpPr>
              <p:nvPr/>
            </p:nvSpPr>
            <p:spPr bwMode="auto">
              <a:xfrm>
                <a:off x="7467600" y="1193800"/>
                <a:ext cx="1676400" cy="1066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Rectangle 18"/>
              <p:cNvSpPr>
                <a:spLocks noChangeArrowheads="1"/>
              </p:cNvSpPr>
              <p:nvPr/>
            </p:nvSpPr>
            <p:spPr bwMode="auto">
              <a:xfrm>
                <a:off x="8343900" y="2209800"/>
                <a:ext cx="762000" cy="152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" name="Rectangle 19"/>
              <p:cNvSpPr>
                <a:spLocks noChangeArrowheads="1"/>
              </p:cNvSpPr>
              <p:nvPr/>
            </p:nvSpPr>
            <p:spPr bwMode="auto">
              <a:xfrm>
                <a:off x="5257800" y="1600200"/>
                <a:ext cx="762000" cy="304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Rectangle 20"/>
              <p:cNvSpPr>
                <a:spLocks noChangeArrowheads="1"/>
              </p:cNvSpPr>
              <p:nvPr/>
            </p:nvSpPr>
            <p:spPr bwMode="auto">
              <a:xfrm>
                <a:off x="7010400" y="1600200"/>
                <a:ext cx="762000" cy="228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Rectangle 21"/>
              <p:cNvSpPr>
                <a:spLocks noChangeArrowheads="1"/>
              </p:cNvSpPr>
              <p:nvPr/>
            </p:nvSpPr>
            <p:spPr bwMode="auto">
              <a:xfrm>
                <a:off x="6858000" y="1524000"/>
                <a:ext cx="762000" cy="152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Rectangle 22"/>
              <p:cNvSpPr>
                <a:spLocks noChangeArrowheads="1"/>
              </p:cNvSpPr>
              <p:nvPr/>
            </p:nvSpPr>
            <p:spPr bwMode="auto">
              <a:xfrm>
                <a:off x="8382000" y="2286000"/>
                <a:ext cx="762000" cy="152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1" name="Rectangle 17"/>
            <p:cNvSpPr>
              <a:spLocks noChangeArrowheads="1"/>
            </p:cNvSpPr>
            <p:nvPr/>
          </p:nvSpPr>
          <p:spPr bwMode="auto">
            <a:xfrm>
              <a:off x="4946650" y="4141216"/>
              <a:ext cx="1200150" cy="480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r>
                <a:rPr lang="en-US" sz="1400" i="1" dirty="0" err="1" smtClean="0"/>
                <a:t>Suomi</a:t>
              </a:r>
              <a:endParaRPr lang="en-US" sz="1400" i="1" dirty="0" smtClean="0"/>
            </a:p>
            <a:p>
              <a:pPr algn="ctr"/>
              <a:r>
                <a:rPr lang="en-US" sz="1400" i="1" dirty="0" smtClean="0"/>
                <a:t>NPP</a:t>
              </a:r>
              <a:r>
                <a:rPr lang="en-US" sz="1400" i="1" dirty="0"/>
                <a:t>/JPSS</a:t>
              </a:r>
            </a:p>
            <a:p>
              <a:pPr algn="ctr"/>
              <a:r>
                <a:rPr lang="en-US" sz="1400" i="1" dirty="0" err="1"/>
                <a:t>CrIS</a:t>
              </a:r>
              <a:endParaRPr lang="en-US" sz="1400" i="1" dirty="0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803284" y="6035159"/>
              <a:ext cx="12321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u="sng" dirty="0" smtClean="0"/>
                <a:t>Satellite</a:t>
              </a:r>
              <a:endParaRPr lang="en-US" sz="2400" b="1" u="sng" dirty="0"/>
            </a:p>
          </p:txBody>
        </p:sp>
        <p:sp>
          <p:nvSpPr>
            <p:cNvPr id="42" name="TextBox 6"/>
            <p:cNvSpPr txBox="1">
              <a:spLocks noChangeArrowheads="1"/>
            </p:cNvSpPr>
            <p:nvPr/>
          </p:nvSpPr>
          <p:spPr bwMode="auto">
            <a:xfrm>
              <a:off x="3843853" y="1206957"/>
              <a:ext cx="15758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600" b="1" dirty="0" smtClean="0">
                  <a:latin typeface="Arial" charset="0"/>
                </a:rPr>
                <a:t>ASSIST (2008)</a:t>
              </a:r>
              <a:endParaRPr lang="en-US" sz="1600" b="1" dirty="0">
                <a:latin typeface="Arial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493828" y="3226542"/>
              <a:ext cx="20053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u="sng" dirty="0" smtClean="0"/>
                <a:t>Ground-based</a:t>
              </a:r>
              <a:endParaRPr lang="en-US" sz="2400" b="1" u="sng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359284" y="3254994"/>
              <a:ext cx="19086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Spectral Coverage</a:t>
              </a:r>
              <a:endParaRPr lang="en-US" b="1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8326578" y="1498720"/>
              <a:ext cx="168556" cy="88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752984" y="5867568"/>
              <a:ext cx="12279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Wavenumber (cm</a:t>
              </a:r>
              <a:r>
                <a:rPr lang="en-US" sz="1000" baseline="30000" dirty="0" smtClean="0"/>
                <a:t>-1</a:t>
              </a:r>
              <a:r>
                <a:rPr lang="en-US" sz="1000" dirty="0" smtClean="0"/>
                <a:t>)</a:t>
              </a:r>
              <a:endParaRPr lang="en-US" sz="1000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778384" y="3119399"/>
              <a:ext cx="12279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Wavenumber (cm</a:t>
              </a:r>
              <a:r>
                <a:rPr lang="en-US" sz="1000" baseline="30000" dirty="0" smtClean="0"/>
                <a:t>-1</a:t>
              </a:r>
              <a:r>
                <a:rPr lang="en-US" sz="1000" dirty="0" smtClean="0"/>
                <a:t>)</a:t>
              </a:r>
              <a:endParaRPr 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55775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>
          <a:xfrm>
            <a:off x="0" y="84138"/>
            <a:ext cx="9144000" cy="487362"/>
          </a:xfrm>
        </p:spPr>
        <p:txBody>
          <a:bodyPr>
            <a:noAutofit/>
          </a:bodyPr>
          <a:lstStyle/>
          <a:p>
            <a:pPr eaLnBrk="1" hangingPunct="1"/>
            <a:r>
              <a:rPr lang="en-US" sz="3600" b="1" u="sng" dirty="0">
                <a:solidFill>
                  <a:srgbClr val="8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Satellite and Ground-based Radiance Spectra</a:t>
            </a:r>
          </a:p>
        </p:txBody>
      </p:sp>
      <p:grpSp>
        <p:nvGrpSpPr>
          <p:cNvPr id="16386" name="Group 15"/>
          <p:cNvGrpSpPr>
            <a:grpSpLocks/>
          </p:cNvGrpSpPr>
          <p:nvPr/>
        </p:nvGrpSpPr>
        <p:grpSpPr bwMode="auto">
          <a:xfrm>
            <a:off x="838200" y="762000"/>
            <a:ext cx="7620000" cy="5029200"/>
            <a:chOff x="838200" y="914400"/>
            <a:chExt cx="7620000" cy="5029200"/>
          </a:xfrm>
        </p:grpSpPr>
        <p:pic>
          <p:nvPicPr>
            <p:cNvPr id="16388" name="Picture 3" descr="Aug15IASIvsASSIST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67" t="4997" r="7500" b="4996"/>
            <a:stretch>
              <a:fillRect/>
            </a:stretch>
          </p:blipFill>
          <p:spPr bwMode="auto">
            <a:xfrm>
              <a:off x="838200" y="914400"/>
              <a:ext cx="7620000" cy="5029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9" name="TextBox 4"/>
            <p:cNvSpPr txBox="1">
              <a:spLocks noChangeArrowheads="1"/>
            </p:cNvSpPr>
            <p:nvPr/>
          </p:nvSpPr>
          <p:spPr bwMode="auto">
            <a:xfrm>
              <a:off x="1165937" y="990928"/>
              <a:ext cx="71045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chemeClr val="accent2"/>
                  </a:solidFill>
                  <a:latin typeface="Calibri" charset="0"/>
                </a:rPr>
                <a:t>PBL-T</a:t>
              </a:r>
            </a:p>
          </p:txBody>
        </p:sp>
        <p:sp>
          <p:nvSpPr>
            <p:cNvPr id="16390" name="TextBox 5"/>
            <p:cNvSpPr txBox="1">
              <a:spLocks noChangeArrowheads="1"/>
            </p:cNvSpPr>
            <p:nvPr/>
          </p:nvSpPr>
          <p:spPr bwMode="auto">
            <a:xfrm>
              <a:off x="2030377" y="2133600"/>
              <a:ext cx="761747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800">
                  <a:solidFill>
                    <a:schemeClr val="accent2"/>
                  </a:solidFill>
                  <a:latin typeface="Calibri" charset="0"/>
                </a:rPr>
                <a:t>PBL</a:t>
              </a:r>
            </a:p>
            <a:p>
              <a:pPr algn="ctr" eaLnBrk="1" hangingPunct="1"/>
              <a:r>
                <a:rPr lang="en-US" sz="1800">
                  <a:solidFill>
                    <a:schemeClr val="accent2"/>
                  </a:solidFill>
                  <a:latin typeface="Calibri" charset="0"/>
                </a:rPr>
                <a:t>Water</a:t>
              </a:r>
            </a:p>
            <a:p>
              <a:pPr algn="ctr" eaLnBrk="1" hangingPunct="1"/>
              <a:r>
                <a:rPr lang="en-US" sz="1800">
                  <a:solidFill>
                    <a:schemeClr val="accent2"/>
                  </a:solidFill>
                  <a:latin typeface="Calibri" charset="0"/>
                </a:rPr>
                <a:t>Vapor</a:t>
              </a:r>
            </a:p>
          </p:txBody>
        </p:sp>
        <p:sp>
          <p:nvSpPr>
            <p:cNvPr id="16391" name="TextBox 6"/>
            <p:cNvSpPr txBox="1">
              <a:spLocks noChangeArrowheads="1"/>
            </p:cNvSpPr>
            <p:nvPr/>
          </p:nvSpPr>
          <p:spPr bwMode="auto">
            <a:xfrm>
              <a:off x="2708702" y="1371600"/>
              <a:ext cx="41549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latin typeface="Calibri" charset="0"/>
                </a:rPr>
                <a:t>O</a:t>
              </a:r>
              <a:r>
                <a:rPr lang="en-US" sz="1800" baseline="-25000">
                  <a:latin typeface="Calibri" charset="0"/>
                </a:rPr>
                <a:t>3</a:t>
              </a:r>
            </a:p>
          </p:txBody>
        </p:sp>
        <p:sp>
          <p:nvSpPr>
            <p:cNvPr id="16392" name="TextBox 7"/>
            <p:cNvSpPr txBox="1">
              <a:spLocks noChangeArrowheads="1"/>
            </p:cNvSpPr>
            <p:nvPr/>
          </p:nvSpPr>
          <p:spPr bwMode="auto">
            <a:xfrm>
              <a:off x="2743200" y="4431268"/>
              <a:ext cx="41549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chemeClr val="accent2"/>
                  </a:solidFill>
                  <a:latin typeface="Calibri" charset="0"/>
                </a:rPr>
                <a:t>O</a:t>
              </a:r>
              <a:r>
                <a:rPr lang="en-US" sz="1800" baseline="-25000">
                  <a:solidFill>
                    <a:schemeClr val="accent2"/>
                  </a:solidFill>
                  <a:latin typeface="Calibri" charset="0"/>
                </a:rPr>
                <a:t>3</a:t>
              </a:r>
            </a:p>
          </p:txBody>
        </p:sp>
        <p:sp>
          <p:nvSpPr>
            <p:cNvPr id="16393" name="TextBox 8"/>
            <p:cNvSpPr txBox="1">
              <a:spLocks noChangeArrowheads="1"/>
            </p:cNvSpPr>
            <p:nvPr/>
          </p:nvSpPr>
          <p:spPr bwMode="auto">
            <a:xfrm>
              <a:off x="1676400" y="1219200"/>
              <a:ext cx="106952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latin typeface="Calibri" charset="0"/>
                </a:rPr>
                <a:t>Sfc./Cld T</a:t>
              </a:r>
            </a:p>
          </p:txBody>
        </p:sp>
        <p:sp>
          <p:nvSpPr>
            <p:cNvPr id="16394" name="TextBox 9"/>
            <p:cNvSpPr txBox="1">
              <a:spLocks noChangeArrowheads="1"/>
            </p:cNvSpPr>
            <p:nvPr/>
          </p:nvSpPr>
          <p:spPr bwMode="auto">
            <a:xfrm>
              <a:off x="4648200" y="1944469"/>
              <a:ext cx="160020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800">
                  <a:latin typeface="Calibri" charset="0"/>
                </a:rPr>
                <a:t>Tropospheric</a:t>
              </a:r>
            </a:p>
            <a:p>
              <a:pPr algn="ctr" eaLnBrk="1" hangingPunct="1"/>
              <a:r>
                <a:rPr lang="en-US" sz="1800">
                  <a:latin typeface="Calibri" charset="0"/>
                </a:rPr>
                <a:t> Water Vapor</a:t>
              </a:r>
            </a:p>
            <a:p>
              <a:pPr algn="ctr" eaLnBrk="1" hangingPunct="1"/>
              <a:r>
                <a:rPr lang="en-US" sz="1800">
                  <a:latin typeface="Calibri" charset="0"/>
                </a:rPr>
                <a:t>Profile</a:t>
              </a:r>
            </a:p>
          </p:txBody>
        </p:sp>
        <p:sp>
          <p:nvSpPr>
            <p:cNvPr id="16395" name="TextBox 10"/>
            <p:cNvSpPr txBox="1">
              <a:spLocks noChangeArrowheads="1"/>
            </p:cNvSpPr>
            <p:nvPr/>
          </p:nvSpPr>
          <p:spPr bwMode="auto">
            <a:xfrm>
              <a:off x="7010400" y="1044448"/>
              <a:ext cx="87107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chemeClr val="accent2"/>
                  </a:solidFill>
                  <a:latin typeface="Calibri" charset="0"/>
                </a:rPr>
                <a:t>PBL-CO</a:t>
              </a:r>
              <a:endParaRPr lang="en-US" sz="1800" baseline="-25000">
                <a:solidFill>
                  <a:schemeClr val="accent2"/>
                </a:solidFill>
                <a:latin typeface="Calibri" charset="0"/>
              </a:endParaRPr>
            </a:p>
          </p:txBody>
        </p:sp>
        <p:sp>
          <p:nvSpPr>
            <p:cNvPr id="16396" name="TextBox 11"/>
            <p:cNvSpPr txBox="1">
              <a:spLocks noChangeArrowheads="1"/>
            </p:cNvSpPr>
            <p:nvPr/>
          </p:nvSpPr>
          <p:spPr bwMode="auto">
            <a:xfrm>
              <a:off x="6826527" y="4534800"/>
              <a:ext cx="140307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800">
                  <a:latin typeface="Calibri" charset="0"/>
                </a:rPr>
                <a:t>Tropospheric</a:t>
              </a:r>
            </a:p>
            <a:p>
              <a:pPr algn="ctr" eaLnBrk="1" hangingPunct="1"/>
              <a:r>
                <a:rPr lang="en-US" sz="1800">
                  <a:latin typeface="Calibri" charset="0"/>
                </a:rPr>
                <a:t>CO</a:t>
              </a:r>
              <a:endParaRPr lang="en-US" sz="1800" baseline="-25000">
                <a:latin typeface="Calibri" charset="0"/>
              </a:endParaRPr>
            </a:p>
          </p:txBody>
        </p:sp>
        <p:sp>
          <p:nvSpPr>
            <p:cNvPr id="16397" name="TextBox 12"/>
            <p:cNvSpPr txBox="1">
              <a:spLocks noChangeArrowheads="1"/>
            </p:cNvSpPr>
            <p:nvPr/>
          </p:nvSpPr>
          <p:spPr bwMode="auto">
            <a:xfrm>
              <a:off x="1228678" y="1656900"/>
              <a:ext cx="337502" cy="258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latin typeface="Calibri" charset="0"/>
                </a:rPr>
                <a:t>T</a:t>
              </a:r>
            </a:p>
            <a:p>
              <a:pPr eaLnBrk="1" hangingPunct="1"/>
              <a:r>
                <a:rPr lang="en-US" sz="1800">
                  <a:latin typeface="Calibri" charset="0"/>
                </a:rPr>
                <a:t>-</a:t>
              </a:r>
            </a:p>
            <a:p>
              <a:pPr eaLnBrk="1" hangingPunct="1"/>
              <a:r>
                <a:rPr lang="en-US" sz="1800">
                  <a:latin typeface="Calibri" charset="0"/>
                </a:rPr>
                <a:t>P</a:t>
              </a:r>
            </a:p>
            <a:p>
              <a:pPr eaLnBrk="1" hangingPunct="1"/>
              <a:r>
                <a:rPr lang="en-US" sz="1800">
                  <a:latin typeface="Calibri" charset="0"/>
                </a:rPr>
                <a:t>R</a:t>
              </a:r>
            </a:p>
            <a:p>
              <a:pPr eaLnBrk="1" hangingPunct="1"/>
              <a:r>
                <a:rPr lang="en-US" sz="1800">
                  <a:latin typeface="Calibri" charset="0"/>
                </a:rPr>
                <a:t>O</a:t>
              </a:r>
            </a:p>
            <a:p>
              <a:pPr eaLnBrk="1" hangingPunct="1"/>
              <a:r>
                <a:rPr lang="en-US" sz="1800">
                  <a:latin typeface="Calibri" charset="0"/>
                </a:rPr>
                <a:t>F</a:t>
              </a:r>
            </a:p>
            <a:p>
              <a:pPr eaLnBrk="1" hangingPunct="1"/>
              <a:r>
                <a:rPr lang="en-US" sz="1800">
                  <a:latin typeface="Calibri" charset="0"/>
                </a:rPr>
                <a:t>I</a:t>
              </a:r>
            </a:p>
            <a:p>
              <a:pPr eaLnBrk="1" hangingPunct="1"/>
              <a:r>
                <a:rPr lang="en-US" sz="1800">
                  <a:latin typeface="Calibri" charset="0"/>
                </a:rPr>
                <a:t>L</a:t>
              </a:r>
            </a:p>
            <a:p>
              <a:pPr eaLnBrk="1" hangingPunct="1"/>
              <a:r>
                <a:rPr lang="en-US" sz="1800">
                  <a:latin typeface="Calibri" charset="0"/>
                </a:rPr>
                <a:t>e</a:t>
              </a:r>
            </a:p>
          </p:txBody>
        </p:sp>
        <p:sp>
          <p:nvSpPr>
            <p:cNvPr id="16398" name="TextBox 13"/>
            <p:cNvSpPr txBox="1">
              <a:spLocks noChangeArrowheads="1"/>
            </p:cNvSpPr>
            <p:nvPr/>
          </p:nvSpPr>
          <p:spPr bwMode="auto">
            <a:xfrm>
              <a:off x="1295400" y="5215948"/>
              <a:ext cx="68789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latin typeface="Calibri" charset="0"/>
                </a:rPr>
                <a:t>Nevada Simultaneous Satellite (IASI) and Ground-based (ASSIST) Spectra  </a:t>
              </a:r>
            </a:p>
          </p:txBody>
        </p:sp>
      </p:grpSp>
      <p:sp>
        <p:nvSpPr>
          <p:cNvPr id="16387" name="TextBox 14"/>
          <p:cNvSpPr txBox="1">
            <a:spLocks noChangeArrowheads="1"/>
          </p:cNvSpPr>
          <p:nvPr/>
        </p:nvSpPr>
        <p:spPr bwMode="auto">
          <a:xfrm>
            <a:off x="152400" y="5715000"/>
            <a:ext cx="8763000" cy="923925"/>
          </a:xfrm>
          <a:prstGeom prst="rect">
            <a:avLst/>
          </a:prstGeom>
          <a:solidFill>
            <a:srgbClr val="FFFF00"/>
          </a:solidFill>
          <a:ln w="2857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 b="1">
                <a:solidFill>
                  <a:srgbClr val="800000"/>
                </a:solidFill>
                <a:latin typeface="Calibri" charset="0"/>
              </a:rPr>
              <a:t>Simultaneous Satellite and Ground-based Radiance Spectra Enable Full Characterization of the Planetary Boundary Layer (PBL) and Free-Atmosphere (0- 40 km) for Atmospheric Compensation of Surface Background and Chemical Detection Measurements</a:t>
            </a:r>
            <a:endParaRPr lang="en-US" sz="1800">
              <a:solidFill>
                <a:srgbClr val="800000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740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45"/>
          <p:cNvGrpSpPr>
            <a:grpSpLocks/>
          </p:cNvGrpSpPr>
          <p:nvPr/>
        </p:nvGrpSpPr>
        <p:grpSpPr bwMode="auto">
          <a:xfrm>
            <a:off x="0" y="192088"/>
            <a:ext cx="9144000" cy="6665913"/>
            <a:chOff x="0" y="191834"/>
            <a:chExt cx="9144000" cy="6666167"/>
          </a:xfrm>
        </p:grpSpPr>
        <p:grpSp>
          <p:nvGrpSpPr>
            <p:cNvPr id="13315" name="Group 30"/>
            <p:cNvGrpSpPr>
              <a:grpSpLocks/>
            </p:cNvGrpSpPr>
            <p:nvPr/>
          </p:nvGrpSpPr>
          <p:grpSpPr bwMode="auto">
            <a:xfrm>
              <a:off x="0" y="838166"/>
              <a:ext cx="9144000" cy="6019835"/>
              <a:chOff x="0" y="838166"/>
              <a:chExt cx="9144000" cy="6019835"/>
            </a:xfrm>
          </p:grpSpPr>
          <p:sp>
            <p:nvSpPr>
              <p:cNvPr id="13322" name="Rectangle 45"/>
              <p:cNvSpPr>
                <a:spLocks noChangeArrowheads="1"/>
              </p:cNvSpPr>
              <p:nvPr/>
            </p:nvSpPr>
            <p:spPr bwMode="auto">
              <a:xfrm>
                <a:off x="4733925" y="6232525"/>
                <a:ext cx="184150" cy="396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endParaRPr lang="en-US" dirty="0"/>
              </a:p>
            </p:txBody>
          </p:sp>
          <p:sp>
            <p:nvSpPr>
              <p:cNvPr id="13323" name="Rectangle 48"/>
              <p:cNvSpPr>
                <a:spLocks noChangeArrowheads="1"/>
              </p:cNvSpPr>
              <p:nvPr/>
            </p:nvSpPr>
            <p:spPr bwMode="auto">
              <a:xfrm>
                <a:off x="5419725" y="6257925"/>
                <a:ext cx="184150" cy="396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endParaRPr lang="en-US" dirty="0"/>
              </a:p>
            </p:txBody>
          </p:sp>
          <p:pic>
            <p:nvPicPr>
              <p:cNvPr id="13324" name="Picture 9" descr="TQz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408"/>
              <a:stretch>
                <a:fillRect/>
              </a:stretch>
            </p:blipFill>
            <p:spPr bwMode="auto">
              <a:xfrm>
                <a:off x="0" y="838166"/>
                <a:ext cx="9144000" cy="6019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" name="Arc 28"/>
              <p:cNvSpPr/>
              <p:nvPr/>
            </p:nvSpPr>
            <p:spPr bwMode="auto">
              <a:xfrm rot="17501561">
                <a:off x="2470129" y="1819112"/>
                <a:ext cx="1173207" cy="1519237"/>
              </a:xfrm>
              <a:prstGeom prst="arc">
                <a:avLst>
                  <a:gd name="adj1" fmla="val 16200000"/>
                  <a:gd name="adj2" fmla="val 20521852"/>
                </a:avLst>
              </a:prstGeom>
              <a:solidFill>
                <a:schemeClr val="bg1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>
                  <a:latin typeface="Times New Roman" pitchFamily="-97" charset="0"/>
                  <a:ea typeface="+mn-ea"/>
                  <a:cs typeface="+mn-cs"/>
                </a:endParaRPr>
              </a:p>
            </p:txBody>
          </p:sp>
          <p:sp>
            <p:nvSpPr>
              <p:cNvPr id="13326" name="Rectangle 29"/>
              <p:cNvSpPr>
                <a:spLocks noChangeArrowheads="1"/>
              </p:cNvSpPr>
              <p:nvPr/>
            </p:nvSpPr>
            <p:spPr bwMode="auto">
              <a:xfrm>
                <a:off x="2971800" y="2133600"/>
                <a:ext cx="533400" cy="381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3317" name="TextBox 34"/>
            <p:cNvSpPr txBox="1">
              <a:spLocks noChangeArrowheads="1"/>
            </p:cNvSpPr>
            <p:nvPr/>
          </p:nvSpPr>
          <p:spPr bwMode="auto">
            <a:xfrm>
              <a:off x="0" y="191834"/>
              <a:ext cx="91440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3600" b="1" i="1" dirty="0">
                  <a:solidFill>
                    <a:srgbClr val="800000"/>
                  </a:solidFill>
                </a:rPr>
                <a:t>Satellite </a:t>
              </a:r>
              <a:r>
                <a:rPr lang="en-US" sz="3600" b="1" i="1" dirty="0" smtClean="0">
                  <a:solidFill>
                    <a:srgbClr val="800000"/>
                  </a:solidFill>
                </a:rPr>
                <a:t>Vs. </a:t>
              </a:r>
              <a:r>
                <a:rPr lang="en-US" sz="3600" b="1" i="1" dirty="0">
                  <a:solidFill>
                    <a:srgbClr val="800000"/>
                  </a:solidFill>
                </a:rPr>
                <a:t>Ground-based Profile Sensitivity</a:t>
              </a:r>
            </a:p>
          </p:txBody>
        </p:sp>
        <p:sp>
          <p:nvSpPr>
            <p:cNvPr id="13318" name="TextBox 41"/>
            <p:cNvSpPr txBox="1">
              <a:spLocks noChangeArrowheads="1"/>
            </p:cNvSpPr>
            <p:nvPr/>
          </p:nvSpPr>
          <p:spPr bwMode="auto">
            <a:xfrm>
              <a:off x="6722287" y="1892300"/>
              <a:ext cx="1525553" cy="707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/>
              <a:r>
                <a:rPr lang="en-US" b="1" dirty="0">
                  <a:latin typeface="Calibri" charset="0"/>
                </a:rPr>
                <a:t>CrIS/IASI</a:t>
              </a:r>
            </a:p>
            <a:p>
              <a:pPr algn="ctr"/>
              <a:r>
                <a:rPr lang="en-US" b="1" dirty="0">
                  <a:latin typeface="Calibri" charset="0"/>
                </a:rPr>
                <a:t>Water vapor</a:t>
              </a:r>
            </a:p>
          </p:txBody>
        </p:sp>
        <p:sp>
          <p:nvSpPr>
            <p:cNvPr id="13319" name="TextBox 42"/>
            <p:cNvSpPr txBox="1">
              <a:spLocks noChangeArrowheads="1"/>
            </p:cNvSpPr>
            <p:nvPr/>
          </p:nvSpPr>
          <p:spPr bwMode="auto">
            <a:xfrm>
              <a:off x="2752067" y="1892300"/>
              <a:ext cx="1614219" cy="707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/>
              <a:r>
                <a:rPr lang="en-US" b="1" dirty="0">
                  <a:latin typeface="Calibri" charset="0"/>
                </a:rPr>
                <a:t>CrIS/IASI</a:t>
              </a:r>
            </a:p>
            <a:p>
              <a:pPr algn="ctr"/>
              <a:r>
                <a:rPr lang="en-US" b="1" dirty="0">
                  <a:latin typeface="Calibri" charset="0"/>
                </a:rPr>
                <a:t>Temperature</a:t>
              </a:r>
            </a:p>
          </p:txBody>
        </p:sp>
        <p:sp>
          <p:nvSpPr>
            <p:cNvPr id="13320" name="TextBox 43"/>
            <p:cNvSpPr txBox="1">
              <a:spLocks noChangeArrowheads="1"/>
            </p:cNvSpPr>
            <p:nvPr/>
          </p:nvSpPr>
          <p:spPr bwMode="auto">
            <a:xfrm>
              <a:off x="6693145" y="4633773"/>
              <a:ext cx="1583837" cy="707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/>
              <a:r>
                <a:rPr lang="en-US" b="1" dirty="0" smtClean="0">
                  <a:latin typeface="Calibri" charset="0"/>
                </a:rPr>
                <a:t>AERI/ASSIST</a:t>
              </a:r>
              <a:endParaRPr lang="en-US" b="1" dirty="0">
                <a:latin typeface="Calibri" charset="0"/>
              </a:endParaRPr>
            </a:p>
            <a:p>
              <a:pPr algn="ctr"/>
              <a:r>
                <a:rPr lang="en-US" b="1" dirty="0">
                  <a:latin typeface="Calibri" charset="0"/>
                </a:rPr>
                <a:t>Water vapor</a:t>
              </a:r>
            </a:p>
          </p:txBody>
        </p:sp>
        <p:sp>
          <p:nvSpPr>
            <p:cNvPr id="13321" name="TextBox 44"/>
            <p:cNvSpPr txBox="1">
              <a:spLocks noChangeArrowheads="1"/>
            </p:cNvSpPr>
            <p:nvPr/>
          </p:nvSpPr>
          <p:spPr bwMode="auto">
            <a:xfrm>
              <a:off x="2479143" y="4572000"/>
              <a:ext cx="1583837" cy="707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/>
              <a:r>
                <a:rPr lang="en-US" b="1" dirty="0" smtClean="0">
                  <a:latin typeface="Calibri" charset="0"/>
                </a:rPr>
                <a:t>AERI/ASSIST</a:t>
              </a:r>
              <a:endParaRPr lang="en-US" b="1" dirty="0">
                <a:latin typeface="Calibri" charset="0"/>
              </a:endParaRPr>
            </a:p>
            <a:p>
              <a:pPr algn="ctr"/>
              <a:r>
                <a:rPr lang="en-US" b="1" dirty="0">
                  <a:latin typeface="Calibri" charset="0"/>
                </a:rPr>
                <a:t>Temperature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85683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4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i="1" u="sng" dirty="0" smtClean="0">
                <a:solidFill>
                  <a:srgbClr val="800000"/>
                </a:solidFill>
              </a:rPr>
              <a:t>ASSIST </a:t>
            </a:r>
            <a:r>
              <a:rPr lang="en-US" b="1" i="1" u="sng" dirty="0" err="1" smtClean="0">
                <a:solidFill>
                  <a:srgbClr val="800000"/>
                </a:solidFill>
              </a:rPr>
              <a:t>Vs</a:t>
            </a:r>
            <a:r>
              <a:rPr lang="en-US" b="1" i="1" u="sng" dirty="0" smtClean="0">
                <a:solidFill>
                  <a:srgbClr val="800000"/>
                </a:solidFill>
              </a:rPr>
              <a:t> AERI Radiance Comparisons</a:t>
            </a:r>
            <a:endParaRPr lang="en-US" b="1" i="1" u="sng" dirty="0">
              <a:solidFill>
                <a:srgbClr val="800000"/>
              </a:solidFill>
            </a:endParaRPr>
          </a:p>
        </p:txBody>
      </p:sp>
      <p:pic>
        <p:nvPicPr>
          <p:cNvPr id="5" name="Picture 4" descr="Avg_ASSIST_AERI_Rad_20121212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990580"/>
            <a:ext cx="4800600" cy="3003550"/>
          </a:xfrm>
          <a:prstGeom prst="rect">
            <a:avLst/>
          </a:prstGeom>
        </p:spPr>
      </p:pic>
      <p:pic>
        <p:nvPicPr>
          <p:cNvPr id="6" name="Picture 5" descr="Avg_ASSIST_AERI_Rad_20121212b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1"/>
          <a:stretch/>
        </p:blipFill>
        <p:spPr>
          <a:xfrm>
            <a:off x="14601" y="3994130"/>
            <a:ext cx="4800600" cy="2863870"/>
          </a:xfrm>
          <a:prstGeom prst="rect">
            <a:avLst/>
          </a:prstGeom>
        </p:spPr>
      </p:pic>
      <p:pic>
        <p:nvPicPr>
          <p:cNvPr id="7" name="Picture 6" descr="Avg_ASSIST_AERI_Rad_2012121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" y="990580"/>
            <a:ext cx="4800600" cy="3003550"/>
          </a:xfrm>
          <a:prstGeom prst="rect">
            <a:avLst/>
          </a:prstGeom>
        </p:spPr>
      </p:pic>
      <p:pic>
        <p:nvPicPr>
          <p:cNvPr id="8" name="Picture 7" descr="Avg_ASSIST_AERI_Rad_20121212c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1"/>
          <a:stretch/>
        </p:blipFill>
        <p:spPr>
          <a:xfrm>
            <a:off x="4335686" y="3994130"/>
            <a:ext cx="4800600" cy="286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426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6455"/>
            <a:ext cx="8229600" cy="1143000"/>
          </a:xfrm>
        </p:spPr>
        <p:txBody>
          <a:bodyPr/>
          <a:lstStyle/>
          <a:p>
            <a:r>
              <a:rPr lang="en-US" b="1" u="sng" dirty="0" smtClean="0">
                <a:solidFill>
                  <a:srgbClr val="800000"/>
                </a:solidFill>
              </a:rPr>
              <a:t>Observation Summary</a:t>
            </a:r>
            <a:endParaRPr lang="en-US" b="1" u="sng" dirty="0">
              <a:solidFill>
                <a:srgbClr val="800000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71798" y="1393544"/>
            <a:ext cx="8229600" cy="4525962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Surface meteorological data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Aqua AIRS, SNPP </a:t>
            </a:r>
            <a:r>
              <a:rPr lang="en-US" dirty="0" err="1" smtClean="0"/>
              <a:t>CrIS</a:t>
            </a:r>
            <a:r>
              <a:rPr lang="en-US" dirty="0" smtClean="0"/>
              <a:t>, and </a:t>
            </a:r>
            <a:r>
              <a:rPr lang="en-US" dirty="0" err="1" smtClean="0"/>
              <a:t>Metop</a:t>
            </a:r>
            <a:r>
              <a:rPr lang="en-US" dirty="0" smtClean="0"/>
              <a:t> IASI </a:t>
            </a:r>
            <a:r>
              <a:rPr lang="en-US" dirty="0" err="1" smtClean="0"/>
              <a:t>hyperspectral</a:t>
            </a:r>
            <a:r>
              <a:rPr lang="en-US" dirty="0" smtClean="0"/>
              <a:t> soundings for free tropospheric soundings between </a:t>
            </a:r>
            <a:r>
              <a:rPr lang="en-US" dirty="0" err="1" smtClean="0"/>
              <a:t>radiosonde</a:t>
            </a:r>
            <a:r>
              <a:rPr lang="en-US" dirty="0" smtClean="0"/>
              <a:t> measurements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Surface Microwave Total </a:t>
            </a:r>
            <a:r>
              <a:rPr lang="en-US" dirty="0" err="1" smtClean="0"/>
              <a:t>Precipitable</a:t>
            </a:r>
            <a:r>
              <a:rPr lang="en-US" dirty="0" smtClean="0"/>
              <a:t> Water measurements for </a:t>
            </a:r>
            <a:r>
              <a:rPr lang="en-US" dirty="0" err="1" smtClean="0"/>
              <a:t>radiosonde</a:t>
            </a:r>
            <a:r>
              <a:rPr lang="en-US" dirty="0" smtClean="0"/>
              <a:t> adjustment (ARM-sites)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err="1" smtClean="0"/>
              <a:t>Radiosondes</a:t>
            </a:r>
            <a:r>
              <a:rPr lang="en-US" dirty="0" smtClean="0"/>
              <a:t> for absolute reference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ASSIST and AERI (ARM-sites) </a:t>
            </a:r>
            <a:r>
              <a:rPr lang="en-US" dirty="0" err="1"/>
              <a:t>hyperspectral</a:t>
            </a:r>
            <a:r>
              <a:rPr lang="en-US" dirty="0"/>
              <a:t> </a:t>
            </a:r>
            <a:r>
              <a:rPr lang="en-US" dirty="0" smtClean="0"/>
              <a:t>radiances for Planetary Boundary Layer </a:t>
            </a:r>
            <a:r>
              <a:rPr lang="en-US" dirty="0" smtClean="0"/>
              <a:t>Profiling</a:t>
            </a:r>
            <a:endParaRPr lang="en-US" dirty="0"/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402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5299"/>
            <a:ext cx="9144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u="sng" dirty="0" smtClean="0">
                <a:solidFill>
                  <a:srgbClr val="800000"/>
                </a:solidFill>
              </a:rPr>
              <a:t>Creating An Continuous Depiction of the Atmosphere</a:t>
            </a:r>
            <a:endParaRPr lang="en-US" sz="3200" b="1" i="1" u="sng" dirty="0">
              <a:solidFill>
                <a:srgbClr val="8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0701" y="729734"/>
            <a:ext cx="8064500" cy="5663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n-US" sz="2400" dirty="0" smtClean="0"/>
              <a:t>   Interpolate Forecast/Analysis Model to 2.5 min Interval AERI/ASSIST Observation Times to provide </a:t>
            </a:r>
            <a:r>
              <a:rPr lang="en-US" sz="2400" b="1" dirty="0" smtClean="0"/>
              <a:t>“Model” background analysis</a:t>
            </a:r>
            <a:endParaRPr lang="en-US" sz="2400" dirty="0"/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n-US" sz="2400" dirty="0" smtClean="0"/>
              <a:t>   Interpolate differences between satellite observations and step-1 result to AERI/ASSIST Observation times</a:t>
            </a:r>
            <a:endParaRPr lang="en-US" sz="2400" dirty="0"/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n-US" sz="2400" dirty="0" smtClean="0"/>
              <a:t>   Add step-2 result to step-1 result to provide </a:t>
            </a:r>
            <a:r>
              <a:rPr lang="en-US" sz="2400" b="1" dirty="0" smtClean="0"/>
              <a:t>“model + satellite” background analysis</a:t>
            </a:r>
            <a:endParaRPr lang="en-US" sz="2400" dirty="0"/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n-US" sz="2400" dirty="0" smtClean="0"/>
              <a:t>   Interpolate difference between radiosonde observations and step-2 result to AERI/ASSIST observation times</a:t>
            </a:r>
            <a:endParaRPr lang="en-US" sz="2400" dirty="0"/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n-US" sz="2400" dirty="0" smtClean="0"/>
              <a:t>   Add step-4 result to step-3 result to </a:t>
            </a:r>
            <a:r>
              <a:rPr lang="en-US" sz="2400" b="1" dirty="0" smtClean="0"/>
              <a:t>provide “Model + Satellite + Radiosonde” background analysis</a:t>
            </a:r>
            <a:endParaRPr lang="en-US" sz="2400" b="1" dirty="0"/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n-US" sz="2400" dirty="0" smtClean="0"/>
              <a:t>   Use step-5 result as the background analysis for the 2.5 minute interval  </a:t>
            </a:r>
            <a:r>
              <a:rPr lang="en-US" sz="2400" b="1" dirty="0" smtClean="0"/>
              <a:t>“AERI/ASSIST statistical/physical retrieval”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9692908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6"/>
          <p:cNvSpPr txBox="1">
            <a:spLocks noChangeArrowheads="1"/>
          </p:cNvSpPr>
          <p:nvPr/>
        </p:nvSpPr>
        <p:spPr bwMode="auto">
          <a:xfrm flipH="1">
            <a:off x="0" y="49248"/>
            <a:ext cx="9144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r>
              <a:rPr lang="en-US" sz="4000" b="1" i="1" dirty="0" smtClean="0">
                <a:solidFill>
                  <a:srgbClr val="800000"/>
                </a:solidFill>
              </a:rPr>
              <a:t>Physical Regression (PR) </a:t>
            </a:r>
          </a:p>
          <a:p>
            <a:pPr algn="ctr"/>
            <a:r>
              <a:rPr lang="en-US" sz="4000" b="1" i="1" u="sng" dirty="0" smtClean="0">
                <a:solidFill>
                  <a:srgbClr val="800000"/>
                </a:solidFill>
              </a:rPr>
              <a:t>Profile </a:t>
            </a:r>
            <a:r>
              <a:rPr lang="en-US" sz="4000" b="1" i="1" u="sng" dirty="0">
                <a:solidFill>
                  <a:srgbClr val="800000"/>
                </a:solidFill>
              </a:rPr>
              <a:t>Retrieval Algorithm</a:t>
            </a:r>
          </a:p>
        </p:txBody>
      </p:sp>
      <p:sp>
        <p:nvSpPr>
          <p:cNvPr id="30723" name="TextBox 3"/>
          <p:cNvSpPr txBox="1">
            <a:spLocks noChangeArrowheads="1"/>
          </p:cNvSpPr>
          <p:nvPr/>
        </p:nvSpPr>
        <p:spPr bwMode="auto">
          <a:xfrm>
            <a:off x="2489570" y="1425256"/>
            <a:ext cx="44211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4000" b="1" dirty="0" err="1"/>
              <a:t>q</a:t>
            </a:r>
            <a:r>
              <a:rPr lang="en-US" sz="4000" b="1" baseline="-25000" dirty="0" err="1"/>
              <a:t>ret</a:t>
            </a:r>
            <a:r>
              <a:rPr lang="en-US" sz="4000" b="1" dirty="0"/>
              <a:t> = </a:t>
            </a:r>
            <a:r>
              <a:rPr lang="en-US" sz="4000" b="1" dirty="0" err="1"/>
              <a:t>q</a:t>
            </a:r>
            <a:r>
              <a:rPr lang="en-US" sz="4000" b="1" baseline="-25000" dirty="0" err="1"/>
              <a:t>o</a:t>
            </a:r>
            <a:r>
              <a:rPr lang="en-US" sz="4000" b="1" dirty="0"/>
              <a:t> + (</a:t>
            </a:r>
            <a:r>
              <a:rPr lang="en-US" sz="4000" b="1" dirty="0" err="1"/>
              <a:t>r</a:t>
            </a:r>
            <a:r>
              <a:rPr lang="en-US" sz="4000" b="1" baseline="-25000" dirty="0" err="1"/>
              <a:t>m</a:t>
            </a:r>
            <a:r>
              <a:rPr lang="en-US" sz="4000" b="1" dirty="0" err="1"/>
              <a:t>-r</a:t>
            </a:r>
            <a:r>
              <a:rPr lang="en-US" sz="4000" b="1" baseline="-25000" dirty="0" err="1"/>
              <a:t>o</a:t>
            </a:r>
            <a:r>
              <a:rPr lang="en-US" sz="4000" b="1" dirty="0"/>
              <a:t>)C</a:t>
            </a:r>
          </a:p>
        </p:txBody>
      </p:sp>
      <p:sp>
        <p:nvSpPr>
          <p:cNvPr id="30724" name="TextBox 4"/>
          <p:cNvSpPr txBox="1">
            <a:spLocks noChangeArrowheads="1"/>
          </p:cNvSpPr>
          <p:nvPr/>
        </p:nvSpPr>
        <p:spPr bwMode="auto">
          <a:xfrm>
            <a:off x="2316355" y="2311111"/>
            <a:ext cx="4729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3200" dirty="0"/>
              <a:t>C = (R</a:t>
            </a:r>
            <a:r>
              <a:rPr lang="ja-JP" altLang="en-US" sz="3200" dirty="0"/>
              <a:t>’</a:t>
            </a:r>
            <a:r>
              <a:rPr lang="en-US" altLang="ja-JP" sz="3200" baseline="30000" dirty="0"/>
              <a:t>T</a:t>
            </a:r>
            <a:r>
              <a:rPr lang="en-US" altLang="ja-JP" sz="3200" dirty="0"/>
              <a:t>R</a:t>
            </a:r>
            <a:r>
              <a:rPr lang="ja-JP" altLang="en-US" sz="3200" dirty="0"/>
              <a:t>’</a:t>
            </a:r>
            <a:r>
              <a:rPr lang="en-US" altLang="ja-JP" sz="3200" dirty="0"/>
              <a:t> + </a:t>
            </a:r>
            <a:r>
              <a:rPr lang="en-US" altLang="ja-JP" sz="3200" dirty="0" err="1"/>
              <a:t>λE</a:t>
            </a:r>
            <a:r>
              <a:rPr lang="en-US" altLang="ja-JP" sz="3200" baseline="30000" dirty="0" err="1"/>
              <a:t>T</a:t>
            </a:r>
            <a:r>
              <a:rPr lang="en-US" altLang="ja-JP" sz="3200" dirty="0" err="1"/>
              <a:t>E</a:t>
            </a:r>
            <a:r>
              <a:rPr lang="en-US" altLang="ja-JP" sz="3200" dirty="0"/>
              <a:t>)</a:t>
            </a:r>
            <a:r>
              <a:rPr lang="en-US" altLang="ja-JP" sz="3200" baseline="30000" dirty="0"/>
              <a:t>-1</a:t>
            </a:r>
            <a:r>
              <a:rPr lang="en-US" altLang="ja-JP" sz="3200" dirty="0"/>
              <a:t>R</a:t>
            </a:r>
            <a:r>
              <a:rPr lang="ja-JP" altLang="en-US" sz="3200" dirty="0"/>
              <a:t>’</a:t>
            </a:r>
            <a:r>
              <a:rPr lang="en-US" altLang="ja-JP" sz="3200" baseline="30000" dirty="0"/>
              <a:t>T</a:t>
            </a:r>
            <a:r>
              <a:rPr lang="en-US" altLang="ja-JP" sz="3200" dirty="0"/>
              <a:t>Q</a:t>
            </a:r>
            <a:r>
              <a:rPr lang="ja-JP" altLang="en-US" sz="3200" dirty="0"/>
              <a:t>’</a:t>
            </a:r>
            <a:r>
              <a:rPr lang="en-US" altLang="ja-JP" sz="3200" dirty="0"/>
              <a:t> </a:t>
            </a:r>
            <a:endParaRPr lang="en-US" sz="3200" dirty="0"/>
          </a:p>
        </p:txBody>
      </p:sp>
      <p:sp>
        <p:nvSpPr>
          <p:cNvPr id="30725" name="TextBox 5"/>
          <p:cNvSpPr txBox="1">
            <a:spLocks noChangeArrowheads="1"/>
          </p:cNvSpPr>
          <p:nvPr/>
        </p:nvSpPr>
        <p:spPr bwMode="auto">
          <a:xfrm>
            <a:off x="899628" y="3094551"/>
            <a:ext cx="7814405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US" b="1" dirty="0"/>
              <a:t>q = atmospheric profiles (temperature, water vapor, etc.)</a:t>
            </a:r>
          </a:p>
          <a:p>
            <a:pPr>
              <a:spcAft>
                <a:spcPts val="600"/>
              </a:spcAft>
            </a:pPr>
            <a:r>
              <a:rPr lang="en-US" b="1" dirty="0"/>
              <a:t>C = statistical covariance about the initial profile </a:t>
            </a:r>
            <a:r>
              <a:rPr lang="en-US" b="1" dirty="0" err="1"/>
              <a:t>q</a:t>
            </a:r>
            <a:r>
              <a:rPr lang="en-US" b="1" baseline="-25000" dirty="0" err="1"/>
              <a:t>o</a:t>
            </a:r>
            <a:r>
              <a:rPr lang="en-US" b="1" baseline="-25000" dirty="0"/>
              <a:t> </a:t>
            </a:r>
          </a:p>
          <a:p>
            <a:pPr>
              <a:spcAft>
                <a:spcPts val="600"/>
              </a:spcAft>
            </a:pPr>
            <a:r>
              <a:rPr lang="en-US" b="1" dirty="0" err="1"/>
              <a:t>r</a:t>
            </a:r>
            <a:r>
              <a:rPr lang="en-US" b="1" baseline="-25000" dirty="0" err="1"/>
              <a:t>o</a:t>
            </a:r>
            <a:r>
              <a:rPr lang="en-US" b="1" dirty="0"/>
              <a:t> = radiance calculated from the initial profile </a:t>
            </a:r>
            <a:r>
              <a:rPr lang="en-US" b="1" dirty="0" err="1"/>
              <a:t>q</a:t>
            </a:r>
            <a:r>
              <a:rPr lang="en-US" b="1" baseline="-25000" dirty="0" err="1"/>
              <a:t>o</a:t>
            </a:r>
            <a:endParaRPr lang="en-US" b="1" baseline="-25000" dirty="0"/>
          </a:p>
          <a:p>
            <a:pPr>
              <a:spcAft>
                <a:spcPts val="600"/>
              </a:spcAft>
            </a:pPr>
            <a:r>
              <a:rPr lang="en-US" b="1" dirty="0"/>
              <a:t>Q &amp; R = climatological ensemble of profiles &amp; </a:t>
            </a:r>
            <a:r>
              <a:rPr lang="en-US" b="1" dirty="0" smtClean="0"/>
              <a:t>radiance  </a:t>
            </a:r>
            <a:r>
              <a:rPr lang="en-US" b="1" dirty="0"/>
              <a:t>spectra</a:t>
            </a:r>
            <a:endParaRPr lang="en-US" b="1" baseline="-25000" dirty="0"/>
          </a:p>
          <a:p>
            <a:pPr>
              <a:spcAft>
                <a:spcPts val="600"/>
              </a:spcAft>
            </a:pPr>
            <a:r>
              <a:rPr lang="en-US" b="1" dirty="0"/>
              <a:t>( )</a:t>
            </a:r>
            <a:r>
              <a:rPr lang="ja-JP" altLang="en-US" b="1" dirty="0"/>
              <a:t>’</a:t>
            </a:r>
            <a:r>
              <a:rPr lang="en-US" altLang="ja-JP" b="1" dirty="0"/>
              <a:t> = deviation from the initial conditions </a:t>
            </a:r>
            <a:r>
              <a:rPr lang="en-US" altLang="ja-JP" b="1" dirty="0" err="1"/>
              <a:t>q</a:t>
            </a:r>
            <a:r>
              <a:rPr lang="en-US" altLang="ja-JP" b="1" baseline="-25000" dirty="0" err="1"/>
              <a:t>o</a:t>
            </a:r>
            <a:r>
              <a:rPr lang="en-US" altLang="ja-JP" b="1" dirty="0"/>
              <a:t> and </a:t>
            </a:r>
            <a:r>
              <a:rPr lang="en-US" altLang="ja-JP" b="1" dirty="0" err="1"/>
              <a:t>r</a:t>
            </a:r>
            <a:r>
              <a:rPr lang="en-US" altLang="ja-JP" b="1" baseline="-25000" dirty="0" err="1"/>
              <a:t>o</a:t>
            </a:r>
            <a:endParaRPr lang="en-US" altLang="ja-JP" b="1" baseline="-25000" dirty="0"/>
          </a:p>
          <a:p>
            <a:pPr>
              <a:spcAft>
                <a:spcPts val="600"/>
              </a:spcAft>
            </a:pPr>
            <a:r>
              <a:rPr lang="en-US" b="1" dirty="0"/>
              <a:t>E</a:t>
            </a:r>
            <a:r>
              <a:rPr lang="en-US" b="1" baseline="30000" dirty="0"/>
              <a:t>T</a:t>
            </a:r>
            <a:r>
              <a:rPr lang="en-US" b="1" dirty="0"/>
              <a:t>E = statistical covariance of spectral radiance noise</a:t>
            </a:r>
          </a:p>
          <a:p>
            <a:pPr>
              <a:spcAft>
                <a:spcPts val="600"/>
              </a:spcAft>
            </a:pPr>
            <a:r>
              <a:rPr lang="en-US" b="1" dirty="0" err="1"/>
              <a:t>λ</a:t>
            </a:r>
            <a:r>
              <a:rPr lang="en-US" b="1" dirty="0"/>
              <a:t> = </a:t>
            </a:r>
            <a:r>
              <a:rPr lang="en-US" b="1" dirty="0" err="1"/>
              <a:t>scaler</a:t>
            </a:r>
            <a:r>
              <a:rPr lang="en-US" b="1" dirty="0"/>
              <a:t> determined as that value which minimizes the</a:t>
            </a:r>
          </a:p>
          <a:p>
            <a:pPr>
              <a:spcAft>
                <a:spcPts val="600"/>
              </a:spcAft>
            </a:pPr>
            <a:r>
              <a:rPr lang="en-US" b="1" dirty="0"/>
              <a:t>     RMS difference between the retrieval calculated radiance </a:t>
            </a:r>
          </a:p>
          <a:p>
            <a:pPr>
              <a:spcAft>
                <a:spcPts val="600"/>
              </a:spcAft>
            </a:pPr>
            <a:r>
              <a:rPr lang="en-US" b="1" dirty="0"/>
              <a:t>     spectrum and observed radiance spectrum </a:t>
            </a:r>
          </a:p>
        </p:txBody>
      </p:sp>
    </p:spTree>
    <p:extLst>
      <p:ext uri="{BB962C8B-B14F-4D97-AF65-F5344CB8AC3E}">
        <p14:creationId xmlns:p14="http://schemas.microsoft.com/office/powerpoint/2010/main" val="3880572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801</TotalTime>
  <Words>945</Words>
  <Application>Microsoft Macintosh PowerPoint</Application>
  <PresentationFormat>On-screen Show (4:3)</PresentationFormat>
  <Paragraphs>153</Paragraphs>
  <Slides>25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PowerPoint Presentation</vt:lpstr>
      <vt:lpstr>PowerPoint Presentation</vt:lpstr>
      <vt:lpstr>PowerPoint Presentation</vt:lpstr>
      <vt:lpstr>Satellite and Ground-based Radiance Spectra</vt:lpstr>
      <vt:lpstr>PowerPoint Presentation</vt:lpstr>
      <vt:lpstr>ASSIST Vs AERI Radiance Comparisons</vt:lpstr>
      <vt:lpstr>Observation Summary</vt:lpstr>
      <vt:lpstr>PowerPoint Presentation</vt:lpstr>
      <vt:lpstr>PowerPoint Presentation</vt:lpstr>
      <vt:lpstr>PowerPoint Presentation</vt:lpstr>
      <vt:lpstr>Physical Correction Using Forecast Model Profile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GRASP Validation Campaign (April 20, 2012)</vt:lpstr>
      <vt:lpstr>Southern Great Plains ARM CART-site</vt:lpstr>
      <vt:lpstr>PowerPoint Presentation</vt:lpstr>
      <vt:lpstr>PowerPoint Presentation</vt:lpstr>
      <vt:lpstr>PowerPoint Presentation</vt:lpstr>
      <vt:lpstr>PowerPoint Presentation</vt:lpstr>
      <vt:lpstr>Validation Sites</vt:lpstr>
      <vt:lpstr>PowerPoint Presentation</vt:lpstr>
      <vt:lpstr>Conclusion</vt:lpstr>
    </vt:vector>
  </TitlesOfParts>
  <Company>University of Wisconsin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ALOSE Program Review</dc:title>
  <dc:creator>Bill Smith</dc:creator>
  <cp:lastModifiedBy>Bill Smith</cp:lastModifiedBy>
  <cp:revision>100</cp:revision>
  <dcterms:created xsi:type="dcterms:W3CDTF">2014-03-11T13:23:37Z</dcterms:created>
  <dcterms:modified xsi:type="dcterms:W3CDTF">2014-10-17T01:35:46Z</dcterms:modified>
</cp:coreProperties>
</file>