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98" r:id="rId2"/>
    <p:sldId id="296" r:id="rId3"/>
    <p:sldId id="258" r:id="rId4"/>
    <p:sldId id="259" r:id="rId5"/>
    <p:sldId id="299" r:id="rId6"/>
    <p:sldId id="295" r:id="rId7"/>
    <p:sldId id="260" r:id="rId8"/>
    <p:sldId id="261" r:id="rId9"/>
    <p:sldId id="289" r:id="rId10"/>
    <p:sldId id="262" r:id="rId11"/>
    <p:sldId id="292" r:id="rId12"/>
    <p:sldId id="263" r:id="rId13"/>
    <p:sldId id="290" r:id="rId14"/>
    <p:sldId id="264" r:id="rId15"/>
    <p:sldId id="266" r:id="rId16"/>
    <p:sldId id="267" r:id="rId17"/>
    <p:sldId id="268" r:id="rId18"/>
    <p:sldId id="269" r:id="rId19"/>
    <p:sldId id="271" r:id="rId20"/>
    <p:sldId id="272" r:id="rId21"/>
    <p:sldId id="270" r:id="rId22"/>
    <p:sldId id="293" r:id="rId23"/>
    <p:sldId id="275" r:id="rId24"/>
    <p:sldId id="279" r:id="rId25"/>
    <p:sldId id="300" r:id="rId26"/>
    <p:sldId id="301" r:id="rId27"/>
    <p:sldId id="280" r:id="rId28"/>
    <p:sldId id="276" r:id="rId29"/>
    <p:sldId id="277" r:id="rId30"/>
    <p:sldId id="288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FF00"/>
    <a:srgbClr val="D8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-18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Relationship Id="rId2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EE7FC-B42D-5949-87F6-53EC90695C91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4B969-46E5-4141-A5B7-4EF4050A3C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04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91D66-9E8A-7A4B-BD8C-F74E2AA81E4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3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4D7ABC6D-12BE-F54E-99C3-BF459DC65F59}" type="slidenum">
              <a:rPr lang="en-US" sz="1200"/>
              <a:pPr/>
              <a:t>7</a:t>
            </a:fld>
            <a:endParaRPr lang="en-US" sz="1200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61B67C5-D2B8-424D-AA87-B96E9ECE143A}" type="slidenum">
              <a:rPr lang="en-US" sz="1200"/>
              <a:pPr/>
              <a:t>8</a:t>
            </a:fld>
            <a:endParaRPr lang="en-US" sz="1200" dirty="0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4B969-46E5-4141-A5B7-4EF4050A3CC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824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0A1CC-E12A-0346-9A95-1B5EDF70916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343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B02DF-4E1F-6447-BD55-4EDD14CC3D8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632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91D66-9E8A-7A4B-BD8C-F74E2AA81E4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57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166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905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373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701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93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763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44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576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236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686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593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F5702-DC3C-9440-96F2-DF008B127F73}" type="datetimeFigureOut">
              <a:rPr lang="en-US" smtClean="0"/>
              <a:t>6/17/15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06E13-5B57-B148-B895-DA03C90810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550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9.jpg"/><Relationship Id="rId6" Type="http://schemas.openxmlformats.org/officeDocument/2006/relationships/image" Target="../media/image20.jpg"/><Relationship Id="rId7" Type="http://schemas.openxmlformats.org/officeDocument/2006/relationships/image" Target="../media/image21.jpg"/><Relationship Id="rId8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gif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jpe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package" Target="../embeddings/Microsoft_Word_Document1.docx"/><Relationship Id="rId5" Type="http://schemas.openxmlformats.org/officeDocument/2006/relationships/image" Target="../media/image8.emf"/><Relationship Id="rId6" Type="http://schemas.openxmlformats.org/officeDocument/2006/relationships/oleObject" Target="???" TargetMode="External"/><Relationship Id="rId7" Type="http://schemas.openxmlformats.org/officeDocument/2006/relationships/image" Target="../media/image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599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S-HIS:  The Dual Regression Profile Retrieval Algorithm Used For HS3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990310"/>
            <a:ext cx="7315200" cy="17526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accent1"/>
                </a:solidFill>
              </a:rPr>
              <a:t>Bill Smith Sr., Elisabeth Weisz</a:t>
            </a:r>
            <a:r>
              <a:rPr lang="en-US" sz="2000" dirty="0">
                <a:solidFill>
                  <a:schemeClr val="accent1"/>
                </a:solidFill>
              </a:rPr>
              <a:t>, Hank Revercomb, Joe </a:t>
            </a:r>
            <a:r>
              <a:rPr lang="en-US" sz="2000" dirty="0" smtClean="0">
                <a:solidFill>
                  <a:schemeClr val="accent1"/>
                </a:solidFill>
              </a:rPr>
              <a:t>Taylor, Ray Garcia</a:t>
            </a:r>
            <a:r>
              <a:rPr lang="en-US" sz="2000" dirty="0">
                <a:solidFill>
                  <a:schemeClr val="accent1"/>
                </a:solidFill>
              </a:rPr>
              <a:t>, Dave </a:t>
            </a:r>
            <a:r>
              <a:rPr lang="en-US" sz="2000" dirty="0" smtClean="0">
                <a:solidFill>
                  <a:schemeClr val="accent1"/>
                </a:solidFill>
              </a:rPr>
              <a:t>Hoese, Dan DeSlover</a:t>
            </a:r>
            <a:endParaRPr lang="en-US" sz="2000" dirty="0" smtClean="0"/>
          </a:p>
          <a:p>
            <a:r>
              <a:rPr lang="en-US" sz="2000" dirty="0" smtClean="0">
                <a:solidFill>
                  <a:schemeClr val="accent1"/>
                </a:solidFill>
              </a:rPr>
              <a:t>University of Wisconsin Space Science and Engineering Center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6" name="Picture 5" descr="HS3 cover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8" b="72368"/>
          <a:stretch/>
        </p:blipFill>
        <p:spPr>
          <a:xfrm>
            <a:off x="0" y="1"/>
            <a:ext cx="9144000" cy="115041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66676" y="3990310"/>
            <a:ext cx="459017" cy="3670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2078885"/>
            <a:ext cx="9144000" cy="44187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94817" y="5019707"/>
            <a:ext cx="4787434" cy="1744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71338" y="1842781"/>
            <a:ext cx="8881603" cy="4691109"/>
            <a:chOff x="171338" y="1842781"/>
            <a:chExt cx="8881603" cy="4691109"/>
          </a:xfrm>
        </p:grpSpPr>
        <p:sp>
          <p:nvSpPr>
            <p:cNvPr id="11" name="Rectangle 45"/>
            <p:cNvSpPr>
              <a:spLocks noChangeArrowheads="1"/>
            </p:cNvSpPr>
            <p:nvPr/>
          </p:nvSpPr>
          <p:spPr bwMode="auto">
            <a:xfrm>
              <a:off x="4382365" y="4016922"/>
              <a:ext cx="1841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en-US" dirty="0"/>
            </a:p>
          </p:txBody>
        </p:sp>
        <p:sp>
          <p:nvSpPr>
            <p:cNvPr id="12" name="Rectangle 48"/>
            <p:cNvSpPr>
              <a:spLocks noChangeArrowheads="1"/>
            </p:cNvSpPr>
            <p:nvPr/>
          </p:nvSpPr>
          <p:spPr bwMode="auto">
            <a:xfrm>
              <a:off x="5068165" y="4042322"/>
              <a:ext cx="1841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en-US" dirty="0"/>
            </a:p>
          </p:txBody>
        </p:sp>
        <p:pic>
          <p:nvPicPr>
            <p:cNvPr id="13" name="Picture 23" descr="ASR2010poster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62" t="33678" r="70191" b="57139"/>
            <a:stretch/>
          </p:blipFill>
          <p:spPr bwMode="auto">
            <a:xfrm>
              <a:off x="219682" y="2137306"/>
              <a:ext cx="2792392" cy="2015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Group 5"/>
            <p:cNvGrpSpPr>
              <a:grpSpLocks/>
            </p:cNvGrpSpPr>
            <p:nvPr/>
          </p:nvGrpSpPr>
          <p:grpSpPr bwMode="auto">
            <a:xfrm>
              <a:off x="3178782" y="2161302"/>
              <a:ext cx="2594102" cy="1911978"/>
              <a:chOff x="4648200" y="990600"/>
              <a:chExt cx="4495800" cy="3124200"/>
            </a:xfrm>
          </p:grpSpPr>
          <p:pic>
            <p:nvPicPr>
              <p:cNvPr id="30" name="Picture 2" descr="CrIS_ATMS.tiff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87" r="57362" b="6911"/>
              <a:stretch>
                <a:fillRect/>
              </a:stretch>
            </p:blipFill>
            <p:spPr bwMode="auto">
              <a:xfrm>
                <a:off x="4648200" y="990600"/>
                <a:ext cx="4114800" cy="312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Rectangle 3"/>
              <p:cNvSpPr>
                <a:spLocks noChangeArrowheads="1"/>
              </p:cNvSpPr>
              <p:nvPr/>
            </p:nvSpPr>
            <p:spPr bwMode="auto">
              <a:xfrm>
                <a:off x="5257800" y="1524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" name="Rectangle 16"/>
              <p:cNvSpPr>
                <a:spLocks noChangeArrowheads="1"/>
              </p:cNvSpPr>
              <p:nvPr/>
            </p:nvSpPr>
            <p:spPr bwMode="auto">
              <a:xfrm>
                <a:off x="7467600" y="1193800"/>
                <a:ext cx="1676400" cy="1066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" name="Rectangle 18"/>
              <p:cNvSpPr>
                <a:spLocks noChangeArrowheads="1"/>
              </p:cNvSpPr>
              <p:nvPr/>
            </p:nvSpPr>
            <p:spPr bwMode="auto">
              <a:xfrm>
                <a:off x="8343900" y="22098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5257800" y="1600200"/>
                <a:ext cx="762000" cy="304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" name="Rectangle 20"/>
              <p:cNvSpPr>
                <a:spLocks noChangeArrowheads="1"/>
              </p:cNvSpPr>
              <p:nvPr/>
            </p:nvSpPr>
            <p:spPr bwMode="auto">
              <a:xfrm>
                <a:off x="7010400" y="1600200"/>
                <a:ext cx="762000" cy="228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Rectangle 21"/>
              <p:cNvSpPr>
                <a:spLocks noChangeArrowheads="1"/>
              </p:cNvSpPr>
              <p:nvPr/>
            </p:nvSpPr>
            <p:spPr bwMode="auto">
              <a:xfrm>
                <a:off x="6858000" y="1524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Rectangle 22"/>
              <p:cNvSpPr>
                <a:spLocks noChangeArrowheads="1"/>
              </p:cNvSpPr>
              <p:nvPr/>
            </p:nvSpPr>
            <p:spPr bwMode="auto">
              <a:xfrm>
                <a:off x="8382000" y="2286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4569432" y="2303286"/>
              <a:ext cx="1200150" cy="480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sz="1400" i="1" dirty="0" smtClean="0"/>
                <a:t>Suomi</a:t>
              </a:r>
            </a:p>
            <a:p>
              <a:pPr algn="ctr"/>
              <a:r>
                <a:rPr lang="en-US" sz="1400" i="1" dirty="0" smtClean="0"/>
                <a:t>NPP</a:t>
              </a:r>
              <a:r>
                <a:rPr lang="en-US" sz="1400" i="1" dirty="0"/>
                <a:t>/JPSS</a:t>
              </a:r>
            </a:p>
            <a:p>
              <a:pPr algn="ctr"/>
              <a:r>
                <a:rPr lang="en-US" sz="1400" i="1" dirty="0"/>
                <a:t>CrIS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70736" y="3984925"/>
              <a:ext cx="3408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dirty="0" smtClean="0">
                  <a:solidFill>
                    <a:srgbClr val="800000"/>
                  </a:solidFill>
                </a:rPr>
                <a:t>Satellite &amp; Ground-based</a:t>
              </a:r>
              <a:endParaRPr lang="en-US" sz="2400" b="1" u="sng" dirty="0">
                <a:solidFill>
                  <a:srgbClr val="80000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389038" y="1967425"/>
              <a:ext cx="168556" cy="88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31"/>
            <p:cNvSpPr>
              <a:spLocks noChangeArrowheads="1"/>
            </p:cNvSpPr>
            <p:nvPr/>
          </p:nvSpPr>
          <p:spPr bwMode="auto">
            <a:xfrm>
              <a:off x="2076338" y="6262103"/>
              <a:ext cx="2624137" cy="2717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781816" y="4390433"/>
              <a:ext cx="13250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>
                  <a:latin typeface="Arial" charset="0"/>
                </a:rPr>
                <a:t>AERI (1990)</a:t>
              </a:r>
            </a:p>
          </p:txBody>
        </p:sp>
        <p:pic>
          <p:nvPicPr>
            <p:cNvPr id="20" name="Picture 23" descr="ASR2010poster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5" t="23039" r="70397" b="67842"/>
            <a:stretch/>
          </p:blipFill>
          <p:spPr bwMode="auto">
            <a:xfrm>
              <a:off x="171338" y="4640087"/>
              <a:ext cx="5335588" cy="162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3405591" y="4386168"/>
              <a:ext cx="15758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 smtClean="0">
                  <a:latin typeface="Arial" charset="0"/>
                </a:rPr>
                <a:t>ASSIST (2008)</a:t>
              </a:r>
              <a:endParaRPr lang="en-US" sz="1600" b="1" dirty="0">
                <a:latin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553008" y="3979738"/>
              <a:ext cx="1316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dirty="0" smtClean="0">
                  <a:solidFill>
                    <a:srgbClr val="800000"/>
                  </a:solidFill>
                </a:rPr>
                <a:t>Airborne</a:t>
              </a:r>
              <a:endParaRPr lang="en-US" sz="2400" b="1" u="sng" dirty="0">
                <a:solidFill>
                  <a:srgbClr val="800000"/>
                </a:solidFill>
              </a:endParaRPr>
            </a:p>
          </p:txBody>
        </p:sp>
        <p:pic>
          <p:nvPicPr>
            <p:cNvPr id="24" name="Picture 3"/>
            <p:cNvPicPr>
              <a:picLocks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09" t="46783" r="15693" b="12775"/>
            <a:stretch/>
          </p:blipFill>
          <p:spPr>
            <a:xfrm>
              <a:off x="5590562" y="2195699"/>
              <a:ext cx="3259888" cy="1905491"/>
            </a:xfrm>
            <a:prstGeom prst="rect">
              <a:avLst/>
            </a:prstGeom>
            <a:noFill/>
            <a:ln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 descr="GH_2012_env.pn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11222" y="4723646"/>
              <a:ext cx="3741719" cy="1538458"/>
            </a:xfrm>
            <a:prstGeom prst="rect">
              <a:avLst/>
            </a:prstGeom>
            <a:effectLst>
              <a:glow rad="228600">
                <a:schemeClr val="bg1"/>
              </a:glo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5752453" y="4350268"/>
              <a:ext cx="32172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S-HIS on Global Hawk (2012)</a:t>
              </a:r>
              <a:endParaRPr lang="en-US" sz="2000" b="1" dirty="0"/>
            </a:p>
          </p:txBody>
        </p:sp>
        <p:sp>
          <p:nvSpPr>
            <p:cNvPr id="27" name="TextBox 6"/>
            <p:cNvSpPr txBox="1">
              <a:spLocks noChangeArrowheads="1"/>
            </p:cNvSpPr>
            <p:nvPr/>
          </p:nvSpPr>
          <p:spPr bwMode="auto">
            <a:xfrm>
              <a:off x="186156" y="1857145"/>
              <a:ext cx="28983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 smtClean="0">
                  <a:latin typeface="Arial" charset="0"/>
                </a:rPr>
                <a:t>Metop IASI (A-2006, B-2012)</a:t>
              </a:r>
              <a:endParaRPr lang="en-US" sz="1600" b="1" dirty="0">
                <a:latin typeface="Arial" charset="0"/>
              </a:endParaRPr>
            </a:p>
          </p:txBody>
        </p:sp>
        <p:sp>
          <p:nvSpPr>
            <p:cNvPr id="28" name="TextBox 6"/>
            <p:cNvSpPr txBox="1">
              <a:spLocks noChangeArrowheads="1"/>
            </p:cNvSpPr>
            <p:nvPr/>
          </p:nvSpPr>
          <p:spPr bwMode="auto">
            <a:xfrm>
              <a:off x="3520966" y="1844317"/>
              <a:ext cx="19257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 smtClean="0">
                  <a:latin typeface="Arial" charset="0"/>
                </a:rPr>
                <a:t>S-NPP CrIS (2011)</a:t>
              </a:r>
              <a:endParaRPr lang="en-US" sz="1600" b="1" dirty="0">
                <a:latin typeface="Arial" charset="0"/>
              </a:endParaRPr>
            </a:p>
          </p:txBody>
        </p:sp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5893325" y="1842781"/>
              <a:ext cx="29670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 smtClean="0">
                  <a:latin typeface="Arial" charset="0"/>
                </a:rPr>
                <a:t>NAST-I &amp; SHIS (1999 &amp; 2000)</a:t>
              </a:r>
              <a:endParaRPr lang="en-US" sz="1600" b="1" dirty="0">
                <a:latin typeface="Arial" charset="0"/>
              </a:endParaRPr>
            </a:p>
          </p:txBody>
        </p:sp>
      </p:grpSp>
      <p:pic>
        <p:nvPicPr>
          <p:cNvPr id="38" name="Picture 37" descr="ssec_logo_top_right.pd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6" t="44745" r="38934" b="43756"/>
          <a:stretch/>
        </p:blipFill>
        <p:spPr>
          <a:xfrm>
            <a:off x="8310862" y="6288796"/>
            <a:ext cx="766769" cy="496327"/>
          </a:xfrm>
          <a:prstGeom prst="rect">
            <a:avLst/>
          </a:prstGeom>
        </p:spPr>
      </p:pic>
      <p:pic>
        <p:nvPicPr>
          <p:cNvPr id="39" name="Picture 38" descr="UW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8" y="6320633"/>
            <a:ext cx="326552" cy="494493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14103" y="6273615"/>
            <a:ext cx="739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8C0000"/>
                </a:solidFill>
              </a:rPr>
              <a:t>University</a:t>
            </a:r>
          </a:p>
          <a:p>
            <a:pPr algn="ctr"/>
            <a:r>
              <a:rPr lang="en-US" sz="1000" b="1" dirty="0">
                <a:solidFill>
                  <a:srgbClr val="8C0000"/>
                </a:solidFill>
              </a:rPr>
              <a:t>o</a:t>
            </a:r>
            <a:r>
              <a:rPr lang="en-US" sz="1000" b="1" dirty="0" smtClean="0">
                <a:solidFill>
                  <a:srgbClr val="8C0000"/>
                </a:solidFill>
              </a:rPr>
              <a:t>f</a:t>
            </a:r>
          </a:p>
          <a:p>
            <a:pPr algn="ctr"/>
            <a:r>
              <a:rPr lang="en-US" sz="1000" b="1" dirty="0" smtClean="0">
                <a:solidFill>
                  <a:srgbClr val="8C0000"/>
                </a:solidFill>
              </a:rPr>
              <a:t>Wisconsin</a:t>
            </a:r>
            <a:endParaRPr lang="en-US" sz="1000" b="1" dirty="0">
              <a:solidFill>
                <a:srgbClr val="8C0000"/>
              </a:solidFill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30215" y="1029457"/>
            <a:ext cx="9144000" cy="1050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800000"/>
                </a:solidFill>
              </a:rPr>
              <a:t>Satellite, Airborne, and Ground-based FTS Remote Sensing Techniques</a:t>
            </a:r>
            <a:r>
              <a:rPr lang="en-US" sz="2400" u="sng" dirty="0" smtClean="0">
                <a:solidFill>
                  <a:srgbClr val="800000"/>
                </a:solidFill>
              </a:rPr>
              <a:t/>
            </a:r>
            <a:br>
              <a:rPr lang="en-US" sz="2400" u="sng" dirty="0" smtClean="0">
                <a:solidFill>
                  <a:srgbClr val="800000"/>
                </a:solidFill>
              </a:rPr>
            </a:br>
            <a:r>
              <a:rPr lang="en-US" sz="1400" b="1" dirty="0" smtClean="0"/>
              <a:t>W. L. Smith Sr., A. Larar, H. Revercomb, N. Smith, J. Taylor, D. Tobin, E. Weisz, M. Yesalusky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 </a:t>
            </a:r>
            <a:endParaRPr lang="en-US" sz="1400" dirty="0"/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0" y="1801137"/>
            <a:ext cx="9144000" cy="104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0" y="634145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>
                <a:solidFill>
                  <a:srgbClr val="000090"/>
                </a:solidFill>
              </a:rPr>
              <a:t>INTERNATIONAL SYMPOSIUM ATMOSPHERIC RADIATION and DYNAMICS" (ISARD - 2015)</a:t>
            </a:r>
            <a:br>
              <a:rPr lang="en-US" sz="1200" b="1" i="1" dirty="0">
                <a:solidFill>
                  <a:srgbClr val="000090"/>
                </a:solidFill>
              </a:rPr>
            </a:br>
            <a:r>
              <a:rPr lang="en-US" sz="1200" b="1" i="1" dirty="0">
                <a:solidFill>
                  <a:srgbClr val="000090"/>
                </a:solidFill>
              </a:rPr>
              <a:t>23 - 26 June 2015, Saint-Petersburg-Petrodvorets, 1 Ulyanovskaya</a:t>
            </a:r>
            <a:endParaRPr lang="en-US" sz="1200" i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103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/>
          <a:stretch/>
        </p:blipFill>
        <p:spPr bwMode="auto">
          <a:xfrm>
            <a:off x="0" y="579841"/>
            <a:ext cx="9144000" cy="6284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86553" y="3558817"/>
            <a:ext cx="1997460" cy="2502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67767" y="3629575"/>
            <a:ext cx="4455066" cy="3693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Model + Satellite + Radiosonde + AERI/ASSIST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244" y="27608"/>
            <a:ext cx="911475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800000"/>
                </a:solidFill>
              </a:rPr>
              <a:t>Relative Humidity at the Darwin AU ARM-site</a:t>
            </a:r>
            <a:endParaRPr lang="en-US" sz="3200" b="1" u="sng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410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7040"/>
          </a:xfrm>
        </p:spPr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Topics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706" y="804884"/>
            <a:ext cx="8669459" cy="6053116"/>
          </a:xfrm>
        </p:spPr>
        <p:txBody>
          <a:bodyPr>
            <a:normAutofit fontScale="32500" lnSpcReduction="20000"/>
          </a:bodyPr>
          <a:lstStyle/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FTS Atmospheric Profile Retrieval Approach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Combined Model, Satellite, Radiosonde, &amp; GB-FTS Atmospheric Structure Measurements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Sensor Profile Sensitivity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Model + Satellite + Radiosonde + GB FTS Amalgamatio</a:t>
            </a:r>
            <a:r>
              <a:rPr lang="en-US" sz="7400" b="1" dirty="0" smtClean="0"/>
              <a:t>n</a:t>
            </a:r>
          </a:p>
          <a:p>
            <a:pPr>
              <a:spcAft>
                <a:spcPts val="600"/>
              </a:spcAft>
            </a:pPr>
            <a:r>
              <a:rPr lang="en-US" sz="8600" b="1" dirty="0" smtClean="0">
                <a:solidFill>
                  <a:srgbClr val="800000"/>
                </a:solidFill>
              </a:rPr>
              <a:t>S-NPP CAL/VAL Campaign (May, 2013)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Ground-site Validation of Satellite Measurements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Moore Tornado Satellite &amp; Aircraft Observations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NASA HS3 Global Hawk Campaign (2014)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SHIS Retrieval Validation Results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Hurricane Edouard Satellite Validation Results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Conclusions</a:t>
            </a:r>
            <a:endParaRPr lang="en-US" sz="8600" dirty="0">
              <a:solidFill>
                <a:srgbClr val="800000"/>
              </a:solidFill>
            </a:endParaRP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</a:p>
          <a:p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3706" y="2943016"/>
            <a:ext cx="8383094" cy="1409550"/>
          </a:xfrm>
          <a:prstGeom prst="rect">
            <a:avLst/>
          </a:prstGeom>
          <a:solidFill>
            <a:srgbClr val="FFFF00">
              <a:alpha val="21000"/>
            </a:srgbClr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58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0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Suomi-NPP Cal/Val Flight Tracks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NPP 2013 Trac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7" r="17647" b="14773"/>
          <a:stretch/>
        </p:blipFill>
        <p:spPr>
          <a:xfrm>
            <a:off x="0" y="801842"/>
            <a:ext cx="9144000" cy="60561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75839" y="1541651"/>
            <a:ext cx="2385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chemeClr val="bg1"/>
                </a:solidFill>
              </a:rPr>
              <a:t>ARM-Cart-site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746387" y="2024160"/>
            <a:ext cx="324258" cy="305914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47114" y="2793368"/>
            <a:ext cx="1598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chemeClr val="bg1"/>
                </a:solidFill>
              </a:rPr>
              <a:t>Yuma AZ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>
            <a:stCxn id="13" idx="1"/>
          </p:cNvCxnSpPr>
          <p:nvPr/>
        </p:nvCxnSpPr>
        <p:spPr>
          <a:xfrm flipH="1" flipV="1">
            <a:off x="3708366" y="2793368"/>
            <a:ext cx="338748" cy="26161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3177289" y="5943623"/>
            <a:ext cx="5628105" cy="9143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solidFill>
                  <a:srgbClr val="FFFFFF"/>
                </a:solidFill>
              </a:rPr>
              <a:t>10 SNPP science flights</a:t>
            </a:r>
          </a:p>
          <a:p>
            <a:pPr marL="284163" indent="-284163">
              <a:buFont typeface="Arial"/>
              <a:buChar char="•"/>
            </a:pPr>
            <a:r>
              <a:rPr lang="en-US" sz="2400" b="1" dirty="0" smtClean="0">
                <a:solidFill>
                  <a:srgbClr val="FFFFFF"/>
                </a:solidFill>
              </a:rPr>
              <a:t>3 HyspIRI ‘piggy-back’ flights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12" name="Picture 11" descr="ER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3" r="-278"/>
          <a:stretch/>
        </p:blipFill>
        <p:spPr>
          <a:xfrm>
            <a:off x="846947" y="1392326"/>
            <a:ext cx="722477" cy="4310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56197" y="1404052"/>
            <a:ext cx="13551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</a:rPr>
              <a:t>NAST-I &amp; M</a:t>
            </a:r>
          </a:p>
          <a:p>
            <a:pPr algn="ctr"/>
            <a:r>
              <a:rPr lang="en-US" b="1" i="1" dirty="0" smtClean="0">
                <a:solidFill>
                  <a:schemeClr val="bg1"/>
                </a:solidFill>
              </a:rPr>
              <a:t>S-HIS</a:t>
            </a:r>
          </a:p>
          <a:p>
            <a:pPr algn="ctr"/>
            <a:r>
              <a:rPr lang="en-US" b="1" i="1" dirty="0" smtClean="0">
                <a:solidFill>
                  <a:schemeClr val="bg1"/>
                </a:solidFill>
              </a:rPr>
              <a:t>AVIRIS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9905" y="1016000"/>
            <a:ext cx="1193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FFFF"/>
                </a:solidFill>
              </a:rPr>
              <a:t>May 2013</a:t>
            </a:r>
            <a:endParaRPr lang="en-US" b="1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924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670" y="-9244"/>
            <a:ext cx="8229600" cy="65171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800000"/>
                </a:solidFill>
              </a:rPr>
              <a:t>SNPP Cal/Val Validation Sites</a:t>
            </a:r>
            <a:endParaRPr lang="en-US" b="1" u="sng" dirty="0">
              <a:solidFill>
                <a:srgbClr val="80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50493" y="676118"/>
            <a:ext cx="8391184" cy="5878262"/>
            <a:chOff x="450493" y="676118"/>
            <a:chExt cx="8391184" cy="5878262"/>
          </a:xfrm>
        </p:grpSpPr>
        <p:grpSp>
          <p:nvGrpSpPr>
            <p:cNvPr id="10" name="Group 9"/>
            <p:cNvGrpSpPr/>
            <p:nvPr/>
          </p:nvGrpSpPr>
          <p:grpSpPr>
            <a:xfrm>
              <a:off x="450493" y="676118"/>
              <a:ext cx="8391184" cy="2909766"/>
              <a:chOff x="749313" y="676118"/>
              <a:chExt cx="8391184" cy="2909766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749313" y="810586"/>
                <a:ext cx="5451275" cy="2775298"/>
                <a:chOff x="749313" y="989878"/>
                <a:chExt cx="5451275" cy="2775298"/>
              </a:xfrm>
            </p:grpSpPr>
            <p:pic>
              <p:nvPicPr>
                <p:cNvPr id="4" name="Picture 3" descr="P1000870.JPG"/>
                <p:cNvPicPr>
                  <a:picLocks noChangeAspect="1"/>
                </p:cNvPicPr>
                <p:nvPr/>
              </p:nvPicPr>
              <p:blipFill rotWithShape="1">
                <a:blip r:embed="rId3">
                  <a:alphaModFix amt="83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401" t="17482" r="1071"/>
                <a:stretch/>
              </p:blipFill>
              <p:spPr>
                <a:xfrm rot="16200000">
                  <a:off x="226247" y="1512946"/>
                  <a:ext cx="2775296" cy="1729163"/>
                </a:xfrm>
                <a:prstGeom prst="rect">
                  <a:avLst/>
                </a:prstGeom>
              </p:spPr>
            </p:pic>
            <p:pic>
              <p:nvPicPr>
                <p:cNvPr id="5" name="Picture 4" descr="P1000871.JPG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4529" b="8947"/>
                <a:stretch/>
              </p:blipFill>
              <p:spPr>
                <a:xfrm>
                  <a:off x="2320637" y="989878"/>
                  <a:ext cx="3879951" cy="2775298"/>
                </a:xfrm>
                <a:prstGeom prst="rect">
                  <a:avLst/>
                </a:prstGeom>
              </p:spPr>
            </p:pic>
          </p:grpSp>
          <p:sp>
            <p:nvSpPr>
              <p:cNvPr id="7" name="TextBox 6"/>
              <p:cNvSpPr txBox="1"/>
              <p:nvPr/>
            </p:nvSpPr>
            <p:spPr>
              <a:xfrm>
                <a:off x="6170714" y="676118"/>
                <a:ext cx="296978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b="1" i="1" dirty="0" smtClean="0">
                    <a:solidFill>
                      <a:srgbClr val="800000"/>
                    </a:solidFill>
                  </a:rPr>
                  <a:t>Yuma Arizona</a:t>
                </a:r>
              </a:p>
              <a:p>
                <a:pPr algn="ctr"/>
                <a:r>
                  <a:rPr lang="en-US" sz="2400" b="1" i="1" dirty="0" smtClean="0">
                    <a:solidFill>
                      <a:srgbClr val="800000"/>
                    </a:solidFill>
                  </a:rPr>
                  <a:t>32.6 N, 114.5 W</a:t>
                </a:r>
                <a:endParaRPr lang="en-US" sz="2400" b="1" i="1" dirty="0">
                  <a:solidFill>
                    <a:srgbClr val="800000"/>
                  </a:solidFill>
                </a:endParaRPr>
              </a:p>
            </p:txBody>
          </p:sp>
          <p:pic>
            <p:nvPicPr>
              <p:cNvPr id="9" name="Picture 8" descr="MapYuma.jp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4703" y="1691780"/>
                <a:ext cx="2525470" cy="1894103"/>
              </a:xfrm>
              <a:prstGeom prst="rect">
                <a:avLst/>
              </a:prstGeom>
            </p:spPr>
          </p:pic>
        </p:grpSp>
        <p:pic>
          <p:nvPicPr>
            <p:cNvPr id="12" name="Picture 11" descr="sgp_flag.jp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" r="10625"/>
            <a:stretch/>
          </p:blipFill>
          <p:spPr>
            <a:xfrm>
              <a:off x="463180" y="3656131"/>
              <a:ext cx="2017069" cy="2760560"/>
            </a:xfrm>
            <a:prstGeom prst="rect">
              <a:avLst/>
            </a:prstGeom>
          </p:spPr>
        </p:pic>
        <p:pic>
          <p:nvPicPr>
            <p:cNvPr id="13" name="Picture 12" descr="sgp_front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82"/>
            <a:stretch/>
          </p:blipFill>
          <p:spPr>
            <a:xfrm>
              <a:off x="2584836" y="3656131"/>
              <a:ext cx="3324584" cy="276056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135346" y="3656131"/>
              <a:ext cx="23890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i="1" dirty="0" smtClean="0">
                  <a:solidFill>
                    <a:srgbClr val="800000"/>
                  </a:solidFill>
                </a:rPr>
                <a:t>Lamont Ok</a:t>
              </a:r>
            </a:p>
            <a:p>
              <a:pPr algn="ctr"/>
              <a:r>
                <a:rPr lang="en-US" sz="2400" b="1" i="1" dirty="0" smtClean="0">
                  <a:solidFill>
                    <a:srgbClr val="800000"/>
                  </a:solidFill>
                </a:rPr>
                <a:t>36.6 N, 97.5 W</a:t>
              </a:r>
              <a:endParaRPr lang="en-US" sz="2400" b="1" i="1" dirty="0">
                <a:solidFill>
                  <a:srgbClr val="800000"/>
                </a:solidFill>
              </a:endParaRPr>
            </a:p>
          </p:txBody>
        </p:sp>
        <p:pic>
          <p:nvPicPr>
            <p:cNvPr id="15" name="Picture 14" descr="ARMmap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42"/>
            <a:stretch/>
          </p:blipFill>
          <p:spPr>
            <a:xfrm>
              <a:off x="5909419" y="4671793"/>
              <a:ext cx="2932257" cy="1882587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792945" y="866591"/>
              <a:ext cx="23676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ASSIST &amp; Radiosondes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30211" y="3768167"/>
              <a:ext cx="21164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AERI &amp; Radiosondes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3179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 txBox="1">
            <a:spLocks/>
          </p:cNvSpPr>
          <p:nvPr/>
        </p:nvSpPr>
        <p:spPr>
          <a:xfrm>
            <a:off x="457200" y="0"/>
            <a:ext cx="8229600" cy="563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 smtClean="0">
                <a:solidFill>
                  <a:srgbClr val="800000"/>
                </a:solidFill>
              </a:rPr>
              <a:t>Yuma AZ Example (May 20, 2013) </a:t>
            </a:r>
            <a:endParaRPr lang="en-US" b="1" u="sng" dirty="0">
              <a:solidFill>
                <a:srgbClr val="80000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-1" y="608293"/>
            <a:ext cx="8842140" cy="6249707"/>
            <a:chOff x="-1" y="608293"/>
            <a:chExt cx="8842140" cy="6249707"/>
          </a:xfrm>
        </p:grpSpPr>
        <p:grpSp>
          <p:nvGrpSpPr>
            <p:cNvPr id="12" name="Group 11"/>
            <p:cNvGrpSpPr/>
            <p:nvPr/>
          </p:nvGrpSpPr>
          <p:grpSpPr>
            <a:xfrm>
              <a:off x="-1" y="608293"/>
              <a:ext cx="4622800" cy="2973258"/>
              <a:chOff x="-1" y="791881"/>
              <a:chExt cx="4622800" cy="2973258"/>
            </a:xfrm>
          </p:grpSpPr>
          <p:pic>
            <p:nvPicPr>
              <p:cNvPr id="4" name="Picture 3" descr="YumaASSIST_T.png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039"/>
              <a:stretch/>
            </p:blipFill>
            <p:spPr>
              <a:xfrm>
                <a:off x="-1" y="791881"/>
                <a:ext cx="4622800" cy="2973258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925975" y="899622"/>
                <a:ext cx="20002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chemeClr val="bg1"/>
                    </a:solidFill>
                  </a:rPr>
                  <a:t>Combined Product</a:t>
                </a:r>
                <a:endParaRPr lang="en-US" b="1" i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" name="Picture 1" descr="Tval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57" r="7973"/>
            <a:stretch/>
          </p:blipFill>
          <p:spPr>
            <a:xfrm>
              <a:off x="26" y="3605198"/>
              <a:ext cx="4254224" cy="3252802"/>
            </a:xfrm>
            <a:prstGeom prst="rect">
              <a:avLst/>
            </a:prstGeom>
          </p:spPr>
        </p:pic>
        <p:pic>
          <p:nvPicPr>
            <p:cNvPr id="3" name="Picture 2" descr="RHval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03" r="6965"/>
            <a:stretch/>
          </p:blipFill>
          <p:spPr>
            <a:xfrm>
              <a:off x="4324334" y="3506483"/>
              <a:ext cx="4300822" cy="3351517"/>
            </a:xfrm>
            <a:prstGeom prst="rect">
              <a:avLst/>
            </a:prstGeom>
          </p:spPr>
        </p:pic>
        <p:pic>
          <p:nvPicPr>
            <p:cNvPr id="5" name="Picture 4" descr="TvalPBL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0" r="6417"/>
            <a:stretch/>
          </p:blipFill>
          <p:spPr>
            <a:xfrm>
              <a:off x="611267" y="4927600"/>
              <a:ext cx="2000252" cy="1539239"/>
            </a:xfrm>
            <a:prstGeom prst="rect">
              <a:avLst/>
            </a:prstGeom>
          </p:spPr>
        </p:pic>
        <p:pic>
          <p:nvPicPr>
            <p:cNvPr id="17" name="Picture 16" descr="Tval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35" t="9308" r="11153" b="71599"/>
            <a:stretch/>
          </p:blipFill>
          <p:spPr>
            <a:xfrm>
              <a:off x="1929150" y="3709794"/>
              <a:ext cx="2209550" cy="6604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34089" y="4330504"/>
              <a:ext cx="1788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Separation=4 Km</a:t>
              </a:r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01289" y="4330504"/>
              <a:ext cx="1788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Separation=4 Km</a:t>
              </a:r>
              <a:endParaRPr lang="en-US" dirty="0"/>
            </a:p>
          </p:txBody>
        </p:sp>
        <p:pic>
          <p:nvPicPr>
            <p:cNvPr id="8" name="Picture 7" descr="ASSISTrh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1" t="14559" r="2242"/>
            <a:stretch/>
          </p:blipFill>
          <p:spPr>
            <a:xfrm>
              <a:off x="4583495" y="646060"/>
              <a:ext cx="4179505" cy="2897391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5298107" y="709674"/>
              <a:ext cx="2000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chemeClr val="bg1"/>
                  </a:solidFill>
                </a:rPr>
                <a:t>Combined Product</a:t>
              </a:r>
              <a:endParaRPr lang="en-US" b="1" i="1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6200000">
              <a:off x="8144700" y="1639144"/>
              <a:ext cx="113326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>
                  <a:solidFill>
                    <a:srgbClr val="FF6600"/>
                  </a:solidFill>
                  <a:latin typeface="Arial"/>
                  <a:cs typeface="Arial"/>
                </a:rPr>
                <a:t>Pressure (mb)</a:t>
              </a:r>
              <a:endParaRPr lang="en-US" sz="1100" b="1" dirty="0">
                <a:solidFill>
                  <a:srgbClr val="FF6600"/>
                </a:solidFill>
                <a:latin typeface="Arial"/>
                <a:cs typeface="Arial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330934" y="3755597"/>
              <a:ext cx="1320051" cy="16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0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25111" y="3689447"/>
              <a:ext cx="15440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Combined (20.8 UTC)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41083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0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Suomi-NPP Cal/Val Flight Tracks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0" y="801842"/>
            <a:ext cx="9144000" cy="6056157"/>
            <a:chOff x="0" y="801842"/>
            <a:chExt cx="9144000" cy="6056157"/>
          </a:xfrm>
        </p:grpSpPr>
        <p:pic>
          <p:nvPicPr>
            <p:cNvPr id="4" name="Picture 3" descr="NPP 2013 Tracks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37" r="17647" b="14773"/>
            <a:stretch/>
          </p:blipFill>
          <p:spPr>
            <a:xfrm>
              <a:off x="0" y="801842"/>
              <a:ext cx="9144000" cy="605615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292352" y="1814112"/>
              <a:ext cx="17538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chemeClr val="bg1"/>
                  </a:solidFill>
                </a:rPr>
                <a:t>ARM-Cart-site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7245836" y="2214222"/>
              <a:ext cx="466210" cy="115852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4047114" y="2793368"/>
              <a:ext cx="11923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chemeClr val="bg1"/>
                  </a:solidFill>
                </a:rPr>
                <a:t>Yuma AZ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cxnSp>
          <p:nvCxnSpPr>
            <p:cNvPr id="14" name="Straight Arrow Connector 13"/>
            <p:cNvCxnSpPr>
              <a:stCxn id="13" idx="1"/>
            </p:cNvCxnSpPr>
            <p:nvPr/>
          </p:nvCxnSpPr>
          <p:spPr>
            <a:xfrm flipH="1" flipV="1">
              <a:off x="3708366" y="2793368"/>
              <a:ext cx="338748" cy="200055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itle 1"/>
            <p:cNvSpPr txBox="1">
              <a:spLocks/>
            </p:cNvSpPr>
            <p:nvPr/>
          </p:nvSpPr>
          <p:spPr>
            <a:xfrm>
              <a:off x="3177289" y="5943623"/>
              <a:ext cx="5628105" cy="91437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342900" indent="-342900">
                <a:buFont typeface="Arial"/>
                <a:buChar char="•"/>
              </a:pPr>
              <a:r>
                <a:rPr lang="en-US" sz="2400" b="1" dirty="0" smtClean="0">
                  <a:solidFill>
                    <a:srgbClr val="FFFFFF"/>
                  </a:solidFill>
                </a:rPr>
                <a:t>10 SNPP science flights</a:t>
              </a:r>
            </a:p>
            <a:p>
              <a:pPr marL="284163" indent="-284163">
                <a:buFont typeface="Arial"/>
                <a:buChar char="•"/>
              </a:pPr>
              <a:r>
                <a:rPr lang="en-US" sz="2400" b="1" dirty="0" smtClean="0">
                  <a:solidFill>
                    <a:srgbClr val="FFFFFF"/>
                  </a:solidFill>
                </a:rPr>
                <a:t>3 HyspIRI ‘piggy-back’ flights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47114" y="1814112"/>
              <a:ext cx="2050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May 20 Flight Track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6097713" y="2023099"/>
              <a:ext cx="728043" cy="191123"/>
            </a:xfrm>
            <a:prstGeom prst="straightConnector1">
              <a:avLst/>
            </a:prstGeom>
            <a:ln>
              <a:solidFill>
                <a:srgbClr val="FF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4318795" y="2183444"/>
              <a:ext cx="509502" cy="330219"/>
            </a:xfrm>
            <a:prstGeom prst="straightConnector1">
              <a:avLst/>
            </a:prstGeom>
            <a:ln>
              <a:solidFill>
                <a:srgbClr val="FF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 flipV="1">
              <a:off x="3708368" y="2793370"/>
              <a:ext cx="2540032" cy="178430"/>
            </a:xfrm>
            <a:prstGeom prst="line">
              <a:avLst/>
            </a:prstGeom>
            <a:ln>
              <a:solidFill>
                <a:srgbClr val="D8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 flipV="1">
              <a:off x="6248400" y="2971800"/>
              <a:ext cx="1270018" cy="165202"/>
            </a:xfrm>
            <a:prstGeom prst="line">
              <a:avLst/>
            </a:prstGeom>
            <a:ln>
              <a:solidFill>
                <a:srgbClr val="D8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3388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63025" y="178732"/>
            <a:ext cx="6961513" cy="4742334"/>
            <a:chOff x="1251165" y="178732"/>
            <a:chExt cx="6961513" cy="474233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l="-8285" r="-4572"/>
            <a:stretch/>
          </p:blipFill>
          <p:spPr>
            <a:xfrm>
              <a:off x="1251165" y="178733"/>
              <a:ext cx="3715926" cy="2242195"/>
            </a:xfrm>
            <a:prstGeom prst="rect">
              <a:avLst/>
            </a:prstGeom>
          </p:spPr>
        </p:pic>
        <p:pic>
          <p:nvPicPr>
            <p:cNvPr id="6" name="Picture 5" descr="130520_rpts.gi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03" r="-5851"/>
            <a:stretch/>
          </p:blipFill>
          <p:spPr>
            <a:xfrm>
              <a:off x="4459123" y="178732"/>
              <a:ext cx="3753555" cy="2242195"/>
            </a:xfrm>
            <a:prstGeom prst="rect">
              <a:avLst/>
            </a:prstGeom>
          </p:spPr>
        </p:pic>
        <p:pic>
          <p:nvPicPr>
            <p:cNvPr id="7" name="Picture 6" descr="Screen Shot 2013-09-16 at 7.08.19 AM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4" t="25402" r="440"/>
            <a:stretch/>
          </p:blipFill>
          <p:spPr>
            <a:xfrm>
              <a:off x="1533406" y="2417702"/>
              <a:ext cx="6500519" cy="2503364"/>
            </a:xfrm>
            <a:prstGeom prst="rect">
              <a:avLst/>
            </a:prstGeom>
          </p:spPr>
        </p:pic>
      </p:grpSp>
      <p:sp>
        <p:nvSpPr>
          <p:cNvPr id="8" name="Content Placeholder 3"/>
          <p:cNvSpPr txBox="1">
            <a:spLocks noGrp="1"/>
          </p:cNvSpPr>
          <p:nvPr>
            <p:ph idx="1"/>
          </p:nvPr>
        </p:nvSpPr>
        <p:spPr>
          <a:xfrm>
            <a:off x="348075" y="4872099"/>
            <a:ext cx="847607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1800" i="1" dirty="0" smtClean="0">
                <a:solidFill>
                  <a:schemeClr val="bg1"/>
                </a:solidFill>
              </a:rPr>
              <a:t>The </a:t>
            </a:r>
            <a:r>
              <a:rPr lang="en-US" sz="1800" b="1" i="1" dirty="0">
                <a:solidFill>
                  <a:schemeClr val="bg1"/>
                </a:solidFill>
              </a:rPr>
              <a:t>2013 Moore tornado</a:t>
            </a:r>
            <a:r>
              <a:rPr lang="en-US" sz="1800" i="1" dirty="0">
                <a:solidFill>
                  <a:schemeClr val="bg1"/>
                </a:solidFill>
              </a:rPr>
              <a:t> was an </a:t>
            </a:r>
            <a:r>
              <a:rPr lang="en-US" sz="1800" i="1" dirty="0" smtClean="0">
                <a:solidFill>
                  <a:schemeClr val="bg1"/>
                </a:solidFill>
              </a:rPr>
              <a:t>EF5 Tornado </a:t>
            </a:r>
            <a:r>
              <a:rPr lang="en-US" sz="1800" i="1" dirty="0">
                <a:solidFill>
                  <a:schemeClr val="bg1"/>
                </a:solidFill>
              </a:rPr>
              <a:t>that struck </a:t>
            </a:r>
            <a:r>
              <a:rPr lang="en-US" sz="1800" i="1" dirty="0" smtClean="0">
                <a:solidFill>
                  <a:schemeClr val="bg1"/>
                </a:solidFill>
              </a:rPr>
              <a:t>Moore, Oklahoma, </a:t>
            </a:r>
            <a:r>
              <a:rPr lang="en-US" sz="1800" i="1" dirty="0">
                <a:solidFill>
                  <a:schemeClr val="bg1"/>
                </a:solidFill>
              </a:rPr>
              <a:t>and adjacent areas on the afternoon of May 20, 2013, with peak winds estimated at 210 miles per hour (340 km/h), killing 23 people (+2 indirectly) and injuring 377 others. </a:t>
            </a:r>
            <a:r>
              <a:rPr lang="en-US" sz="1800" i="1" dirty="0" smtClean="0">
                <a:solidFill>
                  <a:schemeClr val="bg1"/>
                </a:solidFill>
              </a:rPr>
              <a:t>The </a:t>
            </a:r>
            <a:r>
              <a:rPr lang="en-US" sz="1800" i="1" dirty="0">
                <a:solidFill>
                  <a:schemeClr val="bg1"/>
                </a:solidFill>
              </a:rPr>
              <a:t>tornado touched down west of </a:t>
            </a:r>
            <a:r>
              <a:rPr lang="en-US" sz="1800" i="1" dirty="0" smtClean="0">
                <a:solidFill>
                  <a:schemeClr val="bg1"/>
                </a:solidFill>
              </a:rPr>
              <a:t>Moore at </a:t>
            </a:r>
            <a:r>
              <a:rPr lang="en-US" sz="1800" i="1" dirty="0">
                <a:solidFill>
                  <a:schemeClr val="bg1"/>
                </a:solidFill>
              </a:rPr>
              <a:t>2:56 </a:t>
            </a:r>
            <a:r>
              <a:rPr lang="en-US" sz="1800" i="1" dirty="0" smtClean="0">
                <a:solidFill>
                  <a:schemeClr val="bg1"/>
                </a:solidFill>
              </a:rPr>
              <a:t>PM CDT (</a:t>
            </a:r>
            <a:r>
              <a:rPr lang="en-US" sz="1800" i="1" dirty="0">
                <a:solidFill>
                  <a:schemeClr val="bg1"/>
                </a:solidFill>
              </a:rPr>
              <a:t>19:</a:t>
            </a:r>
            <a:r>
              <a:rPr lang="en-US" sz="1800" i="1" dirty="0" smtClean="0">
                <a:solidFill>
                  <a:schemeClr val="bg1"/>
                </a:solidFill>
              </a:rPr>
              <a:t>56 UTC), </a:t>
            </a:r>
            <a:r>
              <a:rPr lang="en-US" sz="1800" i="1" dirty="0">
                <a:solidFill>
                  <a:schemeClr val="bg1"/>
                </a:solidFill>
              </a:rPr>
              <a:t>staying on the ground for 39 minutes over a 17-mile (27 km) path, crossing through a heavily populated section of Moore. The tornado was 1.3 miles (2.1 km) wide at its peak.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9181" y="226213"/>
            <a:ext cx="3329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u="sng" dirty="0" smtClean="0"/>
              <a:t>Flight planned on Friday May 17</a:t>
            </a:r>
          </a:p>
          <a:p>
            <a:r>
              <a:rPr lang="en-US" b="1" i="1" u="sng" dirty="0" smtClean="0"/>
              <a:t>Based on this forecast </a:t>
            </a:r>
            <a:endParaRPr lang="en-US" b="1" i="1" u="sng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801212" y="872544"/>
            <a:ext cx="213652" cy="38569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57574" y="379846"/>
            <a:ext cx="250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FF0000"/>
                </a:solidFill>
              </a:rPr>
              <a:t>Forecast was verified with numerous tornadoes including the</a:t>
            </a:r>
          </a:p>
          <a:p>
            <a:r>
              <a:rPr lang="en-US" sz="1200" b="1" i="1" dirty="0" smtClean="0">
                <a:solidFill>
                  <a:srgbClr val="FF0000"/>
                </a:solidFill>
              </a:rPr>
              <a:t>Moore OK Tornado.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695477" y="1024944"/>
            <a:ext cx="441077" cy="2332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649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133"/>
            <a:ext cx="8229600" cy="792657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Aircraft Track and Satellite Orbits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34533" y="45666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0" y="1473194"/>
            <a:ext cx="9144000" cy="5359251"/>
            <a:chOff x="578556" y="2065871"/>
            <a:chExt cx="8113889" cy="4461780"/>
          </a:xfrm>
        </p:grpSpPr>
        <p:grpSp>
          <p:nvGrpSpPr>
            <p:cNvPr id="25" name="Group 24"/>
            <p:cNvGrpSpPr/>
            <p:nvPr/>
          </p:nvGrpSpPr>
          <p:grpSpPr>
            <a:xfrm>
              <a:off x="578556" y="2065871"/>
              <a:ext cx="8113889" cy="4461780"/>
              <a:chOff x="578556" y="2015071"/>
              <a:chExt cx="8113889" cy="4461780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578556" y="2015071"/>
                <a:ext cx="8113889" cy="4461780"/>
                <a:chOff x="578556" y="2015071"/>
                <a:chExt cx="8113889" cy="4461780"/>
              </a:xfrm>
            </p:grpSpPr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12948"/>
                <a:stretch/>
              </p:blipFill>
              <p:spPr>
                <a:xfrm>
                  <a:off x="578556" y="2032001"/>
                  <a:ext cx="8113889" cy="4444850"/>
                </a:xfrm>
                <a:prstGeom prst="rect">
                  <a:avLst/>
                </a:prstGeom>
              </p:spPr>
            </p:pic>
            <p:sp>
              <p:nvSpPr>
                <p:cNvPr id="32" name="TextBox 31"/>
                <p:cNvSpPr txBox="1"/>
                <p:nvPr/>
              </p:nvSpPr>
              <p:spPr>
                <a:xfrm>
                  <a:off x="5214338" y="2302941"/>
                  <a:ext cx="1091991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rgbClr val="008000"/>
                      </a:solidFill>
                    </a:rPr>
                    <a:t>SNPP</a:t>
                  </a:r>
                  <a:endParaRPr lang="en-US" b="1" dirty="0">
                    <a:solidFill>
                      <a:srgbClr val="008000"/>
                    </a:solidFill>
                  </a:endParaRPr>
                </a:p>
                <a:p>
                  <a:pPr algn="ctr"/>
                  <a:r>
                    <a:rPr lang="en-US" b="1" dirty="0" smtClean="0">
                      <a:solidFill>
                        <a:srgbClr val="008000"/>
                      </a:solidFill>
                    </a:rPr>
                    <a:t>1908 </a:t>
                  </a:r>
                  <a:r>
                    <a:rPr lang="en-US" b="1" dirty="0">
                      <a:solidFill>
                        <a:srgbClr val="008000"/>
                      </a:solidFill>
                    </a:rPr>
                    <a:t>UTC</a:t>
                  </a:r>
                </a:p>
              </p:txBody>
            </p: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3708401" y="2032001"/>
                  <a:ext cx="1286933" cy="4444850"/>
                </a:xfrm>
                <a:prstGeom prst="line">
                  <a:avLst/>
                </a:prstGeom>
                <a:ln w="38100" cmpd="sng"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6095957" y="2015071"/>
                  <a:ext cx="1286933" cy="4444850"/>
                </a:xfrm>
                <a:prstGeom prst="line">
                  <a:avLst/>
                </a:prstGeom>
                <a:ln w="38100" cmpd="sng">
                  <a:solidFill>
                    <a:srgbClr val="008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3659622" y="4762531"/>
                  <a:ext cx="1039805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rPr>
                    <a:t>Aqua</a:t>
                  </a:r>
                </a:p>
                <a:p>
                  <a:pPr algn="ctr"/>
                  <a:r>
                    <a:rPr lang="en-US" b="1" dirty="0" smtClean="0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a:rPr>
                    <a:t>1935UTC</a:t>
                  </a:r>
                  <a:endParaRPr lang="en-US" b="1" dirty="0">
                    <a:solidFill>
                      <a:schemeClr val="tx2">
                        <a:lumMod val="20000"/>
                        <a:lumOff val="80000"/>
                      </a:schemeClr>
                    </a:solidFill>
                  </a:endParaRPr>
                </a:p>
              </p:txBody>
            </p:sp>
            <p:cxnSp>
              <p:nvCxnSpPr>
                <p:cNvPr id="36" name="Straight Connector 35"/>
                <p:cNvCxnSpPr/>
                <p:nvPr/>
              </p:nvCxnSpPr>
              <p:spPr>
                <a:xfrm flipH="1">
                  <a:off x="7535336" y="2167467"/>
                  <a:ext cx="1021646" cy="4309384"/>
                </a:xfrm>
                <a:prstGeom prst="line">
                  <a:avLst/>
                </a:prstGeom>
                <a:ln w="38100" cmpd="sng">
                  <a:solidFill>
                    <a:srgbClr val="FF66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36"/>
                <p:cNvSpPr txBox="1"/>
                <p:nvPr/>
              </p:nvSpPr>
              <p:spPr>
                <a:xfrm>
                  <a:off x="6705600" y="3481366"/>
                  <a:ext cx="1403608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rPr>
                    <a:t>Metop A</a:t>
                  </a:r>
                </a:p>
                <a:p>
                  <a:pPr algn="ctr"/>
                  <a:r>
                    <a:rPr lang="en-US" b="1" dirty="0" smtClean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rPr>
                    <a:t>1556 UTC</a:t>
                  </a:r>
                  <a:endParaRPr lang="en-US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cxnSp>
              <p:nvCxnSpPr>
                <p:cNvPr id="38" name="Straight Connector 37"/>
                <p:cNvCxnSpPr/>
                <p:nvPr/>
              </p:nvCxnSpPr>
              <p:spPr>
                <a:xfrm flipH="1">
                  <a:off x="578556" y="2082805"/>
                  <a:ext cx="578559" cy="2353728"/>
                </a:xfrm>
                <a:prstGeom prst="line">
                  <a:avLst/>
                </a:prstGeom>
                <a:ln w="38100" cmpd="sng">
                  <a:solidFill>
                    <a:srgbClr val="FFFF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TextBox 38"/>
                <p:cNvSpPr txBox="1"/>
                <p:nvPr/>
              </p:nvSpPr>
              <p:spPr>
                <a:xfrm>
                  <a:off x="660398" y="3570330"/>
                  <a:ext cx="1403608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rgbClr val="FFFF00"/>
                      </a:solidFill>
                    </a:rPr>
                    <a:t>Metop B</a:t>
                  </a:r>
                </a:p>
                <a:p>
                  <a:pPr algn="ctr"/>
                  <a:r>
                    <a:rPr lang="en-US" b="1" dirty="0" smtClean="0">
                      <a:solidFill>
                        <a:srgbClr val="FFFF00"/>
                      </a:solidFill>
                    </a:rPr>
                    <a:t>1653 UTC</a:t>
                  </a:r>
                  <a:endParaRPr lang="en-US" b="1" dirty="0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4199466" y="3217332"/>
                <a:ext cx="1766195" cy="523220"/>
              </a:xfrm>
              <a:prstGeom prst="rect">
                <a:avLst/>
              </a:prstGeom>
              <a:noFill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FFFFFF"/>
                    </a:solidFill>
                  </a:rPr>
                  <a:t>Moore OK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778001" y="2472252"/>
                <a:ext cx="25112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chemeClr val="bg1"/>
                    </a:solidFill>
                  </a:rPr>
                  <a:t>SGP ARM-site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6" name="Picture 25" descr="Tornado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6957" y="3726659"/>
              <a:ext cx="247330" cy="247330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4510787" y="3637759"/>
              <a:ext cx="9245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20 UTC)</a:t>
              </a:r>
              <a:endParaRPr lang="en-US" b="1" dirty="0"/>
            </a:p>
          </p:txBody>
        </p:sp>
      </p:grpSp>
      <p:cxnSp>
        <p:nvCxnSpPr>
          <p:cNvPr id="4" name="Straight Arrow Connector 3"/>
          <p:cNvCxnSpPr/>
          <p:nvPr/>
        </p:nvCxnSpPr>
        <p:spPr>
          <a:xfrm>
            <a:off x="3527199" y="2338217"/>
            <a:ext cx="349907" cy="19345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035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272"/>
            <a:ext cx="9144000" cy="611759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800000"/>
                </a:solidFill>
              </a:rPr>
              <a:t>Profile Validation at ARM-site (5/20/2013)</a:t>
            </a:r>
            <a:endParaRPr lang="en-US" b="1" u="sng" dirty="0">
              <a:solidFill>
                <a:srgbClr val="800000"/>
              </a:solidFill>
            </a:endParaRPr>
          </a:p>
        </p:txBody>
      </p:sp>
      <p:pic>
        <p:nvPicPr>
          <p:cNvPr id="4" name="Picture 3" descr="IASIAvsRaob.png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0" t="6893" r="7414" b="4619"/>
          <a:stretch/>
        </p:blipFill>
        <p:spPr>
          <a:xfrm>
            <a:off x="79369" y="758128"/>
            <a:ext cx="4501121" cy="2804738"/>
          </a:xfrm>
          <a:prstGeom prst="rect">
            <a:avLst/>
          </a:prstGeom>
        </p:spPr>
      </p:pic>
      <p:pic>
        <p:nvPicPr>
          <p:cNvPr id="5" name="Picture 4" descr="IASIBvsRaob.pn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4" t="5941" r="7848" b="5455"/>
          <a:stretch/>
        </p:blipFill>
        <p:spPr>
          <a:xfrm>
            <a:off x="4563730" y="718438"/>
            <a:ext cx="4454557" cy="2804738"/>
          </a:xfrm>
          <a:prstGeom prst="rect">
            <a:avLst/>
          </a:prstGeom>
        </p:spPr>
      </p:pic>
      <p:pic>
        <p:nvPicPr>
          <p:cNvPr id="9" name="Picture 8" descr="AIRSvsRaob.png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9" t="6012" r="8306" b="4979"/>
          <a:stretch/>
        </p:blipFill>
        <p:spPr>
          <a:xfrm>
            <a:off x="4620737" y="3695550"/>
            <a:ext cx="4400368" cy="2794949"/>
          </a:xfrm>
          <a:prstGeom prst="rect">
            <a:avLst/>
          </a:prstGeom>
        </p:spPr>
      </p:pic>
      <p:pic>
        <p:nvPicPr>
          <p:cNvPr id="10" name="Picture 9" descr="CrISvsRaob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3" t="6034" r="7560" b="3789"/>
          <a:stretch/>
        </p:blipFill>
        <p:spPr>
          <a:xfrm>
            <a:off x="68275" y="3695550"/>
            <a:ext cx="4501121" cy="28576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8698" y="2703593"/>
            <a:ext cx="1054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IASI-A</a:t>
            </a:r>
          </a:p>
          <a:p>
            <a:pPr algn="ctr"/>
            <a:r>
              <a:rPr lang="en-US" b="1" dirty="0" smtClean="0"/>
              <a:t> (16 UTC)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36205" y="2648973"/>
            <a:ext cx="1001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IASI-B</a:t>
            </a:r>
          </a:p>
          <a:p>
            <a:pPr algn="ctr"/>
            <a:r>
              <a:rPr lang="en-US" b="1" dirty="0" smtClean="0"/>
              <a:t>(17 UTC)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78567" y="5627865"/>
            <a:ext cx="1001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CrIS</a:t>
            </a:r>
          </a:p>
          <a:p>
            <a:pPr algn="ctr"/>
            <a:r>
              <a:rPr lang="en-US" b="1" dirty="0" smtClean="0"/>
              <a:t>(19 UTC)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950337" y="5636564"/>
            <a:ext cx="1180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AIRS</a:t>
            </a:r>
          </a:p>
          <a:p>
            <a:pPr algn="ctr"/>
            <a:r>
              <a:rPr lang="en-US" b="1" dirty="0" smtClean="0"/>
              <a:t>(19.5 UTC)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84619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0"/>
            <a:ext cx="8229600" cy="1143000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Lifted Index Stability Parameter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1865" y="1235834"/>
            <a:ext cx="8229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</a:t>
            </a:r>
            <a:r>
              <a:rPr lang="en-US" sz="2400" b="1" dirty="0"/>
              <a:t>lifted index</a:t>
            </a:r>
            <a:r>
              <a:rPr lang="en-US" sz="2400" dirty="0"/>
              <a:t> (</a:t>
            </a:r>
            <a:r>
              <a:rPr lang="en-US" sz="2400" b="1" dirty="0"/>
              <a:t>LI</a:t>
            </a:r>
            <a:r>
              <a:rPr lang="en-US" sz="2400" dirty="0"/>
              <a:t>) is the temperature difference between an air parcel lifted adiabatically Tp(p) and the temperature of the environment Te(p) at </a:t>
            </a:r>
            <a:r>
              <a:rPr lang="en-US" sz="2400" dirty="0" smtClean="0"/>
              <a:t>a pressure </a:t>
            </a:r>
            <a:r>
              <a:rPr lang="en-US" sz="2400" dirty="0"/>
              <a:t>height in the troposphere </a:t>
            </a:r>
            <a:r>
              <a:rPr lang="en-US" sz="2400" dirty="0" smtClean="0"/>
              <a:t>of 500 </a:t>
            </a:r>
            <a:r>
              <a:rPr lang="en-US" sz="2400" dirty="0"/>
              <a:t>hPa (mb). When the value is positive, the atmosphere (at the respective height) is stable and when the value is negative, the atmosphere is unstable</a:t>
            </a:r>
            <a:r>
              <a:rPr lang="en-US" sz="2400" dirty="0" smtClean="0"/>
              <a:t>.</a:t>
            </a:r>
          </a:p>
          <a:p>
            <a:endParaRPr lang="en-US" sz="2400" b="1" u="sng" dirty="0"/>
          </a:p>
          <a:p>
            <a:r>
              <a:rPr lang="en-US" sz="2400" b="1" u="sng" dirty="0" smtClean="0"/>
              <a:t>Thunderstorm Potential:</a:t>
            </a:r>
          </a:p>
          <a:p>
            <a:r>
              <a:rPr lang="en-US" sz="2400" b="1" dirty="0" smtClean="0">
                <a:solidFill>
                  <a:srgbClr val="FF6600"/>
                </a:solidFill>
              </a:rPr>
              <a:t>&lt; -5 Very Unstable:  Strong Thunderstorm Potential</a:t>
            </a:r>
          </a:p>
          <a:p>
            <a:r>
              <a:rPr lang="en-US" sz="2400" dirty="0" smtClean="0"/>
              <a:t>-3 to -5 Unstable: Thunderstorm Probable</a:t>
            </a:r>
          </a:p>
          <a:p>
            <a:r>
              <a:rPr lang="en-US" sz="2400" dirty="0" smtClean="0"/>
              <a:t>0 to -2 Marginally Unstable:  Thunderstorms Possible</a:t>
            </a:r>
          </a:p>
          <a:p>
            <a:r>
              <a:rPr lang="en-US" sz="2400" dirty="0" smtClean="0"/>
              <a:t>&gt;0:  Stable: Thunderstorms Unlikely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3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7040"/>
          </a:xfrm>
        </p:spPr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Topics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706" y="804884"/>
            <a:ext cx="8669459" cy="6053116"/>
          </a:xfrm>
        </p:spPr>
        <p:txBody>
          <a:bodyPr>
            <a:normAutofit fontScale="32500" lnSpcReduction="20000"/>
          </a:bodyPr>
          <a:lstStyle/>
          <a:p>
            <a:pPr>
              <a:spcAft>
                <a:spcPts val="600"/>
              </a:spcAft>
            </a:pPr>
            <a:r>
              <a:rPr lang="en-US" sz="8600" b="1" dirty="0" smtClean="0">
                <a:solidFill>
                  <a:srgbClr val="800000"/>
                </a:solidFill>
              </a:rPr>
              <a:t>FTS Atmospheric Profile Retrieval Approach</a:t>
            </a:r>
          </a:p>
          <a:p>
            <a:pPr>
              <a:spcAft>
                <a:spcPts val="600"/>
              </a:spcAft>
            </a:pPr>
            <a:r>
              <a:rPr lang="en-US" sz="8600" b="1" dirty="0" smtClean="0">
                <a:solidFill>
                  <a:srgbClr val="800000"/>
                </a:solidFill>
              </a:rPr>
              <a:t>Combined Model, Satellite, Radiosonde, &amp; GB-FTS Atmospheric Structure Measurements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Sensor Profile Sensitivity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Model + Satellite + Radiosonde + GB FTS Amalgamation</a:t>
            </a:r>
          </a:p>
          <a:p>
            <a:pPr>
              <a:spcAft>
                <a:spcPts val="600"/>
              </a:spcAft>
            </a:pPr>
            <a:r>
              <a:rPr lang="en-US" sz="8600" b="1" dirty="0" smtClean="0">
                <a:solidFill>
                  <a:srgbClr val="800000"/>
                </a:solidFill>
              </a:rPr>
              <a:t>S-NPP CAL/VAL Campaign (May, 2013)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Ground-site Validation of Satellite Measurements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Moore Tornado Satellite &amp; Aircraft Observations</a:t>
            </a:r>
          </a:p>
          <a:p>
            <a:pPr>
              <a:spcAft>
                <a:spcPts val="600"/>
              </a:spcAft>
            </a:pPr>
            <a:r>
              <a:rPr lang="en-US" sz="8600" b="1" dirty="0" smtClean="0">
                <a:solidFill>
                  <a:srgbClr val="800000"/>
                </a:solidFill>
              </a:rPr>
              <a:t>NASA HS3 Global Hawk Campaign (2014)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SHIS Retrieval Validation Results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Hurricane Edouard Satellite Validation Results</a:t>
            </a:r>
          </a:p>
          <a:p>
            <a:pPr>
              <a:spcAft>
                <a:spcPts val="600"/>
              </a:spcAft>
            </a:pPr>
            <a:r>
              <a:rPr lang="en-US" sz="8600" b="1" dirty="0" smtClean="0">
                <a:solidFill>
                  <a:srgbClr val="800000"/>
                </a:solidFill>
              </a:rPr>
              <a:t>Conclusions</a:t>
            </a:r>
            <a:endParaRPr lang="en-US" sz="8600" b="1" dirty="0">
              <a:solidFill>
                <a:srgbClr val="800000"/>
              </a:solidFill>
            </a:endParaRP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56589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3.pdf"/>
          <p:cNvPicPr/>
          <p:nvPr/>
        </p:nvPicPr>
        <p:blipFill>
          <a:blip r:embed="rId2"/>
          <a:srcRect r="42150" b="26391"/>
          <a:stretch>
            <a:fillRect/>
          </a:stretch>
        </p:blipFill>
        <p:spPr>
          <a:xfrm>
            <a:off x="594809" y="95582"/>
            <a:ext cx="7857886" cy="676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78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4" y="1"/>
            <a:ext cx="9132113" cy="6881383"/>
            <a:chOff x="14" y="1"/>
            <a:chExt cx="9132113" cy="6881383"/>
          </a:xfrm>
        </p:grpSpPr>
        <p:pic>
          <p:nvPicPr>
            <p:cNvPr id="12" name="Picture 11" descr="Fig2.pdf"/>
            <p:cNvPicPr/>
            <p:nvPr/>
          </p:nvPicPr>
          <p:blipFill>
            <a:blip r:embed="rId2"/>
            <a:srcRect l="6924" t="9695" r="9851" b="3052"/>
            <a:stretch>
              <a:fillRect/>
            </a:stretch>
          </p:blipFill>
          <p:spPr>
            <a:xfrm>
              <a:off x="14" y="1"/>
              <a:ext cx="9132113" cy="6881383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2061966" y="400110"/>
              <a:ext cx="518905" cy="2553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88024" y="314057"/>
              <a:ext cx="21339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800000"/>
                  </a:solidFill>
                </a:rPr>
                <a:t>CrIS LI (19:08 UTC)</a:t>
              </a:r>
              <a:endParaRPr lang="en-US" sz="2000" b="1" dirty="0">
                <a:solidFill>
                  <a:srgbClr val="8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170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7040"/>
          </a:xfrm>
        </p:spPr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Topics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706" y="804884"/>
            <a:ext cx="8669459" cy="6053116"/>
          </a:xfrm>
        </p:spPr>
        <p:txBody>
          <a:bodyPr>
            <a:normAutofit fontScale="32500" lnSpcReduction="20000"/>
          </a:bodyPr>
          <a:lstStyle/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FTS Atmospheric Profile Retrieval Approach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Combined Model, Satellite, Radiosonde, &amp; GB-FTS Atmospheric Structure Measurements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Sensor Profile Sensitivity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Model + Satellite + Radiosonde + GB FTS Amalgamation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S-NPP CAL/VAL Campaign (May, 2013)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Ground-site Validation of Satellite Measurements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Moore Tornado Satellite &amp; Aircraft Observations</a:t>
            </a:r>
          </a:p>
          <a:p>
            <a:pPr>
              <a:spcAft>
                <a:spcPts val="600"/>
              </a:spcAft>
            </a:pPr>
            <a:r>
              <a:rPr lang="en-US" sz="8600" b="1" dirty="0" smtClean="0">
                <a:solidFill>
                  <a:srgbClr val="800000"/>
                </a:solidFill>
              </a:rPr>
              <a:t>NASA HS3 Global Hawk Campaign (2014)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SHIS Retrieval Validation Results</a:t>
            </a:r>
          </a:p>
          <a:p>
            <a:pPr lvl="1">
              <a:spcAft>
                <a:spcPts val="600"/>
              </a:spcAft>
            </a:pPr>
            <a:r>
              <a:rPr lang="en-US" sz="7400" b="1" dirty="0" smtClean="0"/>
              <a:t>Hurricane Edouard Satellite Validation Results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Conclusions</a:t>
            </a:r>
            <a:endParaRPr lang="en-US" sz="8600" dirty="0">
              <a:solidFill>
                <a:srgbClr val="800000"/>
              </a:solidFill>
            </a:endParaRP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3706" y="4368054"/>
            <a:ext cx="8383094" cy="145601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887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H_2012_env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1164" y="169844"/>
            <a:ext cx="5337244" cy="2135175"/>
          </a:xfrm>
          <a:prstGeom prst="rect">
            <a:avLst/>
          </a:prstGeom>
          <a:effectLst>
            <a:glow rad="228600">
              <a:schemeClr val="bg1"/>
            </a:glow>
          </a:effectLst>
        </p:spPr>
      </p:pic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2514600" y="185738"/>
            <a:ext cx="3249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50" tIns="45675" rIns="91350" bIns="45675">
            <a:spAutoFit/>
          </a:bodyPr>
          <a:lstStyle>
            <a:lvl1pPr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 i="0" dirty="0">
                <a:solidFill>
                  <a:srgbClr val="000000"/>
                </a:solidFill>
                <a:latin typeface="Calibri" charset="0"/>
              </a:rPr>
              <a:t>The </a:t>
            </a:r>
            <a:r>
              <a:rPr lang="ja-JP" altLang="en-US" sz="2400" i="0">
                <a:solidFill>
                  <a:srgbClr val="000000"/>
                </a:solidFill>
                <a:latin typeface="Calibri" charset="0"/>
              </a:rPr>
              <a:t>“</a:t>
            </a:r>
            <a:r>
              <a:rPr lang="en-US" altLang="ja-JP" sz="2400" i="0" dirty="0">
                <a:solidFill>
                  <a:srgbClr val="000000"/>
                </a:solidFill>
                <a:latin typeface="Calibri" charset="0"/>
              </a:rPr>
              <a:t>Environmental</a:t>
            </a:r>
            <a:r>
              <a:rPr lang="ja-JP" altLang="en-US" sz="2400" i="0">
                <a:solidFill>
                  <a:srgbClr val="000000"/>
                </a:solidFill>
                <a:latin typeface="Calibri" charset="0"/>
              </a:rPr>
              <a:t>”</a:t>
            </a:r>
            <a:r>
              <a:rPr lang="en-US" altLang="ja-JP" sz="2400" i="0" dirty="0">
                <a:solidFill>
                  <a:srgbClr val="000000"/>
                </a:solidFill>
                <a:latin typeface="Calibri" charset="0"/>
              </a:rPr>
              <a:t> GH</a:t>
            </a:r>
            <a:endParaRPr lang="en-US" sz="2400" i="0" dirty="0">
              <a:solidFill>
                <a:srgbClr val="000000"/>
              </a:solidFill>
              <a:latin typeface="Calibri" charset="0"/>
            </a:endParaRPr>
          </a:p>
        </p:txBody>
      </p:sp>
      <p:pic>
        <p:nvPicPr>
          <p:cNvPr id="21507" name="Picture 6" descr="Draft-1.8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113" y="0"/>
            <a:ext cx="1512887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19200" y="2444750"/>
            <a:ext cx="1679575" cy="885825"/>
          </a:xfrm>
          <a:prstGeom prst="rect">
            <a:avLst/>
          </a:prstGeom>
          <a:noFill/>
        </p:spPr>
        <p:txBody>
          <a:bodyPr lIns="24219" tIns="12119" rIns="24219" bIns="12119">
            <a:spAutoFit/>
          </a:bodyPr>
          <a:lstStyle/>
          <a:p>
            <a:pPr algn="ctr" defTabSz="4567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i="0" dirty="0">
                <a:solidFill>
                  <a:prstClr val="black"/>
                </a:solidFill>
                <a:latin typeface="HelveticaNeueLT Pro 85 Hv" pitchFamily="34" charset="0"/>
                <a:ea typeface="+mn-ea"/>
                <a:cs typeface="+mn-cs"/>
              </a:rPr>
              <a:t>Airborne Vertical Atmospheric Profiling System (AVAPS)</a:t>
            </a:r>
          </a:p>
        </p:txBody>
      </p:sp>
      <p:sp>
        <p:nvSpPr>
          <p:cNvPr id="21509" name="TextBox 11"/>
          <p:cNvSpPr txBox="1">
            <a:spLocks noChangeArrowheads="1"/>
          </p:cNvSpPr>
          <p:nvPr/>
        </p:nvSpPr>
        <p:spPr bwMode="auto">
          <a:xfrm>
            <a:off x="1219200" y="5057775"/>
            <a:ext cx="1679575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219" tIns="12119" rIns="24219" bIns="12119">
            <a:spAutoFit/>
          </a:bodyPr>
          <a:lstStyle>
            <a:lvl1pPr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i="0" dirty="0">
                <a:solidFill>
                  <a:srgbClr val="000000"/>
                </a:solidFill>
                <a:latin typeface="HelveticaNeueLT Pro 55 Roman" charset="0"/>
              </a:rPr>
              <a:t>89 Dropsondes / flight</a:t>
            </a:r>
          </a:p>
          <a:p>
            <a:pPr eaLnBrk="1" hangingPunct="1"/>
            <a:endParaRPr lang="en-US" sz="1100" i="0" dirty="0">
              <a:solidFill>
                <a:srgbClr val="000000"/>
              </a:solidFill>
              <a:latin typeface="HelveticaNeueLT Pro 55 Roman" charset="0"/>
            </a:endParaRPr>
          </a:p>
          <a:p>
            <a:pPr eaLnBrk="1" hangingPunct="1"/>
            <a:r>
              <a:rPr lang="en-US" sz="1100" i="0" dirty="0">
                <a:solidFill>
                  <a:srgbClr val="000000"/>
                </a:solidFill>
                <a:latin typeface="HelveticaNeueLT Pro 55 Roman" charset="0"/>
              </a:rPr>
              <a:t>Temperature, Pressure, wind, humidity vertical profiles</a:t>
            </a:r>
            <a:endParaRPr lang="en-US" sz="1100" i="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1510" name="Picture 6" descr="P10100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513" y="3990975"/>
            <a:ext cx="388937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75025" y="2441575"/>
            <a:ext cx="2120900" cy="671513"/>
          </a:xfrm>
          <a:prstGeom prst="rect">
            <a:avLst/>
          </a:prstGeom>
          <a:noFill/>
        </p:spPr>
        <p:txBody>
          <a:bodyPr lIns="24219" tIns="12119" rIns="24219" bIns="12119">
            <a:spAutoFit/>
          </a:bodyPr>
          <a:lstStyle/>
          <a:p>
            <a:pPr algn="ctr" defTabSz="4567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i="0" dirty="0">
                <a:solidFill>
                  <a:prstClr val="black"/>
                </a:solidFill>
                <a:latin typeface="HelveticaNeueLT Pro 85 Hv" pitchFamily="34" charset="0"/>
                <a:ea typeface="+mn-ea"/>
                <a:cs typeface="+mn-cs"/>
              </a:rPr>
              <a:t>Scanning High Resolution Infrared Sounder (S-HIS)</a:t>
            </a:r>
          </a:p>
        </p:txBody>
      </p:sp>
      <p:sp>
        <p:nvSpPr>
          <p:cNvPr id="21512" name="TextBox 14"/>
          <p:cNvSpPr txBox="1">
            <a:spLocks noChangeArrowheads="1"/>
          </p:cNvSpPr>
          <p:nvPr/>
        </p:nvSpPr>
        <p:spPr bwMode="auto">
          <a:xfrm>
            <a:off x="3403600" y="4391025"/>
            <a:ext cx="21209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219" tIns="12119" rIns="24219" bIns="12119">
            <a:spAutoFit/>
          </a:bodyPr>
          <a:lstStyle>
            <a:lvl1pPr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i="0" dirty="0">
                <a:solidFill>
                  <a:srgbClr val="000000"/>
                </a:solidFill>
                <a:latin typeface="HelveticaNeueLT Pro 55 Roman" charset="0"/>
              </a:rPr>
              <a:t>Upwelling thermal radiation at high spectral resolution between 3.3 and 18 microns.</a:t>
            </a:r>
          </a:p>
          <a:p>
            <a:pPr eaLnBrk="1" hangingPunct="1"/>
            <a:endParaRPr lang="en-US" sz="1100" i="0" dirty="0">
              <a:solidFill>
                <a:srgbClr val="000000"/>
              </a:solidFill>
              <a:latin typeface="HelveticaNeueLT Pro 55 Roman" charset="0"/>
            </a:endParaRPr>
          </a:p>
          <a:p>
            <a:pPr eaLnBrk="1" hangingPunct="1"/>
            <a:endParaRPr lang="en-US" sz="1100" i="0" dirty="0">
              <a:solidFill>
                <a:srgbClr val="000000"/>
              </a:solidFill>
              <a:latin typeface="HelveticaNeueLT Pro 55 Roman" charset="0"/>
            </a:endParaRPr>
          </a:p>
          <a:p>
            <a:pPr eaLnBrk="1" hangingPunct="1"/>
            <a:endParaRPr lang="en-US" sz="1100" i="0" dirty="0">
              <a:solidFill>
                <a:srgbClr val="000000"/>
              </a:solidFill>
              <a:latin typeface="HelveticaNeueLT Pro 55 Roman" charset="0"/>
            </a:endParaRPr>
          </a:p>
          <a:p>
            <a:pPr eaLnBrk="1" hangingPunct="1"/>
            <a:r>
              <a:rPr lang="en-US" sz="1100" i="0" dirty="0">
                <a:solidFill>
                  <a:srgbClr val="000000"/>
                </a:solidFill>
                <a:latin typeface="HelveticaNeueLT Pro 55 Roman" charset="0"/>
              </a:rPr>
              <a:t>Temperature, water vapor vertical profiles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54688" y="2444750"/>
            <a:ext cx="2120900" cy="455613"/>
          </a:xfrm>
          <a:prstGeom prst="rect">
            <a:avLst/>
          </a:prstGeom>
          <a:noFill/>
        </p:spPr>
        <p:txBody>
          <a:bodyPr lIns="24219" tIns="12119" rIns="24219" bIns="12119">
            <a:spAutoFit/>
          </a:bodyPr>
          <a:lstStyle/>
          <a:p>
            <a:pPr algn="ctr" defTabSz="4567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i="0" dirty="0">
                <a:solidFill>
                  <a:prstClr val="black"/>
                </a:solidFill>
                <a:latin typeface="HelveticaNeueLT Pro 85 Hv" pitchFamily="34" charset="0"/>
                <a:ea typeface="+mn-ea"/>
                <a:cs typeface="+mn-cs"/>
              </a:rPr>
              <a:t>Cloud Physics Lidar (CPL)</a:t>
            </a:r>
          </a:p>
        </p:txBody>
      </p:sp>
      <p:sp>
        <p:nvSpPr>
          <p:cNvPr id="21514" name="TextBox 28"/>
          <p:cNvSpPr txBox="1">
            <a:spLocks noChangeArrowheads="1"/>
          </p:cNvSpPr>
          <p:nvPr/>
        </p:nvSpPr>
        <p:spPr bwMode="auto">
          <a:xfrm>
            <a:off x="5991225" y="4916488"/>
            <a:ext cx="195262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219" tIns="12119" rIns="24219" bIns="12119">
            <a:spAutoFit/>
          </a:bodyPr>
          <a:lstStyle>
            <a:lvl1pPr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i="0" dirty="0">
                <a:solidFill>
                  <a:srgbClr val="000000"/>
                </a:solidFill>
                <a:latin typeface="HelveticaNeueLT Pro 75 Bd" charset="0"/>
              </a:rPr>
              <a:t>532/1064 nm Lidar Reflection</a:t>
            </a:r>
          </a:p>
          <a:p>
            <a:pPr eaLnBrk="1" hangingPunct="1"/>
            <a:endParaRPr lang="en-US" sz="1100" i="0" dirty="0">
              <a:solidFill>
                <a:srgbClr val="000000"/>
              </a:solidFill>
              <a:latin typeface="HelveticaNeueLT Pro 75 Bd" charset="0"/>
            </a:endParaRPr>
          </a:p>
          <a:p>
            <a:pPr eaLnBrk="1" hangingPunct="1"/>
            <a:endParaRPr lang="en-US" sz="1100" i="0" dirty="0">
              <a:solidFill>
                <a:srgbClr val="000000"/>
              </a:solidFill>
              <a:latin typeface="HelveticaNeueLT Pro 75 Bd" charset="0"/>
            </a:endParaRPr>
          </a:p>
          <a:p>
            <a:pPr eaLnBrk="1" hangingPunct="1"/>
            <a:r>
              <a:rPr lang="en-US" sz="1100" i="0" dirty="0">
                <a:solidFill>
                  <a:srgbClr val="000000"/>
                </a:solidFill>
                <a:latin typeface="HelveticaNeueLT Pro 55 Roman" charset="0"/>
              </a:rPr>
              <a:t>Cloud structure and depth</a:t>
            </a:r>
          </a:p>
        </p:txBody>
      </p:sp>
      <p:pic>
        <p:nvPicPr>
          <p:cNvPr id="21515" name="Picture 30" descr="AVAPS_Transparen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5" y="3330575"/>
            <a:ext cx="1257300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31" descr="S-His_Transparent real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313" y="3205163"/>
            <a:ext cx="18176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32" descr="cpl real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013" y="3130550"/>
            <a:ext cx="1822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8" name="TextBox 33"/>
          <p:cNvSpPr txBox="1">
            <a:spLocks noChangeArrowheads="1"/>
          </p:cNvSpPr>
          <p:nvPr/>
        </p:nvSpPr>
        <p:spPr bwMode="auto">
          <a:xfrm>
            <a:off x="1219200" y="6296025"/>
            <a:ext cx="1165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50" tIns="45675" rIns="91350" bIns="45675">
            <a:spAutoFit/>
          </a:bodyPr>
          <a:lstStyle>
            <a:lvl1pPr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FFFFFF"/>
                </a:solidFill>
                <a:latin typeface="HelveticaNeueLT Pro 55 Roman" charset="0"/>
              </a:rPr>
              <a:t>NOAA, NCAR</a:t>
            </a:r>
          </a:p>
        </p:txBody>
      </p:sp>
      <p:sp>
        <p:nvSpPr>
          <p:cNvPr id="21519" name="TextBox 34"/>
          <p:cNvSpPr txBox="1">
            <a:spLocks noChangeArrowheads="1"/>
          </p:cNvSpPr>
          <p:nvPr/>
        </p:nvSpPr>
        <p:spPr bwMode="auto">
          <a:xfrm>
            <a:off x="3760788" y="6289675"/>
            <a:ext cx="1390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50" tIns="45675" rIns="91350" bIns="45675">
            <a:spAutoFit/>
          </a:bodyPr>
          <a:lstStyle>
            <a:lvl1pPr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FFFFFF"/>
                </a:solidFill>
                <a:latin typeface="HelveticaNeueLT Pro 55 Roman" charset="0"/>
              </a:rPr>
              <a:t>U of Wisc, SSEC</a:t>
            </a:r>
          </a:p>
        </p:txBody>
      </p:sp>
      <p:sp>
        <p:nvSpPr>
          <p:cNvPr id="21520" name="TextBox 35"/>
          <p:cNvSpPr txBox="1">
            <a:spLocks noChangeArrowheads="1"/>
          </p:cNvSpPr>
          <p:nvPr/>
        </p:nvSpPr>
        <p:spPr bwMode="auto">
          <a:xfrm>
            <a:off x="5991225" y="6289675"/>
            <a:ext cx="10842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50" tIns="45675" rIns="91350" bIns="45675">
            <a:spAutoFit/>
          </a:bodyPr>
          <a:lstStyle>
            <a:lvl1pPr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5613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FFFFFF"/>
                </a:solidFill>
                <a:latin typeface="HelveticaNeueLT Pro 55 Roman" charset="0"/>
              </a:rPr>
              <a:t>NASA GSFC</a:t>
            </a:r>
          </a:p>
        </p:txBody>
      </p: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3109913" y="1720850"/>
            <a:ext cx="2706687" cy="5105400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522" name="Slide Number Placeholder 4"/>
          <p:cNvSpPr txBox="1">
            <a:spLocks noGrp="1"/>
          </p:cNvSpPr>
          <p:nvPr/>
        </p:nvSpPr>
        <p:spPr bwMode="auto">
          <a:xfrm>
            <a:off x="8763000" y="65532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1" tIns="45652" rIns="91301" bIns="45652"/>
          <a:lstStyle>
            <a:lvl1pPr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fld id="{E44AB393-62FB-774D-8991-C6FBA3C863EB}" type="slidenum">
              <a:rPr lang="en-US" sz="1400" i="0">
                <a:latin typeface="Arial" charset="0"/>
              </a:rPr>
              <a:pPr algn="r"/>
              <a:t>23</a:t>
            </a:fld>
            <a:endParaRPr lang="en-US" sz="1400" i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180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1" y="1965325"/>
            <a:ext cx="7378700" cy="489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595" name="Title 1"/>
          <p:cNvSpPr>
            <a:spLocks noGrp="1"/>
          </p:cNvSpPr>
          <p:nvPr>
            <p:ph type="title"/>
          </p:nvPr>
        </p:nvSpPr>
        <p:spPr>
          <a:xfrm>
            <a:off x="2195516" y="0"/>
            <a:ext cx="6948487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NASA Venture HS3: Hurricanes</a:t>
            </a:r>
          </a:p>
        </p:txBody>
      </p:sp>
      <p:pic>
        <p:nvPicPr>
          <p:cNvPr id="11059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1165225"/>
            <a:ext cx="29765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8" name="Picture 16" descr="Draft-1.8b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21955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9" name="TextBox 1"/>
          <p:cNvSpPr txBox="1">
            <a:spLocks noChangeArrowheads="1"/>
          </p:cNvSpPr>
          <p:nvPr/>
        </p:nvSpPr>
        <p:spPr bwMode="auto">
          <a:xfrm>
            <a:off x="5257800" y="1447800"/>
            <a:ext cx="3328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>
            <a:lvl1pPr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l" eaLnBrk="1" hangingPunct="1"/>
            <a:r>
              <a:rPr lang="en-US" sz="2400" b="1" dirty="0">
                <a:solidFill>
                  <a:prstClr val="black"/>
                </a:solidFill>
              </a:rPr>
              <a:t>Flight tracks: 2012-2014</a:t>
            </a:r>
          </a:p>
        </p:txBody>
      </p:sp>
      <p:sp>
        <p:nvSpPr>
          <p:cNvPr id="110600" name="TextBox 2"/>
          <p:cNvSpPr txBox="1">
            <a:spLocks noChangeArrowheads="1"/>
          </p:cNvSpPr>
          <p:nvPr/>
        </p:nvSpPr>
        <p:spPr bwMode="auto">
          <a:xfrm>
            <a:off x="2722563" y="1219200"/>
            <a:ext cx="158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>
            <a:lvl1pPr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l" eaLnBrk="1" hangingPunct="1"/>
            <a:r>
              <a:rPr lang="en-US" sz="2000" b="1" dirty="0">
                <a:solidFill>
                  <a:prstClr val="black"/>
                </a:solidFill>
              </a:rPr>
              <a:t>Global Hawk</a:t>
            </a:r>
          </a:p>
        </p:txBody>
      </p:sp>
      <p:sp>
        <p:nvSpPr>
          <p:cNvPr id="110601" name="TextBox 3"/>
          <p:cNvSpPr txBox="1">
            <a:spLocks noChangeArrowheads="1"/>
          </p:cNvSpPr>
          <p:nvPr/>
        </p:nvSpPr>
        <p:spPr bwMode="auto">
          <a:xfrm>
            <a:off x="-3175" y="2667002"/>
            <a:ext cx="1773238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>
            <a:lvl1pPr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000" b="1" i="0" dirty="0">
                <a:solidFill>
                  <a:srgbClr val="C00000"/>
                </a:solidFill>
              </a:rPr>
              <a:t>Study of what </a:t>
            </a:r>
            <a:br>
              <a:rPr lang="en-US" sz="2000" b="1" i="0" dirty="0">
                <a:solidFill>
                  <a:srgbClr val="C00000"/>
                </a:solidFill>
              </a:rPr>
            </a:br>
            <a:r>
              <a:rPr lang="en-US" sz="2000" b="1" i="0" dirty="0">
                <a:solidFill>
                  <a:srgbClr val="C00000"/>
                </a:solidFill>
              </a:rPr>
              <a:t>storm and</a:t>
            </a:r>
            <a:br>
              <a:rPr lang="en-US" sz="2000" b="1" i="0" dirty="0">
                <a:solidFill>
                  <a:srgbClr val="C00000"/>
                </a:solidFill>
              </a:rPr>
            </a:br>
            <a:r>
              <a:rPr lang="en-US" sz="2000" b="1" i="0" dirty="0">
                <a:solidFill>
                  <a:srgbClr val="C00000"/>
                </a:solidFill>
              </a:rPr>
              <a:t>environmental</a:t>
            </a:r>
            <a:br>
              <a:rPr lang="en-US" sz="2000" b="1" i="0" dirty="0">
                <a:solidFill>
                  <a:srgbClr val="C00000"/>
                </a:solidFill>
              </a:rPr>
            </a:br>
            <a:r>
              <a:rPr lang="en-US" sz="2000" b="1" i="0" dirty="0">
                <a:solidFill>
                  <a:srgbClr val="C00000"/>
                </a:solidFill>
              </a:rPr>
              <a:t>properties</a:t>
            </a:r>
          </a:p>
          <a:p>
            <a:pPr eaLnBrk="1" hangingPunct="1"/>
            <a:r>
              <a:rPr lang="en-US" sz="2000" b="1" i="0" dirty="0">
                <a:solidFill>
                  <a:srgbClr val="C00000"/>
                </a:solidFill>
              </a:rPr>
              <a:t>influence </a:t>
            </a:r>
            <a:br>
              <a:rPr lang="en-US" sz="2000" b="1" i="0" dirty="0">
                <a:solidFill>
                  <a:srgbClr val="C00000"/>
                </a:solidFill>
              </a:rPr>
            </a:br>
            <a:r>
              <a:rPr lang="en-US" sz="2000" b="1" i="0" dirty="0">
                <a:solidFill>
                  <a:srgbClr val="C00000"/>
                </a:solidFill>
              </a:rPr>
              <a:t>intensity </a:t>
            </a:r>
            <a:br>
              <a:rPr lang="en-US" sz="2000" b="1" i="0" dirty="0">
                <a:solidFill>
                  <a:srgbClr val="C00000"/>
                </a:solidFill>
              </a:rPr>
            </a:br>
            <a:r>
              <a:rPr lang="en-US" sz="2000" b="1" i="0" dirty="0">
                <a:solidFill>
                  <a:srgbClr val="C00000"/>
                </a:solidFill>
              </a:rPr>
              <a:t>changes </a:t>
            </a:r>
          </a:p>
        </p:txBody>
      </p:sp>
      <p:sp>
        <p:nvSpPr>
          <p:cNvPr id="110602" name="TextBox 4"/>
          <p:cNvSpPr txBox="1">
            <a:spLocks noChangeArrowheads="1"/>
          </p:cNvSpPr>
          <p:nvPr/>
        </p:nvSpPr>
        <p:spPr bwMode="auto">
          <a:xfrm>
            <a:off x="232381" y="6172201"/>
            <a:ext cx="1302127" cy="65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>
            <a:lvl1pPr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prstClr val="black"/>
                </a:solidFill>
              </a:rPr>
              <a:t>Joe Taylor, </a:t>
            </a:r>
            <a:br>
              <a:rPr lang="en-US" sz="1800" b="1" dirty="0">
                <a:solidFill>
                  <a:prstClr val="black"/>
                </a:solidFill>
              </a:rPr>
            </a:br>
            <a:r>
              <a:rPr lang="en-US" sz="1800" b="1" dirty="0">
                <a:solidFill>
                  <a:prstClr val="black"/>
                </a:solidFill>
              </a:rPr>
              <a:t>UW PM</a:t>
            </a:r>
          </a:p>
        </p:txBody>
      </p:sp>
      <p:sp>
        <p:nvSpPr>
          <p:cNvPr id="11" name="Slide Number Placeholder 4"/>
          <p:cNvSpPr txBox="1">
            <a:spLocks noGrp="1"/>
          </p:cNvSpPr>
          <p:nvPr/>
        </p:nvSpPr>
        <p:spPr bwMode="auto">
          <a:xfrm>
            <a:off x="8610600" y="6553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7" tIns="45609" rIns="91217" bIns="45609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37931725" indent="-37474525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0DEB61D8-221E-4642-9528-097F46F9BCAA}" type="slidenum">
              <a:rPr lang="en-US" sz="1400" i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</a:rPr>
              <a:pPr algn="r"/>
              <a:t>24</a:t>
            </a:fld>
            <a:endParaRPr lang="en-US" sz="1400" i="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3347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9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rgbClr val="800000"/>
                </a:solidFill>
              </a:rPr>
              <a:t>Real-time Data Collection, Downlink, and Processing</a:t>
            </a:r>
            <a:endParaRPr lang="en-US" sz="3200" b="1" u="sng" dirty="0">
              <a:solidFill>
                <a:srgbClr val="8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7A59-DD16-1D4C-8B03-9CFF3A569AEE}" type="slidenum">
              <a:rPr lang="en-US" smtClean="0"/>
              <a:t>25</a:t>
            </a:fld>
            <a:endParaRPr lang="en-US"/>
          </a:p>
        </p:txBody>
      </p:sp>
      <p:sp>
        <p:nvSpPr>
          <p:cNvPr id="4" name="Shape 73"/>
          <p:cNvSpPr>
            <a:spLocks noChangeAspect="1"/>
          </p:cNvSpPr>
          <p:nvPr/>
        </p:nvSpPr>
        <p:spPr>
          <a:xfrm>
            <a:off x="4516254" y="4307742"/>
            <a:ext cx="4559667" cy="22909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6" name="Rounded Rectangle 5"/>
          <p:cNvSpPr/>
          <p:nvPr/>
        </p:nvSpPr>
        <p:spPr>
          <a:xfrm>
            <a:off x="213198" y="1106792"/>
            <a:ext cx="4154445" cy="1500633"/>
          </a:xfrm>
          <a:prstGeom prst="roundRect">
            <a:avLst/>
          </a:prstGeom>
          <a:ln w="190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Real-Time Products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Real time data processing software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&lt; 1 minute from data acquisition to delivery (MTS, website quick-looks)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13198" y="4535360"/>
            <a:ext cx="4154445" cy="218861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47000"/>
                </a:schemeClr>
              </a:gs>
              <a:gs pos="100000">
                <a:schemeClr val="bg1">
                  <a:lumMod val="75000"/>
                  <a:alpha val="47000"/>
                </a:schemeClr>
              </a:gs>
            </a:gsLst>
            <a:lin ang="16200000" scaled="0"/>
            <a:tileRect/>
          </a:gra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Final Products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Full data processing pipeline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Quality control, </a:t>
            </a:r>
            <a:r>
              <a:rPr lang="en-US" dirty="0"/>
              <a:t>archived at SSEC, Delivered to NASA </a:t>
            </a:r>
            <a:r>
              <a:rPr lang="en-US" dirty="0" smtClean="0"/>
              <a:t>post-mission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Preliminary (no QC) available within 8 hours post-flight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13198" y="2807109"/>
            <a:ext cx="4154445" cy="1500633"/>
          </a:xfrm>
          <a:prstGeom prst="roundRect">
            <a:avLst/>
          </a:prstGeom>
          <a:ln w="190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Near-Line Products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Full data processing pipeline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&lt; 30 minutes from data acquisition to delivery (MTS, website quick-looks)</a:t>
            </a:r>
          </a:p>
        </p:txBody>
      </p:sp>
      <p:pic>
        <p:nvPicPr>
          <p:cNvPr id="9" name="Picture 8" descr="Macintosh HD:Users:bobk:vapor_2013:HS3:Campaign_2013:Flight_Quicklooks:sh130824:20130824_images:Screen Shot 2013-08-24 at 10.56.24 PM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3782" b="4131"/>
          <a:stretch/>
        </p:blipFill>
        <p:spPr bwMode="auto">
          <a:xfrm>
            <a:off x="5990579" y="1106792"/>
            <a:ext cx="2966809" cy="1460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cintosh HD:Users:bobk:vapor_2013:HS3:Campaign_2013:Flight_Quicklooks:sh130824:20130824_images:Screen Shot 2013-08-24 at 10.56.53 PM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3"/>
          <a:stretch/>
        </p:blipFill>
        <p:spPr bwMode="auto">
          <a:xfrm>
            <a:off x="4875973" y="2333913"/>
            <a:ext cx="2831705" cy="17816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1900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456"/>
            <a:ext cx="8229600" cy="406974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800000"/>
                </a:solidFill>
              </a:rPr>
              <a:t>S-HIS </a:t>
            </a:r>
            <a:r>
              <a:rPr lang="en-US" b="1" u="sng" dirty="0" err="1" smtClean="0">
                <a:solidFill>
                  <a:srgbClr val="800000"/>
                </a:solidFill>
              </a:rPr>
              <a:t>Vs</a:t>
            </a:r>
            <a:r>
              <a:rPr lang="en-US" b="1" u="sng" dirty="0" smtClean="0">
                <a:solidFill>
                  <a:srgbClr val="800000"/>
                </a:solidFill>
              </a:rPr>
              <a:t> </a:t>
            </a:r>
            <a:r>
              <a:rPr lang="en-US" b="1" u="sng" dirty="0" err="1" smtClean="0">
                <a:solidFill>
                  <a:srgbClr val="800000"/>
                </a:solidFill>
              </a:rPr>
              <a:t>Dropsonde</a:t>
            </a:r>
            <a:r>
              <a:rPr lang="en-US" b="1" u="sng" dirty="0" smtClean="0">
                <a:solidFill>
                  <a:srgbClr val="800000"/>
                </a:solidFill>
              </a:rPr>
              <a:t> Statistics</a:t>
            </a:r>
            <a:endParaRPr lang="en-US" b="1" u="sng" dirty="0">
              <a:solidFill>
                <a:srgbClr val="800000"/>
              </a:solidFill>
            </a:endParaRPr>
          </a:p>
        </p:txBody>
      </p:sp>
      <p:pic>
        <p:nvPicPr>
          <p:cNvPr id="8" name="Picture 7" descr="DropDiff2.png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5" b="4600"/>
          <a:stretch/>
        </p:blipFill>
        <p:spPr>
          <a:xfrm>
            <a:off x="927268" y="3655726"/>
            <a:ext cx="6722548" cy="3182281"/>
          </a:xfrm>
          <a:prstGeom prst="rect">
            <a:avLst/>
          </a:prstGeom>
        </p:spPr>
      </p:pic>
      <p:pic>
        <p:nvPicPr>
          <p:cNvPr id="9" name="Picture 8" descr="DropStats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3759" r="7307" b="4600"/>
          <a:stretch/>
        </p:blipFill>
        <p:spPr>
          <a:xfrm>
            <a:off x="1439860" y="521086"/>
            <a:ext cx="5730553" cy="31607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7926" y="898887"/>
            <a:ext cx="209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N= 655 comparisons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74481" y="2972692"/>
            <a:ext cx="945892" cy="338554"/>
          </a:xfrm>
          <a:prstGeom prst="rect">
            <a:avLst/>
          </a:prstGeom>
          <a:solidFill>
            <a:srgbClr val="FFFF00"/>
          </a:solidFill>
          <a:ln w="28575" cmpd="sng">
            <a:solidFill>
              <a:srgbClr val="8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800000"/>
                </a:solidFill>
              </a:rPr>
              <a:t>All Cases</a:t>
            </a:r>
            <a:endParaRPr lang="en-US" sz="1600" b="1" dirty="0">
              <a:solidFill>
                <a:srgbClr val="800000"/>
              </a:solidFill>
            </a:endParaRPr>
          </a:p>
        </p:txBody>
      </p:sp>
      <p:sp>
        <p:nvSpPr>
          <p:cNvPr id="10" name="TextBox 9"/>
          <p:cNvSpPr txBox="1">
            <a:spLocks noChangeAspect="1"/>
          </p:cNvSpPr>
          <p:nvPr/>
        </p:nvSpPr>
        <p:spPr>
          <a:xfrm>
            <a:off x="5995232" y="5886924"/>
            <a:ext cx="989399" cy="600164"/>
          </a:xfrm>
          <a:prstGeom prst="rect">
            <a:avLst/>
          </a:prstGeom>
          <a:solidFill>
            <a:srgbClr val="FFFF00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800000"/>
                </a:solidFill>
              </a:rPr>
              <a:t>GDAS – Drop</a:t>
            </a:r>
          </a:p>
          <a:p>
            <a:pPr algn="ctr"/>
            <a:r>
              <a:rPr lang="en-US" sz="1100" b="1" dirty="0" smtClean="0">
                <a:solidFill>
                  <a:srgbClr val="800000"/>
                </a:solidFill>
              </a:rPr>
              <a:t> Differences</a:t>
            </a:r>
          </a:p>
          <a:p>
            <a:pPr algn="ctr"/>
            <a:r>
              <a:rPr lang="en-US" sz="1100" b="1" dirty="0" smtClean="0">
                <a:solidFill>
                  <a:srgbClr val="800000"/>
                </a:solidFill>
              </a:rPr>
              <a:t> &gt; 1.5 sigma</a:t>
            </a:r>
            <a:endParaRPr lang="en-US" sz="11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813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douardFltTrk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6"/>
          <a:stretch/>
        </p:blipFill>
        <p:spPr>
          <a:xfrm>
            <a:off x="0" y="844179"/>
            <a:ext cx="9144000" cy="60138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260" y="83656"/>
            <a:ext cx="9011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HS4 Global Hawk  Flight Track (9/16/2014)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73146" y="977051"/>
            <a:ext cx="217582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ln>
                  <a:solidFill>
                    <a:srgbClr val="FFFFFF"/>
                  </a:solidFill>
                </a:ln>
              </a:rPr>
              <a:t>Dropsonds Locations</a:t>
            </a:r>
            <a:endParaRPr lang="en-US" dirty="0">
              <a:ln>
                <a:solidFill>
                  <a:srgbClr val="FFFFFF"/>
                </a:solidFill>
              </a:ln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861388" y="1346383"/>
            <a:ext cx="216839" cy="29551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497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1" name="TextBox 3"/>
          <p:cNvSpPr txBox="1">
            <a:spLocks noChangeArrowheads="1"/>
          </p:cNvSpPr>
          <p:nvPr/>
        </p:nvSpPr>
        <p:spPr bwMode="auto">
          <a:xfrm>
            <a:off x="6019803" y="5257803"/>
            <a:ext cx="299473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>
            <a:spAutoFit/>
          </a:bodyPr>
          <a:lstStyle>
            <a:lvl1pPr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l" eaLnBrk="1" hangingPunct="1"/>
            <a:r>
              <a:rPr lang="en-US" sz="2800" b="1" dirty="0">
                <a:solidFill>
                  <a:srgbClr val="FFFF00"/>
                </a:solidFill>
              </a:rPr>
              <a:t>Scanning HIS</a:t>
            </a:r>
            <a:br>
              <a:rPr lang="en-US" sz="2800" b="1" dirty="0">
                <a:solidFill>
                  <a:srgbClr val="FFFF00"/>
                </a:solidFill>
              </a:rPr>
            </a:br>
            <a:r>
              <a:rPr lang="en-US" sz="2800" b="1" dirty="0">
                <a:solidFill>
                  <a:srgbClr val="FFFF00"/>
                </a:solidFill>
              </a:rPr>
              <a:t>over Edouard</a:t>
            </a:r>
            <a:br>
              <a:rPr lang="en-US" sz="2800" b="1" dirty="0">
                <a:solidFill>
                  <a:srgbClr val="FFFF00"/>
                </a:solidFill>
              </a:rPr>
            </a:br>
            <a:r>
              <a:rPr lang="en-US" sz="2800" b="1" dirty="0">
                <a:solidFill>
                  <a:srgbClr val="FFFF00"/>
                </a:solidFill>
              </a:rPr>
              <a:t>16 September 2014</a:t>
            </a:r>
          </a:p>
        </p:txBody>
      </p:sp>
      <p:sp>
        <p:nvSpPr>
          <p:cNvPr id="4" name="Slide Number Placeholder 4"/>
          <p:cNvSpPr txBox="1">
            <a:spLocks noGrp="1"/>
          </p:cNvSpPr>
          <p:nvPr/>
        </p:nvSpPr>
        <p:spPr bwMode="auto">
          <a:xfrm>
            <a:off x="8610600" y="6553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7" tIns="45609" rIns="91217" bIns="45609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37931725" indent="-37474525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0DEB61D8-221E-4642-9528-097F46F9BCAA}" type="slidenum">
              <a:rPr lang="en-US" sz="1400" i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</a:rPr>
              <a:pPr algn="r"/>
              <a:t>28</a:t>
            </a:fld>
            <a:endParaRPr lang="en-US" sz="1400" i="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9287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838200"/>
          </a:xfrm>
          <a:solidFill>
            <a:schemeClr val="tx2"/>
          </a:solidFill>
        </p:spPr>
        <p:txBody>
          <a:bodyPr/>
          <a:lstStyle/>
          <a:p>
            <a:pPr eaLnBrk="1" hangingPunct="1"/>
            <a:r>
              <a:rPr lang="en-US" sz="4000" b="1" dirty="0">
                <a:solidFill>
                  <a:schemeClr val="bg1"/>
                </a:solidFill>
              </a:rPr>
              <a:t>S-HIS Sounds in the eye of Edouard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702628" y="931118"/>
            <a:ext cx="4082143" cy="3031282"/>
            <a:chOff x="4702628" y="931118"/>
            <a:chExt cx="4082143" cy="3031282"/>
          </a:xfrm>
        </p:grpSpPr>
        <p:grpSp>
          <p:nvGrpSpPr>
            <p:cNvPr id="115714" name="Group 10"/>
            <p:cNvGrpSpPr>
              <a:grpSpLocks/>
            </p:cNvGrpSpPr>
            <p:nvPr/>
          </p:nvGrpSpPr>
          <p:grpSpPr bwMode="auto">
            <a:xfrm>
              <a:off x="5080000" y="931118"/>
              <a:ext cx="3644900" cy="1154858"/>
              <a:chOff x="5079999" y="930765"/>
              <a:chExt cx="3644350" cy="1154995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5943469" y="930765"/>
                <a:ext cx="1711557" cy="3693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l" defTabSz="4571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i="0" dirty="0">
                    <a:solidFill>
                      <a:prstClr val="black"/>
                    </a:solidFill>
                    <a:latin typeface="Calibri"/>
                    <a:cs typeface="Arial" pitchFamily="34" charset="0"/>
                  </a:rPr>
                  <a:t>RH cross section</a:t>
                </a: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079999" y="1901588"/>
                <a:ext cx="3644350" cy="1841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4571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i="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15717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417" t="20710" r="7731" b="4985"/>
            <a:stretch/>
          </p:blipFill>
          <p:spPr bwMode="auto">
            <a:xfrm>
              <a:off x="4702628" y="1233982"/>
              <a:ext cx="4082143" cy="272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304800" y="1295400"/>
            <a:ext cx="4406900" cy="646317"/>
          </a:xfrm>
          <a:prstGeom prst="rect">
            <a:avLst/>
          </a:prstGeom>
          <a:noFill/>
        </p:spPr>
        <p:txBody>
          <a:bodyPr wrap="square" lIns="91425" tIns="45713" rIns="91425" bIns="45713">
            <a:spAutoFit/>
          </a:bodyPr>
          <a:lstStyle/>
          <a:p>
            <a:pPr marL="285707" indent="-285707" algn="l" defTabSz="457130" eaLnBrk="1" fontAlgn="auto" hangingPunct="1">
              <a:spcBef>
                <a:spcPts val="0"/>
              </a:spcBef>
              <a:spcAft>
                <a:spcPts val="0"/>
              </a:spcAft>
              <a:buFont typeface="Wingdings" charset="2"/>
              <a:buChar char="Ø"/>
              <a:defRPr/>
            </a:pPr>
            <a:r>
              <a:rPr lang="en-US" sz="1800" b="1" i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Example </a:t>
            </a:r>
            <a:r>
              <a:rPr lang="en-US" sz="1800" b="1" i="0" dirty="0">
                <a:solidFill>
                  <a:prstClr val="black"/>
                </a:solidFill>
                <a:latin typeface="Calibri"/>
                <a:cs typeface="Arial" pitchFamily="34" charset="0"/>
              </a:rPr>
              <a:t>S-HIS real-time retrieval </a:t>
            </a:r>
            <a:r>
              <a:rPr lang="en-US" sz="1800" b="1" i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display</a:t>
            </a:r>
            <a:br>
              <a:rPr lang="en-US" sz="1800" b="1" i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</a:br>
            <a:r>
              <a:rPr lang="en-US" sz="1800" b="1" i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of </a:t>
            </a:r>
            <a:r>
              <a:rPr lang="en-US" sz="1800" b="1" i="0" dirty="0">
                <a:solidFill>
                  <a:prstClr val="black"/>
                </a:solidFill>
                <a:latin typeface="Calibri"/>
                <a:cs typeface="Arial" pitchFamily="34" charset="0"/>
              </a:rPr>
              <a:t>the eye of Hurricane Edouard: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909456" y="4038600"/>
            <a:ext cx="3924300" cy="2609850"/>
            <a:chOff x="4940300" y="3962400"/>
            <a:chExt cx="3924300" cy="2609850"/>
          </a:xfrm>
        </p:grpSpPr>
        <p:pic>
          <p:nvPicPr>
            <p:cNvPr id="115716" name="Picture 2" descr="ISS041-E-10455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0300" y="3962400"/>
              <a:ext cx="3924300" cy="260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5791200" y="6096000"/>
              <a:ext cx="2445334" cy="373659"/>
            </a:xfrm>
            <a:prstGeom prst="rect">
              <a:avLst/>
            </a:prstGeom>
          </p:spPr>
          <p:txBody>
            <a:bodyPr wrap="none" lIns="91425" tIns="45713" rIns="91425" bIns="45713">
              <a:spAutoFit/>
            </a:bodyPr>
            <a:lstStyle/>
            <a:p>
              <a:pPr algn="l" defTabSz="4571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i="0" dirty="0">
                  <a:solidFill>
                    <a:schemeClr val="bg1"/>
                  </a:solidFill>
                  <a:latin typeface="Calibri"/>
                  <a:cs typeface="Arial" pitchFamily="34" charset="0"/>
                </a:rPr>
                <a:t>Edouard photo from ISS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92500" y="6114972"/>
            <a:ext cx="31854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Soundings to the surface!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6" name="Slide Number Placeholder 4"/>
          <p:cNvSpPr txBox="1">
            <a:spLocks noGrp="1"/>
          </p:cNvSpPr>
          <p:nvPr/>
        </p:nvSpPr>
        <p:spPr bwMode="auto">
          <a:xfrm>
            <a:off x="8610600" y="6553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7" tIns="45609" rIns="91217" bIns="45609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37931725" indent="-37474525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0DEB61D8-221E-4642-9528-097F46F9BCAA}" type="slidenum">
              <a:rPr lang="en-US" sz="1400" i="0">
                <a:latin typeface="Arial" pitchFamily="34" charset="0"/>
                <a:ea typeface="ＭＳ Ｐゴシック" pitchFamily="34" charset="-128"/>
              </a:rPr>
              <a:pPr algn="r"/>
              <a:t>29</a:t>
            </a:fld>
            <a:endParaRPr lang="en-US" sz="1400" i="0" dirty="0"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29" name="Picture 28" descr="Edouard(1)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1"/>
          <a:stretch/>
        </p:blipFill>
        <p:spPr>
          <a:xfrm>
            <a:off x="0" y="2171700"/>
            <a:ext cx="4497303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62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840"/>
            <a:ext cx="9144000" cy="778933"/>
          </a:xfrm>
        </p:spPr>
        <p:txBody>
          <a:bodyPr>
            <a:noAutofit/>
          </a:bodyPr>
          <a:lstStyle/>
          <a:p>
            <a:r>
              <a:rPr lang="en-US" sz="3600" b="1" i="1" dirty="0" smtClean="0">
                <a:solidFill>
                  <a:srgbClr val="800000"/>
                </a:solidFill>
              </a:rPr>
              <a:t>Down</a:t>
            </a:r>
            <a:r>
              <a:rPr lang="en-US" sz="3600" b="1" i="1" dirty="0">
                <a:solidFill>
                  <a:srgbClr val="800000"/>
                </a:solidFill>
              </a:rPr>
              <a:t>/</a:t>
            </a:r>
            <a:r>
              <a:rPr lang="en-US" sz="3600" b="1" i="1" dirty="0" smtClean="0">
                <a:solidFill>
                  <a:srgbClr val="800000"/>
                </a:solidFill>
              </a:rPr>
              <a:t>Up Looking FTS  Dual Regression </a:t>
            </a:r>
            <a:r>
              <a:rPr lang="en-US" sz="3600" b="1" i="1" u="sng" dirty="0" smtClean="0">
                <a:solidFill>
                  <a:srgbClr val="800000"/>
                </a:solidFill>
              </a:rPr>
              <a:t>Retrieval Algorithm</a:t>
            </a:r>
            <a:endParaRPr lang="en-US" sz="3600" b="1" i="1" u="sng" dirty="0">
              <a:solidFill>
                <a:srgbClr val="800000"/>
              </a:solidFill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5029200" y="3166528"/>
            <a:ext cx="8382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976688" y="4004728"/>
            <a:ext cx="4865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" charset="0"/>
              </a:rPr>
              <a:t>Water Vapor Mixing Ratio( Uncorrected)</a:t>
            </a:r>
            <a:r>
              <a:rPr lang="en-US" b="1" dirty="0">
                <a:solidFill>
                  <a:schemeClr val="bg1"/>
                </a:solidFill>
                <a:latin typeface="Times" charset="0"/>
              </a:rPr>
              <a:t>  </a:t>
            </a: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5298573" y="1507060"/>
            <a:ext cx="3564754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1600" b="1" dirty="0" smtClean="0">
                <a:solidFill>
                  <a:srgbClr val="002347"/>
                </a:solidFill>
              </a:rPr>
              <a:t>NAST-I/SHIS-</a:t>
            </a:r>
            <a:r>
              <a:rPr lang="en-US" sz="1600" b="1" dirty="0">
                <a:solidFill>
                  <a:srgbClr val="002347"/>
                </a:solidFill>
              </a:rPr>
              <a:t>I </a:t>
            </a:r>
            <a:r>
              <a:rPr lang="en-US" sz="1200" b="1" dirty="0" smtClean="0"/>
              <a:t>infrared </a:t>
            </a:r>
            <a:r>
              <a:rPr lang="en-US" sz="1200" b="1" dirty="0"/>
              <a:t>Michelson interferometer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1200" b="1" dirty="0"/>
              <a:t>   		(</a:t>
            </a:r>
            <a:r>
              <a:rPr lang="en-US" sz="1200" b="1" dirty="0" smtClean="0"/>
              <a:t>9000/4500 </a:t>
            </a:r>
            <a:r>
              <a:rPr lang="en-US" sz="1200" b="1" dirty="0"/>
              <a:t>spectral channels)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1200" b="1" dirty="0"/>
              <a:t>        3.5 – 16 microns @ 0.25 </a:t>
            </a:r>
            <a:r>
              <a:rPr lang="en-US" sz="1200" b="1" dirty="0" smtClean="0"/>
              <a:t>/0.5cm</a:t>
            </a:r>
            <a:r>
              <a:rPr lang="en-US" sz="1200" b="1" baseline="30000" dirty="0"/>
              <a:t>-1</a:t>
            </a:r>
            <a:endParaRPr lang="en-US" sz="2000" b="1" baseline="30000" dirty="0"/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1600" b="1" dirty="0">
                <a:solidFill>
                  <a:srgbClr val="002347"/>
                </a:solidFill>
              </a:rPr>
              <a:t>Aircraft Accommodation</a:t>
            </a:r>
            <a:r>
              <a:rPr lang="en-US" sz="1600" b="1" dirty="0"/>
              <a:t> 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1200" b="1" dirty="0" smtClean="0"/>
              <a:t>NAST-I:  ER</a:t>
            </a:r>
            <a:r>
              <a:rPr lang="en-US" sz="1200" b="1" dirty="0"/>
              <a:t>-2 Super </a:t>
            </a:r>
            <a:r>
              <a:rPr lang="en-US" sz="1200" b="1" dirty="0" smtClean="0"/>
              <a:t>pod</a:t>
            </a:r>
            <a:endParaRPr lang="en-US" sz="1200" b="1" dirty="0"/>
          </a:p>
          <a:p>
            <a:pPr marL="742950" lvl="1" indent="-285750" eaLnBrk="1" hangingPunct="1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1200" b="1" dirty="0" smtClean="0"/>
              <a:t>SHIS:  ER-2 </a:t>
            </a:r>
            <a:r>
              <a:rPr lang="en-US" sz="1200" b="1" dirty="0"/>
              <a:t>Underbelly pod</a:t>
            </a:r>
            <a:r>
              <a:rPr lang="en-US" sz="1400" b="1" dirty="0"/>
              <a:t> 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endParaRPr lang="en-US" sz="800" b="1" dirty="0"/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</a:pPr>
            <a:endParaRPr lang="en-US" sz="1400" b="1" dirty="0"/>
          </a:p>
        </p:txBody>
      </p: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6629400" y="3318928"/>
            <a:ext cx="2286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15989" y="1151990"/>
            <a:ext cx="4800600" cy="2517776"/>
            <a:chOff x="457200" y="881062"/>
            <a:chExt cx="4800600" cy="2517776"/>
          </a:xfrm>
        </p:grpSpPr>
        <p:pic>
          <p:nvPicPr>
            <p:cNvPr id="31" name="Picture 2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84" t="43857" r="13304" b="12775"/>
            <a:stretch/>
          </p:blipFill>
          <p:spPr bwMode="auto">
            <a:xfrm>
              <a:off x="457200" y="881062"/>
              <a:ext cx="3572933" cy="2166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32" name="Rectangle 3"/>
            <p:cNvSpPr>
              <a:spLocks noChangeArrowheads="1"/>
            </p:cNvSpPr>
            <p:nvPr/>
          </p:nvSpPr>
          <p:spPr bwMode="auto">
            <a:xfrm>
              <a:off x="4267200" y="2590800"/>
              <a:ext cx="9906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1143000" y="3124200"/>
              <a:ext cx="130492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b="1" dirty="0">
                  <a:solidFill>
                    <a:schemeClr val="bg1"/>
                  </a:solidFill>
                  <a:latin typeface="Times New Roman" charset="0"/>
                </a:rPr>
                <a:t>Temperature (K)</a:t>
              </a: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>
              <a:off x="1143000" y="3124200"/>
              <a:ext cx="1219200" cy="76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96271" y="1250035"/>
              <a:ext cx="17736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SHIS</a:t>
              </a:r>
            </a:p>
            <a:p>
              <a:pPr algn="ctr"/>
              <a:r>
                <a:rPr lang="en-US" dirty="0" smtClean="0"/>
                <a:t>(Underbelly pod)</a:t>
              </a:r>
              <a:endParaRPr lang="en-US" dirty="0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2997200" y="1486933"/>
              <a:ext cx="680104" cy="13706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511917"/>
              </p:ext>
            </p:extLst>
          </p:nvPr>
        </p:nvGraphicFramePr>
        <p:xfrm>
          <a:off x="754059" y="3669766"/>
          <a:ext cx="8278812" cy="182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Document" r:id="rId4" imgW="6083300" imgH="1168400" progId="Word.Document.12">
                  <p:embed/>
                </p:oleObj>
              </mc:Choice>
              <mc:Fallback>
                <p:oleObj name="Document" r:id="rId4" imgW="6083300" imgH="1168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4059" y="3669766"/>
                        <a:ext cx="8278812" cy="182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868342"/>
              </p:ext>
            </p:extLst>
          </p:nvPr>
        </p:nvGraphicFramePr>
        <p:xfrm>
          <a:off x="571499" y="1151990"/>
          <a:ext cx="8345685" cy="5248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name="Document" r:id="rId6" imgW="24634921" imgH="16457143" progId="Word.Document.12">
                  <p:link updateAutomatic="1"/>
                </p:oleObj>
              </mc:Choice>
              <mc:Fallback>
                <p:oleObj name="Document" r:id="rId6" imgW="24634921" imgH="16457143" progId="Word.Document.12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99" y="1151990"/>
                        <a:ext cx="8345685" cy="52488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228600" y="6440426"/>
            <a:ext cx="8648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* Smith</a:t>
            </a:r>
            <a:r>
              <a:rPr lang="en-US" sz="900" dirty="0"/>
              <a:t>, W. L., E. Weisz, S. Kirev, D. K. Zhou, Z. Li, and E. E. Borbas (2012), Dual-Regression Retrieval Algorithm for Real-Time Processing of Satellite Ultraspectral Radiances. </a:t>
            </a:r>
            <a:r>
              <a:rPr lang="en-US" sz="900" i="1" dirty="0"/>
              <a:t>J. Appl. Meteor. Clim., 51</a:t>
            </a:r>
            <a:r>
              <a:rPr lang="en-US" sz="900" dirty="0"/>
              <a:t>, Issue 8, 1455-1476</a:t>
            </a:r>
            <a:r>
              <a:rPr lang="en-US" sz="900" dirty="0" smtClean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3592029" y="4282558"/>
            <a:ext cx="4080334" cy="69184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385637" y="4163488"/>
            <a:ext cx="4392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00000"/>
                </a:solidFill>
              </a:rPr>
              <a:t>Cloud Top/Base Altitude</a:t>
            </a:r>
          </a:p>
          <a:p>
            <a:r>
              <a:rPr lang="en-US" sz="2000" b="1" dirty="0" smtClean="0"/>
              <a:t>Level where T</a:t>
            </a:r>
            <a:r>
              <a:rPr lang="en-US" sz="2000" b="1" baseline="-25000" dirty="0"/>
              <a:t>c</a:t>
            </a:r>
            <a:r>
              <a:rPr lang="en-US" sz="2000" b="1" baseline="-25000" dirty="0" smtClean="0"/>
              <a:t>loudy</a:t>
            </a:r>
            <a:r>
              <a:rPr lang="en-US" sz="2000" b="1" dirty="0" smtClean="0"/>
              <a:t>&gt;/&lt;T</a:t>
            </a:r>
            <a:r>
              <a:rPr lang="en-US" sz="2000" b="1" baseline="-25000" dirty="0" smtClean="0"/>
              <a:t>clear</a:t>
            </a:r>
            <a:r>
              <a:rPr lang="en-US" sz="2000" b="1" dirty="0" smtClean="0"/>
              <a:t> for p &gt;/&lt; P</a:t>
            </a:r>
            <a:r>
              <a:rPr lang="en-US" sz="2000" b="1" baseline="-25000" dirty="0" smtClean="0"/>
              <a:t>cld</a:t>
            </a:r>
            <a:endParaRPr lang="en-US" sz="2000" b="1" baseline="-25000" dirty="0"/>
          </a:p>
        </p:txBody>
      </p:sp>
      <p:sp>
        <p:nvSpPr>
          <p:cNvPr id="6" name="Rectangle 5"/>
          <p:cNvSpPr/>
          <p:nvPr/>
        </p:nvSpPr>
        <p:spPr>
          <a:xfrm>
            <a:off x="3875865" y="5344841"/>
            <a:ext cx="3320281" cy="7540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763880" y="5173112"/>
            <a:ext cx="34804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u="sng" dirty="0" smtClean="0">
                <a:solidFill>
                  <a:srgbClr val="800000"/>
                </a:solidFill>
              </a:rPr>
              <a:t>Final Profile</a:t>
            </a:r>
          </a:p>
          <a:p>
            <a:pPr marL="342900" indent="-342900">
              <a:buFont typeface="Arial"/>
              <a:buChar char="•"/>
            </a:pPr>
            <a:r>
              <a:rPr lang="en-US" sz="2000" b="1" dirty="0" smtClean="0"/>
              <a:t>Clear-trained above/below</a:t>
            </a:r>
          </a:p>
          <a:p>
            <a:pPr marL="342900" indent="-342900">
              <a:buFont typeface="Arial"/>
              <a:buChar char="•"/>
            </a:pPr>
            <a:r>
              <a:rPr lang="en-US" sz="2000" b="1" dirty="0" smtClean="0"/>
              <a:t>Cloud-trained below/above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21214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46"/>
            <a:ext cx="8229600" cy="1143000"/>
          </a:xfrm>
        </p:spPr>
        <p:txBody>
          <a:bodyPr/>
          <a:lstStyle/>
          <a:p>
            <a:r>
              <a:rPr lang="en-US" b="1" u="sng" dirty="0" smtClean="0">
                <a:solidFill>
                  <a:srgbClr val="800000"/>
                </a:solidFill>
              </a:rPr>
              <a:t>Conclusions</a:t>
            </a:r>
            <a:endParaRPr lang="en-US" b="1" u="sng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1849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Satellite, Ground based and Airborne FTS measurement profile retrievals  are playing an important role in:</a:t>
            </a:r>
          </a:p>
          <a:p>
            <a:r>
              <a:rPr lang="en-US" b="1" dirty="0" smtClean="0"/>
              <a:t>Validation of satellite measurements</a:t>
            </a:r>
          </a:p>
          <a:p>
            <a:r>
              <a:rPr lang="en-US" b="1" dirty="0" smtClean="0"/>
              <a:t>Creating continuous measurements of the atmospheric state for process studies and climate change monitoring</a:t>
            </a:r>
          </a:p>
          <a:p>
            <a:r>
              <a:rPr lang="en-US" b="1" dirty="0" smtClean="0"/>
              <a:t>Understanding, analysis, and prediction of weather systems including intense weather such as tornados and Hurricanes    </a:t>
            </a:r>
            <a:endParaRPr lang="en-US" b="1" dirty="0"/>
          </a:p>
        </p:txBody>
      </p:sp>
      <p:pic>
        <p:nvPicPr>
          <p:cNvPr id="6" name="Picture 5" descr="Screen Shot 2015-06-17 at 8.43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98" y="5528958"/>
            <a:ext cx="8194072" cy="10572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138311" y="6401591"/>
            <a:ext cx="2182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Spasibo za vnimaniye</a:t>
            </a:r>
          </a:p>
        </p:txBody>
      </p:sp>
    </p:spTree>
    <p:extLst>
      <p:ext uri="{BB962C8B-B14F-4D97-AF65-F5344CB8AC3E}">
        <p14:creationId xmlns:p14="http://schemas.microsoft.com/office/powerpoint/2010/main" val="1341418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sz="3200" b="1" i="1" u="sng" dirty="0" smtClean="0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rPr>
              <a:t>Physical Correction Using Forecast Model Profile</a:t>
            </a:r>
            <a:endParaRPr lang="en-US" sz="3200" b="1" i="1" u="sng" dirty="0">
              <a:solidFill>
                <a:srgbClr val="8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499003"/>
            <a:ext cx="9144000" cy="6386609"/>
            <a:chOff x="0" y="499003"/>
            <a:chExt cx="9144000" cy="6386609"/>
          </a:xfrm>
        </p:grpSpPr>
        <p:sp>
          <p:nvSpPr>
            <p:cNvPr id="46082" name="TextBox 1"/>
            <p:cNvSpPr txBox="1">
              <a:spLocks noChangeArrowheads="1"/>
            </p:cNvSpPr>
            <p:nvPr/>
          </p:nvSpPr>
          <p:spPr bwMode="auto">
            <a:xfrm>
              <a:off x="164847" y="499003"/>
              <a:ext cx="8765788" cy="140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Aft>
                  <a:spcPts val="600"/>
                </a:spcAft>
              </a:pPr>
              <a:r>
                <a:rPr lang="en-US" sz="2000" b="1" i="1" u="sng" dirty="0">
                  <a:solidFill>
                    <a:srgbClr val="FF0000"/>
                  </a:solidFill>
                </a:rPr>
                <a:t>Problem</a:t>
              </a:r>
              <a:r>
                <a:rPr lang="en-US" sz="2000" b="1" i="1" dirty="0">
                  <a:solidFill>
                    <a:srgbClr val="FF0000"/>
                  </a:solidFill>
                </a:rPr>
                <a:t>:</a:t>
              </a:r>
              <a:r>
                <a:rPr lang="en-US" sz="2000" dirty="0"/>
                <a:t>  </a:t>
              </a:r>
              <a:r>
                <a:rPr lang="en-US" sz="2000" dirty="0" smtClean="0"/>
                <a:t>DR </a:t>
              </a:r>
              <a:r>
                <a:rPr lang="en-US" sz="2000" dirty="0"/>
                <a:t>method uses </a:t>
              </a:r>
              <a:r>
                <a:rPr lang="en-US" sz="2000" dirty="0" smtClean="0"/>
                <a:t>a statistical </a:t>
              </a:r>
              <a:r>
                <a:rPr lang="en-US" sz="2000" dirty="0"/>
                <a:t>training data set.  Imperfect </a:t>
              </a:r>
              <a:r>
                <a:rPr lang="en-US" sz="2000" dirty="0" smtClean="0"/>
                <a:t>skill, </a:t>
              </a:r>
              <a:r>
                <a:rPr lang="en-US" sz="2000" dirty="0"/>
                <a:t>due to lack of vertical resolution in </a:t>
              </a:r>
              <a:r>
                <a:rPr lang="en-US" sz="2000" dirty="0" smtClean="0"/>
                <a:t>radiances, </a:t>
              </a:r>
              <a:r>
                <a:rPr lang="en-US" sz="2000" dirty="0"/>
                <a:t>leads to </a:t>
              </a:r>
              <a:r>
                <a:rPr lang="en-US" sz="2000" dirty="0" smtClean="0"/>
                <a:t>statistical bias.</a:t>
              </a:r>
              <a:endParaRPr lang="en-US" sz="2000" dirty="0"/>
            </a:p>
            <a:p>
              <a:pPr eaLnBrk="1" hangingPunct="1">
                <a:spcAft>
                  <a:spcPts val="600"/>
                </a:spcAft>
              </a:pPr>
              <a:r>
                <a:rPr lang="en-US" sz="2000" b="1" i="1" u="sng" dirty="0">
                  <a:solidFill>
                    <a:srgbClr val="000090"/>
                  </a:solidFill>
                </a:rPr>
                <a:t>Solution</a:t>
              </a:r>
              <a:r>
                <a:rPr lang="en-US" sz="2000" b="1" i="1" dirty="0">
                  <a:solidFill>
                    <a:srgbClr val="000090"/>
                  </a:solidFill>
                </a:rPr>
                <a:t>:  </a:t>
              </a:r>
              <a:r>
                <a:rPr lang="en-US" sz="2000" dirty="0"/>
                <a:t>Calculate radiances from forecast </a:t>
              </a:r>
              <a:r>
                <a:rPr lang="en-US" sz="2000" dirty="0" smtClean="0"/>
                <a:t>profile (FP) and </a:t>
              </a:r>
              <a:r>
                <a:rPr lang="en-US" sz="2000" dirty="0"/>
                <a:t>perform </a:t>
              </a:r>
              <a:r>
                <a:rPr lang="en-US" sz="2000" dirty="0" smtClean="0"/>
                <a:t>DR </a:t>
              </a:r>
              <a:r>
                <a:rPr lang="en-US" sz="2000" dirty="0"/>
                <a:t>retrieval using </a:t>
              </a:r>
              <a:r>
                <a:rPr lang="en-US" sz="2000" dirty="0" smtClean="0"/>
                <a:t>simulated “Truth” radiances</a:t>
              </a:r>
              <a:r>
                <a:rPr lang="en-US" sz="2000" dirty="0"/>
                <a:t>. </a:t>
              </a:r>
              <a:r>
                <a:rPr lang="en-US" sz="2000" dirty="0" smtClean="0"/>
                <a:t>Retrieval Error = Statistical Bias.</a:t>
              </a:r>
              <a:endParaRPr lang="en-US" sz="2000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86597" y="1926998"/>
              <a:ext cx="6827773" cy="523220"/>
            </a:xfrm>
            <a:prstGeom prst="rect">
              <a:avLst/>
            </a:prstGeom>
            <a:solidFill>
              <a:srgbClr val="FFFF00"/>
            </a:solidFill>
            <a:ln w="38100" cmpd="sng">
              <a:solidFill>
                <a:srgbClr val="800000"/>
              </a:solidFill>
            </a:ln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800" b="1" i="1" dirty="0">
                  <a:solidFill>
                    <a:srgbClr val="800000"/>
                  </a:solidFill>
                </a:rPr>
                <a:t>Statistical </a:t>
              </a:r>
              <a:r>
                <a:rPr lang="en-US" sz="2800" b="1" i="1" dirty="0" smtClean="0">
                  <a:solidFill>
                    <a:srgbClr val="800000"/>
                  </a:solidFill>
                </a:rPr>
                <a:t>Bias = </a:t>
              </a:r>
              <a:r>
                <a:rPr lang="en-US" sz="2800" b="1" i="1" dirty="0">
                  <a:solidFill>
                    <a:srgbClr val="800000"/>
                  </a:solidFill>
                </a:rPr>
                <a:t>FP – FP radiance </a:t>
              </a:r>
              <a:r>
                <a:rPr lang="en-US" sz="2800" b="1" i="1" dirty="0" smtClean="0">
                  <a:solidFill>
                    <a:srgbClr val="800000"/>
                  </a:solidFill>
                </a:rPr>
                <a:t>Retrieval</a:t>
              </a:r>
              <a:endParaRPr lang="en-US" sz="2800" b="1" i="1" dirty="0">
                <a:solidFill>
                  <a:srgbClr val="800000"/>
                </a:solidFill>
              </a:endParaRPr>
            </a:p>
          </p:txBody>
        </p:sp>
        <p:pic>
          <p:nvPicPr>
            <p:cNvPr id="4" name="Picture 3" descr="StatusticalPhysical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1"/>
            <a:stretch/>
          </p:blipFill>
          <p:spPr>
            <a:xfrm>
              <a:off x="0" y="2450218"/>
              <a:ext cx="9144000" cy="44353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1825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Statistics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675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7040"/>
          </a:xfrm>
        </p:spPr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Topics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706" y="804884"/>
            <a:ext cx="8669459" cy="6053116"/>
          </a:xfrm>
        </p:spPr>
        <p:txBody>
          <a:bodyPr>
            <a:normAutofit fontScale="32500" lnSpcReduction="20000"/>
          </a:bodyPr>
          <a:lstStyle/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FTS Atmospheric Profile Retrieval Approach</a:t>
            </a:r>
          </a:p>
          <a:p>
            <a:pPr>
              <a:spcAft>
                <a:spcPts val="600"/>
              </a:spcAft>
            </a:pPr>
            <a:r>
              <a:rPr lang="en-US" sz="8600" b="1" dirty="0">
                <a:solidFill>
                  <a:srgbClr val="800000"/>
                </a:solidFill>
              </a:rPr>
              <a:t>Combined Model, Satellite, Radiosonde, &amp; GB-FTS Atmospheric Structure Measurements</a:t>
            </a:r>
          </a:p>
          <a:p>
            <a:pPr lvl="1">
              <a:spcAft>
                <a:spcPts val="600"/>
              </a:spcAft>
            </a:pPr>
            <a:r>
              <a:rPr lang="en-US" sz="7400" b="1" dirty="0"/>
              <a:t>Sensor Profile Sensitivity</a:t>
            </a:r>
          </a:p>
          <a:p>
            <a:pPr lvl="1">
              <a:spcAft>
                <a:spcPts val="600"/>
              </a:spcAft>
            </a:pPr>
            <a:r>
              <a:rPr lang="en-US" sz="7400" b="1" dirty="0"/>
              <a:t>Model + Satellite + Radiosonde + GB FTS Amalgamation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S-NPP CAL/VAL Campaign (May, 2013)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Ground-site Validation of Satellite Measurements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Moore Tornado Satellite &amp; Aircraft Observations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NASA HS3 Global Hawk Campaign (2014)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SHIS Retrieval Validation Results</a:t>
            </a:r>
          </a:p>
          <a:p>
            <a:pPr lvl="1">
              <a:spcAft>
                <a:spcPts val="600"/>
              </a:spcAft>
            </a:pPr>
            <a:r>
              <a:rPr lang="en-US" sz="7400" dirty="0" smtClean="0"/>
              <a:t>Hurricane Edouard Satellite Validation Results</a:t>
            </a:r>
          </a:p>
          <a:p>
            <a:pPr>
              <a:spcAft>
                <a:spcPts val="600"/>
              </a:spcAft>
            </a:pPr>
            <a:r>
              <a:rPr lang="en-US" sz="8600" dirty="0" smtClean="0">
                <a:solidFill>
                  <a:srgbClr val="800000"/>
                </a:solidFill>
              </a:rPr>
              <a:t>Conclusions</a:t>
            </a:r>
            <a:endParaRPr lang="en-US" sz="8600" dirty="0">
              <a:solidFill>
                <a:srgbClr val="800000"/>
              </a:solidFill>
            </a:endParaRP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3706" y="1270143"/>
            <a:ext cx="8669459" cy="1719340"/>
          </a:xfrm>
          <a:prstGeom prst="rect">
            <a:avLst/>
          </a:prstGeom>
          <a:solidFill>
            <a:srgbClr val="FFFF00">
              <a:alpha val="22000"/>
            </a:srgbClr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129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Box 34"/>
          <p:cNvSpPr txBox="1">
            <a:spLocks noChangeArrowheads="1"/>
          </p:cNvSpPr>
          <p:nvPr/>
        </p:nvSpPr>
        <p:spPr bwMode="auto">
          <a:xfrm>
            <a:off x="13805" y="136864"/>
            <a:ext cx="9144000" cy="64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3600" b="1" i="1" dirty="0">
                <a:solidFill>
                  <a:srgbClr val="800000"/>
                </a:solidFill>
              </a:rPr>
              <a:t>Satellite </a:t>
            </a:r>
            <a:r>
              <a:rPr lang="en-US" sz="3600" b="1" i="1" dirty="0" smtClean="0">
                <a:solidFill>
                  <a:srgbClr val="800000"/>
                </a:solidFill>
              </a:rPr>
              <a:t>Vs. </a:t>
            </a:r>
            <a:r>
              <a:rPr lang="en-US" sz="3600" b="1" i="1" dirty="0">
                <a:solidFill>
                  <a:srgbClr val="800000"/>
                </a:solidFill>
              </a:rPr>
              <a:t>Ground-based Profile Sensitivity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3805" y="783171"/>
            <a:ext cx="9144000" cy="6019606"/>
            <a:chOff x="13805" y="783171"/>
            <a:chExt cx="9144000" cy="6019606"/>
          </a:xfrm>
        </p:grpSpPr>
        <p:sp>
          <p:nvSpPr>
            <p:cNvPr id="13322" name="Rectangle 45"/>
            <p:cNvSpPr>
              <a:spLocks noChangeArrowheads="1"/>
            </p:cNvSpPr>
            <p:nvPr/>
          </p:nvSpPr>
          <p:spPr bwMode="auto">
            <a:xfrm>
              <a:off x="4747730" y="6177325"/>
              <a:ext cx="184150" cy="39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en-US" dirty="0"/>
            </a:p>
          </p:txBody>
        </p:sp>
        <p:sp>
          <p:nvSpPr>
            <p:cNvPr id="13323" name="Rectangle 48"/>
            <p:cNvSpPr>
              <a:spLocks noChangeArrowheads="1"/>
            </p:cNvSpPr>
            <p:nvPr/>
          </p:nvSpPr>
          <p:spPr bwMode="auto">
            <a:xfrm>
              <a:off x="5433530" y="6202724"/>
              <a:ext cx="184150" cy="39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en-US" dirty="0"/>
            </a:p>
          </p:txBody>
        </p:sp>
        <p:pic>
          <p:nvPicPr>
            <p:cNvPr id="13324" name="Picture 9" descr="TQz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08"/>
            <a:stretch>
              <a:fillRect/>
            </a:stretch>
          </p:blipFill>
          <p:spPr bwMode="auto">
            <a:xfrm>
              <a:off x="13805" y="783171"/>
              <a:ext cx="9144000" cy="6019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Arc 28"/>
            <p:cNvSpPr/>
            <p:nvPr/>
          </p:nvSpPr>
          <p:spPr bwMode="auto">
            <a:xfrm rot="17501561">
              <a:off x="2483956" y="1764051"/>
              <a:ext cx="1173162" cy="1519237"/>
            </a:xfrm>
            <a:prstGeom prst="arc">
              <a:avLst>
                <a:gd name="adj1" fmla="val 16200000"/>
                <a:gd name="adj2" fmla="val 20521852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atin typeface="Times New Roman" pitchFamily="-97" charset="0"/>
                <a:ea typeface="+mn-ea"/>
                <a:cs typeface="+mn-cs"/>
              </a:endParaRPr>
            </a:p>
          </p:txBody>
        </p:sp>
        <p:sp>
          <p:nvSpPr>
            <p:cNvPr id="13326" name="Rectangle 29"/>
            <p:cNvSpPr>
              <a:spLocks noChangeArrowheads="1"/>
            </p:cNvSpPr>
            <p:nvPr/>
          </p:nvSpPr>
          <p:spPr bwMode="auto">
            <a:xfrm>
              <a:off x="2985605" y="2078556"/>
              <a:ext cx="533400" cy="3809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8" name="TextBox 41"/>
            <p:cNvSpPr txBox="1">
              <a:spLocks noChangeArrowheads="1"/>
            </p:cNvSpPr>
            <p:nvPr/>
          </p:nvSpPr>
          <p:spPr bwMode="auto">
            <a:xfrm>
              <a:off x="6736092" y="1837265"/>
              <a:ext cx="152555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>
                  <a:latin typeface="Calibri" charset="0"/>
                </a:rPr>
                <a:t>CrIS/IASI</a:t>
              </a:r>
            </a:p>
            <a:p>
              <a:pPr algn="ctr"/>
              <a:r>
                <a:rPr lang="en-US" b="1" dirty="0">
                  <a:latin typeface="Calibri" charset="0"/>
                </a:rPr>
                <a:t>Water vapor</a:t>
              </a:r>
            </a:p>
          </p:txBody>
        </p:sp>
        <p:sp>
          <p:nvSpPr>
            <p:cNvPr id="13320" name="TextBox 43"/>
            <p:cNvSpPr txBox="1">
              <a:spLocks noChangeArrowheads="1"/>
            </p:cNvSpPr>
            <p:nvPr/>
          </p:nvSpPr>
          <p:spPr bwMode="auto">
            <a:xfrm>
              <a:off x="6706950" y="4578634"/>
              <a:ext cx="15838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 smtClean="0">
                  <a:latin typeface="Calibri" charset="0"/>
                </a:rPr>
                <a:t>AERI/ASSIST</a:t>
              </a:r>
              <a:endParaRPr lang="en-US" b="1" dirty="0">
                <a:latin typeface="Calibri" charset="0"/>
              </a:endParaRPr>
            </a:p>
            <a:p>
              <a:pPr algn="ctr"/>
              <a:r>
                <a:rPr lang="en-US" b="1" dirty="0">
                  <a:latin typeface="Calibri" charset="0"/>
                </a:rPr>
                <a:t>Water vapor</a:t>
              </a:r>
            </a:p>
          </p:txBody>
        </p:sp>
        <p:sp>
          <p:nvSpPr>
            <p:cNvPr id="13321" name="TextBox 44"/>
            <p:cNvSpPr txBox="1">
              <a:spLocks noChangeArrowheads="1"/>
            </p:cNvSpPr>
            <p:nvPr/>
          </p:nvSpPr>
          <p:spPr bwMode="auto">
            <a:xfrm>
              <a:off x="2492948" y="4516863"/>
              <a:ext cx="15838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 smtClean="0">
                  <a:latin typeface="Calibri" charset="0"/>
                </a:rPr>
                <a:t>AERI/ASSIST</a:t>
              </a:r>
              <a:endParaRPr lang="en-US" b="1" dirty="0">
                <a:latin typeface="Calibri" charset="0"/>
              </a:endParaRPr>
            </a:p>
            <a:p>
              <a:pPr algn="ctr"/>
              <a:r>
                <a:rPr lang="en-US" b="1" dirty="0">
                  <a:latin typeface="Calibri" charset="0"/>
                </a:rPr>
                <a:t>Temperature</a:t>
              </a:r>
            </a:p>
          </p:txBody>
        </p:sp>
        <p:sp>
          <p:nvSpPr>
            <p:cNvPr id="4" name="Moon 3"/>
            <p:cNvSpPr/>
            <p:nvPr/>
          </p:nvSpPr>
          <p:spPr>
            <a:xfrm rot="10510875">
              <a:off x="2307674" y="1588251"/>
              <a:ext cx="927261" cy="591548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                               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862507" y="1550349"/>
              <a:ext cx="1016662" cy="28691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42"/>
            <p:cNvSpPr txBox="1">
              <a:spLocks noChangeArrowheads="1"/>
            </p:cNvSpPr>
            <p:nvPr/>
          </p:nvSpPr>
          <p:spPr bwMode="auto">
            <a:xfrm>
              <a:off x="2765872" y="1855183"/>
              <a:ext cx="1614219" cy="7078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>
                  <a:latin typeface="Calibri" charset="0"/>
                </a:rPr>
                <a:t>CrIS/IASI</a:t>
              </a:r>
            </a:p>
            <a:p>
              <a:pPr algn="ctr"/>
              <a:r>
                <a:rPr lang="en-US" b="1" dirty="0">
                  <a:latin typeface="Calibri" charset="0"/>
                </a:rPr>
                <a:t>Temperature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2083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1"/>
          <p:cNvSpPr txBox="1">
            <a:spLocks noChangeArrowheads="1"/>
          </p:cNvSpPr>
          <p:nvPr/>
        </p:nvSpPr>
        <p:spPr bwMode="auto">
          <a:xfrm>
            <a:off x="5945188" y="16508413"/>
            <a:ext cx="161607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>
                <a:latin typeface="Arial Rounded MT Bold" charset="0"/>
                <a:cs typeface="Arial Rounded MT Bold" charset="0"/>
              </a:rPr>
              <a:t>Satellite</a:t>
            </a:r>
          </a:p>
        </p:txBody>
      </p:sp>
      <p:pic>
        <p:nvPicPr>
          <p:cNvPr id="5" name="Picture 4" descr="SNPP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2" b="4860"/>
          <a:stretch/>
        </p:blipFill>
        <p:spPr>
          <a:xfrm>
            <a:off x="204415" y="338598"/>
            <a:ext cx="8775161" cy="28589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6878" y="-36111"/>
            <a:ext cx="872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Typical Hyperspectral Satellite Orbits X 4 (Aqua, Metop-A, S-NPP, Metop-B) = 8 per/day</a:t>
            </a:r>
            <a:endParaRPr lang="en-US" b="1" dirty="0">
              <a:solidFill>
                <a:srgbClr val="80000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08498" y="3104512"/>
            <a:ext cx="7908967" cy="3634419"/>
            <a:chOff x="608498" y="3104512"/>
            <a:chExt cx="7908967" cy="3634419"/>
          </a:xfrm>
        </p:grpSpPr>
        <p:grpSp>
          <p:nvGrpSpPr>
            <p:cNvPr id="7" name="Group 6"/>
            <p:cNvGrpSpPr/>
            <p:nvPr/>
          </p:nvGrpSpPr>
          <p:grpSpPr>
            <a:xfrm>
              <a:off x="608498" y="3426517"/>
              <a:ext cx="7908967" cy="3312414"/>
              <a:chOff x="608498" y="3664656"/>
              <a:chExt cx="7908967" cy="3056085"/>
            </a:xfrm>
          </p:grpSpPr>
          <p:pic>
            <p:nvPicPr>
              <p:cNvPr id="4" name="Picture 3" descr="Screen Shot 2013-09-17 at 6.21.31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724" t="5780" b="10038"/>
              <a:stretch/>
            </p:blipFill>
            <p:spPr>
              <a:xfrm>
                <a:off x="608498" y="3664656"/>
                <a:ext cx="7908967" cy="3056085"/>
              </a:xfrm>
              <a:prstGeom prst="rect">
                <a:avLst/>
              </a:prstGeom>
            </p:spPr>
          </p:pic>
          <p:sp>
            <p:nvSpPr>
              <p:cNvPr id="3" name="Teardrop 2"/>
              <p:cNvSpPr/>
              <p:nvPr/>
            </p:nvSpPr>
            <p:spPr>
              <a:xfrm rot="8124936">
                <a:off x="4961892" y="3804856"/>
                <a:ext cx="146572" cy="139208"/>
              </a:xfrm>
              <a:prstGeom prst="teardrop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618505" y="3104512"/>
              <a:ext cx="6391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800000"/>
                  </a:solidFill>
                </a:rPr>
                <a:t> Typical Ground-based FTS Coverage With Fixed and Mobile Sites</a:t>
              </a:r>
              <a:endParaRPr lang="en-US" b="1" dirty="0">
                <a:solidFill>
                  <a:srgbClr val="80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69560" y="3691113"/>
              <a:ext cx="6848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000000"/>
                  </a:solidFill>
                </a:rPr>
                <a:t>Summit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2252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272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rgbClr val="800000"/>
                </a:solidFill>
              </a:rPr>
              <a:t>Combined Model + Satellite + Raob + GB-FTS Product </a:t>
            </a:r>
            <a:endParaRPr lang="en-US" sz="3200" b="1" u="sng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589" y="1365761"/>
            <a:ext cx="8426824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800000"/>
                </a:solidFill>
              </a:rPr>
              <a:t>Objectives:</a:t>
            </a:r>
            <a:endParaRPr lang="en-US" sz="2800" dirty="0"/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800" dirty="0" smtClean="0"/>
              <a:t>Provide time continuous atmospheric profiles at climate benchmark stations (e.g., DOE ARM-sites)  from the combination of model, satellite, radiosonde, and ground-based spectrometer (i.e., AERI/ASSIST) observations.</a:t>
            </a:r>
          </a:p>
          <a:p>
            <a:pPr marL="1371600" lvl="2" indent="-457200">
              <a:spcAft>
                <a:spcPts val="600"/>
              </a:spcAft>
              <a:buFont typeface="Wingdings" charset="2"/>
              <a:buChar char="Ø"/>
            </a:pPr>
            <a:r>
              <a:rPr lang="en-US" sz="2800" dirty="0"/>
              <a:t>Climate data </a:t>
            </a:r>
            <a:r>
              <a:rPr lang="en-US" sz="2800" dirty="0" smtClean="0"/>
              <a:t>record   </a:t>
            </a:r>
            <a:endParaRPr lang="en-US" sz="2800" dirty="0"/>
          </a:p>
          <a:p>
            <a:pPr marL="1371600" lvl="2" indent="-457200">
              <a:spcAft>
                <a:spcPts val="600"/>
              </a:spcAft>
              <a:buFont typeface="Wingdings" charset="2"/>
              <a:buChar char="Ø"/>
            </a:pPr>
            <a:r>
              <a:rPr lang="en-US" sz="2800" dirty="0" smtClean="0"/>
              <a:t>Satellite profile retrieval validation</a:t>
            </a:r>
          </a:p>
          <a:p>
            <a:pPr marL="1371600" lvl="2" indent="-457200">
              <a:spcAft>
                <a:spcPts val="600"/>
              </a:spcAft>
              <a:buFont typeface="Wingdings" charset="2"/>
              <a:buChar char="Ø"/>
            </a:pPr>
            <a:r>
              <a:rPr lang="en-US" sz="2800" dirty="0" smtClean="0"/>
              <a:t>Atmospheric process studies</a:t>
            </a:r>
          </a:p>
        </p:txBody>
      </p:sp>
    </p:spTree>
    <p:extLst>
      <p:ext uri="{BB962C8B-B14F-4D97-AF65-F5344CB8AC3E}">
        <p14:creationId xmlns:p14="http://schemas.microsoft.com/office/powerpoint/2010/main" val="1235014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</TotalTime>
  <Words>1473</Words>
  <Application>Microsoft Macintosh PowerPoint</Application>
  <PresentationFormat>On-screen Show (4:3)</PresentationFormat>
  <Paragraphs>248</Paragraphs>
  <Slides>30</Slides>
  <Notes>7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Office Theme</vt:lpstr>
      <vt:lpstr>???</vt:lpstr>
      <vt:lpstr>Document</vt:lpstr>
      <vt:lpstr>S-HIS:  The Dual Regression Profile Retrieval Algorithm Used For HS3</vt:lpstr>
      <vt:lpstr>Topics</vt:lpstr>
      <vt:lpstr>Down/Up Looking FTS  Dual Regression Retrieval Algorithm</vt:lpstr>
      <vt:lpstr>Physical Correction Using Forecast Model Profile</vt:lpstr>
      <vt:lpstr>Error Statistics Slide</vt:lpstr>
      <vt:lpstr>Topics</vt:lpstr>
      <vt:lpstr>PowerPoint Presentation</vt:lpstr>
      <vt:lpstr>PowerPoint Presentation</vt:lpstr>
      <vt:lpstr>Combined Model + Satellite + Raob + GB-FTS Product </vt:lpstr>
      <vt:lpstr>PowerPoint Presentation</vt:lpstr>
      <vt:lpstr>Topics</vt:lpstr>
      <vt:lpstr>Suomi-NPP Cal/Val Flight Tracks</vt:lpstr>
      <vt:lpstr>SNPP Cal/Val Validation Sites</vt:lpstr>
      <vt:lpstr>PowerPoint Presentation</vt:lpstr>
      <vt:lpstr>Suomi-NPP Cal/Val Flight Tracks</vt:lpstr>
      <vt:lpstr>PowerPoint Presentation</vt:lpstr>
      <vt:lpstr>Aircraft Track and Satellite Orbits</vt:lpstr>
      <vt:lpstr>Profile Validation at ARM-site (5/20/2013)</vt:lpstr>
      <vt:lpstr>Lifted Index Stability Parameter</vt:lpstr>
      <vt:lpstr>PowerPoint Presentation</vt:lpstr>
      <vt:lpstr>PowerPoint Presentation</vt:lpstr>
      <vt:lpstr>Topics</vt:lpstr>
      <vt:lpstr>PowerPoint Presentation</vt:lpstr>
      <vt:lpstr>NASA Venture HS3: Hurricanes</vt:lpstr>
      <vt:lpstr>Real-time Data Collection, Downlink, and Processing</vt:lpstr>
      <vt:lpstr>S-HIS Vs Dropsonde Statistics</vt:lpstr>
      <vt:lpstr>PowerPoint Presentation</vt:lpstr>
      <vt:lpstr>PowerPoint Presentation</vt:lpstr>
      <vt:lpstr>S-HIS Sounds in the eye of Edouard</vt:lpstr>
      <vt:lpstr>Conclusions</vt:lpstr>
    </vt:vector>
  </TitlesOfParts>
  <Company>University of Wisconsin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Satellite, Airborne, and Ground-based Remote Sensing Techniques William L. Smith, Allen Larar, Bradley Pierce, Henry E. Revercomb, Nadia Smith, Joseph Turner, Elisabeth. Weisz, Melissa Yesalusky  </dc:title>
  <dc:creator>Bill Smith</dc:creator>
  <cp:lastModifiedBy>Bill Smith</cp:lastModifiedBy>
  <cp:revision>201</cp:revision>
  <dcterms:created xsi:type="dcterms:W3CDTF">2015-02-25T19:57:30Z</dcterms:created>
  <dcterms:modified xsi:type="dcterms:W3CDTF">2015-06-17T13:04:24Z</dcterms:modified>
</cp:coreProperties>
</file>