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3"/>
  </p:notesMasterIdLst>
  <p:sldIdLst>
    <p:sldId id="264" r:id="rId2"/>
    <p:sldId id="405" r:id="rId3"/>
    <p:sldId id="388" r:id="rId4"/>
    <p:sldId id="389" r:id="rId5"/>
    <p:sldId id="390" r:id="rId6"/>
    <p:sldId id="391" r:id="rId7"/>
    <p:sldId id="392" r:id="rId8"/>
    <p:sldId id="393" r:id="rId9"/>
    <p:sldId id="395" r:id="rId10"/>
    <p:sldId id="396" r:id="rId11"/>
    <p:sldId id="397" r:id="rId12"/>
    <p:sldId id="402" r:id="rId13"/>
    <p:sldId id="403" r:id="rId14"/>
    <p:sldId id="408" r:id="rId15"/>
    <p:sldId id="409" r:id="rId16"/>
    <p:sldId id="410" r:id="rId17"/>
    <p:sldId id="411" r:id="rId18"/>
    <p:sldId id="412" r:id="rId19"/>
    <p:sldId id="413" r:id="rId20"/>
    <p:sldId id="414" r:id="rId21"/>
    <p:sldId id="398" r:id="rId22"/>
    <p:sldId id="370" r:id="rId23"/>
    <p:sldId id="418" r:id="rId24"/>
    <p:sldId id="372" r:id="rId25"/>
    <p:sldId id="380" r:id="rId26"/>
    <p:sldId id="373" r:id="rId27"/>
    <p:sldId id="378" r:id="rId28"/>
    <p:sldId id="379" r:id="rId29"/>
    <p:sldId id="376" r:id="rId30"/>
    <p:sldId id="377" r:id="rId31"/>
    <p:sldId id="334" r:id="rId32"/>
    <p:sldId id="415" r:id="rId33"/>
    <p:sldId id="416" r:id="rId34"/>
    <p:sldId id="417" r:id="rId35"/>
    <p:sldId id="407" r:id="rId36"/>
    <p:sldId id="333" r:id="rId37"/>
    <p:sldId id="335" r:id="rId38"/>
    <p:sldId id="336" r:id="rId39"/>
    <p:sldId id="337" r:id="rId40"/>
    <p:sldId id="338" r:id="rId41"/>
    <p:sldId id="339" r:id="rId42"/>
    <p:sldId id="340" r:id="rId43"/>
    <p:sldId id="341" r:id="rId44"/>
    <p:sldId id="342" r:id="rId45"/>
    <p:sldId id="343" r:id="rId46"/>
    <p:sldId id="304" r:id="rId47"/>
    <p:sldId id="306" r:id="rId48"/>
    <p:sldId id="344" r:id="rId49"/>
    <p:sldId id="345" r:id="rId50"/>
    <p:sldId id="346" r:id="rId51"/>
    <p:sldId id="347" r:id="rId52"/>
    <p:sldId id="348" r:id="rId53"/>
    <p:sldId id="356" r:id="rId54"/>
    <p:sldId id="357" r:id="rId55"/>
    <p:sldId id="358" r:id="rId56"/>
    <p:sldId id="359" r:id="rId57"/>
    <p:sldId id="361" r:id="rId58"/>
    <p:sldId id="385" r:id="rId59"/>
    <p:sldId id="312" r:id="rId60"/>
    <p:sldId id="314" r:id="rId61"/>
    <p:sldId id="315" r:id="rId62"/>
    <p:sldId id="316" r:id="rId63"/>
    <p:sldId id="318" r:id="rId64"/>
    <p:sldId id="319" r:id="rId65"/>
    <p:sldId id="320" r:id="rId66"/>
    <p:sldId id="321" r:id="rId67"/>
    <p:sldId id="384" r:id="rId68"/>
    <p:sldId id="273" r:id="rId69"/>
    <p:sldId id="274" r:id="rId70"/>
    <p:sldId id="275" r:id="rId71"/>
    <p:sldId id="276" r:id="rId72"/>
    <p:sldId id="277" r:id="rId73"/>
    <p:sldId id="278" r:id="rId74"/>
    <p:sldId id="279" r:id="rId75"/>
    <p:sldId id="280" r:id="rId76"/>
    <p:sldId id="281" r:id="rId77"/>
    <p:sldId id="282" r:id="rId78"/>
    <p:sldId id="283" r:id="rId79"/>
    <p:sldId id="284" r:id="rId80"/>
    <p:sldId id="360" r:id="rId81"/>
    <p:sldId id="365" r:id="rId8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FEE53DAC-BB01-7A40-9704-448B828346FF}">
          <p14:sldIdLst>
            <p14:sldId id="264"/>
            <p14:sldId id="405"/>
            <p14:sldId id="388"/>
            <p14:sldId id="389"/>
            <p14:sldId id="390"/>
            <p14:sldId id="391"/>
            <p14:sldId id="392"/>
            <p14:sldId id="393"/>
            <p14:sldId id="395"/>
            <p14:sldId id="396"/>
            <p14:sldId id="397"/>
            <p14:sldId id="402"/>
            <p14:sldId id="403"/>
            <p14:sldId id="408"/>
            <p14:sldId id="409"/>
            <p14:sldId id="410"/>
            <p14:sldId id="411"/>
            <p14:sldId id="412"/>
            <p14:sldId id="413"/>
            <p14:sldId id="414"/>
            <p14:sldId id="398"/>
            <p14:sldId id="370"/>
            <p14:sldId id="418"/>
            <p14:sldId id="372"/>
            <p14:sldId id="380"/>
            <p14:sldId id="373"/>
            <p14:sldId id="378"/>
            <p14:sldId id="379"/>
            <p14:sldId id="376"/>
            <p14:sldId id="377"/>
            <p14:sldId id="334"/>
            <p14:sldId id="415"/>
            <p14:sldId id="416"/>
            <p14:sldId id="417"/>
            <p14:sldId id="407"/>
            <p14:sldId id="333"/>
            <p14:sldId id="335"/>
            <p14:sldId id="336"/>
            <p14:sldId id="337"/>
            <p14:sldId id="338"/>
            <p14:sldId id="339"/>
            <p14:sldId id="340"/>
            <p14:sldId id="341"/>
            <p14:sldId id="342"/>
            <p14:sldId id="343"/>
            <p14:sldId id="304"/>
            <p14:sldId id="306"/>
            <p14:sldId id="344"/>
            <p14:sldId id="345"/>
            <p14:sldId id="346"/>
            <p14:sldId id="347"/>
            <p14:sldId id="348"/>
            <p14:sldId id="356"/>
            <p14:sldId id="357"/>
            <p14:sldId id="358"/>
            <p14:sldId id="359"/>
            <p14:sldId id="361"/>
            <p14:sldId id="385"/>
            <p14:sldId id="312"/>
            <p14:sldId id="314"/>
            <p14:sldId id="315"/>
            <p14:sldId id="316"/>
            <p14:sldId id="318"/>
            <p14:sldId id="319"/>
            <p14:sldId id="320"/>
            <p14:sldId id="321"/>
            <p14:sldId id="384"/>
            <p14:sldId id="273"/>
            <p14:sldId id="274"/>
            <p14:sldId id="275"/>
            <p14:sldId id="276"/>
            <p14:sldId id="277"/>
            <p14:sldId id="278"/>
            <p14:sldId id="279"/>
            <p14:sldId id="280"/>
            <p14:sldId id="281"/>
            <p14:sldId id="282"/>
            <p14:sldId id="283"/>
            <p14:sldId id="284"/>
            <p14:sldId id="360"/>
            <p14:sldId id="365"/>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48"/>
  </p:normalViewPr>
  <p:slideViewPr>
    <p:cSldViewPr snapToGrid="0" snapToObjects="1">
      <p:cViewPr varScale="1">
        <p:scale>
          <a:sx n="117" d="100"/>
          <a:sy n="117" d="100"/>
        </p:scale>
        <p:origin x="1480" y="16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presProps" Target="pres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2EE7242-8A61-0640-BA6D-D086772BC2EA}" type="datetimeFigureOut">
              <a:rPr lang="en-US" smtClean="0"/>
              <a:t>11/24/23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CF3A14E-0813-F24F-91A4-586F42A1B535}" type="slidenum">
              <a:rPr lang="en-US" smtClean="0"/>
              <a:t>‹#›</a:t>
            </a:fld>
            <a:endParaRPr lang="en-US"/>
          </a:p>
        </p:txBody>
      </p:sp>
    </p:spTree>
    <p:extLst>
      <p:ext uri="{BB962C8B-B14F-4D97-AF65-F5344CB8AC3E}">
        <p14:creationId xmlns:p14="http://schemas.microsoft.com/office/powerpoint/2010/main" val="363896283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801C85-8C85-F34E-920E-870DF26DD6FF}" type="slidenum">
              <a:rPr lang="en-US"/>
              <a:pPr/>
              <a:t>8</a:t>
            </a:fld>
            <a:endParaRPr lang="en-US"/>
          </a:p>
        </p:txBody>
      </p:sp>
      <p:sp>
        <p:nvSpPr>
          <p:cNvPr id="1345538"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sp>
      <p:sp>
        <p:nvSpPr>
          <p:cNvPr id="1345539" name="Rectangle 3"/>
          <p:cNvSpPr>
            <a:spLocks noGrp="1" noChangeArrowheads="1"/>
          </p:cNvSpPr>
          <p:nvPr>
            <p:ph type="body" idx="1"/>
          </p:nvPr>
        </p:nvSpPr>
        <p:spPr bwMode="auto">
          <a:xfrm>
            <a:off x="914504" y="4343085"/>
            <a:ext cx="5028994" cy="4115747"/>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Rot="1" noChangeAspect="1" noChangeArrowheads="1" noTextEdit="1"/>
          </p:cNvSpPr>
          <p:nvPr>
            <p:ph type="sldImg"/>
          </p:nvPr>
        </p:nvSpPr>
        <p:spPr>
          <a:xfrm>
            <a:off x="1143000" y="685800"/>
            <a:ext cx="4572000" cy="3429000"/>
          </a:xfrm>
          <a:noFill/>
          <a:ln/>
          <a:extLst>
            <a:ext uri="{909E8E84-426E-40dd-AFC4-6F175D3DCCD1}">
              <a14:hiddenFill xmlns:a14="http://schemas.microsoft.com/office/drawing/2010/main" xmlns="">
                <a:solidFill>
                  <a:srgbClr val="FFFFFF"/>
                </a:solidFill>
              </a14:hiddenFill>
            </a:ext>
          </a:extLst>
        </p:spPr>
      </p:sp>
      <p:sp>
        <p:nvSpPr>
          <p:cNvPr id="34818" name="Rectangle 3"/>
          <p:cNvSpPr>
            <a:spLocks noGrp="1" noChangeArrowheads="1"/>
          </p:cNvSpPr>
          <p:nvPr>
            <p:ph type="body" idx="1"/>
          </p:nvPr>
        </p:nvSpPr>
        <p:spPr bwMode="auto">
          <a:xfrm>
            <a:off x="685800" y="4343713"/>
            <a:ext cx="5486400" cy="4113862"/>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Helvetica" charset="0"/>
              <a:ea typeface="ＭＳ Ｐゴシック" charset="0"/>
              <a:cs typeface="ＭＳ Ｐゴシック"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31863">
              <a:defRPr sz="2000">
                <a:solidFill>
                  <a:schemeClr val="tx1"/>
                </a:solidFill>
                <a:latin typeface="Times New Roman" charset="0"/>
                <a:ea typeface="ＭＳ Ｐゴシック" charset="0"/>
                <a:cs typeface="ＭＳ Ｐゴシック" charset="0"/>
              </a:defRPr>
            </a:lvl1pPr>
            <a:lvl2pPr marL="742950" indent="-285750" defTabSz="931863">
              <a:defRPr sz="2000">
                <a:solidFill>
                  <a:schemeClr val="tx1"/>
                </a:solidFill>
                <a:latin typeface="Times New Roman" charset="0"/>
                <a:ea typeface="ＭＳ Ｐゴシック" charset="0"/>
              </a:defRPr>
            </a:lvl2pPr>
            <a:lvl3pPr marL="1143000" indent="-228600" defTabSz="931863">
              <a:defRPr sz="2000">
                <a:solidFill>
                  <a:schemeClr val="tx1"/>
                </a:solidFill>
                <a:latin typeface="Times New Roman" charset="0"/>
                <a:ea typeface="ＭＳ Ｐゴシック" charset="0"/>
              </a:defRPr>
            </a:lvl3pPr>
            <a:lvl4pPr marL="1600200" indent="-228600" defTabSz="931863">
              <a:defRPr sz="2000">
                <a:solidFill>
                  <a:schemeClr val="tx1"/>
                </a:solidFill>
                <a:latin typeface="Times New Roman" charset="0"/>
                <a:ea typeface="ＭＳ Ｐゴシック" charset="0"/>
              </a:defRPr>
            </a:lvl4pPr>
            <a:lvl5pPr marL="2057400" indent="-228600" defTabSz="931863">
              <a:defRPr sz="2000">
                <a:solidFill>
                  <a:schemeClr val="tx1"/>
                </a:solidFill>
                <a:latin typeface="Times New Roman" charset="0"/>
                <a:ea typeface="ＭＳ Ｐゴシック" charset="0"/>
              </a:defRPr>
            </a:lvl5pPr>
            <a:lvl6pPr marL="2514600" indent="-228600" defTabSz="931863" eaLnBrk="0" fontAlgn="base" hangingPunct="0">
              <a:spcBef>
                <a:spcPct val="0"/>
              </a:spcBef>
              <a:spcAft>
                <a:spcPct val="0"/>
              </a:spcAft>
              <a:defRPr sz="2000">
                <a:solidFill>
                  <a:schemeClr val="tx1"/>
                </a:solidFill>
                <a:latin typeface="Times New Roman" charset="0"/>
                <a:ea typeface="ＭＳ Ｐゴシック" charset="0"/>
              </a:defRPr>
            </a:lvl6pPr>
            <a:lvl7pPr marL="2971800" indent="-228600" defTabSz="931863" eaLnBrk="0" fontAlgn="base" hangingPunct="0">
              <a:spcBef>
                <a:spcPct val="0"/>
              </a:spcBef>
              <a:spcAft>
                <a:spcPct val="0"/>
              </a:spcAft>
              <a:defRPr sz="2000">
                <a:solidFill>
                  <a:schemeClr val="tx1"/>
                </a:solidFill>
                <a:latin typeface="Times New Roman" charset="0"/>
                <a:ea typeface="ＭＳ Ｐゴシック" charset="0"/>
              </a:defRPr>
            </a:lvl7pPr>
            <a:lvl8pPr marL="3429000" indent="-228600" defTabSz="931863" eaLnBrk="0" fontAlgn="base" hangingPunct="0">
              <a:spcBef>
                <a:spcPct val="0"/>
              </a:spcBef>
              <a:spcAft>
                <a:spcPct val="0"/>
              </a:spcAft>
              <a:defRPr sz="2000">
                <a:solidFill>
                  <a:schemeClr val="tx1"/>
                </a:solidFill>
                <a:latin typeface="Times New Roman" charset="0"/>
                <a:ea typeface="ＭＳ Ｐゴシック" charset="0"/>
              </a:defRPr>
            </a:lvl8pPr>
            <a:lvl9pPr marL="3886200" indent="-228600" defTabSz="931863" eaLnBrk="0" fontAlgn="base" hangingPunct="0">
              <a:spcBef>
                <a:spcPct val="0"/>
              </a:spcBef>
              <a:spcAft>
                <a:spcPct val="0"/>
              </a:spcAft>
              <a:defRPr sz="2000">
                <a:solidFill>
                  <a:schemeClr val="tx1"/>
                </a:solidFill>
                <a:latin typeface="Times New Roman" charset="0"/>
                <a:ea typeface="ＭＳ Ｐゴシック" charset="0"/>
              </a:defRPr>
            </a:lvl9pPr>
          </a:lstStyle>
          <a:p>
            <a:fld id="{33BEABCB-0109-3F4B-9F07-4BD3B0394896}" type="slidenum">
              <a:rPr lang="en-US" sz="1200"/>
              <a:pPr/>
              <a:t>46</a:t>
            </a:fld>
            <a:endParaRPr lang="en-US" sz="1200"/>
          </a:p>
        </p:txBody>
      </p:sp>
      <p:sp>
        <p:nvSpPr>
          <p:cNvPr id="31746" name="Rectangle 2"/>
          <p:cNvSpPr>
            <a:spLocks noGrp="1" noRot="1" noChangeAspect="1" noChangeArrowheads="1" noTextEdit="1"/>
          </p:cNvSpPr>
          <p:nvPr>
            <p:ph type="sldImg"/>
          </p:nvPr>
        </p:nvSpPr>
        <p:spPr>
          <a:ln/>
        </p:spPr>
      </p:sp>
      <p:sp>
        <p:nvSpPr>
          <p:cNvPr id="31747"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Times New Roman" charset="0"/>
              <a:ea typeface="ＭＳ Ｐゴシック" charset="0"/>
              <a:cs typeface="ＭＳ Ｐゴシック"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31863">
              <a:defRPr sz="2000">
                <a:solidFill>
                  <a:schemeClr val="tx1"/>
                </a:solidFill>
                <a:latin typeface="Times New Roman" charset="0"/>
                <a:ea typeface="ＭＳ Ｐゴシック" charset="0"/>
                <a:cs typeface="ＭＳ Ｐゴシック" charset="0"/>
              </a:defRPr>
            </a:lvl1pPr>
            <a:lvl2pPr marL="742950" indent="-285750" defTabSz="931863">
              <a:defRPr sz="2000">
                <a:solidFill>
                  <a:schemeClr val="tx1"/>
                </a:solidFill>
                <a:latin typeface="Times New Roman" charset="0"/>
                <a:ea typeface="ＭＳ Ｐゴシック" charset="0"/>
              </a:defRPr>
            </a:lvl2pPr>
            <a:lvl3pPr marL="1143000" indent="-228600" defTabSz="931863">
              <a:defRPr sz="2000">
                <a:solidFill>
                  <a:schemeClr val="tx1"/>
                </a:solidFill>
                <a:latin typeface="Times New Roman" charset="0"/>
                <a:ea typeface="ＭＳ Ｐゴシック" charset="0"/>
              </a:defRPr>
            </a:lvl3pPr>
            <a:lvl4pPr marL="1600200" indent="-228600" defTabSz="931863">
              <a:defRPr sz="2000">
                <a:solidFill>
                  <a:schemeClr val="tx1"/>
                </a:solidFill>
                <a:latin typeface="Times New Roman" charset="0"/>
                <a:ea typeface="ＭＳ Ｐゴシック" charset="0"/>
              </a:defRPr>
            </a:lvl4pPr>
            <a:lvl5pPr marL="2057400" indent="-228600" defTabSz="931863">
              <a:defRPr sz="2000">
                <a:solidFill>
                  <a:schemeClr val="tx1"/>
                </a:solidFill>
                <a:latin typeface="Times New Roman" charset="0"/>
                <a:ea typeface="ＭＳ Ｐゴシック" charset="0"/>
              </a:defRPr>
            </a:lvl5pPr>
            <a:lvl6pPr marL="2514600" indent="-228600" defTabSz="931863" eaLnBrk="0" fontAlgn="base" hangingPunct="0">
              <a:spcBef>
                <a:spcPct val="0"/>
              </a:spcBef>
              <a:spcAft>
                <a:spcPct val="0"/>
              </a:spcAft>
              <a:defRPr sz="2000">
                <a:solidFill>
                  <a:schemeClr val="tx1"/>
                </a:solidFill>
                <a:latin typeface="Times New Roman" charset="0"/>
                <a:ea typeface="ＭＳ Ｐゴシック" charset="0"/>
              </a:defRPr>
            </a:lvl6pPr>
            <a:lvl7pPr marL="2971800" indent="-228600" defTabSz="931863" eaLnBrk="0" fontAlgn="base" hangingPunct="0">
              <a:spcBef>
                <a:spcPct val="0"/>
              </a:spcBef>
              <a:spcAft>
                <a:spcPct val="0"/>
              </a:spcAft>
              <a:defRPr sz="2000">
                <a:solidFill>
                  <a:schemeClr val="tx1"/>
                </a:solidFill>
                <a:latin typeface="Times New Roman" charset="0"/>
                <a:ea typeface="ＭＳ Ｐゴシック" charset="0"/>
              </a:defRPr>
            </a:lvl7pPr>
            <a:lvl8pPr marL="3429000" indent="-228600" defTabSz="931863" eaLnBrk="0" fontAlgn="base" hangingPunct="0">
              <a:spcBef>
                <a:spcPct val="0"/>
              </a:spcBef>
              <a:spcAft>
                <a:spcPct val="0"/>
              </a:spcAft>
              <a:defRPr sz="2000">
                <a:solidFill>
                  <a:schemeClr val="tx1"/>
                </a:solidFill>
                <a:latin typeface="Times New Roman" charset="0"/>
                <a:ea typeface="ＭＳ Ｐゴシック" charset="0"/>
              </a:defRPr>
            </a:lvl8pPr>
            <a:lvl9pPr marL="3886200" indent="-228600" defTabSz="931863" eaLnBrk="0" fontAlgn="base" hangingPunct="0">
              <a:spcBef>
                <a:spcPct val="0"/>
              </a:spcBef>
              <a:spcAft>
                <a:spcPct val="0"/>
              </a:spcAft>
              <a:defRPr sz="2000">
                <a:solidFill>
                  <a:schemeClr val="tx1"/>
                </a:solidFill>
                <a:latin typeface="Times New Roman" charset="0"/>
                <a:ea typeface="ＭＳ Ｐゴシック" charset="0"/>
              </a:defRPr>
            </a:lvl9pPr>
          </a:lstStyle>
          <a:p>
            <a:fld id="{9A0585BF-F902-7F47-8824-AAB9490CC039}" type="slidenum">
              <a:rPr lang="en-US" sz="1200"/>
              <a:pPr/>
              <a:t>47</a:t>
            </a:fld>
            <a:endParaRPr lang="en-US" sz="1200"/>
          </a:p>
        </p:txBody>
      </p:sp>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Times New Roman" charset="0"/>
              <a:ea typeface="ＭＳ Ｐゴシック" charset="0"/>
              <a:cs typeface="ＭＳ Ｐゴシック"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9698"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spcBef>
                <a:spcPct val="0"/>
              </a:spcBef>
            </a:pPr>
            <a:endParaRPr lang="en-US" dirty="0">
              <a:latin typeface="Calibri" charset="0"/>
            </a:endParaRPr>
          </a:p>
        </p:txBody>
      </p:sp>
      <p:sp>
        <p:nvSpPr>
          <p:cNvPr id="29699"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fontAlgn="base" hangingPunct="1">
              <a:spcBef>
                <a:spcPct val="0"/>
              </a:spcBef>
              <a:spcAft>
                <a:spcPct val="0"/>
              </a:spcAft>
            </a:pPr>
            <a:fld id="{9A2A644E-E831-A44D-8CFC-BF6BD3F25876}" type="slidenum">
              <a:rPr lang="en-US" sz="1200"/>
              <a:pPr eaLnBrk="1" fontAlgn="base" hangingPunct="1">
                <a:spcBef>
                  <a:spcPct val="0"/>
                </a:spcBef>
                <a:spcAft>
                  <a:spcPct val="0"/>
                </a:spcAft>
              </a:pPr>
              <a:t>57</a:t>
            </a:fld>
            <a:endParaRPr lang="en-US" sz="120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4ACE57B-83A2-E247-A832-50828AE53199}" type="slidenum">
              <a:rPr lang="en-US" smtClean="0"/>
              <a:pPr/>
              <a:t>67</a:t>
            </a:fld>
            <a:endParaRPr lang="en-US"/>
          </a:p>
        </p:txBody>
      </p:sp>
    </p:spTree>
    <p:extLst>
      <p:ext uri="{BB962C8B-B14F-4D97-AF65-F5344CB8AC3E}">
        <p14:creationId xmlns:p14="http://schemas.microsoft.com/office/powerpoint/2010/main" val="31936802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CF3A14E-0813-F24F-91A4-586F42A1B535}" type="slidenum">
              <a:rPr lang="en-US" smtClean="0"/>
              <a:t>71</a:t>
            </a:fld>
            <a:endParaRPr lang="en-US"/>
          </a:p>
        </p:txBody>
      </p:sp>
    </p:spTree>
    <p:extLst>
      <p:ext uri="{BB962C8B-B14F-4D97-AF65-F5344CB8AC3E}">
        <p14:creationId xmlns:p14="http://schemas.microsoft.com/office/powerpoint/2010/main" val="24088197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454B4FF-0609-FC4C-824B-35AD0A52075F}" type="slidenum">
              <a:rPr lang="en-US" smtClean="0"/>
              <a:t>72</a:t>
            </a:fld>
            <a:endParaRPr lang="en-US"/>
          </a:p>
        </p:txBody>
      </p:sp>
    </p:spTree>
    <p:extLst>
      <p:ext uri="{BB962C8B-B14F-4D97-AF65-F5344CB8AC3E}">
        <p14:creationId xmlns:p14="http://schemas.microsoft.com/office/powerpoint/2010/main" val="5078331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454B4FF-0609-FC4C-824B-35AD0A52075F}" type="slidenum">
              <a:rPr lang="en-US" smtClean="0"/>
              <a:t>77</a:t>
            </a:fld>
            <a:endParaRPr lang="en-US" dirty="0"/>
          </a:p>
        </p:txBody>
      </p:sp>
    </p:spTree>
    <p:extLst>
      <p:ext uri="{BB962C8B-B14F-4D97-AF65-F5344CB8AC3E}">
        <p14:creationId xmlns:p14="http://schemas.microsoft.com/office/powerpoint/2010/main" val="5078331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454B4FF-0609-FC4C-824B-35AD0A52075F}" type="slidenum">
              <a:rPr lang="en-US" smtClean="0"/>
              <a:t>78</a:t>
            </a:fld>
            <a:endParaRPr lang="en-US" dirty="0"/>
          </a:p>
        </p:txBody>
      </p:sp>
    </p:spTree>
    <p:extLst>
      <p:ext uri="{BB962C8B-B14F-4D97-AF65-F5344CB8AC3E}">
        <p14:creationId xmlns:p14="http://schemas.microsoft.com/office/powerpoint/2010/main" val="5078331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31863">
              <a:defRPr sz="2000">
                <a:solidFill>
                  <a:schemeClr val="tx1"/>
                </a:solidFill>
                <a:latin typeface="Times New Roman" charset="0"/>
                <a:ea typeface="ＭＳ Ｐゴシック" charset="0"/>
                <a:cs typeface="ＭＳ Ｐゴシック" charset="0"/>
              </a:defRPr>
            </a:lvl1pPr>
            <a:lvl2pPr marL="742950" indent="-285750" defTabSz="931863">
              <a:defRPr sz="2000">
                <a:solidFill>
                  <a:schemeClr val="tx1"/>
                </a:solidFill>
                <a:latin typeface="Times New Roman" charset="0"/>
                <a:ea typeface="ＭＳ Ｐゴシック" charset="0"/>
              </a:defRPr>
            </a:lvl2pPr>
            <a:lvl3pPr marL="1143000" indent="-228600" defTabSz="931863">
              <a:defRPr sz="2000">
                <a:solidFill>
                  <a:schemeClr val="tx1"/>
                </a:solidFill>
                <a:latin typeface="Times New Roman" charset="0"/>
                <a:ea typeface="ＭＳ Ｐゴシック" charset="0"/>
              </a:defRPr>
            </a:lvl3pPr>
            <a:lvl4pPr marL="1600200" indent="-228600" defTabSz="931863">
              <a:defRPr sz="2000">
                <a:solidFill>
                  <a:schemeClr val="tx1"/>
                </a:solidFill>
                <a:latin typeface="Times New Roman" charset="0"/>
                <a:ea typeface="ＭＳ Ｐゴシック" charset="0"/>
              </a:defRPr>
            </a:lvl4pPr>
            <a:lvl5pPr marL="2057400" indent="-228600" defTabSz="931863">
              <a:defRPr sz="2000">
                <a:solidFill>
                  <a:schemeClr val="tx1"/>
                </a:solidFill>
                <a:latin typeface="Times New Roman" charset="0"/>
                <a:ea typeface="ＭＳ Ｐゴシック" charset="0"/>
              </a:defRPr>
            </a:lvl5pPr>
            <a:lvl6pPr marL="2514600" indent="-228600" defTabSz="931863" eaLnBrk="0" fontAlgn="base" hangingPunct="0">
              <a:spcBef>
                <a:spcPct val="0"/>
              </a:spcBef>
              <a:spcAft>
                <a:spcPct val="0"/>
              </a:spcAft>
              <a:defRPr sz="2000">
                <a:solidFill>
                  <a:schemeClr val="tx1"/>
                </a:solidFill>
                <a:latin typeface="Times New Roman" charset="0"/>
                <a:ea typeface="ＭＳ Ｐゴシック" charset="0"/>
              </a:defRPr>
            </a:lvl6pPr>
            <a:lvl7pPr marL="2971800" indent="-228600" defTabSz="931863" eaLnBrk="0" fontAlgn="base" hangingPunct="0">
              <a:spcBef>
                <a:spcPct val="0"/>
              </a:spcBef>
              <a:spcAft>
                <a:spcPct val="0"/>
              </a:spcAft>
              <a:defRPr sz="2000">
                <a:solidFill>
                  <a:schemeClr val="tx1"/>
                </a:solidFill>
                <a:latin typeface="Times New Roman" charset="0"/>
                <a:ea typeface="ＭＳ Ｐゴシック" charset="0"/>
              </a:defRPr>
            </a:lvl7pPr>
            <a:lvl8pPr marL="3429000" indent="-228600" defTabSz="931863" eaLnBrk="0" fontAlgn="base" hangingPunct="0">
              <a:spcBef>
                <a:spcPct val="0"/>
              </a:spcBef>
              <a:spcAft>
                <a:spcPct val="0"/>
              </a:spcAft>
              <a:defRPr sz="2000">
                <a:solidFill>
                  <a:schemeClr val="tx1"/>
                </a:solidFill>
                <a:latin typeface="Times New Roman" charset="0"/>
                <a:ea typeface="ＭＳ Ｐゴシック" charset="0"/>
              </a:defRPr>
            </a:lvl8pPr>
            <a:lvl9pPr marL="3886200" indent="-228600" defTabSz="931863" eaLnBrk="0" fontAlgn="base" hangingPunct="0">
              <a:spcBef>
                <a:spcPct val="0"/>
              </a:spcBef>
              <a:spcAft>
                <a:spcPct val="0"/>
              </a:spcAft>
              <a:defRPr sz="2000">
                <a:solidFill>
                  <a:schemeClr val="tx1"/>
                </a:solidFill>
                <a:latin typeface="Times New Roman" charset="0"/>
                <a:ea typeface="ＭＳ Ｐゴシック" charset="0"/>
              </a:defRPr>
            </a:lvl9pPr>
          </a:lstStyle>
          <a:p>
            <a:fld id="{3D2DA217-59CC-5044-BCC1-1A2D78FA103A}" type="slidenum">
              <a:rPr lang="en-US" sz="1200"/>
              <a:pPr/>
              <a:t>12</a:t>
            </a:fld>
            <a:endParaRPr lang="en-US" sz="1200"/>
          </a:p>
        </p:txBody>
      </p:sp>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Times New Roman" charset="0"/>
              <a:ea typeface="ＭＳ Ｐゴシック" charset="0"/>
              <a:cs typeface="ＭＳ Ｐゴシック"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00285AD-F170-894E-90C3-C759356EF718}" type="slidenum">
              <a:rPr lang="en-GB" sz="1200"/>
              <a:pPr/>
              <a:t>14</a:t>
            </a:fld>
            <a:endParaRPr lang="en-GB" sz="1200"/>
          </a:p>
        </p:txBody>
      </p:sp>
      <p:sp>
        <p:nvSpPr>
          <p:cNvPr id="22531" name="Rectangle 2"/>
          <p:cNvSpPr>
            <a:spLocks noGrp="1" noRot="1" noChangeAspect="1" noChangeArrowheads="1"/>
          </p:cNvSpPr>
          <p:nvPr>
            <p:ph type="sldImg"/>
          </p:nvPr>
        </p:nvSpPr>
        <p:spPr>
          <a:solidFill>
            <a:srgbClr val="FFFFFF"/>
          </a:solidFill>
          <a:ln/>
        </p:spPr>
      </p:sp>
      <p:sp>
        <p:nvSpPr>
          <p:cNvPr id="22532" name="Rectangle 3"/>
          <p:cNvSpPr>
            <a:spLocks noGrp="1" noChangeArrowheads="1"/>
          </p:cNvSpPr>
          <p:nvPr>
            <p:ph type="body" idx="1"/>
          </p:nvPr>
        </p:nvSpPr>
        <p:spPr>
          <a:solidFill>
            <a:srgbClr val="FFFFFF"/>
          </a:solidFill>
          <a:ln>
            <a:solidFill>
              <a:srgbClr val="000000"/>
            </a:solidFill>
          </a:ln>
          <a:extLst>
            <a:ext uri="{FAA26D3D-D897-4be2-8F04-BA451C77F1D7}">
              <ma14:placeholderFlag xmlns:ma14="http://schemas.microsoft.com/office/mac/drawingml/2011/main" xmlns="" val="1"/>
            </a:ext>
          </a:extLst>
        </p:spPr>
        <p:txBody>
          <a:bodyPr/>
          <a:lstStyle/>
          <a:p>
            <a:pPr eaLnBrk="1" hangingPunct="1"/>
            <a:endParaRPr lang="en-US">
              <a:ea typeface="ＭＳ Ｐゴシック" charset="0"/>
              <a:cs typeface="ＭＳ Ｐゴシック"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1031"/>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63EA4D2E-DF85-A245-AF0C-3AC87752C6F3}" type="slidenum">
              <a:rPr lang="en-US" sz="1200"/>
              <a:pPr/>
              <a:t>15</a:t>
            </a:fld>
            <a:endParaRPr lang="en-US" sz="1200"/>
          </a:p>
        </p:txBody>
      </p:sp>
      <p:sp>
        <p:nvSpPr>
          <p:cNvPr id="24579" name="Rectangle 2"/>
          <p:cNvSpPr>
            <a:spLocks noGrp="1" noRot="1" noChangeAspect="1" noChangeArrowheads="1"/>
          </p:cNvSpPr>
          <p:nvPr>
            <p:ph type="sldImg"/>
          </p:nvPr>
        </p:nvSpPr>
        <p:spPr>
          <a:solidFill>
            <a:srgbClr val="FFFFFF"/>
          </a:solidFill>
          <a:ln/>
        </p:spPr>
      </p:sp>
      <p:sp>
        <p:nvSpPr>
          <p:cNvPr id="24580" name="Rectangle 3"/>
          <p:cNvSpPr>
            <a:spLocks noGrp="1" noChangeArrowheads="1"/>
          </p:cNvSpPr>
          <p:nvPr>
            <p:ph type="body" idx="1"/>
          </p:nvPr>
        </p:nvSpPr>
        <p:spPr>
          <a:solidFill>
            <a:srgbClr val="FFFFFF"/>
          </a:solidFill>
          <a:ln>
            <a:solidFill>
              <a:srgbClr val="000000"/>
            </a:solidFill>
          </a:ln>
          <a:extLst>
            <a:ext uri="{FAA26D3D-D897-4be2-8F04-BA451C77F1D7}">
              <ma14:placeholderFlag xmlns:ma14="http://schemas.microsoft.com/office/mac/drawingml/2011/main" xmlns="" val="1"/>
            </a:ext>
          </a:extLst>
        </p:spPr>
        <p:txBody>
          <a:bodyPr/>
          <a:lstStyle/>
          <a:p>
            <a:endParaRPr lang="en-US">
              <a:ea typeface="ＭＳ Ｐゴシック" charset="0"/>
              <a:cs typeface="ＭＳ Ｐゴシック"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1031"/>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5FA66CA4-F09C-C34D-9C81-E8519AC36D3F}" type="slidenum">
              <a:rPr lang="en-US" sz="1200"/>
              <a:pPr/>
              <a:t>16</a:t>
            </a:fld>
            <a:endParaRPr lang="en-US" sz="1200"/>
          </a:p>
        </p:txBody>
      </p:sp>
      <p:sp>
        <p:nvSpPr>
          <p:cNvPr id="26627" name="Rectangle 2"/>
          <p:cNvSpPr>
            <a:spLocks noGrp="1" noRot="1" noChangeAspect="1" noChangeArrowheads="1"/>
          </p:cNvSpPr>
          <p:nvPr>
            <p:ph type="sldImg"/>
          </p:nvPr>
        </p:nvSpPr>
        <p:spPr>
          <a:solidFill>
            <a:srgbClr val="FFFFFF"/>
          </a:solidFill>
          <a:ln/>
        </p:spPr>
      </p:sp>
      <p:sp>
        <p:nvSpPr>
          <p:cNvPr id="26628" name="Rectangle 3"/>
          <p:cNvSpPr>
            <a:spLocks noGrp="1" noChangeArrowheads="1"/>
          </p:cNvSpPr>
          <p:nvPr>
            <p:ph type="body" idx="1"/>
          </p:nvPr>
        </p:nvSpPr>
        <p:spPr>
          <a:solidFill>
            <a:srgbClr val="FFFFFF"/>
          </a:solidFill>
          <a:ln>
            <a:solidFill>
              <a:srgbClr val="000000"/>
            </a:solidFill>
          </a:ln>
          <a:extLst>
            <a:ext uri="{FAA26D3D-D897-4be2-8F04-BA451C77F1D7}">
              <ma14:placeholderFlag xmlns:ma14="http://schemas.microsoft.com/office/mac/drawingml/2011/main" xmlns="" val="1"/>
            </a:ext>
          </a:extLst>
        </p:spPr>
        <p:txBody>
          <a:bodyPr/>
          <a:lstStyle/>
          <a:p>
            <a:endParaRPr lang="en-US">
              <a:ea typeface="ＭＳ Ｐゴシック" charset="0"/>
              <a:cs typeface="ＭＳ Ｐゴシック"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82170DAC-725B-1946-9999-04F58EB30F6B}" type="slidenum">
              <a:rPr lang="en-US" sz="1200"/>
              <a:pPr/>
              <a:t>17</a:t>
            </a:fld>
            <a:endParaRPr lang="en-US" sz="1200"/>
          </a:p>
        </p:txBody>
      </p:sp>
      <p:sp>
        <p:nvSpPr>
          <p:cNvPr id="28675" name="Rectangle 2"/>
          <p:cNvSpPr>
            <a:spLocks noGrp="1" noRot="1" noChangeAspect="1" noChangeArrowheads="1"/>
          </p:cNvSpPr>
          <p:nvPr>
            <p:ph type="sldImg"/>
          </p:nvPr>
        </p:nvSpPr>
        <p:spPr>
          <a:solidFill>
            <a:srgbClr val="FFFFFF"/>
          </a:solidFill>
          <a:ln/>
        </p:spPr>
      </p:sp>
      <p:sp>
        <p:nvSpPr>
          <p:cNvPr id="28676" name="Rectangle 3"/>
          <p:cNvSpPr>
            <a:spLocks noGrp="1" noChangeArrowheads="1"/>
          </p:cNvSpPr>
          <p:nvPr>
            <p:ph type="body" idx="1"/>
          </p:nvPr>
        </p:nvSpPr>
        <p:spPr>
          <a:solidFill>
            <a:srgbClr val="FFFFFF"/>
          </a:solidFill>
          <a:ln>
            <a:solidFill>
              <a:srgbClr val="000000"/>
            </a:solidFill>
          </a:ln>
          <a:extLst>
            <a:ext uri="{FAA26D3D-D897-4be2-8F04-BA451C77F1D7}">
              <ma14:placeholderFlag xmlns:ma14="http://schemas.microsoft.com/office/mac/drawingml/2011/main" xmlns="" val="1"/>
            </a:ext>
          </a:extLst>
        </p:spPr>
        <p:txBody>
          <a:bodyPr/>
          <a:lstStyle/>
          <a:p>
            <a:pPr eaLnBrk="1" hangingPunct="1">
              <a:spcBef>
                <a:spcPct val="0"/>
              </a:spcBef>
            </a:pPr>
            <a:endParaRPr lang="en-US">
              <a:ea typeface="ＭＳ Ｐゴシック" charset="0"/>
              <a:cs typeface="ＭＳ Ｐゴシック"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2C985D83-7536-974D-AD4E-DCE60E6E016B}" type="slidenum">
              <a:rPr lang="en-US" sz="1200"/>
              <a:pPr/>
              <a:t>18</a:t>
            </a:fld>
            <a:endParaRPr lang="en-US" sz="1200"/>
          </a:p>
        </p:txBody>
      </p:sp>
      <p:sp>
        <p:nvSpPr>
          <p:cNvPr id="30723" name="Rectangle 2"/>
          <p:cNvSpPr>
            <a:spLocks noGrp="1" noRot="1" noChangeAspect="1" noChangeArrowheads="1"/>
          </p:cNvSpPr>
          <p:nvPr>
            <p:ph type="sldImg"/>
          </p:nvPr>
        </p:nvSpPr>
        <p:spPr>
          <a:solidFill>
            <a:srgbClr val="FFFFFF"/>
          </a:solidFill>
          <a:ln/>
        </p:spPr>
      </p:sp>
      <p:sp>
        <p:nvSpPr>
          <p:cNvPr id="30724" name="Rectangle 3"/>
          <p:cNvSpPr>
            <a:spLocks noGrp="1" noChangeArrowheads="1"/>
          </p:cNvSpPr>
          <p:nvPr>
            <p:ph type="body" idx="1"/>
          </p:nvPr>
        </p:nvSpPr>
        <p:spPr>
          <a:solidFill>
            <a:srgbClr val="FFFFFF"/>
          </a:solidFill>
          <a:ln>
            <a:solidFill>
              <a:srgbClr val="000000"/>
            </a:solidFill>
          </a:ln>
          <a:extLst>
            <a:ext uri="{FAA26D3D-D897-4be2-8F04-BA451C77F1D7}">
              <ma14:placeholderFlag xmlns:ma14="http://schemas.microsoft.com/office/mac/drawingml/2011/main" xmlns="" val="1"/>
            </a:ext>
          </a:extLst>
        </p:spPr>
        <p:txBody>
          <a:bodyPr/>
          <a:lstStyle/>
          <a:p>
            <a:pPr eaLnBrk="1" hangingPunct="1">
              <a:spcBef>
                <a:spcPct val="0"/>
              </a:spcBef>
            </a:pPr>
            <a:endParaRPr lang="en-US">
              <a:ea typeface="ＭＳ Ｐゴシック" charset="0"/>
              <a:cs typeface="ＭＳ Ｐゴシック"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F208E4A-8183-664B-9CCB-557A5972190A}" type="slidenum">
              <a:rPr lang="en-US" sz="1200"/>
              <a:pPr/>
              <a:t>19</a:t>
            </a:fld>
            <a:endParaRPr lang="en-US" sz="1200"/>
          </a:p>
        </p:txBody>
      </p:sp>
      <p:sp>
        <p:nvSpPr>
          <p:cNvPr id="32771" name="Rectangle 2"/>
          <p:cNvSpPr>
            <a:spLocks noGrp="1" noRot="1" noChangeAspect="1" noChangeArrowheads="1"/>
          </p:cNvSpPr>
          <p:nvPr>
            <p:ph type="sldImg"/>
          </p:nvPr>
        </p:nvSpPr>
        <p:spPr>
          <a:solidFill>
            <a:srgbClr val="FFFFFF"/>
          </a:solidFill>
          <a:ln/>
        </p:spPr>
      </p:sp>
      <p:sp>
        <p:nvSpPr>
          <p:cNvPr id="32772" name="Rectangle 3"/>
          <p:cNvSpPr>
            <a:spLocks noGrp="1" noChangeArrowheads="1"/>
          </p:cNvSpPr>
          <p:nvPr>
            <p:ph type="body" idx="1"/>
          </p:nvPr>
        </p:nvSpPr>
        <p:spPr>
          <a:solidFill>
            <a:srgbClr val="FFFFFF"/>
          </a:solidFill>
          <a:ln>
            <a:solidFill>
              <a:srgbClr val="000000"/>
            </a:solidFill>
          </a:ln>
          <a:extLst>
            <a:ext uri="{FAA26D3D-D897-4be2-8F04-BA451C77F1D7}">
              <ma14:placeholderFlag xmlns:ma14="http://schemas.microsoft.com/office/mac/drawingml/2011/main" xmlns="" val="1"/>
            </a:ext>
          </a:extLst>
        </p:spPr>
        <p:txBody>
          <a:bodyPr/>
          <a:lstStyle/>
          <a:p>
            <a:pPr eaLnBrk="1" hangingPunct="1">
              <a:spcBef>
                <a:spcPct val="0"/>
              </a:spcBef>
            </a:pPr>
            <a:endParaRPr lang="en-US">
              <a:ea typeface="ＭＳ Ｐゴシック" charset="0"/>
              <a:cs typeface="ＭＳ Ｐゴシック"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Rot="1" noChangeAspect="1" noChangeArrowheads="1" noTextEdit="1"/>
          </p:cNvSpPr>
          <p:nvPr>
            <p:ph type="sldImg"/>
          </p:nvPr>
        </p:nvSpPr>
        <p:spPr>
          <a:xfrm>
            <a:off x="1101725" y="674688"/>
            <a:ext cx="4603750" cy="3452812"/>
          </a:xfrm>
          <a:noFill/>
          <a:ln/>
          <a:extLst>
            <a:ext uri="{909E8E84-426E-40dd-AFC4-6F175D3DCCD1}">
              <a14:hiddenFill xmlns:a14="http://schemas.microsoft.com/office/drawing/2010/main" xmlns="">
                <a:solidFill>
                  <a:srgbClr val="FFFFFF"/>
                </a:solidFill>
              </a14:hiddenFill>
            </a:ext>
          </a:extLst>
        </p:spPr>
      </p:sp>
      <p:sp>
        <p:nvSpPr>
          <p:cNvPr id="32770" name="Rectangle 3"/>
          <p:cNvSpPr>
            <a:spLocks noGrp="1" noChangeArrowheads="1"/>
          </p:cNvSpPr>
          <p:nvPr>
            <p:ph type="body" idx="1"/>
          </p:nvPr>
        </p:nvSpPr>
        <p:spPr bwMode="auto">
          <a:xfrm>
            <a:off x="897774" y="4353095"/>
            <a:ext cx="5012575" cy="4127934"/>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nchor="ctr"/>
          <a:lstStyle/>
          <a:p>
            <a:endParaRPr lang="en-US">
              <a:latin typeface="Helvetica" charset="0"/>
              <a:ea typeface="ＭＳ Ｐゴシック" charset="0"/>
              <a:cs typeface="ＭＳ Ｐゴシック"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E3FB913A-9AB8-D249-8978-173F6FD4E587}" type="datetimeFigureOut">
              <a:rPr lang="en-US" smtClean="0"/>
              <a:t>11/24/23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E7D902-8328-7B44-B023-01E1315A2214}" type="slidenum">
              <a:rPr lang="en-US" smtClean="0"/>
              <a:t>‹#›</a:t>
            </a:fld>
            <a:endParaRPr lang="en-US"/>
          </a:p>
        </p:txBody>
      </p:sp>
    </p:spTree>
    <p:extLst>
      <p:ext uri="{BB962C8B-B14F-4D97-AF65-F5344CB8AC3E}">
        <p14:creationId xmlns:p14="http://schemas.microsoft.com/office/powerpoint/2010/main" val="7763360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3FB913A-9AB8-D249-8978-173F6FD4E587}" type="datetimeFigureOut">
              <a:rPr lang="en-US" smtClean="0"/>
              <a:t>11/24/23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E7D902-8328-7B44-B023-01E1315A2214}" type="slidenum">
              <a:rPr lang="en-US" smtClean="0"/>
              <a:t>‹#›</a:t>
            </a:fld>
            <a:endParaRPr lang="en-US"/>
          </a:p>
        </p:txBody>
      </p:sp>
    </p:spTree>
    <p:extLst>
      <p:ext uri="{BB962C8B-B14F-4D97-AF65-F5344CB8AC3E}">
        <p14:creationId xmlns:p14="http://schemas.microsoft.com/office/powerpoint/2010/main" val="18149081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3FB913A-9AB8-D249-8978-173F6FD4E587}" type="datetimeFigureOut">
              <a:rPr lang="en-US" smtClean="0"/>
              <a:t>11/24/23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E7D902-8328-7B44-B023-01E1315A2214}" type="slidenum">
              <a:rPr lang="en-US" smtClean="0"/>
              <a:t>‹#›</a:t>
            </a:fld>
            <a:endParaRPr lang="en-US"/>
          </a:p>
        </p:txBody>
      </p:sp>
    </p:spTree>
    <p:extLst>
      <p:ext uri="{BB962C8B-B14F-4D97-AF65-F5344CB8AC3E}">
        <p14:creationId xmlns:p14="http://schemas.microsoft.com/office/powerpoint/2010/main" val="40626881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838200" y="228600"/>
            <a:ext cx="7848600" cy="762000"/>
          </a:xfrm>
        </p:spPr>
        <p:txBody>
          <a:bodyPr/>
          <a:lstStyle/>
          <a:p>
            <a:r>
              <a:rPr lang="en-US"/>
              <a:t>Click to edit Master title style</a:t>
            </a:r>
          </a:p>
        </p:txBody>
      </p:sp>
      <p:sp>
        <p:nvSpPr>
          <p:cNvPr id="3" name="Table Placeholder 2"/>
          <p:cNvSpPr>
            <a:spLocks noGrp="1"/>
          </p:cNvSpPr>
          <p:nvPr>
            <p:ph type="tbl" idx="1"/>
          </p:nvPr>
        </p:nvSpPr>
        <p:spPr>
          <a:xfrm>
            <a:off x="457200" y="1447800"/>
            <a:ext cx="8178800" cy="4953000"/>
          </a:xfrm>
        </p:spPr>
        <p:txBody>
          <a:bodyPr lIns="91407" tIns="45704" rIns="91407" bIns="45704"/>
          <a:lstStyle/>
          <a:p>
            <a:pPr lvl="0"/>
            <a:endParaRPr lang="en-US" noProof="0"/>
          </a:p>
        </p:txBody>
      </p:sp>
      <p:sp>
        <p:nvSpPr>
          <p:cNvPr id="4" name="Date Placeholder 3"/>
          <p:cNvSpPr>
            <a:spLocks noGrp="1"/>
          </p:cNvSpPr>
          <p:nvPr>
            <p:ph type="dt" sz="half" idx="10"/>
          </p:nvPr>
        </p:nvSpPr>
        <p:spPr/>
        <p:txBody>
          <a:bodyPr/>
          <a:lstStyle>
            <a:lvl1pPr>
              <a:defRPr>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11"/>
          </p:nvPr>
        </p:nvSpPr>
        <p:spPr/>
        <p:txBody>
          <a:bodyPr/>
          <a:lstStyle>
            <a:lvl1pPr>
              <a:defRPr/>
            </a:lvl1pPr>
          </a:lstStyle>
          <a:p>
            <a:pPr>
              <a:defRPr/>
            </a:pPr>
            <a:fld id="{370A346A-A373-D546-A00F-A8A51F7C3B75}" type="slidenum">
              <a:rPr lang="en-US"/>
              <a:pPr>
                <a:defRPr/>
              </a:pPr>
              <a:t>‹#›</a:t>
            </a:fld>
            <a:br>
              <a:rPr lang="en-US"/>
            </a:br>
            <a:endParaRPr lang="en-US"/>
          </a:p>
        </p:txBody>
      </p:sp>
    </p:spTree>
    <p:extLst>
      <p:ext uri="{BB962C8B-B14F-4D97-AF65-F5344CB8AC3E}">
        <p14:creationId xmlns:p14="http://schemas.microsoft.com/office/powerpoint/2010/main" val="2208330305"/>
      </p:ext>
    </p:extLst>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3FB913A-9AB8-D249-8978-173F6FD4E587}" type="datetimeFigureOut">
              <a:rPr lang="en-US" smtClean="0"/>
              <a:t>11/24/23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E7D902-8328-7B44-B023-01E1315A2214}" type="slidenum">
              <a:rPr lang="en-US" smtClean="0"/>
              <a:t>‹#›</a:t>
            </a:fld>
            <a:endParaRPr lang="en-US"/>
          </a:p>
        </p:txBody>
      </p:sp>
    </p:spTree>
    <p:extLst>
      <p:ext uri="{BB962C8B-B14F-4D97-AF65-F5344CB8AC3E}">
        <p14:creationId xmlns:p14="http://schemas.microsoft.com/office/powerpoint/2010/main" val="39401282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3FB913A-9AB8-D249-8978-173F6FD4E587}" type="datetimeFigureOut">
              <a:rPr lang="en-US" smtClean="0"/>
              <a:t>11/24/23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E7D902-8328-7B44-B023-01E1315A2214}" type="slidenum">
              <a:rPr lang="en-US" smtClean="0"/>
              <a:t>‹#›</a:t>
            </a:fld>
            <a:endParaRPr lang="en-US"/>
          </a:p>
        </p:txBody>
      </p:sp>
    </p:spTree>
    <p:extLst>
      <p:ext uri="{BB962C8B-B14F-4D97-AF65-F5344CB8AC3E}">
        <p14:creationId xmlns:p14="http://schemas.microsoft.com/office/powerpoint/2010/main" val="31785666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3FB913A-9AB8-D249-8978-173F6FD4E587}" type="datetimeFigureOut">
              <a:rPr lang="en-US" smtClean="0"/>
              <a:t>11/24/23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E7D902-8328-7B44-B023-01E1315A2214}" type="slidenum">
              <a:rPr lang="en-US" smtClean="0"/>
              <a:t>‹#›</a:t>
            </a:fld>
            <a:endParaRPr lang="en-US"/>
          </a:p>
        </p:txBody>
      </p:sp>
    </p:spTree>
    <p:extLst>
      <p:ext uri="{BB962C8B-B14F-4D97-AF65-F5344CB8AC3E}">
        <p14:creationId xmlns:p14="http://schemas.microsoft.com/office/powerpoint/2010/main" val="5506725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3FB913A-9AB8-D249-8978-173F6FD4E587}" type="datetimeFigureOut">
              <a:rPr lang="en-US" smtClean="0"/>
              <a:t>11/24/23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1E7D902-8328-7B44-B023-01E1315A2214}" type="slidenum">
              <a:rPr lang="en-US" smtClean="0"/>
              <a:t>‹#›</a:t>
            </a:fld>
            <a:endParaRPr lang="en-US"/>
          </a:p>
        </p:txBody>
      </p:sp>
    </p:spTree>
    <p:extLst>
      <p:ext uri="{BB962C8B-B14F-4D97-AF65-F5344CB8AC3E}">
        <p14:creationId xmlns:p14="http://schemas.microsoft.com/office/powerpoint/2010/main" val="11810242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3FB913A-9AB8-D249-8978-173F6FD4E587}" type="datetimeFigureOut">
              <a:rPr lang="en-US" smtClean="0"/>
              <a:t>11/24/23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1E7D902-8328-7B44-B023-01E1315A2214}" type="slidenum">
              <a:rPr lang="en-US" smtClean="0"/>
              <a:t>‹#›</a:t>
            </a:fld>
            <a:endParaRPr lang="en-US"/>
          </a:p>
        </p:txBody>
      </p:sp>
    </p:spTree>
    <p:extLst>
      <p:ext uri="{BB962C8B-B14F-4D97-AF65-F5344CB8AC3E}">
        <p14:creationId xmlns:p14="http://schemas.microsoft.com/office/powerpoint/2010/main" val="33093311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FB913A-9AB8-D249-8978-173F6FD4E587}" type="datetimeFigureOut">
              <a:rPr lang="en-US" smtClean="0"/>
              <a:t>11/24/23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1E7D902-8328-7B44-B023-01E1315A2214}" type="slidenum">
              <a:rPr lang="en-US" smtClean="0"/>
              <a:t>‹#›</a:t>
            </a:fld>
            <a:endParaRPr lang="en-US"/>
          </a:p>
        </p:txBody>
      </p:sp>
    </p:spTree>
    <p:extLst>
      <p:ext uri="{BB962C8B-B14F-4D97-AF65-F5344CB8AC3E}">
        <p14:creationId xmlns:p14="http://schemas.microsoft.com/office/powerpoint/2010/main" val="16170554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3FB913A-9AB8-D249-8978-173F6FD4E587}" type="datetimeFigureOut">
              <a:rPr lang="en-US" smtClean="0"/>
              <a:t>11/24/23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E7D902-8328-7B44-B023-01E1315A2214}" type="slidenum">
              <a:rPr lang="en-US" smtClean="0"/>
              <a:t>‹#›</a:t>
            </a:fld>
            <a:endParaRPr lang="en-US"/>
          </a:p>
        </p:txBody>
      </p:sp>
    </p:spTree>
    <p:extLst>
      <p:ext uri="{BB962C8B-B14F-4D97-AF65-F5344CB8AC3E}">
        <p14:creationId xmlns:p14="http://schemas.microsoft.com/office/powerpoint/2010/main" val="40162121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3FB913A-9AB8-D249-8978-173F6FD4E587}" type="datetimeFigureOut">
              <a:rPr lang="en-US" smtClean="0"/>
              <a:t>11/24/23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E7D902-8328-7B44-B023-01E1315A2214}" type="slidenum">
              <a:rPr lang="en-US" smtClean="0"/>
              <a:t>‹#›</a:t>
            </a:fld>
            <a:endParaRPr lang="en-US"/>
          </a:p>
        </p:txBody>
      </p:sp>
    </p:spTree>
    <p:extLst>
      <p:ext uri="{BB962C8B-B14F-4D97-AF65-F5344CB8AC3E}">
        <p14:creationId xmlns:p14="http://schemas.microsoft.com/office/powerpoint/2010/main" val="18409007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3FB913A-9AB8-D249-8978-173F6FD4E587}" type="datetimeFigureOut">
              <a:rPr lang="en-US" smtClean="0"/>
              <a:t>11/24/23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E7D902-8328-7B44-B023-01E1315A2214}" type="slidenum">
              <a:rPr lang="en-US" smtClean="0"/>
              <a:t>‹#›</a:t>
            </a:fld>
            <a:endParaRPr lang="en-US"/>
          </a:p>
        </p:txBody>
      </p:sp>
    </p:spTree>
    <p:extLst>
      <p:ext uri="{BB962C8B-B14F-4D97-AF65-F5344CB8AC3E}">
        <p14:creationId xmlns:p14="http://schemas.microsoft.com/office/powerpoint/2010/main" val="2147496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37.png"/></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40.emf"/></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2.bin"/><Relationship Id="rId7" Type="http://schemas.openxmlformats.org/officeDocument/2006/relationships/image" Target="../media/image43.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42.emf"/><Relationship Id="rId5" Type="http://schemas.openxmlformats.org/officeDocument/2006/relationships/oleObject" Target="../embeddings/oleObject3.bin"/><Relationship Id="rId4" Type="http://schemas.openxmlformats.org/officeDocument/2006/relationships/image" Target="../media/image41.em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61.gif"/></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8" Type="http://schemas.openxmlformats.org/officeDocument/2006/relationships/image" Target="../media/image78.jpeg"/><Relationship Id="rId3" Type="http://schemas.openxmlformats.org/officeDocument/2006/relationships/image" Target="../media/image73.jpeg"/><Relationship Id="rId7" Type="http://schemas.openxmlformats.org/officeDocument/2006/relationships/image" Target="../media/image77.jpeg"/><Relationship Id="rId2" Type="http://schemas.openxmlformats.org/officeDocument/2006/relationships/image" Target="../media/image72.jpeg"/><Relationship Id="rId1" Type="http://schemas.openxmlformats.org/officeDocument/2006/relationships/slideLayout" Target="../slideLayouts/slideLayout2.xml"/><Relationship Id="rId6" Type="http://schemas.openxmlformats.org/officeDocument/2006/relationships/image" Target="../media/image76.jpeg"/><Relationship Id="rId5" Type="http://schemas.openxmlformats.org/officeDocument/2006/relationships/image" Target="../media/image75.jpeg"/><Relationship Id="rId4" Type="http://schemas.openxmlformats.org/officeDocument/2006/relationships/image" Target="../media/image74.jpeg"/></Relationships>
</file>

<file path=ppt/slides/_rels/slide55.xml.rels><?xml version="1.0" encoding="UTF-8" standalone="yes"?>
<Relationships xmlns="http://schemas.openxmlformats.org/package/2006/relationships"><Relationship Id="rId8" Type="http://schemas.openxmlformats.org/officeDocument/2006/relationships/image" Target="../media/image85.jpeg"/><Relationship Id="rId3" Type="http://schemas.openxmlformats.org/officeDocument/2006/relationships/image" Target="../media/image80.jpeg"/><Relationship Id="rId7" Type="http://schemas.openxmlformats.org/officeDocument/2006/relationships/image" Target="../media/image84.jpeg"/><Relationship Id="rId2" Type="http://schemas.openxmlformats.org/officeDocument/2006/relationships/image" Target="../media/image79.jpeg"/><Relationship Id="rId1" Type="http://schemas.openxmlformats.org/officeDocument/2006/relationships/slideLayout" Target="../slideLayouts/slideLayout2.xml"/><Relationship Id="rId6" Type="http://schemas.openxmlformats.org/officeDocument/2006/relationships/image" Target="../media/image83.jpeg"/><Relationship Id="rId5" Type="http://schemas.openxmlformats.org/officeDocument/2006/relationships/image" Target="../media/image82.jpeg"/><Relationship Id="rId4" Type="http://schemas.openxmlformats.org/officeDocument/2006/relationships/image" Target="../media/image81.jpeg"/><Relationship Id="rId9" Type="http://schemas.openxmlformats.org/officeDocument/2006/relationships/image" Target="../media/image86.jpeg"/></Relationships>
</file>

<file path=ppt/slides/_rels/slide56.xml.rels><?xml version="1.0" encoding="UTF-8" standalone="yes"?>
<Relationships xmlns="http://schemas.openxmlformats.org/package/2006/relationships"><Relationship Id="rId8" Type="http://schemas.openxmlformats.org/officeDocument/2006/relationships/image" Target="../media/image93.jpeg"/><Relationship Id="rId3" Type="http://schemas.openxmlformats.org/officeDocument/2006/relationships/image" Target="../media/image88.jpeg"/><Relationship Id="rId7" Type="http://schemas.openxmlformats.org/officeDocument/2006/relationships/image" Target="../media/image92.jpeg"/><Relationship Id="rId2" Type="http://schemas.openxmlformats.org/officeDocument/2006/relationships/image" Target="../media/image87.jpeg"/><Relationship Id="rId1" Type="http://schemas.openxmlformats.org/officeDocument/2006/relationships/slideLayout" Target="../slideLayouts/slideLayout2.xml"/><Relationship Id="rId6" Type="http://schemas.openxmlformats.org/officeDocument/2006/relationships/image" Target="../media/image91.jpeg"/><Relationship Id="rId5" Type="http://schemas.openxmlformats.org/officeDocument/2006/relationships/image" Target="../media/image90.jpeg"/><Relationship Id="rId4" Type="http://schemas.openxmlformats.org/officeDocument/2006/relationships/image" Target="../media/image89.jpeg"/><Relationship Id="rId9" Type="http://schemas.openxmlformats.org/officeDocument/2006/relationships/image" Target="../media/image94.jpeg"/></Relationships>
</file>

<file path=ppt/slides/_rels/slide57.xml.rels><?xml version="1.0" encoding="UTF-8" standalone="yes"?>
<Relationships xmlns="http://schemas.openxmlformats.org/package/2006/relationships"><Relationship Id="rId8" Type="http://schemas.openxmlformats.org/officeDocument/2006/relationships/image" Target="../media/image100.png"/><Relationship Id="rId13" Type="http://schemas.openxmlformats.org/officeDocument/2006/relationships/image" Target="../media/image105.png"/><Relationship Id="rId3" Type="http://schemas.openxmlformats.org/officeDocument/2006/relationships/image" Target="../media/image95.png"/><Relationship Id="rId7" Type="http://schemas.openxmlformats.org/officeDocument/2006/relationships/image" Target="../media/image99.png"/><Relationship Id="rId12" Type="http://schemas.openxmlformats.org/officeDocument/2006/relationships/image" Target="../media/image104.png"/><Relationship Id="rId17" Type="http://schemas.openxmlformats.org/officeDocument/2006/relationships/image" Target="../media/image109.jpeg"/><Relationship Id="rId2" Type="http://schemas.openxmlformats.org/officeDocument/2006/relationships/notesSlide" Target="../notesSlides/notesSlide13.xml"/><Relationship Id="rId16" Type="http://schemas.openxmlformats.org/officeDocument/2006/relationships/image" Target="../media/image108.jpeg"/><Relationship Id="rId1" Type="http://schemas.openxmlformats.org/officeDocument/2006/relationships/slideLayout" Target="../slideLayouts/slideLayout1.xml"/><Relationship Id="rId6" Type="http://schemas.openxmlformats.org/officeDocument/2006/relationships/image" Target="../media/image98.png"/><Relationship Id="rId11" Type="http://schemas.openxmlformats.org/officeDocument/2006/relationships/image" Target="../media/image103.png"/><Relationship Id="rId5" Type="http://schemas.openxmlformats.org/officeDocument/2006/relationships/image" Target="../media/image97.png"/><Relationship Id="rId15" Type="http://schemas.openxmlformats.org/officeDocument/2006/relationships/image" Target="../media/image107.jpeg"/><Relationship Id="rId10" Type="http://schemas.openxmlformats.org/officeDocument/2006/relationships/image" Target="../media/image102.png"/><Relationship Id="rId4" Type="http://schemas.openxmlformats.org/officeDocument/2006/relationships/image" Target="../media/image96.png"/><Relationship Id="rId9" Type="http://schemas.openxmlformats.org/officeDocument/2006/relationships/image" Target="../media/image101.png"/><Relationship Id="rId14" Type="http://schemas.openxmlformats.org/officeDocument/2006/relationships/image" Target="../media/image106.png"/></Relationships>
</file>

<file path=ppt/slides/_rels/slide58.xml.rels><?xml version="1.0" encoding="UTF-8" standalone="yes"?>
<Relationships xmlns="http://schemas.openxmlformats.org/package/2006/relationships"><Relationship Id="rId2" Type="http://schemas.openxmlformats.org/officeDocument/2006/relationships/image" Target="../media/image110.jp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image" Target="../media/image111.emf"/><Relationship Id="rId1" Type="http://schemas.openxmlformats.org/officeDocument/2006/relationships/slideLayout" Target="../slideLayouts/slideLayout2.xml"/><Relationship Id="rId6" Type="http://schemas.openxmlformats.org/officeDocument/2006/relationships/image" Target="../media/image113.emf"/><Relationship Id="rId5" Type="http://schemas.openxmlformats.org/officeDocument/2006/relationships/oleObject" Target="../embeddings/oleObject5.bin"/><Relationship Id="rId4" Type="http://schemas.openxmlformats.org/officeDocument/2006/relationships/image" Target="../media/image112.emf"/></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2.xml"/><Relationship Id="rId5" Type="http://schemas.openxmlformats.org/officeDocument/2006/relationships/image" Target="../media/image119.png"/><Relationship Id="rId4" Type="http://schemas.openxmlformats.org/officeDocument/2006/relationships/image" Target="../media/image118.png"/></Relationships>
</file>

<file path=ppt/slides/_rels/slide62.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png"/><Relationship Id="rId1" Type="http://schemas.openxmlformats.org/officeDocument/2006/relationships/slideLayout" Target="../slideLayouts/slideLayout2.xml"/><Relationship Id="rId5" Type="http://schemas.openxmlformats.org/officeDocument/2006/relationships/image" Target="../media/image123.png"/><Relationship Id="rId4" Type="http://schemas.openxmlformats.org/officeDocument/2006/relationships/image" Target="../media/image122.png"/></Relationships>
</file>

<file path=ppt/slides/_rels/slide63.xml.rels><?xml version="1.0" encoding="UTF-8" standalone="yes"?>
<Relationships xmlns="http://schemas.openxmlformats.org/package/2006/relationships"><Relationship Id="rId3" Type="http://schemas.openxmlformats.org/officeDocument/2006/relationships/image" Target="../media/image124.emf"/><Relationship Id="rId2" Type="http://schemas.openxmlformats.org/officeDocument/2006/relationships/oleObject" Target="../embeddings/oleObject6.bin"/><Relationship Id="rId1" Type="http://schemas.openxmlformats.org/officeDocument/2006/relationships/slideLayout" Target="../slideLayouts/slideLayout2.xml"/><Relationship Id="rId5" Type="http://schemas.openxmlformats.org/officeDocument/2006/relationships/image" Target="../media/image125.emf"/><Relationship Id="rId4" Type="http://schemas.openxmlformats.org/officeDocument/2006/relationships/oleObject" Target="../embeddings/oleObject7.bin"/></Relationships>
</file>

<file path=ppt/slides/_rels/slide64.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6.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image" Target="../media/image128.png"/><Relationship Id="rId1" Type="http://schemas.openxmlformats.org/officeDocument/2006/relationships/slideLayout" Target="../slideLayouts/slideLayout2.xml"/><Relationship Id="rId5" Type="http://schemas.openxmlformats.org/officeDocument/2006/relationships/image" Target="../media/image131.png"/><Relationship Id="rId4" Type="http://schemas.openxmlformats.org/officeDocument/2006/relationships/image" Target="../media/image130.png"/></Relationships>
</file>

<file path=ppt/slides/_rels/slide66.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32.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34.png"/><Relationship Id="rId1" Type="http://schemas.openxmlformats.org/officeDocument/2006/relationships/slideLayout" Target="../slideLayouts/slideLayout1.xml"/><Relationship Id="rId5" Type="http://schemas.openxmlformats.org/officeDocument/2006/relationships/image" Target="../media/image137.png"/><Relationship Id="rId4" Type="http://schemas.openxmlformats.org/officeDocument/2006/relationships/image" Target="../media/image136.png"/></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image" Target="../media/image138.png"/><Relationship Id="rId1" Type="http://schemas.openxmlformats.org/officeDocument/2006/relationships/slideLayout" Target="../slideLayouts/slideLayout1.xml"/><Relationship Id="rId5" Type="http://schemas.openxmlformats.org/officeDocument/2006/relationships/image" Target="../media/image141.png"/><Relationship Id="rId4" Type="http://schemas.openxmlformats.org/officeDocument/2006/relationships/image" Target="../media/image140.png"/></Relationships>
</file>

<file path=ppt/slides/_rels/slide71.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45.png"/><Relationship Id="rId5" Type="http://schemas.openxmlformats.org/officeDocument/2006/relationships/image" Target="../media/image144.png"/><Relationship Id="rId4" Type="http://schemas.openxmlformats.org/officeDocument/2006/relationships/image" Target="../media/image143.png"/></Relationships>
</file>

<file path=ppt/slides/_rels/slide72.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49.png"/><Relationship Id="rId5" Type="http://schemas.openxmlformats.org/officeDocument/2006/relationships/image" Target="../media/image148.png"/><Relationship Id="rId4" Type="http://schemas.openxmlformats.org/officeDocument/2006/relationships/image" Target="../media/image147.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34.png"/><Relationship Id="rId1" Type="http://schemas.openxmlformats.org/officeDocument/2006/relationships/slideLayout" Target="../slideLayouts/slideLayout1.xml"/><Relationship Id="rId5" Type="http://schemas.openxmlformats.org/officeDocument/2006/relationships/image" Target="../media/image139.png"/><Relationship Id="rId4" Type="http://schemas.openxmlformats.org/officeDocument/2006/relationships/image" Target="../media/image138.png"/></Relationships>
</file>

<file path=ppt/slides/_rels/slide76.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image" Target="../media/image142.png"/><Relationship Id="rId1" Type="http://schemas.openxmlformats.org/officeDocument/2006/relationships/slideLayout" Target="../slideLayouts/slideLayout1.xml"/><Relationship Id="rId5" Type="http://schemas.openxmlformats.org/officeDocument/2006/relationships/image" Target="../media/image149.png"/><Relationship Id="rId4" Type="http://schemas.openxmlformats.org/officeDocument/2006/relationships/image" Target="../media/image147.png"/></Relationships>
</file>

<file path=ppt/slides/_rels/slide77.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53.png"/><Relationship Id="rId5" Type="http://schemas.openxmlformats.org/officeDocument/2006/relationships/image" Target="../media/image152.png"/><Relationship Id="rId4" Type="http://schemas.openxmlformats.org/officeDocument/2006/relationships/image" Target="../media/image151.png"/></Relationships>
</file>

<file path=ppt/slides/_rels/slide78.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157.png"/><Relationship Id="rId5" Type="http://schemas.openxmlformats.org/officeDocument/2006/relationships/image" Target="../media/image156.png"/><Relationship Id="rId4" Type="http://schemas.openxmlformats.org/officeDocument/2006/relationships/image" Target="../media/image155.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550" y="368300"/>
            <a:ext cx="9190550" cy="721066"/>
          </a:xfrm>
        </p:spPr>
        <p:txBody>
          <a:bodyPr>
            <a:normAutofit fontScale="90000"/>
          </a:bodyPr>
          <a:lstStyle/>
          <a:p>
            <a:r>
              <a:rPr lang="en-US" sz="3600" b="1" dirty="0">
                <a:solidFill>
                  <a:srgbClr val="800000"/>
                </a:solidFill>
              </a:rPr>
              <a:t>Principles of Remote Sensing </a:t>
            </a:r>
            <a:br>
              <a:rPr lang="en-US" sz="3600" b="1" dirty="0">
                <a:solidFill>
                  <a:srgbClr val="800000"/>
                </a:solidFill>
              </a:rPr>
            </a:br>
            <a:r>
              <a:rPr lang="en-US" sz="3600" b="1" u="sng" dirty="0">
                <a:solidFill>
                  <a:srgbClr val="800000"/>
                </a:solidFill>
              </a:rPr>
              <a:t>Using </a:t>
            </a:r>
            <a:r>
              <a:rPr lang="en-US" sz="3600" b="1" u="sng" dirty="0" err="1">
                <a:solidFill>
                  <a:srgbClr val="800000"/>
                </a:solidFill>
              </a:rPr>
              <a:t>Ultraspectral</a:t>
            </a:r>
            <a:r>
              <a:rPr lang="en-US" sz="3600" b="1" u="sng" dirty="0">
                <a:solidFill>
                  <a:srgbClr val="800000"/>
                </a:solidFill>
              </a:rPr>
              <a:t> Infrared Radiance Measurements</a:t>
            </a:r>
          </a:p>
        </p:txBody>
      </p:sp>
      <p:sp>
        <p:nvSpPr>
          <p:cNvPr id="6" name="TextBox 5"/>
          <p:cNvSpPr txBox="1"/>
          <p:nvPr/>
        </p:nvSpPr>
        <p:spPr>
          <a:xfrm>
            <a:off x="3143343" y="1181779"/>
            <a:ext cx="3313728" cy="830997"/>
          </a:xfrm>
          <a:prstGeom prst="rect">
            <a:avLst/>
          </a:prstGeom>
          <a:noFill/>
        </p:spPr>
        <p:txBody>
          <a:bodyPr wrap="none" rtlCol="0">
            <a:spAutoFit/>
          </a:bodyPr>
          <a:lstStyle/>
          <a:p>
            <a:pPr algn="ctr"/>
            <a:r>
              <a:rPr lang="en-US" sz="1600" b="1" dirty="0"/>
              <a:t>W. L. Smith Sr.</a:t>
            </a:r>
          </a:p>
          <a:p>
            <a:pPr algn="ctr"/>
            <a:r>
              <a:rPr lang="en-US" sz="1600" dirty="0" err="1"/>
              <a:t>Hyperspectral</a:t>
            </a:r>
            <a:r>
              <a:rPr lang="en-US" sz="1600" dirty="0"/>
              <a:t> Infrared Sciences,  USA</a:t>
            </a:r>
          </a:p>
          <a:p>
            <a:pPr algn="ctr"/>
            <a:r>
              <a:rPr lang="en-US" sz="1600" dirty="0"/>
              <a:t>For </a:t>
            </a:r>
            <a:r>
              <a:rPr lang="en-US" sz="1600" dirty="0" err="1"/>
              <a:t>LRTech</a:t>
            </a:r>
            <a:r>
              <a:rPr lang="en-US" sz="1600" dirty="0"/>
              <a:t>, Quebec Canada</a:t>
            </a:r>
          </a:p>
        </p:txBody>
      </p:sp>
      <p:grpSp>
        <p:nvGrpSpPr>
          <p:cNvPr id="9" name="Group 8"/>
          <p:cNvGrpSpPr/>
          <p:nvPr/>
        </p:nvGrpSpPr>
        <p:grpSpPr>
          <a:xfrm>
            <a:off x="-10062" y="1970267"/>
            <a:ext cx="9066667" cy="4821145"/>
            <a:chOff x="-61994" y="2008367"/>
            <a:chExt cx="9144000" cy="4821145"/>
          </a:xfrm>
        </p:grpSpPr>
        <p:sp>
          <p:nvSpPr>
            <p:cNvPr id="5" name="TextBox 4"/>
            <p:cNvSpPr txBox="1"/>
            <p:nvPr/>
          </p:nvSpPr>
          <p:spPr>
            <a:xfrm>
              <a:off x="-61994" y="2008367"/>
              <a:ext cx="9144000" cy="1077218"/>
            </a:xfrm>
            <a:prstGeom prst="rect">
              <a:avLst/>
            </a:prstGeom>
            <a:noFill/>
          </p:spPr>
          <p:txBody>
            <a:bodyPr wrap="square" rtlCol="0">
              <a:spAutoFit/>
            </a:bodyPr>
            <a:lstStyle/>
            <a:p>
              <a:pPr algn="ctr"/>
              <a:r>
                <a:rPr lang="en-US" sz="3200" b="1" dirty="0">
                  <a:solidFill>
                    <a:srgbClr val="800000"/>
                  </a:solidFill>
                </a:rPr>
                <a:t>Brightness Temperature/Radiance Spectrum</a:t>
              </a:r>
            </a:p>
            <a:p>
              <a:pPr algn="ctr"/>
              <a:r>
                <a:rPr lang="en-US" sz="3200" b="1" dirty="0">
                  <a:solidFill>
                    <a:srgbClr val="800000"/>
                  </a:solidFill>
                </a:rPr>
                <a:t>(Looking Up from The Ground)</a:t>
              </a:r>
            </a:p>
          </p:txBody>
        </p:sp>
        <p:grpSp>
          <p:nvGrpSpPr>
            <p:cNvPr id="3" name="Group 2"/>
            <p:cNvGrpSpPr/>
            <p:nvPr/>
          </p:nvGrpSpPr>
          <p:grpSpPr>
            <a:xfrm>
              <a:off x="-46550" y="3101635"/>
              <a:ext cx="9128556" cy="3727877"/>
              <a:chOff x="-46550" y="2165027"/>
              <a:chExt cx="9128556" cy="3727877"/>
            </a:xfrm>
          </p:grpSpPr>
          <p:pic>
            <p:nvPicPr>
              <p:cNvPr id="14" name="Picture 13" descr="MeanTB.png"/>
              <p:cNvPicPr>
                <a:picLocks noChangeAspect="1"/>
              </p:cNvPicPr>
              <p:nvPr/>
            </p:nvPicPr>
            <p:blipFill rotWithShape="1">
              <a:blip r:embed="rId2">
                <a:extLst>
                  <a:ext uri="{28A0092B-C50C-407E-A947-70E740481C1C}">
                    <a14:useLocalDpi xmlns:a14="http://schemas.microsoft.com/office/drawing/2010/main" val="0"/>
                  </a:ext>
                </a:extLst>
              </a:blip>
              <a:srcRect l="7546" t="4389" r="6061" b="5914"/>
              <a:stretch/>
            </p:blipFill>
            <p:spPr>
              <a:xfrm>
                <a:off x="259443" y="2167768"/>
                <a:ext cx="4424366" cy="3445178"/>
              </a:xfrm>
              <a:prstGeom prst="rect">
                <a:avLst/>
              </a:prstGeom>
            </p:spPr>
          </p:pic>
          <p:pic>
            <p:nvPicPr>
              <p:cNvPr id="4" name="Picture 3" descr="RadianceSpm.png"/>
              <p:cNvPicPr>
                <a:picLocks noChangeAspect="1"/>
              </p:cNvPicPr>
              <p:nvPr/>
            </p:nvPicPr>
            <p:blipFill rotWithShape="1">
              <a:blip r:embed="rId3">
                <a:extLst>
                  <a:ext uri="{28A0092B-C50C-407E-A947-70E740481C1C}">
                    <a14:useLocalDpi xmlns:a14="http://schemas.microsoft.com/office/drawing/2010/main" val="0"/>
                  </a:ext>
                </a:extLst>
              </a:blip>
              <a:srcRect l="7717" t="4390" r="6401" b="5511"/>
              <a:stretch/>
            </p:blipFill>
            <p:spPr>
              <a:xfrm>
                <a:off x="4683809" y="2165027"/>
                <a:ext cx="4398197" cy="3460619"/>
              </a:xfrm>
              <a:prstGeom prst="rect">
                <a:avLst/>
              </a:prstGeom>
            </p:spPr>
          </p:pic>
          <p:sp>
            <p:nvSpPr>
              <p:cNvPr id="11" name="TextBox 10"/>
              <p:cNvSpPr txBox="1"/>
              <p:nvPr/>
            </p:nvSpPr>
            <p:spPr>
              <a:xfrm rot="16200000">
                <a:off x="3165374" y="3487052"/>
                <a:ext cx="2900328" cy="369332"/>
              </a:xfrm>
              <a:prstGeom prst="rect">
                <a:avLst/>
              </a:prstGeom>
              <a:noFill/>
            </p:spPr>
            <p:txBody>
              <a:bodyPr wrap="none" rtlCol="0">
                <a:spAutoFit/>
              </a:bodyPr>
              <a:lstStyle/>
              <a:p>
                <a:r>
                  <a:rPr lang="en-US" dirty="0"/>
                  <a:t>Radiance (mw/(m</a:t>
                </a:r>
                <a:r>
                  <a:rPr lang="en-US" baseline="30000" dirty="0"/>
                  <a:t>2</a:t>
                </a:r>
                <a:r>
                  <a:rPr lang="en-US" dirty="0"/>
                  <a:t>-str-cm</a:t>
                </a:r>
                <a:r>
                  <a:rPr lang="en-US" baseline="30000" dirty="0"/>
                  <a:t>-1</a:t>
                </a:r>
                <a:r>
                  <a:rPr lang="en-US" dirty="0"/>
                  <a:t>)</a:t>
                </a:r>
              </a:p>
            </p:txBody>
          </p:sp>
          <p:sp>
            <p:nvSpPr>
              <p:cNvPr id="12" name="TextBox 11"/>
              <p:cNvSpPr txBox="1"/>
              <p:nvPr/>
            </p:nvSpPr>
            <p:spPr>
              <a:xfrm>
                <a:off x="1593583" y="5523572"/>
                <a:ext cx="2125101" cy="369332"/>
              </a:xfrm>
              <a:prstGeom prst="rect">
                <a:avLst/>
              </a:prstGeom>
              <a:noFill/>
            </p:spPr>
            <p:txBody>
              <a:bodyPr wrap="none" rtlCol="0">
                <a:spAutoFit/>
              </a:bodyPr>
              <a:lstStyle/>
              <a:p>
                <a:r>
                  <a:rPr lang="en-US" dirty="0"/>
                  <a:t>Wavenumber (cm</a:t>
                </a:r>
                <a:r>
                  <a:rPr lang="en-US" baseline="30000" dirty="0"/>
                  <a:t>-1</a:t>
                </a:r>
                <a:r>
                  <a:rPr lang="en-US" dirty="0"/>
                  <a:t>)</a:t>
                </a:r>
              </a:p>
            </p:txBody>
          </p:sp>
          <p:sp>
            <p:nvSpPr>
              <p:cNvPr id="13" name="TextBox 12"/>
              <p:cNvSpPr txBox="1"/>
              <p:nvPr/>
            </p:nvSpPr>
            <p:spPr>
              <a:xfrm rot="16200000">
                <a:off x="-1283363" y="3571548"/>
                <a:ext cx="2842958" cy="369332"/>
              </a:xfrm>
              <a:prstGeom prst="rect">
                <a:avLst/>
              </a:prstGeom>
              <a:noFill/>
            </p:spPr>
            <p:txBody>
              <a:bodyPr wrap="none" rtlCol="0">
                <a:spAutoFit/>
              </a:bodyPr>
              <a:lstStyle/>
              <a:p>
                <a:r>
                  <a:rPr lang="en-US" dirty="0"/>
                  <a:t>Brightness Temperature (°K)</a:t>
                </a:r>
              </a:p>
            </p:txBody>
          </p:sp>
          <p:sp>
            <p:nvSpPr>
              <p:cNvPr id="17" name="TextBox 16"/>
              <p:cNvSpPr txBox="1"/>
              <p:nvPr/>
            </p:nvSpPr>
            <p:spPr>
              <a:xfrm>
                <a:off x="6074741" y="5523572"/>
                <a:ext cx="2125101" cy="369332"/>
              </a:xfrm>
              <a:prstGeom prst="rect">
                <a:avLst/>
              </a:prstGeom>
              <a:noFill/>
            </p:spPr>
            <p:txBody>
              <a:bodyPr wrap="none" rtlCol="0">
                <a:spAutoFit/>
              </a:bodyPr>
              <a:lstStyle/>
              <a:p>
                <a:r>
                  <a:rPr lang="en-US" dirty="0"/>
                  <a:t>Wavenumber (cm</a:t>
                </a:r>
                <a:r>
                  <a:rPr lang="en-US" baseline="30000" dirty="0"/>
                  <a:t>-1</a:t>
                </a:r>
                <a:r>
                  <a:rPr lang="en-US" dirty="0"/>
                  <a:t>)</a:t>
                </a:r>
              </a:p>
            </p:txBody>
          </p:sp>
        </p:grpSp>
        <p:sp>
          <p:nvSpPr>
            <p:cNvPr id="8" name="TextBox 7"/>
            <p:cNvSpPr txBox="1"/>
            <p:nvPr/>
          </p:nvSpPr>
          <p:spPr>
            <a:xfrm>
              <a:off x="1385834" y="5848370"/>
              <a:ext cx="415498" cy="369332"/>
            </a:xfrm>
            <a:prstGeom prst="rect">
              <a:avLst/>
            </a:prstGeom>
            <a:noFill/>
          </p:spPr>
          <p:txBody>
            <a:bodyPr wrap="none" rtlCol="0">
              <a:spAutoFit/>
            </a:bodyPr>
            <a:lstStyle/>
            <a:p>
              <a:r>
                <a:rPr lang="en-US" b="1" dirty="0">
                  <a:solidFill>
                    <a:srgbClr val="008000"/>
                  </a:solidFill>
                </a:rPr>
                <a:t>O</a:t>
              </a:r>
              <a:r>
                <a:rPr lang="en-US" b="1" baseline="-25000" dirty="0">
                  <a:solidFill>
                    <a:srgbClr val="008000"/>
                  </a:solidFill>
                </a:rPr>
                <a:t>3</a:t>
              </a:r>
            </a:p>
          </p:txBody>
        </p:sp>
        <p:sp>
          <p:nvSpPr>
            <p:cNvPr id="15" name="TextBox 14"/>
            <p:cNvSpPr txBox="1"/>
            <p:nvPr/>
          </p:nvSpPr>
          <p:spPr>
            <a:xfrm>
              <a:off x="5796083" y="5848370"/>
              <a:ext cx="415498" cy="369332"/>
            </a:xfrm>
            <a:prstGeom prst="rect">
              <a:avLst/>
            </a:prstGeom>
            <a:noFill/>
          </p:spPr>
          <p:txBody>
            <a:bodyPr wrap="none" rtlCol="0">
              <a:spAutoFit/>
            </a:bodyPr>
            <a:lstStyle/>
            <a:p>
              <a:r>
                <a:rPr lang="en-US" b="1" dirty="0">
                  <a:solidFill>
                    <a:srgbClr val="008000"/>
                  </a:solidFill>
                </a:rPr>
                <a:t>O</a:t>
              </a:r>
              <a:r>
                <a:rPr lang="en-US" b="1" baseline="-25000" dirty="0">
                  <a:solidFill>
                    <a:srgbClr val="008000"/>
                  </a:solidFill>
                </a:rPr>
                <a:t>3</a:t>
              </a:r>
            </a:p>
          </p:txBody>
        </p:sp>
        <p:sp>
          <p:nvSpPr>
            <p:cNvPr id="16" name="TextBox 15"/>
            <p:cNvSpPr txBox="1"/>
            <p:nvPr/>
          </p:nvSpPr>
          <p:spPr>
            <a:xfrm>
              <a:off x="940993" y="5473799"/>
              <a:ext cx="564390" cy="369332"/>
            </a:xfrm>
            <a:prstGeom prst="rect">
              <a:avLst/>
            </a:prstGeom>
            <a:noFill/>
          </p:spPr>
          <p:txBody>
            <a:bodyPr wrap="none" rtlCol="0">
              <a:spAutoFit/>
            </a:bodyPr>
            <a:lstStyle/>
            <a:p>
              <a:r>
                <a:rPr lang="en-US" b="1" dirty="0">
                  <a:solidFill>
                    <a:srgbClr val="0000FF"/>
                  </a:solidFill>
                </a:rPr>
                <a:t>H</a:t>
              </a:r>
              <a:r>
                <a:rPr lang="en-US" b="1" baseline="-25000" dirty="0">
                  <a:solidFill>
                    <a:srgbClr val="0000FF"/>
                  </a:solidFill>
                </a:rPr>
                <a:t>2</a:t>
              </a:r>
              <a:r>
                <a:rPr lang="en-US" b="1" dirty="0">
                  <a:solidFill>
                    <a:srgbClr val="0000FF"/>
                  </a:solidFill>
                </a:rPr>
                <a:t>O</a:t>
              </a:r>
            </a:p>
          </p:txBody>
        </p:sp>
        <p:sp>
          <p:nvSpPr>
            <p:cNvPr id="18" name="TextBox 17"/>
            <p:cNvSpPr txBox="1"/>
            <p:nvPr/>
          </p:nvSpPr>
          <p:spPr>
            <a:xfrm>
              <a:off x="5248980" y="5626199"/>
              <a:ext cx="564390" cy="369332"/>
            </a:xfrm>
            <a:prstGeom prst="rect">
              <a:avLst/>
            </a:prstGeom>
            <a:noFill/>
          </p:spPr>
          <p:txBody>
            <a:bodyPr wrap="none" rtlCol="0">
              <a:spAutoFit/>
            </a:bodyPr>
            <a:lstStyle/>
            <a:p>
              <a:r>
                <a:rPr lang="en-US" b="1" dirty="0">
                  <a:solidFill>
                    <a:srgbClr val="0000FF"/>
                  </a:solidFill>
                </a:rPr>
                <a:t>H</a:t>
              </a:r>
              <a:r>
                <a:rPr lang="en-US" b="1" baseline="-25000" dirty="0">
                  <a:solidFill>
                    <a:srgbClr val="0000FF"/>
                  </a:solidFill>
                </a:rPr>
                <a:t>2</a:t>
              </a:r>
              <a:r>
                <a:rPr lang="en-US" b="1" dirty="0">
                  <a:solidFill>
                    <a:srgbClr val="0000FF"/>
                  </a:solidFill>
                </a:rPr>
                <a:t>O</a:t>
              </a:r>
            </a:p>
          </p:txBody>
        </p:sp>
        <p:sp>
          <p:nvSpPr>
            <p:cNvPr id="19" name="TextBox 18"/>
            <p:cNvSpPr txBox="1"/>
            <p:nvPr/>
          </p:nvSpPr>
          <p:spPr>
            <a:xfrm>
              <a:off x="1957740" y="5503842"/>
              <a:ext cx="564390" cy="369332"/>
            </a:xfrm>
            <a:prstGeom prst="rect">
              <a:avLst/>
            </a:prstGeom>
            <a:noFill/>
          </p:spPr>
          <p:txBody>
            <a:bodyPr wrap="none" rtlCol="0">
              <a:spAutoFit/>
            </a:bodyPr>
            <a:lstStyle/>
            <a:p>
              <a:r>
                <a:rPr lang="en-US" b="1" dirty="0">
                  <a:solidFill>
                    <a:srgbClr val="0000FF"/>
                  </a:solidFill>
                </a:rPr>
                <a:t>H</a:t>
              </a:r>
              <a:r>
                <a:rPr lang="en-US" b="1" baseline="-25000" dirty="0">
                  <a:solidFill>
                    <a:srgbClr val="0000FF"/>
                  </a:solidFill>
                </a:rPr>
                <a:t>2</a:t>
              </a:r>
              <a:r>
                <a:rPr lang="en-US" b="1" dirty="0">
                  <a:solidFill>
                    <a:srgbClr val="0000FF"/>
                  </a:solidFill>
                </a:rPr>
                <a:t>O</a:t>
              </a:r>
            </a:p>
          </p:txBody>
        </p:sp>
        <p:sp>
          <p:nvSpPr>
            <p:cNvPr id="20" name="TextBox 19"/>
            <p:cNvSpPr txBox="1"/>
            <p:nvPr/>
          </p:nvSpPr>
          <p:spPr>
            <a:xfrm>
              <a:off x="5929386" y="4550088"/>
              <a:ext cx="564390" cy="369332"/>
            </a:xfrm>
            <a:prstGeom prst="rect">
              <a:avLst/>
            </a:prstGeom>
            <a:noFill/>
          </p:spPr>
          <p:txBody>
            <a:bodyPr wrap="none" rtlCol="0">
              <a:spAutoFit/>
            </a:bodyPr>
            <a:lstStyle/>
            <a:p>
              <a:r>
                <a:rPr lang="en-US" b="1" dirty="0">
                  <a:solidFill>
                    <a:srgbClr val="0000FF"/>
                  </a:solidFill>
                </a:rPr>
                <a:t>H</a:t>
              </a:r>
              <a:r>
                <a:rPr lang="en-US" b="1" baseline="-25000" dirty="0">
                  <a:solidFill>
                    <a:srgbClr val="0000FF"/>
                  </a:solidFill>
                </a:rPr>
                <a:t>2</a:t>
              </a:r>
              <a:r>
                <a:rPr lang="en-US" b="1" dirty="0">
                  <a:solidFill>
                    <a:srgbClr val="0000FF"/>
                  </a:solidFill>
                </a:rPr>
                <a:t>O</a:t>
              </a:r>
            </a:p>
          </p:txBody>
        </p:sp>
        <p:sp>
          <p:nvSpPr>
            <p:cNvPr id="21" name="TextBox 20"/>
            <p:cNvSpPr txBox="1"/>
            <p:nvPr/>
          </p:nvSpPr>
          <p:spPr>
            <a:xfrm>
              <a:off x="2518601" y="3544542"/>
              <a:ext cx="564390" cy="369332"/>
            </a:xfrm>
            <a:prstGeom prst="rect">
              <a:avLst/>
            </a:prstGeom>
            <a:noFill/>
          </p:spPr>
          <p:txBody>
            <a:bodyPr wrap="none" rtlCol="0">
              <a:spAutoFit/>
            </a:bodyPr>
            <a:lstStyle/>
            <a:p>
              <a:r>
                <a:rPr lang="en-US" b="1" dirty="0">
                  <a:solidFill>
                    <a:srgbClr val="0000FF"/>
                  </a:solidFill>
                </a:rPr>
                <a:t>H</a:t>
              </a:r>
              <a:r>
                <a:rPr lang="en-US" b="1" baseline="-25000" dirty="0">
                  <a:solidFill>
                    <a:srgbClr val="0000FF"/>
                  </a:solidFill>
                </a:rPr>
                <a:t>2</a:t>
              </a:r>
              <a:r>
                <a:rPr lang="en-US" b="1" dirty="0">
                  <a:solidFill>
                    <a:srgbClr val="0000FF"/>
                  </a:solidFill>
                </a:rPr>
                <a:t>O</a:t>
              </a:r>
            </a:p>
          </p:txBody>
        </p:sp>
        <p:sp>
          <p:nvSpPr>
            <p:cNvPr id="22" name="TextBox 21"/>
            <p:cNvSpPr txBox="1"/>
            <p:nvPr/>
          </p:nvSpPr>
          <p:spPr>
            <a:xfrm>
              <a:off x="6823049" y="5929635"/>
              <a:ext cx="564390" cy="369332"/>
            </a:xfrm>
            <a:prstGeom prst="rect">
              <a:avLst/>
            </a:prstGeom>
            <a:noFill/>
          </p:spPr>
          <p:txBody>
            <a:bodyPr wrap="none" rtlCol="0">
              <a:spAutoFit/>
            </a:bodyPr>
            <a:lstStyle/>
            <a:p>
              <a:r>
                <a:rPr lang="en-US" b="1" dirty="0">
                  <a:solidFill>
                    <a:srgbClr val="0000FF"/>
                  </a:solidFill>
                </a:rPr>
                <a:t>H</a:t>
              </a:r>
              <a:r>
                <a:rPr lang="en-US" b="1" baseline="-25000" dirty="0">
                  <a:solidFill>
                    <a:srgbClr val="0000FF"/>
                  </a:solidFill>
                </a:rPr>
                <a:t>2</a:t>
              </a:r>
              <a:r>
                <a:rPr lang="en-US" b="1" dirty="0">
                  <a:solidFill>
                    <a:srgbClr val="0000FF"/>
                  </a:solidFill>
                </a:rPr>
                <a:t>O</a:t>
              </a:r>
            </a:p>
          </p:txBody>
        </p:sp>
        <p:sp>
          <p:nvSpPr>
            <p:cNvPr id="23" name="TextBox 22"/>
            <p:cNvSpPr txBox="1"/>
            <p:nvPr/>
          </p:nvSpPr>
          <p:spPr>
            <a:xfrm>
              <a:off x="525621" y="3544542"/>
              <a:ext cx="543739" cy="369332"/>
            </a:xfrm>
            <a:prstGeom prst="rect">
              <a:avLst/>
            </a:prstGeom>
            <a:noFill/>
          </p:spPr>
          <p:txBody>
            <a:bodyPr wrap="none" rtlCol="0">
              <a:spAutoFit/>
            </a:bodyPr>
            <a:lstStyle/>
            <a:p>
              <a:r>
                <a:rPr lang="en-US" b="1" dirty="0">
                  <a:solidFill>
                    <a:srgbClr val="FF0000"/>
                  </a:solidFill>
                </a:rPr>
                <a:t>CO</a:t>
              </a:r>
              <a:r>
                <a:rPr lang="en-US" b="1" baseline="-25000" dirty="0">
                  <a:solidFill>
                    <a:srgbClr val="FF0000"/>
                  </a:solidFill>
                </a:rPr>
                <a:t>2</a:t>
              </a:r>
              <a:endParaRPr lang="en-US" b="1" dirty="0">
                <a:solidFill>
                  <a:srgbClr val="FF0000"/>
                </a:solidFill>
              </a:endParaRPr>
            </a:p>
          </p:txBody>
        </p:sp>
        <p:sp>
          <p:nvSpPr>
            <p:cNvPr id="24" name="TextBox 23"/>
            <p:cNvSpPr txBox="1"/>
            <p:nvPr/>
          </p:nvSpPr>
          <p:spPr>
            <a:xfrm>
              <a:off x="4977110" y="3568214"/>
              <a:ext cx="543739" cy="369332"/>
            </a:xfrm>
            <a:prstGeom prst="rect">
              <a:avLst/>
            </a:prstGeom>
            <a:noFill/>
          </p:spPr>
          <p:txBody>
            <a:bodyPr wrap="none" rtlCol="0">
              <a:spAutoFit/>
            </a:bodyPr>
            <a:lstStyle/>
            <a:p>
              <a:r>
                <a:rPr lang="en-US" b="1" dirty="0">
                  <a:solidFill>
                    <a:srgbClr val="FF0000"/>
                  </a:solidFill>
                </a:rPr>
                <a:t>CO</a:t>
              </a:r>
              <a:r>
                <a:rPr lang="en-US" b="1" baseline="-25000" dirty="0">
                  <a:solidFill>
                    <a:srgbClr val="FF0000"/>
                  </a:solidFill>
                </a:rPr>
                <a:t>2</a:t>
              </a:r>
              <a:endParaRPr lang="en-US" b="1" dirty="0">
                <a:solidFill>
                  <a:srgbClr val="FF0000"/>
                </a:solidFill>
              </a:endParaRPr>
            </a:p>
          </p:txBody>
        </p:sp>
        <p:sp>
          <p:nvSpPr>
            <p:cNvPr id="25" name="TextBox 24"/>
            <p:cNvSpPr txBox="1"/>
            <p:nvPr/>
          </p:nvSpPr>
          <p:spPr>
            <a:xfrm>
              <a:off x="3688022" y="5128139"/>
              <a:ext cx="543739" cy="369332"/>
            </a:xfrm>
            <a:prstGeom prst="rect">
              <a:avLst/>
            </a:prstGeom>
            <a:noFill/>
          </p:spPr>
          <p:txBody>
            <a:bodyPr wrap="none" rtlCol="0">
              <a:spAutoFit/>
            </a:bodyPr>
            <a:lstStyle/>
            <a:p>
              <a:r>
                <a:rPr lang="en-US" b="1" dirty="0">
                  <a:solidFill>
                    <a:srgbClr val="FF0000"/>
                  </a:solidFill>
                </a:rPr>
                <a:t>CO</a:t>
              </a:r>
              <a:r>
                <a:rPr lang="en-US" b="1" baseline="-25000" dirty="0">
                  <a:solidFill>
                    <a:srgbClr val="FF0000"/>
                  </a:solidFill>
                </a:rPr>
                <a:t>2</a:t>
              </a:r>
              <a:endParaRPr lang="en-US" b="1" dirty="0">
                <a:solidFill>
                  <a:srgbClr val="FF0000"/>
                </a:solidFill>
              </a:endParaRPr>
            </a:p>
          </p:txBody>
        </p:sp>
        <p:sp>
          <p:nvSpPr>
            <p:cNvPr id="26" name="TextBox 25"/>
            <p:cNvSpPr txBox="1"/>
            <p:nvPr/>
          </p:nvSpPr>
          <p:spPr>
            <a:xfrm>
              <a:off x="8239739" y="5873824"/>
              <a:ext cx="543739" cy="369332"/>
            </a:xfrm>
            <a:prstGeom prst="rect">
              <a:avLst/>
            </a:prstGeom>
            <a:noFill/>
          </p:spPr>
          <p:txBody>
            <a:bodyPr wrap="none" rtlCol="0">
              <a:spAutoFit/>
            </a:bodyPr>
            <a:lstStyle/>
            <a:p>
              <a:r>
                <a:rPr lang="en-US" b="1" dirty="0">
                  <a:solidFill>
                    <a:srgbClr val="FF0000"/>
                  </a:solidFill>
                </a:rPr>
                <a:t>CO</a:t>
              </a:r>
              <a:r>
                <a:rPr lang="en-US" b="1" baseline="-25000" dirty="0">
                  <a:solidFill>
                    <a:srgbClr val="FF0000"/>
                  </a:solidFill>
                </a:rPr>
                <a:t>2</a:t>
              </a:r>
              <a:endParaRPr lang="en-US" b="1" dirty="0">
                <a:solidFill>
                  <a:srgbClr val="FF0000"/>
                </a:solidFill>
              </a:endParaRPr>
            </a:p>
          </p:txBody>
        </p:sp>
        <p:sp>
          <p:nvSpPr>
            <p:cNvPr id="28" name="TextBox 27"/>
            <p:cNvSpPr txBox="1"/>
            <p:nvPr/>
          </p:nvSpPr>
          <p:spPr>
            <a:xfrm>
              <a:off x="8067899" y="5537994"/>
              <a:ext cx="570814" cy="369332"/>
            </a:xfrm>
            <a:prstGeom prst="rect">
              <a:avLst/>
            </a:prstGeom>
            <a:noFill/>
          </p:spPr>
          <p:txBody>
            <a:bodyPr wrap="none" rtlCol="0">
              <a:spAutoFit/>
            </a:bodyPr>
            <a:lstStyle/>
            <a:p>
              <a:r>
                <a:rPr lang="en-US" b="1" dirty="0">
                  <a:solidFill>
                    <a:schemeClr val="bg2">
                      <a:lumMod val="50000"/>
                    </a:schemeClr>
                  </a:solidFill>
                </a:rPr>
                <a:t>N</a:t>
              </a:r>
              <a:r>
                <a:rPr lang="en-US" b="1" baseline="-25000" dirty="0">
                  <a:solidFill>
                    <a:schemeClr val="bg2">
                      <a:lumMod val="50000"/>
                    </a:schemeClr>
                  </a:solidFill>
                </a:rPr>
                <a:t>2</a:t>
              </a:r>
              <a:r>
                <a:rPr lang="en-US" b="1" dirty="0">
                  <a:solidFill>
                    <a:schemeClr val="bg2">
                      <a:lumMod val="50000"/>
                    </a:schemeClr>
                  </a:solidFill>
                </a:rPr>
                <a:t>O</a:t>
              </a:r>
            </a:p>
          </p:txBody>
        </p:sp>
        <p:sp>
          <p:nvSpPr>
            <p:cNvPr id="29" name="TextBox 28"/>
            <p:cNvSpPr txBox="1"/>
            <p:nvPr/>
          </p:nvSpPr>
          <p:spPr>
            <a:xfrm>
              <a:off x="3259829" y="4866497"/>
              <a:ext cx="570814" cy="369332"/>
            </a:xfrm>
            <a:prstGeom prst="rect">
              <a:avLst/>
            </a:prstGeom>
            <a:noFill/>
          </p:spPr>
          <p:txBody>
            <a:bodyPr wrap="none" rtlCol="0">
              <a:spAutoFit/>
            </a:bodyPr>
            <a:lstStyle/>
            <a:p>
              <a:r>
                <a:rPr lang="en-US" b="1" dirty="0">
                  <a:solidFill>
                    <a:schemeClr val="bg2">
                      <a:lumMod val="50000"/>
                    </a:schemeClr>
                  </a:solidFill>
                </a:rPr>
                <a:t>N</a:t>
              </a:r>
              <a:r>
                <a:rPr lang="en-US" b="1" baseline="-25000" dirty="0">
                  <a:solidFill>
                    <a:schemeClr val="bg2">
                      <a:lumMod val="50000"/>
                    </a:schemeClr>
                  </a:solidFill>
                </a:rPr>
                <a:t>2</a:t>
              </a:r>
              <a:r>
                <a:rPr lang="en-US" b="1" dirty="0">
                  <a:solidFill>
                    <a:schemeClr val="bg2">
                      <a:lumMod val="50000"/>
                    </a:schemeClr>
                  </a:solidFill>
                </a:rPr>
                <a:t>O</a:t>
              </a:r>
            </a:p>
          </p:txBody>
        </p:sp>
        <p:sp>
          <p:nvSpPr>
            <p:cNvPr id="30" name="TextBox 29"/>
            <p:cNvSpPr txBox="1"/>
            <p:nvPr/>
          </p:nvSpPr>
          <p:spPr>
            <a:xfrm>
              <a:off x="2134140" y="4180756"/>
              <a:ext cx="570814" cy="369332"/>
            </a:xfrm>
            <a:prstGeom prst="rect">
              <a:avLst/>
            </a:prstGeom>
            <a:noFill/>
          </p:spPr>
          <p:txBody>
            <a:bodyPr wrap="none" rtlCol="0">
              <a:spAutoFit/>
            </a:bodyPr>
            <a:lstStyle/>
            <a:p>
              <a:r>
                <a:rPr lang="en-US" b="1" dirty="0">
                  <a:solidFill>
                    <a:schemeClr val="bg2">
                      <a:lumMod val="50000"/>
                    </a:schemeClr>
                  </a:solidFill>
                </a:rPr>
                <a:t>N</a:t>
              </a:r>
              <a:r>
                <a:rPr lang="en-US" b="1" baseline="-25000" dirty="0">
                  <a:solidFill>
                    <a:schemeClr val="bg2">
                      <a:lumMod val="50000"/>
                    </a:schemeClr>
                  </a:solidFill>
                </a:rPr>
                <a:t>2</a:t>
              </a:r>
              <a:r>
                <a:rPr lang="en-US" b="1" dirty="0">
                  <a:solidFill>
                    <a:schemeClr val="bg2">
                      <a:lumMod val="50000"/>
                    </a:schemeClr>
                  </a:solidFill>
                </a:rPr>
                <a:t>O</a:t>
              </a:r>
            </a:p>
          </p:txBody>
        </p:sp>
        <p:sp>
          <p:nvSpPr>
            <p:cNvPr id="31" name="TextBox 30"/>
            <p:cNvSpPr txBox="1"/>
            <p:nvPr/>
          </p:nvSpPr>
          <p:spPr>
            <a:xfrm>
              <a:off x="6492664" y="4872529"/>
              <a:ext cx="570814" cy="369332"/>
            </a:xfrm>
            <a:prstGeom prst="rect">
              <a:avLst/>
            </a:prstGeom>
            <a:noFill/>
          </p:spPr>
          <p:txBody>
            <a:bodyPr wrap="none" rtlCol="0">
              <a:spAutoFit/>
            </a:bodyPr>
            <a:lstStyle/>
            <a:p>
              <a:r>
                <a:rPr lang="en-US" b="1" dirty="0">
                  <a:solidFill>
                    <a:schemeClr val="bg2">
                      <a:lumMod val="50000"/>
                    </a:schemeClr>
                  </a:solidFill>
                </a:rPr>
                <a:t>N</a:t>
              </a:r>
              <a:r>
                <a:rPr lang="en-US" b="1" baseline="-25000" dirty="0">
                  <a:solidFill>
                    <a:schemeClr val="bg2">
                      <a:lumMod val="50000"/>
                    </a:schemeClr>
                  </a:solidFill>
                </a:rPr>
                <a:t>2</a:t>
              </a:r>
              <a:r>
                <a:rPr lang="en-US" b="1" dirty="0">
                  <a:solidFill>
                    <a:schemeClr val="bg2">
                      <a:lumMod val="50000"/>
                    </a:schemeClr>
                  </a:solidFill>
                </a:rPr>
                <a:t>O</a:t>
              </a:r>
            </a:p>
          </p:txBody>
        </p:sp>
        <p:sp>
          <p:nvSpPr>
            <p:cNvPr id="32" name="TextBox 31"/>
            <p:cNvSpPr txBox="1"/>
            <p:nvPr/>
          </p:nvSpPr>
          <p:spPr>
            <a:xfrm>
              <a:off x="7789335" y="5843131"/>
              <a:ext cx="466794" cy="369332"/>
            </a:xfrm>
            <a:prstGeom prst="rect">
              <a:avLst/>
            </a:prstGeom>
            <a:noFill/>
          </p:spPr>
          <p:txBody>
            <a:bodyPr wrap="none" rtlCol="0">
              <a:spAutoFit/>
            </a:bodyPr>
            <a:lstStyle/>
            <a:p>
              <a:r>
                <a:rPr lang="en-US" b="1" dirty="0">
                  <a:solidFill>
                    <a:srgbClr val="FF6600"/>
                  </a:solidFill>
                </a:rPr>
                <a:t>CO</a:t>
              </a:r>
            </a:p>
          </p:txBody>
        </p:sp>
        <p:sp>
          <p:nvSpPr>
            <p:cNvPr id="33" name="TextBox 32"/>
            <p:cNvSpPr txBox="1"/>
            <p:nvPr/>
          </p:nvSpPr>
          <p:spPr>
            <a:xfrm>
              <a:off x="3221228" y="4365422"/>
              <a:ext cx="466794" cy="369332"/>
            </a:xfrm>
            <a:prstGeom prst="rect">
              <a:avLst/>
            </a:prstGeom>
            <a:noFill/>
          </p:spPr>
          <p:txBody>
            <a:bodyPr wrap="none" rtlCol="0">
              <a:spAutoFit/>
            </a:bodyPr>
            <a:lstStyle/>
            <a:p>
              <a:r>
                <a:rPr lang="en-US" b="1" dirty="0">
                  <a:solidFill>
                    <a:srgbClr val="FF6600"/>
                  </a:solidFill>
                </a:rPr>
                <a:t>CO</a:t>
              </a:r>
            </a:p>
          </p:txBody>
        </p:sp>
        <p:sp>
          <p:nvSpPr>
            <p:cNvPr id="34" name="TextBox 33"/>
            <p:cNvSpPr txBox="1"/>
            <p:nvPr/>
          </p:nvSpPr>
          <p:spPr>
            <a:xfrm>
              <a:off x="6292134" y="4646549"/>
              <a:ext cx="530915" cy="369332"/>
            </a:xfrm>
            <a:prstGeom prst="rect">
              <a:avLst/>
            </a:prstGeom>
            <a:noFill/>
          </p:spPr>
          <p:txBody>
            <a:bodyPr wrap="none" rtlCol="0">
              <a:spAutoFit/>
            </a:bodyPr>
            <a:lstStyle/>
            <a:p>
              <a:r>
                <a:rPr lang="en-US" b="1" dirty="0">
                  <a:solidFill>
                    <a:schemeClr val="accent4">
                      <a:lumMod val="75000"/>
                    </a:schemeClr>
                  </a:solidFill>
                </a:rPr>
                <a:t>CH</a:t>
              </a:r>
              <a:r>
                <a:rPr lang="en-US" b="1" baseline="-25000" dirty="0">
                  <a:solidFill>
                    <a:schemeClr val="accent4">
                      <a:lumMod val="75000"/>
                    </a:schemeClr>
                  </a:solidFill>
                </a:rPr>
                <a:t>4</a:t>
              </a:r>
              <a:endParaRPr lang="en-US" b="1" dirty="0">
                <a:solidFill>
                  <a:schemeClr val="accent4">
                    <a:lumMod val="75000"/>
                  </a:schemeClr>
                </a:solidFill>
              </a:endParaRPr>
            </a:p>
          </p:txBody>
        </p:sp>
        <p:sp>
          <p:nvSpPr>
            <p:cNvPr id="35" name="TextBox 34"/>
            <p:cNvSpPr txBox="1"/>
            <p:nvPr/>
          </p:nvSpPr>
          <p:spPr>
            <a:xfrm>
              <a:off x="1987686" y="4550088"/>
              <a:ext cx="530915" cy="369332"/>
            </a:xfrm>
            <a:prstGeom prst="rect">
              <a:avLst/>
            </a:prstGeom>
            <a:noFill/>
          </p:spPr>
          <p:txBody>
            <a:bodyPr wrap="none" rtlCol="0">
              <a:spAutoFit/>
            </a:bodyPr>
            <a:lstStyle/>
            <a:p>
              <a:r>
                <a:rPr lang="en-US" b="1" dirty="0">
                  <a:solidFill>
                    <a:schemeClr val="accent4">
                      <a:lumMod val="75000"/>
                    </a:schemeClr>
                  </a:solidFill>
                </a:rPr>
                <a:t>CH</a:t>
              </a:r>
              <a:r>
                <a:rPr lang="en-US" b="1" baseline="-25000" dirty="0">
                  <a:solidFill>
                    <a:schemeClr val="accent4">
                      <a:lumMod val="75000"/>
                    </a:schemeClr>
                  </a:solidFill>
                </a:rPr>
                <a:t>4</a:t>
              </a:r>
              <a:endParaRPr lang="en-US" b="1" dirty="0">
                <a:solidFill>
                  <a:schemeClr val="accent4">
                    <a:lumMod val="75000"/>
                  </a:schemeClr>
                </a:solidFill>
              </a:endParaRPr>
            </a:p>
          </p:txBody>
        </p:sp>
      </p:grpSp>
    </p:spTree>
    <p:extLst>
      <p:ext uri="{BB962C8B-B14F-4D97-AF65-F5344CB8AC3E}">
        <p14:creationId xmlns:p14="http://schemas.microsoft.com/office/powerpoint/2010/main" val="35734096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7"/>
          <p:cNvPicPr>
            <a:picLocks noChangeAspect="1" noChangeArrowheads="1"/>
          </p:cNvPicPr>
          <p:nvPr/>
        </p:nvPicPr>
        <p:blipFill rotWithShape="1">
          <a:blip r:embed="rId2">
            <a:extLst>
              <a:ext uri="{28A0092B-C50C-407E-A947-70E740481C1C}">
                <a14:useLocalDpi xmlns:a14="http://schemas.microsoft.com/office/drawing/2010/main" val="0"/>
              </a:ext>
            </a:extLst>
          </a:blip>
          <a:srcRect l="11238" t="26471" r="13843"/>
          <a:stretch/>
        </p:blipFill>
        <p:spPr bwMode="auto">
          <a:xfrm>
            <a:off x="740872" y="1216994"/>
            <a:ext cx="7514529" cy="569894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4" name="Text Box 6"/>
          <p:cNvSpPr txBox="1">
            <a:spLocks noChangeArrowheads="1"/>
          </p:cNvSpPr>
          <p:nvPr/>
        </p:nvSpPr>
        <p:spPr bwMode="auto">
          <a:xfrm>
            <a:off x="0" y="189832"/>
            <a:ext cx="9143999" cy="70788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nchor="ctr">
            <a:spAutoFit/>
          </a:bodyPr>
          <a:lstStyle/>
          <a:p>
            <a:pPr algn="ctr"/>
            <a:r>
              <a:rPr lang="en-US" sz="4000" b="1" i="1" u="sng" dirty="0">
                <a:solidFill>
                  <a:srgbClr val="800000"/>
                </a:solidFill>
                <a:effectLst>
                  <a:outerShdw blurRad="38100" dist="38100" dir="2700000" algn="tl">
                    <a:srgbClr val="DDDDDD"/>
                  </a:outerShdw>
                </a:effectLst>
              </a:rPr>
              <a:t>Unique Advantages of FTS</a:t>
            </a:r>
          </a:p>
        </p:txBody>
      </p:sp>
    </p:spTree>
    <p:extLst>
      <p:ext uri="{BB962C8B-B14F-4D97-AF65-F5344CB8AC3E}">
        <p14:creationId xmlns:p14="http://schemas.microsoft.com/office/powerpoint/2010/main" val="27614631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29000" y="245856"/>
            <a:ext cx="9114999" cy="646331"/>
          </a:xfrm>
          <a:prstGeom prst="rect">
            <a:avLst/>
          </a:prstGeom>
          <a:noFill/>
        </p:spPr>
        <p:txBody>
          <a:bodyPr wrap="square" rtlCol="0">
            <a:spAutoFit/>
          </a:bodyPr>
          <a:lstStyle/>
          <a:p>
            <a:pPr algn="ctr"/>
            <a:r>
              <a:rPr lang="en-US" sz="3600" b="1" i="1" u="sng" dirty="0">
                <a:solidFill>
                  <a:srgbClr val="800000"/>
                </a:solidFill>
              </a:rPr>
              <a:t>FTS Measurement to Atmospheric Variables</a:t>
            </a:r>
          </a:p>
        </p:txBody>
      </p:sp>
      <p:grpSp>
        <p:nvGrpSpPr>
          <p:cNvPr id="39" name="Group 38"/>
          <p:cNvGrpSpPr/>
          <p:nvPr/>
        </p:nvGrpSpPr>
        <p:grpSpPr>
          <a:xfrm>
            <a:off x="-46550" y="1295400"/>
            <a:ext cx="8961950" cy="5199578"/>
            <a:chOff x="-46550" y="1295400"/>
            <a:chExt cx="8961950" cy="5199578"/>
          </a:xfrm>
        </p:grpSpPr>
        <p:pic>
          <p:nvPicPr>
            <p:cNvPr id="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1752600"/>
              <a:ext cx="3429000" cy="1905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4" name="Text Box 6"/>
            <p:cNvSpPr txBox="1">
              <a:spLocks noChangeArrowheads="1"/>
            </p:cNvSpPr>
            <p:nvPr/>
          </p:nvSpPr>
          <p:spPr bwMode="auto">
            <a:xfrm>
              <a:off x="381000" y="1295400"/>
              <a:ext cx="4379913" cy="457200"/>
            </a:xfrm>
            <a:prstGeom prst="rect">
              <a:avLst/>
            </a:prstGeom>
            <a:solidFill>
              <a:schemeClr val="bg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b="1"/>
                <a:t>Michelson Interferometer (FTS)</a:t>
              </a:r>
            </a:p>
          </p:txBody>
        </p:sp>
        <p:sp>
          <p:nvSpPr>
            <p:cNvPr id="5" name="Text Box 7"/>
            <p:cNvSpPr txBox="1">
              <a:spLocks noChangeArrowheads="1"/>
            </p:cNvSpPr>
            <p:nvPr/>
          </p:nvSpPr>
          <p:spPr bwMode="auto">
            <a:xfrm>
              <a:off x="5710238" y="1295400"/>
              <a:ext cx="2062162"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b="1"/>
                <a:t>Interferogram</a:t>
              </a:r>
            </a:p>
          </p:txBody>
        </p:sp>
        <p:sp>
          <p:nvSpPr>
            <p:cNvPr id="6" name="Text Box 8"/>
            <p:cNvSpPr txBox="1">
              <a:spLocks noChangeArrowheads="1"/>
            </p:cNvSpPr>
            <p:nvPr/>
          </p:nvSpPr>
          <p:spPr bwMode="auto">
            <a:xfrm>
              <a:off x="5686706" y="6125646"/>
              <a:ext cx="2031438"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lgn="ctr"/>
              <a:r>
                <a:rPr lang="en-US" b="1" dirty="0"/>
                <a:t>Radiance Spectrum</a:t>
              </a:r>
            </a:p>
          </p:txBody>
        </p:sp>
        <p:pic>
          <p:nvPicPr>
            <p:cNvPr id="7" name="Picture 9" descr="profile"/>
            <p:cNvPicPr>
              <a:picLocks noChangeAspect="1" noChangeArrowheads="1"/>
            </p:cNvPicPr>
            <p:nvPr/>
          </p:nvPicPr>
          <p:blipFill>
            <a:blip r:embed="rId3">
              <a:extLst>
                <a:ext uri="{28A0092B-C50C-407E-A947-70E740481C1C}">
                  <a14:useLocalDpi xmlns:a14="http://schemas.microsoft.com/office/drawing/2010/main" val="0"/>
                </a:ext>
              </a:extLst>
            </a:blip>
            <a:srcRect t="21652"/>
            <a:stretch>
              <a:fillRect/>
            </a:stretch>
          </p:blipFill>
          <p:spPr bwMode="auto">
            <a:xfrm>
              <a:off x="685800" y="4038600"/>
              <a:ext cx="3048000" cy="2057400"/>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 Box 10"/>
            <p:cNvSpPr txBox="1">
              <a:spLocks noChangeArrowheads="1"/>
            </p:cNvSpPr>
            <p:nvPr/>
          </p:nvSpPr>
          <p:spPr bwMode="auto">
            <a:xfrm>
              <a:off x="990600" y="6019800"/>
              <a:ext cx="254635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b="1"/>
                <a:t>Vertical Sounding</a:t>
              </a:r>
            </a:p>
          </p:txBody>
        </p:sp>
        <p:sp>
          <p:nvSpPr>
            <p:cNvPr id="9" name="Line 12"/>
            <p:cNvSpPr>
              <a:spLocks noChangeShapeType="1"/>
            </p:cNvSpPr>
            <p:nvPr/>
          </p:nvSpPr>
          <p:spPr bwMode="auto">
            <a:xfrm flipV="1">
              <a:off x="2590800" y="2286000"/>
              <a:ext cx="0" cy="533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a:p>
          </p:txBody>
        </p:sp>
        <p:sp>
          <p:nvSpPr>
            <p:cNvPr id="10" name="Line 13"/>
            <p:cNvSpPr>
              <a:spLocks noChangeShapeType="1"/>
            </p:cNvSpPr>
            <p:nvPr/>
          </p:nvSpPr>
          <p:spPr bwMode="auto">
            <a:xfrm flipV="1">
              <a:off x="2971800" y="2057400"/>
              <a:ext cx="0" cy="762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a:p>
          </p:txBody>
        </p:sp>
        <p:sp>
          <p:nvSpPr>
            <p:cNvPr id="11" name="Rectangle 14"/>
            <p:cNvSpPr>
              <a:spLocks noChangeArrowheads="1"/>
            </p:cNvSpPr>
            <p:nvPr/>
          </p:nvSpPr>
          <p:spPr bwMode="auto">
            <a:xfrm>
              <a:off x="1524000" y="1828800"/>
              <a:ext cx="1371600" cy="152400"/>
            </a:xfrm>
            <a:prstGeom prst="rect">
              <a:avLst/>
            </a:prstGeom>
            <a:solidFill>
              <a:schemeClr val="bg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2" name="Rectangle 15"/>
            <p:cNvSpPr>
              <a:spLocks noChangeArrowheads="1"/>
            </p:cNvSpPr>
            <p:nvPr/>
          </p:nvSpPr>
          <p:spPr bwMode="auto">
            <a:xfrm>
              <a:off x="1600200" y="2057400"/>
              <a:ext cx="838200" cy="228600"/>
            </a:xfrm>
            <a:prstGeom prst="rect">
              <a:avLst/>
            </a:prstGeom>
            <a:solidFill>
              <a:schemeClr val="bg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pic>
          <p:nvPicPr>
            <p:cNvPr id="13" name="Picture 16" descr="SATINST4_SM"/>
            <p:cNvPicPr>
              <a:picLocks noChangeAspect="1" noChangeArrowheads="1"/>
            </p:cNvPicPr>
            <p:nvPr/>
          </p:nvPicPr>
          <p:blipFill>
            <a:blip r:embed="rId4">
              <a:extLst>
                <a:ext uri="{28A0092B-C50C-407E-A947-70E740481C1C}">
                  <a14:useLocalDpi xmlns:a14="http://schemas.microsoft.com/office/drawing/2010/main" val="0"/>
                </a:ext>
              </a:extLst>
            </a:blip>
            <a:srcRect t="49275" r="43750"/>
            <a:stretch>
              <a:fillRect/>
            </a:stretch>
          </p:blipFill>
          <p:spPr bwMode="auto">
            <a:xfrm>
              <a:off x="685800" y="1752600"/>
              <a:ext cx="3048000" cy="1828800"/>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Line 17"/>
            <p:cNvSpPr>
              <a:spLocks noChangeShapeType="1"/>
            </p:cNvSpPr>
            <p:nvPr/>
          </p:nvSpPr>
          <p:spPr bwMode="auto">
            <a:xfrm>
              <a:off x="838200" y="2667000"/>
              <a:ext cx="609600" cy="0"/>
            </a:xfrm>
            <a:prstGeom prst="line">
              <a:avLst/>
            </a:prstGeom>
            <a:noFill/>
            <a:ln w="25400">
              <a:solidFill>
                <a:schemeClr val="bg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a:p>
          </p:txBody>
        </p:sp>
        <p:sp>
          <p:nvSpPr>
            <p:cNvPr id="15" name="Text Box 18"/>
            <p:cNvSpPr txBox="1">
              <a:spLocks noChangeArrowheads="1"/>
            </p:cNvSpPr>
            <p:nvPr/>
          </p:nvSpPr>
          <p:spPr bwMode="auto">
            <a:xfrm>
              <a:off x="685800" y="2224088"/>
              <a:ext cx="914400" cy="366712"/>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l">
                <a:spcBef>
                  <a:spcPct val="50000"/>
                </a:spcBef>
              </a:pPr>
              <a:r>
                <a:rPr lang="en-US" sz="1800" b="1">
                  <a:solidFill>
                    <a:schemeClr val="bg1"/>
                  </a:solidFill>
                </a:rPr>
                <a:t>Source</a:t>
              </a:r>
            </a:p>
          </p:txBody>
        </p:sp>
        <p:sp>
          <p:nvSpPr>
            <p:cNvPr id="16" name="Text Box 19"/>
            <p:cNvSpPr txBox="1">
              <a:spLocks noChangeArrowheads="1"/>
            </p:cNvSpPr>
            <p:nvPr/>
          </p:nvSpPr>
          <p:spPr bwMode="auto">
            <a:xfrm>
              <a:off x="2133600" y="1752600"/>
              <a:ext cx="1219200" cy="304800"/>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l">
                <a:spcBef>
                  <a:spcPct val="50000"/>
                </a:spcBef>
              </a:pPr>
              <a:r>
                <a:rPr lang="en-US" sz="1400" b="1">
                  <a:solidFill>
                    <a:schemeClr val="bg1"/>
                  </a:solidFill>
                </a:rPr>
                <a:t>Fixed Mirror</a:t>
              </a:r>
            </a:p>
          </p:txBody>
        </p:sp>
        <p:sp>
          <p:nvSpPr>
            <p:cNvPr id="17" name="Text Box 20"/>
            <p:cNvSpPr txBox="1">
              <a:spLocks noChangeArrowheads="1"/>
            </p:cNvSpPr>
            <p:nvPr/>
          </p:nvSpPr>
          <p:spPr bwMode="auto">
            <a:xfrm>
              <a:off x="2819400" y="2178050"/>
              <a:ext cx="914400" cy="412750"/>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r">
                <a:lnSpc>
                  <a:spcPct val="75000"/>
                </a:lnSpc>
              </a:pPr>
              <a:r>
                <a:rPr lang="en-US" sz="1400" b="1">
                  <a:solidFill>
                    <a:schemeClr val="bg1"/>
                  </a:solidFill>
                </a:rPr>
                <a:t>Moving</a:t>
              </a:r>
            </a:p>
            <a:p>
              <a:pPr algn="r">
                <a:lnSpc>
                  <a:spcPct val="75000"/>
                </a:lnSpc>
              </a:pPr>
              <a:r>
                <a:rPr lang="en-US" sz="1400" b="1">
                  <a:solidFill>
                    <a:schemeClr val="bg1"/>
                  </a:solidFill>
                </a:rPr>
                <a:t>Mirror</a:t>
              </a:r>
            </a:p>
          </p:txBody>
        </p:sp>
        <p:sp>
          <p:nvSpPr>
            <p:cNvPr id="18" name="Text Box 21"/>
            <p:cNvSpPr txBox="1">
              <a:spLocks noChangeArrowheads="1"/>
            </p:cNvSpPr>
            <p:nvPr/>
          </p:nvSpPr>
          <p:spPr bwMode="auto">
            <a:xfrm>
              <a:off x="1981200" y="2101850"/>
              <a:ext cx="914400" cy="412750"/>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l">
                <a:lnSpc>
                  <a:spcPct val="75000"/>
                </a:lnSpc>
              </a:pPr>
              <a:r>
                <a:rPr lang="en-US" sz="1400" b="1">
                  <a:solidFill>
                    <a:schemeClr val="bg1"/>
                  </a:solidFill>
                </a:rPr>
                <a:t>Beam</a:t>
              </a:r>
            </a:p>
            <a:p>
              <a:pPr algn="l">
                <a:lnSpc>
                  <a:spcPct val="75000"/>
                </a:lnSpc>
              </a:pPr>
              <a:r>
                <a:rPr lang="en-US" sz="1400" b="1">
                  <a:solidFill>
                    <a:schemeClr val="bg1"/>
                  </a:solidFill>
                </a:rPr>
                <a:t>Splitter </a:t>
              </a:r>
            </a:p>
          </p:txBody>
        </p:sp>
        <p:sp>
          <p:nvSpPr>
            <p:cNvPr id="19" name="Text Box 22"/>
            <p:cNvSpPr txBox="1">
              <a:spLocks noChangeArrowheads="1"/>
            </p:cNvSpPr>
            <p:nvPr/>
          </p:nvSpPr>
          <p:spPr bwMode="auto">
            <a:xfrm>
              <a:off x="1981200" y="2895600"/>
              <a:ext cx="914400" cy="304800"/>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l">
                <a:spcBef>
                  <a:spcPct val="50000"/>
                </a:spcBef>
              </a:pPr>
              <a:r>
                <a:rPr lang="en-US" sz="1400" b="1">
                  <a:solidFill>
                    <a:schemeClr val="bg1"/>
                  </a:solidFill>
                </a:rPr>
                <a:t>Detector</a:t>
              </a:r>
            </a:p>
          </p:txBody>
        </p:sp>
        <p:sp>
          <p:nvSpPr>
            <p:cNvPr id="20" name="Text Box 23"/>
            <p:cNvSpPr txBox="1">
              <a:spLocks noChangeArrowheads="1"/>
            </p:cNvSpPr>
            <p:nvPr/>
          </p:nvSpPr>
          <p:spPr bwMode="auto">
            <a:xfrm>
              <a:off x="5466274" y="3542719"/>
              <a:ext cx="2467417"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lgn="ctr"/>
              <a:r>
                <a:rPr lang="en-US" b="1" i="1" dirty="0">
                  <a:solidFill>
                    <a:srgbClr val="FF0000"/>
                  </a:solidFill>
                </a:rPr>
                <a:t>Fourier Transformation</a:t>
              </a:r>
            </a:p>
          </p:txBody>
        </p:sp>
        <p:sp>
          <p:nvSpPr>
            <p:cNvPr id="21" name="AutoShape 24"/>
            <p:cNvSpPr>
              <a:spLocks noChangeArrowheads="1"/>
            </p:cNvSpPr>
            <p:nvPr/>
          </p:nvSpPr>
          <p:spPr bwMode="auto">
            <a:xfrm>
              <a:off x="8181975" y="2895600"/>
              <a:ext cx="733425" cy="2209800"/>
            </a:xfrm>
            <a:prstGeom prst="curvedLeftArrow">
              <a:avLst>
                <a:gd name="adj1" fmla="val 60260"/>
                <a:gd name="adj2" fmla="val 120519"/>
                <a:gd name="adj3" fmla="val 33333"/>
              </a:avLst>
            </a:prstGeom>
            <a:solidFill>
              <a:srgbClr val="FF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2" name="Text Box 25"/>
            <p:cNvSpPr txBox="1">
              <a:spLocks noChangeArrowheads="1"/>
            </p:cNvSpPr>
            <p:nvPr/>
          </p:nvSpPr>
          <p:spPr bwMode="auto">
            <a:xfrm>
              <a:off x="3660775" y="5121275"/>
              <a:ext cx="1520825" cy="822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b="1" i="1">
                  <a:solidFill>
                    <a:srgbClr val="FF0000"/>
                  </a:solidFill>
                </a:rPr>
                <a:t>Numerical</a:t>
              </a:r>
            </a:p>
            <a:p>
              <a:r>
                <a:rPr lang="en-US" b="1" i="1">
                  <a:solidFill>
                    <a:srgbClr val="FF0000"/>
                  </a:solidFill>
                </a:rPr>
                <a:t> Inversion</a:t>
              </a:r>
            </a:p>
          </p:txBody>
        </p:sp>
        <p:sp>
          <p:nvSpPr>
            <p:cNvPr id="23" name="AutoShape 26"/>
            <p:cNvSpPr>
              <a:spLocks noChangeArrowheads="1"/>
            </p:cNvSpPr>
            <p:nvPr/>
          </p:nvSpPr>
          <p:spPr bwMode="auto">
            <a:xfrm>
              <a:off x="4038600" y="4772025"/>
              <a:ext cx="762000" cy="485775"/>
            </a:xfrm>
            <a:prstGeom prst="leftArrow">
              <a:avLst>
                <a:gd name="adj1" fmla="val 50000"/>
                <a:gd name="adj2" fmla="val 39216"/>
              </a:avLst>
            </a:prstGeom>
            <a:solidFill>
              <a:srgbClr val="FF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 name="AutoShape 27"/>
            <p:cNvSpPr>
              <a:spLocks noChangeArrowheads="1"/>
            </p:cNvSpPr>
            <p:nvPr/>
          </p:nvSpPr>
          <p:spPr bwMode="auto">
            <a:xfrm>
              <a:off x="3886200" y="2333625"/>
              <a:ext cx="838200" cy="485775"/>
            </a:xfrm>
            <a:prstGeom prst="rightArrow">
              <a:avLst>
                <a:gd name="adj1" fmla="val 50000"/>
                <a:gd name="adj2" fmla="val 43137"/>
              </a:avLst>
            </a:prstGeom>
            <a:solidFill>
              <a:srgbClr val="FF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5" name="Text Box 28"/>
            <p:cNvSpPr txBox="1">
              <a:spLocks noChangeArrowheads="1"/>
            </p:cNvSpPr>
            <p:nvPr/>
          </p:nvSpPr>
          <p:spPr bwMode="auto">
            <a:xfrm>
              <a:off x="1219200" y="1905000"/>
              <a:ext cx="455613"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lgn="l" eaLnBrk="1" hangingPunct="1"/>
              <a:r>
                <a:rPr lang="en-US" b="1">
                  <a:solidFill>
                    <a:schemeClr val="bg1"/>
                  </a:solidFill>
                </a:rPr>
                <a:t>d</a:t>
              </a:r>
              <a:r>
                <a:rPr lang="en-US" b="1" baseline="-25000">
                  <a:solidFill>
                    <a:schemeClr val="bg1"/>
                  </a:solidFill>
                </a:rPr>
                <a:t>1</a:t>
              </a:r>
            </a:p>
          </p:txBody>
        </p:sp>
        <p:sp>
          <p:nvSpPr>
            <p:cNvPr id="26" name="Rectangle 29"/>
            <p:cNvSpPr>
              <a:spLocks noChangeArrowheads="1"/>
            </p:cNvSpPr>
            <p:nvPr/>
          </p:nvSpPr>
          <p:spPr bwMode="auto">
            <a:xfrm>
              <a:off x="2362200" y="2514600"/>
              <a:ext cx="506413"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lgn="l" eaLnBrk="1" hangingPunct="1"/>
              <a:r>
                <a:rPr lang="en-US" b="1">
                  <a:solidFill>
                    <a:schemeClr val="bg1"/>
                  </a:solidFill>
                </a:rPr>
                <a:t>d2</a:t>
              </a:r>
              <a:endParaRPr lang="en-US" b="1" baseline="-25000">
                <a:solidFill>
                  <a:schemeClr val="bg1"/>
                </a:solidFill>
              </a:endParaRPr>
            </a:p>
          </p:txBody>
        </p:sp>
        <p:sp>
          <p:nvSpPr>
            <p:cNvPr id="27" name="Text Box 30"/>
            <p:cNvSpPr txBox="1">
              <a:spLocks noChangeArrowheads="1"/>
            </p:cNvSpPr>
            <p:nvPr/>
          </p:nvSpPr>
          <p:spPr bwMode="auto">
            <a:xfrm>
              <a:off x="6257925" y="2590800"/>
              <a:ext cx="103187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lgn="l" eaLnBrk="1" hangingPunct="1"/>
              <a:r>
                <a:rPr lang="en-US" b="1"/>
                <a:t>(d</a:t>
              </a:r>
              <a:r>
                <a:rPr lang="en-US" b="1" baseline="-25000"/>
                <a:t>2</a:t>
              </a:r>
              <a:r>
                <a:rPr lang="en-US" b="1"/>
                <a:t>-d</a:t>
              </a:r>
              <a:r>
                <a:rPr lang="en-US" b="1" baseline="-25000"/>
                <a:t>1</a:t>
              </a:r>
              <a:r>
                <a:rPr lang="en-US" b="1"/>
                <a:t>)</a:t>
              </a:r>
            </a:p>
          </p:txBody>
        </p:sp>
        <p:sp>
          <p:nvSpPr>
            <p:cNvPr id="28" name="Line 31"/>
            <p:cNvSpPr>
              <a:spLocks noChangeShapeType="1"/>
            </p:cNvSpPr>
            <p:nvPr/>
          </p:nvSpPr>
          <p:spPr bwMode="auto">
            <a:xfrm>
              <a:off x="5334000" y="2819400"/>
              <a:ext cx="914400" cy="0"/>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a:p>
          </p:txBody>
        </p:sp>
        <p:sp>
          <p:nvSpPr>
            <p:cNvPr id="29" name="Line 32"/>
            <p:cNvSpPr>
              <a:spLocks noChangeShapeType="1"/>
            </p:cNvSpPr>
            <p:nvPr/>
          </p:nvSpPr>
          <p:spPr bwMode="auto">
            <a:xfrm>
              <a:off x="7162800" y="2819400"/>
              <a:ext cx="9144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a:p>
          </p:txBody>
        </p:sp>
        <p:pic>
          <p:nvPicPr>
            <p:cNvPr id="34" name="Picture 33" descr="RadianceSpm.png"/>
            <p:cNvPicPr>
              <a:picLocks noChangeAspect="1"/>
            </p:cNvPicPr>
            <p:nvPr/>
          </p:nvPicPr>
          <p:blipFill rotWithShape="1">
            <a:blip r:embed="rId5">
              <a:extLst>
                <a:ext uri="{28A0092B-C50C-407E-A947-70E740481C1C}">
                  <a14:useLocalDpi xmlns:a14="http://schemas.microsoft.com/office/drawing/2010/main" val="0"/>
                </a:ext>
              </a:extLst>
            </a:blip>
            <a:srcRect l="7717" t="4390" r="6401" b="5511"/>
            <a:stretch/>
          </p:blipFill>
          <p:spPr>
            <a:xfrm>
              <a:off x="5181600" y="3898696"/>
              <a:ext cx="3000375" cy="2128597"/>
            </a:xfrm>
            <a:prstGeom prst="rect">
              <a:avLst/>
            </a:prstGeom>
          </p:spPr>
        </p:pic>
        <p:sp>
          <p:nvSpPr>
            <p:cNvPr id="35" name="TextBox 34"/>
            <p:cNvSpPr txBox="1"/>
            <p:nvPr/>
          </p:nvSpPr>
          <p:spPr>
            <a:xfrm rot="16200000">
              <a:off x="3976942" y="4925090"/>
              <a:ext cx="1927406" cy="276999"/>
            </a:xfrm>
            <a:prstGeom prst="rect">
              <a:avLst/>
            </a:prstGeom>
            <a:noFill/>
          </p:spPr>
          <p:txBody>
            <a:bodyPr wrap="none" rtlCol="0">
              <a:spAutoFit/>
            </a:bodyPr>
            <a:lstStyle/>
            <a:p>
              <a:r>
                <a:rPr lang="en-US" sz="1200" dirty="0"/>
                <a:t>Radiance (mw/(m</a:t>
              </a:r>
              <a:r>
                <a:rPr lang="en-US" sz="1200" baseline="30000" dirty="0"/>
                <a:t>2</a:t>
              </a:r>
              <a:r>
                <a:rPr lang="en-US" sz="1200" dirty="0"/>
                <a:t>-str-cm</a:t>
              </a:r>
              <a:r>
                <a:rPr lang="en-US" sz="1200" baseline="30000" dirty="0"/>
                <a:t>-1</a:t>
              </a:r>
              <a:r>
                <a:rPr lang="en-US" sz="1200" dirty="0"/>
                <a:t>)</a:t>
              </a:r>
            </a:p>
          </p:txBody>
        </p:sp>
        <p:sp>
          <p:nvSpPr>
            <p:cNvPr id="37" name="TextBox 36"/>
            <p:cNvSpPr txBox="1"/>
            <p:nvPr/>
          </p:nvSpPr>
          <p:spPr>
            <a:xfrm rot="16200000">
              <a:off x="-1283363" y="4304956"/>
              <a:ext cx="2842958" cy="369332"/>
            </a:xfrm>
            <a:prstGeom prst="rect">
              <a:avLst/>
            </a:prstGeom>
            <a:noFill/>
          </p:spPr>
          <p:txBody>
            <a:bodyPr wrap="none" rtlCol="0">
              <a:spAutoFit/>
            </a:bodyPr>
            <a:lstStyle/>
            <a:p>
              <a:r>
                <a:rPr lang="en-US" dirty="0"/>
                <a:t>Brightness Temperature (°K)</a:t>
              </a:r>
            </a:p>
          </p:txBody>
        </p:sp>
        <p:sp>
          <p:nvSpPr>
            <p:cNvPr id="38" name="TextBox 37"/>
            <p:cNvSpPr txBox="1"/>
            <p:nvPr/>
          </p:nvSpPr>
          <p:spPr>
            <a:xfrm>
              <a:off x="6074741" y="5904913"/>
              <a:ext cx="1227932" cy="246221"/>
            </a:xfrm>
            <a:prstGeom prst="rect">
              <a:avLst/>
            </a:prstGeom>
            <a:noFill/>
          </p:spPr>
          <p:txBody>
            <a:bodyPr wrap="none" rtlCol="0">
              <a:spAutoFit/>
            </a:bodyPr>
            <a:lstStyle/>
            <a:p>
              <a:r>
                <a:rPr lang="en-US" sz="1000" dirty="0"/>
                <a:t>Wavenumber (cm</a:t>
              </a:r>
              <a:r>
                <a:rPr lang="en-US" sz="1000" baseline="30000" dirty="0"/>
                <a:t>-1</a:t>
              </a:r>
              <a:r>
                <a:rPr lang="en-US" sz="1000" dirty="0"/>
                <a:t>)</a:t>
              </a:r>
            </a:p>
          </p:txBody>
        </p:sp>
      </p:grpSp>
    </p:spTree>
    <p:extLst>
      <p:ext uri="{BB962C8B-B14F-4D97-AF65-F5344CB8AC3E}">
        <p14:creationId xmlns:p14="http://schemas.microsoft.com/office/powerpoint/2010/main" val="38038815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61"/>
          <p:cNvSpPr txBox="1">
            <a:spLocks noChangeArrowheads="1"/>
          </p:cNvSpPr>
          <p:nvPr/>
        </p:nvSpPr>
        <p:spPr bwMode="auto">
          <a:xfrm>
            <a:off x="5945188" y="16508413"/>
            <a:ext cx="1616075" cy="1322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000">
                <a:solidFill>
                  <a:schemeClr val="tx1"/>
                </a:solidFill>
                <a:latin typeface="Times New Roman" charset="0"/>
                <a:ea typeface="ＭＳ Ｐゴシック" charset="0"/>
                <a:cs typeface="ＭＳ Ｐゴシック" charset="0"/>
              </a:defRPr>
            </a:lvl1pPr>
            <a:lvl2pPr marL="742950" indent="-285750">
              <a:defRPr sz="2000">
                <a:solidFill>
                  <a:schemeClr val="tx1"/>
                </a:solidFill>
                <a:latin typeface="Times New Roman" charset="0"/>
                <a:ea typeface="ＭＳ Ｐゴシック" charset="0"/>
              </a:defRPr>
            </a:lvl2pPr>
            <a:lvl3pPr marL="1143000" indent="-228600">
              <a:defRPr sz="2000">
                <a:solidFill>
                  <a:schemeClr val="tx1"/>
                </a:solidFill>
                <a:latin typeface="Times New Roman" charset="0"/>
                <a:ea typeface="ＭＳ Ｐゴシック" charset="0"/>
              </a:defRPr>
            </a:lvl3pPr>
            <a:lvl4pPr marL="1600200" indent="-228600">
              <a:defRPr sz="2000">
                <a:solidFill>
                  <a:schemeClr val="tx1"/>
                </a:solidFill>
                <a:latin typeface="Times New Roman" charset="0"/>
                <a:ea typeface="ＭＳ Ｐゴシック" charset="0"/>
              </a:defRPr>
            </a:lvl4pPr>
            <a:lvl5pPr marL="2057400" indent="-228600">
              <a:defRPr sz="20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0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0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0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000">
                <a:solidFill>
                  <a:schemeClr val="tx1"/>
                </a:solidFill>
                <a:latin typeface="Times New Roman" charset="0"/>
                <a:ea typeface="ＭＳ Ｐゴシック" charset="0"/>
              </a:defRPr>
            </a:lvl9pPr>
          </a:lstStyle>
          <a:p>
            <a:pPr algn="ctr"/>
            <a:r>
              <a:rPr lang="en-US" sz="4000">
                <a:latin typeface="Arial Rounded MT Bold" charset="0"/>
                <a:cs typeface="Arial Rounded MT Bold" charset="0"/>
              </a:rPr>
              <a:t>Satellite</a:t>
            </a:r>
          </a:p>
        </p:txBody>
      </p:sp>
      <p:sp>
        <p:nvSpPr>
          <p:cNvPr id="12295" name="TextBox 24"/>
          <p:cNvSpPr txBox="1">
            <a:spLocks noChangeArrowheads="1"/>
          </p:cNvSpPr>
          <p:nvPr/>
        </p:nvSpPr>
        <p:spPr bwMode="auto">
          <a:xfrm>
            <a:off x="0" y="276566"/>
            <a:ext cx="9144000"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000">
                <a:solidFill>
                  <a:schemeClr val="tx1"/>
                </a:solidFill>
                <a:latin typeface="Times New Roman" charset="0"/>
                <a:ea typeface="ＭＳ Ｐゴシック" charset="0"/>
                <a:cs typeface="ＭＳ Ｐゴシック" charset="0"/>
              </a:defRPr>
            </a:lvl1pPr>
            <a:lvl2pPr marL="742950" indent="-285750">
              <a:defRPr sz="2000">
                <a:solidFill>
                  <a:schemeClr val="tx1"/>
                </a:solidFill>
                <a:latin typeface="Times New Roman" charset="0"/>
                <a:ea typeface="ＭＳ Ｐゴシック" charset="0"/>
              </a:defRPr>
            </a:lvl2pPr>
            <a:lvl3pPr marL="1143000" indent="-228600">
              <a:defRPr sz="2000">
                <a:solidFill>
                  <a:schemeClr val="tx1"/>
                </a:solidFill>
                <a:latin typeface="Times New Roman" charset="0"/>
                <a:ea typeface="ＭＳ Ｐゴシック" charset="0"/>
              </a:defRPr>
            </a:lvl3pPr>
            <a:lvl4pPr marL="1600200" indent="-228600">
              <a:defRPr sz="2000">
                <a:solidFill>
                  <a:schemeClr val="tx1"/>
                </a:solidFill>
                <a:latin typeface="Times New Roman" charset="0"/>
                <a:ea typeface="ＭＳ Ｐゴシック" charset="0"/>
              </a:defRPr>
            </a:lvl4pPr>
            <a:lvl5pPr marL="2057400" indent="-228600">
              <a:defRPr sz="20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0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0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0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000">
                <a:solidFill>
                  <a:schemeClr val="tx1"/>
                </a:solidFill>
                <a:latin typeface="Times New Roman" charset="0"/>
                <a:ea typeface="ＭＳ Ｐゴシック" charset="0"/>
              </a:defRPr>
            </a:lvl9pPr>
          </a:lstStyle>
          <a:p>
            <a:pPr algn="ctr"/>
            <a:r>
              <a:rPr lang="en-US" sz="4000" b="1" u="sng" dirty="0">
                <a:solidFill>
                  <a:srgbClr val="800000"/>
                </a:solidFill>
              </a:rPr>
              <a:t>FTS Instrumentation &amp; Measurements</a:t>
            </a:r>
          </a:p>
        </p:txBody>
      </p:sp>
      <p:sp>
        <p:nvSpPr>
          <p:cNvPr id="25" name="Title 1"/>
          <p:cNvSpPr txBox="1">
            <a:spLocks/>
          </p:cNvSpPr>
          <p:nvPr/>
        </p:nvSpPr>
        <p:spPr>
          <a:xfrm>
            <a:off x="322782" y="0"/>
            <a:ext cx="8759224" cy="721066"/>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sz="3600" b="1" i="1" u="sng" dirty="0"/>
          </a:p>
        </p:txBody>
      </p:sp>
      <p:grpSp>
        <p:nvGrpSpPr>
          <p:cNvPr id="6" name="Group 5"/>
          <p:cNvGrpSpPr/>
          <p:nvPr/>
        </p:nvGrpSpPr>
        <p:grpSpPr>
          <a:xfrm>
            <a:off x="596900" y="1312446"/>
            <a:ext cx="8089900" cy="5019278"/>
            <a:chOff x="596900" y="1477546"/>
            <a:chExt cx="8089900" cy="5019278"/>
          </a:xfrm>
        </p:grpSpPr>
        <p:grpSp>
          <p:nvGrpSpPr>
            <p:cNvPr id="4" name="Group 3"/>
            <p:cNvGrpSpPr/>
            <p:nvPr/>
          </p:nvGrpSpPr>
          <p:grpSpPr>
            <a:xfrm>
              <a:off x="596900" y="1477546"/>
              <a:ext cx="8089900" cy="5019278"/>
              <a:chOff x="596900" y="1579146"/>
              <a:chExt cx="8089900" cy="5019278"/>
            </a:xfrm>
          </p:grpSpPr>
          <p:sp>
            <p:nvSpPr>
              <p:cNvPr id="12292" name="Rectangle 45"/>
              <p:cNvSpPr>
                <a:spLocks noChangeArrowheads="1"/>
              </p:cNvSpPr>
              <p:nvPr/>
            </p:nvSpPr>
            <p:spPr bwMode="auto">
              <a:xfrm>
                <a:off x="4733925" y="6169025"/>
                <a:ext cx="184150"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endParaRPr lang="en-US"/>
              </a:p>
            </p:txBody>
          </p:sp>
          <p:sp>
            <p:nvSpPr>
              <p:cNvPr id="12293" name="Rectangle 48"/>
              <p:cNvSpPr>
                <a:spLocks noChangeArrowheads="1"/>
              </p:cNvSpPr>
              <p:nvPr/>
            </p:nvSpPr>
            <p:spPr bwMode="auto">
              <a:xfrm>
                <a:off x="5419725" y="6194425"/>
                <a:ext cx="184150"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endParaRPr lang="en-US"/>
              </a:p>
            </p:txBody>
          </p:sp>
          <p:pic>
            <p:nvPicPr>
              <p:cNvPr id="12297" name="Picture 1" descr="USsndrs.png"/>
              <p:cNvPicPr>
                <a:picLocks noChangeAspect="1"/>
              </p:cNvPicPr>
              <p:nvPr/>
            </p:nvPicPr>
            <p:blipFill>
              <a:blip r:embed="rId3">
                <a:extLst>
                  <a:ext uri="{28A0092B-C50C-407E-A947-70E740481C1C}">
                    <a14:useLocalDpi xmlns:a14="http://schemas.microsoft.com/office/drawing/2010/main" val="0"/>
                  </a:ext>
                </a:extLst>
              </a:blip>
              <a:srcRect l="8472" t="8331" r="8334" b="46291"/>
              <a:stretch>
                <a:fillRect/>
              </a:stretch>
            </p:blipFill>
            <p:spPr bwMode="auto">
              <a:xfrm>
                <a:off x="5834063" y="4090415"/>
                <a:ext cx="2852737" cy="19930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299" name="Rectangle 31"/>
              <p:cNvSpPr>
                <a:spLocks noChangeArrowheads="1"/>
              </p:cNvSpPr>
              <p:nvPr/>
            </p:nvSpPr>
            <p:spPr bwMode="auto">
              <a:xfrm>
                <a:off x="2514600" y="3810000"/>
                <a:ext cx="2624137" cy="271787"/>
              </a:xfrm>
              <a:prstGeom prst="rect">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pic>
            <p:nvPicPr>
              <p:cNvPr id="12300" name="Picture 23" descr="ASR2010poster.jpg"/>
              <p:cNvPicPr>
                <a:picLocks noChangeAspect="1"/>
              </p:cNvPicPr>
              <p:nvPr/>
            </p:nvPicPr>
            <p:blipFill>
              <a:blip r:embed="rId4">
                <a:extLst>
                  <a:ext uri="{28A0092B-C50C-407E-A947-70E740481C1C}">
                    <a14:useLocalDpi xmlns:a14="http://schemas.microsoft.com/office/drawing/2010/main" val="0"/>
                  </a:ext>
                </a:extLst>
              </a:blip>
              <a:srcRect l="29556" t="24507" r="59293" b="67693"/>
              <a:stretch>
                <a:fillRect/>
              </a:stretch>
            </p:blipFill>
            <p:spPr bwMode="auto">
              <a:xfrm>
                <a:off x="5910263" y="1777999"/>
                <a:ext cx="2776537" cy="18618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6" name="TextBox 6"/>
              <p:cNvSpPr txBox="1">
                <a:spLocks noChangeArrowheads="1"/>
              </p:cNvSpPr>
              <p:nvPr/>
            </p:nvSpPr>
            <p:spPr bwMode="auto">
              <a:xfrm>
                <a:off x="1220078" y="1579146"/>
                <a:ext cx="1325002"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000">
                    <a:solidFill>
                      <a:schemeClr val="tx1"/>
                    </a:solidFill>
                    <a:latin typeface="Times New Roman" charset="0"/>
                    <a:ea typeface="ＭＳ Ｐゴシック" charset="0"/>
                    <a:cs typeface="ＭＳ Ｐゴシック" charset="0"/>
                  </a:defRPr>
                </a:lvl1pPr>
                <a:lvl2pPr marL="742950" indent="-285750">
                  <a:defRPr sz="2000">
                    <a:solidFill>
                      <a:schemeClr val="tx1"/>
                    </a:solidFill>
                    <a:latin typeface="Times New Roman" charset="0"/>
                    <a:ea typeface="ＭＳ Ｐゴシック" charset="0"/>
                  </a:defRPr>
                </a:lvl2pPr>
                <a:lvl3pPr marL="1143000" indent="-228600">
                  <a:defRPr sz="2000">
                    <a:solidFill>
                      <a:schemeClr val="tx1"/>
                    </a:solidFill>
                    <a:latin typeface="Times New Roman" charset="0"/>
                    <a:ea typeface="ＭＳ Ｐゴシック" charset="0"/>
                  </a:defRPr>
                </a:lvl3pPr>
                <a:lvl4pPr marL="1600200" indent="-228600">
                  <a:defRPr sz="2000">
                    <a:solidFill>
                      <a:schemeClr val="tx1"/>
                    </a:solidFill>
                    <a:latin typeface="Times New Roman" charset="0"/>
                    <a:ea typeface="ＭＳ Ｐゴシック" charset="0"/>
                  </a:defRPr>
                </a:lvl4pPr>
                <a:lvl5pPr marL="2057400" indent="-228600">
                  <a:defRPr sz="20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0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0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0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000">
                    <a:solidFill>
                      <a:schemeClr val="tx1"/>
                    </a:solidFill>
                    <a:latin typeface="Times New Roman" charset="0"/>
                    <a:ea typeface="ＭＳ Ｐゴシック" charset="0"/>
                  </a:defRPr>
                </a:lvl9pPr>
              </a:lstStyle>
              <a:p>
                <a:pPr eaLnBrk="1" hangingPunct="1"/>
                <a:r>
                  <a:rPr lang="en-US" sz="1600" b="1" dirty="0">
                    <a:latin typeface="Arial" charset="0"/>
                  </a:rPr>
                  <a:t>AERI (1990)</a:t>
                </a:r>
              </a:p>
            </p:txBody>
          </p:sp>
          <p:sp>
            <p:nvSpPr>
              <p:cNvPr id="28" name="TextBox 6"/>
              <p:cNvSpPr txBox="1">
                <a:spLocks noChangeArrowheads="1"/>
              </p:cNvSpPr>
              <p:nvPr/>
            </p:nvSpPr>
            <p:spPr bwMode="auto">
              <a:xfrm>
                <a:off x="4148276" y="6054344"/>
                <a:ext cx="124535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000">
                    <a:solidFill>
                      <a:schemeClr val="tx1"/>
                    </a:solidFill>
                    <a:latin typeface="Times New Roman" charset="0"/>
                    <a:ea typeface="ＭＳ Ｐゴシック" charset="0"/>
                    <a:cs typeface="ＭＳ Ｐゴシック" charset="0"/>
                  </a:defRPr>
                </a:lvl1pPr>
                <a:lvl2pPr marL="742950" indent="-285750">
                  <a:defRPr sz="2000">
                    <a:solidFill>
                      <a:schemeClr val="tx1"/>
                    </a:solidFill>
                    <a:latin typeface="Times New Roman" charset="0"/>
                    <a:ea typeface="ＭＳ Ｐゴシック" charset="0"/>
                  </a:defRPr>
                </a:lvl2pPr>
                <a:lvl3pPr marL="1143000" indent="-228600">
                  <a:defRPr sz="2000">
                    <a:solidFill>
                      <a:schemeClr val="tx1"/>
                    </a:solidFill>
                    <a:latin typeface="Times New Roman" charset="0"/>
                    <a:ea typeface="ＭＳ Ｐゴシック" charset="0"/>
                  </a:defRPr>
                </a:lvl3pPr>
                <a:lvl4pPr marL="1600200" indent="-228600">
                  <a:defRPr sz="2000">
                    <a:solidFill>
                      <a:schemeClr val="tx1"/>
                    </a:solidFill>
                    <a:latin typeface="Times New Roman" charset="0"/>
                    <a:ea typeface="ＭＳ Ｐゴシック" charset="0"/>
                  </a:defRPr>
                </a:lvl4pPr>
                <a:lvl5pPr marL="2057400" indent="-228600">
                  <a:defRPr sz="20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0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0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0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000">
                    <a:solidFill>
                      <a:schemeClr val="tx1"/>
                    </a:solidFill>
                    <a:latin typeface="Times New Roman" charset="0"/>
                    <a:ea typeface="ＭＳ Ｐゴシック" charset="0"/>
                  </a:defRPr>
                </a:lvl9pPr>
              </a:lstStyle>
              <a:p>
                <a:pPr eaLnBrk="1" hangingPunct="1"/>
                <a:r>
                  <a:rPr lang="en-US" sz="1600" b="1" dirty="0" err="1">
                    <a:latin typeface="Arial" charset="0"/>
                  </a:rPr>
                  <a:t>CrIS</a:t>
                </a:r>
                <a:r>
                  <a:rPr lang="en-US" sz="1600" b="1" dirty="0">
                    <a:latin typeface="Arial" charset="0"/>
                  </a:rPr>
                  <a:t> (2011)</a:t>
                </a:r>
              </a:p>
            </p:txBody>
          </p:sp>
          <p:sp>
            <p:nvSpPr>
              <p:cNvPr id="29" name="TextBox 6"/>
              <p:cNvSpPr txBox="1">
                <a:spLocks noChangeArrowheads="1"/>
              </p:cNvSpPr>
              <p:nvPr/>
            </p:nvSpPr>
            <p:spPr bwMode="auto">
              <a:xfrm>
                <a:off x="1241255" y="6058069"/>
                <a:ext cx="117682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000">
                    <a:solidFill>
                      <a:schemeClr val="tx1"/>
                    </a:solidFill>
                    <a:latin typeface="Times New Roman" charset="0"/>
                    <a:ea typeface="ＭＳ Ｐゴシック" charset="0"/>
                    <a:cs typeface="ＭＳ Ｐゴシック" charset="0"/>
                  </a:defRPr>
                </a:lvl1pPr>
                <a:lvl2pPr marL="742950" indent="-285750">
                  <a:defRPr sz="2000">
                    <a:solidFill>
                      <a:schemeClr val="tx1"/>
                    </a:solidFill>
                    <a:latin typeface="Times New Roman" charset="0"/>
                    <a:ea typeface="ＭＳ Ｐゴシック" charset="0"/>
                  </a:defRPr>
                </a:lvl2pPr>
                <a:lvl3pPr marL="1143000" indent="-228600">
                  <a:defRPr sz="2000">
                    <a:solidFill>
                      <a:schemeClr val="tx1"/>
                    </a:solidFill>
                    <a:latin typeface="Times New Roman" charset="0"/>
                    <a:ea typeface="ＭＳ Ｐゴシック" charset="0"/>
                  </a:defRPr>
                </a:lvl3pPr>
                <a:lvl4pPr marL="1600200" indent="-228600">
                  <a:defRPr sz="2000">
                    <a:solidFill>
                      <a:schemeClr val="tx1"/>
                    </a:solidFill>
                    <a:latin typeface="Times New Roman" charset="0"/>
                    <a:ea typeface="ＭＳ Ｐゴシック" charset="0"/>
                  </a:defRPr>
                </a:lvl4pPr>
                <a:lvl5pPr marL="2057400" indent="-228600">
                  <a:defRPr sz="20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0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0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0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000">
                    <a:solidFill>
                      <a:schemeClr val="tx1"/>
                    </a:solidFill>
                    <a:latin typeface="Times New Roman" charset="0"/>
                    <a:ea typeface="ＭＳ Ｐゴシック" charset="0"/>
                  </a:defRPr>
                </a:lvl9pPr>
              </a:lstStyle>
              <a:p>
                <a:pPr eaLnBrk="1" hangingPunct="1"/>
                <a:r>
                  <a:rPr lang="en-US" sz="1600" b="1" dirty="0">
                    <a:latin typeface="Arial" charset="0"/>
                  </a:rPr>
                  <a:t>IASI(2006)</a:t>
                </a:r>
              </a:p>
            </p:txBody>
          </p:sp>
          <p:pic>
            <p:nvPicPr>
              <p:cNvPr id="30" name="Picture 23" descr="ASR2010poster.jpg"/>
              <p:cNvPicPr>
                <a:picLocks noChangeAspect="1"/>
              </p:cNvPicPr>
              <p:nvPr/>
            </p:nvPicPr>
            <p:blipFill rotWithShape="1">
              <a:blip r:embed="rId4">
                <a:extLst>
                  <a:ext uri="{28A0092B-C50C-407E-A947-70E740481C1C}">
                    <a14:useLocalDpi xmlns:a14="http://schemas.microsoft.com/office/drawing/2010/main" val="0"/>
                  </a:ext>
                </a:extLst>
              </a:blip>
              <a:srcRect l="2995" t="23039" r="70397" b="67842"/>
              <a:stretch/>
            </p:blipFill>
            <p:spPr bwMode="auto">
              <a:xfrm>
                <a:off x="609600" y="1828800"/>
                <a:ext cx="5335588" cy="182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 name="Picture 23" descr="ASR2010poster.jpg"/>
              <p:cNvPicPr>
                <a:picLocks noChangeAspect="1"/>
              </p:cNvPicPr>
              <p:nvPr/>
            </p:nvPicPr>
            <p:blipFill rotWithShape="1">
              <a:blip r:embed="rId4">
                <a:extLst>
                  <a:ext uri="{28A0092B-C50C-407E-A947-70E740481C1C}">
                    <a14:useLocalDpi xmlns:a14="http://schemas.microsoft.com/office/drawing/2010/main" val="0"/>
                  </a:ext>
                </a:extLst>
              </a:blip>
              <a:srcRect l="17562" t="33678" r="70191" b="57139"/>
              <a:stretch/>
            </p:blipFill>
            <p:spPr bwMode="auto">
              <a:xfrm>
                <a:off x="596900" y="4051180"/>
                <a:ext cx="2792392" cy="20938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32" name="Group 5"/>
              <p:cNvGrpSpPr>
                <a:grpSpLocks/>
              </p:cNvGrpSpPr>
              <p:nvPr/>
            </p:nvGrpSpPr>
            <p:grpSpPr bwMode="auto">
              <a:xfrm>
                <a:off x="3556000" y="4075176"/>
                <a:ext cx="2594102" cy="1968246"/>
                <a:chOff x="4648200" y="990600"/>
                <a:chExt cx="4495800" cy="3124200"/>
              </a:xfrm>
            </p:grpSpPr>
            <p:pic>
              <p:nvPicPr>
                <p:cNvPr id="33" name="Picture 2" descr="CrIS_ATMS.tiff"/>
                <p:cNvPicPr>
                  <a:picLocks noChangeAspect="1"/>
                </p:cNvPicPr>
                <p:nvPr/>
              </p:nvPicPr>
              <p:blipFill>
                <a:blip r:embed="rId5">
                  <a:extLst>
                    <a:ext uri="{28A0092B-C50C-407E-A947-70E740481C1C}">
                      <a14:useLocalDpi xmlns:a14="http://schemas.microsoft.com/office/drawing/2010/main" val="0"/>
                    </a:ext>
                  </a:extLst>
                </a:blip>
                <a:srcRect l="6387" r="57362" b="6911"/>
                <a:stretch>
                  <a:fillRect/>
                </a:stretch>
              </p:blipFill>
              <p:spPr bwMode="auto">
                <a:xfrm>
                  <a:off x="4648200" y="990600"/>
                  <a:ext cx="4114800" cy="312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4" name="Rectangle 3"/>
                <p:cNvSpPr>
                  <a:spLocks noChangeArrowheads="1"/>
                </p:cNvSpPr>
                <p:nvPr/>
              </p:nvSpPr>
              <p:spPr bwMode="auto">
                <a:xfrm>
                  <a:off x="5257800" y="1524000"/>
                  <a:ext cx="762000" cy="152400"/>
                </a:xfrm>
                <a:prstGeom prst="rect">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35" name="Rectangle 16"/>
                <p:cNvSpPr>
                  <a:spLocks noChangeArrowheads="1"/>
                </p:cNvSpPr>
                <p:nvPr/>
              </p:nvSpPr>
              <p:spPr bwMode="auto">
                <a:xfrm>
                  <a:off x="7467600" y="1193800"/>
                  <a:ext cx="1676400" cy="1066800"/>
                </a:xfrm>
                <a:prstGeom prst="rect">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36" name="Rectangle 18"/>
                <p:cNvSpPr>
                  <a:spLocks noChangeArrowheads="1"/>
                </p:cNvSpPr>
                <p:nvPr/>
              </p:nvSpPr>
              <p:spPr bwMode="auto">
                <a:xfrm>
                  <a:off x="8343900" y="2209800"/>
                  <a:ext cx="762000" cy="152400"/>
                </a:xfrm>
                <a:prstGeom prst="rect">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37" name="Rectangle 19"/>
                <p:cNvSpPr>
                  <a:spLocks noChangeArrowheads="1"/>
                </p:cNvSpPr>
                <p:nvPr/>
              </p:nvSpPr>
              <p:spPr bwMode="auto">
                <a:xfrm>
                  <a:off x="5257800" y="1600200"/>
                  <a:ext cx="762000" cy="304800"/>
                </a:xfrm>
                <a:prstGeom prst="rect">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38" name="Rectangle 20"/>
                <p:cNvSpPr>
                  <a:spLocks noChangeArrowheads="1"/>
                </p:cNvSpPr>
                <p:nvPr/>
              </p:nvSpPr>
              <p:spPr bwMode="auto">
                <a:xfrm>
                  <a:off x="7010400" y="1600200"/>
                  <a:ext cx="762000" cy="228600"/>
                </a:xfrm>
                <a:prstGeom prst="rect">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39" name="Rectangle 21"/>
                <p:cNvSpPr>
                  <a:spLocks noChangeArrowheads="1"/>
                </p:cNvSpPr>
                <p:nvPr/>
              </p:nvSpPr>
              <p:spPr bwMode="auto">
                <a:xfrm>
                  <a:off x="6858000" y="1524000"/>
                  <a:ext cx="762000" cy="152400"/>
                </a:xfrm>
                <a:prstGeom prst="rect">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40" name="Rectangle 22"/>
                <p:cNvSpPr>
                  <a:spLocks noChangeArrowheads="1"/>
                </p:cNvSpPr>
                <p:nvPr/>
              </p:nvSpPr>
              <p:spPr bwMode="auto">
                <a:xfrm>
                  <a:off x="8382000" y="2286000"/>
                  <a:ext cx="762000" cy="152400"/>
                </a:xfrm>
                <a:prstGeom prst="rect">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sp>
            <p:nvSpPr>
              <p:cNvPr id="41" name="Rectangle 17"/>
              <p:cNvSpPr>
                <a:spLocks noChangeArrowheads="1"/>
              </p:cNvSpPr>
              <p:nvPr/>
            </p:nvSpPr>
            <p:spPr bwMode="auto">
              <a:xfrm>
                <a:off x="4946650" y="4242816"/>
                <a:ext cx="1200150" cy="4800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ctr"/>
                <a:r>
                  <a:rPr lang="en-US" sz="1400" i="1" dirty="0" err="1"/>
                  <a:t>Suomi</a:t>
                </a:r>
                <a:endParaRPr lang="en-US" sz="1400" i="1" dirty="0"/>
              </a:p>
              <a:p>
                <a:pPr algn="ctr"/>
                <a:r>
                  <a:rPr lang="en-US" sz="1400" i="1" dirty="0"/>
                  <a:t>NPP/JPSS</a:t>
                </a:r>
              </a:p>
              <a:p>
                <a:pPr algn="ctr"/>
                <a:r>
                  <a:rPr lang="en-US" sz="1400" i="1" dirty="0" err="1"/>
                  <a:t>CrIS</a:t>
                </a:r>
                <a:endParaRPr lang="en-US" sz="1400" i="1" dirty="0"/>
              </a:p>
            </p:txBody>
          </p:sp>
          <p:sp>
            <p:nvSpPr>
              <p:cNvPr id="2" name="TextBox 1"/>
              <p:cNvSpPr txBox="1"/>
              <p:nvPr/>
            </p:nvSpPr>
            <p:spPr>
              <a:xfrm>
                <a:off x="2803284" y="6136759"/>
                <a:ext cx="1232128" cy="461665"/>
              </a:xfrm>
              <a:prstGeom prst="rect">
                <a:avLst/>
              </a:prstGeom>
              <a:noFill/>
            </p:spPr>
            <p:txBody>
              <a:bodyPr wrap="none" rtlCol="0">
                <a:spAutoFit/>
              </a:bodyPr>
              <a:lstStyle/>
              <a:p>
                <a:r>
                  <a:rPr lang="en-US" sz="2400" b="1" u="sng" dirty="0"/>
                  <a:t>Satellite</a:t>
                </a:r>
              </a:p>
            </p:txBody>
          </p:sp>
          <p:sp>
            <p:nvSpPr>
              <p:cNvPr id="42" name="TextBox 6"/>
              <p:cNvSpPr txBox="1">
                <a:spLocks noChangeArrowheads="1"/>
              </p:cNvSpPr>
              <p:nvPr/>
            </p:nvSpPr>
            <p:spPr bwMode="auto">
              <a:xfrm>
                <a:off x="3843853" y="1600537"/>
                <a:ext cx="1575872"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000">
                    <a:solidFill>
                      <a:schemeClr val="tx1"/>
                    </a:solidFill>
                    <a:latin typeface="Times New Roman" charset="0"/>
                    <a:ea typeface="ＭＳ Ｐゴシック" charset="0"/>
                    <a:cs typeface="ＭＳ Ｐゴシック" charset="0"/>
                  </a:defRPr>
                </a:lvl1pPr>
                <a:lvl2pPr marL="742950" indent="-285750">
                  <a:defRPr sz="2000">
                    <a:solidFill>
                      <a:schemeClr val="tx1"/>
                    </a:solidFill>
                    <a:latin typeface="Times New Roman" charset="0"/>
                    <a:ea typeface="ＭＳ Ｐゴシック" charset="0"/>
                  </a:defRPr>
                </a:lvl2pPr>
                <a:lvl3pPr marL="1143000" indent="-228600">
                  <a:defRPr sz="2000">
                    <a:solidFill>
                      <a:schemeClr val="tx1"/>
                    </a:solidFill>
                    <a:latin typeface="Times New Roman" charset="0"/>
                    <a:ea typeface="ＭＳ Ｐゴシック" charset="0"/>
                  </a:defRPr>
                </a:lvl3pPr>
                <a:lvl4pPr marL="1600200" indent="-228600">
                  <a:defRPr sz="2000">
                    <a:solidFill>
                      <a:schemeClr val="tx1"/>
                    </a:solidFill>
                    <a:latin typeface="Times New Roman" charset="0"/>
                    <a:ea typeface="ＭＳ Ｐゴシック" charset="0"/>
                  </a:defRPr>
                </a:lvl4pPr>
                <a:lvl5pPr marL="2057400" indent="-228600">
                  <a:defRPr sz="20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0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0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0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000">
                    <a:solidFill>
                      <a:schemeClr val="tx1"/>
                    </a:solidFill>
                    <a:latin typeface="Times New Roman" charset="0"/>
                    <a:ea typeface="ＭＳ Ｐゴシック" charset="0"/>
                  </a:defRPr>
                </a:lvl9pPr>
              </a:lstStyle>
              <a:p>
                <a:pPr eaLnBrk="1" hangingPunct="1"/>
                <a:r>
                  <a:rPr lang="en-US" sz="1600" b="1" dirty="0">
                    <a:latin typeface="Arial" charset="0"/>
                  </a:rPr>
                  <a:t>ASSIST (2008)</a:t>
                </a:r>
              </a:p>
            </p:txBody>
          </p:sp>
          <p:sp>
            <p:nvSpPr>
              <p:cNvPr id="43" name="TextBox 42"/>
              <p:cNvSpPr txBox="1"/>
              <p:nvPr/>
            </p:nvSpPr>
            <p:spPr>
              <a:xfrm>
                <a:off x="2493828" y="3620122"/>
                <a:ext cx="2005327" cy="461665"/>
              </a:xfrm>
              <a:prstGeom prst="rect">
                <a:avLst/>
              </a:prstGeom>
              <a:noFill/>
            </p:spPr>
            <p:txBody>
              <a:bodyPr wrap="none" rtlCol="0">
                <a:spAutoFit/>
              </a:bodyPr>
              <a:lstStyle/>
              <a:p>
                <a:r>
                  <a:rPr lang="en-US" sz="2400" b="1" u="sng" dirty="0"/>
                  <a:t>Ground-based</a:t>
                </a:r>
              </a:p>
            </p:txBody>
          </p:sp>
          <p:sp>
            <p:nvSpPr>
              <p:cNvPr id="44" name="TextBox 43"/>
              <p:cNvSpPr txBox="1"/>
              <p:nvPr/>
            </p:nvSpPr>
            <p:spPr>
              <a:xfrm>
                <a:off x="6359284" y="3648574"/>
                <a:ext cx="1908696" cy="369332"/>
              </a:xfrm>
              <a:prstGeom prst="rect">
                <a:avLst/>
              </a:prstGeom>
              <a:noFill/>
            </p:spPr>
            <p:txBody>
              <a:bodyPr wrap="none" rtlCol="0">
                <a:spAutoFit/>
              </a:bodyPr>
              <a:lstStyle/>
              <a:p>
                <a:r>
                  <a:rPr lang="en-US" b="1" dirty="0"/>
                  <a:t>Spectral Coverage</a:t>
                </a:r>
              </a:p>
            </p:txBody>
          </p:sp>
          <p:sp>
            <p:nvSpPr>
              <p:cNvPr id="3" name="Rectangle 2"/>
              <p:cNvSpPr/>
              <p:nvPr/>
            </p:nvSpPr>
            <p:spPr>
              <a:xfrm>
                <a:off x="8326578" y="1892300"/>
                <a:ext cx="168556" cy="889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5" name="TextBox 4"/>
            <p:cNvSpPr txBox="1"/>
            <p:nvPr/>
          </p:nvSpPr>
          <p:spPr>
            <a:xfrm>
              <a:off x="6752984" y="5867568"/>
              <a:ext cx="1227932" cy="246221"/>
            </a:xfrm>
            <a:prstGeom prst="rect">
              <a:avLst/>
            </a:prstGeom>
            <a:noFill/>
          </p:spPr>
          <p:txBody>
            <a:bodyPr wrap="none" rtlCol="0">
              <a:spAutoFit/>
            </a:bodyPr>
            <a:lstStyle/>
            <a:p>
              <a:r>
                <a:rPr lang="en-US" sz="1000" dirty="0"/>
                <a:t>Wavenumber (cm</a:t>
              </a:r>
              <a:r>
                <a:rPr lang="en-US" sz="1000" baseline="30000" dirty="0"/>
                <a:t>-1</a:t>
              </a:r>
              <a:r>
                <a:rPr lang="en-US" sz="1000" dirty="0"/>
                <a:t>)</a:t>
              </a:r>
            </a:p>
          </p:txBody>
        </p:sp>
        <p:sp>
          <p:nvSpPr>
            <p:cNvPr id="49" name="TextBox 48"/>
            <p:cNvSpPr txBox="1"/>
            <p:nvPr/>
          </p:nvSpPr>
          <p:spPr>
            <a:xfrm>
              <a:off x="6778384" y="3411379"/>
              <a:ext cx="1227932" cy="246221"/>
            </a:xfrm>
            <a:prstGeom prst="rect">
              <a:avLst/>
            </a:prstGeom>
            <a:noFill/>
          </p:spPr>
          <p:txBody>
            <a:bodyPr wrap="none" rtlCol="0">
              <a:spAutoFit/>
            </a:bodyPr>
            <a:lstStyle/>
            <a:p>
              <a:r>
                <a:rPr lang="en-US" sz="1000" dirty="0"/>
                <a:t>Wavenumber (cm</a:t>
              </a:r>
              <a:r>
                <a:rPr lang="en-US" sz="1000" baseline="30000" dirty="0"/>
                <a:t>-1</a:t>
              </a:r>
              <a:r>
                <a:rPr lang="en-US" sz="1000" dirty="0"/>
                <a:t>)</a:t>
              </a:r>
            </a:p>
          </p:txBody>
        </p:sp>
      </p:grpSp>
    </p:spTree>
    <p:extLst>
      <p:ext uri="{BB962C8B-B14F-4D97-AF65-F5344CB8AC3E}">
        <p14:creationId xmlns:p14="http://schemas.microsoft.com/office/powerpoint/2010/main" val="7468570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a:xfrm>
            <a:off x="0" y="84138"/>
            <a:ext cx="9144000" cy="487362"/>
          </a:xfrm>
        </p:spPr>
        <p:txBody>
          <a:bodyPr>
            <a:noAutofit/>
          </a:bodyPr>
          <a:lstStyle/>
          <a:p>
            <a:pPr eaLnBrk="1" hangingPunct="1"/>
            <a:r>
              <a:rPr lang="en-US" sz="3600" b="1" u="sng" dirty="0">
                <a:solidFill>
                  <a:srgbClr val="800000"/>
                </a:solidFill>
                <a:latin typeface="Calibri" charset="0"/>
                <a:ea typeface="ＭＳ Ｐゴシック" charset="0"/>
                <a:cs typeface="ＭＳ Ｐゴシック" charset="0"/>
              </a:rPr>
              <a:t>Satellite and Ground-based Radiance Spectra</a:t>
            </a:r>
          </a:p>
        </p:txBody>
      </p:sp>
      <p:grpSp>
        <p:nvGrpSpPr>
          <p:cNvPr id="16386" name="Group 15"/>
          <p:cNvGrpSpPr>
            <a:grpSpLocks/>
          </p:cNvGrpSpPr>
          <p:nvPr/>
        </p:nvGrpSpPr>
        <p:grpSpPr bwMode="auto">
          <a:xfrm>
            <a:off x="838200" y="762000"/>
            <a:ext cx="7620000" cy="5029200"/>
            <a:chOff x="838200" y="914400"/>
            <a:chExt cx="7620000" cy="5029200"/>
          </a:xfrm>
        </p:grpSpPr>
        <p:pic>
          <p:nvPicPr>
            <p:cNvPr id="16388" name="Picture 3" descr="Aug15IASIvsASSIST.jpg"/>
            <p:cNvPicPr>
              <a:picLocks noChangeAspect="1"/>
            </p:cNvPicPr>
            <p:nvPr/>
          </p:nvPicPr>
          <p:blipFill>
            <a:blip r:embed="rId2">
              <a:extLst>
                <a:ext uri="{28A0092B-C50C-407E-A947-70E740481C1C}">
                  <a14:useLocalDpi xmlns:a14="http://schemas.microsoft.com/office/drawing/2010/main" val="0"/>
                </a:ext>
              </a:extLst>
            </a:blip>
            <a:srcRect l="9167" t="4997" r="7500" b="4996"/>
            <a:stretch>
              <a:fillRect/>
            </a:stretch>
          </p:blipFill>
          <p:spPr bwMode="auto">
            <a:xfrm>
              <a:off x="838200" y="914400"/>
              <a:ext cx="7620000" cy="502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6389" name="TextBox 4"/>
            <p:cNvSpPr txBox="1">
              <a:spLocks noChangeArrowheads="1"/>
            </p:cNvSpPr>
            <p:nvPr/>
          </p:nvSpPr>
          <p:spPr bwMode="auto">
            <a:xfrm>
              <a:off x="1165937" y="990928"/>
              <a:ext cx="710451"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000">
                  <a:solidFill>
                    <a:schemeClr val="tx1"/>
                  </a:solidFill>
                  <a:latin typeface="Times New Roman" charset="0"/>
                  <a:ea typeface="ＭＳ Ｐゴシック" charset="0"/>
                  <a:cs typeface="ＭＳ Ｐゴシック" charset="0"/>
                </a:defRPr>
              </a:lvl1pPr>
              <a:lvl2pPr marL="742950" indent="-285750">
                <a:defRPr sz="2000">
                  <a:solidFill>
                    <a:schemeClr val="tx1"/>
                  </a:solidFill>
                  <a:latin typeface="Times New Roman" charset="0"/>
                  <a:ea typeface="ＭＳ Ｐゴシック" charset="0"/>
                </a:defRPr>
              </a:lvl2pPr>
              <a:lvl3pPr marL="1143000" indent="-228600">
                <a:defRPr sz="2000">
                  <a:solidFill>
                    <a:schemeClr val="tx1"/>
                  </a:solidFill>
                  <a:latin typeface="Times New Roman" charset="0"/>
                  <a:ea typeface="ＭＳ Ｐゴシック" charset="0"/>
                </a:defRPr>
              </a:lvl3pPr>
              <a:lvl4pPr marL="1600200" indent="-228600">
                <a:defRPr sz="2000">
                  <a:solidFill>
                    <a:schemeClr val="tx1"/>
                  </a:solidFill>
                  <a:latin typeface="Times New Roman" charset="0"/>
                  <a:ea typeface="ＭＳ Ｐゴシック" charset="0"/>
                </a:defRPr>
              </a:lvl4pPr>
              <a:lvl5pPr marL="2057400" indent="-228600">
                <a:defRPr sz="20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0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0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0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000">
                  <a:solidFill>
                    <a:schemeClr val="tx1"/>
                  </a:solidFill>
                  <a:latin typeface="Times New Roman" charset="0"/>
                  <a:ea typeface="ＭＳ Ｐゴシック" charset="0"/>
                </a:defRPr>
              </a:lvl9pPr>
            </a:lstStyle>
            <a:p>
              <a:pPr eaLnBrk="1" hangingPunct="1"/>
              <a:r>
                <a:rPr lang="en-US" sz="1800">
                  <a:solidFill>
                    <a:schemeClr val="accent2"/>
                  </a:solidFill>
                  <a:latin typeface="Calibri" charset="0"/>
                </a:rPr>
                <a:t>PBL-T</a:t>
              </a:r>
            </a:p>
          </p:txBody>
        </p:sp>
        <p:sp>
          <p:nvSpPr>
            <p:cNvPr id="16390" name="TextBox 5"/>
            <p:cNvSpPr txBox="1">
              <a:spLocks noChangeArrowheads="1"/>
            </p:cNvSpPr>
            <p:nvPr/>
          </p:nvSpPr>
          <p:spPr bwMode="auto">
            <a:xfrm>
              <a:off x="2030377" y="2133600"/>
              <a:ext cx="761747"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000">
                  <a:solidFill>
                    <a:schemeClr val="tx1"/>
                  </a:solidFill>
                  <a:latin typeface="Times New Roman" charset="0"/>
                  <a:ea typeface="ＭＳ Ｐゴシック" charset="0"/>
                  <a:cs typeface="ＭＳ Ｐゴシック" charset="0"/>
                </a:defRPr>
              </a:lvl1pPr>
              <a:lvl2pPr marL="742950" indent="-285750">
                <a:defRPr sz="2000">
                  <a:solidFill>
                    <a:schemeClr val="tx1"/>
                  </a:solidFill>
                  <a:latin typeface="Times New Roman" charset="0"/>
                  <a:ea typeface="ＭＳ Ｐゴシック" charset="0"/>
                </a:defRPr>
              </a:lvl2pPr>
              <a:lvl3pPr marL="1143000" indent="-228600">
                <a:defRPr sz="2000">
                  <a:solidFill>
                    <a:schemeClr val="tx1"/>
                  </a:solidFill>
                  <a:latin typeface="Times New Roman" charset="0"/>
                  <a:ea typeface="ＭＳ Ｐゴシック" charset="0"/>
                </a:defRPr>
              </a:lvl3pPr>
              <a:lvl4pPr marL="1600200" indent="-228600">
                <a:defRPr sz="2000">
                  <a:solidFill>
                    <a:schemeClr val="tx1"/>
                  </a:solidFill>
                  <a:latin typeface="Times New Roman" charset="0"/>
                  <a:ea typeface="ＭＳ Ｐゴシック" charset="0"/>
                </a:defRPr>
              </a:lvl4pPr>
              <a:lvl5pPr marL="2057400" indent="-228600">
                <a:defRPr sz="20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0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0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0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000">
                  <a:solidFill>
                    <a:schemeClr val="tx1"/>
                  </a:solidFill>
                  <a:latin typeface="Times New Roman" charset="0"/>
                  <a:ea typeface="ＭＳ Ｐゴシック" charset="0"/>
                </a:defRPr>
              </a:lvl9pPr>
            </a:lstStyle>
            <a:p>
              <a:pPr algn="ctr" eaLnBrk="1" hangingPunct="1"/>
              <a:r>
                <a:rPr lang="en-US" sz="1800">
                  <a:solidFill>
                    <a:schemeClr val="accent2"/>
                  </a:solidFill>
                  <a:latin typeface="Calibri" charset="0"/>
                </a:rPr>
                <a:t>PBL</a:t>
              </a:r>
            </a:p>
            <a:p>
              <a:pPr algn="ctr" eaLnBrk="1" hangingPunct="1"/>
              <a:r>
                <a:rPr lang="en-US" sz="1800">
                  <a:solidFill>
                    <a:schemeClr val="accent2"/>
                  </a:solidFill>
                  <a:latin typeface="Calibri" charset="0"/>
                </a:rPr>
                <a:t>Water</a:t>
              </a:r>
            </a:p>
            <a:p>
              <a:pPr algn="ctr" eaLnBrk="1" hangingPunct="1"/>
              <a:r>
                <a:rPr lang="en-US" sz="1800">
                  <a:solidFill>
                    <a:schemeClr val="accent2"/>
                  </a:solidFill>
                  <a:latin typeface="Calibri" charset="0"/>
                </a:rPr>
                <a:t>Vapor</a:t>
              </a:r>
            </a:p>
          </p:txBody>
        </p:sp>
        <p:sp>
          <p:nvSpPr>
            <p:cNvPr id="16391" name="TextBox 6"/>
            <p:cNvSpPr txBox="1">
              <a:spLocks noChangeArrowheads="1"/>
            </p:cNvSpPr>
            <p:nvPr/>
          </p:nvSpPr>
          <p:spPr bwMode="auto">
            <a:xfrm>
              <a:off x="2708702" y="1371600"/>
              <a:ext cx="415498"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000">
                  <a:solidFill>
                    <a:schemeClr val="tx1"/>
                  </a:solidFill>
                  <a:latin typeface="Times New Roman" charset="0"/>
                  <a:ea typeface="ＭＳ Ｐゴシック" charset="0"/>
                  <a:cs typeface="ＭＳ Ｐゴシック" charset="0"/>
                </a:defRPr>
              </a:lvl1pPr>
              <a:lvl2pPr marL="742950" indent="-285750">
                <a:defRPr sz="2000">
                  <a:solidFill>
                    <a:schemeClr val="tx1"/>
                  </a:solidFill>
                  <a:latin typeface="Times New Roman" charset="0"/>
                  <a:ea typeface="ＭＳ Ｐゴシック" charset="0"/>
                </a:defRPr>
              </a:lvl2pPr>
              <a:lvl3pPr marL="1143000" indent="-228600">
                <a:defRPr sz="2000">
                  <a:solidFill>
                    <a:schemeClr val="tx1"/>
                  </a:solidFill>
                  <a:latin typeface="Times New Roman" charset="0"/>
                  <a:ea typeface="ＭＳ Ｐゴシック" charset="0"/>
                </a:defRPr>
              </a:lvl3pPr>
              <a:lvl4pPr marL="1600200" indent="-228600">
                <a:defRPr sz="2000">
                  <a:solidFill>
                    <a:schemeClr val="tx1"/>
                  </a:solidFill>
                  <a:latin typeface="Times New Roman" charset="0"/>
                  <a:ea typeface="ＭＳ Ｐゴシック" charset="0"/>
                </a:defRPr>
              </a:lvl4pPr>
              <a:lvl5pPr marL="2057400" indent="-228600">
                <a:defRPr sz="20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0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0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0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000">
                  <a:solidFill>
                    <a:schemeClr val="tx1"/>
                  </a:solidFill>
                  <a:latin typeface="Times New Roman" charset="0"/>
                  <a:ea typeface="ＭＳ Ｐゴシック" charset="0"/>
                </a:defRPr>
              </a:lvl9pPr>
            </a:lstStyle>
            <a:p>
              <a:pPr eaLnBrk="1" hangingPunct="1"/>
              <a:r>
                <a:rPr lang="en-US" sz="1800">
                  <a:latin typeface="Calibri" charset="0"/>
                </a:rPr>
                <a:t>O</a:t>
              </a:r>
              <a:r>
                <a:rPr lang="en-US" sz="1800" baseline="-25000">
                  <a:latin typeface="Calibri" charset="0"/>
                </a:rPr>
                <a:t>3</a:t>
              </a:r>
            </a:p>
          </p:txBody>
        </p:sp>
        <p:sp>
          <p:nvSpPr>
            <p:cNvPr id="16392" name="TextBox 7"/>
            <p:cNvSpPr txBox="1">
              <a:spLocks noChangeArrowheads="1"/>
            </p:cNvSpPr>
            <p:nvPr/>
          </p:nvSpPr>
          <p:spPr bwMode="auto">
            <a:xfrm>
              <a:off x="2743200" y="4431268"/>
              <a:ext cx="415498"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000">
                  <a:solidFill>
                    <a:schemeClr val="tx1"/>
                  </a:solidFill>
                  <a:latin typeface="Times New Roman" charset="0"/>
                  <a:ea typeface="ＭＳ Ｐゴシック" charset="0"/>
                  <a:cs typeface="ＭＳ Ｐゴシック" charset="0"/>
                </a:defRPr>
              </a:lvl1pPr>
              <a:lvl2pPr marL="742950" indent="-285750">
                <a:defRPr sz="2000">
                  <a:solidFill>
                    <a:schemeClr val="tx1"/>
                  </a:solidFill>
                  <a:latin typeface="Times New Roman" charset="0"/>
                  <a:ea typeface="ＭＳ Ｐゴシック" charset="0"/>
                </a:defRPr>
              </a:lvl2pPr>
              <a:lvl3pPr marL="1143000" indent="-228600">
                <a:defRPr sz="2000">
                  <a:solidFill>
                    <a:schemeClr val="tx1"/>
                  </a:solidFill>
                  <a:latin typeface="Times New Roman" charset="0"/>
                  <a:ea typeface="ＭＳ Ｐゴシック" charset="0"/>
                </a:defRPr>
              </a:lvl3pPr>
              <a:lvl4pPr marL="1600200" indent="-228600">
                <a:defRPr sz="2000">
                  <a:solidFill>
                    <a:schemeClr val="tx1"/>
                  </a:solidFill>
                  <a:latin typeface="Times New Roman" charset="0"/>
                  <a:ea typeface="ＭＳ Ｐゴシック" charset="0"/>
                </a:defRPr>
              </a:lvl4pPr>
              <a:lvl5pPr marL="2057400" indent="-228600">
                <a:defRPr sz="20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0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0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0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000">
                  <a:solidFill>
                    <a:schemeClr val="tx1"/>
                  </a:solidFill>
                  <a:latin typeface="Times New Roman" charset="0"/>
                  <a:ea typeface="ＭＳ Ｐゴシック" charset="0"/>
                </a:defRPr>
              </a:lvl9pPr>
            </a:lstStyle>
            <a:p>
              <a:pPr eaLnBrk="1" hangingPunct="1"/>
              <a:r>
                <a:rPr lang="en-US" sz="1800">
                  <a:solidFill>
                    <a:schemeClr val="accent2"/>
                  </a:solidFill>
                  <a:latin typeface="Calibri" charset="0"/>
                </a:rPr>
                <a:t>O</a:t>
              </a:r>
              <a:r>
                <a:rPr lang="en-US" sz="1800" baseline="-25000">
                  <a:solidFill>
                    <a:schemeClr val="accent2"/>
                  </a:solidFill>
                  <a:latin typeface="Calibri" charset="0"/>
                </a:rPr>
                <a:t>3</a:t>
              </a:r>
            </a:p>
          </p:txBody>
        </p:sp>
        <p:sp>
          <p:nvSpPr>
            <p:cNvPr id="16393" name="TextBox 8"/>
            <p:cNvSpPr txBox="1">
              <a:spLocks noChangeArrowheads="1"/>
            </p:cNvSpPr>
            <p:nvPr/>
          </p:nvSpPr>
          <p:spPr bwMode="auto">
            <a:xfrm>
              <a:off x="1676400" y="1219200"/>
              <a:ext cx="1069524"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000">
                  <a:solidFill>
                    <a:schemeClr val="tx1"/>
                  </a:solidFill>
                  <a:latin typeface="Times New Roman" charset="0"/>
                  <a:ea typeface="ＭＳ Ｐゴシック" charset="0"/>
                  <a:cs typeface="ＭＳ Ｐゴシック" charset="0"/>
                </a:defRPr>
              </a:lvl1pPr>
              <a:lvl2pPr marL="742950" indent="-285750">
                <a:defRPr sz="2000">
                  <a:solidFill>
                    <a:schemeClr val="tx1"/>
                  </a:solidFill>
                  <a:latin typeface="Times New Roman" charset="0"/>
                  <a:ea typeface="ＭＳ Ｐゴシック" charset="0"/>
                </a:defRPr>
              </a:lvl2pPr>
              <a:lvl3pPr marL="1143000" indent="-228600">
                <a:defRPr sz="2000">
                  <a:solidFill>
                    <a:schemeClr val="tx1"/>
                  </a:solidFill>
                  <a:latin typeface="Times New Roman" charset="0"/>
                  <a:ea typeface="ＭＳ Ｐゴシック" charset="0"/>
                </a:defRPr>
              </a:lvl3pPr>
              <a:lvl4pPr marL="1600200" indent="-228600">
                <a:defRPr sz="2000">
                  <a:solidFill>
                    <a:schemeClr val="tx1"/>
                  </a:solidFill>
                  <a:latin typeface="Times New Roman" charset="0"/>
                  <a:ea typeface="ＭＳ Ｐゴシック" charset="0"/>
                </a:defRPr>
              </a:lvl4pPr>
              <a:lvl5pPr marL="2057400" indent="-228600">
                <a:defRPr sz="20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0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0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0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000">
                  <a:solidFill>
                    <a:schemeClr val="tx1"/>
                  </a:solidFill>
                  <a:latin typeface="Times New Roman" charset="0"/>
                  <a:ea typeface="ＭＳ Ｐゴシック" charset="0"/>
                </a:defRPr>
              </a:lvl9pPr>
            </a:lstStyle>
            <a:p>
              <a:pPr eaLnBrk="1" hangingPunct="1"/>
              <a:r>
                <a:rPr lang="en-US" sz="1800">
                  <a:latin typeface="Calibri" charset="0"/>
                </a:rPr>
                <a:t>Sfc./Cld T</a:t>
              </a:r>
            </a:p>
          </p:txBody>
        </p:sp>
        <p:sp>
          <p:nvSpPr>
            <p:cNvPr id="16394" name="TextBox 9"/>
            <p:cNvSpPr txBox="1">
              <a:spLocks noChangeArrowheads="1"/>
            </p:cNvSpPr>
            <p:nvPr/>
          </p:nvSpPr>
          <p:spPr bwMode="auto">
            <a:xfrm>
              <a:off x="4648200" y="1944469"/>
              <a:ext cx="1600200"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000">
                  <a:solidFill>
                    <a:schemeClr val="tx1"/>
                  </a:solidFill>
                  <a:latin typeface="Times New Roman" charset="0"/>
                  <a:ea typeface="ＭＳ Ｐゴシック" charset="0"/>
                  <a:cs typeface="ＭＳ Ｐゴシック" charset="0"/>
                </a:defRPr>
              </a:lvl1pPr>
              <a:lvl2pPr marL="742950" indent="-285750">
                <a:defRPr sz="2000">
                  <a:solidFill>
                    <a:schemeClr val="tx1"/>
                  </a:solidFill>
                  <a:latin typeface="Times New Roman" charset="0"/>
                  <a:ea typeface="ＭＳ Ｐゴシック" charset="0"/>
                </a:defRPr>
              </a:lvl2pPr>
              <a:lvl3pPr marL="1143000" indent="-228600">
                <a:defRPr sz="2000">
                  <a:solidFill>
                    <a:schemeClr val="tx1"/>
                  </a:solidFill>
                  <a:latin typeface="Times New Roman" charset="0"/>
                  <a:ea typeface="ＭＳ Ｐゴシック" charset="0"/>
                </a:defRPr>
              </a:lvl3pPr>
              <a:lvl4pPr marL="1600200" indent="-228600">
                <a:defRPr sz="2000">
                  <a:solidFill>
                    <a:schemeClr val="tx1"/>
                  </a:solidFill>
                  <a:latin typeface="Times New Roman" charset="0"/>
                  <a:ea typeface="ＭＳ Ｐゴシック" charset="0"/>
                </a:defRPr>
              </a:lvl4pPr>
              <a:lvl5pPr marL="2057400" indent="-228600">
                <a:defRPr sz="20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0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0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0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000">
                  <a:solidFill>
                    <a:schemeClr val="tx1"/>
                  </a:solidFill>
                  <a:latin typeface="Times New Roman" charset="0"/>
                  <a:ea typeface="ＭＳ Ｐゴシック" charset="0"/>
                </a:defRPr>
              </a:lvl9pPr>
            </a:lstStyle>
            <a:p>
              <a:pPr algn="ctr" eaLnBrk="1" hangingPunct="1"/>
              <a:r>
                <a:rPr lang="en-US" sz="1800">
                  <a:latin typeface="Calibri" charset="0"/>
                </a:rPr>
                <a:t>Tropospheric</a:t>
              </a:r>
            </a:p>
            <a:p>
              <a:pPr algn="ctr" eaLnBrk="1" hangingPunct="1"/>
              <a:r>
                <a:rPr lang="en-US" sz="1800">
                  <a:latin typeface="Calibri" charset="0"/>
                </a:rPr>
                <a:t> Water Vapor</a:t>
              </a:r>
            </a:p>
            <a:p>
              <a:pPr algn="ctr" eaLnBrk="1" hangingPunct="1"/>
              <a:r>
                <a:rPr lang="en-US" sz="1800">
                  <a:latin typeface="Calibri" charset="0"/>
                </a:rPr>
                <a:t>Profile</a:t>
              </a:r>
            </a:p>
          </p:txBody>
        </p:sp>
        <p:sp>
          <p:nvSpPr>
            <p:cNvPr id="16395" name="TextBox 10"/>
            <p:cNvSpPr txBox="1">
              <a:spLocks noChangeArrowheads="1"/>
            </p:cNvSpPr>
            <p:nvPr/>
          </p:nvSpPr>
          <p:spPr bwMode="auto">
            <a:xfrm>
              <a:off x="7010400" y="1044448"/>
              <a:ext cx="871077"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000">
                  <a:solidFill>
                    <a:schemeClr val="tx1"/>
                  </a:solidFill>
                  <a:latin typeface="Times New Roman" charset="0"/>
                  <a:ea typeface="ＭＳ Ｐゴシック" charset="0"/>
                  <a:cs typeface="ＭＳ Ｐゴシック" charset="0"/>
                </a:defRPr>
              </a:lvl1pPr>
              <a:lvl2pPr marL="742950" indent="-285750">
                <a:defRPr sz="2000">
                  <a:solidFill>
                    <a:schemeClr val="tx1"/>
                  </a:solidFill>
                  <a:latin typeface="Times New Roman" charset="0"/>
                  <a:ea typeface="ＭＳ Ｐゴシック" charset="0"/>
                </a:defRPr>
              </a:lvl2pPr>
              <a:lvl3pPr marL="1143000" indent="-228600">
                <a:defRPr sz="2000">
                  <a:solidFill>
                    <a:schemeClr val="tx1"/>
                  </a:solidFill>
                  <a:latin typeface="Times New Roman" charset="0"/>
                  <a:ea typeface="ＭＳ Ｐゴシック" charset="0"/>
                </a:defRPr>
              </a:lvl3pPr>
              <a:lvl4pPr marL="1600200" indent="-228600">
                <a:defRPr sz="2000">
                  <a:solidFill>
                    <a:schemeClr val="tx1"/>
                  </a:solidFill>
                  <a:latin typeface="Times New Roman" charset="0"/>
                  <a:ea typeface="ＭＳ Ｐゴシック" charset="0"/>
                </a:defRPr>
              </a:lvl4pPr>
              <a:lvl5pPr marL="2057400" indent="-228600">
                <a:defRPr sz="20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0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0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0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000">
                  <a:solidFill>
                    <a:schemeClr val="tx1"/>
                  </a:solidFill>
                  <a:latin typeface="Times New Roman" charset="0"/>
                  <a:ea typeface="ＭＳ Ｐゴシック" charset="0"/>
                </a:defRPr>
              </a:lvl9pPr>
            </a:lstStyle>
            <a:p>
              <a:pPr eaLnBrk="1" hangingPunct="1"/>
              <a:r>
                <a:rPr lang="en-US" sz="1800">
                  <a:solidFill>
                    <a:schemeClr val="accent2"/>
                  </a:solidFill>
                  <a:latin typeface="Calibri" charset="0"/>
                </a:rPr>
                <a:t>PBL-CO</a:t>
              </a:r>
              <a:endParaRPr lang="en-US" sz="1800" baseline="-25000">
                <a:solidFill>
                  <a:schemeClr val="accent2"/>
                </a:solidFill>
                <a:latin typeface="Calibri" charset="0"/>
              </a:endParaRPr>
            </a:p>
          </p:txBody>
        </p:sp>
        <p:sp>
          <p:nvSpPr>
            <p:cNvPr id="16396" name="TextBox 11"/>
            <p:cNvSpPr txBox="1">
              <a:spLocks noChangeArrowheads="1"/>
            </p:cNvSpPr>
            <p:nvPr/>
          </p:nvSpPr>
          <p:spPr bwMode="auto">
            <a:xfrm>
              <a:off x="6826527" y="4534800"/>
              <a:ext cx="1403073"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000">
                  <a:solidFill>
                    <a:schemeClr val="tx1"/>
                  </a:solidFill>
                  <a:latin typeface="Times New Roman" charset="0"/>
                  <a:ea typeface="ＭＳ Ｐゴシック" charset="0"/>
                  <a:cs typeface="ＭＳ Ｐゴシック" charset="0"/>
                </a:defRPr>
              </a:lvl1pPr>
              <a:lvl2pPr marL="742950" indent="-285750">
                <a:defRPr sz="2000">
                  <a:solidFill>
                    <a:schemeClr val="tx1"/>
                  </a:solidFill>
                  <a:latin typeface="Times New Roman" charset="0"/>
                  <a:ea typeface="ＭＳ Ｐゴシック" charset="0"/>
                </a:defRPr>
              </a:lvl2pPr>
              <a:lvl3pPr marL="1143000" indent="-228600">
                <a:defRPr sz="2000">
                  <a:solidFill>
                    <a:schemeClr val="tx1"/>
                  </a:solidFill>
                  <a:latin typeface="Times New Roman" charset="0"/>
                  <a:ea typeface="ＭＳ Ｐゴシック" charset="0"/>
                </a:defRPr>
              </a:lvl3pPr>
              <a:lvl4pPr marL="1600200" indent="-228600">
                <a:defRPr sz="2000">
                  <a:solidFill>
                    <a:schemeClr val="tx1"/>
                  </a:solidFill>
                  <a:latin typeface="Times New Roman" charset="0"/>
                  <a:ea typeface="ＭＳ Ｐゴシック" charset="0"/>
                </a:defRPr>
              </a:lvl4pPr>
              <a:lvl5pPr marL="2057400" indent="-228600">
                <a:defRPr sz="20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0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0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0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000">
                  <a:solidFill>
                    <a:schemeClr val="tx1"/>
                  </a:solidFill>
                  <a:latin typeface="Times New Roman" charset="0"/>
                  <a:ea typeface="ＭＳ Ｐゴシック" charset="0"/>
                </a:defRPr>
              </a:lvl9pPr>
            </a:lstStyle>
            <a:p>
              <a:pPr algn="ctr" eaLnBrk="1" hangingPunct="1"/>
              <a:r>
                <a:rPr lang="en-US" sz="1800">
                  <a:latin typeface="Calibri" charset="0"/>
                </a:rPr>
                <a:t>Tropospheric</a:t>
              </a:r>
            </a:p>
            <a:p>
              <a:pPr algn="ctr" eaLnBrk="1" hangingPunct="1"/>
              <a:r>
                <a:rPr lang="en-US" sz="1800">
                  <a:latin typeface="Calibri" charset="0"/>
                </a:rPr>
                <a:t>CO</a:t>
              </a:r>
              <a:endParaRPr lang="en-US" sz="1800" baseline="-25000">
                <a:latin typeface="Calibri" charset="0"/>
              </a:endParaRPr>
            </a:p>
          </p:txBody>
        </p:sp>
        <p:sp>
          <p:nvSpPr>
            <p:cNvPr id="16397" name="TextBox 12"/>
            <p:cNvSpPr txBox="1">
              <a:spLocks noChangeArrowheads="1"/>
            </p:cNvSpPr>
            <p:nvPr/>
          </p:nvSpPr>
          <p:spPr bwMode="auto">
            <a:xfrm>
              <a:off x="1228678" y="1656900"/>
              <a:ext cx="337502" cy="25853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000">
                  <a:solidFill>
                    <a:schemeClr val="tx1"/>
                  </a:solidFill>
                  <a:latin typeface="Times New Roman" charset="0"/>
                  <a:ea typeface="ＭＳ Ｐゴシック" charset="0"/>
                  <a:cs typeface="ＭＳ Ｐゴシック" charset="0"/>
                </a:defRPr>
              </a:lvl1pPr>
              <a:lvl2pPr marL="742950" indent="-285750">
                <a:defRPr sz="2000">
                  <a:solidFill>
                    <a:schemeClr val="tx1"/>
                  </a:solidFill>
                  <a:latin typeface="Times New Roman" charset="0"/>
                  <a:ea typeface="ＭＳ Ｐゴシック" charset="0"/>
                </a:defRPr>
              </a:lvl2pPr>
              <a:lvl3pPr marL="1143000" indent="-228600">
                <a:defRPr sz="2000">
                  <a:solidFill>
                    <a:schemeClr val="tx1"/>
                  </a:solidFill>
                  <a:latin typeface="Times New Roman" charset="0"/>
                  <a:ea typeface="ＭＳ Ｐゴシック" charset="0"/>
                </a:defRPr>
              </a:lvl3pPr>
              <a:lvl4pPr marL="1600200" indent="-228600">
                <a:defRPr sz="2000">
                  <a:solidFill>
                    <a:schemeClr val="tx1"/>
                  </a:solidFill>
                  <a:latin typeface="Times New Roman" charset="0"/>
                  <a:ea typeface="ＭＳ Ｐゴシック" charset="0"/>
                </a:defRPr>
              </a:lvl4pPr>
              <a:lvl5pPr marL="2057400" indent="-228600">
                <a:defRPr sz="20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0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0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0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000">
                  <a:solidFill>
                    <a:schemeClr val="tx1"/>
                  </a:solidFill>
                  <a:latin typeface="Times New Roman" charset="0"/>
                  <a:ea typeface="ＭＳ Ｐゴシック" charset="0"/>
                </a:defRPr>
              </a:lvl9pPr>
            </a:lstStyle>
            <a:p>
              <a:pPr eaLnBrk="1" hangingPunct="1"/>
              <a:r>
                <a:rPr lang="en-US" sz="1800">
                  <a:latin typeface="Calibri" charset="0"/>
                </a:rPr>
                <a:t>T</a:t>
              </a:r>
            </a:p>
            <a:p>
              <a:pPr eaLnBrk="1" hangingPunct="1"/>
              <a:r>
                <a:rPr lang="en-US" sz="1800">
                  <a:latin typeface="Calibri" charset="0"/>
                </a:rPr>
                <a:t>-</a:t>
              </a:r>
            </a:p>
            <a:p>
              <a:pPr eaLnBrk="1" hangingPunct="1"/>
              <a:r>
                <a:rPr lang="en-US" sz="1800">
                  <a:latin typeface="Calibri" charset="0"/>
                </a:rPr>
                <a:t>P</a:t>
              </a:r>
            </a:p>
            <a:p>
              <a:pPr eaLnBrk="1" hangingPunct="1"/>
              <a:r>
                <a:rPr lang="en-US" sz="1800">
                  <a:latin typeface="Calibri" charset="0"/>
                </a:rPr>
                <a:t>R</a:t>
              </a:r>
            </a:p>
            <a:p>
              <a:pPr eaLnBrk="1" hangingPunct="1"/>
              <a:r>
                <a:rPr lang="en-US" sz="1800">
                  <a:latin typeface="Calibri" charset="0"/>
                </a:rPr>
                <a:t>O</a:t>
              </a:r>
            </a:p>
            <a:p>
              <a:pPr eaLnBrk="1" hangingPunct="1"/>
              <a:r>
                <a:rPr lang="en-US" sz="1800">
                  <a:latin typeface="Calibri" charset="0"/>
                </a:rPr>
                <a:t>F</a:t>
              </a:r>
            </a:p>
            <a:p>
              <a:pPr eaLnBrk="1" hangingPunct="1"/>
              <a:r>
                <a:rPr lang="en-US" sz="1800">
                  <a:latin typeface="Calibri" charset="0"/>
                </a:rPr>
                <a:t>I</a:t>
              </a:r>
            </a:p>
            <a:p>
              <a:pPr eaLnBrk="1" hangingPunct="1"/>
              <a:r>
                <a:rPr lang="en-US" sz="1800">
                  <a:latin typeface="Calibri" charset="0"/>
                </a:rPr>
                <a:t>L</a:t>
              </a:r>
            </a:p>
            <a:p>
              <a:pPr eaLnBrk="1" hangingPunct="1"/>
              <a:r>
                <a:rPr lang="en-US" sz="1800">
                  <a:latin typeface="Calibri" charset="0"/>
                </a:rPr>
                <a:t>e</a:t>
              </a:r>
            </a:p>
          </p:txBody>
        </p:sp>
        <p:sp>
          <p:nvSpPr>
            <p:cNvPr id="16398" name="TextBox 13"/>
            <p:cNvSpPr txBox="1">
              <a:spLocks noChangeArrowheads="1"/>
            </p:cNvSpPr>
            <p:nvPr/>
          </p:nvSpPr>
          <p:spPr bwMode="auto">
            <a:xfrm>
              <a:off x="1295400" y="5215948"/>
              <a:ext cx="6878919"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000">
                  <a:solidFill>
                    <a:schemeClr val="tx1"/>
                  </a:solidFill>
                  <a:latin typeface="Times New Roman" charset="0"/>
                  <a:ea typeface="ＭＳ Ｐゴシック" charset="0"/>
                  <a:cs typeface="ＭＳ Ｐゴシック" charset="0"/>
                </a:defRPr>
              </a:lvl1pPr>
              <a:lvl2pPr marL="742950" indent="-285750">
                <a:defRPr sz="2000">
                  <a:solidFill>
                    <a:schemeClr val="tx1"/>
                  </a:solidFill>
                  <a:latin typeface="Times New Roman" charset="0"/>
                  <a:ea typeface="ＭＳ Ｐゴシック" charset="0"/>
                </a:defRPr>
              </a:lvl2pPr>
              <a:lvl3pPr marL="1143000" indent="-228600">
                <a:defRPr sz="2000">
                  <a:solidFill>
                    <a:schemeClr val="tx1"/>
                  </a:solidFill>
                  <a:latin typeface="Times New Roman" charset="0"/>
                  <a:ea typeface="ＭＳ Ｐゴシック" charset="0"/>
                </a:defRPr>
              </a:lvl3pPr>
              <a:lvl4pPr marL="1600200" indent="-228600">
                <a:defRPr sz="2000">
                  <a:solidFill>
                    <a:schemeClr val="tx1"/>
                  </a:solidFill>
                  <a:latin typeface="Times New Roman" charset="0"/>
                  <a:ea typeface="ＭＳ Ｐゴシック" charset="0"/>
                </a:defRPr>
              </a:lvl4pPr>
              <a:lvl5pPr marL="2057400" indent="-228600">
                <a:defRPr sz="20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0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0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0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000">
                  <a:solidFill>
                    <a:schemeClr val="tx1"/>
                  </a:solidFill>
                  <a:latin typeface="Times New Roman" charset="0"/>
                  <a:ea typeface="ＭＳ Ｐゴシック" charset="0"/>
                </a:defRPr>
              </a:lvl9pPr>
            </a:lstStyle>
            <a:p>
              <a:pPr eaLnBrk="1" hangingPunct="1"/>
              <a:r>
                <a:rPr lang="en-US" sz="1800">
                  <a:latin typeface="Calibri" charset="0"/>
                </a:rPr>
                <a:t>Nevada Simultaneous Satellite (IASI) and Ground-based (ASSIST) Spectra  </a:t>
              </a:r>
            </a:p>
          </p:txBody>
        </p:sp>
      </p:grpSp>
      <p:sp>
        <p:nvSpPr>
          <p:cNvPr id="16387" name="TextBox 14"/>
          <p:cNvSpPr txBox="1">
            <a:spLocks noChangeArrowheads="1"/>
          </p:cNvSpPr>
          <p:nvPr/>
        </p:nvSpPr>
        <p:spPr bwMode="auto">
          <a:xfrm>
            <a:off x="152400" y="5715000"/>
            <a:ext cx="8763000" cy="923925"/>
          </a:xfrm>
          <a:prstGeom prst="rect">
            <a:avLst/>
          </a:prstGeom>
          <a:solidFill>
            <a:srgbClr val="FFFF00"/>
          </a:solidFill>
          <a:ln w="28575">
            <a:solidFill>
              <a:srgbClr val="800000"/>
            </a:solidFill>
            <a:miter lim="800000"/>
            <a:headEnd/>
            <a:tailEnd/>
          </a:ln>
        </p:spPr>
        <p:txBody>
          <a:bodyPr>
            <a:spAutoFit/>
          </a:bodyPr>
          <a:lstStyle>
            <a:lvl1pPr>
              <a:defRPr sz="2000">
                <a:solidFill>
                  <a:schemeClr val="tx1"/>
                </a:solidFill>
                <a:latin typeface="Times New Roman" charset="0"/>
                <a:ea typeface="ＭＳ Ｐゴシック" charset="0"/>
                <a:cs typeface="ＭＳ Ｐゴシック" charset="0"/>
              </a:defRPr>
            </a:lvl1pPr>
            <a:lvl2pPr marL="742950" indent="-285750">
              <a:defRPr sz="2000">
                <a:solidFill>
                  <a:schemeClr val="tx1"/>
                </a:solidFill>
                <a:latin typeface="Times New Roman" charset="0"/>
                <a:ea typeface="ＭＳ Ｐゴシック" charset="0"/>
              </a:defRPr>
            </a:lvl2pPr>
            <a:lvl3pPr marL="1143000" indent="-228600">
              <a:defRPr sz="2000">
                <a:solidFill>
                  <a:schemeClr val="tx1"/>
                </a:solidFill>
                <a:latin typeface="Times New Roman" charset="0"/>
                <a:ea typeface="ＭＳ Ｐゴシック" charset="0"/>
              </a:defRPr>
            </a:lvl3pPr>
            <a:lvl4pPr marL="1600200" indent="-228600">
              <a:defRPr sz="2000">
                <a:solidFill>
                  <a:schemeClr val="tx1"/>
                </a:solidFill>
                <a:latin typeface="Times New Roman" charset="0"/>
                <a:ea typeface="ＭＳ Ｐゴシック" charset="0"/>
              </a:defRPr>
            </a:lvl4pPr>
            <a:lvl5pPr marL="2057400" indent="-228600">
              <a:defRPr sz="20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0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0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0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000">
                <a:solidFill>
                  <a:schemeClr val="tx1"/>
                </a:solidFill>
                <a:latin typeface="Times New Roman" charset="0"/>
                <a:ea typeface="ＭＳ Ｐゴシック" charset="0"/>
              </a:defRPr>
            </a:lvl9pPr>
          </a:lstStyle>
          <a:p>
            <a:pPr algn="ctr" eaLnBrk="1" hangingPunct="1"/>
            <a:r>
              <a:rPr lang="en-US" sz="1800" b="1">
                <a:solidFill>
                  <a:srgbClr val="800000"/>
                </a:solidFill>
                <a:latin typeface="Calibri" charset="0"/>
              </a:rPr>
              <a:t>Simultaneous Satellite and Ground-based Radiance Spectra Enable Full Characterization of the Planetary Boundary Layer (PBL) and Free-Atmosphere (0- 40 km) for Atmospheric Compensation of Surface Background and Chemical Detection Measurements</a:t>
            </a:r>
            <a:endParaRPr lang="en-US" sz="1800">
              <a:solidFill>
                <a:srgbClr val="800000"/>
              </a:solidFill>
              <a:latin typeface="Calibri" charset="0"/>
            </a:endParaRPr>
          </a:p>
        </p:txBody>
      </p:sp>
    </p:spTree>
    <p:extLst>
      <p:ext uri="{BB962C8B-B14F-4D97-AF65-F5344CB8AC3E}">
        <p14:creationId xmlns:p14="http://schemas.microsoft.com/office/powerpoint/2010/main" val="24121846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xfrm>
            <a:off x="0" y="0"/>
            <a:ext cx="9144000" cy="762000"/>
          </a:xfrm>
        </p:spPr>
        <p:txBody>
          <a:bodyPr/>
          <a:lstStyle/>
          <a:p>
            <a:pPr eaLnBrk="1" hangingPunct="1"/>
            <a:r>
              <a:rPr lang="en-US" sz="3200" b="1" i="1" u="sng">
                <a:solidFill>
                  <a:srgbClr val="9E0000"/>
                </a:solidFill>
                <a:latin typeface="Arial" charset="0"/>
                <a:ea typeface="ＭＳ Ｐゴシック" charset="0"/>
                <a:cs typeface="ＭＳ Ｐゴシック" charset="0"/>
              </a:rPr>
              <a:t>Satellite Ultraspectral Atmospheric Sounders</a:t>
            </a:r>
            <a:endParaRPr lang="en-US" sz="4000" b="1" i="1">
              <a:solidFill>
                <a:schemeClr val="tx1"/>
              </a:solidFill>
              <a:effectLst>
                <a:outerShdw blurRad="38100" dist="38100" dir="2700000" algn="tl">
                  <a:srgbClr val="DDDDDD"/>
                </a:outerShdw>
              </a:effectLst>
              <a:latin typeface="Arial" charset="0"/>
              <a:ea typeface="ＭＳ Ｐゴシック" charset="0"/>
              <a:cs typeface="ＭＳ Ｐゴシック" charset="0"/>
            </a:endParaRPr>
          </a:p>
        </p:txBody>
      </p:sp>
      <p:grpSp>
        <p:nvGrpSpPr>
          <p:cNvPr id="21507" name="Group 50"/>
          <p:cNvGrpSpPr>
            <a:grpSpLocks/>
          </p:cNvGrpSpPr>
          <p:nvPr/>
        </p:nvGrpSpPr>
        <p:grpSpPr bwMode="auto">
          <a:xfrm>
            <a:off x="0" y="771525"/>
            <a:ext cx="9144000" cy="5870575"/>
            <a:chOff x="0" y="486"/>
            <a:chExt cx="5760" cy="3698"/>
          </a:xfrm>
        </p:grpSpPr>
        <p:sp>
          <p:nvSpPr>
            <p:cNvPr id="21508" name="Text Box 6"/>
            <p:cNvSpPr txBox="1">
              <a:spLocks noChangeArrowheads="1"/>
            </p:cNvSpPr>
            <p:nvPr/>
          </p:nvSpPr>
          <p:spPr bwMode="auto">
            <a:xfrm>
              <a:off x="144" y="3648"/>
              <a:ext cx="5520" cy="536"/>
            </a:xfrm>
            <a:prstGeom prst="rect">
              <a:avLst/>
            </a:prstGeom>
            <a:solidFill>
              <a:srgbClr val="FFFF00"/>
            </a:solidFill>
            <a:ln w="28575">
              <a:solidFill>
                <a:schemeClr val="tx1"/>
              </a:solidFill>
              <a:miter lim="800000"/>
              <a:headEnd/>
              <a:tailEnd/>
            </a:ln>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r>
                <a:rPr lang="en-US" b="1">
                  <a:solidFill>
                    <a:srgbClr val="A50021"/>
                  </a:solidFill>
                  <a:latin typeface="Times New Roman" charset="0"/>
                </a:rPr>
                <a:t>  </a:t>
              </a:r>
              <a:r>
                <a:rPr lang="en-US" b="1">
                  <a:solidFill>
                    <a:srgbClr val="A50021"/>
                  </a:solidFill>
                  <a:latin typeface="Times New Roman" charset="0"/>
                  <a:cs typeface="Times New Roman" charset="0"/>
                </a:rPr>
                <a:t>• </a:t>
              </a:r>
              <a:r>
                <a:rPr lang="en-US" b="1">
                  <a:solidFill>
                    <a:srgbClr val="A50021"/>
                  </a:solidFill>
                  <a:latin typeface="Times New Roman" charset="0"/>
                </a:rPr>
                <a:t>Broad Spectral Coverage                 </a:t>
              </a:r>
              <a:r>
                <a:rPr lang="en-US" b="1">
                  <a:solidFill>
                    <a:srgbClr val="A50021"/>
                  </a:solidFill>
                  <a:latin typeface="Times New Roman" charset="0"/>
                  <a:cs typeface="Times New Roman" charset="0"/>
                </a:rPr>
                <a:t>• </a:t>
              </a:r>
              <a:r>
                <a:rPr lang="en-US" b="1">
                  <a:solidFill>
                    <a:srgbClr val="A50021"/>
                  </a:solidFill>
                  <a:latin typeface="Times New Roman" charset="0"/>
                </a:rPr>
                <a:t>High Spectral Resolution </a:t>
              </a:r>
            </a:p>
            <a:p>
              <a:r>
                <a:rPr lang="en-US" b="1">
                  <a:solidFill>
                    <a:srgbClr val="A50021"/>
                  </a:solidFill>
                  <a:latin typeface="Times New Roman" charset="0"/>
                </a:rPr>
                <a:t>  </a:t>
              </a:r>
              <a:r>
                <a:rPr lang="en-US" b="1">
                  <a:solidFill>
                    <a:srgbClr val="A50021"/>
                  </a:solidFill>
                  <a:latin typeface="Times New Roman" charset="0"/>
                  <a:cs typeface="Times New Roman" charset="0"/>
                </a:rPr>
                <a:t>• </a:t>
              </a:r>
              <a:r>
                <a:rPr lang="en-US" b="1">
                  <a:solidFill>
                    <a:srgbClr val="A50021"/>
                  </a:solidFill>
                  <a:latin typeface="Times New Roman" charset="0"/>
                </a:rPr>
                <a:t>Thousands of Spectral Channels     </a:t>
              </a:r>
              <a:r>
                <a:rPr lang="en-US" b="1">
                  <a:solidFill>
                    <a:srgbClr val="A50021"/>
                  </a:solidFill>
                  <a:latin typeface="Times New Roman" charset="0"/>
                  <a:cs typeface="Times New Roman" charset="0"/>
                </a:rPr>
                <a:t>•</a:t>
              </a:r>
              <a:r>
                <a:rPr lang="en-US" b="1">
                  <a:solidFill>
                    <a:srgbClr val="A50021"/>
                  </a:solidFill>
                  <a:latin typeface="Times New Roman" charset="0"/>
                </a:rPr>
                <a:t> High Information Content</a:t>
              </a:r>
            </a:p>
          </p:txBody>
        </p:sp>
        <p:pic>
          <p:nvPicPr>
            <p:cNvPr id="21509" name="Picture 3" descr="Spectral%20Coverage"/>
            <p:cNvPicPr>
              <a:picLocks noChangeAspect="1" noChangeArrowheads="1"/>
            </p:cNvPicPr>
            <p:nvPr/>
          </p:nvPicPr>
          <p:blipFill>
            <a:blip r:embed="rId3">
              <a:extLst>
                <a:ext uri="{28A0092B-C50C-407E-A947-70E740481C1C}">
                  <a14:useLocalDpi xmlns:a14="http://schemas.microsoft.com/office/drawing/2010/main" val="0"/>
                </a:ext>
              </a:extLst>
            </a:blip>
            <a:srcRect l="6667" t="13889" r="5833" b="13889"/>
            <a:stretch>
              <a:fillRect/>
            </a:stretch>
          </p:blipFill>
          <p:spPr bwMode="auto">
            <a:xfrm>
              <a:off x="0" y="486"/>
              <a:ext cx="5760" cy="30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510" name="Rectangle 4"/>
            <p:cNvSpPr>
              <a:spLocks noChangeArrowheads="1"/>
            </p:cNvSpPr>
            <p:nvPr/>
          </p:nvSpPr>
          <p:spPr bwMode="auto">
            <a:xfrm>
              <a:off x="2256" y="720"/>
              <a:ext cx="576" cy="144"/>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eaLnBrk="0" hangingPunct="0"/>
              <a:endParaRPr lang="en-US"/>
            </a:p>
          </p:txBody>
        </p:sp>
        <p:sp>
          <p:nvSpPr>
            <p:cNvPr id="21511" name="Text Box 5"/>
            <p:cNvSpPr txBox="1">
              <a:spLocks noChangeArrowheads="1"/>
            </p:cNvSpPr>
            <p:nvPr/>
          </p:nvSpPr>
          <p:spPr bwMode="auto">
            <a:xfrm>
              <a:off x="1224" y="687"/>
              <a:ext cx="2850" cy="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r>
                <a:rPr lang="en-US" sz="1600" b="1">
                  <a:solidFill>
                    <a:srgbClr val="CC3300"/>
                  </a:solidFill>
                  <a:latin typeface="Times New Roman" charset="0"/>
                </a:rPr>
                <a:t>A/C HIS, NAST-I &amp; S-HIS (1985, 1998 -, 1999 -  ) </a:t>
              </a:r>
            </a:p>
          </p:txBody>
        </p:sp>
        <p:sp>
          <p:nvSpPr>
            <p:cNvPr id="21512" name="Rectangle 7"/>
            <p:cNvSpPr>
              <a:spLocks noChangeArrowheads="1"/>
            </p:cNvSpPr>
            <p:nvPr/>
          </p:nvSpPr>
          <p:spPr bwMode="auto">
            <a:xfrm>
              <a:off x="2856" y="960"/>
              <a:ext cx="816" cy="192"/>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lgn="ctr" eaLnBrk="0" hangingPunct="0"/>
              <a:r>
                <a:rPr lang="en-US" sz="1400" b="1">
                  <a:solidFill>
                    <a:srgbClr val="009501"/>
                  </a:solidFill>
                </a:rPr>
                <a:t>AIRS (2002)</a:t>
              </a:r>
            </a:p>
            <a:p>
              <a:pPr algn="ctr" eaLnBrk="0" hangingPunct="0"/>
              <a:r>
                <a:rPr lang="en-US" sz="1400" b="1">
                  <a:solidFill>
                    <a:srgbClr val="009501"/>
                  </a:solidFill>
                </a:rPr>
                <a:t>CrIS (2009)</a:t>
              </a:r>
            </a:p>
          </p:txBody>
        </p:sp>
        <p:sp>
          <p:nvSpPr>
            <p:cNvPr id="21513" name="Rectangle 8"/>
            <p:cNvSpPr>
              <a:spLocks noChangeArrowheads="1"/>
            </p:cNvSpPr>
            <p:nvPr/>
          </p:nvSpPr>
          <p:spPr bwMode="auto">
            <a:xfrm>
              <a:off x="1776" y="1200"/>
              <a:ext cx="576" cy="144"/>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eaLnBrk="0" hangingPunct="0"/>
              <a:endParaRPr lang="en-US"/>
            </a:p>
          </p:txBody>
        </p:sp>
        <p:sp>
          <p:nvSpPr>
            <p:cNvPr id="21514" name="Rectangle 10"/>
            <p:cNvSpPr>
              <a:spLocks noChangeArrowheads="1"/>
            </p:cNvSpPr>
            <p:nvPr/>
          </p:nvSpPr>
          <p:spPr bwMode="auto">
            <a:xfrm>
              <a:off x="2352" y="1488"/>
              <a:ext cx="384" cy="144"/>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eaLnBrk="0" hangingPunct="0"/>
              <a:endParaRPr lang="en-US"/>
            </a:p>
          </p:txBody>
        </p:sp>
        <p:sp>
          <p:nvSpPr>
            <p:cNvPr id="21515" name="Line 14"/>
            <p:cNvSpPr>
              <a:spLocks noChangeShapeType="1"/>
            </p:cNvSpPr>
            <p:nvPr/>
          </p:nvSpPr>
          <p:spPr bwMode="auto">
            <a:xfrm>
              <a:off x="4896" y="1401"/>
              <a:ext cx="0" cy="9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1516" name="Rectangle 27"/>
            <p:cNvSpPr>
              <a:spLocks noChangeArrowheads="1"/>
            </p:cNvSpPr>
            <p:nvPr/>
          </p:nvSpPr>
          <p:spPr bwMode="auto">
            <a:xfrm>
              <a:off x="480" y="1200"/>
              <a:ext cx="4608" cy="384"/>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eaLnBrk="0" hangingPunct="0"/>
              <a:endParaRPr lang="en-US"/>
            </a:p>
          </p:txBody>
        </p:sp>
        <p:sp>
          <p:nvSpPr>
            <p:cNvPr id="80924" name="Text Box 28"/>
            <p:cNvSpPr txBox="1">
              <a:spLocks noChangeArrowheads="1"/>
            </p:cNvSpPr>
            <p:nvPr/>
          </p:nvSpPr>
          <p:spPr bwMode="auto">
            <a:xfrm>
              <a:off x="2064" y="1056"/>
              <a:ext cx="753" cy="212"/>
            </a:xfrm>
            <a:prstGeom prst="rect">
              <a:avLst/>
            </a:prstGeom>
            <a:noFill/>
            <a:ln w="9525">
              <a:noFill/>
              <a:miter lim="800000"/>
              <a:headEnd/>
              <a:tailEnd/>
            </a:ln>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r>
                <a:rPr lang="en-US" sz="1600" b="1">
                  <a:solidFill>
                    <a:srgbClr val="790000"/>
                  </a:solidFill>
                  <a:latin typeface="Times New Roman" charset="0"/>
                </a:rPr>
                <a:t>IASI (2006)</a:t>
              </a:r>
              <a:endParaRPr lang="en-US" sz="1600" b="1" u="sng">
                <a:solidFill>
                  <a:srgbClr val="790000"/>
                </a:solidFill>
                <a:effectLst>
                  <a:outerShdw blurRad="38100" dist="38100" dir="2700000" algn="tl">
                    <a:srgbClr val="DDDDDD"/>
                  </a:outerShdw>
                </a:effectLst>
                <a:latin typeface="Times New Roman" charset="0"/>
              </a:endParaRPr>
            </a:p>
          </p:txBody>
        </p:sp>
        <p:sp>
          <p:nvSpPr>
            <p:cNvPr id="21518" name="Line 29"/>
            <p:cNvSpPr>
              <a:spLocks noChangeShapeType="1"/>
            </p:cNvSpPr>
            <p:nvPr/>
          </p:nvSpPr>
          <p:spPr bwMode="auto">
            <a:xfrm>
              <a:off x="480" y="1248"/>
              <a:ext cx="4447" cy="0"/>
            </a:xfrm>
            <a:prstGeom prst="line">
              <a:avLst/>
            </a:prstGeom>
            <a:noFill/>
            <a:ln w="25400">
              <a:solidFill>
                <a:srgbClr val="800000"/>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1519" name="Line 31"/>
            <p:cNvSpPr>
              <a:spLocks noChangeShapeType="1"/>
            </p:cNvSpPr>
            <p:nvPr/>
          </p:nvSpPr>
          <p:spPr bwMode="auto">
            <a:xfrm>
              <a:off x="480" y="1200"/>
              <a:ext cx="0" cy="96"/>
            </a:xfrm>
            <a:prstGeom prst="line">
              <a:avLst/>
            </a:prstGeom>
            <a:noFill/>
            <a:ln w="38100">
              <a:solidFill>
                <a:srgbClr val="800000"/>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1520" name="Line 32"/>
            <p:cNvSpPr>
              <a:spLocks noChangeShapeType="1"/>
            </p:cNvSpPr>
            <p:nvPr/>
          </p:nvSpPr>
          <p:spPr bwMode="auto">
            <a:xfrm>
              <a:off x="4912" y="1200"/>
              <a:ext cx="0" cy="96"/>
            </a:xfrm>
            <a:prstGeom prst="line">
              <a:avLst/>
            </a:prstGeom>
            <a:noFill/>
            <a:ln w="38100">
              <a:solidFill>
                <a:srgbClr val="800000"/>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grpSp>
          <p:nvGrpSpPr>
            <p:cNvPr id="21521" name="Group 44"/>
            <p:cNvGrpSpPr>
              <a:grpSpLocks/>
            </p:cNvGrpSpPr>
            <p:nvPr/>
          </p:nvGrpSpPr>
          <p:grpSpPr bwMode="auto">
            <a:xfrm>
              <a:off x="489" y="1344"/>
              <a:ext cx="3415" cy="213"/>
              <a:chOff x="489" y="1392"/>
              <a:chExt cx="3415" cy="213"/>
            </a:xfrm>
          </p:grpSpPr>
          <p:sp>
            <p:nvSpPr>
              <p:cNvPr id="21525" name="Line 13"/>
              <p:cNvSpPr>
                <a:spLocks noChangeShapeType="1"/>
              </p:cNvSpPr>
              <p:nvPr/>
            </p:nvSpPr>
            <p:spPr bwMode="auto">
              <a:xfrm>
                <a:off x="489" y="1449"/>
                <a:ext cx="0" cy="9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1526" name="Text Box 34"/>
              <p:cNvSpPr txBox="1">
                <a:spLocks noChangeArrowheads="1"/>
              </p:cNvSpPr>
              <p:nvPr/>
            </p:nvSpPr>
            <p:spPr bwMode="auto">
              <a:xfrm>
                <a:off x="1518" y="1392"/>
                <a:ext cx="1158" cy="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r>
                  <a:rPr lang="en-US" sz="1600" b="1">
                    <a:solidFill>
                      <a:schemeClr val="accent2"/>
                    </a:solidFill>
                  </a:rPr>
                  <a:t>GIFTS/IRS (2017)</a:t>
                </a:r>
              </a:p>
            </p:txBody>
          </p:sp>
          <p:grpSp>
            <p:nvGrpSpPr>
              <p:cNvPr id="21527" name="Group 35"/>
              <p:cNvGrpSpPr>
                <a:grpSpLocks/>
              </p:cNvGrpSpPr>
              <p:nvPr/>
            </p:nvGrpSpPr>
            <p:grpSpPr bwMode="auto">
              <a:xfrm>
                <a:off x="600" y="1456"/>
                <a:ext cx="3304" cy="96"/>
                <a:chOff x="600" y="1344"/>
                <a:chExt cx="3304" cy="96"/>
              </a:xfrm>
            </p:grpSpPr>
            <p:sp>
              <p:nvSpPr>
                <p:cNvPr id="21528" name="Line 36"/>
                <p:cNvSpPr>
                  <a:spLocks noChangeShapeType="1"/>
                </p:cNvSpPr>
                <p:nvPr/>
              </p:nvSpPr>
              <p:spPr bwMode="auto">
                <a:xfrm>
                  <a:off x="608" y="1392"/>
                  <a:ext cx="912" cy="0"/>
                </a:xfrm>
                <a:prstGeom prst="line">
                  <a:avLst/>
                </a:prstGeom>
                <a:noFill/>
                <a:ln w="38100">
                  <a:solidFill>
                    <a:schemeClr val="accent2"/>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1529" name="Line 37"/>
                <p:cNvSpPr>
                  <a:spLocks noChangeShapeType="1"/>
                </p:cNvSpPr>
                <p:nvPr/>
              </p:nvSpPr>
              <p:spPr bwMode="auto">
                <a:xfrm>
                  <a:off x="2648" y="1392"/>
                  <a:ext cx="1056" cy="0"/>
                </a:xfrm>
                <a:prstGeom prst="line">
                  <a:avLst/>
                </a:prstGeom>
                <a:noFill/>
                <a:ln w="38100">
                  <a:solidFill>
                    <a:schemeClr val="accent2"/>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1530" name="Line 38"/>
                <p:cNvSpPr>
                  <a:spLocks noChangeShapeType="1"/>
                </p:cNvSpPr>
                <p:nvPr/>
              </p:nvSpPr>
              <p:spPr bwMode="auto">
                <a:xfrm>
                  <a:off x="600" y="1344"/>
                  <a:ext cx="0" cy="96"/>
                </a:xfrm>
                <a:prstGeom prst="line">
                  <a:avLst/>
                </a:prstGeom>
                <a:noFill/>
                <a:ln w="38100">
                  <a:solidFill>
                    <a:schemeClr val="accent2"/>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1531" name="Line 39"/>
                <p:cNvSpPr>
                  <a:spLocks noChangeShapeType="1"/>
                </p:cNvSpPr>
                <p:nvPr/>
              </p:nvSpPr>
              <p:spPr bwMode="auto">
                <a:xfrm>
                  <a:off x="1536" y="1344"/>
                  <a:ext cx="0" cy="96"/>
                </a:xfrm>
                <a:prstGeom prst="line">
                  <a:avLst/>
                </a:prstGeom>
                <a:noFill/>
                <a:ln w="38100">
                  <a:solidFill>
                    <a:schemeClr val="accent2"/>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1532" name="Line 40"/>
                <p:cNvSpPr>
                  <a:spLocks noChangeShapeType="1"/>
                </p:cNvSpPr>
                <p:nvPr/>
              </p:nvSpPr>
              <p:spPr bwMode="auto">
                <a:xfrm>
                  <a:off x="2640" y="1344"/>
                  <a:ext cx="0" cy="96"/>
                </a:xfrm>
                <a:prstGeom prst="line">
                  <a:avLst/>
                </a:prstGeom>
                <a:noFill/>
                <a:ln w="38100">
                  <a:solidFill>
                    <a:schemeClr val="accent2"/>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1533" name="Line 41"/>
                <p:cNvSpPr>
                  <a:spLocks noChangeShapeType="1"/>
                </p:cNvSpPr>
                <p:nvPr/>
              </p:nvSpPr>
              <p:spPr bwMode="auto">
                <a:xfrm>
                  <a:off x="3720" y="1344"/>
                  <a:ext cx="0" cy="96"/>
                </a:xfrm>
                <a:prstGeom prst="line">
                  <a:avLst/>
                </a:prstGeom>
                <a:noFill/>
                <a:ln w="38100">
                  <a:solidFill>
                    <a:schemeClr val="accent2"/>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1534" name="Line 42"/>
                <p:cNvSpPr>
                  <a:spLocks noChangeShapeType="1"/>
                </p:cNvSpPr>
                <p:nvPr/>
              </p:nvSpPr>
              <p:spPr bwMode="auto">
                <a:xfrm>
                  <a:off x="3904" y="1344"/>
                  <a:ext cx="0" cy="96"/>
                </a:xfrm>
                <a:prstGeom prst="line">
                  <a:avLst/>
                </a:prstGeom>
                <a:noFill/>
                <a:ln w="38100">
                  <a:solidFill>
                    <a:schemeClr val="accent2"/>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1535" name="Line 43"/>
                <p:cNvSpPr>
                  <a:spLocks noChangeShapeType="1"/>
                </p:cNvSpPr>
                <p:nvPr/>
              </p:nvSpPr>
              <p:spPr bwMode="auto">
                <a:xfrm>
                  <a:off x="3736" y="1392"/>
                  <a:ext cx="160" cy="0"/>
                </a:xfrm>
                <a:prstGeom prst="line">
                  <a:avLst/>
                </a:prstGeom>
                <a:noFill/>
                <a:ln w="38100">
                  <a:solidFill>
                    <a:schemeClr val="accent2"/>
                  </a:solidFill>
                  <a:prstDash val="sysDot"/>
                  <a:round/>
                  <a:headEnd/>
                  <a:tailEnd/>
                </a:ln>
                <a:extLst>
                  <a:ext uri="{909E8E84-426E-40dd-AFC4-6F175D3DCCD1}">
                    <a14:hiddenFill xmlns:a14="http://schemas.microsoft.com/office/drawing/2010/main" xmlns="">
                      <a:noFill/>
                    </a14:hiddenFill>
                  </a:ext>
                </a:extLst>
              </p:spPr>
              <p:txBody>
                <a:bodyPr wrap="none" anchor="ctr"/>
                <a:lstStyle/>
                <a:p>
                  <a:endParaRPr lang="en-US"/>
                </a:p>
              </p:txBody>
            </p:sp>
          </p:grpSp>
        </p:grpSp>
        <p:sp>
          <p:nvSpPr>
            <p:cNvPr id="21522" name="Rectangle 45"/>
            <p:cNvSpPr>
              <a:spLocks noChangeArrowheads="1"/>
            </p:cNvSpPr>
            <p:nvPr/>
          </p:nvSpPr>
          <p:spPr bwMode="auto">
            <a:xfrm>
              <a:off x="480" y="1392"/>
              <a:ext cx="48" cy="96"/>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eaLnBrk="0" hangingPunct="0"/>
              <a:endParaRPr lang="en-US"/>
            </a:p>
          </p:txBody>
        </p:sp>
        <p:sp>
          <p:nvSpPr>
            <p:cNvPr id="21523" name="Text Box 47"/>
            <p:cNvSpPr txBox="1">
              <a:spLocks noChangeArrowheads="1"/>
            </p:cNvSpPr>
            <p:nvPr/>
          </p:nvSpPr>
          <p:spPr bwMode="auto">
            <a:xfrm>
              <a:off x="864" y="1305"/>
              <a:ext cx="402" cy="1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r>
                <a:rPr lang="en-US" sz="1400" b="1">
                  <a:solidFill>
                    <a:schemeClr val="accent2"/>
                  </a:solidFill>
                </a:rPr>
                <a:t>LWIR</a:t>
              </a:r>
            </a:p>
          </p:txBody>
        </p:sp>
        <p:sp>
          <p:nvSpPr>
            <p:cNvPr id="21524" name="Text Box 48"/>
            <p:cNvSpPr txBox="1">
              <a:spLocks noChangeArrowheads="1"/>
            </p:cNvSpPr>
            <p:nvPr/>
          </p:nvSpPr>
          <p:spPr bwMode="auto">
            <a:xfrm>
              <a:off x="2976" y="1296"/>
              <a:ext cx="427" cy="1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r>
                <a:rPr lang="en-US" sz="1400" b="1">
                  <a:solidFill>
                    <a:schemeClr val="accent2"/>
                  </a:solidFill>
                </a:rPr>
                <a:t>MWIR</a:t>
              </a:r>
            </a:p>
          </p:txBody>
        </p:sp>
      </p:grpSp>
    </p:spTree>
    <p:extLst>
      <p:ext uri="{BB962C8B-B14F-4D97-AF65-F5344CB8AC3E}">
        <p14:creationId xmlns:p14="http://schemas.microsoft.com/office/powerpoint/2010/main" val="15028492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imginv"/>
          <p:cNvPicPr>
            <a:picLocks noChangeAspect="1" noChangeArrowheads="1"/>
          </p:cNvPicPr>
          <p:nvPr/>
        </p:nvPicPr>
        <p:blipFill>
          <a:blip r:embed="rId3">
            <a:extLst>
              <a:ext uri="{28A0092B-C50C-407E-A947-70E740481C1C}">
                <a14:useLocalDpi xmlns:a14="http://schemas.microsoft.com/office/drawing/2010/main" val="0"/>
              </a:ext>
            </a:extLst>
          </a:blip>
          <a:srcRect t="22665" b="22992"/>
          <a:stretch>
            <a:fillRect/>
          </a:stretch>
        </p:blipFill>
        <p:spPr bwMode="auto">
          <a:xfrm>
            <a:off x="0" y="1905000"/>
            <a:ext cx="9144000" cy="3962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3555" name="Text Box 3"/>
          <p:cNvSpPr txBox="1">
            <a:spLocks noChangeArrowheads="1"/>
          </p:cNvSpPr>
          <p:nvPr/>
        </p:nvSpPr>
        <p:spPr bwMode="auto">
          <a:xfrm>
            <a:off x="152400" y="5940425"/>
            <a:ext cx="8839200" cy="841375"/>
          </a:xfrm>
          <a:prstGeom prst="rect">
            <a:avLst/>
          </a:prstGeom>
          <a:solidFill>
            <a:srgbClr val="FFFF99"/>
          </a:solidFill>
          <a:ln w="25400">
            <a:solidFill>
              <a:schemeClr val="tx1"/>
            </a:solidFill>
            <a:miter lim="800000"/>
            <a:headEnd/>
            <a:tailEnd/>
          </a:ln>
        </p:spPr>
        <p:txBody>
          <a:bodyPr lIns="82945" tIns="41473" rIns="82945" bIns="41473">
            <a:spAutoFit/>
          </a:bodyPr>
          <a:lstStyle>
            <a:lvl1pPr defTabSz="828675" eaLnBrk="0" hangingPunct="0">
              <a:defRPr sz="2400">
                <a:solidFill>
                  <a:schemeClr val="tx1"/>
                </a:solidFill>
                <a:latin typeface="Arial" charset="0"/>
                <a:ea typeface="ＭＳ Ｐゴシック" charset="0"/>
                <a:cs typeface="ＭＳ Ｐゴシック" charset="0"/>
              </a:defRPr>
            </a:lvl1pPr>
            <a:lvl2pPr marL="37931725" indent="-37474525" defTabSz="8286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600" b="1">
                <a:solidFill>
                  <a:srgbClr val="9E0000"/>
                </a:solidFill>
                <a:latin typeface="Lucida Handwriting" charset="0"/>
              </a:rPr>
              <a:t>IMG demonstrates interferometer capability to detect low level inversions: example over Ontario with inversion (absorption line BTs warmer) and Texas without (abs line BTs colder)</a:t>
            </a:r>
            <a:endParaRPr lang="en-US" sz="2500" b="1">
              <a:solidFill>
                <a:srgbClr val="9E0000"/>
              </a:solidFill>
              <a:latin typeface="Times New Roman" charset="0"/>
            </a:endParaRPr>
          </a:p>
        </p:txBody>
      </p:sp>
      <p:sp>
        <p:nvSpPr>
          <p:cNvPr id="23556" name="Text Box 4"/>
          <p:cNvSpPr txBox="1">
            <a:spLocks noChangeArrowheads="1"/>
          </p:cNvSpPr>
          <p:nvPr/>
        </p:nvSpPr>
        <p:spPr bwMode="auto">
          <a:xfrm>
            <a:off x="1044575" y="704850"/>
            <a:ext cx="6910388" cy="1066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3200" b="1">
                <a:solidFill>
                  <a:schemeClr val="accent2"/>
                </a:solidFill>
                <a:latin typeface="Times New Roman" charset="0"/>
              </a:rPr>
              <a:t>Low level inversions identified by </a:t>
            </a:r>
            <a:br>
              <a:rPr lang="en-US" sz="3200" b="1">
                <a:solidFill>
                  <a:schemeClr val="accent2"/>
                </a:solidFill>
                <a:latin typeface="Times New Roman" charset="0"/>
              </a:rPr>
            </a:br>
            <a:r>
              <a:rPr lang="en-US" sz="3200" b="1">
                <a:solidFill>
                  <a:schemeClr val="accent2"/>
                </a:solidFill>
                <a:latin typeface="Times New Roman" charset="0"/>
              </a:rPr>
              <a:t>Weak CO</a:t>
            </a:r>
            <a:r>
              <a:rPr lang="en-US" sz="3200" b="1" baseline="-25000">
                <a:solidFill>
                  <a:schemeClr val="accent2"/>
                </a:solidFill>
                <a:latin typeface="Times New Roman" charset="0"/>
              </a:rPr>
              <a:t>2</a:t>
            </a:r>
            <a:r>
              <a:rPr lang="en-US" sz="3200" b="1">
                <a:solidFill>
                  <a:schemeClr val="accent2"/>
                </a:solidFill>
                <a:latin typeface="Times New Roman" charset="0"/>
              </a:rPr>
              <a:t> and Water lines sticking up</a:t>
            </a:r>
          </a:p>
        </p:txBody>
      </p:sp>
      <p:sp>
        <p:nvSpPr>
          <p:cNvPr id="23557" name="Line 5"/>
          <p:cNvSpPr>
            <a:spLocks noChangeShapeType="1"/>
          </p:cNvSpPr>
          <p:nvPr/>
        </p:nvSpPr>
        <p:spPr bwMode="auto">
          <a:xfrm>
            <a:off x="3657600" y="1676400"/>
            <a:ext cx="1066800" cy="1981200"/>
          </a:xfrm>
          <a:prstGeom prst="line">
            <a:avLst/>
          </a:prstGeom>
          <a:noFill/>
          <a:ln w="57150">
            <a:solidFill>
              <a:schemeClr val="accent2"/>
            </a:solidFill>
            <a:round/>
            <a:headEnd/>
            <a:tailEnd type="triangle" w="med" len="med"/>
          </a:ln>
          <a:extLst>
            <a:ext uri="{909E8E84-426E-40dd-AFC4-6F175D3DCCD1}">
              <a14:hiddenFill xmlns:a14="http://schemas.microsoft.com/office/drawing/2010/main" xmlns="">
                <a:noFill/>
              </a14:hiddenFill>
            </a:ext>
          </a:extLst>
        </p:spPr>
        <p:txBody>
          <a:bodyPr/>
          <a:lstStyle/>
          <a:p>
            <a:endParaRPr lang="en-US"/>
          </a:p>
        </p:txBody>
      </p:sp>
      <p:sp>
        <p:nvSpPr>
          <p:cNvPr id="23558" name="Text Box 6"/>
          <p:cNvSpPr txBox="1">
            <a:spLocks noChangeArrowheads="1"/>
          </p:cNvSpPr>
          <p:nvPr/>
        </p:nvSpPr>
        <p:spPr bwMode="auto">
          <a:xfrm>
            <a:off x="60325" y="-28575"/>
            <a:ext cx="9083675" cy="822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b="1"/>
              <a:t>High Spectral Resolution Enables </a:t>
            </a:r>
          </a:p>
          <a:p>
            <a:pPr algn="ctr" eaLnBrk="1" hangingPunct="1"/>
            <a:r>
              <a:rPr lang="en-US" b="1"/>
              <a:t>Detection of Vertical Structure Features</a:t>
            </a:r>
            <a:endParaRPr lang="en-US"/>
          </a:p>
        </p:txBody>
      </p:sp>
      <p:sp>
        <p:nvSpPr>
          <p:cNvPr id="23559" name="Line 7"/>
          <p:cNvSpPr>
            <a:spLocks noChangeShapeType="1"/>
          </p:cNvSpPr>
          <p:nvPr/>
        </p:nvSpPr>
        <p:spPr bwMode="auto">
          <a:xfrm>
            <a:off x="304800" y="762000"/>
            <a:ext cx="8610600"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Tree>
    <p:extLst>
      <p:ext uri="{BB962C8B-B14F-4D97-AF65-F5344CB8AC3E}">
        <p14:creationId xmlns:p14="http://schemas.microsoft.com/office/powerpoint/2010/main" val="19837943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2" name="Group 2"/>
          <p:cNvGrpSpPr>
            <a:grpSpLocks/>
          </p:cNvGrpSpPr>
          <p:nvPr/>
        </p:nvGrpSpPr>
        <p:grpSpPr bwMode="auto">
          <a:xfrm>
            <a:off x="39688" y="1987550"/>
            <a:ext cx="6361112" cy="3194050"/>
            <a:chOff x="25" y="916"/>
            <a:chExt cx="4007" cy="2012"/>
          </a:xfrm>
        </p:grpSpPr>
        <p:pic>
          <p:nvPicPr>
            <p:cNvPr id="25612" name="Picture 3" descr="armsgp_873_g"/>
            <p:cNvPicPr>
              <a:picLocks noChangeAspect="1" noChangeArrowheads="1"/>
            </p:cNvPicPr>
            <p:nvPr/>
          </p:nvPicPr>
          <p:blipFill>
            <a:blip r:embed="rId3">
              <a:extLst>
                <a:ext uri="{28A0092B-C50C-407E-A947-70E740481C1C}">
                  <a14:useLocalDpi xmlns:a14="http://schemas.microsoft.com/office/drawing/2010/main" val="0"/>
                </a:ext>
              </a:extLst>
            </a:blip>
            <a:srcRect l="5893" t="2893" r="7301" b="45053"/>
            <a:stretch>
              <a:fillRect/>
            </a:stretch>
          </p:blipFill>
          <p:spPr bwMode="auto">
            <a:xfrm>
              <a:off x="25" y="916"/>
              <a:ext cx="4007" cy="17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5613" name="Picture 4" descr="armsgp_873_g"/>
            <p:cNvPicPr>
              <a:picLocks noChangeAspect="1" noChangeArrowheads="1"/>
            </p:cNvPicPr>
            <p:nvPr/>
          </p:nvPicPr>
          <p:blipFill>
            <a:blip r:embed="rId3">
              <a:extLst>
                <a:ext uri="{28A0092B-C50C-407E-A947-70E740481C1C}">
                  <a14:useLocalDpi xmlns:a14="http://schemas.microsoft.com/office/drawing/2010/main" val="0"/>
                </a:ext>
              </a:extLst>
            </a:blip>
            <a:srcRect l="12804" t="86922" r="7886" b="4225"/>
            <a:stretch>
              <a:fillRect/>
            </a:stretch>
          </p:blipFill>
          <p:spPr bwMode="auto">
            <a:xfrm>
              <a:off x="353" y="2622"/>
              <a:ext cx="3652" cy="3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25603" name="Rectangle 5"/>
          <p:cNvSpPr>
            <a:spLocks noChangeArrowheads="1"/>
          </p:cNvSpPr>
          <p:nvPr/>
        </p:nvSpPr>
        <p:spPr bwMode="auto">
          <a:xfrm>
            <a:off x="5715000" y="5486400"/>
            <a:ext cx="1295400" cy="22860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pic>
        <p:nvPicPr>
          <p:cNvPr id="25604" name="Picture 6" descr="temp21"/>
          <p:cNvPicPr>
            <a:picLocks noChangeAspect="1" noChangeArrowheads="1"/>
          </p:cNvPicPr>
          <p:nvPr/>
        </p:nvPicPr>
        <p:blipFill>
          <a:blip r:embed="rId4">
            <a:extLst>
              <a:ext uri="{28A0092B-C50C-407E-A947-70E740481C1C}">
                <a14:useLocalDpi xmlns:a14="http://schemas.microsoft.com/office/drawing/2010/main" val="0"/>
              </a:ext>
            </a:extLst>
          </a:blip>
          <a:srcRect l="19627" t="6598" r="20277" b="3154"/>
          <a:stretch>
            <a:fillRect/>
          </a:stretch>
        </p:blipFill>
        <p:spPr bwMode="auto">
          <a:xfrm>
            <a:off x="5562600" y="2895600"/>
            <a:ext cx="3473450" cy="3905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605" name="Text Box 7"/>
          <p:cNvSpPr txBox="1">
            <a:spLocks noChangeArrowheads="1"/>
          </p:cNvSpPr>
          <p:nvPr/>
        </p:nvSpPr>
        <p:spPr bwMode="auto">
          <a:xfrm>
            <a:off x="152400" y="714375"/>
            <a:ext cx="8686800" cy="1190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3600" b="1">
                <a:solidFill>
                  <a:schemeClr val="accent2"/>
                </a:solidFill>
                <a:latin typeface="Times New Roman" charset="0"/>
              </a:rPr>
              <a:t>Tropopause inversion identified by </a:t>
            </a:r>
            <a:br>
              <a:rPr lang="en-US" sz="3600" b="1">
                <a:solidFill>
                  <a:schemeClr val="accent2"/>
                </a:solidFill>
                <a:latin typeface="Times New Roman" charset="0"/>
              </a:rPr>
            </a:br>
            <a:r>
              <a:rPr lang="en-US" sz="3600" b="1">
                <a:solidFill>
                  <a:schemeClr val="accent2"/>
                </a:solidFill>
                <a:latin typeface="Times New Roman" charset="0"/>
              </a:rPr>
              <a:t>Twisted Ribbon formed by CO</a:t>
            </a:r>
            <a:r>
              <a:rPr lang="en-US" sz="3600" b="1" baseline="-25000">
                <a:solidFill>
                  <a:schemeClr val="accent2"/>
                </a:solidFill>
                <a:latin typeface="Times New Roman" charset="0"/>
              </a:rPr>
              <a:t>2</a:t>
            </a:r>
            <a:r>
              <a:rPr lang="en-US" sz="3600" b="1">
                <a:solidFill>
                  <a:schemeClr val="accent2"/>
                </a:solidFill>
                <a:latin typeface="Times New Roman" charset="0"/>
              </a:rPr>
              <a:t> spectrum</a:t>
            </a:r>
            <a:endParaRPr lang="en-US" b="1">
              <a:solidFill>
                <a:schemeClr val="accent2"/>
              </a:solidFill>
              <a:latin typeface="Times New Roman" charset="0"/>
            </a:endParaRPr>
          </a:p>
        </p:txBody>
      </p:sp>
      <p:sp>
        <p:nvSpPr>
          <p:cNvPr id="25606" name="Text Box 8"/>
          <p:cNvSpPr txBox="1">
            <a:spLocks noChangeArrowheads="1"/>
          </p:cNvSpPr>
          <p:nvPr/>
        </p:nvSpPr>
        <p:spPr bwMode="auto">
          <a:xfrm>
            <a:off x="687388" y="5346700"/>
            <a:ext cx="4722812" cy="1206500"/>
          </a:xfrm>
          <a:prstGeom prst="rect">
            <a:avLst/>
          </a:prstGeom>
          <a:noFill/>
          <a:ln w="19050">
            <a:solidFill>
              <a:schemeClr val="accent2"/>
            </a:solidFill>
            <a:miter lim="800000"/>
            <a:headEnd/>
            <a:tailEnd/>
          </a:ln>
          <a:extLst>
            <a:ext uri="{909E8E84-426E-40dd-AFC4-6F175D3DCCD1}">
              <a14:hiddenFill xmlns:a14="http://schemas.microsoft.com/office/drawing/2010/main" xmlns="">
                <a:solidFill>
                  <a:srgbClr val="FFFFFF"/>
                </a:solidFill>
              </a14:hiddenFill>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b="1">
                <a:solidFill>
                  <a:schemeClr val="accent2"/>
                </a:solidFill>
                <a:latin typeface="Times New Roman" charset="0"/>
              </a:rPr>
              <a:t>Blue between-line T</a:t>
            </a:r>
            <a:r>
              <a:rPr lang="en-US" b="1" baseline="-25000">
                <a:solidFill>
                  <a:schemeClr val="accent2"/>
                </a:solidFill>
                <a:latin typeface="Times New Roman" charset="0"/>
              </a:rPr>
              <a:t>b</a:t>
            </a:r>
            <a:r>
              <a:rPr lang="en-US" b="1">
                <a:solidFill>
                  <a:schemeClr val="accent2"/>
                </a:solidFill>
                <a:latin typeface="Times New Roman" charset="0"/>
              </a:rPr>
              <a:t>s</a:t>
            </a:r>
            <a:r>
              <a:rPr lang="en-US" b="1">
                <a:latin typeface="Times New Roman" charset="0"/>
              </a:rPr>
              <a:t> </a:t>
            </a:r>
            <a:br>
              <a:rPr lang="en-US" b="1">
                <a:latin typeface="Times New Roman" charset="0"/>
              </a:rPr>
            </a:br>
            <a:r>
              <a:rPr lang="en-US" b="1" u="sng">
                <a:latin typeface="Times New Roman" charset="0"/>
              </a:rPr>
              <a:t>warmer</a:t>
            </a:r>
            <a:r>
              <a:rPr lang="en-US" b="1">
                <a:latin typeface="Times New Roman" charset="0"/>
              </a:rPr>
              <a:t> for tropospheric channels,</a:t>
            </a:r>
            <a:br>
              <a:rPr lang="en-US" b="1">
                <a:latin typeface="Times New Roman" charset="0"/>
              </a:rPr>
            </a:br>
            <a:r>
              <a:rPr lang="en-US" b="1" u="sng">
                <a:latin typeface="Times New Roman" charset="0"/>
              </a:rPr>
              <a:t>colder</a:t>
            </a:r>
            <a:r>
              <a:rPr lang="en-US" b="1">
                <a:latin typeface="Times New Roman" charset="0"/>
              </a:rPr>
              <a:t> for stratospheric channels</a:t>
            </a:r>
            <a:endParaRPr lang="en-US">
              <a:latin typeface="Times New Roman" charset="0"/>
            </a:endParaRPr>
          </a:p>
        </p:txBody>
      </p:sp>
      <p:sp>
        <p:nvSpPr>
          <p:cNvPr id="25607" name="Text Box 9"/>
          <p:cNvSpPr txBox="1">
            <a:spLocks noChangeArrowheads="1"/>
          </p:cNvSpPr>
          <p:nvPr/>
        </p:nvSpPr>
        <p:spPr bwMode="auto">
          <a:xfrm>
            <a:off x="746125" y="2244725"/>
            <a:ext cx="2824163"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latin typeface="Times New Roman" charset="0"/>
              </a:rPr>
              <a:t>15 </a:t>
            </a:r>
            <a:r>
              <a:rPr lang="en-US">
                <a:latin typeface="Times New Roman" charset="0"/>
                <a:sym typeface="Symbol" charset="0"/>
              </a:rPr>
              <a:t></a:t>
            </a:r>
            <a:r>
              <a:rPr lang="en-US">
                <a:latin typeface="Times New Roman" charset="0"/>
              </a:rPr>
              <a:t>m CO</a:t>
            </a:r>
            <a:r>
              <a:rPr lang="en-US" baseline="-25000">
                <a:latin typeface="Times New Roman" charset="0"/>
              </a:rPr>
              <a:t>2</a:t>
            </a:r>
            <a:r>
              <a:rPr lang="en-US">
                <a:latin typeface="Times New Roman" charset="0"/>
              </a:rPr>
              <a:t> Spectrum</a:t>
            </a:r>
          </a:p>
        </p:txBody>
      </p:sp>
      <p:sp>
        <p:nvSpPr>
          <p:cNvPr id="25608" name="Text Box 10"/>
          <p:cNvSpPr txBox="1">
            <a:spLocks noChangeArrowheads="1"/>
          </p:cNvSpPr>
          <p:nvPr/>
        </p:nvSpPr>
        <p:spPr bwMode="auto">
          <a:xfrm>
            <a:off x="6858000" y="5410200"/>
            <a:ext cx="1927225"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latin typeface="Times New Roman" charset="0"/>
              </a:rPr>
              <a:t>--tropopause--</a:t>
            </a:r>
          </a:p>
        </p:txBody>
      </p:sp>
      <p:sp>
        <p:nvSpPr>
          <p:cNvPr id="25609" name="Line 11"/>
          <p:cNvSpPr>
            <a:spLocks noChangeShapeType="1"/>
          </p:cNvSpPr>
          <p:nvPr/>
        </p:nvSpPr>
        <p:spPr bwMode="auto">
          <a:xfrm>
            <a:off x="2133600" y="1828800"/>
            <a:ext cx="533400" cy="2514600"/>
          </a:xfrm>
          <a:prstGeom prst="line">
            <a:avLst/>
          </a:prstGeom>
          <a:noFill/>
          <a:ln w="57150">
            <a:solidFill>
              <a:schemeClr val="accent2"/>
            </a:solidFill>
            <a:round/>
            <a:headEnd/>
            <a:tailEnd type="triangle" w="med" len="med"/>
          </a:ln>
          <a:extLst>
            <a:ext uri="{909E8E84-426E-40dd-AFC4-6F175D3DCCD1}">
              <a14:hiddenFill xmlns:a14="http://schemas.microsoft.com/office/drawing/2010/main" xmlns="">
                <a:noFill/>
              </a14:hiddenFill>
            </a:ext>
          </a:extLst>
        </p:spPr>
        <p:txBody>
          <a:bodyPr/>
          <a:lstStyle/>
          <a:p>
            <a:endParaRPr lang="en-US"/>
          </a:p>
        </p:txBody>
      </p:sp>
      <p:sp>
        <p:nvSpPr>
          <p:cNvPr id="25610" name="Text Box 12"/>
          <p:cNvSpPr txBox="1">
            <a:spLocks noChangeArrowheads="1"/>
          </p:cNvSpPr>
          <p:nvPr/>
        </p:nvSpPr>
        <p:spPr bwMode="auto">
          <a:xfrm>
            <a:off x="60325" y="0"/>
            <a:ext cx="9083675" cy="822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b="1"/>
              <a:t>High Spectral Resolution Enables </a:t>
            </a:r>
          </a:p>
          <a:p>
            <a:pPr algn="ctr" eaLnBrk="1" hangingPunct="1"/>
            <a:r>
              <a:rPr lang="en-US" b="1"/>
              <a:t>Detection of Vertical Structure Features</a:t>
            </a:r>
            <a:endParaRPr lang="en-US"/>
          </a:p>
        </p:txBody>
      </p:sp>
      <p:sp>
        <p:nvSpPr>
          <p:cNvPr id="25611" name="Line 13"/>
          <p:cNvSpPr>
            <a:spLocks noChangeShapeType="1"/>
          </p:cNvSpPr>
          <p:nvPr/>
        </p:nvSpPr>
        <p:spPr bwMode="auto">
          <a:xfrm>
            <a:off x="304800" y="762000"/>
            <a:ext cx="8610600"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Tree>
    <p:extLst>
      <p:ext uri="{BB962C8B-B14F-4D97-AF65-F5344CB8AC3E}">
        <p14:creationId xmlns:p14="http://schemas.microsoft.com/office/powerpoint/2010/main" val="3630487345"/>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2" descr="Slide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6444167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482" name="Rectangle 2"/>
          <p:cNvSpPr>
            <a:spLocks noGrp="1" noChangeArrowheads="1"/>
          </p:cNvSpPr>
          <p:nvPr>
            <p:ph type="ctrTitle"/>
          </p:nvPr>
        </p:nvSpPr>
        <p:spPr>
          <a:xfrm>
            <a:off x="0" y="76200"/>
            <a:ext cx="9144000" cy="838200"/>
          </a:xfrm>
        </p:spPr>
        <p:txBody>
          <a:bodyPr>
            <a:normAutofit fontScale="90000"/>
          </a:bodyPr>
          <a:lstStyle/>
          <a:p>
            <a:pPr eaLnBrk="1" hangingPunct="1"/>
            <a:r>
              <a:rPr lang="en-US" sz="1800" b="1" i="1" u="sng">
                <a:solidFill>
                  <a:srgbClr val="9E0000"/>
                </a:solidFill>
                <a:latin typeface="Arial" charset="0"/>
                <a:ea typeface="ＭＳ Ｐゴシック" charset="0"/>
                <a:cs typeface="ＭＳ Ｐゴシック" charset="0"/>
              </a:rPr>
              <a:t>Why Does Ultraspectral Resolution Provide High Vertical Resolution ?</a:t>
            </a:r>
            <a:br>
              <a:rPr lang="en-US" sz="1800" b="1" i="1" u="sng">
                <a:solidFill>
                  <a:srgbClr val="9E0000"/>
                </a:solidFill>
                <a:latin typeface="Arial" charset="0"/>
                <a:ea typeface="ＭＳ Ｐゴシック" charset="0"/>
                <a:cs typeface="ＭＳ Ｐゴシック" charset="0"/>
              </a:rPr>
            </a:br>
            <a:r>
              <a:rPr lang="en-US" sz="1400">
                <a:latin typeface="Lucida Handwriting" charset="0"/>
                <a:ea typeface="ＭＳ Ｐゴシック" charset="0"/>
                <a:cs typeface="ＭＳ Ｐゴシック" charset="0"/>
              </a:rPr>
              <a:t>Slightly sharper weighting functions and much greater system S/N resulting from the very large number of radiance observations</a:t>
            </a:r>
            <a:r>
              <a:rPr lang="en-US" sz="1800" b="1">
                <a:latin typeface="Arial" charset="0"/>
                <a:ea typeface="ＭＳ Ｐゴシック" charset="0"/>
                <a:cs typeface="ＭＳ Ｐゴシック" charset="0"/>
              </a:rPr>
              <a:t> </a:t>
            </a:r>
            <a:endParaRPr lang="en-US" sz="4000">
              <a:latin typeface="Arial" charset="0"/>
              <a:ea typeface="ＭＳ Ｐゴシック" charset="0"/>
              <a:cs typeface="ＭＳ Ｐゴシック" charset="0"/>
            </a:endParaRPr>
          </a:p>
        </p:txBody>
      </p:sp>
      <p:pic>
        <p:nvPicPr>
          <p:cNvPr id="29699" name="Picture 3" descr="goes_wf_standard_5"/>
          <p:cNvPicPr>
            <a:picLocks noChangeAspect="1" noChangeArrowheads="1"/>
          </p:cNvPicPr>
          <p:nvPr/>
        </p:nvPicPr>
        <p:blipFill>
          <a:blip r:embed="rId3">
            <a:extLst>
              <a:ext uri="{28A0092B-C50C-407E-A947-70E740481C1C}">
                <a14:useLocalDpi xmlns:a14="http://schemas.microsoft.com/office/drawing/2010/main" val="0"/>
              </a:ext>
            </a:extLst>
          </a:blip>
          <a:srcRect t="66470" b="7112"/>
          <a:stretch>
            <a:fillRect/>
          </a:stretch>
        </p:blipFill>
        <p:spPr bwMode="auto">
          <a:xfrm>
            <a:off x="609600" y="1066800"/>
            <a:ext cx="4038600" cy="2590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9700" name="Picture 4" descr="gifts_wf_standard_5"/>
          <p:cNvPicPr>
            <a:picLocks noChangeAspect="1" noChangeArrowheads="1"/>
          </p:cNvPicPr>
          <p:nvPr/>
        </p:nvPicPr>
        <p:blipFill>
          <a:blip r:embed="rId4">
            <a:extLst>
              <a:ext uri="{28A0092B-C50C-407E-A947-70E740481C1C}">
                <a14:useLocalDpi xmlns:a14="http://schemas.microsoft.com/office/drawing/2010/main" val="0"/>
              </a:ext>
            </a:extLst>
          </a:blip>
          <a:srcRect t="65715" b="7500"/>
          <a:stretch>
            <a:fillRect/>
          </a:stretch>
        </p:blipFill>
        <p:spPr bwMode="auto">
          <a:xfrm>
            <a:off x="4648200" y="1066800"/>
            <a:ext cx="4114800" cy="2514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9701" name="Picture 5" descr="t_goes_reso"/>
          <p:cNvPicPr>
            <a:picLocks noChangeArrowheads="1"/>
          </p:cNvPicPr>
          <p:nvPr/>
        </p:nvPicPr>
        <p:blipFill>
          <a:blip r:embed="rId5">
            <a:extLst>
              <a:ext uri="{28A0092B-C50C-407E-A947-70E740481C1C}">
                <a14:useLocalDpi xmlns:a14="http://schemas.microsoft.com/office/drawing/2010/main" val="0"/>
              </a:ext>
            </a:extLst>
          </a:blip>
          <a:srcRect l="7637" t="16000" r="14667" b="13333"/>
          <a:stretch>
            <a:fillRect/>
          </a:stretch>
        </p:blipFill>
        <p:spPr bwMode="auto">
          <a:xfrm>
            <a:off x="685800" y="4202113"/>
            <a:ext cx="3657600" cy="2286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9702" name="Picture 6" descr="t_gifts_reso"/>
          <p:cNvPicPr>
            <a:picLocks noChangeArrowheads="1"/>
          </p:cNvPicPr>
          <p:nvPr/>
        </p:nvPicPr>
        <p:blipFill>
          <a:blip r:embed="rId6">
            <a:extLst>
              <a:ext uri="{28A0092B-C50C-407E-A947-70E740481C1C}">
                <a14:useLocalDpi xmlns:a14="http://schemas.microsoft.com/office/drawing/2010/main" val="0"/>
              </a:ext>
            </a:extLst>
          </a:blip>
          <a:srcRect l="7637" t="16000" r="14667" b="13333"/>
          <a:stretch>
            <a:fillRect/>
          </a:stretch>
        </p:blipFill>
        <p:spPr bwMode="auto">
          <a:xfrm>
            <a:off x="4800600" y="4191000"/>
            <a:ext cx="3657600" cy="2362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9703" name="Rectangle 7"/>
          <p:cNvSpPr>
            <a:spLocks noChangeArrowheads="1"/>
          </p:cNvSpPr>
          <p:nvPr/>
        </p:nvSpPr>
        <p:spPr bwMode="auto">
          <a:xfrm>
            <a:off x="1524000" y="3668713"/>
            <a:ext cx="1981200" cy="381000"/>
          </a:xfrm>
          <a:prstGeom prst="rect">
            <a:avLst/>
          </a:prstGeom>
          <a:solidFill>
            <a:srgbClr val="FFCC66"/>
          </a:solidFill>
          <a:ln w="9525">
            <a:solidFill>
              <a:schemeClr val="tx1"/>
            </a:solidFill>
            <a:miter lim="800000"/>
            <a:headEnd/>
            <a:tailEnd/>
          </a:ln>
        </p:spPr>
        <p:txBody>
          <a:bodyPr wrap="none" anchor="ctr"/>
          <a:lstStyle/>
          <a:p>
            <a:pPr algn="ctr"/>
            <a:r>
              <a:rPr lang="en-US" sz="2000" b="1">
                <a:latin typeface="Times New Roman" charset="0"/>
                <a:sym typeface="Symbol" charset="0"/>
              </a:rPr>
              <a:t> = </a:t>
            </a:r>
            <a:r>
              <a:rPr lang="en-US" sz="2000" b="1">
                <a:latin typeface="Times New Roman" charset="0"/>
              </a:rPr>
              <a:t>15.0 cm</a:t>
            </a:r>
            <a:r>
              <a:rPr lang="en-US" sz="2000" b="1" baseline="30000">
                <a:latin typeface="Times New Roman" charset="0"/>
              </a:rPr>
              <a:t>-1</a:t>
            </a:r>
            <a:endParaRPr lang="en-US" sz="3200" b="1">
              <a:latin typeface="Times New Roman" charset="0"/>
            </a:endParaRPr>
          </a:p>
        </p:txBody>
      </p:sp>
      <p:sp>
        <p:nvSpPr>
          <p:cNvPr id="29704" name="Text Box 8"/>
          <p:cNvSpPr txBox="1">
            <a:spLocks noChangeArrowheads="1"/>
          </p:cNvSpPr>
          <p:nvPr/>
        </p:nvSpPr>
        <p:spPr bwMode="auto">
          <a:xfrm>
            <a:off x="2235200" y="1295400"/>
            <a:ext cx="1087438" cy="581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600">
                <a:latin typeface="Calibri" charset="0"/>
              </a:rPr>
              <a:t>Weighting</a:t>
            </a:r>
          </a:p>
          <a:p>
            <a:pPr algn="ctr" eaLnBrk="1" hangingPunct="1"/>
            <a:r>
              <a:rPr lang="en-US" sz="1600">
                <a:latin typeface="Calibri" charset="0"/>
              </a:rPr>
              <a:t> Function</a:t>
            </a:r>
          </a:p>
        </p:txBody>
      </p:sp>
      <p:sp>
        <p:nvSpPr>
          <p:cNvPr id="29705" name="Text Box 9"/>
          <p:cNvSpPr txBox="1">
            <a:spLocks noChangeArrowheads="1"/>
          </p:cNvSpPr>
          <p:nvPr/>
        </p:nvSpPr>
        <p:spPr bwMode="auto">
          <a:xfrm>
            <a:off x="6858000" y="1371600"/>
            <a:ext cx="1087438" cy="581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600">
                <a:latin typeface="Calibri" charset="0"/>
              </a:rPr>
              <a:t>Weighting</a:t>
            </a:r>
          </a:p>
          <a:p>
            <a:pPr algn="ctr" eaLnBrk="1" hangingPunct="1"/>
            <a:r>
              <a:rPr lang="en-US" sz="1600">
                <a:latin typeface="Calibri" charset="0"/>
              </a:rPr>
              <a:t> Function</a:t>
            </a:r>
          </a:p>
        </p:txBody>
      </p:sp>
      <p:sp>
        <p:nvSpPr>
          <p:cNvPr id="29706" name="Text Box 10"/>
          <p:cNvSpPr txBox="1">
            <a:spLocks noChangeArrowheads="1"/>
          </p:cNvSpPr>
          <p:nvPr/>
        </p:nvSpPr>
        <p:spPr bwMode="auto">
          <a:xfrm>
            <a:off x="2362200" y="4354513"/>
            <a:ext cx="1144588" cy="581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600">
                <a:latin typeface="Calibri" charset="0"/>
              </a:rPr>
              <a:t>Resolution</a:t>
            </a:r>
          </a:p>
          <a:p>
            <a:pPr algn="ctr" eaLnBrk="1" hangingPunct="1"/>
            <a:r>
              <a:rPr lang="en-US" sz="1600">
                <a:latin typeface="Calibri" charset="0"/>
              </a:rPr>
              <a:t> Function</a:t>
            </a:r>
          </a:p>
        </p:txBody>
      </p:sp>
      <p:sp>
        <p:nvSpPr>
          <p:cNvPr id="29707" name="Text Box 11"/>
          <p:cNvSpPr txBox="1">
            <a:spLocks noChangeArrowheads="1"/>
          </p:cNvSpPr>
          <p:nvPr/>
        </p:nvSpPr>
        <p:spPr bwMode="auto">
          <a:xfrm>
            <a:off x="6705600" y="4419600"/>
            <a:ext cx="1144588" cy="581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600">
                <a:latin typeface="Calibri" charset="0"/>
              </a:rPr>
              <a:t>Resolution</a:t>
            </a:r>
          </a:p>
          <a:p>
            <a:pPr algn="ctr" eaLnBrk="1" hangingPunct="1"/>
            <a:r>
              <a:rPr lang="en-US" sz="1600">
                <a:latin typeface="Calibri" charset="0"/>
              </a:rPr>
              <a:t> Function</a:t>
            </a:r>
          </a:p>
        </p:txBody>
      </p:sp>
      <p:sp>
        <p:nvSpPr>
          <p:cNvPr id="29708" name="Rectangle 12"/>
          <p:cNvSpPr>
            <a:spLocks noChangeArrowheads="1"/>
          </p:cNvSpPr>
          <p:nvPr/>
        </p:nvSpPr>
        <p:spPr bwMode="auto">
          <a:xfrm>
            <a:off x="5791200" y="3657600"/>
            <a:ext cx="1981200" cy="381000"/>
          </a:xfrm>
          <a:prstGeom prst="rect">
            <a:avLst/>
          </a:prstGeom>
          <a:solidFill>
            <a:srgbClr val="FFCC66"/>
          </a:solidFill>
          <a:ln w="9525">
            <a:solidFill>
              <a:schemeClr val="tx1"/>
            </a:solidFill>
            <a:miter lim="800000"/>
            <a:headEnd/>
            <a:tailEnd/>
          </a:ln>
        </p:spPr>
        <p:txBody>
          <a:bodyPr wrap="none" anchor="ctr"/>
          <a:lstStyle/>
          <a:p>
            <a:pPr algn="ctr"/>
            <a:r>
              <a:rPr lang="en-US" sz="2000" b="1">
                <a:latin typeface="Times New Roman" charset="0"/>
                <a:sym typeface="Symbol" charset="0"/>
              </a:rPr>
              <a:t> = </a:t>
            </a:r>
            <a:r>
              <a:rPr lang="en-US" sz="2000" b="1">
                <a:latin typeface="Times New Roman" charset="0"/>
              </a:rPr>
              <a:t>0.5 cm</a:t>
            </a:r>
            <a:r>
              <a:rPr lang="en-US" sz="2000" b="1" baseline="30000">
                <a:latin typeface="Times New Roman" charset="0"/>
              </a:rPr>
              <a:t>-1</a:t>
            </a:r>
            <a:endParaRPr lang="en-US" sz="3200" b="1">
              <a:latin typeface="Times New Roman" charset="0"/>
            </a:endParaRPr>
          </a:p>
        </p:txBody>
      </p:sp>
      <p:sp>
        <p:nvSpPr>
          <p:cNvPr id="29709" name="Line 13"/>
          <p:cNvSpPr>
            <a:spLocks noChangeShapeType="1"/>
          </p:cNvSpPr>
          <p:nvPr/>
        </p:nvSpPr>
        <p:spPr bwMode="auto">
          <a:xfrm>
            <a:off x="4572000" y="914400"/>
            <a:ext cx="0" cy="59436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9710" name="Line 14"/>
          <p:cNvSpPr>
            <a:spLocks noChangeShapeType="1"/>
          </p:cNvSpPr>
          <p:nvPr/>
        </p:nvSpPr>
        <p:spPr bwMode="auto">
          <a:xfrm>
            <a:off x="0" y="914400"/>
            <a:ext cx="8991600"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Tree>
    <p:extLst>
      <p:ext uri="{BB962C8B-B14F-4D97-AF65-F5344CB8AC3E}">
        <p14:creationId xmlns:p14="http://schemas.microsoft.com/office/powerpoint/2010/main" val="13301018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626" name="Rectangle 2"/>
          <p:cNvSpPr>
            <a:spLocks noGrp="1" noChangeArrowheads="1"/>
          </p:cNvSpPr>
          <p:nvPr>
            <p:ph type="title"/>
          </p:nvPr>
        </p:nvSpPr>
        <p:spPr>
          <a:xfrm>
            <a:off x="0" y="0"/>
            <a:ext cx="9144000" cy="1143000"/>
          </a:xfrm>
        </p:spPr>
        <p:txBody>
          <a:bodyPr rtlCol="0">
            <a:normAutofit fontScale="90000"/>
          </a:bodyPr>
          <a:lstStyle/>
          <a:p>
            <a:pPr eaLnBrk="1" fontAlgn="auto" hangingPunct="1">
              <a:spcAft>
                <a:spcPts val="0"/>
              </a:spcAft>
              <a:defRPr/>
            </a:pPr>
            <a:r>
              <a:rPr lang="en-US" sz="2800" b="1" i="1" dirty="0">
                <a:solidFill>
                  <a:srgbClr val="9E0000"/>
                </a:solidFill>
              </a:rPr>
              <a:t>Retrieval Accuracy Vs Spectral Resolution </a:t>
            </a:r>
            <a:br>
              <a:rPr lang="en-US" sz="2800" b="1" i="1" dirty="0">
                <a:solidFill>
                  <a:srgbClr val="9E0000"/>
                </a:solidFill>
              </a:rPr>
            </a:br>
            <a:r>
              <a:rPr lang="en-US" sz="2800" b="1" i="1" dirty="0">
                <a:solidFill>
                  <a:srgbClr val="9E0000"/>
                </a:solidFill>
              </a:rPr>
              <a:t>(i.e., number of spectral radiance observations)</a:t>
            </a:r>
            <a:r>
              <a:rPr lang="en-US" dirty="0"/>
              <a:t> </a:t>
            </a:r>
          </a:p>
        </p:txBody>
      </p:sp>
      <p:sp>
        <p:nvSpPr>
          <p:cNvPr id="31747" name="Line 3"/>
          <p:cNvSpPr>
            <a:spLocks noChangeShapeType="1"/>
          </p:cNvSpPr>
          <p:nvPr/>
        </p:nvSpPr>
        <p:spPr bwMode="auto">
          <a:xfrm>
            <a:off x="381000" y="1143000"/>
            <a:ext cx="8534400"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grpSp>
        <p:nvGrpSpPr>
          <p:cNvPr id="31748" name="Group 4"/>
          <p:cNvGrpSpPr>
            <a:grpSpLocks/>
          </p:cNvGrpSpPr>
          <p:nvPr/>
        </p:nvGrpSpPr>
        <p:grpSpPr bwMode="auto">
          <a:xfrm>
            <a:off x="381000" y="1295400"/>
            <a:ext cx="8458200" cy="4352925"/>
            <a:chOff x="240" y="816"/>
            <a:chExt cx="5328" cy="2742"/>
          </a:xfrm>
        </p:grpSpPr>
        <p:pic>
          <p:nvPicPr>
            <p:cNvPr id="31750" name="Picture 5" descr="GIFTS_Trms_3res"/>
            <p:cNvPicPr>
              <a:picLocks noChangeAspect="1" noChangeArrowheads="1"/>
            </p:cNvPicPr>
            <p:nvPr/>
          </p:nvPicPr>
          <p:blipFill>
            <a:blip r:embed="rId3">
              <a:extLst>
                <a:ext uri="{28A0092B-C50C-407E-A947-70E740481C1C}">
                  <a14:useLocalDpi xmlns:a14="http://schemas.microsoft.com/office/drawing/2010/main" val="0"/>
                </a:ext>
              </a:extLst>
            </a:blip>
            <a:srcRect l="7576" t="16013" r="15657" b="9477"/>
            <a:stretch>
              <a:fillRect/>
            </a:stretch>
          </p:blipFill>
          <p:spPr bwMode="auto">
            <a:xfrm>
              <a:off x="240" y="816"/>
              <a:ext cx="2592" cy="27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751" name="Picture 6" descr="GIFTS_Wrms_3res"/>
            <p:cNvPicPr>
              <a:picLocks noChangeAspect="1" noChangeArrowheads="1"/>
            </p:cNvPicPr>
            <p:nvPr/>
          </p:nvPicPr>
          <p:blipFill>
            <a:blip r:embed="rId4">
              <a:extLst>
                <a:ext uri="{28A0092B-C50C-407E-A947-70E740481C1C}">
                  <a14:useLocalDpi xmlns:a14="http://schemas.microsoft.com/office/drawing/2010/main" val="0"/>
                </a:ext>
              </a:extLst>
            </a:blip>
            <a:srcRect l="7576" t="16013" r="14647" b="9477"/>
            <a:stretch>
              <a:fillRect/>
            </a:stretch>
          </p:blipFill>
          <p:spPr bwMode="auto">
            <a:xfrm>
              <a:off x="2928" y="822"/>
              <a:ext cx="2640" cy="27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1752" name="Text Box 7"/>
            <p:cNvSpPr txBox="1">
              <a:spLocks noChangeArrowheads="1"/>
            </p:cNvSpPr>
            <p:nvPr/>
          </p:nvSpPr>
          <p:spPr bwMode="auto">
            <a:xfrm>
              <a:off x="1251" y="1040"/>
              <a:ext cx="1204" cy="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b="1">
                  <a:latin typeface="Times New Roman" charset="0"/>
                </a:rPr>
                <a:t>Temperature</a:t>
              </a:r>
            </a:p>
          </p:txBody>
        </p:sp>
        <p:sp>
          <p:nvSpPr>
            <p:cNvPr id="31753" name="Text Box 8"/>
            <p:cNvSpPr txBox="1">
              <a:spLocks noChangeArrowheads="1"/>
            </p:cNvSpPr>
            <p:nvPr/>
          </p:nvSpPr>
          <p:spPr bwMode="auto">
            <a:xfrm>
              <a:off x="3783" y="2982"/>
              <a:ext cx="1209" cy="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b="1">
                  <a:latin typeface="Times New Roman" charset="0"/>
                </a:rPr>
                <a:t>Water Vapor</a:t>
              </a:r>
            </a:p>
          </p:txBody>
        </p:sp>
        <p:sp>
          <p:nvSpPr>
            <p:cNvPr id="31754" name="Rectangle 9"/>
            <p:cNvSpPr>
              <a:spLocks noChangeArrowheads="1"/>
            </p:cNvSpPr>
            <p:nvPr/>
          </p:nvSpPr>
          <p:spPr bwMode="auto">
            <a:xfrm>
              <a:off x="1776" y="2160"/>
              <a:ext cx="624" cy="576"/>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latin typeface="Calibri" charset="0"/>
              </a:endParaRPr>
            </a:p>
          </p:txBody>
        </p:sp>
        <p:sp>
          <p:nvSpPr>
            <p:cNvPr id="31755" name="Rectangle 10"/>
            <p:cNvSpPr>
              <a:spLocks noChangeArrowheads="1"/>
            </p:cNvSpPr>
            <p:nvPr/>
          </p:nvSpPr>
          <p:spPr bwMode="auto">
            <a:xfrm>
              <a:off x="4680" y="1440"/>
              <a:ext cx="624" cy="576"/>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latin typeface="Calibri" charset="0"/>
              </a:endParaRPr>
            </a:p>
          </p:txBody>
        </p:sp>
        <p:sp>
          <p:nvSpPr>
            <p:cNvPr id="31756" name="Text Box 11"/>
            <p:cNvSpPr txBox="1">
              <a:spLocks noChangeArrowheads="1"/>
            </p:cNvSpPr>
            <p:nvPr/>
          </p:nvSpPr>
          <p:spPr bwMode="auto">
            <a:xfrm>
              <a:off x="1776" y="1956"/>
              <a:ext cx="758" cy="7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u="sng">
                  <a:latin typeface="Calibri" charset="0"/>
                </a:rPr>
                <a:t># chnls/</a:t>
              </a:r>
              <a:r>
                <a:rPr lang="en-US" sz="1600" u="sng">
                  <a:latin typeface="Calibri" charset="0"/>
                  <a:sym typeface="Symbol" charset="0"/>
                </a:rPr>
                <a:t></a:t>
              </a:r>
            </a:p>
            <a:p>
              <a:pPr eaLnBrk="1" hangingPunct="1"/>
              <a:r>
                <a:rPr lang="en-US" sz="1400">
                  <a:latin typeface="Calibri" charset="0"/>
                </a:rPr>
                <a:t>    18/15 cm</a:t>
              </a:r>
              <a:r>
                <a:rPr lang="en-US" sz="1400" baseline="30000">
                  <a:latin typeface="Calibri" charset="0"/>
                </a:rPr>
                <a:t>-1</a:t>
              </a:r>
            </a:p>
            <a:p>
              <a:pPr eaLnBrk="1" hangingPunct="1"/>
              <a:r>
                <a:rPr lang="en-US" sz="1400">
                  <a:latin typeface="Calibri" charset="0"/>
                </a:rPr>
                <a:t>  800/1.2 cm</a:t>
              </a:r>
              <a:r>
                <a:rPr lang="en-US" sz="1400" baseline="30000">
                  <a:latin typeface="Calibri" charset="0"/>
                </a:rPr>
                <a:t>-1</a:t>
              </a:r>
            </a:p>
            <a:p>
              <a:pPr eaLnBrk="1" hangingPunct="1"/>
              <a:r>
                <a:rPr lang="en-US" sz="1400">
                  <a:latin typeface="Calibri" charset="0"/>
                </a:rPr>
                <a:t>1600/0.6 cm</a:t>
              </a:r>
              <a:r>
                <a:rPr lang="en-US" sz="1400" baseline="30000">
                  <a:latin typeface="Calibri" charset="0"/>
                </a:rPr>
                <a:t>-1</a:t>
              </a:r>
            </a:p>
            <a:p>
              <a:pPr eaLnBrk="1" hangingPunct="1"/>
              <a:r>
                <a:rPr lang="en-US" sz="1400">
                  <a:latin typeface="Calibri" charset="0"/>
                </a:rPr>
                <a:t>3200/0.3 cm</a:t>
              </a:r>
              <a:r>
                <a:rPr lang="en-US" sz="1400" baseline="30000">
                  <a:latin typeface="Calibri" charset="0"/>
                </a:rPr>
                <a:t>-1</a:t>
              </a:r>
              <a:endParaRPr lang="en-US" sz="1400">
                <a:latin typeface="Calibri" charset="0"/>
              </a:endParaRPr>
            </a:p>
          </p:txBody>
        </p:sp>
        <p:sp>
          <p:nvSpPr>
            <p:cNvPr id="31757" name="Text Box 12"/>
            <p:cNvSpPr txBox="1">
              <a:spLocks noChangeArrowheads="1"/>
            </p:cNvSpPr>
            <p:nvPr/>
          </p:nvSpPr>
          <p:spPr bwMode="auto">
            <a:xfrm>
              <a:off x="4628" y="1248"/>
              <a:ext cx="758" cy="7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u="sng">
                  <a:latin typeface="Calibri" charset="0"/>
                </a:rPr>
                <a:t># chnls/</a:t>
              </a:r>
              <a:r>
                <a:rPr lang="en-US" sz="1600" u="sng">
                  <a:latin typeface="Calibri" charset="0"/>
                  <a:sym typeface="Symbol" charset="0"/>
                </a:rPr>
                <a:t></a:t>
              </a:r>
            </a:p>
            <a:p>
              <a:pPr eaLnBrk="1" hangingPunct="1"/>
              <a:r>
                <a:rPr lang="en-US" sz="1400">
                  <a:latin typeface="Calibri" charset="0"/>
                </a:rPr>
                <a:t>    18/15 cm</a:t>
              </a:r>
              <a:r>
                <a:rPr lang="en-US" sz="1400" baseline="30000">
                  <a:latin typeface="Calibri" charset="0"/>
                </a:rPr>
                <a:t>-1</a:t>
              </a:r>
            </a:p>
            <a:p>
              <a:pPr eaLnBrk="1" hangingPunct="1"/>
              <a:r>
                <a:rPr lang="en-US" sz="1400">
                  <a:latin typeface="Calibri" charset="0"/>
                </a:rPr>
                <a:t>  800/1.2 cm</a:t>
              </a:r>
              <a:r>
                <a:rPr lang="en-US" sz="1400" baseline="30000">
                  <a:latin typeface="Calibri" charset="0"/>
                </a:rPr>
                <a:t>-1</a:t>
              </a:r>
            </a:p>
            <a:p>
              <a:pPr eaLnBrk="1" hangingPunct="1"/>
              <a:r>
                <a:rPr lang="en-US" sz="1400">
                  <a:latin typeface="Calibri" charset="0"/>
                </a:rPr>
                <a:t>1600/0.6 cm</a:t>
              </a:r>
              <a:r>
                <a:rPr lang="en-US" sz="1400" baseline="30000">
                  <a:latin typeface="Calibri" charset="0"/>
                </a:rPr>
                <a:t>-1</a:t>
              </a:r>
            </a:p>
            <a:p>
              <a:pPr eaLnBrk="1" hangingPunct="1"/>
              <a:r>
                <a:rPr lang="en-US" sz="1400">
                  <a:latin typeface="Calibri" charset="0"/>
                </a:rPr>
                <a:t>3200/0.3 cm</a:t>
              </a:r>
              <a:r>
                <a:rPr lang="en-US" sz="1400" baseline="30000">
                  <a:latin typeface="Calibri" charset="0"/>
                </a:rPr>
                <a:t>-1</a:t>
              </a:r>
              <a:endParaRPr lang="en-US" sz="1400">
                <a:latin typeface="Calibri" charset="0"/>
              </a:endParaRPr>
            </a:p>
          </p:txBody>
        </p:sp>
      </p:grpSp>
      <p:sp>
        <p:nvSpPr>
          <p:cNvPr id="31749" name="Text Box 13"/>
          <p:cNvSpPr txBox="1">
            <a:spLocks noChangeArrowheads="1"/>
          </p:cNvSpPr>
          <p:nvPr/>
        </p:nvSpPr>
        <p:spPr bwMode="auto">
          <a:xfrm>
            <a:off x="304800" y="5686425"/>
            <a:ext cx="8534400" cy="738188"/>
          </a:xfrm>
          <a:prstGeom prst="rect">
            <a:avLst/>
          </a:prstGeom>
          <a:solidFill>
            <a:srgbClr val="FFFF99"/>
          </a:solidFill>
          <a:ln w="25400">
            <a:solidFill>
              <a:schemeClr val="tx1"/>
            </a:solidFill>
            <a:miter lim="800000"/>
            <a:headEnd/>
            <a:tailEnd/>
          </a:ln>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400" b="1">
                <a:latin typeface="Lucida Handwriting" charset="0"/>
              </a:rPr>
              <a:t>The vertical resolution and accuracy increases greatly going from multi-spectral to ultraspectral resolution.  The improvement in ultraspectral performance is proportional to the square root of the number of channels (i.e., S/N)</a:t>
            </a:r>
            <a:r>
              <a:rPr lang="en-US" sz="1400">
                <a:latin typeface="Calibri" charset="0"/>
              </a:rPr>
              <a:t> </a:t>
            </a:r>
          </a:p>
        </p:txBody>
      </p:sp>
    </p:spTree>
    <p:extLst>
      <p:ext uri="{BB962C8B-B14F-4D97-AF65-F5344CB8AC3E}">
        <p14:creationId xmlns:p14="http://schemas.microsoft.com/office/powerpoint/2010/main" val="26134134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7898" y="648884"/>
            <a:ext cx="9147563" cy="6131019"/>
            <a:chOff x="7898" y="2"/>
            <a:chExt cx="9147563" cy="6131019"/>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21791" t="23012" r="18662" b="23774"/>
            <a:stretch/>
          </p:blipFill>
          <p:spPr bwMode="auto">
            <a:xfrm>
              <a:off x="7898" y="2"/>
              <a:ext cx="9147563" cy="6131019"/>
            </a:xfrm>
            <a:prstGeom prst="rect">
              <a:avLst/>
            </a:prstGeom>
            <a:ln>
              <a:noFill/>
            </a:ln>
            <a:extLst>
              <a:ext uri="{53640926-AAD7-44d8-BBD7-CCE9431645EC}">
                <a14:shadowObscured xmlns:a14="http://schemas.microsoft.com/office/drawing/2010/main" xmlns=""/>
              </a:ext>
            </a:extLst>
          </p:spPr>
        </p:pic>
        <p:sp>
          <p:nvSpPr>
            <p:cNvPr id="3" name="Rectangle 2"/>
            <p:cNvSpPr/>
            <p:nvPr/>
          </p:nvSpPr>
          <p:spPr>
            <a:xfrm>
              <a:off x="2912827" y="3396211"/>
              <a:ext cx="1504731" cy="28992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2636731" y="3340987"/>
              <a:ext cx="2029102" cy="384721"/>
            </a:xfrm>
            <a:prstGeom prst="rect">
              <a:avLst/>
            </a:prstGeom>
            <a:noFill/>
            <a:ln>
              <a:noFill/>
            </a:ln>
          </p:spPr>
          <p:txBody>
            <a:bodyPr wrap="none" rtlCol="0">
              <a:spAutoFit/>
            </a:bodyPr>
            <a:lstStyle/>
            <a:p>
              <a:r>
                <a:rPr lang="en-US" sz="1900" b="1" dirty="0"/>
                <a:t>(2006/2012) [LEO]</a:t>
              </a:r>
            </a:p>
          </p:txBody>
        </p:sp>
      </p:grpSp>
      <p:sp>
        <p:nvSpPr>
          <p:cNvPr id="7" name="TextBox 6"/>
          <p:cNvSpPr txBox="1"/>
          <p:nvPr/>
        </p:nvSpPr>
        <p:spPr>
          <a:xfrm>
            <a:off x="1409700" y="50800"/>
            <a:ext cx="6173485" cy="707886"/>
          </a:xfrm>
          <a:prstGeom prst="rect">
            <a:avLst/>
          </a:prstGeom>
          <a:noFill/>
        </p:spPr>
        <p:txBody>
          <a:bodyPr wrap="none" rtlCol="0">
            <a:spAutoFit/>
          </a:bodyPr>
          <a:lstStyle/>
          <a:p>
            <a:r>
              <a:rPr lang="en-US" sz="4000" b="1" u="sng" dirty="0">
                <a:solidFill>
                  <a:srgbClr val="800000"/>
                </a:solidFill>
              </a:rPr>
              <a:t>History of Remote Sounding</a:t>
            </a:r>
          </a:p>
        </p:txBody>
      </p:sp>
    </p:spTree>
    <p:extLst>
      <p:ext uri="{BB962C8B-B14F-4D97-AF65-F5344CB8AC3E}">
        <p14:creationId xmlns:p14="http://schemas.microsoft.com/office/powerpoint/2010/main" val="12060489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0" y="-17463"/>
            <a:ext cx="9144000" cy="804863"/>
          </a:xfrm>
        </p:spPr>
        <p:txBody>
          <a:bodyPr/>
          <a:lstStyle/>
          <a:p>
            <a:pPr eaLnBrk="1" hangingPunct="1"/>
            <a:r>
              <a:rPr lang="en-US" sz="3200" b="1" u="sng">
                <a:latin typeface="Arial" charset="0"/>
                <a:ea typeface="ＭＳ Ｐゴシック" charset="0"/>
                <a:cs typeface="ＭＳ Ｐゴシック" charset="0"/>
              </a:rPr>
              <a:t>Satellite Vs Ground-based Profile Sensitivity</a:t>
            </a:r>
          </a:p>
        </p:txBody>
      </p:sp>
      <p:sp>
        <p:nvSpPr>
          <p:cNvPr id="33795" name="TextBox 3"/>
          <p:cNvSpPr txBox="1">
            <a:spLocks noChangeArrowheads="1"/>
          </p:cNvSpPr>
          <p:nvPr/>
        </p:nvSpPr>
        <p:spPr bwMode="auto">
          <a:xfrm>
            <a:off x="915988" y="5945188"/>
            <a:ext cx="7683500" cy="708025"/>
          </a:xfrm>
          <a:prstGeom prst="rect">
            <a:avLst/>
          </a:prstGeom>
          <a:solidFill>
            <a:srgbClr val="FFFF00"/>
          </a:solidFill>
          <a:ln w="25400">
            <a:solidFill>
              <a:srgbClr val="800000"/>
            </a:solidFill>
            <a:miter lim="800000"/>
            <a:headEnd/>
            <a:tailEnd/>
          </a:ln>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2000">
                <a:solidFill>
                  <a:srgbClr val="800000"/>
                </a:solidFill>
              </a:rPr>
              <a:t>Satellite Information Content is High in the Free-atmosphere</a:t>
            </a:r>
          </a:p>
          <a:p>
            <a:pPr algn="ctr" eaLnBrk="1" hangingPunct="1"/>
            <a:r>
              <a:rPr lang="en-US" sz="2000">
                <a:solidFill>
                  <a:srgbClr val="800000"/>
                </a:solidFill>
              </a:rPr>
              <a:t>Ground-based Information Content is High in the Low Atmosphere</a:t>
            </a:r>
          </a:p>
        </p:txBody>
      </p:sp>
      <p:grpSp>
        <p:nvGrpSpPr>
          <p:cNvPr id="33796" name="Group 9"/>
          <p:cNvGrpSpPr>
            <a:grpSpLocks/>
          </p:cNvGrpSpPr>
          <p:nvPr/>
        </p:nvGrpSpPr>
        <p:grpSpPr bwMode="auto">
          <a:xfrm>
            <a:off x="0" y="787400"/>
            <a:ext cx="9144000" cy="5135563"/>
            <a:chOff x="0" y="787400"/>
            <a:chExt cx="9144000" cy="5135896"/>
          </a:xfrm>
        </p:grpSpPr>
        <p:pic>
          <p:nvPicPr>
            <p:cNvPr id="33801" name="Picture 4" descr="Jacobian.png"/>
            <p:cNvPicPr>
              <a:picLocks noChangeAspect="1"/>
            </p:cNvPicPr>
            <p:nvPr/>
          </p:nvPicPr>
          <p:blipFill>
            <a:blip r:embed="rId2">
              <a:extLst>
                <a:ext uri="{28A0092B-C50C-407E-A947-70E740481C1C}">
                  <a14:useLocalDpi xmlns:a14="http://schemas.microsoft.com/office/drawing/2010/main" val="0"/>
                </a:ext>
              </a:extLst>
            </a:blip>
            <a:srcRect t="3995" b="4465"/>
            <a:stretch>
              <a:fillRect/>
            </a:stretch>
          </p:blipFill>
          <p:spPr bwMode="auto">
            <a:xfrm>
              <a:off x="0" y="787400"/>
              <a:ext cx="9144000" cy="495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3802" name="TextBox 5"/>
            <p:cNvSpPr txBox="1">
              <a:spLocks noChangeArrowheads="1"/>
            </p:cNvSpPr>
            <p:nvPr/>
          </p:nvSpPr>
          <p:spPr bwMode="auto">
            <a:xfrm>
              <a:off x="2222500" y="2876034"/>
              <a:ext cx="1018227" cy="4616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t>dR/dT</a:t>
              </a:r>
            </a:p>
          </p:txBody>
        </p:sp>
        <p:sp>
          <p:nvSpPr>
            <p:cNvPr id="33803" name="TextBox 6"/>
            <p:cNvSpPr txBox="1">
              <a:spLocks noChangeArrowheads="1"/>
            </p:cNvSpPr>
            <p:nvPr/>
          </p:nvSpPr>
          <p:spPr bwMode="auto">
            <a:xfrm>
              <a:off x="2222500" y="5459968"/>
              <a:ext cx="1018227" cy="4616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t>dR/dT</a:t>
              </a:r>
            </a:p>
          </p:txBody>
        </p:sp>
        <p:sp>
          <p:nvSpPr>
            <p:cNvPr id="33804" name="TextBox 7"/>
            <p:cNvSpPr txBox="1">
              <a:spLocks noChangeArrowheads="1"/>
            </p:cNvSpPr>
            <p:nvPr/>
          </p:nvSpPr>
          <p:spPr bwMode="auto">
            <a:xfrm>
              <a:off x="6426200" y="2876033"/>
              <a:ext cx="1005954" cy="4616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t>dR/dq</a:t>
              </a:r>
            </a:p>
          </p:txBody>
        </p:sp>
        <p:sp>
          <p:nvSpPr>
            <p:cNvPr id="33805" name="TextBox 8"/>
            <p:cNvSpPr txBox="1">
              <a:spLocks noChangeArrowheads="1"/>
            </p:cNvSpPr>
            <p:nvPr/>
          </p:nvSpPr>
          <p:spPr bwMode="auto">
            <a:xfrm>
              <a:off x="6426200" y="5461625"/>
              <a:ext cx="1005954" cy="4616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t>dR/dq</a:t>
              </a:r>
            </a:p>
          </p:txBody>
        </p:sp>
      </p:grpSp>
      <p:sp>
        <p:nvSpPr>
          <p:cNvPr id="33797" name="TextBox 10"/>
          <p:cNvSpPr txBox="1">
            <a:spLocks noChangeArrowheads="1"/>
          </p:cNvSpPr>
          <p:nvPr/>
        </p:nvSpPr>
        <p:spPr bwMode="auto">
          <a:xfrm>
            <a:off x="2438400" y="914400"/>
            <a:ext cx="1912938" cy="830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a:t>IASI</a:t>
            </a:r>
          </a:p>
          <a:p>
            <a:pPr algn="ctr" eaLnBrk="1" hangingPunct="1"/>
            <a:r>
              <a:rPr lang="en-US"/>
              <a:t>Temperature</a:t>
            </a:r>
          </a:p>
        </p:txBody>
      </p:sp>
      <p:sp>
        <p:nvSpPr>
          <p:cNvPr id="33798" name="TextBox 11"/>
          <p:cNvSpPr txBox="1">
            <a:spLocks noChangeArrowheads="1"/>
          </p:cNvSpPr>
          <p:nvPr/>
        </p:nvSpPr>
        <p:spPr bwMode="auto">
          <a:xfrm>
            <a:off x="5373688" y="1052513"/>
            <a:ext cx="620712" cy="646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a:t>IASI</a:t>
            </a:r>
          </a:p>
          <a:p>
            <a:pPr algn="ctr" eaLnBrk="1" hangingPunct="1"/>
            <a:r>
              <a:rPr lang="en-US"/>
              <a:t>H</a:t>
            </a:r>
            <a:r>
              <a:rPr lang="en-US" baseline="-25000"/>
              <a:t>2</a:t>
            </a:r>
            <a:r>
              <a:rPr lang="en-US"/>
              <a:t>O</a:t>
            </a:r>
          </a:p>
        </p:txBody>
      </p:sp>
      <p:sp>
        <p:nvSpPr>
          <p:cNvPr id="33799" name="TextBox 12"/>
          <p:cNvSpPr txBox="1">
            <a:spLocks noChangeArrowheads="1"/>
          </p:cNvSpPr>
          <p:nvPr/>
        </p:nvSpPr>
        <p:spPr bwMode="auto">
          <a:xfrm>
            <a:off x="2190750" y="3567113"/>
            <a:ext cx="2090738" cy="830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a:t>AERI/ASSIST</a:t>
            </a:r>
          </a:p>
          <a:p>
            <a:pPr algn="ctr" eaLnBrk="1" hangingPunct="1"/>
            <a:r>
              <a:rPr lang="en-US"/>
              <a:t>Temperature</a:t>
            </a:r>
          </a:p>
        </p:txBody>
      </p:sp>
      <p:sp>
        <p:nvSpPr>
          <p:cNvPr id="33800" name="TextBox 13"/>
          <p:cNvSpPr txBox="1">
            <a:spLocks noChangeArrowheads="1"/>
          </p:cNvSpPr>
          <p:nvPr/>
        </p:nvSpPr>
        <p:spPr bwMode="auto">
          <a:xfrm>
            <a:off x="6172351" y="3567113"/>
            <a:ext cx="2090436"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dirty="0"/>
              <a:t>AERI/ASSIST</a:t>
            </a:r>
          </a:p>
          <a:p>
            <a:pPr algn="ctr" eaLnBrk="1" hangingPunct="1"/>
            <a:r>
              <a:rPr lang="en-US" dirty="0"/>
              <a:t>H</a:t>
            </a:r>
            <a:r>
              <a:rPr lang="en-US" baseline="-25000" dirty="0"/>
              <a:t>2</a:t>
            </a:r>
            <a:r>
              <a:rPr lang="en-US" dirty="0"/>
              <a:t>O</a:t>
            </a:r>
          </a:p>
        </p:txBody>
      </p:sp>
    </p:spTree>
    <p:extLst>
      <p:ext uri="{BB962C8B-B14F-4D97-AF65-F5344CB8AC3E}">
        <p14:creationId xmlns:p14="http://schemas.microsoft.com/office/powerpoint/2010/main" val="35614816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80678" y="27662"/>
            <a:ext cx="8229600" cy="1143000"/>
          </a:xfrm>
          <a:ln>
            <a:noFill/>
          </a:ln>
        </p:spPr>
        <p:txBody>
          <a:bodyPr>
            <a:normAutofit fontScale="90000"/>
          </a:bodyPr>
          <a:lstStyle/>
          <a:p>
            <a:r>
              <a:rPr lang="en-US" b="1" i="1" u="sng" dirty="0">
                <a:solidFill>
                  <a:srgbClr val="FFFF00"/>
                </a:solidFill>
              </a:rPr>
              <a:t>Forward </a:t>
            </a:r>
            <a:r>
              <a:rPr lang="en-US" b="1" i="1" u="sng" dirty="0" err="1">
                <a:solidFill>
                  <a:srgbClr val="FFFF00"/>
                </a:solidFill>
              </a:rPr>
              <a:t>Radiative</a:t>
            </a:r>
            <a:r>
              <a:rPr lang="en-US" b="1" i="1" u="sng" dirty="0">
                <a:solidFill>
                  <a:srgbClr val="FFFF00"/>
                </a:solidFill>
              </a:rPr>
              <a:t> Transfer Models</a:t>
            </a:r>
          </a:p>
        </p:txBody>
      </p:sp>
      <p:grpSp>
        <p:nvGrpSpPr>
          <p:cNvPr id="3" name="Group 2"/>
          <p:cNvGrpSpPr/>
          <p:nvPr/>
        </p:nvGrpSpPr>
        <p:grpSpPr>
          <a:xfrm>
            <a:off x="398886" y="1058469"/>
            <a:ext cx="8435268" cy="5257067"/>
            <a:chOff x="398886" y="1058469"/>
            <a:chExt cx="8435268" cy="5257067"/>
          </a:xfrm>
        </p:grpSpPr>
        <p:pic>
          <p:nvPicPr>
            <p:cNvPr id="4" name="Picture 7" descr="r3"/>
            <p:cNvPicPr>
              <a:picLocks noChangeAspect="1" noChangeArrowheads="1"/>
            </p:cNvPicPr>
            <p:nvPr/>
          </p:nvPicPr>
          <p:blipFill rotWithShape="1">
            <a:blip r:embed="rId2">
              <a:extLst>
                <a:ext uri="{28A0092B-C50C-407E-A947-70E740481C1C}">
                  <a14:useLocalDpi xmlns:a14="http://schemas.microsoft.com/office/drawing/2010/main" val="0"/>
                </a:ext>
              </a:extLst>
            </a:blip>
            <a:srcRect b="42903"/>
            <a:stretch/>
          </p:blipFill>
          <p:spPr bwMode="auto">
            <a:xfrm>
              <a:off x="451807" y="1058469"/>
              <a:ext cx="8382347" cy="3122485"/>
            </a:xfrm>
            <a:prstGeom prst="rect">
              <a:avLst/>
            </a:prstGeom>
            <a:noFill/>
            <a:extLst>
              <a:ext uri="{909E8E84-426E-40dd-AFC4-6F175D3DCCD1}">
                <a14:hiddenFill xmlns:a14="http://schemas.microsoft.com/office/drawing/2010/main" xmlns="">
                  <a:solidFill>
                    <a:srgbClr val="FFFFFF"/>
                  </a:solidFill>
                </a14:hiddenFill>
              </a:ext>
            </a:extLst>
          </p:spPr>
        </p:pic>
        <p:grpSp>
          <p:nvGrpSpPr>
            <p:cNvPr id="5" name="Group 4"/>
            <p:cNvGrpSpPr/>
            <p:nvPr/>
          </p:nvGrpSpPr>
          <p:grpSpPr>
            <a:xfrm>
              <a:off x="1340619" y="1093751"/>
              <a:ext cx="5186085" cy="2845370"/>
              <a:chOff x="1340619" y="1093751"/>
              <a:chExt cx="5186085" cy="2845370"/>
            </a:xfrm>
          </p:grpSpPr>
          <p:pic>
            <p:nvPicPr>
              <p:cNvPr id="9" name="Picture 7" descr="r3"/>
              <p:cNvPicPr>
                <a:picLocks noChangeAspect="1" noChangeArrowheads="1"/>
              </p:cNvPicPr>
              <p:nvPr/>
            </p:nvPicPr>
            <p:blipFill rotWithShape="1">
              <a:blip r:embed="rId2">
                <a:extLst>
                  <a:ext uri="{28A0092B-C50C-407E-A947-70E740481C1C}">
                    <a14:useLocalDpi xmlns:a14="http://schemas.microsoft.com/office/drawing/2010/main" val="0"/>
                  </a:ext>
                </a:extLst>
              </a:blip>
              <a:srcRect l="13143" t="13660" r="27934" b="46891"/>
              <a:stretch/>
            </p:blipFill>
            <p:spPr bwMode="auto">
              <a:xfrm rot="10800000">
                <a:off x="1340619" y="1728829"/>
                <a:ext cx="4939127" cy="2157369"/>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Rectangle 9"/>
              <p:cNvSpPr/>
              <p:nvPr/>
            </p:nvSpPr>
            <p:spPr>
              <a:xfrm flipV="1">
                <a:off x="2187328" y="3886198"/>
                <a:ext cx="529192" cy="52923"/>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2257888" y="1093751"/>
                <a:ext cx="2804718" cy="388106"/>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i="1" dirty="0" err="1">
                    <a:solidFill>
                      <a:srgbClr val="FFFF00"/>
                    </a:solidFill>
                  </a:rPr>
                  <a:t>Downwelling</a:t>
                </a:r>
                <a:r>
                  <a:rPr lang="en-US" i="1" dirty="0">
                    <a:solidFill>
                      <a:srgbClr val="FFFF00"/>
                    </a:solidFill>
                  </a:rPr>
                  <a:t> Radiation</a:t>
                </a:r>
              </a:p>
            </p:txBody>
          </p:sp>
          <p:sp>
            <p:nvSpPr>
              <p:cNvPr id="12" name="Rectangle 11"/>
              <p:cNvSpPr/>
              <p:nvPr/>
            </p:nvSpPr>
            <p:spPr>
              <a:xfrm>
                <a:off x="5768195" y="1481857"/>
                <a:ext cx="758509" cy="2457264"/>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6" name="Group 5"/>
            <p:cNvGrpSpPr/>
            <p:nvPr/>
          </p:nvGrpSpPr>
          <p:grpSpPr>
            <a:xfrm>
              <a:off x="398886" y="4692550"/>
              <a:ext cx="8423509" cy="1622986"/>
              <a:chOff x="451806" y="4957165"/>
              <a:chExt cx="8423509" cy="1622986"/>
            </a:xfrm>
          </p:grpSpPr>
          <p:pic>
            <p:nvPicPr>
              <p:cNvPr id="7" name="Picture 6" descr="r4"/>
              <p:cNvPicPr>
                <a:picLocks noChangeAspect="1" noChangeArrowheads="1"/>
              </p:cNvPicPr>
              <p:nvPr/>
            </p:nvPicPr>
            <p:blipFill rotWithShape="1">
              <a:blip r:embed="rId3">
                <a:extLst>
                  <a:ext uri="{28A0092B-C50C-407E-A947-70E740481C1C}">
                    <a14:useLocalDpi xmlns:a14="http://schemas.microsoft.com/office/drawing/2010/main" val="0"/>
                  </a:ext>
                </a:extLst>
              </a:blip>
              <a:srcRect t="70239"/>
              <a:stretch/>
            </p:blipFill>
            <p:spPr bwMode="auto">
              <a:xfrm>
                <a:off x="451806" y="4957165"/>
                <a:ext cx="8423509" cy="1622986"/>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6" descr="r4"/>
              <p:cNvPicPr>
                <a:picLocks noChangeAspect="1" noChangeArrowheads="1"/>
              </p:cNvPicPr>
              <p:nvPr/>
            </p:nvPicPr>
            <p:blipFill rotWithShape="1">
              <a:blip r:embed="rId3">
                <a:extLst>
                  <a:ext uri="{28A0092B-C50C-407E-A947-70E740481C1C}">
                    <a14:useLocalDpi xmlns:a14="http://schemas.microsoft.com/office/drawing/2010/main" val="0"/>
                  </a:ext>
                </a:extLst>
              </a:blip>
              <a:srcRect t="60209" r="76336" b="28792"/>
              <a:stretch/>
            </p:blipFill>
            <p:spPr bwMode="auto">
              <a:xfrm>
                <a:off x="723229" y="5362912"/>
                <a:ext cx="1993291" cy="599800"/>
              </a:xfrm>
              <a:prstGeom prst="rect">
                <a:avLst/>
              </a:prstGeom>
              <a:noFill/>
              <a:extLst>
                <a:ext uri="{909E8E84-426E-40dd-AFC4-6F175D3DCCD1}">
                  <a14:hiddenFill xmlns:a14="http://schemas.microsoft.com/office/drawing/2010/main" xmlns="">
                    <a:solidFill>
                      <a:srgbClr val="FFFFFF"/>
                    </a:solidFill>
                  </a14:hiddenFill>
                </a:ext>
              </a:extLst>
            </p:spPr>
          </p:pic>
        </p:grpSp>
      </p:grpSp>
    </p:spTree>
    <p:extLst>
      <p:ext uri="{BB962C8B-B14F-4D97-AF65-F5344CB8AC3E}">
        <p14:creationId xmlns:p14="http://schemas.microsoft.com/office/powerpoint/2010/main" val="16400477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457200" y="1600200"/>
            <a:ext cx="8229600"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800" dirty="0"/>
              <a:t>Line – by – Line models</a:t>
            </a:r>
          </a:p>
          <a:p>
            <a:pPr lvl="1"/>
            <a:r>
              <a:rPr lang="en-US" sz="2400" dirty="0"/>
              <a:t>Numerically integrate individual absorption lines to produce optical depth/transmittance profile as a function of wavelength</a:t>
            </a:r>
          </a:p>
          <a:p>
            <a:r>
              <a:rPr lang="en-US" sz="2800" dirty="0"/>
              <a:t>Band Models</a:t>
            </a:r>
          </a:p>
          <a:p>
            <a:pPr lvl="1"/>
            <a:r>
              <a:rPr lang="en-US" sz="2400" dirty="0"/>
              <a:t>Fit to LBL at narrow spectral interval</a:t>
            </a:r>
          </a:p>
          <a:p>
            <a:r>
              <a:rPr lang="en-US" sz="2800" dirty="0"/>
              <a:t>Fast Models</a:t>
            </a:r>
          </a:p>
          <a:p>
            <a:pPr lvl="1"/>
            <a:r>
              <a:rPr lang="en-US" sz="2400" dirty="0"/>
              <a:t>Statistical fit to line-by-line model transmittance for diverse atmospheres for specific instrument channel spectral response </a:t>
            </a:r>
          </a:p>
          <a:p>
            <a:pPr lvl="1"/>
            <a:endParaRPr lang="en-US" sz="2400" dirty="0"/>
          </a:p>
        </p:txBody>
      </p:sp>
      <p:sp>
        <p:nvSpPr>
          <p:cNvPr id="5" name="Rectangle 2"/>
          <p:cNvSpPr>
            <a:spLocks noGrp="1" noChangeArrowheads="1"/>
          </p:cNvSpPr>
          <p:nvPr>
            <p:ph type="title"/>
          </p:nvPr>
        </p:nvSpPr>
        <p:spPr>
          <a:xfrm>
            <a:off x="457200" y="274638"/>
            <a:ext cx="8229600" cy="1143000"/>
          </a:xfrm>
        </p:spPr>
        <p:txBody>
          <a:bodyPr>
            <a:normAutofit fontScale="90000"/>
          </a:bodyPr>
          <a:lstStyle/>
          <a:p>
            <a:r>
              <a:rPr lang="en-US" sz="4000" b="1" i="1" u="sng" dirty="0">
                <a:solidFill>
                  <a:srgbClr val="800000"/>
                </a:solidFill>
              </a:rPr>
              <a:t>General Types of Transmittance Models</a:t>
            </a:r>
          </a:p>
        </p:txBody>
      </p:sp>
    </p:spTree>
    <p:extLst>
      <p:ext uri="{BB962C8B-B14F-4D97-AF65-F5344CB8AC3E}">
        <p14:creationId xmlns:p14="http://schemas.microsoft.com/office/powerpoint/2010/main" val="12989758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457200" y="1346200"/>
            <a:ext cx="8432800"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800" b="1" dirty="0"/>
              <a:t>Spectroscopic Data Base	</a:t>
            </a:r>
          </a:p>
          <a:p>
            <a:pPr lvl="1"/>
            <a:r>
              <a:rPr lang="en-US" sz="2400" dirty="0"/>
              <a:t>Absorber, line position, line strength, line half-width, etc.</a:t>
            </a:r>
          </a:p>
          <a:p>
            <a:r>
              <a:rPr lang="en-US" sz="2800" b="1" dirty="0"/>
              <a:t>Line By Line (LBL) model</a:t>
            </a:r>
          </a:p>
          <a:p>
            <a:pPr lvl="1"/>
            <a:r>
              <a:rPr lang="en-US" sz="2400" dirty="0"/>
              <a:t>Integrates individual lines over instrument spectral response.  </a:t>
            </a:r>
          </a:p>
          <a:p>
            <a:pPr lvl="1"/>
            <a:r>
              <a:rPr lang="en-US" sz="2400" dirty="0"/>
              <a:t>Time consuming</a:t>
            </a:r>
          </a:p>
          <a:p>
            <a:r>
              <a:rPr lang="en-US" sz="2800" b="1" dirty="0"/>
              <a:t>Fast model </a:t>
            </a:r>
          </a:p>
          <a:p>
            <a:pPr lvl="1"/>
            <a:r>
              <a:rPr lang="en-US" sz="2400" dirty="0"/>
              <a:t>Polynomial/Regression fit to LBL transmittances (RTTOVS</a:t>
            </a:r>
            <a:r>
              <a:rPr lang="en-US" sz="2400" baseline="30000" dirty="0"/>
              <a:t>1</a:t>
            </a:r>
            <a:r>
              <a:rPr lang="en-US" sz="2400" dirty="0"/>
              <a:t>)</a:t>
            </a:r>
          </a:p>
          <a:p>
            <a:pPr lvl="1"/>
            <a:r>
              <a:rPr lang="en-US" sz="2400" dirty="0"/>
              <a:t>Principle Component fit to </a:t>
            </a:r>
            <a:r>
              <a:rPr lang="en-US" sz="2400" dirty="0" err="1"/>
              <a:t>Monocromatic</a:t>
            </a:r>
            <a:r>
              <a:rPr lang="en-US" sz="2400" dirty="0"/>
              <a:t> Subset (PCRTM</a:t>
            </a:r>
            <a:r>
              <a:rPr lang="en-US" sz="2400" baseline="30000" dirty="0"/>
              <a:t>2</a:t>
            </a:r>
            <a:r>
              <a:rPr lang="en-US" sz="2400" dirty="0"/>
              <a:t>)</a:t>
            </a:r>
          </a:p>
          <a:p>
            <a:pPr lvl="1"/>
            <a:endParaRPr lang="en-US" sz="2400" dirty="0"/>
          </a:p>
        </p:txBody>
      </p:sp>
      <p:sp>
        <p:nvSpPr>
          <p:cNvPr id="5" name="Rectangle 2"/>
          <p:cNvSpPr>
            <a:spLocks noGrp="1" noChangeArrowheads="1"/>
          </p:cNvSpPr>
          <p:nvPr>
            <p:ph type="title"/>
          </p:nvPr>
        </p:nvSpPr>
        <p:spPr>
          <a:xfrm>
            <a:off x="457200" y="274638"/>
            <a:ext cx="8229600" cy="1143000"/>
          </a:xfrm>
        </p:spPr>
        <p:txBody>
          <a:bodyPr>
            <a:normAutofit/>
          </a:bodyPr>
          <a:lstStyle/>
          <a:p>
            <a:r>
              <a:rPr lang="en-US" sz="4000" b="1" i="1" u="sng" dirty="0">
                <a:solidFill>
                  <a:srgbClr val="800000"/>
                </a:solidFill>
              </a:rPr>
              <a:t>Transmission/Emission Modeling</a:t>
            </a:r>
          </a:p>
        </p:txBody>
      </p:sp>
      <p:sp>
        <p:nvSpPr>
          <p:cNvPr id="2" name="TextBox 1"/>
          <p:cNvSpPr txBox="1"/>
          <p:nvPr/>
        </p:nvSpPr>
        <p:spPr>
          <a:xfrm>
            <a:off x="622300" y="5486400"/>
            <a:ext cx="8267700" cy="1169551"/>
          </a:xfrm>
          <a:prstGeom prst="rect">
            <a:avLst/>
          </a:prstGeom>
          <a:noFill/>
        </p:spPr>
        <p:txBody>
          <a:bodyPr wrap="square" rtlCol="0">
            <a:spAutoFit/>
          </a:bodyPr>
          <a:lstStyle/>
          <a:p>
            <a:r>
              <a:rPr lang="en-US" sz="1400" dirty="0"/>
              <a:t> </a:t>
            </a:r>
            <a:r>
              <a:rPr lang="en-US" sz="1400" baseline="30000" dirty="0"/>
              <a:t>1</a:t>
            </a:r>
            <a:r>
              <a:rPr lang="en-US" sz="1400" dirty="0"/>
              <a:t>Saunders R.W., M. </a:t>
            </a:r>
            <a:r>
              <a:rPr lang="en-US" sz="1400" dirty="0" err="1"/>
              <a:t>Matricardi</a:t>
            </a:r>
            <a:r>
              <a:rPr lang="en-US" sz="1400" dirty="0"/>
              <a:t> and P. Brunel 1999. An Improved Fast </a:t>
            </a:r>
            <a:r>
              <a:rPr lang="en-US" sz="1400" dirty="0" err="1"/>
              <a:t>Radiative</a:t>
            </a:r>
            <a:r>
              <a:rPr lang="en-US" sz="1400" dirty="0"/>
              <a:t> Transfer Model for Assimilation of Satellite Radiance Observations. Quart. J. Roy. </a:t>
            </a:r>
            <a:r>
              <a:rPr lang="en-US" sz="1400" dirty="0" err="1"/>
              <a:t>Meteorol</a:t>
            </a:r>
            <a:r>
              <a:rPr lang="en-US" sz="1400" dirty="0"/>
              <a:t>. Soc., 125,1407–1425.</a:t>
            </a:r>
          </a:p>
          <a:p>
            <a:endParaRPr lang="en-US" sz="1400" dirty="0"/>
          </a:p>
          <a:p>
            <a:r>
              <a:rPr lang="en-US" sz="1400" baseline="30000" dirty="0"/>
              <a:t>2</a:t>
            </a:r>
            <a:r>
              <a:rPr lang="en-US" sz="1400" dirty="0"/>
              <a:t>Liu, </a:t>
            </a:r>
            <a:r>
              <a:rPr lang="en-US" sz="1400" dirty="0" err="1"/>
              <a:t>Xu</a:t>
            </a:r>
            <a:r>
              <a:rPr lang="en-US" sz="1400" dirty="0"/>
              <a:t>; Smith, William L.; Zhou, Daniel K. and </a:t>
            </a:r>
            <a:r>
              <a:rPr lang="en-US" sz="1400" dirty="0" err="1"/>
              <a:t>Larar</a:t>
            </a:r>
            <a:r>
              <a:rPr lang="en-US" sz="1400" dirty="0"/>
              <a:t>, Allen. Principal component-based </a:t>
            </a:r>
            <a:r>
              <a:rPr lang="en-US" sz="1400" dirty="0" err="1"/>
              <a:t>radiative</a:t>
            </a:r>
            <a:r>
              <a:rPr lang="en-US" sz="1400" dirty="0"/>
              <a:t> transfer model for </a:t>
            </a:r>
            <a:r>
              <a:rPr lang="en-US" sz="1400" dirty="0" err="1"/>
              <a:t>hyperspectral</a:t>
            </a:r>
            <a:r>
              <a:rPr lang="en-US" sz="1400" dirty="0"/>
              <a:t> sensors: Theoretical concept. Applied Optics, Volume 45, Issue 1, 2006, pp.201-209.</a:t>
            </a:r>
          </a:p>
        </p:txBody>
      </p:sp>
    </p:spTree>
    <p:extLst>
      <p:ext uri="{BB962C8B-B14F-4D97-AF65-F5344CB8AC3E}">
        <p14:creationId xmlns:p14="http://schemas.microsoft.com/office/powerpoint/2010/main" val="1014044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758570"/>
          </a:xfrm>
        </p:spPr>
        <p:txBody>
          <a:bodyPr>
            <a:normAutofit fontScale="90000"/>
          </a:bodyPr>
          <a:lstStyle/>
          <a:p>
            <a:r>
              <a:rPr lang="en-US" sz="3600" b="1" i="1" u="sng" dirty="0">
                <a:solidFill>
                  <a:srgbClr val="800000"/>
                </a:solidFill>
              </a:rPr>
              <a:t>Line-By-Line </a:t>
            </a:r>
            <a:r>
              <a:rPr lang="en-US" sz="3600" b="1" i="1" u="sng" dirty="0" err="1">
                <a:solidFill>
                  <a:srgbClr val="800000"/>
                </a:solidFill>
              </a:rPr>
              <a:t>Radiative</a:t>
            </a:r>
            <a:r>
              <a:rPr lang="en-US" sz="3600" b="1" i="1" u="sng" dirty="0">
                <a:solidFill>
                  <a:srgbClr val="800000"/>
                </a:solidFill>
              </a:rPr>
              <a:t> Transfer Model (LBLRTM)</a:t>
            </a:r>
          </a:p>
        </p:txBody>
      </p:sp>
      <p:sp>
        <p:nvSpPr>
          <p:cNvPr id="6" name="Rectangle 5"/>
          <p:cNvSpPr/>
          <p:nvPr/>
        </p:nvSpPr>
        <p:spPr>
          <a:xfrm>
            <a:off x="511552" y="801650"/>
            <a:ext cx="8325958" cy="5616923"/>
          </a:xfrm>
          <a:prstGeom prst="rect">
            <a:avLst/>
          </a:prstGeom>
        </p:spPr>
        <p:txBody>
          <a:bodyPr wrap="square">
            <a:spAutoFit/>
          </a:bodyPr>
          <a:lstStyle/>
          <a:p>
            <a:pPr>
              <a:spcAft>
                <a:spcPts val="600"/>
              </a:spcAft>
            </a:pPr>
            <a:r>
              <a:rPr lang="en-US" b="1" dirty="0"/>
              <a:t>LBLRTM (Line-By-Line </a:t>
            </a:r>
            <a:r>
              <a:rPr lang="en-US" b="1" dirty="0" err="1"/>
              <a:t>Radiative</a:t>
            </a:r>
            <a:r>
              <a:rPr lang="en-US" b="1" dirty="0"/>
              <a:t> Transfer Model) is an accurate line-by-line model that is efficient and highly flexible.</a:t>
            </a:r>
          </a:p>
          <a:p>
            <a:pPr marL="285750" indent="-285750">
              <a:spcAft>
                <a:spcPts val="600"/>
              </a:spcAft>
              <a:buFont typeface="Arial"/>
              <a:buChar char="•"/>
            </a:pPr>
            <a:r>
              <a:rPr lang="en-US" dirty="0"/>
              <a:t>LBLRTM attributes provide spectral radiance calculations with accuracies consistent with the measurements against which they are validated and with computational times that greatly facilitate the application of the line-by-line approach to current </a:t>
            </a:r>
            <a:r>
              <a:rPr lang="en-US" dirty="0" err="1"/>
              <a:t>radiative</a:t>
            </a:r>
            <a:r>
              <a:rPr lang="en-US" dirty="0"/>
              <a:t> transfer applications. </a:t>
            </a:r>
          </a:p>
          <a:p>
            <a:pPr>
              <a:spcAft>
                <a:spcPts val="600"/>
              </a:spcAft>
            </a:pPr>
            <a:r>
              <a:rPr lang="en-US" b="1" dirty="0"/>
              <a:t>Some important LBLRTM attributes are as follows:</a:t>
            </a:r>
          </a:p>
          <a:p>
            <a:pPr marL="285750" indent="-285750">
              <a:spcAft>
                <a:spcPts val="600"/>
              </a:spcAft>
              <a:buFont typeface="Arial"/>
              <a:buChar char="•"/>
            </a:pPr>
            <a:r>
              <a:rPr lang="en-US" dirty="0"/>
              <a:t>Extensively validated against atmospheric radiance spectra from the ultra-violet to the sub-millimeter</a:t>
            </a:r>
          </a:p>
          <a:p>
            <a:pPr marL="285750" indent="-285750">
              <a:spcAft>
                <a:spcPts val="600"/>
              </a:spcAft>
              <a:buFont typeface="Arial"/>
              <a:buChar char="•"/>
            </a:pPr>
            <a:r>
              <a:rPr lang="en-US" dirty="0"/>
              <a:t>HITRAN line database parameters are used including the pressure shift coefficient, the </a:t>
            </a:r>
            <a:r>
              <a:rPr lang="en-US" dirty="0" err="1"/>
              <a:t>halfwidth</a:t>
            </a:r>
            <a:r>
              <a:rPr lang="en-US" dirty="0"/>
              <a:t> temperature dependence and the coefficient for the self-broadening of water vapor</a:t>
            </a:r>
          </a:p>
          <a:p>
            <a:pPr marL="285750" indent="-285750">
              <a:spcAft>
                <a:spcPts val="600"/>
              </a:spcAft>
              <a:buFont typeface="Arial"/>
              <a:buChar char="•"/>
            </a:pPr>
            <a:r>
              <a:rPr lang="en-US" dirty="0"/>
              <a:t>Computational efficiency mitigates the computational burden of the line-by-line flux and cooling rate calculation, for example linear algebraic operations are used FFT instrument function with a choice of 9 </a:t>
            </a:r>
            <a:r>
              <a:rPr lang="en-US" dirty="0" err="1"/>
              <a:t>apodization</a:t>
            </a:r>
            <a:r>
              <a:rPr lang="en-US" dirty="0"/>
              <a:t> functions</a:t>
            </a:r>
          </a:p>
          <a:p>
            <a:pPr marL="285750" indent="-285750">
              <a:spcAft>
                <a:spcPts val="600"/>
              </a:spcAft>
              <a:buFont typeface="Arial"/>
              <a:buChar char="•"/>
            </a:pPr>
            <a:r>
              <a:rPr lang="en-US" dirty="0"/>
              <a:t>Includes a realistic spectral sea surface emissivity model in the infrared [Masuda, et. al., 1988, Wu and Smith, 1997]</a:t>
            </a:r>
          </a:p>
          <a:p>
            <a:pPr marL="285750" indent="-285750">
              <a:spcAft>
                <a:spcPts val="600"/>
              </a:spcAft>
              <a:buFont typeface="Arial"/>
              <a:buChar char="•"/>
            </a:pPr>
            <a:r>
              <a:rPr lang="en-US" dirty="0"/>
              <a:t>Input atmospheric profiles in either altitude or pressure coordinates</a:t>
            </a:r>
          </a:p>
        </p:txBody>
      </p:sp>
    </p:spTree>
    <p:extLst>
      <p:ext uri="{BB962C8B-B14F-4D97-AF65-F5344CB8AC3E}">
        <p14:creationId xmlns:p14="http://schemas.microsoft.com/office/powerpoint/2010/main" val="26712685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6996" y="0"/>
            <a:ext cx="8509000" cy="6740308"/>
          </a:xfrm>
          <a:prstGeom prst="rect">
            <a:avLst/>
          </a:prstGeom>
          <a:noFill/>
        </p:spPr>
        <p:txBody>
          <a:bodyPr wrap="square" rtlCol="0">
            <a:spAutoFit/>
          </a:bodyPr>
          <a:lstStyle/>
          <a:p>
            <a:endParaRPr lang="en-US" dirty="0"/>
          </a:p>
          <a:p>
            <a:r>
              <a:rPr lang="en-US" b="1" u="sng" dirty="0"/>
              <a:t>Principal References</a:t>
            </a:r>
          </a:p>
          <a:p>
            <a:r>
              <a:rPr lang="en-US" dirty="0"/>
              <a:t>Clough, S. A., M. W. </a:t>
            </a:r>
            <a:r>
              <a:rPr lang="en-US" dirty="0" err="1"/>
              <a:t>Shephard</a:t>
            </a:r>
            <a:r>
              <a:rPr lang="en-US" dirty="0"/>
              <a:t>, E. J. </a:t>
            </a:r>
            <a:r>
              <a:rPr lang="en-US" dirty="0" err="1"/>
              <a:t>Mlawer</a:t>
            </a:r>
            <a:r>
              <a:rPr lang="en-US" dirty="0"/>
              <a:t>, J. S. </a:t>
            </a:r>
            <a:r>
              <a:rPr lang="en-US" dirty="0" err="1"/>
              <a:t>Delamere</a:t>
            </a:r>
            <a:r>
              <a:rPr lang="en-US" dirty="0"/>
              <a:t>, M. J. </a:t>
            </a:r>
            <a:r>
              <a:rPr lang="en-US" dirty="0" err="1"/>
              <a:t>Iacono</a:t>
            </a:r>
            <a:r>
              <a:rPr lang="en-US" dirty="0"/>
              <a:t>, K. Cady-Pereira, S. </a:t>
            </a:r>
            <a:r>
              <a:rPr lang="en-US" dirty="0" err="1"/>
              <a:t>Boukabara</a:t>
            </a:r>
            <a:r>
              <a:rPr lang="en-US" dirty="0"/>
              <a:t>, and P. D. Brown, Atmospheric </a:t>
            </a:r>
            <a:r>
              <a:rPr lang="en-US" dirty="0" err="1"/>
              <a:t>radiative</a:t>
            </a:r>
            <a:r>
              <a:rPr lang="en-US" dirty="0"/>
              <a:t> transfer modeling: a summary of the AER codes, Short Communication, </a:t>
            </a:r>
            <a:r>
              <a:rPr lang="en-US" i="1" dirty="0"/>
              <a:t>J. Quant. </a:t>
            </a:r>
            <a:r>
              <a:rPr lang="en-US" i="1" dirty="0" err="1"/>
              <a:t>Spectrosc</a:t>
            </a:r>
            <a:r>
              <a:rPr lang="en-US" i="1" dirty="0"/>
              <a:t>. </a:t>
            </a:r>
            <a:r>
              <a:rPr lang="en-US" i="1" dirty="0" err="1"/>
              <a:t>Radiat</a:t>
            </a:r>
            <a:r>
              <a:rPr lang="en-US" i="1" dirty="0"/>
              <a:t>. Transfer</a:t>
            </a:r>
            <a:r>
              <a:rPr lang="en-US" dirty="0"/>
              <a:t>, </a:t>
            </a:r>
            <a:r>
              <a:rPr lang="en-US" i="1" dirty="0"/>
              <a:t>91</a:t>
            </a:r>
            <a:r>
              <a:rPr lang="en-US" dirty="0"/>
              <a:t>, 233-244, 2005.</a:t>
            </a:r>
          </a:p>
          <a:p>
            <a:endParaRPr lang="en-US" dirty="0"/>
          </a:p>
          <a:p>
            <a:r>
              <a:rPr lang="en-US" dirty="0"/>
              <a:t>Clough, S.A., M.J. </a:t>
            </a:r>
            <a:r>
              <a:rPr lang="en-US" dirty="0" err="1"/>
              <a:t>Iacono</a:t>
            </a:r>
            <a:r>
              <a:rPr lang="en-US" dirty="0"/>
              <a:t>, and J.-L. </a:t>
            </a:r>
            <a:r>
              <a:rPr lang="en-US" dirty="0" err="1"/>
              <a:t>Moncet</a:t>
            </a:r>
            <a:r>
              <a:rPr lang="en-US" dirty="0"/>
              <a:t>, Line-by-line calculation of atmospheric fluxes and cooling </a:t>
            </a:r>
            <a:r>
              <a:rPr lang="en-US" dirty="0" err="1"/>
              <a:t>rates:Application</a:t>
            </a:r>
            <a:r>
              <a:rPr lang="en-US" dirty="0"/>
              <a:t> to water </a:t>
            </a:r>
            <a:r>
              <a:rPr lang="en-US" dirty="0" err="1"/>
              <a:t>vapor.</a:t>
            </a:r>
            <a:r>
              <a:rPr lang="en-US" i="1" dirty="0" err="1"/>
              <a:t>J</a:t>
            </a:r>
            <a:r>
              <a:rPr lang="en-US" i="1" dirty="0"/>
              <a:t>. </a:t>
            </a:r>
            <a:r>
              <a:rPr lang="en-US" i="1" dirty="0" err="1"/>
              <a:t>Geophys</a:t>
            </a:r>
            <a:r>
              <a:rPr lang="en-US" i="1" dirty="0"/>
              <a:t>. Res., 97</a:t>
            </a:r>
            <a:r>
              <a:rPr lang="en-US" dirty="0"/>
              <a:t>, 15761-15785, 1992.</a:t>
            </a:r>
          </a:p>
          <a:p>
            <a:endParaRPr lang="en-US" dirty="0"/>
          </a:p>
          <a:p>
            <a:r>
              <a:rPr lang="en-US" b="1" u="sng" dirty="0"/>
              <a:t>Ground-based Validation References</a:t>
            </a:r>
          </a:p>
          <a:p>
            <a:r>
              <a:rPr lang="en-US" dirty="0" err="1"/>
              <a:t>Delamere</a:t>
            </a:r>
            <a:r>
              <a:rPr lang="en-US" dirty="0"/>
              <a:t>, J. S., S.A. Clough, V. H. Payne, E. J. </a:t>
            </a:r>
            <a:r>
              <a:rPr lang="en-US" dirty="0" err="1"/>
              <a:t>Mlawer</a:t>
            </a:r>
            <a:r>
              <a:rPr lang="en-US" dirty="0"/>
              <a:t>, D. </a:t>
            </a:r>
            <a:r>
              <a:rPr lang="en-US" dirty="0" err="1"/>
              <a:t>D.Turner</a:t>
            </a:r>
            <a:r>
              <a:rPr lang="en-US" dirty="0"/>
              <a:t> and R. R. </a:t>
            </a:r>
            <a:r>
              <a:rPr lang="en-US" dirty="0" err="1"/>
              <a:t>Gamache</a:t>
            </a:r>
            <a:r>
              <a:rPr lang="en-US" dirty="0"/>
              <a:t>, A far-infrared </a:t>
            </a:r>
            <a:r>
              <a:rPr lang="en-US" dirty="0" err="1"/>
              <a:t>radiative</a:t>
            </a:r>
            <a:r>
              <a:rPr lang="en-US" dirty="0"/>
              <a:t> closure study in the Arctic: Application to water vapor,</a:t>
            </a:r>
            <a:r>
              <a:rPr lang="en-US" i="1" dirty="0"/>
              <a:t> J. </a:t>
            </a:r>
            <a:r>
              <a:rPr lang="en-US" i="1" dirty="0" err="1"/>
              <a:t>Geophys</a:t>
            </a:r>
            <a:r>
              <a:rPr lang="en-US" i="1" dirty="0"/>
              <a:t>. Res.</a:t>
            </a:r>
            <a:r>
              <a:rPr lang="en-US" dirty="0"/>
              <a:t>, doi:10.1029/2009JD012968, 2010.</a:t>
            </a:r>
          </a:p>
          <a:p>
            <a:endParaRPr lang="en-US" dirty="0"/>
          </a:p>
          <a:p>
            <a:r>
              <a:rPr lang="en-US" dirty="0" err="1"/>
              <a:t>Shephard</a:t>
            </a:r>
            <a:r>
              <a:rPr lang="en-US" dirty="0"/>
              <a:t>, M.W., A. Goldman, S.A. Clough, and E.J. </a:t>
            </a:r>
            <a:r>
              <a:rPr lang="en-US" dirty="0" err="1"/>
              <a:t>Mlawer</a:t>
            </a:r>
            <a:r>
              <a:rPr lang="en-US" dirty="0"/>
              <a:t>, Spectroscopic improvements providing evidence of formic acid in AERI-LBLRTM validation spectra, </a:t>
            </a:r>
            <a:r>
              <a:rPr lang="en-US" i="1" dirty="0"/>
              <a:t>J. Quant. </a:t>
            </a:r>
            <a:r>
              <a:rPr lang="en-US" i="1" dirty="0" err="1"/>
              <a:t>Spectrosc</a:t>
            </a:r>
            <a:r>
              <a:rPr lang="en-US" i="1" dirty="0"/>
              <a:t>. </a:t>
            </a:r>
            <a:r>
              <a:rPr lang="en-US" i="1" dirty="0" err="1"/>
              <a:t>Radiat</a:t>
            </a:r>
            <a:r>
              <a:rPr lang="en-US" i="1" dirty="0"/>
              <a:t>. Transfer</a:t>
            </a:r>
            <a:r>
              <a:rPr lang="en-US" dirty="0"/>
              <a:t>, 82, 383-390, 2003.</a:t>
            </a:r>
          </a:p>
          <a:p>
            <a:endParaRPr lang="en-US" dirty="0"/>
          </a:p>
          <a:p>
            <a:r>
              <a:rPr lang="en-US" b="1" u="sng" dirty="0"/>
              <a:t>Satellite-based Validation References</a:t>
            </a:r>
          </a:p>
          <a:p>
            <a:r>
              <a:rPr lang="en-US" dirty="0" err="1"/>
              <a:t>Shephard</a:t>
            </a:r>
            <a:r>
              <a:rPr lang="en-US" dirty="0"/>
              <a:t>, M.W., S.A. Clough, V.H. Payne, W. L. Smith, S. </a:t>
            </a:r>
            <a:r>
              <a:rPr lang="en-US" dirty="0" err="1"/>
              <a:t>Kireev</a:t>
            </a:r>
            <a:r>
              <a:rPr lang="en-US" dirty="0"/>
              <a:t>, and K. E. Cady-Pereira, Performance of the line-by-line </a:t>
            </a:r>
            <a:r>
              <a:rPr lang="en-US" dirty="0" err="1"/>
              <a:t>radiative</a:t>
            </a:r>
            <a:r>
              <a:rPr lang="en-US" dirty="0"/>
              <a:t> transfer model (LBLRTM) for temperature and species retrievals: IASI case studies from </a:t>
            </a:r>
            <a:r>
              <a:rPr lang="en-US" dirty="0" err="1"/>
              <a:t>JAIVEx</a:t>
            </a:r>
            <a:r>
              <a:rPr lang="en-US" dirty="0"/>
              <a:t>, </a:t>
            </a:r>
            <a:r>
              <a:rPr lang="en-US" i="1" dirty="0"/>
              <a:t>Atmos. Chem. Phys. Discuss</a:t>
            </a:r>
            <a:r>
              <a:rPr lang="en-US" dirty="0"/>
              <a:t>., </a:t>
            </a:r>
            <a:r>
              <a:rPr lang="en-US" i="1" dirty="0"/>
              <a:t>9</a:t>
            </a:r>
            <a:r>
              <a:rPr lang="en-US" dirty="0"/>
              <a:t>, 9313-9366, 2009.</a:t>
            </a:r>
          </a:p>
        </p:txBody>
      </p:sp>
    </p:spTree>
    <p:extLst>
      <p:ext uri="{BB962C8B-B14F-4D97-AF65-F5344CB8AC3E}">
        <p14:creationId xmlns:p14="http://schemas.microsoft.com/office/powerpoint/2010/main" val="21313414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27561"/>
            <a:ext cx="8229600" cy="1143000"/>
          </a:xfrm>
        </p:spPr>
        <p:txBody>
          <a:bodyPr>
            <a:normAutofit/>
          </a:bodyPr>
          <a:lstStyle/>
          <a:p>
            <a:r>
              <a:rPr lang="en-US" altLang="zh-CN" sz="3600" b="1" i="1" u="sng" dirty="0">
                <a:solidFill>
                  <a:srgbClr val="800000"/>
                </a:solidFill>
              </a:rPr>
              <a:t>ASSIST Observation vs. LBLRTM simulation</a:t>
            </a:r>
            <a:endParaRPr lang="zh-CN" altLang="en-US" sz="3600" b="1" i="1" u="sng" dirty="0">
              <a:solidFill>
                <a:srgbClr val="800000"/>
              </a:solidFill>
            </a:endParaRPr>
          </a:p>
        </p:txBody>
      </p:sp>
      <p:sp>
        <p:nvSpPr>
          <p:cNvPr id="4" name="内容占位符 3"/>
          <p:cNvSpPr>
            <a:spLocks noGrp="1"/>
          </p:cNvSpPr>
          <p:nvPr>
            <p:ph idx="1"/>
          </p:nvPr>
        </p:nvSpPr>
        <p:spPr>
          <a:xfrm>
            <a:off x="457200" y="1653123"/>
            <a:ext cx="8229600" cy="4525963"/>
          </a:xfrm>
        </p:spPr>
        <p:txBody>
          <a:bodyPr>
            <a:normAutofit lnSpcReduction="10000"/>
          </a:bodyPr>
          <a:lstStyle/>
          <a:p>
            <a:r>
              <a:rPr lang="en-US" altLang="zh-CN" dirty="0"/>
              <a:t>Find clear </a:t>
            </a:r>
            <a:r>
              <a:rPr lang="en-US" altLang="zh-CN" dirty="0" err="1"/>
              <a:t>apodized</a:t>
            </a:r>
            <a:r>
              <a:rPr lang="en-US" altLang="zh-CN" dirty="0"/>
              <a:t> ASSIST spectra around </a:t>
            </a:r>
            <a:r>
              <a:rPr lang="en-US" altLang="zh-CN" dirty="0" err="1"/>
              <a:t>radiosondes</a:t>
            </a:r>
            <a:r>
              <a:rPr lang="en-US" altLang="zh-CN" dirty="0"/>
              <a:t> launching time</a:t>
            </a:r>
          </a:p>
          <a:p>
            <a:r>
              <a:rPr lang="en-US" altLang="zh-CN" dirty="0"/>
              <a:t>Line-by-Line </a:t>
            </a:r>
            <a:r>
              <a:rPr lang="en-US" altLang="zh-CN" dirty="0" err="1"/>
              <a:t>Radiative</a:t>
            </a:r>
            <a:r>
              <a:rPr lang="en-US" altLang="zh-CN" dirty="0"/>
              <a:t> Transfer Model to simulate </a:t>
            </a:r>
            <a:r>
              <a:rPr lang="en-US" altLang="zh-CN" dirty="0" err="1"/>
              <a:t>downwelling</a:t>
            </a:r>
            <a:r>
              <a:rPr lang="en-US" altLang="zh-CN" dirty="0"/>
              <a:t> radiance </a:t>
            </a:r>
          </a:p>
          <a:p>
            <a:r>
              <a:rPr lang="en-US" altLang="zh-CN" dirty="0"/>
              <a:t>Input for LBLRTM:</a:t>
            </a:r>
          </a:p>
          <a:p>
            <a:pPr lvl="1"/>
            <a:r>
              <a:rPr lang="en-US" altLang="zh-CN" dirty="0" err="1"/>
              <a:t>Radiosondes</a:t>
            </a:r>
            <a:r>
              <a:rPr lang="en-US" altLang="zh-CN" dirty="0"/>
              <a:t> provide T/Q profile between surface and about 22 km</a:t>
            </a:r>
          </a:p>
          <a:p>
            <a:pPr lvl="1"/>
            <a:r>
              <a:rPr lang="en-US" altLang="zh-CN" dirty="0"/>
              <a:t>RAQMS model result at 12Z and 18Z provide the profiles of O</a:t>
            </a:r>
            <a:r>
              <a:rPr lang="en-US" altLang="zh-CN" baseline="-25000" dirty="0"/>
              <a:t>3</a:t>
            </a:r>
            <a:r>
              <a:rPr lang="en-US" altLang="zh-CN" dirty="0"/>
              <a:t>, CH</a:t>
            </a:r>
            <a:r>
              <a:rPr lang="en-US" altLang="zh-CN" baseline="-25000" dirty="0"/>
              <a:t>4</a:t>
            </a:r>
            <a:r>
              <a:rPr lang="en-US" altLang="zh-CN" dirty="0"/>
              <a:t>, N</a:t>
            </a:r>
            <a:r>
              <a:rPr lang="en-US" altLang="zh-CN" baseline="-25000" dirty="0"/>
              <a:t>2</a:t>
            </a:r>
            <a:r>
              <a:rPr lang="en-US" altLang="zh-CN" dirty="0"/>
              <a:t>O, CO and T/Q above 22km</a:t>
            </a:r>
          </a:p>
        </p:txBody>
      </p:sp>
    </p:spTree>
    <p:extLst>
      <p:ext uri="{BB962C8B-B14F-4D97-AF65-F5344CB8AC3E}">
        <p14:creationId xmlns:p14="http://schemas.microsoft.com/office/powerpoint/2010/main" val="249917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0" y="749300"/>
            <a:ext cx="9042400" cy="5212808"/>
            <a:chOff x="0" y="749300"/>
            <a:chExt cx="9042400" cy="5212808"/>
          </a:xfrm>
        </p:grpSpPr>
        <p:pic>
          <p:nvPicPr>
            <p:cNvPr id="6" name="图片 5" descr="lbl.vs.assist.201204201006z.png"/>
            <p:cNvPicPr>
              <a:picLocks/>
            </p:cNvPicPr>
            <p:nvPr/>
          </p:nvPicPr>
          <p:blipFill>
            <a:blip r:embed="rId2"/>
            <a:stretch>
              <a:fillRect/>
            </a:stretch>
          </p:blipFill>
          <p:spPr>
            <a:xfrm>
              <a:off x="0" y="749300"/>
              <a:ext cx="4800600" cy="5200108"/>
            </a:xfrm>
            <a:prstGeom prst="rect">
              <a:avLst/>
            </a:prstGeom>
          </p:spPr>
        </p:pic>
        <p:pic>
          <p:nvPicPr>
            <p:cNvPr id="7" name="图片 6" descr="lbl.vs.assist.201204201401z.png"/>
            <p:cNvPicPr>
              <a:picLocks/>
            </p:cNvPicPr>
            <p:nvPr/>
          </p:nvPicPr>
          <p:blipFill rotWithShape="1">
            <a:blip r:embed="rId3"/>
            <a:srcRect r="3694"/>
            <a:stretch/>
          </p:blipFill>
          <p:spPr>
            <a:xfrm>
              <a:off x="4419600" y="762000"/>
              <a:ext cx="4622800" cy="5200108"/>
            </a:xfrm>
            <a:prstGeom prst="rect">
              <a:avLst/>
            </a:prstGeom>
          </p:spPr>
        </p:pic>
      </p:grpSp>
      <p:sp>
        <p:nvSpPr>
          <p:cNvPr id="2" name="TextBox 1"/>
          <p:cNvSpPr txBox="1"/>
          <p:nvPr/>
        </p:nvSpPr>
        <p:spPr>
          <a:xfrm>
            <a:off x="-18132" y="141982"/>
            <a:ext cx="9282648" cy="584776"/>
          </a:xfrm>
          <a:prstGeom prst="rect">
            <a:avLst/>
          </a:prstGeom>
          <a:noFill/>
        </p:spPr>
        <p:txBody>
          <a:bodyPr wrap="none" rtlCol="0">
            <a:spAutoFit/>
          </a:bodyPr>
          <a:lstStyle/>
          <a:p>
            <a:pPr algn="ctr"/>
            <a:r>
              <a:rPr lang="en-US" sz="3200" b="1" i="1" u="sng" dirty="0">
                <a:solidFill>
                  <a:srgbClr val="800000"/>
                </a:solidFill>
              </a:rPr>
              <a:t>LBLRTM </a:t>
            </a:r>
            <a:r>
              <a:rPr lang="en-US" sz="3200" b="1" i="1" u="sng" dirty="0" err="1">
                <a:solidFill>
                  <a:srgbClr val="800000"/>
                </a:solidFill>
              </a:rPr>
              <a:t>Vs</a:t>
            </a:r>
            <a:r>
              <a:rPr lang="en-US" sz="3200" b="1" i="1" u="sng" dirty="0">
                <a:solidFill>
                  <a:srgbClr val="800000"/>
                </a:solidFill>
              </a:rPr>
              <a:t> ASSIST Observations for April 19-21, 2012</a:t>
            </a:r>
          </a:p>
        </p:txBody>
      </p:sp>
    </p:spTree>
    <p:extLst>
      <p:ext uri="{BB962C8B-B14F-4D97-AF65-F5344CB8AC3E}">
        <p14:creationId xmlns:p14="http://schemas.microsoft.com/office/powerpoint/2010/main" val="37864692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0" y="749300"/>
            <a:ext cx="8915400" cy="5215666"/>
            <a:chOff x="0" y="749300"/>
            <a:chExt cx="8915400" cy="5215666"/>
          </a:xfrm>
        </p:grpSpPr>
        <p:pic>
          <p:nvPicPr>
            <p:cNvPr id="6" name="图片 5" descr="lbl.vs.assist.201204201730z.png"/>
            <p:cNvPicPr>
              <a:picLocks/>
            </p:cNvPicPr>
            <p:nvPr/>
          </p:nvPicPr>
          <p:blipFill>
            <a:blip r:embed="rId2"/>
            <a:stretch>
              <a:fillRect/>
            </a:stretch>
          </p:blipFill>
          <p:spPr>
            <a:xfrm>
              <a:off x="0" y="749300"/>
              <a:ext cx="4800100" cy="5200108"/>
            </a:xfrm>
            <a:prstGeom prst="rect">
              <a:avLst/>
            </a:prstGeom>
          </p:spPr>
        </p:pic>
        <p:pic>
          <p:nvPicPr>
            <p:cNvPr id="7" name="图片 6" descr="lbl.vs.assist.201204201848z.png"/>
            <p:cNvPicPr>
              <a:picLocks/>
            </p:cNvPicPr>
            <p:nvPr/>
          </p:nvPicPr>
          <p:blipFill rotWithShape="1">
            <a:blip r:embed="rId3"/>
            <a:srcRect l="3175" r="6339"/>
            <a:stretch/>
          </p:blipFill>
          <p:spPr>
            <a:xfrm>
              <a:off x="4572000" y="764858"/>
              <a:ext cx="4343400" cy="5200108"/>
            </a:xfrm>
            <a:prstGeom prst="rect">
              <a:avLst/>
            </a:prstGeom>
          </p:spPr>
        </p:pic>
      </p:grpSp>
      <p:sp>
        <p:nvSpPr>
          <p:cNvPr id="4" name="TextBox 3"/>
          <p:cNvSpPr txBox="1"/>
          <p:nvPr/>
        </p:nvSpPr>
        <p:spPr>
          <a:xfrm>
            <a:off x="-18132" y="141982"/>
            <a:ext cx="9282648" cy="584776"/>
          </a:xfrm>
          <a:prstGeom prst="rect">
            <a:avLst/>
          </a:prstGeom>
          <a:noFill/>
        </p:spPr>
        <p:txBody>
          <a:bodyPr wrap="none" rtlCol="0">
            <a:spAutoFit/>
          </a:bodyPr>
          <a:lstStyle/>
          <a:p>
            <a:pPr algn="ctr"/>
            <a:r>
              <a:rPr lang="en-US" sz="3200" b="1" i="1" u="sng" dirty="0">
                <a:solidFill>
                  <a:srgbClr val="800000"/>
                </a:solidFill>
              </a:rPr>
              <a:t>LBLRTM </a:t>
            </a:r>
            <a:r>
              <a:rPr lang="en-US" sz="3200" b="1" i="1" u="sng" dirty="0" err="1">
                <a:solidFill>
                  <a:srgbClr val="800000"/>
                </a:solidFill>
              </a:rPr>
              <a:t>Vs</a:t>
            </a:r>
            <a:r>
              <a:rPr lang="en-US" sz="3200" b="1" i="1" u="sng" dirty="0">
                <a:solidFill>
                  <a:srgbClr val="800000"/>
                </a:solidFill>
              </a:rPr>
              <a:t> ASSIST Observations for April 19-21, 2012</a:t>
            </a:r>
          </a:p>
        </p:txBody>
      </p:sp>
    </p:spTree>
    <p:extLst>
      <p:ext uri="{BB962C8B-B14F-4D97-AF65-F5344CB8AC3E}">
        <p14:creationId xmlns:p14="http://schemas.microsoft.com/office/powerpoint/2010/main" val="17874039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81000" y="673100"/>
            <a:ext cx="8208264" cy="6175248"/>
            <a:chOff x="381000" y="673100"/>
            <a:chExt cx="8208264" cy="6175248"/>
          </a:xfrm>
        </p:grpSpPr>
        <p:pic>
          <p:nvPicPr>
            <p:cNvPr id="4" name="图片 3" descr="lbl.vs.assist.201204201848za.png"/>
            <p:cNvPicPr>
              <a:picLocks noChangeAspect="1"/>
            </p:cNvPicPr>
            <p:nvPr/>
          </p:nvPicPr>
          <p:blipFill>
            <a:blip r:embed="rId2"/>
            <a:stretch>
              <a:fillRect/>
            </a:stretch>
          </p:blipFill>
          <p:spPr>
            <a:xfrm>
              <a:off x="381000" y="673100"/>
              <a:ext cx="4165600" cy="3124200"/>
            </a:xfrm>
            <a:prstGeom prst="rect">
              <a:avLst/>
            </a:prstGeom>
          </p:spPr>
        </p:pic>
        <p:pic>
          <p:nvPicPr>
            <p:cNvPr id="5" name="图片 4" descr="lbl.vs.assist.201204201848zb.png"/>
            <p:cNvPicPr>
              <a:picLocks noChangeAspect="1"/>
            </p:cNvPicPr>
            <p:nvPr/>
          </p:nvPicPr>
          <p:blipFill>
            <a:blip r:embed="rId3"/>
            <a:stretch>
              <a:fillRect/>
            </a:stretch>
          </p:blipFill>
          <p:spPr>
            <a:xfrm>
              <a:off x="4419600" y="673100"/>
              <a:ext cx="4165600" cy="3124200"/>
            </a:xfrm>
            <a:prstGeom prst="rect">
              <a:avLst/>
            </a:prstGeom>
          </p:spPr>
        </p:pic>
        <p:pic>
          <p:nvPicPr>
            <p:cNvPr id="6" name="图片 5" descr="lbl.vs.assist.201204201848zc.png"/>
            <p:cNvPicPr>
              <a:picLocks noChangeAspect="1"/>
            </p:cNvPicPr>
            <p:nvPr/>
          </p:nvPicPr>
          <p:blipFill>
            <a:blip r:embed="rId4"/>
            <a:stretch>
              <a:fillRect/>
            </a:stretch>
          </p:blipFill>
          <p:spPr>
            <a:xfrm>
              <a:off x="381000" y="3721100"/>
              <a:ext cx="4165600" cy="3124200"/>
            </a:xfrm>
            <a:prstGeom prst="rect">
              <a:avLst/>
            </a:prstGeom>
          </p:spPr>
        </p:pic>
        <p:pic>
          <p:nvPicPr>
            <p:cNvPr id="7" name="图片 6" descr="lbl.vs.assist.201204201848zd.png"/>
            <p:cNvPicPr>
              <a:picLocks noChangeAspect="1"/>
            </p:cNvPicPr>
            <p:nvPr/>
          </p:nvPicPr>
          <p:blipFill>
            <a:blip r:embed="rId5"/>
            <a:stretch>
              <a:fillRect/>
            </a:stretch>
          </p:blipFill>
          <p:spPr>
            <a:xfrm>
              <a:off x="4419600" y="3721100"/>
              <a:ext cx="4169664" cy="3127248"/>
            </a:xfrm>
            <a:prstGeom prst="rect">
              <a:avLst/>
            </a:prstGeom>
          </p:spPr>
        </p:pic>
      </p:grpSp>
      <p:sp>
        <p:nvSpPr>
          <p:cNvPr id="8" name="TextBox 7"/>
          <p:cNvSpPr txBox="1"/>
          <p:nvPr/>
        </p:nvSpPr>
        <p:spPr>
          <a:xfrm>
            <a:off x="-18132" y="14982"/>
            <a:ext cx="9282648" cy="584776"/>
          </a:xfrm>
          <a:prstGeom prst="rect">
            <a:avLst/>
          </a:prstGeom>
          <a:noFill/>
        </p:spPr>
        <p:txBody>
          <a:bodyPr wrap="none" rtlCol="0">
            <a:spAutoFit/>
          </a:bodyPr>
          <a:lstStyle/>
          <a:p>
            <a:pPr algn="ctr"/>
            <a:r>
              <a:rPr lang="en-US" sz="3200" b="1" i="1" u="sng" dirty="0">
                <a:solidFill>
                  <a:srgbClr val="800000"/>
                </a:solidFill>
              </a:rPr>
              <a:t>LBLRTM </a:t>
            </a:r>
            <a:r>
              <a:rPr lang="en-US" sz="3200" b="1" i="1" u="sng" dirty="0" err="1">
                <a:solidFill>
                  <a:srgbClr val="800000"/>
                </a:solidFill>
              </a:rPr>
              <a:t>Vs</a:t>
            </a:r>
            <a:r>
              <a:rPr lang="en-US" sz="3200" b="1" i="1" u="sng" dirty="0">
                <a:solidFill>
                  <a:srgbClr val="800000"/>
                </a:solidFill>
              </a:rPr>
              <a:t> ASSIST Observations for April 19-21, 2012</a:t>
            </a:r>
          </a:p>
        </p:txBody>
      </p:sp>
    </p:spTree>
    <p:extLst>
      <p:ext uri="{BB962C8B-B14F-4D97-AF65-F5344CB8AC3E}">
        <p14:creationId xmlns:p14="http://schemas.microsoft.com/office/powerpoint/2010/main" val="25362639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Picture 6" descr="profi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6402" y="897296"/>
            <a:ext cx="7688868" cy="5766651"/>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1993291" y="70564"/>
            <a:ext cx="5595803" cy="707886"/>
          </a:xfrm>
          <a:prstGeom prst="rect">
            <a:avLst/>
          </a:prstGeom>
          <a:noFill/>
        </p:spPr>
        <p:txBody>
          <a:bodyPr wrap="none" rtlCol="0">
            <a:spAutoFit/>
          </a:bodyPr>
          <a:lstStyle/>
          <a:p>
            <a:r>
              <a:rPr lang="en-US" sz="4000" dirty="0">
                <a:solidFill>
                  <a:srgbClr val="FFFF00"/>
                </a:solidFill>
              </a:rPr>
              <a:t>Atmospheric Composition</a:t>
            </a:r>
          </a:p>
        </p:txBody>
      </p:sp>
    </p:spTree>
    <p:extLst>
      <p:ext uri="{BB962C8B-B14F-4D97-AF65-F5344CB8AC3E}">
        <p14:creationId xmlns:p14="http://schemas.microsoft.com/office/powerpoint/2010/main" val="3560361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8132" y="141982"/>
            <a:ext cx="9282648" cy="584776"/>
          </a:xfrm>
          <a:prstGeom prst="rect">
            <a:avLst/>
          </a:prstGeom>
          <a:noFill/>
        </p:spPr>
        <p:txBody>
          <a:bodyPr wrap="none" rtlCol="0">
            <a:spAutoFit/>
          </a:bodyPr>
          <a:lstStyle/>
          <a:p>
            <a:pPr algn="ctr"/>
            <a:r>
              <a:rPr lang="en-US" sz="3200" b="1" i="1" u="sng" dirty="0">
                <a:solidFill>
                  <a:srgbClr val="800000"/>
                </a:solidFill>
              </a:rPr>
              <a:t>LBLRTM </a:t>
            </a:r>
            <a:r>
              <a:rPr lang="en-US" sz="3200" b="1" i="1" u="sng" dirty="0" err="1">
                <a:solidFill>
                  <a:srgbClr val="800000"/>
                </a:solidFill>
              </a:rPr>
              <a:t>Vs</a:t>
            </a:r>
            <a:r>
              <a:rPr lang="en-US" sz="3200" b="1" i="1" u="sng" dirty="0">
                <a:solidFill>
                  <a:srgbClr val="800000"/>
                </a:solidFill>
              </a:rPr>
              <a:t> ASSIST Observations for April 19-21, 2012</a:t>
            </a:r>
          </a:p>
        </p:txBody>
      </p:sp>
      <p:grpSp>
        <p:nvGrpSpPr>
          <p:cNvPr id="6" name="Group 5"/>
          <p:cNvGrpSpPr/>
          <p:nvPr/>
        </p:nvGrpSpPr>
        <p:grpSpPr>
          <a:xfrm>
            <a:off x="0" y="838200"/>
            <a:ext cx="9144000" cy="5410200"/>
            <a:chOff x="0" y="838200"/>
            <a:chExt cx="9144000" cy="5410200"/>
          </a:xfrm>
        </p:grpSpPr>
        <p:pic>
          <p:nvPicPr>
            <p:cNvPr id="4" name="图片 3" descr="statis20120420.png"/>
            <p:cNvPicPr>
              <a:picLocks noChangeAspect="1"/>
            </p:cNvPicPr>
            <p:nvPr/>
          </p:nvPicPr>
          <p:blipFill>
            <a:blip r:embed="rId2"/>
            <a:stretch>
              <a:fillRect/>
            </a:stretch>
          </p:blipFill>
          <p:spPr>
            <a:xfrm>
              <a:off x="0" y="838200"/>
              <a:ext cx="9144000" cy="5410200"/>
            </a:xfrm>
            <a:prstGeom prst="rect">
              <a:avLst/>
            </a:prstGeom>
          </p:spPr>
        </p:pic>
        <p:cxnSp>
          <p:nvCxnSpPr>
            <p:cNvPr id="5" name="Straight Connector 4"/>
            <p:cNvCxnSpPr/>
            <p:nvPr/>
          </p:nvCxnSpPr>
          <p:spPr>
            <a:xfrm>
              <a:off x="1193800" y="3441700"/>
              <a:ext cx="7086600" cy="12700"/>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2357477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2"/>
          <p:cNvSpPr txBox="1">
            <a:spLocks noChangeArrowheads="1"/>
          </p:cNvSpPr>
          <p:nvPr/>
        </p:nvSpPr>
        <p:spPr bwMode="auto">
          <a:xfrm>
            <a:off x="26614" y="27661"/>
            <a:ext cx="9117386" cy="132343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p>
            <a:pPr algn="ctr"/>
            <a:r>
              <a:rPr lang="en-US" sz="4000" b="1" i="1" u="sng" dirty="0">
                <a:solidFill>
                  <a:srgbClr val="800000"/>
                </a:solidFill>
                <a:latin typeface="Arial" charset="0"/>
              </a:rPr>
              <a:t>Fast Spectral Channel Model Production Flowchart</a:t>
            </a:r>
          </a:p>
        </p:txBody>
      </p:sp>
      <p:grpSp>
        <p:nvGrpSpPr>
          <p:cNvPr id="33795" name="Group 3"/>
          <p:cNvGrpSpPr>
            <a:grpSpLocks/>
          </p:cNvGrpSpPr>
          <p:nvPr/>
        </p:nvGrpSpPr>
        <p:grpSpPr bwMode="auto">
          <a:xfrm>
            <a:off x="5486400" y="1495820"/>
            <a:ext cx="1295400" cy="762000"/>
            <a:chOff x="3203" y="576"/>
            <a:chExt cx="816" cy="480"/>
          </a:xfrm>
        </p:grpSpPr>
        <p:sp>
          <p:nvSpPr>
            <p:cNvPr id="33796" name="Text Box 4"/>
            <p:cNvSpPr txBox="1">
              <a:spLocks noChangeArrowheads="1"/>
            </p:cNvSpPr>
            <p:nvPr/>
          </p:nvSpPr>
          <p:spPr bwMode="auto">
            <a:xfrm>
              <a:off x="3226" y="633"/>
              <a:ext cx="769" cy="3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sz="1600">
                  <a:solidFill>
                    <a:schemeClr val="accent2"/>
                  </a:solidFill>
                  <a:latin typeface="Arial" charset="0"/>
                </a:rPr>
                <a:t>Lineshapes</a:t>
              </a:r>
            </a:p>
            <a:p>
              <a:r>
                <a:rPr lang="en-US" sz="1600">
                  <a:solidFill>
                    <a:schemeClr val="accent2"/>
                  </a:solidFill>
                  <a:latin typeface="Arial" charset="0"/>
                </a:rPr>
                <a:t>&amp; Continua</a:t>
              </a:r>
              <a:endParaRPr lang="en-US" sz="2400"/>
            </a:p>
          </p:txBody>
        </p:sp>
        <p:sp>
          <p:nvSpPr>
            <p:cNvPr id="33797" name="AutoShape 5"/>
            <p:cNvSpPr>
              <a:spLocks noChangeArrowheads="1"/>
            </p:cNvSpPr>
            <p:nvPr/>
          </p:nvSpPr>
          <p:spPr bwMode="auto">
            <a:xfrm>
              <a:off x="3203" y="576"/>
              <a:ext cx="816" cy="480"/>
            </a:xfrm>
            <a:prstGeom prst="flowChartProcess">
              <a:avLst/>
            </a:prstGeom>
            <a:noFill/>
            <a:ln w="9525">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grpSp>
      <p:grpSp>
        <p:nvGrpSpPr>
          <p:cNvPr id="33798" name="Group 6"/>
          <p:cNvGrpSpPr>
            <a:grpSpLocks/>
          </p:cNvGrpSpPr>
          <p:nvPr/>
        </p:nvGrpSpPr>
        <p:grpSpPr bwMode="auto">
          <a:xfrm>
            <a:off x="4127500" y="1495820"/>
            <a:ext cx="1300163" cy="762000"/>
            <a:chOff x="2316" y="576"/>
            <a:chExt cx="819" cy="480"/>
          </a:xfrm>
        </p:grpSpPr>
        <p:sp>
          <p:nvSpPr>
            <p:cNvPr id="33799" name="AutoShape 7"/>
            <p:cNvSpPr>
              <a:spLocks noChangeArrowheads="1"/>
            </p:cNvSpPr>
            <p:nvPr/>
          </p:nvSpPr>
          <p:spPr bwMode="auto">
            <a:xfrm>
              <a:off x="2317" y="576"/>
              <a:ext cx="816" cy="480"/>
            </a:xfrm>
            <a:prstGeom prst="flowChartProcess">
              <a:avLst/>
            </a:prstGeom>
            <a:noFill/>
            <a:ln w="9525">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33800" name="Text Box 8"/>
            <p:cNvSpPr txBox="1">
              <a:spLocks noChangeArrowheads="1"/>
            </p:cNvSpPr>
            <p:nvPr/>
          </p:nvSpPr>
          <p:spPr bwMode="auto">
            <a:xfrm>
              <a:off x="2316" y="633"/>
              <a:ext cx="819" cy="3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sz="1600">
                  <a:solidFill>
                    <a:schemeClr val="accent2"/>
                  </a:solidFill>
                  <a:latin typeface="Arial" charset="0"/>
                </a:rPr>
                <a:t>Spectral line</a:t>
              </a:r>
            </a:p>
            <a:p>
              <a:r>
                <a:rPr lang="en-US" sz="1600">
                  <a:solidFill>
                    <a:schemeClr val="accent2"/>
                  </a:solidFill>
                  <a:latin typeface="Arial" charset="0"/>
                </a:rPr>
                <a:t>parameters</a:t>
              </a:r>
              <a:endParaRPr lang="en-US" sz="2400">
                <a:solidFill>
                  <a:schemeClr val="accent2"/>
                </a:solidFill>
              </a:endParaRPr>
            </a:p>
          </p:txBody>
        </p:sp>
      </p:grpSp>
      <p:sp>
        <p:nvSpPr>
          <p:cNvPr id="33801" name="Line 9"/>
          <p:cNvSpPr>
            <a:spLocks noChangeShapeType="1"/>
          </p:cNvSpPr>
          <p:nvPr/>
        </p:nvSpPr>
        <p:spPr bwMode="auto">
          <a:xfrm>
            <a:off x="3657600" y="2257820"/>
            <a:ext cx="0" cy="2286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33802" name="Line 10"/>
          <p:cNvSpPr>
            <a:spLocks noChangeShapeType="1"/>
          </p:cNvSpPr>
          <p:nvPr/>
        </p:nvSpPr>
        <p:spPr bwMode="auto">
          <a:xfrm>
            <a:off x="4725988" y="2257820"/>
            <a:ext cx="0" cy="2286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33803" name="Line 11"/>
          <p:cNvSpPr>
            <a:spLocks noChangeShapeType="1"/>
          </p:cNvSpPr>
          <p:nvPr/>
        </p:nvSpPr>
        <p:spPr bwMode="auto">
          <a:xfrm>
            <a:off x="5638800" y="2257820"/>
            <a:ext cx="0" cy="2286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grpSp>
        <p:nvGrpSpPr>
          <p:cNvPr id="33804" name="Group 12"/>
          <p:cNvGrpSpPr>
            <a:grpSpLocks/>
          </p:cNvGrpSpPr>
          <p:nvPr/>
        </p:nvGrpSpPr>
        <p:grpSpPr bwMode="auto">
          <a:xfrm>
            <a:off x="933450" y="2486420"/>
            <a:ext cx="1600200" cy="914400"/>
            <a:chOff x="576" y="1344"/>
            <a:chExt cx="1008" cy="576"/>
          </a:xfrm>
        </p:grpSpPr>
        <p:sp>
          <p:nvSpPr>
            <p:cNvPr id="33805" name="Text Box 13"/>
            <p:cNvSpPr txBox="1">
              <a:spLocks noChangeArrowheads="1"/>
            </p:cNvSpPr>
            <p:nvPr/>
          </p:nvSpPr>
          <p:spPr bwMode="auto">
            <a:xfrm>
              <a:off x="733" y="1521"/>
              <a:ext cx="704" cy="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sz="1600">
                  <a:latin typeface="Arial" charset="0"/>
                </a:rPr>
                <a:t>Layering, </a:t>
              </a:r>
              <a:r>
                <a:rPr lang="en-US" sz="2000">
                  <a:latin typeface="Script" charset="0"/>
                </a:rPr>
                <a:t>l</a:t>
              </a:r>
              <a:endParaRPr lang="en-US" sz="2400"/>
            </a:p>
          </p:txBody>
        </p:sp>
        <p:sp>
          <p:nvSpPr>
            <p:cNvPr id="33806" name="AutoShape 14"/>
            <p:cNvSpPr>
              <a:spLocks noChangeArrowheads="1"/>
            </p:cNvSpPr>
            <p:nvPr/>
          </p:nvSpPr>
          <p:spPr bwMode="auto">
            <a:xfrm>
              <a:off x="576" y="1344"/>
              <a:ext cx="1008" cy="576"/>
            </a:xfrm>
            <a:prstGeom prst="flowChartProcess">
              <a:avLst/>
            </a:prstGeom>
            <a:noFill/>
            <a:ln w="9525">
              <a:solidFill>
                <a:schemeClr val="tx1"/>
              </a:solidFill>
              <a:miter lim="800000"/>
              <a:headEnd/>
              <a:tailEnd/>
            </a:ln>
            <a:effectLst/>
            <a:extLst>
              <a:ext uri="{909E8E84-426E-40dd-AFC4-6F175D3DCCD1}">
                <a14:hiddenFill xmlns:a14="http://schemas.microsoft.com/office/drawing/2010/main" xmlns="">
                  <a:solidFill>
                    <a:schemeClr val="accent2">
                      <a:alpha val="50000"/>
                    </a:schemeClr>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grpSp>
      <p:grpSp>
        <p:nvGrpSpPr>
          <p:cNvPr id="33807" name="Group 15"/>
          <p:cNvGrpSpPr>
            <a:grpSpLocks/>
          </p:cNvGrpSpPr>
          <p:nvPr/>
        </p:nvGrpSpPr>
        <p:grpSpPr bwMode="auto">
          <a:xfrm>
            <a:off x="933450" y="4772420"/>
            <a:ext cx="1600200" cy="914400"/>
            <a:chOff x="576" y="2640"/>
            <a:chExt cx="1008" cy="576"/>
          </a:xfrm>
        </p:grpSpPr>
        <p:sp>
          <p:nvSpPr>
            <p:cNvPr id="33808" name="Text Box 16"/>
            <p:cNvSpPr txBox="1">
              <a:spLocks noChangeArrowheads="1"/>
            </p:cNvSpPr>
            <p:nvPr/>
          </p:nvSpPr>
          <p:spPr bwMode="auto">
            <a:xfrm>
              <a:off x="626" y="2745"/>
              <a:ext cx="911" cy="40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sz="1600">
                  <a:latin typeface="Arial" charset="0"/>
                </a:rPr>
                <a:t>Fast Model</a:t>
              </a:r>
            </a:p>
            <a:p>
              <a:r>
                <a:rPr lang="en-US" sz="1600">
                  <a:latin typeface="Arial" charset="0"/>
                </a:rPr>
                <a:t>Predictors, </a:t>
              </a:r>
              <a:r>
                <a:rPr lang="en-US" sz="2000">
                  <a:latin typeface="Arial" charset="0"/>
                </a:rPr>
                <a:t>Q</a:t>
              </a:r>
              <a:r>
                <a:rPr lang="en-US" sz="2000" baseline="-25000">
                  <a:latin typeface="Arial" charset="0"/>
                </a:rPr>
                <a:t>i</a:t>
              </a:r>
            </a:p>
          </p:txBody>
        </p:sp>
        <p:sp>
          <p:nvSpPr>
            <p:cNvPr id="33809" name="AutoShape 17"/>
            <p:cNvSpPr>
              <a:spLocks noChangeArrowheads="1"/>
            </p:cNvSpPr>
            <p:nvPr/>
          </p:nvSpPr>
          <p:spPr bwMode="auto">
            <a:xfrm>
              <a:off x="576" y="2640"/>
              <a:ext cx="1008" cy="576"/>
            </a:xfrm>
            <a:prstGeom prst="flowChartProcess">
              <a:avLst/>
            </a:prstGeom>
            <a:noFill/>
            <a:ln w="9525">
              <a:solidFill>
                <a:schemeClr val="tx1"/>
              </a:solidFill>
              <a:miter lim="800000"/>
              <a:headEnd/>
              <a:tailEnd/>
            </a:ln>
            <a:effectLst/>
            <a:extLst>
              <a:ext uri="{909E8E84-426E-40dd-AFC4-6F175D3DCCD1}">
                <a14:hiddenFill xmlns:a14="http://schemas.microsoft.com/office/drawing/2010/main" xmlns="">
                  <a:solidFill>
                    <a:schemeClr val="accent2">
                      <a:alpha val="50000"/>
                    </a:schemeClr>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grpSp>
      <p:grpSp>
        <p:nvGrpSpPr>
          <p:cNvPr id="33810" name="Group 18"/>
          <p:cNvGrpSpPr>
            <a:grpSpLocks/>
          </p:cNvGrpSpPr>
          <p:nvPr/>
        </p:nvGrpSpPr>
        <p:grpSpPr bwMode="auto">
          <a:xfrm>
            <a:off x="6246813" y="2486420"/>
            <a:ext cx="2438400" cy="914400"/>
            <a:chOff x="1968" y="864"/>
            <a:chExt cx="1536" cy="576"/>
          </a:xfrm>
        </p:grpSpPr>
        <p:sp>
          <p:nvSpPr>
            <p:cNvPr id="33811" name="AutoShape 19"/>
            <p:cNvSpPr>
              <a:spLocks noChangeArrowheads="1"/>
            </p:cNvSpPr>
            <p:nvPr/>
          </p:nvSpPr>
          <p:spPr bwMode="auto">
            <a:xfrm>
              <a:off x="1968" y="864"/>
              <a:ext cx="1536" cy="576"/>
            </a:xfrm>
            <a:prstGeom prst="flowChartProcess">
              <a:avLst/>
            </a:prstGeom>
            <a:noFill/>
            <a:ln w="9525">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33812" name="Text Box 20"/>
            <p:cNvSpPr txBox="1">
              <a:spLocks noChangeArrowheads="1"/>
            </p:cNvSpPr>
            <p:nvPr/>
          </p:nvSpPr>
          <p:spPr bwMode="auto">
            <a:xfrm>
              <a:off x="2162" y="960"/>
              <a:ext cx="1211" cy="3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sz="1600">
                  <a:latin typeface="Arial" charset="0"/>
                </a:rPr>
                <a:t>Reduce to sensor</a:t>
              </a:r>
              <a:r>
                <a:rPr lang="ja-JP" altLang="en-US" sz="1600">
                  <a:latin typeface="Arial"/>
                </a:rPr>
                <a:t>’</a:t>
              </a:r>
              <a:r>
                <a:rPr lang="en-US" sz="1600">
                  <a:latin typeface="Arial" charset="0"/>
                </a:rPr>
                <a:t>s</a:t>
              </a:r>
            </a:p>
            <a:p>
              <a:r>
                <a:rPr lang="en-US" sz="1600">
                  <a:latin typeface="Arial" charset="0"/>
                </a:rPr>
                <a:t>spectral resolution</a:t>
              </a:r>
              <a:endParaRPr lang="en-US" sz="2400"/>
            </a:p>
          </p:txBody>
        </p:sp>
      </p:grpSp>
      <p:sp>
        <p:nvSpPr>
          <p:cNvPr id="33813" name="Line 21"/>
          <p:cNvSpPr>
            <a:spLocks noChangeShapeType="1"/>
          </p:cNvSpPr>
          <p:nvPr/>
        </p:nvSpPr>
        <p:spPr bwMode="auto">
          <a:xfrm>
            <a:off x="7466013" y="3400820"/>
            <a:ext cx="0" cy="2286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grpSp>
        <p:nvGrpSpPr>
          <p:cNvPr id="33814" name="Group 22"/>
          <p:cNvGrpSpPr>
            <a:grpSpLocks/>
          </p:cNvGrpSpPr>
          <p:nvPr/>
        </p:nvGrpSpPr>
        <p:grpSpPr bwMode="auto">
          <a:xfrm>
            <a:off x="6246813" y="4772420"/>
            <a:ext cx="2438400" cy="914400"/>
            <a:chOff x="1968" y="864"/>
            <a:chExt cx="1536" cy="576"/>
          </a:xfrm>
        </p:grpSpPr>
        <p:sp>
          <p:nvSpPr>
            <p:cNvPr id="33815" name="AutoShape 23"/>
            <p:cNvSpPr>
              <a:spLocks noChangeArrowheads="1"/>
            </p:cNvSpPr>
            <p:nvPr/>
          </p:nvSpPr>
          <p:spPr bwMode="auto">
            <a:xfrm>
              <a:off x="1968" y="864"/>
              <a:ext cx="1536" cy="576"/>
            </a:xfrm>
            <a:prstGeom prst="flowChartProcess">
              <a:avLst/>
            </a:prstGeom>
            <a:noFill/>
            <a:ln w="9525">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33816" name="Text Box 24"/>
            <p:cNvSpPr txBox="1">
              <a:spLocks noChangeArrowheads="1"/>
            </p:cNvSpPr>
            <p:nvPr/>
          </p:nvSpPr>
          <p:spPr bwMode="auto">
            <a:xfrm>
              <a:off x="2282" y="960"/>
              <a:ext cx="959" cy="40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sz="1600">
                  <a:latin typeface="Arial" charset="0"/>
                </a:rPr>
                <a:t>Fast Model</a:t>
              </a:r>
            </a:p>
            <a:p>
              <a:r>
                <a:rPr lang="en-US" sz="1600">
                  <a:latin typeface="Arial" charset="0"/>
                </a:rPr>
                <a:t>Coefficients, </a:t>
              </a:r>
              <a:r>
                <a:rPr lang="en-US" sz="2000">
                  <a:latin typeface="Arial" charset="0"/>
                </a:rPr>
                <a:t>c</a:t>
              </a:r>
              <a:r>
                <a:rPr lang="en-US" sz="2000" baseline="-25000">
                  <a:latin typeface="Arial" charset="0"/>
                </a:rPr>
                <a:t>i</a:t>
              </a:r>
            </a:p>
          </p:txBody>
        </p:sp>
      </p:grpSp>
      <p:grpSp>
        <p:nvGrpSpPr>
          <p:cNvPr id="33817" name="Group 25"/>
          <p:cNvGrpSpPr>
            <a:grpSpLocks/>
          </p:cNvGrpSpPr>
          <p:nvPr/>
        </p:nvGrpSpPr>
        <p:grpSpPr bwMode="auto">
          <a:xfrm>
            <a:off x="3384550" y="2486420"/>
            <a:ext cx="2454275" cy="914400"/>
            <a:chOff x="2132" y="1364"/>
            <a:chExt cx="1546" cy="576"/>
          </a:xfrm>
        </p:grpSpPr>
        <p:sp>
          <p:nvSpPr>
            <p:cNvPr id="33818" name="AutoShape 26"/>
            <p:cNvSpPr>
              <a:spLocks noChangeArrowheads="1"/>
            </p:cNvSpPr>
            <p:nvPr/>
          </p:nvSpPr>
          <p:spPr bwMode="auto">
            <a:xfrm>
              <a:off x="2149" y="1364"/>
              <a:ext cx="1511" cy="576"/>
            </a:xfrm>
            <a:prstGeom prst="flowChartProcess">
              <a:avLst/>
            </a:prstGeom>
            <a:noFill/>
            <a:ln w="9525">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33819" name="Text Box 27"/>
            <p:cNvSpPr txBox="1">
              <a:spLocks noChangeArrowheads="1"/>
            </p:cNvSpPr>
            <p:nvPr/>
          </p:nvSpPr>
          <p:spPr bwMode="auto">
            <a:xfrm>
              <a:off x="2132" y="1392"/>
              <a:ext cx="1546" cy="5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sz="1600">
                  <a:solidFill>
                    <a:schemeClr val="accent2"/>
                  </a:solidFill>
                  <a:latin typeface="Arial" charset="0"/>
                </a:rPr>
                <a:t>Compute monochromatic</a:t>
              </a:r>
            </a:p>
            <a:p>
              <a:r>
                <a:rPr lang="en-US" sz="1600">
                  <a:solidFill>
                    <a:schemeClr val="accent2"/>
                  </a:solidFill>
                  <a:latin typeface="Arial" charset="0"/>
                </a:rPr>
                <a:t>layer-to-space</a:t>
              </a:r>
            </a:p>
            <a:p>
              <a:r>
                <a:rPr lang="en-US" sz="1600">
                  <a:solidFill>
                    <a:schemeClr val="accent2"/>
                  </a:solidFill>
                  <a:latin typeface="Arial" charset="0"/>
                </a:rPr>
                <a:t>transmittances</a:t>
              </a:r>
              <a:endParaRPr lang="en-US" sz="2400">
                <a:solidFill>
                  <a:schemeClr val="accent2"/>
                </a:solidFill>
              </a:endParaRPr>
            </a:p>
          </p:txBody>
        </p:sp>
      </p:grpSp>
      <p:grpSp>
        <p:nvGrpSpPr>
          <p:cNvPr id="33820" name="Group 28"/>
          <p:cNvGrpSpPr>
            <a:grpSpLocks/>
          </p:cNvGrpSpPr>
          <p:nvPr/>
        </p:nvGrpSpPr>
        <p:grpSpPr bwMode="auto">
          <a:xfrm>
            <a:off x="6246813" y="3629420"/>
            <a:ext cx="2438400" cy="930275"/>
            <a:chOff x="1968" y="1940"/>
            <a:chExt cx="1536" cy="586"/>
          </a:xfrm>
        </p:grpSpPr>
        <p:sp>
          <p:nvSpPr>
            <p:cNvPr id="33821" name="AutoShape 29"/>
            <p:cNvSpPr>
              <a:spLocks noChangeArrowheads="1"/>
            </p:cNvSpPr>
            <p:nvPr/>
          </p:nvSpPr>
          <p:spPr bwMode="auto">
            <a:xfrm>
              <a:off x="1968" y="1940"/>
              <a:ext cx="1536" cy="576"/>
            </a:xfrm>
            <a:prstGeom prst="flowChartProcess">
              <a:avLst/>
            </a:prstGeom>
            <a:noFill/>
            <a:ln w="9525">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33822" name="Text Box 30"/>
            <p:cNvSpPr txBox="1">
              <a:spLocks noChangeArrowheads="1"/>
            </p:cNvSpPr>
            <p:nvPr/>
          </p:nvSpPr>
          <p:spPr bwMode="auto">
            <a:xfrm>
              <a:off x="2037" y="1968"/>
              <a:ext cx="1400" cy="55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sz="1600">
                  <a:latin typeface="Arial" charset="0"/>
                </a:rPr>
                <a:t>Convolved</a:t>
              </a:r>
            </a:p>
            <a:p>
              <a:r>
                <a:rPr lang="en-US" sz="1600">
                  <a:latin typeface="Arial" charset="0"/>
                </a:rPr>
                <a:t>Layer-to-Space</a:t>
              </a:r>
            </a:p>
            <a:p>
              <a:r>
                <a:rPr lang="en-US" sz="1600">
                  <a:latin typeface="Arial" charset="0"/>
                </a:rPr>
                <a:t>Transmittances, </a:t>
              </a:r>
              <a:r>
                <a:rPr lang="en-US" sz="2000">
                  <a:latin typeface="Symbol" charset="0"/>
                </a:rPr>
                <a:t>t</a:t>
              </a:r>
              <a:r>
                <a:rPr lang="en-US" sz="2000" baseline="-25000">
                  <a:latin typeface="Arial" charset="0"/>
                </a:rPr>
                <a:t>z </a:t>
              </a:r>
              <a:r>
                <a:rPr lang="en-US" sz="2000">
                  <a:latin typeface="Arial" charset="0"/>
                </a:rPr>
                <a:t>(</a:t>
              </a:r>
              <a:r>
                <a:rPr lang="en-US" sz="2000">
                  <a:latin typeface="Script" charset="0"/>
                </a:rPr>
                <a:t>l</a:t>
              </a:r>
              <a:r>
                <a:rPr lang="en-US" sz="2000">
                  <a:latin typeface="Arial" charset="0"/>
                </a:rPr>
                <a:t>) </a:t>
              </a:r>
            </a:p>
          </p:txBody>
        </p:sp>
      </p:grpSp>
      <p:grpSp>
        <p:nvGrpSpPr>
          <p:cNvPr id="33823" name="Group 31"/>
          <p:cNvGrpSpPr>
            <a:grpSpLocks/>
          </p:cNvGrpSpPr>
          <p:nvPr/>
        </p:nvGrpSpPr>
        <p:grpSpPr bwMode="auto">
          <a:xfrm>
            <a:off x="3392488" y="4772420"/>
            <a:ext cx="2438400" cy="914400"/>
            <a:chOff x="1968" y="864"/>
            <a:chExt cx="1536" cy="576"/>
          </a:xfrm>
        </p:grpSpPr>
        <p:sp>
          <p:nvSpPr>
            <p:cNvPr id="33824" name="AutoShape 32"/>
            <p:cNvSpPr>
              <a:spLocks noChangeArrowheads="1"/>
            </p:cNvSpPr>
            <p:nvPr/>
          </p:nvSpPr>
          <p:spPr bwMode="auto">
            <a:xfrm>
              <a:off x="1968" y="864"/>
              <a:ext cx="1536" cy="576"/>
            </a:xfrm>
            <a:prstGeom prst="flowChartProcess">
              <a:avLst/>
            </a:prstGeom>
            <a:noFill/>
            <a:ln w="9525">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33825" name="Text Box 33"/>
            <p:cNvSpPr txBox="1">
              <a:spLocks noChangeArrowheads="1"/>
            </p:cNvSpPr>
            <p:nvPr/>
          </p:nvSpPr>
          <p:spPr bwMode="auto">
            <a:xfrm>
              <a:off x="2353" y="960"/>
              <a:ext cx="826" cy="3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sz="1600">
                  <a:solidFill>
                    <a:srgbClr val="FF3300"/>
                  </a:solidFill>
                  <a:latin typeface="Arial" charset="0"/>
                </a:rPr>
                <a:t>Fast Model</a:t>
              </a:r>
            </a:p>
            <a:p>
              <a:r>
                <a:rPr lang="en-US" sz="1600">
                  <a:solidFill>
                    <a:srgbClr val="FF3300"/>
                  </a:solidFill>
                  <a:latin typeface="Arial" charset="0"/>
                </a:rPr>
                <a:t>Regressions</a:t>
              </a:r>
              <a:endParaRPr lang="en-US" sz="2400">
                <a:solidFill>
                  <a:srgbClr val="FF3300"/>
                </a:solidFill>
              </a:endParaRPr>
            </a:p>
          </p:txBody>
        </p:sp>
      </p:grpSp>
      <p:sp>
        <p:nvSpPr>
          <p:cNvPr id="33826" name="Line 34"/>
          <p:cNvSpPr>
            <a:spLocks noChangeShapeType="1"/>
          </p:cNvSpPr>
          <p:nvPr/>
        </p:nvSpPr>
        <p:spPr bwMode="auto">
          <a:xfrm>
            <a:off x="4611688" y="4543820"/>
            <a:ext cx="0" cy="2286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grpSp>
        <p:nvGrpSpPr>
          <p:cNvPr id="33827" name="Group 35"/>
          <p:cNvGrpSpPr>
            <a:grpSpLocks/>
          </p:cNvGrpSpPr>
          <p:nvPr/>
        </p:nvGrpSpPr>
        <p:grpSpPr bwMode="auto">
          <a:xfrm>
            <a:off x="3392488" y="3629420"/>
            <a:ext cx="2438400" cy="914400"/>
            <a:chOff x="1968" y="2640"/>
            <a:chExt cx="1536" cy="576"/>
          </a:xfrm>
        </p:grpSpPr>
        <p:sp>
          <p:nvSpPr>
            <p:cNvPr id="33828" name="AutoShape 36"/>
            <p:cNvSpPr>
              <a:spLocks noChangeArrowheads="1"/>
            </p:cNvSpPr>
            <p:nvPr/>
          </p:nvSpPr>
          <p:spPr bwMode="auto">
            <a:xfrm>
              <a:off x="1968" y="2640"/>
              <a:ext cx="1536" cy="576"/>
            </a:xfrm>
            <a:prstGeom prst="flowChartProcess">
              <a:avLst/>
            </a:prstGeom>
            <a:noFill/>
            <a:ln w="9525">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33829" name="Text Box 37"/>
            <p:cNvSpPr txBox="1">
              <a:spLocks noChangeArrowheads="1"/>
            </p:cNvSpPr>
            <p:nvPr/>
          </p:nvSpPr>
          <p:spPr bwMode="auto">
            <a:xfrm>
              <a:off x="2125" y="2745"/>
              <a:ext cx="1223" cy="40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sz="1600">
                  <a:latin typeface="Arial" charset="0"/>
                </a:rPr>
                <a:t>Effective Layer</a:t>
              </a:r>
            </a:p>
            <a:p>
              <a:r>
                <a:rPr lang="en-US" sz="1600">
                  <a:latin typeface="Arial" charset="0"/>
                </a:rPr>
                <a:t>Optical Depths, </a:t>
              </a:r>
              <a:r>
                <a:rPr lang="en-US" sz="2000"/>
                <a:t>k</a:t>
              </a:r>
              <a:r>
                <a:rPr lang="en-US" sz="2000" baseline="-25000">
                  <a:latin typeface="Arial" charset="0"/>
                </a:rPr>
                <a:t>eff</a:t>
              </a:r>
            </a:p>
          </p:txBody>
        </p:sp>
      </p:grpSp>
      <p:grpSp>
        <p:nvGrpSpPr>
          <p:cNvPr id="33830" name="Group 38"/>
          <p:cNvGrpSpPr>
            <a:grpSpLocks/>
          </p:cNvGrpSpPr>
          <p:nvPr/>
        </p:nvGrpSpPr>
        <p:grpSpPr bwMode="auto">
          <a:xfrm>
            <a:off x="933450" y="1343420"/>
            <a:ext cx="1600200" cy="914400"/>
            <a:chOff x="600" y="1200"/>
            <a:chExt cx="1008" cy="576"/>
          </a:xfrm>
        </p:grpSpPr>
        <p:sp>
          <p:nvSpPr>
            <p:cNvPr id="33831" name="Text Box 39"/>
            <p:cNvSpPr txBox="1">
              <a:spLocks noChangeArrowheads="1"/>
            </p:cNvSpPr>
            <p:nvPr/>
          </p:nvSpPr>
          <p:spPr bwMode="auto">
            <a:xfrm>
              <a:off x="777" y="1296"/>
              <a:ext cx="663" cy="3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sz="1600">
                  <a:latin typeface="Arial" charset="0"/>
                </a:rPr>
                <a:t>Profile</a:t>
              </a:r>
            </a:p>
            <a:p>
              <a:r>
                <a:rPr lang="en-US" sz="1600">
                  <a:latin typeface="Arial" charset="0"/>
                </a:rPr>
                <a:t>Database</a:t>
              </a:r>
              <a:endParaRPr lang="en-US" sz="2400"/>
            </a:p>
          </p:txBody>
        </p:sp>
        <p:sp>
          <p:nvSpPr>
            <p:cNvPr id="33832" name="AutoShape 40"/>
            <p:cNvSpPr>
              <a:spLocks noChangeArrowheads="1"/>
            </p:cNvSpPr>
            <p:nvPr/>
          </p:nvSpPr>
          <p:spPr bwMode="auto">
            <a:xfrm>
              <a:off x="600" y="1200"/>
              <a:ext cx="1008" cy="576"/>
            </a:xfrm>
            <a:prstGeom prst="flowChartProcess">
              <a:avLst/>
            </a:prstGeom>
            <a:noFill/>
            <a:ln w="9525">
              <a:solidFill>
                <a:schemeClr val="tx1"/>
              </a:solidFill>
              <a:miter lim="800000"/>
              <a:headEnd/>
              <a:tailEnd/>
            </a:ln>
            <a:effectLst/>
            <a:extLst>
              <a:ext uri="{909E8E84-426E-40dd-AFC4-6F175D3DCCD1}">
                <a14:hiddenFill xmlns:a14="http://schemas.microsoft.com/office/drawing/2010/main" xmlns="">
                  <a:solidFill>
                    <a:schemeClr val="accent2">
                      <a:alpha val="50000"/>
                    </a:schemeClr>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grpSp>
      <p:grpSp>
        <p:nvGrpSpPr>
          <p:cNvPr id="33833" name="Group 41"/>
          <p:cNvGrpSpPr>
            <a:grpSpLocks/>
          </p:cNvGrpSpPr>
          <p:nvPr/>
        </p:nvGrpSpPr>
        <p:grpSpPr bwMode="auto">
          <a:xfrm>
            <a:off x="2895600" y="1495820"/>
            <a:ext cx="1179513" cy="762000"/>
            <a:chOff x="1538" y="576"/>
            <a:chExt cx="743" cy="480"/>
          </a:xfrm>
        </p:grpSpPr>
        <p:sp>
          <p:nvSpPr>
            <p:cNvPr id="33834" name="AutoShape 42"/>
            <p:cNvSpPr>
              <a:spLocks noChangeArrowheads="1"/>
            </p:cNvSpPr>
            <p:nvPr/>
          </p:nvSpPr>
          <p:spPr bwMode="auto">
            <a:xfrm>
              <a:off x="1538" y="576"/>
              <a:ext cx="743" cy="480"/>
            </a:xfrm>
            <a:prstGeom prst="flowChartProcess">
              <a:avLst/>
            </a:prstGeom>
            <a:noFill/>
            <a:ln w="9525">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33835" name="Text Box 43"/>
            <p:cNvSpPr txBox="1">
              <a:spLocks noChangeArrowheads="1"/>
            </p:cNvSpPr>
            <p:nvPr/>
          </p:nvSpPr>
          <p:spPr bwMode="auto">
            <a:xfrm>
              <a:off x="1560" y="633"/>
              <a:ext cx="699" cy="3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sz="1600">
                  <a:solidFill>
                    <a:schemeClr val="accent2"/>
                  </a:solidFill>
                  <a:latin typeface="Arial" charset="0"/>
                </a:rPr>
                <a:t>Fixed Gas</a:t>
              </a:r>
            </a:p>
            <a:p>
              <a:r>
                <a:rPr lang="en-US" sz="1600">
                  <a:solidFill>
                    <a:schemeClr val="accent2"/>
                  </a:solidFill>
                  <a:latin typeface="Arial" charset="0"/>
                </a:rPr>
                <a:t>Amounts</a:t>
              </a:r>
              <a:endParaRPr lang="en-US" sz="2400">
                <a:solidFill>
                  <a:schemeClr val="accent2"/>
                </a:solidFill>
              </a:endParaRPr>
            </a:p>
          </p:txBody>
        </p:sp>
      </p:grpSp>
      <p:sp>
        <p:nvSpPr>
          <p:cNvPr id="33836" name="Line 44"/>
          <p:cNvSpPr>
            <a:spLocks noChangeShapeType="1"/>
          </p:cNvSpPr>
          <p:nvPr/>
        </p:nvSpPr>
        <p:spPr bwMode="auto">
          <a:xfrm>
            <a:off x="1752600" y="2257820"/>
            <a:ext cx="0" cy="2286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33837" name="Line 45"/>
          <p:cNvSpPr>
            <a:spLocks noChangeShapeType="1"/>
          </p:cNvSpPr>
          <p:nvPr/>
        </p:nvSpPr>
        <p:spPr bwMode="auto">
          <a:xfrm>
            <a:off x="1752600" y="3400820"/>
            <a:ext cx="0" cy="13716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33838" name="Line 46"/>
          <p:cNvSpPr>
            <a:spLocks noChangeShapeType="1"/>
          </p:cNvSpPr>
          <p:nvPr/>
        </p:nvSpPr>
        <p:spPr bwMode="auto">
          <a:xfrm>
            <a:off x="5791200" y="2943620"/>
            <a:ext cx="4572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33839" name="Line 47"/>
          <p:cNvSpPr>
            <a:spLocks noChangeShapeType="1"/>
          </p:cNvSpPr>
          <p:nvPr/>
        </p:nvSpPr>
        <p:spPr bwMode="auto">
          <a:xfrm>
            <a:off x="5867400" y="5229620"/>
            <a:ext cx="3810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33840" name="Line 48"/>
          <p:cNvSpPr>
            <a:spLocks noChangeShapeType="1"/>
          </p:cNvSpPr>
          <p:nvPr/>
        </p:nvSpPr>
        <p:spPr bwMode="auto">
          <a:xfrm flipH="1">
            <a:off x="5867400" y="4086620"/>
            <a:ext cx="3810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33841" name="Line 49"/>
          <p:cNvSpPr>
            <a:spLocks noChangeShapeType="1"/>
          </p:cNvSpPr>
          <p:nvPr/>
        </p:nvSpPr>
        <p:spPr bwMode="auto">
          <a:xfrm>
            <a:off x="2514600" y="2943620"/>
            <a:ext cx="9144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33842" name="Line 50"/>
          <p:cNvSpPr>
            <a:spLocks noChangeShapeType="1"/>
          </p:cNvSpPr>
          <p:nvPr/>
        </p:nvSpPr>
        <p:spPr bwMode="auto">
          <a:xfrm>
            <a:off x="2514600" y="5229620"/>
            <a:ext cx="9144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Tree>
    <p:extLst>
      <p:ext uri="{BB962C8B-B14F-4D97-AF65-F5344CB8AC3E}">
        <p14:creationId xmlns:p14="http://schemas.microsoft.com/office/powerpoint/2010/main" val="11355288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Number Placeholder 4"/>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kumimoji="1" sz="1100" b="1">
                <a:solidFill>
                  <a:schemeClr val="tx1"/>
                </a:solidFill>
                <a:latin typeface="Arial" charset="0"/>
                <a:ea typeface="ＭＳ Ｐゴシック" charset="0"/>
                <a:cs typeface="ＭＳ Ｐゴシック" charset="0"/>
              </a:defRPr>
            </a:lvl1pPr>
            <a:lvl2pPr marL="666723" indent="-256432" eaLnBrk="0" hangingPunct="0">
              <a:defRPr kumimoji="1" sz="1100" b="1">
                <a:solidFill>
                  <a:schemeClr val="tx1"/>
                </a:solidFill>
                <a:latin typeface="Arial" charset="0"/>
                <a:ea typeface="ＭＳ Ｐゴシック" charset="0"/>
              </a:defRPr>
            </a:lvl2pPr>
            <a:lvl3pPr marL="1025728" indent="-205146" eaLnBrk="0" hangingPunct="0">
              <a:defRPr kumimoji="1" sz="1100" b="1">
                <a:solidFill>
                  <a:schemeClr val="tx1"/>
                </a:solidFill>
                <a:latin typeface="Arial" charset="0"/>
                <a:ea typeface="ＭＳ Ｐゴシック" charset="0"/>
              </a:defRPr>
            </a:lvl3pPr>
            <a:lvl4pPr marL="1436019" indent="-205146" eaLnBrk="0" hangingPunct="0">
              <a:defRPr kumimoji="1" sz="1100" b="1">
                <a:solidFill>
                  <a:schemeClr val="tx1"/>
                </a:solidFill>
                <a:latin typeface="Arial" charset="0"/>
                <a:ea typeface="ＭＳ Ｐゴシック" charset="0"/>
              </a:defRPr>
            </a:lvl4pPr>
            <a:lvl5pPr marL="1846311" indent="-205146" eaLnBrk="0" hangingPunct="0">
              <a:defRPr kumimoji="1" sz="1100" b="1">
                <a:solidFill>
                  <a:schemeClr val="tx1"/>
                </a:solidFill>
                <a:latin typeface="Arial" charset="0"/>
                <a:ea typeface="ＭＳ Ｐゴシック" charset="0"/>
              </a:defRPr>
            </a:lvl5pPr>
            <a:lvl6pPr marL="2256602" indent="-205146" eaLnBrk="0" fontAlgn="base" hangingPunct="0">
              <a:spcBef>
                <a:spcPct val="0"/>
              </a:spcBef>
              <a:spcAft>
                <a:spcPct val="0"/>
              </a:spcAft>
              <a:defRPr kumimoji="1" sz="1100" b="1">
                <a:solidFill>
                  <a:schemeClr val="tx1"/>
                </a:solidFill>
                <a:latin typeface="Arial" charset="0"/>
                <a:ea typeface="ＭＳ Ｐゴシック" charset="0"/>
              </a:defRPr>
            </a:lvl6pPr>
            <a:lvl7pPr marL="2666893" indent="-205146" eaLnBrk="0" fontAlgn="base" hangingPunct="0">
              <a:spcBef>
                <a:spcPct val="0"/>
              </a:spcBef>
              <a:spcAft>
                <a:spcPct val="0"/>
              </a:spcAft>
              <a:defRPr kumimoji="1" sz="1100" b="1">
                <a:solidFill>
                  <a:schemeClr val="tx1"/>
                </a:solidFill>
                <a:latin typeface="Arial" charset="0"/>
                <a:ea typeface="ＭＳ Ｐゴシック" charset="0"/>
              </a:defRPr>
            </a:lvl7pPr>
            <a:lvl8pPr marL="3077185" indent="-205146" eaLnBrk="0" fontAlgn="base" hangingPunct="0">
              <a:spcBef>
                <a:spcPct val="0"/>
              </a:spcBef>
              <a:spcAft>
                <a:spcPct val="0"/>
              </a:spcAft>
              <a:defRPr kumimoji="1" sz="1100" b="1">
                <a:solidFill>
                  <a:schemeClr val="tx1"/>
                </a:solidFill>
                <a:latin typeface="Arial" charset="0"/>
                <a:ea typeface="ＭＳ Ｐゴシック" charset="0"/>
              </a:defRPr>
            </a:lvl8pPr>
            <a:lvl9pPr marL="3487476" indent="-205146" eaLnBrk="0" fontAlgn="base" hangingPunct="0">
              <a:spcBef>
                <a:spcPct val="0"/>
              </a:spcBef>
              <a:spcAft>
                <a:spcPct val="0"/>
              </a:spcAft>
              <a:defRPr kumimoji="1" sz="1100" b="1">
                <a:solidFill>
                  <a:schemeClr val="tx1"/>
                </a:solidFill>
                <a:latin typeface="Arial" charset="0"/>
                <a:ea typeface="ＭＳ Ｐゴシック" charset="0"/>
              </a:defRPr>
            </a:lvl9pPr>
          </a:lstStyle>
          <a:p>
            <a:fld id="{9E4013D4-182F-D846-A62B-FE2C6160A236}" type="slidenum">
              <a:rPr kumimoji="0" lang="en-US" sz="1000"/>
              <a:pPr/>
              <a:t>32</a:t>
            </a:fld>
            <a:br>
              <a:rPr kumimoji="0" lang="en-US" sz="1000"/>
            </a:br>
            <a:endParaRPr kumimoji="0" lang="en-US" sz="1000"/>
          </a:p>
        </p:txBody>
      </p:sp>
      <p:sp>
        <p:nvSpPr>
          <p:cNvPr id="30722" name="Rectangle 38"/>
          <p:cNvSpPr>
            <a:spLocks noGrp="1" noChangeArrowheads="1"/>
          </p:cNvSpPr>
          <p:nvPr>
            <p:ph type="title"/>
          </p:nvPr>
        </p:nvSpPr>
        <p:spPr>
          <a:xfrm>
            <a:off x="838489" y="228320"/>
            <a:ext cx="7848023" cy="762000"/>
          </a:xfrm>
        </p:spPr>
        <p:txBody>
          <a:bodyPr>
            <a:normAutofit fontScale="90000"/>
          </a:bodyPr>
          <a:lstStyle/>
          <a:p>
            <a:r>
              <a:rPr lang="en-US">
                <a:latin typeface="Arial" charset="0"/>
                <a:ea typeface="ＭＳ Ｐゴシック" charset="0"/>
                <a:cs typeface="ＭＳ Ｐゴシック" charset="0"/>
              </a:rPr>
              <a:t>Overview of Various Fast RT Models</a:t>
            </a:r>
          </a:p>
        </p:txBody>
      </p:sp>
      <p:graphicFrame>
        <p:nvGraphicFramePr>
          <p:cNvPr id="27690" name="Group 42"/>
          <p:cNvGraphicFramePr>
            <a:graphicFrameLocks noGrp="1"/>
          </p:cNvGraphicFramePr>
          <p:nvPr>
            <p:ph idx="1"/>
          </p:nvPr>
        </p:nvGraphicFramePr>
        <p:xfrm>
          <a:off x="692727" y="1273269"/>
          <a:ext cx="8174182" cy="5083403"/>
        </p:xfrm>
        <a:graphic>
          <a:graphicData uri="http://schemas.openxmlformats.org/drawingml/2006/table">
            <a:tbl>
              <a:tblPr/>
              <a:tblGrid>
                <a:gridCol w="1522557">
                  <a:extLst>
                    <a:ext uri="{9D8B030D-6E8A-4147-A177-3AD203B41FA5}">
                      <a16:colId xmlns:a16="http://schemas.microsoft.com/office/drawing/2014/main" val="20000"/>
                    </a:ext>
                  </a:extLst>
                </a:gridCol>
                <a:gridCol w="3648364">
                  <a:extLst>
                    <a:ext uri="{9D8B030D-6E8A-4147-A177-3AD203B41FA5}">
                      <a16:colId xmlns:a16="http://schemas.microsoft.com/office/drawing/2014/main" val="20001"/>
                    </a:ext>
                  </a:extLst>
                </a:gridCol>
                <a:gridCol w="3003261">
                  <a:extLst>
                    <a:ext uri="{9D8B030D-6E8A-4147-A177-3AD203B41FA5}">
                      <a16:colId xmlns:a16="http://schemas.microsoft.com/office/drawing/2014/main" val="20002"/>
                    </a:ext>
                  </a:extLst>
                </a:gridCol>
              </a:tblGrid>
              <a:tr h="252782">
                <a:tc>
                  <a:txBody>
                    <a:bodyPr/>
                    <a:lstStyle/>
                    <a:p>
                      <a:pPr marL="0" marR="0" lvl="0" indent="0" algn="l" defTabSz="914400" rtl="0" eaLnBrk="0" fontAlgn="base" latinLnBrk="0" hangingPunct="0">
                        <a:lnSpc>
                          <a:spcPct val="100000"/>
                        </a:lnSpc>
                        <a:spcBef>
                          <a:spcPct val="20000"/>
                        </a:spcBef>
                        <a:spcAft>
                          <a:spcPct val="0"/>
                        </a:spcAft>
                        <a:buClr>
                          <a:schemeClr val="tx1"/>
                        </a:buClr>
                        <a:buSzTx/>
                        <a:buFontTx/>
                        <a:buNone/>
                        <a:tabLst/>
                      </a:pPr>
                      <a:r>
                        <a:rPr kumimoji="1" lang="en-US" sz="1100" b="0" i="0" u="none" strike="noStrike" cap="none" normalizeH="0" baseline="0">
                          <a:ln>
                            <a:noFill/>
                          </a:ln>
                          <a:solidFill>
                            <a:srgbClr val="003399"/>
                          </a:solidFill>
                          <a:effectLst/>
                          <a:latin typeface="Arial" charset="0"/>
                          <a:ea typeface="ＭＳ Ｐゴシック" charset="0"/>
                          <a:cs typeface="ＭＳ Ｐゴシック" charset="0"/>
                        </a:rPr>
                        <a:t>Model Type</a:t>
                      </a:r>
                    </a:p>
                  </a:txBody>
                  <a:tcPr marL="91429" marR="91429" marT="45709" marB="45709" horzOverflow="overflow">
                    <a:lnL w="19050" cap="flat" cmpd="sng" algn="ctr">
                      <a:solidFill>
                        <a:srgbClr val="0033CC"/>
                      </a:solidFill>
                      <a:prstDash val="solid"/>
                      <a:round/>
                      <a:headEnd type="none" w="med" len="med"/>
                      <a:tailEnd type="none" w="med" len="med"/>
                    </a:lnL>
                    <a:lnR w="19050" cap="flat" cmpd="sng" algn="ctr">
                      <a:solidFill>
                        <a:srgbClr val="0033CC"/>
                      </a:solidFill>
                      <a:prstDash val="solid"/>
                      <a:round/>
                      <a:headEnd type="none" w="med" len="med"/>
                      <a:tailEnd type="none" w="med" len="med"/>
                    </a:lnR>
                    <a:lnT w="19050" cap="flat" cmpd="sng" algn="ctr">
                      <a:solidFill>
                        <a:srgbClr val="0033CC"/>
                      </a:solidFill>
                      <a:prstDash val="solid"/>
                      <a:round/>
                      <a:headEnd type="none" w="med" len="med"/>
                      <a:tailEnd type="none" w="med" len="med"/>
                    </a:lnT>
                    <a:lnB w="19050" cap="flat" cmpd="sng" algn="ctr">
                      <a:solidFill>
                        <a:srgbClr val="0033CC"/>
                      </a:solidFill>
                      <a:prstDash val="solid"/>
                      <a:round/>
                      <a:headEnd type="none" w="med" len="med"/>
                      <a:tailEnd type="none" w="med" len="med"/>
                    </a:lnB>
                    <a:lnTlToBr>
                      <a:noFill/>
                    </a:lnTlToBr>
                    <a:lnBlToTr>
                      <a:noFill/>
                    </a:lnBlToTr>
                    <a:solidFill>
                      <a:srgbClr val="BCE9EC"/>
                    </a:solidFill>
                  </a:tcPr>
                </a:tc>
                <a:tc>
                  <a:txBody>
                    <a:bodyPr/>
                    <a:lstStyle/>
                    <a:p>
                      <a:pPr marL="0" marR="0" lvl="0" indent="0" algn="l" defTabSz="914400" rtl="0" eaLnBrk="0" fontAlgn="base" latinLnBrk="0" hangingPunct="0">
                        <a:lnSpc>
                          <a:spcPct val="100000"/>
                        </a:lnSpc>
                        <a:spcBef>
                          <a:spcPct val="20000"/>
                        </a:spcBef>
                        <a:spcAft>
                          <a:spcPct val="0"/>
                        </a:spcAft>
                        <a:buClr>
                          <a:schemeClr val="tx1"/>
                        </a:buClr>
                        <a:buSzTx/>
                        <a:buFontTx/>
                        <a:buNone/>
                        <a:tabLst/>
                      </a:pPr>
                      <a:r>
                        <a:rPr kumimoji="1" lang="en-US" sz="1100" b="0" i="0" u="none" strike="noStrike" cap="none" normalizeH="0" baseline="0">
                          <a:ln>
                            <a:noFill/>
                          </a:ln>
                          <a:solidFill>
                            <a:srgbClr val="003399"/>
                          </a:solidFill>
                          <a:effectLst/>
                          <a:latin typeface="Arial" charset="0"/>
                          <a:ea typeface="ＭＳ Ｐゴシック" charset="0"/>
                          <a:cs typeface="ＭＳ Ｐゴシック" charset="0"/>
                        </a:rPr>
                        <a:t>Characteristics</a:t>
                      </a:r>
                    </a:p>
                  </a:txBody>
                  <a:tcPr marL="91429" marR="91429" marT="45709" marB="45709" horzOverflow="overflow">
                    <a:lnL w="19050" cap="flat" cmpd="sng" algn="ctr">
                      <a:solidFill>
                        <a:srgbClr val="0033CC"/>
                      </a:solidFill>
                      <a:prstDash val="solid"/>
                      <a:round/>
                      <a:headEnd type="none" w="med" len="med"/>
                      <a:tailEnd type="none" w="med" len="med"/>
                    </a:lnL>
                    <a:lnR w="19050" cap="flat" cmpd="sng" algn="ctr">
                      <a:solidFill>
                        <a:srgbClr val="0033CC"/>
                      </a:solidFill>
                      <a:prstDash val="solid"/>
                      <a:round/>
                      <a:headEnd type="none" w="med" len="med"/>
                      <a:tailEnd type="none" w="med" len="med"/>
                    </a:lnR>
                    <a:lnT w="19050" cap="flat" cmpd="sng" algn="ctr">
                      <a:solidFill>
                        <a:srgbClr val="0033CC"/>
                      </a:solidFill>
                      <a:prstDash val="solid"/>
                      <a:round/>
                      <a:headEnd type="none" w="med" len="med"/>
                      <a:tailEnd type="none" w="med" len="med"/>
                    </a:lnT>
                    <a:lnB w="19050" cap="flat" cmpd="sng" algn="ctr">
                      <a:solidFill>
                        <a:srgbClr val="0033CC"/>
                      </a:solidFill>
                      <a:prstDash val="solid"/>
                      <a:round/>
                      <a:headEnd type="none" w="med" len="med"/>
                      <a:tailEnd type="none" w="med" len="med"/>
                    </a:lnB>
                    <a:lnTlToBr>
                      <a:noFill/>
                    </a:lnTlToBr>
                    <a:lnBlToTr>
                      <a:noFill/>
                    </a:lnBlToTr>
                    <a:solidFill>
                      <a:srgbClr val="BCE9EC"/>
                    </a:solidFill>
                  </a:tcPr>
                </a:tc>
                <a:tc>
                  <a:txBody>
                    <a:bodyPr/>
                    <a:lstStyle/>
                    <a:p>
                      <a:pPr marL="0" marR="0" lvl="0" indent="0" algn="l" defTabSz="914400" rtl="0" eaLnBrk="0" fontAlgn="base" latinLnBrk="0" hangingPunct="0">
                        <a:lnSpc>
                          <a:spcPct val="100000"/>
                        </a:lnSpc>
                        <a:spcBef>
                          <a:spcPct val="20000"/>
                        </a:spcBef>
                        <a:spcAft>
                          <a:spcPct val="0"/>
                        </a:spcAft>
                        <a:buClr>
                          <a:schemeClr val="tx1"/>
                        </a:buClr>
                        <a:buSzTx/>
                        <a:buFontTx/>
                        <a:buNone/>
                        <a:tabLst/>
                      </a:pPr>
                      <a:r>
                        <a:rPr kumimoji="1" lang="en-US" sz="1100" b="0" i="0" u="none" strike="noStrike" cap="none" normalizeH="0" baseline="0">
                          <a:ln>
                            <a:noFill/>
                          </a:ln>
                          <a:solidFill>
                            <a:srgbClr val="003399"/>
                          </a:solidFill>
                          <a:effectLst/>
                          <a:latin typeface="Arial" charset="0"/>
                          <a:ea typeface="ＭＳ Ｐゴシック" charset="0"/>
                          <a:cs typeface="ＭＳ Ｐゴシック" charset="0"/>
                        </a:rPr>
                        <a:t>Notes</a:t>
                      </a:r>
                    </a:p>
                  </a:txBody>
                  <a:tcPr marL="91429" marR="91429" marT="45709" marB="45709" horzOverflow="overflow">
                    <a:lnL w="19050" cap="flat" cmpd="sng" algn="ctr">
                      <a:solidFill>
                        <a:srgbClr val="0033CC"/>
                      </a:solidFill>
                      <a:prstDash val="solid"/>
                      <a:round/>
                      <a:headEnd type="none" w="med" len="med"/>
                      <a:tailEnd type="none" w="med" len="med"/>
                    </a:lnL>
                    <a:lnR w="19050" cap="flat" cmpd="sng" algn="ctr">
                      <a:solidFill>
                        <a:srgbClr val="0033CC"/>
                      </a:solidFill>
                      <a:prstDash val="solid"/>
                      <a:round/>
                      <a:headEnd type="none" w="med" len="med"/>
                      <a:tailEnd type="none" w="med" len="med"/>
                    </a:lnR>
                    <a:lnT w="19050" cap="flat" cmpd="sng" algn="ctr">
                      <a:solidFill>
                        <a:srgbClr val="0033CC"/>
                      </a:solidFill>
                      <a:prstDash val="solid"/>
                      <a:round/>
                      <a:headEnd type="none" w="med" len="med"/>
                      <a:tailEnd type="none" w="med" len="med"/>
                    </a:lnT>
                    <a:lnB w="19050" cap="flat" cmpd="sng" algn="ctr">
                      <a:solidFill>
                        <a:srgbClr val="0033CC"/>
                      </a:solidFill>
                      <a:prstDash val="solid"/>
                      <a:round/>
                      <a:headEnd type="none" w="med" len="med"/>
                      <a:tailEnd type="none" w="med" len="med"/>
                    </a:lnB>
                    <a:lnTlToBr>
                      <a:noFill/>
                    </a:lnTlToBr>
                    <a:lnBlToTr>
                      <a:noFill/>
                    </a:lnBlToTr>
                    <a:solidFill>
                      <a:srgbClr val="BCE9EC"/>
                    </a:solidFill>
                  </a:tcPr>
                </a:tc>
                <a:extLst>
                  <a:ext uri="{0D108BD9-81ED-4DB2-BD59-A6C34878D82A}">
                    <a16:rowId xmlns:a16="http://schemas.microsoft.com/office/drawing/2014/main" val="10000"/>
                  </a:ext>
                </a:extLst>
              </a:tr>
              <a:tr h="446771">
                <a:tc>
                  <a:txBody>
                    <a:bodyPr/>
                    <a:lstStyle/>
                    <a:p>
                      <a:pPr marL="0" marR="0" lvl="0" indent="0" algn="l" defTabSz="914400" rtl="0" eaLnBrk="0" fontAlgn="base" latinLnBrk="0" hangingPunct="0">
                        <a:lnSpc>
                          <a:spcPct val="100000"/>
                        </a:lnSpc>
                        <a:spcBef>
                          <a:spcPct val="20000"/>
                        </a:spcBef>
                        <a:spcAft>
                          <a:spcPct val="0"/>
                        </a:spcAft>
                        <a:buClr>
                          <a:schemeClr val="tx1"/>
                        </a:buClr>
                        <a:buSzTx/>
                        <a:buFontTx/>
                        <a:buNone/>
                        <a:tabLst/>
                      </a:pPr>
                      <a:r>
                        <a:rPr kumimoji="1" lang="en-US" sz="1100" b="0" i="0" u="none" strike="noStrike" cap="none" normalizeH="0" baseline="0">
                          <a:ln>
                            <a:noFill/>
                          </a:ln>
                          <a:solidFill>
                            <a:srgbClr val="003399"/>
                          </a:solidFill>
                          <a:effectLst/>
                          <a:latin typeface="Arial" charset="0"/>
                          <a:ea typeface="ＭＳ Ｐゴシック" charset="0"/>
                          <a:cs typeface="ＭＳ Ｐゴシック" charset="0"/>
                        </a:rPr>
                        <a:t>Band Model</a:t>
                      </a:r>
                    </a:p>
                  </a:txBody>
                  <a:tcPr marL="91429" marR="91429" marT="45709" marB="45709" horzOverflow="overflow">
                    <a:lnL w="19050" cap="flat" cmpd="sng" algn="ctr">
                      <a:solidFill>
                        <a:srgbClr val="0033CC"/>
                      </a:solidFill>
                      <a:prstDash val="solid"/>
                      <a:round/>
                      <a:headEnd type="none" w="med" len="med"/>
                      <a:tailEnd type="none" w="med" len="med"/>
                    </a:lnL>
                    <a:lnR w="19050" cap="flat" cmpd="sng" algn="ctr">
                      <a:solidFill>
                        <a:srgbClr val="0033CC"/>
                      </a:solidFill>
                      <a:prstDash val="solid"/>
                      <a:round/>
                      <a:headEnd type="none" w="med" len="med"/>
                      <a:tailEnd type="none" w="med" len="med"/>
                    </a:lnR>
                    <a:lnT w="19050" cap="flat" cmpd="sng" algn="ctr">
                      <a:solidFill>
                        <a:srgbClr val="0033CC"/>
                      </a:solidFill>
                      <a:prstDash val="solid"/>
                      <a:round/>
                      <a:headEnd type="none" w="med" len="med"/>
                      <a:tailEnd type="none" w="med" len="med"/>
                    </a:lnT>
                    <a:lnB w="19050" cap="flat" cmpd="sng" algn="ctr">
                      <a:solidFill>
                        <a:srgbClr val="0033CC"/>
                      </a:solidFill>
                      <a:prstDash val="solid"/>
                      <a:round/>
                      <a:headEnd type="none" w="med" len="med"/>
                      <a:tailEnd type="none" w="med" len="med"/>
                    </a:lnB>
                    <a:lnTlToBr>
                      <a:noFill/>
                    </a:lnTlToBr>
                    <a:lnBlToTr>
                      <a:noFill/>
                    </a:lnBlToTr>
                    <a:solidFill>
                      <a:srgbClr val="BCE9EC"/>
                    </a:solidFill>
                  </a:tcPr>
                </a:tc>
                <a:tc>
                  <a:txBody>
                    <a:bodyPr/>
                    <a:lstStyle/>
                    <a:p>
                      <a:pPr marL="0" marR="0" lvl="0" indent="0" algn="l" defTabSz="914400" rtl="0" eaLnBrk="0" fontAlgn="base" latinLnBrk="0" hangingPunct="0">
                        <a:lnSpc>
                          <a:spcPct val="100000"/>
                        </a:lnSpc>
                        <a:spcBef>
                          <a:spcPct val="20000"/>
                        </a:spcBef>
                        <a:spcAft>
                          <a:spcPct val="0"/>
                        </a:spcAft>
                        <a:buClr>
                          <a:schemeClr val="tx1"/>
                        </a:buClr>
                        <a:buSzTx/>
                        <a:buFontTx/>
                        <a:buNone/>
                        <a:tabLst/>
                      </a:pPr>
                      <a:r>
                        <a:rPr kumimoji="1" lang="en-US" sz="1100" b="0" i="0" u="none" strike="noStrike" cap="none" normalizeH="0" baseline="0">
                          <a:ln>
                            <a:noFill/>
                          </a:ln>
                          <a:solidFill>
                            <a:srgbClr val="003399"/>
                          </a:solidFill>
                          <a:effectLst/>
                          <a:latin typeface="Arial" charset="0"/>
                          <a:ea typeface="ＭＳ Ｐゴシック" charset="0"/>
                          <a:cs typeface="ＭＳ Ｐゴシック" charset="0"/>
                        </a:rPr>
                        <a:t>Simple parameterization </a:t>
                      </a:r>
                    </a:p>
                    <a:p>
                      <a:pPr marL="0" marR="0" lvl="0" indent="0" algn="l" defTabSz="914400" rtl="0" eaLnBrk="0" fontAlgn="base" latinLnBrk="0" hangingPunct="0">
                        <a:lnSpc>
                          <a:spcPct val="100000"/>
                        </a:lnSpc>
                        <a:spcBef>
                          <a:spcPct val="20000"/>
                        </a:spcBef>
                        <a:spcAft>
                          <a:spcPct val="0"/>
                        </a:spcAft>
                        <a:buClr>
                          <a:schemeClr val="tx1"/>
                        </a:buClr>
                        <a:buSzTx/>
                        <a:buFontTx/>
                        <a:buNone/>
                        <a:tabLst/>
                      </a:pPr>
                      <a:r>
                        <a:rPr kumimoji="1" lang="en-US" sz="1100" b="0" i="0" u="none" strike="noStrike" cap="none" normalizeH="0" baseline="0">
                          <a:ln>
                            <a:noFill/>
                          </a:ln>
                          <a:solidFill>
                            <a:srgbClr val="003399"/>
                          </a:solidFill>
                          <a:effectLst/>
                          <a:latin typeface="Arial" charset="0"/>
                          <a:ea typeface="ＭＳ Ｐゴシック" charset="0"/>
                          <a:cs typeface="ＭＳ Ｐゴシック" charset="0"/>
                        </a:rPr>
                        <a:t>Fast</a:t>
                      </a:r>
                    </a:p>
                  </a:txBody>
                  <a:tcPr marL="91429" marR="91429" marT="45709" marB="45709" horzOverflow="overflow">
                    <a:lnL w="19050" cap="flat" cmpd="sng" algn="ctr">
                      <a:solidFill>
                        <a:srgbClr val="0033CC"/>
                      </a:solidFill>
                      <a:prstDash val="solid"/>
                      <a:round/>
                      <a:headEnd type="none" w="med" len="med"/>
                      <a:tailEnd type="none" w="med" len="med"/>
                    </a:lnL>
                    <a:lnR w="19050" cap="flat" cmpd="sng" algn="ctr">
                      <a:solidFill>
                        <a:srgbClr val="0033CC"/>
                      </a:solidFill>
                      <a:prstDash val="solid"/>
                      <a:round/>
                      <a:headEnd type="none" w="med" len="med"/>
                      <a:tailEnd type="none" w="med" len="med"/>
                    </a:lnR>
                    <a:lnT w="19050" cap="flat" cmpd="sng" algn="ctr">
                      <a:solidFill>
                        <a:srgbClr val="0033CC"/>
                      </a:solidFill>
                      <a:prstDash val="solid"/>
                      <a:round/>
                      <a:headEnd type="none" w="med" len="med"/>
                      <a:tailEnd type="none" w="med" len="med"/>
                    </a:lnT>
                    <a:lnB w="19050" cap="flat" cmpd="sng" algn="ctr">
                      <a:solidFill>
                        <a:srgbClr val="0033CC"/>
                      </a:solidFill>
                      <a:prstDash val="solid"/>
                      <a:round/>
                      <a:headEnd type="none" w="med" len="med"/>
                      <a:tailEnd type="none" w="med" len="med"/>
                    </a:lnB>
                    <a:lnTlToBr>
                      <a:noFill/>
                    </a:lnTlToBr>
                    <a:lnBlToTr>
                      <a:noFill/>
                    </a:lnBlToTr>
                    <a:solidFill>
                      <a:srgbClr val="BCE9EC"/>
                    </a:solidFill>
                  </a:tcPr>
                </a:tc>
                <a:tc>
                  <a:txBody>
                    <a:bodyPr/>
                    <a:lstStyle/>
                    <a:p>
                      <a:pPr marL="0" marR="0" lvl="0" indent="0" algn="l" defTabSz="914400" rtl="0" eaLnBrk="0" fontAlgn="base" latinLnBrk="0" hangingPunct="0">
                        <a:lnSpc>
                          <a:spcPct val="100000"/>
                        </a:lnSpc>
                        <a:spcBef>
                          <a:spcPct val="20000"/>
                        </a:spcBef>
                        <a:spcAft>
                          <a:spcPct val="0"/>
                        </a:spcAft>
                        <a:buClr>
                          <a:schemeClr val="tx1"/>
                        </a:buClr>
                        <a:buSzTx/>
                        <a:buFontTx/>
                        <a:buNone/>
                        <a:tabLst/>
                      </a:pPr>
                      <a:r>
                        <a:rPr kumimoji="1" lang="en-US" sz="1100" b="0" i="0" u="none" strike="noStrike" cap="none" normalizeH="0" baseline="0">
                          <a:ln>
                            <a:noFill/>
                          </a:ln>
                          <a:solidFill>
                            <a:srgbClr val="003399"/>
                          </a:solidFill>
                          <a:effectLst/>
                          <a:latin typeface="Arial" charset="0"/>
                          <a:ea typeface="ＭＳ Ｐゴシック" charset="0"/>
                          <a:cs typeface="ＭＳ Ｐゴシック" charset="0"/>
                        </a:rPr>
                        <a:t>Limited accuracy</a:t>
                      </a:r>
                    </a:p>
                    <a:p>
                      <a:pPr marL="0" marR="0" lvl="0" indent="0" algn="l" defTabSz="914400" rtl="0" eaLnBrk="0" fontAlgn="base" latinLnBrk="0" hangingPunct="0">
                        <a:lnSpc>
                          <a:spcPct val="100000"/>
                        </a:lnSpc>
                        <a:spcBef>
                          <a:spcPct val="20000"/>
                        </a:spcBef>
                        <a:spcAft>
                          <a:spcPct val="0"/>
                        </a:spcAft>
                        <a:buClr>
                          <a:schemeClr val="tx1"/>
                        </a:buClr>
                        <a:buSzTx/>
                        <a:buFontTx/>
                        <a:buNone/>
                        <a:tabLst/>
                      </a:pPr>
                      <a:r>
                        <a:rPr kumimoji="1" lang="en-US" sz="1100" b="0" i="0" u="none" strike="noStrike" cap="none" normalizeH="0" baseline="0">
                          <a:ln>
                            <a:noFill/>
                          </a:ln>
                          <a:solidFill>
                            <a:srgbClr val="003399"/>
                          </a:solidFill>
                          <a:effectLst/>
                          <a:latin typeface="Arial" charset="0"/>
                          <a:ea typeface="ＭＳ Ｐゴシック" charset="0"/>
                          <a:cs typeface="ＭＳ Ｐゴシック" charset="0"/>
                        </a:rPr>
                        <a:t>Not accurate for multiple gases</a:t>
                      </a:r>
                    </a:p>
                  </a:txBody>
                  <a:tcPr marL="91429" marR="91429" marT="45709" marB="45709" horzOverflow="overflow">
                    <a:lnL w="19050" cap="flat" cmpd="sng" algn="ctr">
                      <a:solidFill>
                        <a:srgbClr val="0033CC"/>
                      </a:solidFill>
                      <a:prstDash val="solid"/>
                      <a:round/>
                      <a:headEnd type="none" w="med" len="med"/>
                      <a:tailEnd type="none" w="med" len="med"/>
                    </a:lnL>
                    <a:lnR w="19050" cap="flat" cmpd="sng" algn="ctr">
                      <a:solidFill>
                        <a:srgbClr val="0033CC"/>
                      </a:solidFill>
                      <a:prstDash val="solid"/>
                      <a:round/>
                      <a:headEnd type="none" w="med" len="med"/>
                      <a:tailEnd type="none" w="med" len="med"/>
                    </a:lnR>
                    <a:lnT w="19050" cap="flat" cmpd="sng" algn="ctr">
                      <a:solidFill>
                        <a:srgbClr val="0033CC"/>
                      </a:solidFill>
                      <a:prstDash val="solid"/>
                      <a:round/>
                      <a:headEnd type="none" w="med" len="med"/>
                      <a:tailEnd type="none" w="med" len="med"/>
                    </a:lnT>
                    <a:lnB w="19050" cap="flat" cmpd="sng" algn="ctr">
                      <a:solidFill>
                        <a:srgbClr val="0033CC"/>
                      </a:solidFill>
                      <a:prstDash val="solid"/>
                      <a:round/>
                      <a:headEnd type="none" w="med" len="med"/>
                      <a:tailEnd type="none" w="med" len="med"/>
                    </a:lnB>
                    <a:lnTlToBr>
                      <a:noFill/>
                    </a:lnTlToBr>
                    <a:lnBlToTr>
                      <a:noFill/>
                    </a:lnBlToTr>
                    <a:solidFill>
                      <a:srgbClr val="BCE9EC"/>
                    </a:solidFill>
                  </a:tcPr>
                </a:tc>
                <a:extLst>
                  <a:ext uri="{0D108BD9-81ED-4DB2-BD59-A6C34878D82A}">
                    <a16:rowId xmlns:a16="http://schemas.microsoft.com/office/drawing/2014/main" val="10001"/>
                  </a:ext>
                </a:extLst>
              </a:tr>
              <a:tr h="446771">
                <a:tc>
                  <a:txBody>
                    <a:bodyPr/>
                    <a:lstStyle/>
                    <a:p>
                      <a:pPr marL="0" marR="0" lvl="0" indent="0" algn="l" defTabSz="914400" rtl="0" eaLnBrk="0" fontAlgn="base" latinLnBrk="0" hangingPunct="0">
                        <a:lnSpc>
                          <a:spcPct val="100000"/>
                        </a:lnSpc>
                        <a:spcBef>
                          <a:spcPct val="20000"/>
                        </a:spcBef>
                        <a:spcAft>
                          <a:spcPct val="0"/>
                        </a:spcAft>
                        <a:buClr>
                          <a:schemeClr val="tx1"/>
                        </a:buClr>
                        <a:buSzTx/>
                        <a:buFontTx/>
                        <a:buNone/>
                        <a:tabLst/>
                      </a:pPr>
                      <a:r>
                        <a:rPr kumimoji="1" lang="en-US" sz="1100" b="0" i="0" u="none" strike="noStrike" cap="none" normalizeH="0" baseline="0">
                          <a:ln>
                            <a:noFill/>
                          </a:ln>
                          <a:solidFill>
                            <a:srgbClr val="003399"/>
                          </a:solidFill>
                          <a:effectLst/>
                          <a:latin typeface="Arial" charset="0"/>
                          <a:ea typeface="ＭＳ Ｐゴシック" charset="0"/>
                          <a:cs typeface="ＭＳ Ｐゴシック" charset="0"/>
                        </a:rPr>
                        <a:t>Neural net</a:t>
                      </a:r>
                    </a:p>
                  </a:txBody>
                  <a:tcPr marL="91429" marR="91429" marT="45709" marB="45709" horzOverflow="overflow">
                    <a:lnL w="19050" cap="flat" cmpd="sng" algn="ctr">
                      <a:solidFill>
                        <a:srgbClr val="0033CC"/>
                      </a:solidFill>
                      <a:prstDash val="solid"/>
                      <a:round/>
                      <a:headEnd type="none" w="med" len="med"/>
                      <a:tailEnd type="none" w="med" len="med"/>
                    </a:lnL>
                    <a:lnR w="19050" cap="flat" cmpd="sng" algn="ctr">
                      <a:solidFill>
                        <a:srgbClr val="0033CC"/>
                      </a:solidFill>
                      <a:prstDash val="solid"/>
                      <a:round/>
                      <a:headEnd type="none" w="med" len="med"/>
                      <a:tailEnd type="none" w="med" len="med"/>
                    </a:lnR>
                    <a:lnT w="19050" cap="flat" cmpd="sng" algn="ctr">
                      <a:solidFill>
                        <a:srgbClr val="0033CC"/>
                      </a:solidFill>
                      <a:prstDash val="solid"/>
                      <a:round/>
                      <a:headEnd type="none" w="med" len="med"/>
                      <a:tailEnd type="none" w="med" len="med"/>
                    </a:lnT>
                    <a:lnB w="19050" cap="flat" cmpd="sng" algn="ctr">
                      <a:solidFill>
                        <a:srgbClr val="0033CC"/>
                      </a:solidFill>
                      <a:prstDash val="solid"/>
                      <a:round/>
                      <a:headEnd type="none" w="med" len="med"/>
                      <a:tailEnd type="none" w="med" len="med"/>
                    </a:lnB>
                    <a:lnTlToBr>
                      <a:noFill/>
                    </a:lnTlToBr>
                    <a:lnBlToTr>
                      <a:noFill/>
                    </a:lnBlToTr>
                    <a:solidFill>
                      <a:srgbClr val="BCE9EC"/>
                    </a:solidFill>
                  </a:tcPr>
                </a:tc>
                <a:tc>
                  <a:txBody>
                    <a:bodyPr/>
                    <a:lstStyle/>
                    <a:p>
                      <a:pPr marL="0" marR="0" lvl="0" indent="0" algn="l" defTabSz="914400" rtl="0" eaLnBrk="0" fontAlgn="base" latinLnBrk="0" hangingPunct="0">
                        <a:lnSpc>
                          <a:spcPct val="100000"/>
                        </a:lnSpc>
                        <a:spcBef>
                          <a:spcPct val="20000"/>
                        </a:spcBef>
                        <a:spcAft>
                          <a:spcPct val="0"/>
                        </a:spcAft>
                        <a:buClr>
                          <a:schemeClr val="tx1"/>
                        </a:buClr>
                        <a:buSzTx/>
                        <a:buFontTx/>
                        <a:buNone/>
                        <a:tabLst/>
                      </a:pPr>
                      <a:r>
                        <a:rPr kumimoji="1" lang="en-US" sz="1100" b="0" i="0" u="none" strike="noStrike" cap="none" normalizeH="0" baseline="0">
                          <a:ln>
                            <a:noFill/>
                          </a:ln>
                          <a:solidFill>
                            <a:srgbClr val="003399"/>
                          </a:solidFill>
                          <a:effectLst/>
                          <a:latin typeface="Arial" charset="0"/>
                          <a:ea typeface="ＭＳ Ｐゴシック" charset="0"/>
                          <a:cs typeface="ＭＳ Ｐゴシック" charset="0"/>
                        </a:rPr>
                        <a:t>Simple </a:t>
                      </a:r>
                    </a:p>
                    <a:p>
                      <a:pPr marL="0" marR="0" lvl="0" indent="0" algn="l" defTabSz="914400" rtl="0" eaLnBrk="0" fontAlgn="base" latinLnBrk="0" hangingPunct="0">
                        <a:lnSpc>
                          <a:spcPct val="100000"/>
                        </a:lnSpc>
                        <a:spcBef>
                          <a:spcPct val="20000"/>
                        </a:spcBef>
                        <a:spcAft>
                          <a:spcPct val="0"/>
                        </a:spcAft>
                        <a:buClr>
                          <a:schemeClr val="tx1"/>
                        </a:buClr>
                        <a:buSzTx/>
                        <a:buFontTx/>
                        <a:buNone/>
                        <a:tabLst/>
                      </a:pPr>
                      <a:r>
                        <a:rPr kumimoji="1" lang="en-US" sz="1100" b="0" i="0" u="none" strike="noStrike" cap="none" normalizeH="0" baseline="0">
                          <a:ln>
                            <a:noFill/>
                          </a:ln>
                          <a:solidFill>
                            <a:srgbClr val="003399"/>
                          </a:solidFill>
                          <a:effectLst/>
                          <a:latin typeface="Arial" charset="0"/>
                          <a:ea typeface="ＭＳ Ｐゴシック" charset="0"/>
                          <a:cs typeface="ＭＳ Ｐゴシック" charset="0"/>
                        </a:rPr>
                        <a:t>Fast</a:t>
                      </a:r>
                    </a:p>
                  </a:txBody>
                  <a:tcPr marL="91429" marR="91429" marT="45709" marB="45709" horzOverflow="overflow">
                    <a:lnL w="19050" cap="flat" cmpd="sng" algn="ctr">
                      <a:solidFill>
                        <a:srgbClr val="0033CC"/>
                      </a:solidFill>
                      <a:prstDash val="solid"/>
                      <a:round/>
                      <a:headEnd type="none" w="med" len="med"/>
                      <a:tailEnd type="none" w="med" len="med"/>
                    </a:lnL>
                    <a:lnR w="19050" cap="flat" cmpd="sng" algn="ctr">
                      <a:solidFill>
                        <a:srgbClr val="0033CC"/>
                      </a:solidFill>
                      <a:prstDash val="solid"/>
                      <a:round/>
                      <a:headEnd type="none" w="med" len="med"/>
                      <a:tailEnd type="none" w="med" len="med"/>
                    </a:lnR>
                    <a:lnT w="19050" cap="flat" cmpd="sng" algn="ctr">
                      <a:solidFill>
                        <a:srgbClr val="0033CC"/>
                      </a:solidFill>
                      <a:prstDash val="solid"/>
                      <a:round/>
                      <a:headEnd type="none" w="med" len="med"/>
                      <a:tailEnd type="none" w="med" len="med"/>
                    </a:lnT>
                    <a:lnB w="19050" cap="flat" cmpd="sng" algn="ctr">
                      <a:solidFill>
                        <a:srgbClr val="0033CC"/>
                      </a:solidFill>
                      <a:prstDash val="solid"/>
                      <a:round/>
                      <a:headEnd type="none" w="med" len="med"/>
                      <a:tailEnd type="none" w="med" len="med"/>
                    </a:lnB>
                    <a:lnTlToBr>
                      <a:noFill/>
                    </a:lnTlToBr>
                    <a:lnBlToTr>
                      <a:noFill/>
                    </a:lnBlToTr>
                    <a:solidFill>
                      <a:srgbClr val="BCE9EC"/>
                    </a:solidFill>
                  </a:tcPr>
                </a:tc>
                <a:tc>
                  <a:txBody>
                    <a:bodyPr/>
                    <a:lstStyle/>
                    <a:p>
                      <a:pPr marL="0" marR="0" lvl="0" indent="0" algn="l" defTabSz="914400" rtl="0" eaLnBrk="0" fontAlgn="base" latinLnBrk="0" hangingPunct="0">
                        <a:lnSpc>
                          <a:spcPct val="100000"/>
                        </a:lnSpc>
                        <a:spcBef>
                          <a:spcPct val="20000"/>
                        </a:spcBef>
                        <a:spcAft>
                          <a:spcPct val="0"/>
                        </a:spcAft>
                        <a:buClr>
                          <a:schemeClr val="tx1"/>
                        </a:buClr>
                        <a:buSzTx/>
                        <a:buFontTx/>
                        <a:buNone/>
                        <a:tabLst/>
                      </a:pPr>
                      <a:r>
                        <a:rPr kumimoji="1" lang="en-US" sz="1100" b="0" i="0" u="none" strike="noStrike" cap="none" normalizeH="0" baseline="0">
                          <a:ln>
                            <a:noFill/>
                          </a:ln>
                          <a:solidFill>
                            <a:srgbClr val="003399"/>
                          </a:solidFill>
                          <a:effectLst/>
                          <a:latin typeface="Arial" charset="0"/>
                          <a:ea typeface="ＭＳ Ｐゴシック" charset="0"/>
                          <a:cs typeface="ＭＳ Ｐゴシック" charset="0"/>
                        </a:rPr>
                        <a:t>Jacobian calculations?</a:t>
                      </a:r>
                    </a:p>
                    <a:p>
                      <a:pPr marL="0" marR="0" lvl="0" indent="0" algn="l" defTabSz="914400" rtl="0" eaLnBrk="0" fontAlgn="base" latinLnBrk="0" hangingPunct="0">
                        <a:lnSpc>
                          <a:spcPct val="100000"/>
                        </a:lnSpc>
                        <a:spcBef>
                          <a:spcPct val="20000"/>
                        </a:spcBef>
                        <a:spcAft>
                          <a:spcPct val="0"/>
                        </a:spcAft>
                        <a:buClr>
                          <a:schemeClr val="tx1"/>
                        </a:buClr>
                        <a:buSzTx/>
                        <a:buFontTx/>
                        <a:buNone/>
                        <a:tabLst/>
                      </a:pPr>
                      <a:r>
                        <a:rPr kumimoji="1" lang="en-US" sz="1100" b="0" i="0" u="none" strike="noStrike" cap="none" normalizeH="0" baseline="0">
                          <a:ln>
                            <a:noFill/>
                          </a:ln>
                          <a:solidFill>
                            <a:srgbClr val="003399"/>
                          </a:solidFill>
                          <a:effectLst/>
                          <a:latin typeface="Arial" charset="0"/>
                          <a:ea typeface="ＭＳ Ｐゴシック" charset="0"/>
                          <a:cs typeface="ＭＳ Ｐゴシック" charset="0"/>
                        </a:rPr>
                        <a:t>Non-physical parameterization</a:t>
                      </a:r>
                    </a:p>
                  </a:txBody>
                  <a:tcPr marL="91429" marR="91429" marT="45709" marB="45709" horzOverflow="overflow">
                    <a:lnL w="19050" cap="flat" cmpd="sng" algn="ctr">
                      <a:solidFill>
                        <a:srgbClr val="0033CC"/>
                      </a:solidFill>
                      <a:prstDash val="solid"/>
                      <a:round/>
                      <a:headEnd type="none" w="med" len="med"/>
                      <a:tailEnd type="none" w="med" len="med"/>
                    </a:lnL>
                    <a:lnR w="19050" cap="flat" cmpd="sng" algn="ctr">
                      <a:solidFill>
                        <a:srgbClr val="0033CC"/>
                      </a:solidFill>
                      <a:prstDash val="solid"/>
                      <a:round/>
                      <a:headEnd type="none" w="med" len="med"/>
                      <a:tailEnd type="none" w="med" len="med"/>
                    </a:lnR>
                    <a:lnT w="19050" cap="flat" cmpd="sng" algn="ctr">
                      <a:solidFill>
                        <a:srgbClr val="0033CC"/>
                      </a:solidFill>
                      <a:prstDash val="solid"/>
                      <a:round/>
                      <a:headEnd type="none" w="med" len="med"/>
                      <a:tailEnd type="none" w="med" len="med"/>
                    </a:lnT>
                    <a:lnB w="19050" cap="flat" cmpd="sng" algn="ctr">
                      <a:solidFill>
                        <a:srgbClr val="0033CC"/>
                      </a:solidFill>
                      <a:prstDash val="solid"/>
                      <a:round/>
                      <a:headEnd type="none" w="med" len="med"/>
                      <a:tailEnd type="none" w="med" len="med"/>
                    </a:lnB>
                    <a:lnTlToBr>
                      <a:noFill/>
                    </a:lnTlToBr>
                    <a:lnBlToTr>
                      <a:noFill/>
                    </a:lnBlToTr>
                    <a:solidFill>
                      <a:srgbClr val="BCE9EC"/>
                    </a:solidFill>
                  </a:tcPr>
                </a:tc>
                <a:extLst>
                  <a:ext uri="{0D108BD9-81ED-4DB2-BD59-A6C34878D82A}">
                    <a16:rowId xmlns:a16="http://schemas.microsoft.com/office/drawing/2014/main" val="10002"/>
                  </a:ext>
                </a:extLst>
              </a:tr>
              <a:tr h="798305">
                <a:tc>
                  <a:txBody>
                    <a:bodyPr/>
                    <a:lstStyle/>
                    <a:p>
                      <a:pPr marL="0" marR="0" lvl="0" indent="0" algn="l" defTabSz="914400" rtl="0" eaLnBrk="0" fontAlgn="base" latinLnBrk="0" hangingPunct="0">
                        <a:lnSpc>
                          <a:spcPct val="100000"/>
                        </a:lnSpc>
                        <a:spcBef>
                          <a:spcPct val="20000"/>
                        </a:spcBef>
                        <a:spcAft>
                          <a:spcPct val="0"/>
                        </a:spcAft>
                        <a:buClr>
                          <a:schemeClr val="tx1"/>
                        </a:buClr>
                        <a:buSzTx/>
                        <a:buFontTx/>
                        <a:buNone/>
                        <a:tabLst/>
                      </a:pPr>
                      <a:r>
                        <a:rPr kumimoji="1" lang="en-US" sz="1100" b="0" i="0" u="none" strike="noStrike" cap="none" normalizeH="0" baseline="0">
                          <a:ln>
                            <a:noFill/>
                          </a:ln>
                          <a:solidFill>
                            <a:srgbClr val="003399"/>
                          </a:solidFill>
                          <a:effectLst/>
                          <a:latin typeface="Arial" charset="0"/>
                          <a:ea typeface="ＭＳ Ｐゴシック" charset="0"/>
                          <a:cs typeface="ＭＳ Ｐゴシック" charset="0"/>
                        </a:rPr>
                        <a:t>Correlated k Distributions (CKD)</a:t>
                      </a:r>
                    </a:p>
                  </a:txBody>
                  <a:tcPr marL="91429" marR="91429" marT="45709" marB="45709" horzOverflow="overflow">
                    <a:lnL w="19050" cap="flat" cmpd="sng" algn="ctr">
                      <a:solidFill>
                        <a:srgbClr val="0033CC"/>
                      </a:solidFill>
                      <a:prstDash val="solid"/>
                      <a:round/>
                      <a:headEnd type="none" w="med" len="med"/>
                      <a:tailEnd type="none" w="med" len="med"/>
                    </a:lnL>
                    <a:lnR w="19050" cap="flat" cmpd="sng" algn="ctr">
                      <a:solidFill>
                        <a:srgbClr val="0033CC"/>
                      </a:solidFill>
                      <a:prstDash val="solid"/>
                      <a:round/>
                      <a:headEnd type="none" w="med" len="med"/>
                      <a:tailEnd type="none" w="med" len="med"/>
                    </a:lnR>
                    <a:lnT w="19050" cap="flat" cmpd="sng" algn="ctr">
                      <a:solidFill>
                        <a:srgbClr val="0033CC"/>
                      </a:solidFill>
                      <a:prstDash val="solid"/>
                      <a:round/>
                      <a:headEnd type="none" w="med" len="med"/>
                      <a:tailEnd type="none" w="med" len="med"/>
                    </a:lnT>
                    <a:lnB w="19050" cap="flat" cmpd="sng" algn="ctr">
                      <a:solidFill>
                        <a:srgbClr val="0033CC"/>
                      </a:solidFill>
                      <a:prstDash val="solid"/>
                      <a:round/>
                      <a:headEnd type="none" w="med" len="med"/>
                      <a:tailEnd type="none" w="med" len="med"/>
                    </a:lnB>
                    <a:lnTlToBr>
                      <a:noFill/>
                    </a:lnTlToBr>
                    <a:lnBlToTr>
                      <a:noFill/>
                    </a:lnBlToTr>
                    <a:solidFill>
                      <a:srgbClr val="BCE9EC"/>
                    </a:solidFill>
                  </a:tcPr>
                </a:tc>
                <a:tc>
                  <a:txBody>
                    <a:bodyPr/>
                    <a:lstStyle/>
                    <a:p>
                      <a:pPr marL="0" marR="0" lvl="0" indent="0" algn="l" defTabSz="914400" rtl="0" eaLnBrk="0" fontAlgn="base" latinLnBrk="0" hangingPunct="0">
                        <a:lnSpc>
                          <a:spcPct val="100000"/>
                        </a:lnSpc>
                        <a:spcBef>
                          <a:spcPct val="20000"/>
                        </a:spcBef>
                        <a:spcAft>
                          <a:spcPct val="0"/>
                        </a:spcAft>
                        <a:buClr>
                          <a:schemeClr val="tx1"/>
                        </a:buClr>
                        <a:buSzTx/>
                        <a:buFontTx/>
                        <a:buNone/>
                        <a:tabLst/>
                      </a:pPr>
                      <a:r>
                        <a:rPr kumimoji="1" lang="en-US" sz="1100" b="0" i="0" u="none" strike="noStrike" cap="none" normalizeH="0" baseline="0">
                          <a:ln>
                            <a:noFill/>
                          </a:ln>
                          <a:solidFill>
                            <a:srgbClr val="003399"/>
                          </a:solidFill>
                          <a:effectLst/>
                          <a:latin typeface="Arial" charset="0"/>
                          <a:ea typeface="ＭＳ Ｐゴシック" charset="0"/>
                          <a:cs typeface="ＭＳ Ｐゴシック" charset="0"/>
                        </a:rPr>
                        <a:t>Monochromatic (g-v mapping)</a:t>
                      </a:r>
                    </a:p>
                    <a:p>
                      <a:pPr marL="0" marR="0" lvl="0" indent="0" algn="l" defTabSz="914400" rtl="0" eaLnBrk="0" fontAlgn="base" latinLnBrk="0" hangingPunct="0">
                        <a:lnSpc>
                          <a:spcPct val="100000"/>
                        </a:lnSpc>
                        <a:spcBef>
                          <a:spcPct val="20000"/>
                        </a:spcBef>
                        <a:spcAft>
                          <a:spcPct val="0"/>
                        </a:spcAft>
                        <a:buClr>
                          <a:schemeClr val="tx1"/>
                        </a:buClr>
                        <a:buSzTx/>
                        <a:buFontTx/>
                        <a:buNone/>
                        <a:tabLst/>
                      </a:pPr>
                      <a:r>
                        <a:rPr kumimoji="1" lang="en-US" sz="1100" b="0" i="0" u="none" strike="noStrike" cap="none" normalizeH="0" baseline="0">
                          <a:ln>
                            <a:noFill/>
                          </a:ln>
                          <a:solidFill>
                            <a:srgbClr val="003399"/>
                          </a:solidFill>
                          <a:effectLst/>
                          <a:latin typeface="Arial" charset="0"/>
                          <a:ea typeface="ＭＳ Ｐゴシック" charset="0"/>
                          <a:cs typeface="ＭＳ Ｐゴシック" charset="0"/>
                        </a:rPr>
                        <a:t>Level to level k correlation is approximate</a:t>
                      </a:r>
                    </a:p>
                    <a:p>
                      <a:pPr marL="0" marR="0" lvl="0" indent="0" algn="l" defTabSz="914400" rtl="0" eaLnBrk="0" fontAlgn="base" latinLnBrk="0" hangingPunct="0">
                        <a:lnSpc>
                          <a:spcPct val="100000"/>
                        </a:lnSpc>
                        <a:spcBef>
                          <a:spcPct val="20000"/>
                        </a:spcBef>
                        <a:spcAft>
                          <a:spcPct val="0"/>
                        </a:spcAft>
                        <a:buClr>
                          <a:schemeClr val="tx1"/>
                        </a:buClr>
                        <a:buSzTx/>
                        <a:buFontTx/>
                        <a:buNone/>
                        <a:tabLst/>
                      </a:pPr>
                      <a:r>
                        <a:rPr kumimoji="1" lang="en-US" sz="1100" b="0" i="0" u="none" strike="noStrike" cap="none" normalizeH="0" baseline="0">
                          <a:ln>
                            <a:noFill/>
                          </a:ln>
                          <a:solidFill>
                            <a:srgbClr val="003399"/>
                          </a:solidFill>
                          <a:effectLst/>
                          <a:latin typeface="Arial" charset="0"/>
                          <a:ea typeface="ＭＳ Ｐゴシック" charset="0"/>
                          <a:cs typeface="ＭＳ Ｐゴシック" charset="0"/>
                        </a:rPr>
                        <a:t>Overlapping gases treatment is approximate</a:t>
                      </a:r>
                    </a:p>
                  </a:txBody>
                  <a:tcPr marL="91429" marR="91429" marT="45709" marB="45709" horzOverflow="overflow">
                    <a:lnL w="19050" cap="flat" cmpd="sng" algn="ctr">
                      <a:solidFill>
                        <a:srgbClr val="0033CC"/>
                      </a:solidFill>
                      <a:prstDash val="solid"/>
                      <a:round/>
                      <a:headEnd type="none" w="med" len="med"/>
                      <a:tailEnd type="none" w="med" len="med"/>
                    </a:lnL>
                    <a:lnR w="19050" cap="flat" cmpd="sng" algn="ctr">
                      <a:solidFill>
                        <a:srgbClr val="0033CC"/>
                      </a:solidFill>
                      <a:prstDash val="solid"/>
                      <a:round/>
                      <a:headEnd type="none" w="med" len="med"/>
                      <a:tailEnd type="none" w="med" len="med"/>
                    </a:lnR>
                    <a:lnT w="19050" cap="flat" cmpd="sng" algn="ctr">
                      <a:solidFill>
                        <a:srgbClr val="0033CC"/>
                      </a:solidFill>
                      <a:prstDash val="solid"/>
                      <a:round/>
                      <a:headEnd type="none" w="med" len="med"/>
                      <a:tailEnd type="none" w="med" len="med"/>
                    </a:lnT>
                    <a:lnB w="19050" cap="flat" cmpd="sng" algn="ctr">
                      <a:solidFill>
                        <a:srgbClr val="0033CC"/>
                      </a:solidFill>
                      <a:prstDash val="solid"/>
                      <a:round/>
                      <a:headEnd type="none" w="med" len="med"/>
                      <a:tailEnd type="none" w="med" len="med"/>
                    </a:lnB>
                    <a:lnTlToBr>
                      <a:noFill/>
                    </a:lnTlToBr>
                    <a:lnBlToTr>
                      <a:noFill/>
                    </a:lnBlToTr>
                    <a:solidFill>
                      <a:srgbClr val="BCE9EC"/>
                    </a:solidFill>
                  </a:tcPr>
                </a:tc>
                <a:tc>
                  <a:txBody>
                    <a:bodyPr/>
                    <a:lstStyle/>
                    <a:p>
                      <a:pPr marL="0" marR="0" lvl="0" indent="0" algn="l" defTabSz="914400" rtl="0" eaLnBrk="0" fontAlgn="base" latinLnBrk="0" hangingPunct="0">
                        <a:lnSpc>
                          <a:spcPct val="100000"/>
                        </a:lnSpc>
                        <a:spcBef>
                          <a:spcPct val="20000"/>
                        </a:spcBef>
                        <a:spcAft>
                          <a:spcPct val="0"/>
                        </a:spcAft>
                        <a:buClr>
                          <a:schemeClr val="tx1"/>
                        </a:buClr>
                        <a:buSzTx/>
                        <a:buFontTx/>
                        <a:buNone/>
                        <a:tabLst/>
                      </a:pPr>
                      <a:r>
                        <a:rPr kumimoji="1" lang="en-US" sz="1100" b="0" i="0" u="none" strike="noStrike" cap="none" normalizeH="0" baseline="0">
                          <a:ln>
                            <a:noFill/>
                          </a:ln>
                          <a:solidFill>
                            <a:srgbClr val="003399"/>
                          </a:solidFill>
                          <a:effectLst/>
                          <a:latin typeface="Arial" charset="0"/>
                          <a:ea typeface="ＭＳ Ｐゴシック" charset="0"/>
                          <a:cs typeface="ＭＳ Ｐゴシック" charset="0"/>
                        </a:rPr>
                        <a:t>Not perfect for inhomogeneous path and overlapping gases</a:t>
                      </a:r>
                    </a:p>
                  </a:txBody>
                  <a:tcPr marL="91429" marR="91429" marT="45709" marB="45709" horzOverflow="overflow">
                    <a:lnL w="19050" cap="flat" cmpd="sng" algn="ctr">
                      <a:solidFill>
                        <a:srgbClr val="0033CC"/>
                      </a:solidFill>
                      <a:prstDash val="solid"/>
                      <a:round/>
                      <a:headEnd type="none" w="med" len="med"/>
                      <a:tailEnd type="none" w="med" len="med"/>
                    </a:lnL>
                    <a:lnR w="19050" cap="flat" cmpd="sng" algn="ctr">
                      <a:solidFill>
                        <a:srgbClr val="0033CC"/>
                      </a:solidFill>
                      <a:prstDash val="solid"/>
                      <a:round/>
                      <a:headEnd type="none" w="med" len="med"/>
                      <a:tailEnd type="none" w="med" len="med"/>
                    </a:lnR>
                    <a:lnT w="19050" cap="flat" cmpd="sng" algn="ctr">
                      <a:solidFill>
                        <a:srgbClr val="0033CC"/>
                      </a:solidFill>
                      <a:prstDash val="solid"/>
                      <a:round/>
                      <a:headEnd type="none" w="med" len="med"/>
                      <a:tailEnd type="none" w="med" len="med"/>
                    </a:lnT>
                    <a:lnB w="19050" cap="flat" cmpd="sng" algn="ctr">
                      <a:solidFill>
                        <a:srgbClr val="0033CC"/>
                      </a:solidFill>
                      <a:prstDash val="solid"/>
                      <a:round/>
                      <a:headEnd type="none" w="med" len="med"/>
                      <a:tailEnd type="none" w="med" len="med"/>
                    </a:lnB>
                    <a:lnTlToBr>
                      <a:noFill/>
                    </a:lnTlToBr>
                    <a:lnBlToTr>
                      <a:noFill/>
                    </a:lnBlToTr>
                    <a:solidFill>
                      <a:srgbClr val="BCE9EC"/>
                    </a:solidFill>
                  </a:tcPr>
                </a:tc>
                <a:extLst>
                  <a:ext uri="{0D108BD9-81ED-4DB2-BD59-A6C34878D82A}">
                    <a16:rowId xmlns:a16="http://schemas.microsoft.com/office/drawing/2014/main" val="10003"/>
                  </a:ext>
                </a:extLst>
              </a:tr>
              <a:tr h="953766">
                <a:tc>
                  <a:txBody>
                    <a:bodyPr/>
                    <a:lstStyle/>
                    <a:p>
                      <a:pPr marL="0" marR="0" lvl="0" indent="0" algn="l" defTabSz="914400" rtl="0" eaLnBrk="0" fontAlgn="base" latinLnBrk="0" hangingPunct="0">
                        <a:lnSpc>
                          <a:spcPct val="100000"/>
                        </a:lnSpc>
                        <a:spcBef>
                          <a:spcPct val="20000"/>
                        </a:spcBef>
                        <a:spcAft>
                          <a:spcPct val="0"/>
                        </a:spcAft>
                        <a:buClr>
                          <a:schemeClr val="tx1"/>
                        </a:buClr>
                        <a:buSzTx/>
                        <a:buFontTx/>
                        <a:buNone/>
                        <a:tabLst/>
                      </a:pPr>
                      <a:r>
                        <a:rPr kumimoji="1" lang="en-US" sz="1100" b="0" i="0" u="none" strike="noStrike" cap="none" normalizeH="0" baseline="0">
                          <a:ln>
                            <a:noFill/>
                          </a:ln>
                          <a:solidFill>
                            <a:srgbClr val="003399"/>
                          </a:solidFill>
                          <a:effectLst/>
                          <a:latin typeface="Arial" charset="0"/>
                          <a:ea typeface="ＭＳ Ｐゴシック" charset="0"/>
                          <a:cs typeface="ＭＳ Ｐゴシック" charset="0"/>
                        </a:rPr>
                        <a:t>Exponential Sum Fitting Transmissions </a:t>
                      </a:r>
                    </a:p>
                    <a:p>
                      <a:pPr marL="0" marR="0" lvl="0" indent="0" algn="l" defTabSz="914400" rtl="0" eaLnBrk="0" fontAlgn="base" latinLnBrk="0" hangingPunct="0">
                        <a:lnSpc>
                          <a:spcPct val="100000"/>
                        </a:lnSpc>
                        <a:spcBef>
                          <a:spcPct val="20000"/>
                        </a:spcBef>
                        <a:spcAft>
                          <a:spcPct val="0"/>
                        </a:spcAft>
                        <a:buClr>
                          <a:schemeClr val="tx1"/>
                        </a:buClr>
                        <a:buSzTx/>
                        <a:buFontTx/>
                        <a:buNone/>
                        <a:tabLst/>
                      </a:pPr>
                      <a:r>
                        <a:rPr kumimoji="1" lang="en-US" sz="1100" b="0" i="0" u="none" strike="noStrike" cap="none" normalizeH="0" baseline="0">
                          <a:ln>
                            <a:noFill/>
                          </a:ln>
                          <a:solidFill>
                            <a:srgbClr val="003399"/>
                          </a:solidFill>
                          <a:effectLst/>
                          <a:latin typeface="Arial" charset="0"/>
                          <a:ea typeface="ＭＳ Ｐゴシック" charset="0"/>
                          <a:cs typeface="ＭＳ Ｐゴシック" charset="0"/>
                        </a:rPr>
                        <a:t>( ESFT)</a:t>
                      </a:r>
                    </a:p>
                  </a:txBody>
                  <a:tcPr marL="91429" marR="91429" marT="45709" marB="45709" horzOverflow="overflow">
                    <a:lnL w="19050" cap="flat" cmpd="sng" algn="ctr">
                      <a:solidFill>
                        <a:srgbClr val="0033CC"/>
                      </a:solidFill>
                      <a:prstDash val="solid"/>
                      <a:round/>
                      <a:headEnd type="none" w="med" len="med"/>
                      <a:tailEnd type="none" w="med" len="med"/>
                    </a:lnL>
                    <a:lnR w="19050" cap="flat" cmpd="sng" algn="ctr">
                      <a:solidFill>
                        <a:srgbClr val="0033CC"/>
                      </a:solidFill>
                      <a:prstDash val="solid"/>
                      <a:round/>
                      <a:headEnd type="none" w="med" len="med"/>
                      <a:tailEnd type="none" w="med" len="med"/>
                    </a:lnR>
                    <a:lnT w="19050" cap="flat" cmpd="sng" algn="ctr">
                      <a:solidFill>
                        <a:srgbClr val="0033CC"/>
                      </a:solidFill>
                      <a:prstDash val="solid"/>
                      <a:round/>
                      <a:headEnd type="none" w="med" len="med"/>
                      <a:tailEnd type="none" w="med" len="med"/>
                    </a:lnT>
                    <a:lnB w="19050" cap="flat" cmpd="sng" algn="ctr">
                      <a:solidFill>
                        <a:srgbClr val="0033CC"/>
                      </a:solidFill>
                      <a:prstDash val="solid"/>
                      <a:round/>
                      <a:headEnd type="none" w="med" len="med"/>
                      <a:tailEnd type="none" w="med" len="med"/>
                    </a:lnB>
                    <a:lnTlToBr>
                      <a:noFill/>
                    </a:lnTlToBr>
                    <a:lnBlToTr>
                      <a:noFill/>
                    </a:lnBlToTr>
                    <a:solidFill>
                      <a:srgbClr val="BCE9EC"/>
                    </a:solidFill>
                  </a:tcPr>
                </a:tc>
                <a:tc>
                  <a:txBody>
                    <a:bodyPr/>
                    <a:lstStyle/>
                    <a:p>
                      <a:pPr marL="0" marR="0" lvl="0" indent="0" algn="l" defTabSz="914400" rtl="0" eaLnBrk="0" fontAlgn="base" latinLnBrk="0" hangingPunct="0">
                        <a:lnSpc>
                          <a:spcPct val="100000"/>
                        </a:lnSpc>
                        <a:spcBef>
                          <a:spcPct val="20000"/>
                        </a:spcBef>
                        <a:spcAft>
                          <a:spcPct val="0"/>
                        </a:spcAft>
                        <a:buClr>
                          <a:schemeClr val="tx1"/>
                        </a:buClr>
                        <a:buSzTx/>
                        <a:buFontTx/>
                        <a:buNone/>
                        <a:tabLst/>
                      </a:pPr>
                      <a:r>
                        <a:rPr kumimoji="1" lang="en-US" sz="1100" b="0" i="0" u="none" strike="noStrike" cap="none" normalizeH="0" baseline="0">
                          <a:ln>
                            <a:noFill/>
                          </a:ln>
                          <a:solidFill>
                            <a:srgbClr val="003399"/>
                          </a:solidFill>
                          <a:effectLst/>
                          <a:latin typeface="Arial" charset="0"/>
                          <a:ea typeface="ＭＳ Ｐゴシック" charset="0"/>
                          <a:cs typeface="ＭＳ Ｐゴシック" charset="0"/>
                        </a:rPr>
                        <a:t>Monochromatic (select few k terms or v points)</a:t>
                      </a:r>
                    </a:p>
                    <a:p>
                      <a:pPr marL="0" marR="0" lvl="0" indent="0" algn="l" defTabSz="914400" rtl="0" eaLnBrk="0" fontAlgn="base" latinLnBrk="0" hangingPunct="0">
                        <a:lnSpc>
                          <a:spcPct val="100000"/>
                        </a:lnSpc>
                        <a:spcBef>
                          <a:spcPct val="20000"/>
                        </a:spcBef>
                        <a:spcAft>
                          <a:spcPct val="0"/>
                        </a:spcAft>
                        <a:buClr>
                          <a:schemeClr val="tx1"/>
                        </a:buClr>
                        <a:buSzTx/>
                        <a:buFontTx/>
                        <a:buNone/>
                        <a:tabLst/>
                      </a:pPr>
                      <a:r>
                        <a:rPr kumimoji="1" lang="en-US" sz="1100" b="0" i="0" u="none" strike="noStrike" cap="none" normalizeH="0" baseline="0">
                          <a:ln>
                            <a:noFill/>
                          </a:ln>
                          <a:solidFill>
                            <a:srgbClr val="003399"/>
                          </a:solidFill>
                          <a:effectLst/>
                          <a:latin typeface="Arial" charset="0"/>
                          <a:ea typeface="ＭＳ Ｐゴシック" charset="0"/>
                          <a:cs typeface="ＭＳ Ｐゴシック" charset="0"/>
                        </a:rPr>
                        <a:t>Level to level k correlation is approximate  (methods exist to handle it)</a:t>
                      </a:r>
                    </a:p>
                    <a:p>
                      <a:pPr marL="0" marR="0" lvl="0" indent="0" algn="l" defTabSz="914400" rtl="0" eaLnBrk="0" fontAlgn="base" latinLnBrk="0" hangingPunct="0">
                        <a:lnSpc>
                          <a:spcPct val="100000"/>
                        </a:lnSpc>
                        <a:spcBef>
                          <a:spcPct val="20000"/>
                        </a:spcBef>
                        <a:spcAft>
                          <a:spcPct val="0"/>
                        </a:spcAft>
                        <a:buClr>
                          <a:schemeClr val="tx1"/>
                        </a:buClr>
                        <a:buSzTx/>
                        <a:buFontTx/>
                        <a:buNone/>
                        <a:tabLst/>
                      </a:pPr>
                      <a:r>
                        <a:rPr kumimoji="1" lang="en-US" sz="1100" b="0" i="0" u="none" strike="noStrike" cap="none" normalizeH="0" baseline="0">
                          <a:ln>
                            <a:noFill/>
                          </a:ln>
                          <a:solidFill>
                            <a:srgbClr val="003399"/>
                          </a:solidFill>
                          <a:effectLst/>
                          <a:latin typeface="Arial" charset="0"/>
                          <a:ea typeface="ＭＳ Ｐゴシック" charset="0"/>
                          <a:cs typeface="ＭＳ Ｐゴシック" charset="0"/>
                        </a:rPr>
                        <a:t>Overlapping gases treatment is approximate</a:t>
                      </a:r>
                    </a:p>
                  </a:txBody>
                  <a:tcPr marL="91429" marR="91429" marT="45709" marB="45709" horzOverflow="overflow">
                    <a:lnL w="19050" cap="flat" cmpd="sng" algn="ctr">
                      <a:solidFill>
                        <a:srgbClr val="0033CC"/>
                      </a:solidFill>
                      <a:prstDash val="solid"/>
                      <a:round/>
                      <a:headEnd type="none" w="med" len="med"/>
                      <a:tailEnd type="none" w="med" len="med"/>
                    </a:lnL>
                    <a:lnR w="19050" cap="flat" cmpd="sng" algn="ctr">
                      <a:solidFill>
                        <a:srgbClr val="0033CC"/>
                      </a:solidFill>
                      <a:prstDash val="solid"/>
                      <a:round/>
                      <a:headEnd type="none" w="med" len="med"/>
                      <a:tailEnd type="none" w="med" len="med"/>
                    </a:lnR>
                    <a:lnT w="19050" cap="flat" cmpd="sng" algn="ctr">
                      <a:solidFill>
                        <a:srgbClr val="0033CC"/>
                      </a:solidFill>
                      <a:prstDash val="solid"/>
                      <a:round/>
                      <a:headEnd type="none" w="med" len="med"/>
                      <a:tailEnd type="none" w="med" len="med"/>
                    </a:lnT>
                    <a:lnB w="19050" cap="flat" cmpd="sng" algn="ctr">
                      <a:solidFill>
                        <a:srgbClr val="0033CC"/>
                      </a:solidFill>
                      <a:prstDash val="solid"/>
                      <a:round/>
                      <a:headEnd type="none" w="med" len="med"/>
                      <a:tailEnd type="none" w="med" len="med"/>
                    </a:lnB>
                    <a:lnTlToBr>
                      <a:noFill/>
                    </a:lnTlToBr>
                    <a:lnBlToTr>
                      <a:noFill/>
                    </a:lnBlToTr>
                    <a:solidFill>
                      <a:srgbClr val="BCE9EC"/>
                    </a:solidFill>
                  </a:tcPr>
                </a:tc>
                <a:tc>
                  <a:txBody>
                    <a:bodyPr/>
                    <a:lstStyle/>
                    <a:p>
                      <a:pPr marL="0" marR="0" lvl="0" indent="0" algn="l" defTabSz="914400" rtl="0" eaLnBrk="0" fontAlgn="base" latinLnBrk="0" hangingPunct="0">
                        <a:lnSpc>
                          <a:spcPct val="100000"/>
                        </a:lnSpc>
                        <a:spcBef>
                          <a:spcPct val="20000"/>
                        </a:spcBef>
                        <a:spcAft>
                          <a:spcPct val="0"/>
                        </a:spcAft>
                        <a:buClr>
                          <a:schemeClr val="tx1"/>
                        </a:buClr>
                        <a:buSzTx/>
                        <a:buFontTx/>
                        <a:buNone/>
                        <a:tabLst/>
                      </a:pPr>
                      <a:r>
                        <a:rPr kumimoji="1" lang="en-US" sz="1100" b="0" i="0" u="none" strike="noStrike" cap="none" normalizeH="0" baseline="0">
                          <a:ln>
                            <a:noFill/>
                          </a:ln>
                          <a:solidFill>
                            <a:srgbClr val="003399"/>
                          </a:solidFill>
                          <a:effectLst/>
                          <a:latin typeface="Arial" charset="0"/>
                          <a:ea typeface="ＭＳ Ｐゴシック" charset="0"/>
                          <a:cs typeface="ＭＳ Ｐゴシック" charset="0"/>
                        </a:rPr>
                        <a:t>have been extended to handle inhomogeneous path and overlapping gase (Armbrushter &amp; Fisher 1996, Tjemkes &amp; Schmetz 1997)</a:t>
                      </a:r>
                      <a:endParaRPr kumimoji="1" lang="en-US" sz="1100" b="0" i="0" u="none" strike="noStrike" cap="none" normalizeH="0" baseline="0">
                        <a:ln>
                          <a:noFill/>
                        </a:ln>
                        <a:solidFill>
                          <a:srgbClr val="3333CC"/>
                        </a:solidFill>
                        <a:effectLst/>
                        <a:latin typeface="Arial" charset="0"/>
                        <a:ea typeface="ＭＳ Ｐゴシック" charset="0"/>
                        <a:cs typeface="ＭＳ Ｐゴシック" charset="0"/>
                      </a:endParaRPr>
                    </a:p>
                  </a:txBody>
                  <a:tcPr marL="91429" marR="91429" marT="45709" marB="45709" horzOverflow="overflow">
                    <a:lnL w="19050" cap="flat" cmpd="sng" algn="ctr">
                      <a:solidFill>
                        <a:srgbClr val="0033CC"/>
                      </a:solidFill>
                      <a:prstDash val="solid"/>
                      <a:round/>
                      <a:headEnd type="none" w="med" len="med"/>
                      <a:tailEnd type="none" w="med" len="med"/>
                    </a:lnL>
                    <a:lnR w="19050" cap="flat" cmpd="sng" algn="ctr">
                      <a:solidFill>
                        <a:srgbClr val="0033CC"/>
                      </a:solidFill>
                      <a:prstDash val="solid"/>
                      <a:round/>
                      <a:headEnd type="none" w="med" len="med"/>
                      <a:tailEnd type="none" w="med" len="med"/>
                    </a:lnR>
                    <a:lnT w="19050" cap="flat" cmpd="sng" algn="ctr">
                      <a:solidFill>
                        <a:srgbClr val="0033CC"/>
                      </a:solidFill>
                      <a:prstDash val="solid"/>
                      <a:round/>
                      <a:headEnd type="none" w="med" len="med"/>
                      <a:tailEnd type="none" w="med" len="med"/>
                    </a:lnT>
                    <a:lnB w="19050" cap="flat" cmpd="sng" algn="ctr">
                      <a:solidFill>
                        <a:srgbClr val="0033CC"/>
                      </a:solidFill>
                      <a:prstDash val="solid"/>
                      <a:round/>
                      <a:headEnd type="none" w="med" len="med"/>
                      <a:tailEnd type="none" w="med" len="med"/>
                    </a:lnB>
                    <a:lnTlToBr>
                      <a:noFill/>
                    </a:lnTlToBr>
                    <a:lnBlToTr>
                      <a:noFill/>
                    </a:lnBlToTr>
                    <a:solidFill>
                      <a:srgbClr val="BCE9EC"/>
                    </a:solidFill>
                  </a:tcPr>
                </a:tc>
                <a:extLst>
                  <a:ext uri="{0D108BD9-81ED-4DB2-BD59-A6C34878D82A}">
                    <a16:rowId xmlns:a16="http://schemas.microsoft.com/office/drawing/2014/main" val="10004"/>
                  </a:ext>
                </a:extLst>
              </a:tr>
              <a:tr h="640057">
                <a:tc>
                  <a:txBody>
                    <a:bodyPr/>
                    <a:lstStyle/>
                    <a:p>
                      <a:pPr marL="0" marR="0" lvl="0" indent="0" algn="l" defTabSz="914400" rtl="0" eaLnBrk="0" fontAlgn="base" latinLnBrk="0" hangingPunct="0">
                        <a:lnSpc>
                          <a:spcPct val="100000"/>
                        </a:lnSpc>
                        <a:spcBef>
                          <a:spcPct val="20000"/>
                        </a:spcBef>
                        <a:spcAft>
                          <a:spcPct val="0"/>
                        </a:spcAft>
                        <a:buClr>
                          <a:schemeClr val="tx1"/>
                        </a:buClr>
                        <a:buSzTx/>
                        <a:buFontTx/>
                        <a:buNone/>
                        <a:tabLst/>
                      </a:pPr>
                      <a:r>
                        <a:rPr kumimoji="1" lang="en-US" sz="1100" b="0" i="0" u="none" strike="noStrike" cap="none" normalizeH="0" baseline="0">
                          <a:ln>
                            <a:noFill/>
                          </a:ln>
                          <a:solidFill>
                            <a:srgbClr val="003399"/>
                          </a:solidFill>
                          <a:effectLst/>
                          <a:latin typeface="Arial" charset="0"/>
                          <a:ea typeface="ＭＳ Ｐゴシック" charset="0"/>
                          <a:cs typeface="ＭＳ Ｐゴシック" charset="0"/>
                        </a:rPr>
                        <a:t>Optran, RTTOV ,SARTA,Gastropd….</a:t>
                      </a:r>
                    </a:p>
                  </a:txBody>
                  <a:tcPr marL="91429" marR="91429" marT="45709" marB="45709" horzOverflow="overflow">
                    <a:lnL w="19050" cap="flat" cmpd="sng" algn="ctr">
                      <a:solidFill>
                        <a:srgbClr val="0033CC"/>
                      </a:solidFill>
                      <a:prstDash val="solid"/>
                      <a:round/>
                      <a:headEnd type="none" w="med" len="med"/>
                      <a:tailEnd type="none" w="med" len="med"/>
                    </a:lnL>
                    <a:lnR w="19050" cap="flat" cmpd="sng" algn="ctr">
                      <a:solidFill>
                        <a:srgbClr val="0033CC"/>
                      </a:solidFill>
                      <a:prstDash val="solid"/>
                      <a:round/>
                      <a:headEnd type="none" w="med" len="med"/>
                      <a:tailEnd type="none" w="med" len="med"/>
                    </a:lnR>
                    <a:lnT w="19050" cap="flat" cmpd="sng" algn="ctr">
                      <a:solidFill>
                        <a:srgbClr val="0033CC"/>
                      </a:solidFill>
                      <a:prstDash val="solid"/>
                      <a:round/>
                      <a:headEnd type="none" w="med" len="med"/>
                      <a:tailEnd type="none" w="med" len="med"/>
                    </a:lnT>
                    <a:lnB w="19050" cap="flat" cmpd="sng" algn="ctr">
                      <a:solidFill>
                        <a:srgbClr val="0033CC"/>
                      </a:solidFill>
                      <a:prstDash val="solid"/>
                      <a:round/>
                      <a:headEnd type="none" w="med" len="med"/>
                      <a:tailEnd type="none" w="med" len="med"/>
                    </a:lnB>
                    <a:lnTlToBr>
                      <a:noFill/>
                    </a:lnTlToBr>
                    <a:lnBlToTr>
                      <a:noFill/>
                    </a:lnBlToTr>
                    <a:solidFill>
                      <a:srgbClr val="BCE9EC"/>
                    </a:solidFill>
                  </a:tcPr>
                </a:tc>
                <a:tc>
                  <a:txBody>
                    <a:bodyPr/>
                    <a:lstStyle/>
                    <a:p>
                      <a:pPr marL="0" marR="0" lvl="0" indent="0" algn="l" defTabSz="914400" rtl="0" eaLnBrk="0" fontAlgn="base" latinLnBrk="0" hangingPunct="0">
                        <a:lnSpc>
                          <a:spcPct val="100000"/>
                        </a:lnSpc>
                        <a:spcBef>
                          <a:spcPct val="20000"/>
                        </a:spcBef>
                        <a:spcAft>
                          <a:spcPct val="0"/>
                        </a:spcAft>
                        <a:buClr>
                          <a:schemeClr val="tx1"/>
                        </a:buClr>
                        <a:buSzTx/>
                        <a:buFontTx/>
                        <a:buNone/>
                        <a:tabLst/>
                      </a:pPr>
                      <a:r>
                        <a:rPr kumimoji="1" lang="en-US" sz="1100" b="0" i="0" u="none" strike="noStrike" cap="none" normalizeH="0" baseline="0">
                          <a:ln>
                            <a:noFill/>
                          </a:ln>
                          <a:solidFill>
                            <a:srgbClr val="003399"/>
                          </a:solidFill>
                          <a:effectLst/>
                          <a:latin typeface="Arial" charset="0"/>
                          <a:ea typeface="ＭＳ Ｐゴシック" charset="0"/>
                          <a:cs typeface="ＭＳ Ｐゴシック" charset="0"/>
                        </a:rPr>
                        <a:t>Polychromatic</a:t>
                      </a:r>
                    </a:p>
                    <a:p>
                      <a:pPr marL="0" marR="0" lvl="0" indent="0" algn="l" defTabSz="914400" rtl="0" eaLnBrk="0" fontAlgn="base" latinLnBrk="0" hangingPunct="0">
                        <a:lnSpc>
                          <a:spcPct val="100000"/>
                        </a:lnSpc>
                        <a:spcBef>
                          <a:spcPct val="20000"/>
                        </a:spcBef>
                        <a:spcAft>
                          <a:spcPct val="0"/>
                        </a:spcAft>
                        <a:buClr>
                          <a:schemeClr val="tx1"/>
                        </a:buClr>
                        <a:buSzTx/>
                        <a:buFontTx/>
                        <a:buNone/>
                        <a:tabLst/>
                      </a:pPr>
                      <a:r>
                        <a:rPr kumimoji="1" lang="en-US" sz="1100" b="0" i="0" u="none" strike="noStrike" cap="none" normalizeH="0" baseline="0">
                          <a:ln>
                            <a:noFill/>
                          </a:ln>
                          <a:solidFill>
                            <a:srgbClr val="003399"/>
                          </a:solidFill>
                          <a:effectLst/>
                          <a:latin typeface="Arial" charset="0"/>
                          <a:ea typeface="ＭＳ Ｐゴシック" charset="0"/>
                          <a:cs typeface="ＭＳ Ｐゴシック" charset="0"/>
                        </a:rPr>
                        <a:t>Smart way to treat overlapping gases</a:t>
                      </a:r>
                    </a:p>
                    <a:p>
                      <a:pPr marL="0" marR="0" lvl="0" indent="0" algn="l" defTabSz="914400" rtl="0" eaLnBrk="0" fontAlgn="base" latinLnBrk="0" hangingPunct="0">
                        <a:lnSpc>
                          <a:spcPct val="100000"/>
                        </a:lnSpc>
                        <a:spcBef>
                          <a:spcPct val="20000"/>
                        </a:spcBef>
                        <a:spcAft>
                          <a:spcPct val="0"/>
                        </a:spcAft>
                        <a:buClr>
                          <a:schemeClr val="tx1"/>
                        </a:buClr>
                        <a:buSzTx/>
                        <a:buFontTx/>
                        <a:buNone/>
                        <a:tabLst/>
                      </a:pPr>
                      <a:r>
                        <a:rPr kumimoji="1" lang="en-US" sz="1100" b="0" i="0" u="none" strike="noStrike" cap="none" normalizeH="0" baseline="0">
                          <a:ln>
                            <a:noFill/>
                          </a:ln>
                          <a:solidFill>
                            <a:srgbClr val="003399"/>
                          </a:solidFill>
                          <a:effectLst/>
                          <a:latin typeface="Arial" charset="0"/>
                          <a:ea typeface="ＭＳ Ｐゴシック" charset="0"/>
                          <a:cs typeface="ＭＳ Ｐゴシック" charset="0"/>
                        </a:rPr>
                        <a:t>Teat inhomogeneous path </a:t>
                      </a:r>
                    </a:p>
                  </a:txBody>
                  <a:tcPr marL="91429" marR="91429" marT="45709" marB="45709" horzOverflow="overflow">
                    <a:lnL w="19050" cap="flat" cmpd="sng" algn="ctr">
                      <a:solidFill>
                        <a:srgbClr val="0033CC"/>
                      </a:solidFill>
                      <a:prstDash val="solid"/>
                      <a:round/>
                      <a:headEnd type="none" w="med" len="med"/>
                      <a:tailEnd type="none" w="med" len="med"/>
                    </a:lnL>
                    <a:lnR w="19050" cap="flat" cmpd="sng" algn="ctr">
                      <a:solidFill>
                        <a:srgbClr val="0033CC"/>
                      </a:solidFill>
                      <a:prstDash val="solid"/>
                      <a:round/>
                      <a:headEnd type="none" w="med" len="med"/>
                      <a:tailEnd type="none" w="med" len="med"/>
                    </a:lnR>
                    <a:lnT w="19050" cap="flat" cmpd="sng" algn="ctr">
                      <a:solidFill>
                        <a:srgbClr val="0033CC"/>
                      </a:solidFill>
                      <a:prstDash val="solid"/>
                      <a:round/>
                      <a:headEnd type="none" w="med" len="med"/>
                      <a:tailEnd type="none" w="med" len="med"/>
                    </a:lnT>
                    <a:lnB w="19050" cap="flat" cmpd="sng" algn="ctr">
                      <a:solidFill>
                        <a:srgbClr val="0033CC"/>
                      </a:solidFill>
                      <a:prstDash val="solid"/>
                      <a:round/>
                      <a:headEnd type="none" w="med" len="med"/>
                      <a:tailEnd type="none" w="med" len="med"/>
                    </a:lnB>
                    <a:lnTlToBr>
                      <a:noFill/>
                    </a:lnTlToBr>
                    <a:lnBlToTr>
                      <a:noFill/>
                    </a:lnBlToTr>
                    <a:solidFill>
                      <a:srgbClr val="BCE9EC"/>
                    </a:solidFill>
                  </a:tcPr>
                </a:tc>
                <a:tc>
                  <a:txBody>
                    <a:bodyPr/>
                    <a:lstStyle/>
                    <a:p>
                      <a:pPr marL="0" marR="0" lvl="0" indent="0" algn="l" defTabSz="914400" rtl="0" eaLnBrk="0" fontAlgn="base" latinLnBrk="0" hangingPunct="0">
                        <a:lnSpc>
                          <a:spcPct val="100000"/>
                        </a:lnSpc>
                        <a:spcBef>
                          <a:spcPct val="20000"/>
                        </a:spcBef>
                        <a:spcAft>
                          <a:spcPct val="0"/>
                        </a:spcAft>
                        <a:buClr>
                          <a:schemeClr val="tx1"/>
                        </a:buClr>
                        <a:buSzTx/>
                        <a:buFontTx/>
                        <a:buNone/>
                        <a:tabLst/>
                      </a:pPr>
                      <a:r>
                        <a:rPr kumimoji="1" lang="en-US" sz="1100" b="0" i="0" u="none" strike="noStrike" cap="none" normalizeH="0" baseline="0">
                          <a:ln>
                            <a:noFill/>
                          </a:ln>
                          <a:solidFill>
                            <a:srgbClr val="003399"/>
                          </a:solidFill>
                          <a:effectLst/>
                          <a:latin typeface="Arial" charset="0"/>
                          <a:ea typeface="ＭＳ Ｐゴシック" charset="0"/>
                          <a:cs typeface="ＭＳ Ｐゴシック" charset="0"/>
                        </a:rPr>
                        <a:t>Effective layer optical depth depends on layer above it</a:t>
                      </a:r>
                    </a:p>
                    <a:p>
                      <a:pPr marL="0" marR="0" lvl="0" indent="0" algn="l" defTabSz="914400" rtl="0" eaLnBrk="0" fontAlgn="base" latinLnBrk="0" hangingPunct="0">
                        <a:lnSpc>
                          <a:spcPct val="100000"/>
                        </a:lnSpc>
                        <a:spcBef>
                          <a:spcPct val="20000"/>
                        </a:spcBef>
                        <a:spcAft>
                          <a:spcPct val="0"/>
                        </a:spcAft>
                        <a:buClr>
                          <a:schemeClr val="tx1"/>
                        </a:buClr>
                        <a:buSzTx/>
                        <a:buFontTx/>
                        <a:buNone/>
                        <a:tabLst/>
                      </a:pPr>
                      <a:endParaRPr kumimoji="1" lang="en-US" sz="1100" b="0" i="0" u="none" strike="noStrike" cap="none" normalizeH="0" baseline="0">
                        <a:ln>
                          <a:noFill/>
                        </a:ln>
                        <a:solidFill>
                          <a:srgbClr val="003399"/>
                        </a:solidFill>
                        <a:effectLst/>
                        <a:latin typeface="Arial" charset="0"/>
                        <a:ea typeface="ＭＳ Ｐゴシック" charset="0"/>
                        <a:cs typeface="ＭＳ Ｐゴシック" charset="0"/>
                      </a:endParaRPr>
                    </a:p>
                  </a:txBody>
                  <a:tcPr marL="91429" marR="91429" marT="45709" marB="45709" horzOverflow="overflow">
                    <a:lnL w="19050" cap="flat" cmpd="sng" algn="ctr">
                      <a:solidFill>
                        <a:srgbClr val="0033CC"/>
                      </a:solidFill>
                      <a:prstDash val="solid"/>
                      <a:round/>
                      <a:headEnd type="none" w="med" len="med"/>
                      <a:tailEnd type="none" w="med" len="med"/>
                    </a:lnL>
                    <a:lnR w="19050" cap="flat" cmpd="sng" algn="ctr">
                      <a:solidFill>
                        <a:srgbClr val="0033CC"/>
                      </a:solidFill>
                      <a:prstDash val="solid"/>
                      <a:round/>
                      <a:headEnd type="none" w="med" len="med"/>
                      <a:tailEnd type="none" w="med" len="med"/>
                    </a:lnR>
                    <a:lnT w="19050" cap="flat" cmpd="sng" algn="ctr">
                      <a:solidFill>
                        <a:srgbClr val="0033CC"/>
                      </a:solidFill>
                      <a:prstDash val="solid"/>
                      <a:round/>
                      <a:headEnd type="none" w="med" len="med"/>
                      <a:tailEnd type="none" w="med" len="med"/>
                    </a:lnT>
                    <a:lnB w="19050" cap="flat" cmpd="sng" algn="ctr">
                      <a:solidFill>
                        <a:srgbClr val="0033CC"/>
                      </a:solidFill>
                      <a:prstDash val="solid"/>
                      <a:round/>
                      <a:headEnd type="none" w="med" len="med"/>
                      <a:tailEnd type="none" w="med" len="med"/>
                    </a:lnB>
                    <a:lnTlToBr>
                      <a:noFill/>
                    </a:lnTlToBr>
                    <a:lnBlToTr>
                      <a:noFill/>
                    </a:lnBlToTr>
                    <a:solidFill>
                      <a:srgbClr val="BCE9EC"/>
                    </a:solidFill>
                  </a:tcPr>
                </a:tc>
                <a:extLst>
                  <a:ext uri="{0D108BD9-81ED-4DB2-BD59-A6C34878D82A}">
                    <a16:rowId xmlns:a16="http://schemas.microsoft.com/office/drawing/2014/main" val="10005"/>
                  </a:ext>
                </a:extLst>
              </a:tr>
              <a:tr h="640057">
                <a:tc>
                  <a:txBody>
                    <a:bodyPr/>
                    <a:lstStyle/>
                    <a:p>
                      <a:pPr marL="0" marR="0" lvl="0" indent="0" algn="l" defTabSz="914400" rtl="0" eaLnBrk="0" fontAlgn="base" latinLnBrk="0" hangingPunct="0">
                        <a:lnSpc>
                          <a:spcPct val="100000"/>
                        </a:lnSpc>
                        <a:spcBef>
                          <a:spcPct val="20000"/>
                        </a:spcBef>
                        <a:spcAft>
                          <a:spcPct val="0"/>
                        </a:spcAft>
                        <a:buClr>
                          <a:schemeClr val="tx1"/>
                        </a:buClr>
                        <a:buSzTx/>
                        <a:buFontTx/>
                        <a:buNone/>
                        <a:tabLst/>
                      </a:pPr>
                      <a:r>
                        <a:rPr kumimoji="1" lang="en-US" sz="1100" b="0" i="0" u="none" strike="noStrike" cap="none" normalizeH="0" baseline="0">
                          <a:ln>
                            <a:noFill/>
                          </a:ln>
                          <a:solidFill>
                            <a:srgbClr val="003399"/>
                          </a:solidFill>
                          <a:effectLst/>
                          <a:latin typeface="Arial" charset="0"/>
                          <a:ea typeface="ＭＳ Ｐゴシック" charset="0"/>
                          <a:cs typeface="ＭＳ Ｐゴシック" charset="0"/>
                        </a:rPr>
                        <a:t>Optimal Spectral Sampling (OSS)</a:t>
                      </a:r>
                    </a:p>
                  </a:txBody>
                  <a:tcPr marL="91429" marR="91429" marT="45709" marB="45709" horzOverflow="overflow">
                    <a:lnL w="19050" cap="flat" cmpd="sng" algn="ctr">
                      <a:solidFill>
                        <a:srgbClr val="0033CC"/>
                      </a:solidFill>
                      <a:prstDash val="solid"/>
                      <a:round/>
                      <a:headEnd type="none" w="med" len="med"/>
                      <a:tailEnd type="none" w="med" len="med"/>
                    </a:lnL>
                    <a:lnR w="19050" cap="flat" cmpd="sng" algn="ctr">
                      <a:solidFill>
                        <a:srgbClr val="0033CC"/>
                      </a:solidFill>
                      <a:prstDash val="solid"/>
                      <a:round/>
                      <a:headEnd type="none" w="med" len="med"/>
                      <a:tailEnd type="none" w="med" len="med"/>
                    </a:lnR>
                    <a:lnT w="19050" cap="flat" cmpd="sng" algn="ctr">
                      <a:solidFill>
                        <a:srgbClr val="0033CC"/>
                      </a:solidFill>
                      <a:prstDash val="solid"/>
                      <a:round/>
                      <a:headEnd type="none" w="med" len="med"/>
                      <a:tailEnd type="none" w="med" len="med"/>
                    </a:lnT>
                    <a:lnB w="19050" cap="flat" cmpd="sng" algn="ctr">
                      <a:solidFill>
                        <a:srgbClr val="0033CC"/>
                      </a:solidFill>
                      <a:prstDash val="solid"/>
                      <a:round/>
                      <a:headEnd type="none" w="med" len="med"/>
                      <a:tailEnd type="none" w="med" len="med"/>
                    </a:lnB>
                    <a:lnTlToBr>
                      <a:noFill/>
                    </a:lnTlToBr>
                    <a:lnBlToTr>
                      <a:noFill/>
                    </a:lnBlToTr>
                    <a:solidFill>
                      <a:srgbClr val="BCE9EC"/>
                    </a:solidFill>
                  </a:tcPr>
                </a:tc>
                <a:tc>
                  <a:txBody>
                    <a:bodyPr/>
                    <a:lstStyle/>
                    <a:p>
                      <a:pPr marL="0" marR="0" lvl="0" indent="0" algn="l" defTabSz="914400" rtl="0" eaLnBrk="0" fontAlgn="base" latinLnBrk="0" hangingPunct="0">
                        <a:lnSpc>
                          <a:spcPct val="100000"/>
                        </a:lnSpc>
                        <a:spcBef>
                          <a:spcPct val="20000"/>
                        </a:spcBef>
                        <a:spcAft>
                          <a:spcPct val="0"/>
                        </a:spcAft>
                        <a:buClr>
                          <a:schemeClr val="tx1"/>
                        </a:buClr>
                        <a:buSzTx/>
                        <a:buFontTx/>
                        <a:buNone/>
                        <a:tabLst/>
                      </a:pPr>
                      <a:r>
                        <a:rPr kumimoji="1" lang="en-US" sz="1100" b="0" i="0" u="none" strike="noStrike" cap="none" normalizeH="0" baseline="0">
                          <a:ln>
                            <a:noFill/>
                          </a:ln>
                          <a:solidFill>
                            <a:srgbClr val="003399"/>
                          </a:solidFill>
                          <a:effectLst/>
                          <a:latin typeface="Arial" charset="0"/>
                          <a:ea typeface="ＭＳ Ｐゴシック" charset="0"/>
                          <a:cs typeface="ＭＳ Ｐゴシック" charset="0"/>
                        </a:rPr>
                        <a:t>Monochromatic</a:t>
                      </a:r>
                    </a:p>
                    <a:p>
                      <a:pPr marL="0" marR="0" lvl="0" indent="0" algn="l" defTabSz="914400" rtl="0" eaLnBrk="0" fontAlgn="base" latinLnBrk="0" hangingPunct="0">
                        <a:lnSpc>
                          <a:spcPct val="100000"/>
                        </a:lnSpc>
                        <a:spcBef>
                          <a:spcPct val="20000"/>
                        </a:spcBef>
                        <a:spcAft>
                          <a:spcPct val="0"/>
                        </a:spcAft>
                        <a:buClr>
                          <a:schemeClr val="tx1"/>
                        </a:buClr>
                        <a:buSzTx/>
                        <a:buFontTx/>
                        <a:buNone/>
                        <a:tabLst/>
                      </a:pPr>
                      <a:r>
                        <a:rPr kumimoji="1" lang="en-US" sz="1100" b="0" i="0" u="none" strike="noStrike" cap="none" normalizeH="0" baseline="0">
                          <a:ln>
                            <a:noFill/>
                          </a:ln>
                          <a:solidFill>
                            <a:srgbClr val="003399"/>
                          </a:solidFill>
                          <a:effectLst/>
                          <a:latin typeface="Arial" charset="0"/>
                          <a:ea typeface="ＭＳ Ｐゴシック" charset="0"/>
                          <a:cs typeface="ＭＳ Ｐゴシック" charset="0"/>
                        </a:rPr>
                        <a:t>Parameterization is physical</a:t>
                      </a:r>
                    </a:p>
                    <a:p>
                      <a:pPr marL="0" marR="0" lvl="0" indent="0" algn="l" defTabSz="914400" rtl="0" eaLnBrk="0" fontAlgn="base" latinLnBrk="0" hangingPunct="0">
                        <a:lnSpc>
                          <a:spcPct val="100000"/>
                        </a:lnSpc>
                        <a:spcBef>
                          <a:spcPct val="20000"/>
                        </a:spcBef>
                        <a:spcAft>
                          <a:spcPct val="0"/>
                        </a:spcAft>
                        <a:buClr>
                          <a:schemeClr val="tx1"/>
                        </a:buClr>
                        <a:buSzTx/>
                        <a:buFontTx/>
                        <a:buNone/>
                        <a:tabLst/>
                      </a:pPr>
                      <a:r>
                        <a:rPr kumimoji="1" lang="en-US" sz="1100" b="0" i="0" u="none" strike="noStrike" cap="none" normalizeH="0" baseline="0">
                          <a:ln>
                            <a:noFill/>
                          </a:ln>
                          <a:solidFill>
                            <a:srgbClr val="003399"/>
                          </a:solidFill>
                          <a:effectLst/>
                          <a:latin typeface="Arial" charset="0"/>
                          <a:ea typeface="ＭＳ Ｐゴシック" charset="0"/>
                          <a:cs typeface="ＭＳ Ｐゴシック" charset="0"/>
                        </a:rPr>
                        <a:t>Accurate</a:t>
                      </a:r>
                    </a:p>
                  </a:txBody>
                  <a:tcPr marL="91429" marR="91429" marT="45709" marB="45709" horzOverflow="overflow">
                    <a:lnL w="19050" cap="flat" cmpd="sng" algn="ctr">
                      <a:solidFill>
                        <a:srgbClr val="0033CC"/>
                      </a:solidFill>
                      <a:prstDash val="solid"/>
                      <a:round/>
                      <a:headEnd type="none" w="med" len="med"/>
                      <a:tailEnd type="none" w="med" len="med"/>
                    </a:lnL>
                    <a:lnR w="19050" cap="flat" cmpd="sng" algn="ctr">
                      <a:solidFill>
                        <a:srgbClr val="0033CC"/>
                      </a:solidFill>
                      <a:prstDash val="solid"/>
                      <a:round/>
                      <a:headEnd type="none" w="med" len="med"/>
                      <a:tailEnd type="none" w="med" len="med"/>
                    </a:lnR>
                    <a:lnT w="19050" cap="flat" cmpd="sng" algn="ctr">
                      <a:solidFill>
                        <a:srgbClr val="0033CC"/>
                      </a:solidFill>
                      <a:prstDash val="solid"/>
                      <a:round/>
                      <a:headEnd type="none" w="med" len="med"/>
                      <a:tailEnd type="none" w="med" len="med"/>
                    </a:lnT>
                    <a:lnB w="19050" cap="flat" cmpd="sng" algn="ctr">
                      <a:solidFill>
                        <a:srgbClr val="0033CC"/>
                      </a:solidFill>
                      <a:prstDash val="solid"/>
                      <a:round/>
                      <a:headEnd type="none" w="med" len="med"/>
                      <a:tailEnd type="none" w="med" len="med"/>
                    </a:lnB>
                    <a:lnTlToBr>
                      <a:noFill/>
                    </a:lnTlToBr>
                    <a:lnBlToTr>
                      <a:noFill/>
                    </a:lnBlToTr>
                    <a:solidFill>
                      <a:srgbClr val="BCE9EC"/>
                    </a:solidFill>
                  </a:tcPr>
                </a:tc>
                <a:tc>
                  <a:txBody>
                    <a:bodyPr/>
                    <a:lstStyle/>
                    <a:p>
                      <a:pPr marL="0" marR="0" lvl="0" indent="0" algn="l" defTabSz="914400" rtl="0" eaLnBrk="0" fontAlgn="base" latinLnBrk="0" hangingPunct="0">
                        <a:lnSpc>
                          <a:spcPct val="100000"/>
                        </a:lnSpc>
                        <a:spcBef>
                          <a:spcPct val="20000"/>
                        </a:spcBef>
                        <a:spcAft>
                          <a:spcPct val="0"/>
                        </a:spcAft>
                        <a:buClr>
                          <a:schemeClr val="tx1"/>
                        </a:buClr>
                        <a:buSzTx/>
                        <a:buFontTx/>
                        <a:buNone/>
                        <a:tabLst/>
                      </a:pPr>
                      <a:r>
                        <a:rPr kumimoji="1" lang="en-US" sz="1100" b="0" i="0" u="none" strike="noStrike" cap="none" normalizeH="0" baseline="0">
                          <a:ln>
                            <a:noFill/>
                          </a:ln>
                          <a:solidFill>
                            <a:srgbClr val="003399"/>
                          </a:solidFill>
                          <a:effectLst/>
                          <a:latin typeface="Arial" charset="0"/>
                          <a:ea typeface="ＭＳ Ｐゴシック" charset="0"/>
                          <a:cs typeface="ＭＳ Ｐゴシック" charset="0"/>
                        </a:rPr>
                        <a:t>Very good treatment of inhomogeneous path and overlapping gases</a:t>
                      </a:r>
                    </a:p>
                  </a:txBody>
                  <a:tcPr marL="91429" marR="91429" marT="45709" marB="45709" horzOverflow="overflow">
                    <a:lnL w="19050" cap="flat" cmpd="sng" algn="ctr">
                      <a:solidFill>
                        <a:srgbClr val="0033CC"/>
                      </a:solidFill>
                      <a:prstDash val="solid"/>
                      <a:round/>
                      <a:headEnd type="none" w="med" len="med"/>
                      <a:tailEnd type="none" w="med" len="med"/>
                    </a:lnL>
                    <a:lnR w="19050" cap="flat" cmpd="sng" algn="ctr">
                      <a:solidFill>
                        <a:srgbClr val="0033CC"/>
                      </a:solidFill>
                      <a:prstDash val="solid"/>
                      <a:round/>
                      <a:headEnd type="none" w="med" len="med"/>
                      <a:tailEnd type="none" w="med" len="med"/>
                    </a:lnR>
                    <a:lnT w="19050" cap="flat" cmpd="sng" algn="ctr">
                      <a:solidFill>
                        <a:srgbClr val="0033CC"/>
                      </a:solidFill>
                      <a:prstDash val="solid"/>
                      <a:round/>
                      <a:headEnd type="none" w="med" len="med"/>
                      <a:tailEnd type="none" w="med" len="med"/>
                    </a:lnT>
                    <a:lnB w="19050" cap="flat" cmpd="sng" algn="ctr">
                      <a:solidFill>
                        <a:srgbClr val="0033CC"/>
                      </a:solidFill>
                      <a:prstDash val="solid"/>
                      <a:round/>
                      <a:headEnd type="none" w="med" len="med"/>
                      <a:tailEnd type="none" w="med" len="med"/>
                    </a:lnB>
                    <a:lnTlToBr>
                      <a:noFill/>
                    </a:lnTlToBr>
                    <a:lnBlToTr>
                      <a:noFill/>
                    </a:lnBlToTr>
                    <a:solidFill>
                      <a:srgbClr val="BCE9EC"/>
                    </a:solidFill>
                  </a:tcPr>
                </a:tc>
                <a:extLst>
                  <a:ext uri="{0D108BD9-81ED-4DB2-BD59-A6C34878D82A}">
                    <a16:rowId xmlns:a16="http://schemas.microsoft.com/office/drawing/2014/main" val="10006"/>
                  </a:ext>
                </a:extLst>
              </a:tr>
              <a:tr h="802508">
                <a:tc>
                  <a:txBody>
                    <a:bodyPr/>
                    <a:lstStyle/>
                    <a:p>
                      <a:pPr marL="0" marR="0" lvl="0" indent="0" algn="l" defTabSz="914400" rtl="0" eaLnBrk="0" fontAlgn="base" latinLnBrk="0" hangingPunct="0">
                        <a:lnSpc>
                          <a:spcPct val="100000"/>
                        </a:lnSpc>
                        <a:spcBef>
                          <a:spcPct val="20000"/>
                        </a:spcBef>
                        <a:spcAft>
                          <a:spcPct val="0"/>
                        </a:spcAft>
                        <a:buClr>
                          <a:schemeClr val="tx1"/>
                        </a:buClr>
                        <a:buSzTx/>
                        <a:buFontTx/>
                        <a:buNone/>
                        <a:tabLst/>
                      </a:pPr>
                      <a:r>
                        <a:rPr kumimoji="1" lang="en-US" sz="1100" b="0" i="0" u="none" strike="noStrike" cap="none" normalizeH="0" baseline="0">
                          <a:ln>
                            <a:noFill/>
                          </a:ln>
                          <a:solidFill>
                            <a:srgbClr val="003399"/>
                          </a:solidFill>
                          <a:effectLst/>
                          <a:latin typeface="Arial" charset="0"/>
                          <a:ea typeface="ＭＳ Ｐゴシック" charset="0"/>
                          <a:cs typeface="ＭＳ Ｐゴシック" charset="0"/>
                        </a:rPr>
                        <a:t>PCRTM</a:t>
                      </a:r>
                    </a:p>
                  </a:txBody>
                  <a:tcPr marL="91429" marR="91429" marT="45709" marB="45709" horzOverflow="overflow">
                    <a:lnL w="19050" cap="flat" cmpd="sng" algn="ctr">
                      <a:solidFill>
                        <a:srgbClr val="0033CC"/>
                      </a:solidFill>
                      <a:prstDash val="solid"/>
                      <a:round/>
                      <a:headEnd type="none" w="med" len="med"/>
                      <a:tailEnd type="none" w="med" len="med"/>
                    </a:lnL>
                    <a:lnR w="19050" cap="flat" cmpd="sng" algn="ctr">
                      <a:solidFill>
                        <a:srgbClr val="0033CC"/>
                      </a:solidFill>
                      <a:prstDash val="solid"/>
                      <a:round/>
                      <a:headEnd type="none" w="med" len="med"/>
                      <a:tailEnd type="none" w="med" len="med"/>
                    </a:lnR>
                    <a:lnT w="19050" cap="flat" cmpd="sng" algn="ctr">
                      <a:solidFill>
                        <a:srgbClr val="0033CC"/>
                      </a:solidFill>
                      <a:prstDash val="solid"/>
                      <a:round/>
                      <a:headEnd type="none" w="med" len="med"/>
                      <a:tailEnd type="none" w="med" len="med"/>
                    </a:lnT>
                    <a:lnB w="19050" cap="flat" cmpd="sng" algn="ctr">
                      <a:solidFill>
                        <a:srgbClr val="0033CC"/>
                      </a:solidFill>
                      <a:prstDash val="solid"/>
                      <a:round/>
                      <a:headEnd type="none" w="med" len="med"/>
                      <a:tailEnd type="none" w="med" len="med"/>
                    </a:lnB>
                    <a:lnTlToBr>
                      <a:noFill/>
                    </a:lnTlToBr>
                    <a:lnBlToTr>
                      <a:noFill/>
                    </a:lnBlToTr>
                    <a:solidFill>
                      <a:srgbClr val="BCE9EC"/>
                    </a:solidFill>
                  </a:tcPr>
                </a:tc>
                <a:tc>
                  <a:txBody>
                    <a:bodyPr/>
                    <a:lstStyle/>
                    <a:p>
                      <a:pPr marL="0" marR="0" lvl="0" indent="0" algn="l" defTabSz="914400" rtl="0" eaLnBrk="0" fontAlgn="base" latinLnBrk="0" hangingPunct="0">
                        <a:lnSpc>
                          <a:spcPct val="100000"/>
                        </a:lnSpc>
                        <a:spcBef>
                          <a:spcPct val="20000"/>
                        </a:spcBef>
                        <a:spcAft>
                          <a:spcPct val="0"/>
                        </a:spcAft>
                        <a:buClr>
                          <a:schemeClr val="tx1"/>
                        </a:buClr>
                        <a:buSzTx/>
                        <a:buFontTx/>
                        <a:buNone/>
                        <a:tabLst/>
                      </a:pPr>
                      <a:r>
                        <a:rPr kumimoji="1" lang="en-US" sz="1100" b="0" i="0" u="none" strike="noStrike" cap="none" normalizeH="0" baseline="0">
                          <a:ln>
                            <a:noFill/>
                          </a:ln>
                          <a:solidFill>
                            <a:srgbClr val="003399"/>
                          </a:solidFill>
                          <a:effectLst/>
                          <a:latin typeface="Arial" charset="0"/>
                          <a:ea typeface="ＭＳ Ｐゴシック" charset="0"/>
                          <a:cs typeface="ＭＳ Ｐゴシック" charset="0"/>
                        </a:rPr>
                        <a:t>Fast and Accurate</a:t>
                      </a:r>
                    </a:p>
                    <a:p>
                      <a:pPr marL="0" marR="0" lvl="0" indent="0" algn="l" defTabSz="914400" rtl="0" eaLnBrk="0" fontAlgn="base" latinLnBrk="0" hangingPunct="0">
                        <a:lnSpc>
                          <a:spcPct val="100000"/>
                        </a:lnSpc>
                        <a:spcBef>
                          <a:spcPct val="20000"/>
                        </a:spcBef>
                        <a:spcAft>
                          <a:spcPct val="0"/>
                        </a:spcAft>
                        <a:buClr>
                          <a:schemeClr val="tx1"/>
                        </a:buClr>
                        <a:buSzTx/>
                        <a:buFontTx/>
                        <a:buNone/>
                        <a:tabLst/>
                      </a:pPr>
                      <a:r>
                        <a:rPr kumimoji="1" lang="en-US" sz="1100" b="0" i="0" u="none" strike="noStrike" cap="none" normalizeH="0" baseline="0">
                          <a:ln>
                            <a:noFill/>
                          </a:ln>
                          <a:solidFill>
                            <a:srgbClr val="003399"/>
                          </a:solidFill>
                          <a:effectLst/>
                          <a:latin typeface="Arial" charset="0"/>
                          <a:ea typeface="ＭＳ Ｐゴシック" charset="0"/>
                          <a:cs typeface="ＭＳ Ｐゴシック" charset="0"/>
                        </a:rPr>
                        <a:t>Physical Parameterization</a:t>
                      </a:r>
                    </a:p>
                    <a:p>
                      <a:pPr marL="0" marR="0" lvl="0" indent="0" algn="l" defTabSz="914400" rtl="0" eaLnBrk="0" fontAlgn="base" latinLnBrk="0" hangingPunct="0">
                        <a:lnSpc>
                          <a:spcPct val="100000"/>
                        </a:lnSpc>
                        <a:spcBef>
                          <a:spcPct val="20000"/>
                        </a:spcBef>
                        <a:spcAft>
                          <a:spcPct val="0"/>
                        </a:spcAft>
                        <a:buClr>
                          <a:schemeClr val="tx1"/>
                        </a:buClr>
                        <a:buSzTx/>
                        <a:buFontTx/>
                        <a:buNone/>
                        <a:tabLst/>
                      </a:pPr>
                      <a:r>
                        <a:rPr kumimoji="1" lang="en-US" sz="1100" b="0" i="0" u="none" strike="noStrike" cap="none" normalizeH="0" baseline="0">
                          <a:ln>
                            <a:noFill/>
                          </a:ln>
                          <a:solidFill>
                            <a:srgbClr val="003399"/>
                          </a:solidFill>
                          <a:effectLst/>
                          <a:latin typeface="Arial" charset="0"/>
                          <a:ea typeface="ＭＳ Ｐゴシック" charset="0"/>
                          <a:cs typeface="ＭＳ Ｐゴシック" charset="0"/>
                        </a:rPr>
                        <a:t>Requires minimum monochromatic RT calculations</a:t>
                      </a:r>
                    </a:p>
                  </a:txBody>
                  <a:tcPr marL="91429" marR="91429" marT="45709" marB="45709" horzOverflow="overflow">
                    <a:lnL w="19050" cap="flat" cmpd="sng" algn="ctr">
                      <a:solidFill>
                        <a:srgbClr val="0033CC"/>
                      </a:solidFill>
                      <a:prstDash val="solid"/>
                      <a:round/>
                      <a:headEnd type="none" w="med" len="med"/>
                      <a:tailEnd type="none" w="med" len="med"/>
                    </a:lnL>
                    <a:lnR w="19050" cap="flat" cmpd="sng" algn="ctr">
                      <a:solidFill>
                        <a:srgbClr val="0033CC"/>
                      </a:solidFill>
                      <a:prstDash val="solid"/>
                      <a:round/>
                      <a:headEnd type="none" w="med" len="med"/>
                      <a:tailEnd type="none" w="med" len="med"/>
                    </a:lnR>
                    <a:lnT w="19050" cap="flat" cmpd="sng" algn="ctr">
                      <a:solidFill>
                        <a:srgbClr val="0033CC"/>
                      </a:solidFill>
                      <a:prstDash val="solid"/>
                      <a:round/>
                      <a:headEnd type="none" w="med" len="med"/>
                      <a:tailEnd type="none" w="med" len="med"/>
                    </a:lnT>
                    <a:lnB w="19050" cap="flat" cmpd="sng" algn="ctr">
                      <a:solidFill>
                        <a:srgbClr val="0033CC"/>
                      </a:solidFill>
                      <a:prstDash val="solid"/>
                      <a:round/>
                      <a:headEnd type="none" w="med" len="med"/>
                      <a:tailEnd type="none" w="med" len="med"/>
                    </a:lnB>
                    <a:lnTlToBr>
                      <a:noFill/>
                    </a:lnTlToBr>
                    <a:lnBlToTr>
                      <a:noFill/>
                    </a:lnBlToTr>
                    <a:solidFill>
                      <a:srgbClr val="BCE9EC"/>
                    </a:solidFill>
                  </a:tcPr>
                </a:tc>
                <a:tc>
                  <a:txBody>
                    <a:bodyPr/>
                    <a:lstStyle/>
                    <a:p>
                      <a:pPr marL="0" marR="0" lvl="0" indent="0" algn="l" defTabSz="914400" rtl="0" eaLnBrk="0" fontAlgn="base" latinLnBrk="0" hangingPunct="0">
                        <a:lnSpc>
                          <a:spcPct val="100000"/>
                        </a:lnSpc>
                        <a:spcBef>
                          <a:spcPct val="20000"/>
                        </a:spcBef>
                        <a:spcAft>
                          <a:spcPct val="0"/>
                        </a:spcAft>
                        <a:buClr>
                          <a:schemeClr val="tx1"/>
                        </a:buClr>
                        <a:buSzTx/>
                        <a:buFontTx/>
                        <a:buNone/>
                        <a:tabLst/>
                      </a:pPr>
                      <a:r>
                        <a:rPr kumimoji="1" lang="en-US" sz="1100" b="0" i="0" u="none" strike="noStrike" cap="none" normalizeH="0" baseline="0">
                          <a:ln>
                            <a:noFill/>
                          </a:ln>
                          <a:solidFill>
                            <a:srgbClr val="003399"/>
                          </a:solidFill>
                          <a:effectLst/>
                          <a:latin typeface="Arial" charset="0"/>
                          <a:ea typeface="ＭＳ Ｐゴシック" charset="0"/>
                          <a:cs typeface="ＭＳ Ｐゴシック" charset="0"/>
                        </a:rPr>
                        <a:t>Not a channel-based RTM</a:t>
                      </a:r>
                    </a:p>
                    <a:p>
                      <a:pPr marL="0" marR="0" lvl="0" indent="0" algn="l" defTabSz="914400" rtl="0" eaLnBrk="0" fontAlgn="base" latinLnBrk="0" hangingPunct="0">
                        <a:lnSpc>
                          <a:spcPct val="100000"/>
                        </a:lnSpc>
                        <a:spcBef>
                          <a:spcPct val="20000"/>
                        </a:spcBef>
                        <a:spcAft>
                          <a:spcPct val="0"/>
                        </a:spcAft>
                        <a:buClr>
                          <a:schemeClr val="tx1"/>
                        </a:buClr>
                        <a:buSzTx/>
                        <a:buFontTx/>
                        <a:buNone/>
                        <a:tabLst/>
                      </a:pPr>
                      <a:r>
                        <a:rPr kumimoji="1" lang="en-US" sz="1100" b="0" i="0" u="none" strike="noStrike" cap="none" normalizeH="0" baseline="0">
                          <a:ln>
                            <a:noFill/>
                          </a:ln>
                          <a:solidFill>
                            <a:srgbClr val="003399"/>
                          </a:solidFill>
                          <a:effectLst/>
                          <a:latin typeface="Arial" charset="0"/>
                          <a:ea typeface="ＭＳ Ｐゴシック" charset="0"/>
                          <a:cs typeface="ＭＳ Ｐゴシック" charset="0"/>
                        </a:rPr>
                        <a:t>EOF used to compress and store info</a:t>
                      </a:r>
                    </a:p>
                    <a:p>
                      <a:pPr marL="0" marR="0" lvl="0" indent="0" algn="l" defTabSz="914400" rtl="0" eaLnBrk="0" fontAlgn="base" latinLnBrk="0" hangingPunct="0">
                        <a:lnSpc>
                          <a:spcPct val="100000"/>
                        </a:lnSpc>
                        <a:spcBef>
                          <a:spcPct val="20000"/>
                        </a:spcBef>
                        <a:spcAft>
                          <a:spcPct val="0"/>
                        </a:spcAft>
                        <a:buClr>
                          <a:schemeClr val="tx1"/>
                        </a:buClr>
                        <a:buSzTx/>
                        <a:buFontTx/>
                        <a:buNone/>
                        <a:tabLst/>
                      </a:pPr>
                      <a:r>
                        <a:rPr kumimoji="1" lang="en-US" sz="1100" b="0" i="0" u="none" strike="noStrike" cap="none" normalizeH="0" baseline="0">
                          <a:ln>
                            <a:noFill/>
                          </a:ln>
                          <a:solidFill>
                            <a:srgbClr val="003399"/>
                          </a:solidFill>
                          <a:effectLst/>
                          <a:latin typeface="Arial" charset="0"/>
                          <a:ea typeface="ＭＳ Ｐゴシック" charset="0"/>
                          <a:cs typeface="ＭＳ Ｐゴシック" charset="0"/>
                        </a:rPr>
                        <a:t>Same set of predictors used for all PC scores (or superchannels)</a:t>
                      </a:r>
                    </a:p>
                  </a:txBody>
                  <a:tcPr marL="91429" marR="91429" marT="45709" marB="45709" horzOverflow="overflow">
                    <a:lnL w="19050" cap="flat" cmpd="sng" algn="ctr">
                      <a:solidFill>
                        <a:srgbClr val="0033CC"/>
                      </a:solidFill>
                      <a:prstDash val="solid"/>
                      <a:round/>
                      <a:headEnd type="none" w="med" len="med"/>
                      <a:tailEnd type="none" w="med" len="med"/>
                    </a:lnL>
                    <a:lnR w="19050" cap="flat" cmpd="sng" algn="ctr">
                      <a:solidFill>
                        <a:srgbClr val="0033CC"/>
                      </a:solidFill>
                      <a:prstDash val="solid"/>
                      <a:round/>
                      <a:headEnd type="none" w="med" len="med"/>
                      <a:tailEnd type="none" w="med" len="med"/>
                    </a:lnR>
                    <a:lnT w="19050" cap="flat" cmpd="sng" algn="ctr">
                      <a:solidFill>
                        <a:srgbClr val="0033CC"/>
                      </a:solidFill>
                      <a:prstDash val="solid"/>
                      <a:round/>
                      <a:headEnd type="none" w="med" len="med"/>
                      <a:tailEnd type="none" w="med" len="med"/>
                    </a:lnT>
                    <a:lnB w="19050" cap="flat" cmpd="sng" algn="ctr">
                      <a:solidFill>
                        <a:srgbClr val="0033CC"/>
                      </a:solidFill>
                      <a:prstDash val="solid"/>
                      <a:round/>
                      <a:headEnd type="none" w="med" len="med"/>
                      <a:tailEnd type="none" w="med" len="med"/>
                    </a:lnB>
                    <a:lnTlToBr>
                      <a:noFill/>
                    </a:lnTlToBr>
                    <a:lnBlToTr>
                      <a:noFill/>
                    </a:lnBlToTr>
                    <a:solidFill>
                      <a:srgbClr val="BCE9EC"/>
                    </a:solid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569240349"/>
      </p:ext>
    </p:extLst>
  </p:cSld>
  <p:clrMapOvr>
    <a:masterClrMapping/>
  </p:clrMapOvr>
  <p:transition spd="med">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11"/>
          <p:cNvSpPr txBox="1">
            <a:spLocks noGrp="1" noChangeArrowheads="1"/>
          </p:cNvSpPr>
          <p:nvPr/>
        </p:nvSpPr>
        <p:spPr bwMode="auto">
          <a:xfrm>
            <a:off x="7543512" y="6572250"/>
            <a:ext cx="1412875" cy="2241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lstStyle>
            <a:lvl1pPr eaLnBrk="0" hangingPunct="0">
              <a:defRPr kumimoji="1" sz="1200" b="1">
                <a:solidFill>
                  <a:schemeClr val="tx1"/>
                </a:solidFill>
                <a:latin typeface="Arial" charset="0"/>
                <a:ea typeface="ＭＳ Ｐゴシック" charset="0"/>
                <a:cs typeface="ＭＳ Ｐゴシック" charset="0"/>
              </a:defRPr>
            </a:lvl1pPr>
            <a:lvl2pPr marL="742950" indent="-285750" eaLnBrk="0" hangingPunct="0">
              <a:defRPr kumimoji="1" sz="1200" b="1">
                <a:solidFill>
                  <a:schemeClr val="tx1"/>
                </a:solidFill>
                <a:latin typeface="Arial" charset="0"/>
                <a:ea typeface="ＭＳ Ｐゴシック" charset="0"/>
              </a:defRPr>
            </a:lvl2pPr>
            <a:lvl3pPr marL="1143000" indent="-228600" eaLnBrk="0" hangingPunct="0">
              <a:defRPr kumimoji="1" sz="1200" b="1">
                <a:solidFill>
                  <a:schemeClr val="tx1"/>
                </a:solidFill>
                <a:latin typeface="Arial" charset="0"/>
                <a:ea typeface="ＭＳ Ｐゴシック" charset="0"/>
              </a:defRPr>
            </a:lvl3pPr>
            <a:lvl4pPr marL="1600200" indent="-228600" eaLnBrk="0" hangingPunct="0">
              <a:defRPr kumimoji="1" sz="1200" b="1">
                <a:solidFill>
                  <a:schemeClr val="tx1"/>
                </a:solidFill>
                <a:latin typeface="Arial" charset="0"/>
                <a:ea typeface="ＭＳ Ｐゴシック" charset="0"/>
              </a:defRPr>
            </a:lvl4pPr>
            <a:lvl5pPr marL="2057400" indent="-228600" eaLnBrk="0" hangingPunct="0">
              <a:defRPr kumimoji="1" sz="1200" b="1">
                <a:solidFill>
                  <a:schemeClr val="tx1"/>
                </a:solidFill>
                <a:latin typeface="Arial" charset="0"/>
                <a:ea typeface="ＭＳ Ｐゴシック" charset="0"/>
              </a:defRPr>
            </a:lvl5pPr>
            <a:lvl6pPr marL="2514600" indent="-228600" eaLnBrk="0" fontAlgn="base" hangingPunct="0">
              <a:spcBef>
                <a:spcPct val="0"/>
              </a:spcBef>
              <a:spcAft>
                <a:spcPct val="0"/>
              </a:spcAft>
              <a:defRPr kumimoji="1" sz="1200" b="1">
                <a:solidFill>
                  <a:schemeClr val="tx1"/>
                </a:solidFill>
                <a:latin typeface="Arial" charset="0"/>
                <a:ea typeface="ＭＳ Ｐゴシック" charset="0"/>
              </a:defRPr>
            </a:lvl6pPr>
            <a:lvl7pPr marL="2971800" indent="-228600" eaLnBrk="0" fontAlgn="base" hangingPunct="0">
              <a:spcBef>
                <a:spcPct val="0"/>
              </a:spcBef>
              <a:spcAft>
                <a:spcPct val="0"/>
              </a:spcAft>
              <a:defRPr kumimoji="1" sz="1200" b="1">
                <a:solidFill>
                  <a:schemeClr val="tx1"/>
                </a:solidFill>
                <a:latin typeface="Arial" charset="0"/>
                <a:ea typeface="ＭＳ Ｐゴシック" charset="0"/>
              </a:defRPr>
            </a:lvl7pPr>
            <a:lvl8pPr marL="3429000" indent="-228600" eaLnBrk="0" fontAlgn="base" hangingPunct="0">
              <a:spcBef>
                <a:spcPct val="0"/>
              </a:spcBef>
              <a:spcAft>
                <a:spcPct val="0"/>
              </a:spcAft>
              <a:defRPr kumimoji="1" sz="1200" b="1">
                <a:solidFill>
                  <a:schemeClr val="tx1"/>
                </a:solidFill>
                <a:latin typeface="Arial" charset="0"/>
                <a:ea typeface="ＭＳ Ｐゴシック" charset="0"/>
              </a:defRPr>
            </a:lvl8pPr>
            <a:lvl9pPr marL="3886200" indent="-228600" eaLnBrk="0" fontAlgn="base" hangingPunct="0">
              <a:spcBef>
                <a:spcPct val="0"/>
              </a:spcBef>
              <a:spcAft>
                <a:spcPct val="0"/>
              </a:spcAft>
              <a:defRPr kumimoji="1" sz="1200" b="1">
                <a:solidFill>
                  <a:schemeClr val="tx1"/>
                </a:solidFill>
                <a:latin typeface="Arial" charset="0"/>
                <a:ea typeface="ＭＳ Ｐゴシック" charset="0"/>
              </a:defRPr>
            </a:lvl9pPr>
          </a:lstStyle>
          <a:p>
            <a:pPr algn="r"/>
            <a:fld id="{3A9D5DF4-F2D6-ED4F-9B91-5CBDC57DC68A}" type="slidenum">
              <a:rPr kumimoji="0" lang="en-US" sz="1000"/>
              <a:pPr algn="r"/>
              <a:t>33</a:t>
            </a:fld>
            <a:br>
              <a:rPr kumimoji="0" lang="en-US" sz="1000"/>
            </a:br>
            <a:endParaRPr kumimoji="0" lang="en-US" sz="1000"/>
          </a:p>
        </p:txBody>
      </p:sp>
      <p:sp>
        <p:nvSpPr>
          <p:cNvPr id="31746" name="Rectangle 2"/>
          <p:cNvSpPr>
            <a:spLocks noGrp="1" noChangeArrowheads="1"/>
          </p:cNvSpPr>
          <p:nvPr>
            <p:ph type="title" idx="4294967295"/>
          </p:nvPr>
        </p:nvSpPr>
        <p:spPr>
          <a:xfrm>
            <a:off x="838489" y="112059"/>
            <a:ext cx="7467023" cy="762000"/>
          </a:xfrm>
        </p:spPr>
        <p:txBody>
          <a:bodyPr>
            <a:normAutofit fontScale="90000"/>
          </a:bodyPr>
          <a:lstStyle/>
          <a:p>
            <a:r>
              <a:rPr lang="en-US" sz="2500">
                <a:latin typeface="Arial" charset="0"/>
                <a:ea typeface="ＭＳ Ｐゴシック" charset="0"/>
                <a:cs typeface="ＭＳ Ｐゴシック" charset="0"/>
              </a:rPr>
              <a:t> Introduction to Principal Component-based Radiative Tansfer Model (PCRTM)</a:t>
            </a:r>
          </a:p>
        </p:txBody>
      </p:sp>
      <p:sp>
        <p:nvSpPr>
          <p:cNvPr id="29699" name="Rectangle 3"/>
          <p:cNvSpPr>
            <a:spLocks noGrp="1" noChangeArrowheads="1"/>
          </p:cNvSpPr>
          <p:nvPr>
            <p:ph type="body" sz="half" idx="4294967295"/>
          </p:nvPr>
        </p:nvSpPr>
        <p:spPr>
          <a:xfrm>
            <a:off x="346364" y="1075765"/>
            <a:ext cx="8589818" cy="5177118"/>
          </a:xfrm>
        </p:spPr>
        <p:txBody>
          <a:bodyPr/>
          <a:lstStyle/>
          <a:p>
            <a:pPr marL="341869" indent="-341869" defTabSz="913076">
              <a:lnSpc>
                <a:spcPct val="80000"/>
              </a:lnSpc>
              <a:spcAft>
                <a:spcPts val="179"/>
              </a:spcAft>
              <a:defRPr/>
            </a:pPr>
            <a:r>
              <a:rPr lang="en-US" sz="1600" dirty="0">
                <a:latin typeface="Arial" charset="0"/>
                <a:ea typeface="ＭＳ Ｐゴシック" charset="0"/>
                <a:cs typeface="Arial" charset="0"/>
              </a:rPr>
              <a:t>Explore spectral correlation in </a:t>
            </a:r>
            <a:r>
              <a:rPr lang="en-US" sz="1600" dirty="0" err="1">
                <a:latin typeface="Arial" charset="0"/>
                <a:ea typeface="ＭＳ Ｐゴシック" charset="0"/>
                <a:cs typeface="Arial" charset="0"/>
              </a:rPr>
              <a:t>hyperspectral</a:t>
            </a:r>
            <a:r>
              <a:rPr lang="en-US" sz="1600" dirty="0">
                <a:latin typeface="Arial" charset="0"/>
                <a:ea typeface="ＭＳ Ｐゴシック" charset="0"/>
                <a:cs typeface="Arial" charset="0"/>
              </a:rPr>
              <a:t> data</a:t>
            </a:r>
          </a:p>
          <a:p>
            <a:pPr marL="740718" lvl="1" indent="-283467" defTabSz="913076">
              <a:lnSpc>
                <a:spcPct val="80000"/>
              </a:lnSpc>
              <a:spcAft>
                <a:spcPts val="179"/>
              </a:spcAft>
              <a:defRPr/>
            </a:pPr>
            <a:r>
              <a:rPr lang="en-US" sz="1400" dirty="0">
                <a:latin typeface="Arial" charset="0"/>
                <a:ea typeface="ＭＳ Ｐゴシック" charset="0"/>
                <a:cs typeface="Arial" charset="0"/>
              </a:rPr>
              <a:t>No need to calculate spectrum one channel at a time</a:t>
            </a:r>
          </a:p>
          <a:p>
            <a:pPr marL="740718" lvl="1" indent="-283467" defTabSz="913076">
              <a:lnSpc>
                <a:spcPct val="80000"/>
              </a:lnSpc>
              <a:spcAft>
                <a:spcPts val="179"/>
              </a:spcAft>
              <a:defRPr/>
            </a:pPr>
            <a:r>
              <a:rPr lang="en-US" sz="1400" dirty="0">
                <a:latin typeface="Arial" charset="0"/>
                <a:ea typeface="ＭＳ Ｐゴシック" charset="0"/>
                <a:cs typeface="Arial" charset="0"/>
              </a:rPr>
              <a:t>Compress spectra into compact form using PCA, wavelet, Fourier Series </a:t>
            </a:r>
            <a:r>
              <a:rPr lang="en-US" sz="1400" dirty="0" err="1">
                <a:latin typeface="Arial" charset="0"/>
                <a:ea typeface="ＭＳ Ｐゴシック" charset="0"/>
                <a:cs typeface="Arial" charset="0"/>
              </a:rPr>
              <a:t>etc</a:t>
            </a:r>
            <a:endParaRPr lang="en-US" sz="1400" dirty="0">
              <a:latin typeface="Arial" charset="0"/>
              <a:ea typeface="ＭＳ Ｐゴシック" charset="0"/>
              <a:cs typeface="Arial" charset="0"/>
            </a:endParaRPr>
          </a:p>
          <a:p>
            <a:pPr marL="740718" lvl="1" indent="-283467" defTabSz="913076">
              <a:lnSpc>
                <a:spcPct val="80000"/>
              </a:lnSpc>
              <a:spcAft>
                <a:spcPts val="179"/>
              </a:spcAft>
              <a:defRPr/>
            </a:pPr>
            <a:r>
              <a:rPr lang="en-US" sz="1400" dirty="0">
                <a:latin typeface="Arial" charset="0"/>
                <a:ea typeface="ＭＳ Ｐゴシック" charset="0"/>
                <a:cs typeface="Arial" charset="0"/>
              </a:rPr>
              <a:t>Reduce dimension of the data</a:t>
            </a:r>
          </a:p>
          <a:p>
            <a:pPr marL="341869" indent="-341869" defTabSz="913076">
              <a:lnSpc>
                <a:spcPct val="80000"/>
              </a:lnSpc>
              <a:spcAft>
                <a:spcPts val="179"/>
              </a:spcAft>
              <a:defRPr/>
            </a:pPr>
            <a:r>
              <a:rPr lang="en-US" sz="1600" dirty="0">
                <a:latin typeface="Arial" charset="0"/>
                <a:ea typeface="ＭＳ Ｐゴシック" charset="0"/>
                <a:cs typeface="Arial" charset="0"/>
              </a:rPr>
              <a:t>PCA is a good approach for compressing spectra and capture information</a:t>
            </a:r>
          </a:p>
          <a:p>
            <a:pPr marL="740718" lvl="1" indent="-283467" defTabSz="913076">
              <a:lnSpc>
                <a:spcPct val="80000"/>
              </a:lnSpc>
              <a:spcAft>
                <a:spcPts val="179"/>
              </a:spcAft>
              <a:defRPr/>
            </a:pPr>
            <a:r>
              <a:rPr lang="en-US" sz="1400" dirty="0">
                <a:latin typeface="Arial" charset="0"/>
                <a:ea typeface="ＭＳ Ｐゴシック" charset="0"/>
                <a:cs typeface="Arial" charset="0"/>
              </a:rPr>
              <a:t>Leading EOFs captures all essential information of thousands of channels</a:t>
            </a:r>
          </a:p>
          <a:p>
            <a:pPr marL="740718" lvl="1" indent="-283467" defTabSz="913076">
              <a:lnSpc>
                <a:spcPct val="80000"/>
              </a:lnSpc>
              <a:spcAft>
                <a:spcPts val="179"/>
              </a:spcAft>
              <a:defRPr/>
            </a:pPr>
            <a:r>
              <a:rPr lang="en-US" sz="1400" dirty="0">
                <a:latin typeface="Arial" charset="0"/>
                <a:ea typeface="ＭＳ Ｐゴシック" charset="0"/>
                <a:cs typeface="Arial" charset="0"/>
              </a:rPr>
              <a:t>PCA has been used to reduce instrument noise and to compress spectra</a:t>
            </a:r>
            <a:endParaRPr lang="en-US" b="0" dirty="0">
              <a:latin typeface="Arial" charset="0"/>
              <a:ea typeface="ＭＳ Ｐゴシック" charset="0"/>
              <a:cs typeface="Arial" charset="0"/>
            </a:endParaRPr>
          </a:p>
          <a:p>
            <a:pPr marL="341869" indent="-341869" defTabSz="913076">
              <a:lnSpc>
                <a:spcPct val="80000"/>
              </a:lnSpc>
              <a:spcAft>
                <a:spcPts val="179"/>
              </a:spcAft>
              <a:defRPr/>
            </a:pPr>
            <a:r>
              <a:rPr lang="en-US" sz="1600" dirty="0">
                <a:latin typeface="Arial" charset="0"/>
                <a:ea typeface="ＭＳ Ｐゴシック" charset="0"/>
                <a:cs typeface="Arial" charset="0"/>
              </a:rPr>
              <a:t>PCRTM parameterization is physical-based fast model</a:t>
            </a:r>
          </a:p>
          <a:p>
            <a:pPr marL="341869" indent="-341869" defTabSz="913076">
              <a:lnSpc>
                <a:spcPct val="80000"/>
              </a:lnSpc>
              <a:spcAft>
                <a:spcPts val="179"/>
              </a:spcAft>
              <a:defRPr/>
            </a:pPr>
            <a:endParaRPr lang="en-US" sz="1600" dirty="0">
              <a:latin typeface="Arial" charset="0"/>
              <a:ea typeface="ＭＳ Ｐゴシック" charset="0"/>
              <a:cs typeface="Arial" charset="0"/>
            </a:endParaRPr>
          </a:p>
          <a:p>
            <a:pPr marL="341869" indent="-341869" defTabSz="913076">
              <a:lnSpc>
                <a:spcPct val="80000"/>
              </a:lnSpc>
              <a:spcAft>
                <a:spcPts val="179"/>
              </a:spcAft>
              <a:defRPr/>
            </a:pPr>
            <a:endParaRPr lang="en-US" sz="1600" dirty="0">
              <a:latin typeface="Arial" charset="0"/>
              <a:ea typeface="ＭＳ Ｐゴシック" charset="0"/>
              <a:cs typeface="Arial" charset="0"/>
            </a:endParaRPr>
          </a:p>
          <a:p>
            <a:pPr marL="341869" indent="-341869" defTabSz="913076">
              <a:lnSpc>
                <a:spcPct val="80000"/>
              </a:lnSpc>
              <a:spcAft>
                <a:spcPts val="179"/>
              </a:spcAft>
              <a:defRPr/>
            </a:pPr>
            <a:endParaRPr lang="en-US" sz="1600" dirty="0">
              <a:latin typeface="Arial" charset="0"/>
              <a:ea typeface="ＭＳ Ｐゴシック" charset="0"/>
              <a:cs typeface="Arial" charset="0"/>
            </a:endParaRPr>
          </a:p>
          <a:p>
            <a:pPr marL="341869" indent="-341869" defTabSz="913076">
              <a:lnSpc>
                <a:spcPct val="80000"/>
              </a:lnSpc>
              <a:spcAft>
                <a:spcPts val="179"/>
              </a:spcAft>
              <a:defRPr/>
            </a:pPr>
            <a:endParaRPr lang="en-US" sz="1600" dirty="0">
              <a:latin typeface="Arial" charset="0"/>
              <a:ea typeface="ＭＳ Ｐゴシック" charset="0"/>
              <a:cs typeface="Arial" charset="0"/>
            </a:endParaRPr>
          </a:p>
          <a:p>
            <a:pPr marL="341869" indent="-341869" defTabSz="913076">
              <a:lnSpc>
                <a:spcPct val="80000"/>
              </a:lnSpc>
              <a:spcAft>
                <a:spcPts val="179"/>
              </a:spcAft>
              <a:defRPr/>
            </a:pPr>
            <a:endParaRPr lang="en-US" sz="1600" dirty="0">
              <a:latin typeface="Arial" charset="0"/>
              <a:ea typeface="ＭＳ Ｐゴシック" charset="0"/>
              <a:cs typeface="Arial" charset="0"/>
            </a:endParaRPr>
          </a:p>
          <a:p>
            <a:pPr marL="740718" lvl="1" indent="-283467" defTabSz="913076">
              <a:lnSpc>
                <a:spcPct val="80000"/>
              </a:lnSpc>
              <a:spcAft>
                <a:spcPts val="179"/>
              </a:spcAft>
              <a:defRPr/>
            </a:pPr>
            <a:r>
              <a:rPr lang="en-US" sz="1400" dirty="0" err="1">
                <a:latin typeface="Arial" charset="0"/>
                <a:ea typeface="ＭＳ Ｐゴシック" charset="0"/>
                <a:cs typeface="Arial" charset="0"/>
              </a:rPr>
              <a:t>Radiative</a:t>
            </a:r>
            <a:r>
              <a:rPr lang="en-US" sz="1400" dirty="0">
                <a:latin typeface="Arial" charset="0"/>
                <a:ea typeface="ＭＳ Ｐゴシック" charset="0"/>
                <a:cs typeface="Arial" charset="0"/>
              </a:rPr>
              <a:t> transfer done monochromatically at very few frequencies</a:t>
            </a:r>
          </a:p>
          <a:p>
            <a:pPr marL="740718" lvl="1" indent="-283467" defTabSz="913076">
              <a:lnSpc>
                <a:spcPct val="80000"/>
              </a:lnSpc>
              <a:spcAft>
                <a:spcPts val="179"/>
              </a:spcAft>
              <a:defRPr/>
            </a:pPr>
            <a:r>
              <a:rPr lang="en-US" sz="1400" dirty="0">
                <a:latin typeface="Arial" charset="0"/>
                <a:ea typeface="ＭＳ Ｐゴシック" charset="0"/>
                <a:cs typeface="Arial" charset="0"/>
              </a:rPr>
              <a:t>Very accurate relative to line-by-line (LBL) RT model ( &lt; 0.05K or 0.05%)  </a:t>
            </a:r>
          </a:p>
          <a:p>
            <a:pPr marL="740718" lvl="1" indent="-283467" defTabSz="913076">
              <a:lnSpc>
                <a:spcPct val="80000"/>
              </a:lnSpc>
              <a:spcAft>
                <a:spcPts val="179"/>
              </a:spcAft>
              <a:defRPr/>
            </a:pPr>
            <a:r>
              <a:rPr lang="en-US" sz="1400" dirty="0">
                <a:latin typeface="Arial" charset="0"/>
                <a:ea typeface="ＭＳ Ｐゴシック" charset="0"/>
                <a:cs typeface="Arial" charset="0"/>
              </a:rPr>
              <a:t>3-4 orders of magnitude faster than LBL RT models</a:t>
            </a:r>
          </a:p>
          <a:p>
            <a:pPr marL="740718" lvl="1" indent="-283467" defTabSz="913076">
              <a:lnSpc>
                <a:spcPct val="80000"/>
              </a:lnSpc>
              <a:spcAft>
                <a:spcPts val="179"/>
              </a:spcAft>
              <a:defRPr/>
            </a:pPr>
            <a:r>
              <a:rPr lang="en-US" sz="1400" dirty="0">
                <a:latin typeface="Arial" charset="0"/>
                <a:ea typeface="ＭＳ Ｐゴシック" charset="0"/>
                <a:cs typeface="Arial" charset="0"/>
              </a:rPr>
              <a:t>A factor of 2-100 times faster than channel-based RT models</a:t>
            </a:r>
          </a:p>
          <a:p>
            <a:pPr marL="740718" lvl="1" indent="-283467" defTabSz="913076">
              <a:lnSpc>
                <a:spcPct val="80000"/>
              </a:lnSpc>
              <a:spcAft>
                <a:spcPts val="179"/>
              </a:spcAft>
              <a:defRPr/>
            </a:pPr>
            <a:r>
              <a:rPr lang="en-US" sz="1400" dirty="0">
                <a:latin typeface="Arial" charset="0"/>
                <a:ea typeface="ＭＳ Ｐゴシック" charset="0"/>
                <a:cs typeface="Arial" charset="0"/>
              </a:rPr>
              <a:t>Provides </a:t>
            </a:r>
            <a:r>
              <a:rPr lang="en-US" sz="1400" dirty="0" err="1">
                <a:latin typeface="Arial" charset="0"/>
                <a:ea typeface="ＭＳ Ｐゴシック" charset="0"/>
                <a:cs typeface="Arial" charset="0"/>
              </a:rPr>
              <a:t>Jacobian</a:t>
            </a:r>
            <a:r>
              <a:rPr lang="en-US" sz="1400" dirty="0">
                <a:latin typeface="Arial" charset="0"/>
                <a:ea typeface="ＭＳ Ｐゴシック" charset="0"/>
                <a:cs typeface="Arial" charset="0"/>
              </a:rPr>
              <a:t> or </a:t>
            </a:r>
            <a:r>
              <a:rPr lang="en-US" sz="1400" dirty="0" err="1">
                <a:latin typeface="Arial" charset="0"/>
                <a:ea typeface="ＭＳ Ｐゴシック" charset="0"/>
                <a:cs typeface="Arial" charset="0"/>
              </a:rPr>
              <a:t>radiative</a:t>
            </a:r>
            <a:r>
              <a:rPr lang="en-US" sz="1400" dirty="0">
                <a:latin typeface="Arial" charset="0"/>
                <a:ea typeface="ＭＳ Ｐゴシック" charset="0"/>
                <a:cs typeface="Arial" charset="0"/>
              </a:rPr>
              <a:t> kernel needed for retrievals and climate studies</a:t>
            </a:r>
          </a:p>
          <a:p>
            <a:pPr marL="740718" lvl="1" indent="-283467" defTabSz="913076">
              <a:lnSpc>
                <a:spcPct val="80000"/>
              </a:lnSpc>
              <a:spcAft>
                <a:spcPts val="179"/>
              </a:spcAft>
              <a:defRPr/>
            </a:pPr>
            <a:r>
              <a:rPr lang="en-US" sz="1400" dirty="0">
                <a:latin typeface="Arial" charset="0"/>
                <a:ea typeface="ＭＳ Ｐゴシック" charset="0"/>
                <a:cs typeface="Arial" charset="0"/>
              </a:rPr>
              <a:t>Includes accurate cloud RT</a:t>
            </a:r>
          </a:p>
          <a:p>
            <a:pPr marL="0" indent="0" defTabSz="913076">
              <a:lnSpc>
                <a:spcPct val="80000"/>
              </a:lnSpc>
              <a:buNone/>
              <a:defRPr/>
            </a:pPr>
            <a:endParaRPr lang="en-US" sz="1300" i="1" dirty="0">
              <a:solidFill>
                <a:srgbClr val="000000"/>
              </a:solidFill>
              <a:latin typeface="Arial" charset="0"/>
              <a:ea typeface="ＭＳ Ｐゴシック" charset="0"/>
              <a:cs typeface="Arial" charset="0"/>
            </a:endParaRPr>
          </a:p>
        </p:txBody>
      </p:sp>
      <p:graphicFrame>
        <p:nvGraphicFramePr>
          <p:cNvPr id="31748" name="Object 2"/>
          <p:cNvGraphicFramePr>
            <a:graphicFrameLocks noChangeAspect="1"/>
          </p:cNvGraphicFramePr>
          <p:nvPr/>
        </p:nvGraphicFramePr>
        <p:xfrm>
          <a:off x="2701637" y="3227294"/>
          <a:ext cx="2716068" cy="997324"/>
        </p:xfrm>
        <a:graphic>
          <a:graphicData uri="http://schemas.openxmlformats.org/presentationml/2006/ole">
            <mc:AlternateContent xmlns:mc="http://schemas.openxmlformats.org/markup-compatibility/2006">
              <mc:Choice xmlns:v="urn:schemas-microsoft-com:vml" Requires="v">
                <p:oleObj name="Equation" r:id="rId3" imgW="2552700" imgH="965200" progId="Equation.3">
                  <p:embed/>
                </p:oleObj>
              </mc:Choice>
              <mc:Fallback>
                <p:oleObj name="Equation" r:id="rId3" imgW="2552700" imgH="9652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01637" y="3227294"/>
                        <a:ext cx="2716068" cy="9973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oleObj>
              </mc:Fallback>
            </mc:AlternateContent>
          </a:graphicData>
        </a:graphic>
      </p:graphicFrame>
      <p:sp>
        <p:nvSpPr>
          <p:cNvPr id="31749" name="Slide Number Placeholder 1"/>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kumimoji="1" sz="1100" b="1">
                <a:solidFill>
                  <a:schemeClr val="tx1"/>
                </a:solidFill>
                <a:latin typeface="Arial" charset="0"/>
                <a:ea typeface="ＭＳ Ｐゴシック" charset="0"/>
                <a:cs typeface="ＭＳ Ｐゴシック" charset="0"/>
              </a:defRPr>
            </a:lvl1pPr>
            <a:lvl2pPr marL="666723" indent="-256432" eaLnBrk="0" hangingPunct="0">
              <a:defRPr kumimoji="1" sz="1100" b="1">
                <a:solidFill>
                  <a:schemeClr val="tx1"/>
                </a:solidFill>
                <a:latin typeface="Arial" charset="0"/>
                <a:ea typeface="ＭＳ Ｐゴシック" charset="0"/>
              </a:defRPr>
            </a:lvl2pPr>
            <a:lvl3pPr marL="1025728" indent="-205146" eaLnBrk="0" hangingPunct="0">
              <a:defRPr kumimoji="1" sz="1100" b="1">
                <a:solidFill>
                  <a:schemeClr val="tx1"/>
                </a:solidFill>
                <a:latin typeface="Arial" charset="0"/>
                <a:ea typeface="ＭＳ Ｐゴシック" charset="0"/>
              </a:defRPr>
            </a:lvl3pPr>
            <a:lvl4pPr marL="1436019" indent="-205146" eaLnBrk="0" hangingPunct="0">
              <a:defRPr kumimoji="1" sz="1100" b="1">
                <a:solidFill>
                  <a:schemeClr val="tx1"/>
                </a:solidFill>
                <a:latin typeface="Arial" charset="0"/>
                <a:ea typeface="ＭＳ Ｐゴシック" charset="0"/>
              </a:defRPr>
            </a:lvl4pPr>
            <a:lvl5pPr marL="1846311" indent="-205146" eaLnBrk="0" hangingPunct="0">
              <a:defRPr kumimoji="1" sz="1100" b="1">
                <a:solidFill>
                  <a:schemeClr val="tx1"/>
                </a:solidFill>
                <a:latin typeface="Arial" charset="0"/>
                <a:ea typeface="ＭＳ Ｐゴシック" charset="0"/>
              </a:defRPr>
            </a:lvl5pPr>
            <a:lvl6pPr marL="2256602" indent="-205146" eaLnBrk="0" fontAlgn="base" hangingPunct="0">
              <a:spcBef>
                <a:spcPct val="0"/>
              </a:spcBef>
              <a:spcAft>
                <a:spcPct val="0"/>
              </a:spcAft>
              <a:defRPr kumimoji="1" sz="1100" b="1">
                <a:solidFill>
                  <a:schemeClr val="tx1"/>
                </a:solidFill>
                <a:latin typeface="Arial" charset="0"/>
                <a:ea typeface="ＭＳ Ｐゴシック" charset="0"/>
              </a:defRPr>
            </a:lvl6pPr>
            <a:lvl7pPr marL="2666893" indent="-205146" eaLnBrk="0" fontAlgn="base" hangingPunct="0">
              <a:spcBef>
                <a:spcPct val="0"/>
              </a:spcBef>
              <a:spcAft>
                <a:spcPct val="0"/>
              </a:spcAft>
              <a:defRPr kumimoji="1" sz="1100" b="1">
                <a:solidFill>
                  <a:schemeClr val="tx1"/>
                </a:solidFill>
                <a:latin typeface="Arial" charset="0"/>
                <a:ea typeface="ＭＳ Ｐゴシック" charset="0"/>
              </a:defRPr>
            </a:lvl7pPr>
            <a:lvl8pPr marL="3077185" indent="-205146" eaLnBrk="0" fontAlgn="base" hangingPunct="0">
              <a:spcBef>
                <a:spcPct val="0"/>
              </a:spcBef>
              <a:spcAft>
                <a:spcPct val="0"/>
              </a:spcAft>
              <a:defRPr kumimoji="1" sz="1100" b="1">
                <a:solidFill>
                  <a:schemeClr val="tx1"/>
                </a:solidFill>
                <a:latin typeface="Arial" charset="0"/>
                <a:ea typeface="ＭＳ Ｐゴシック" charset="0"/>
              </a:defRPr>
            </a:lvl8pPr>
            <a:lvl9pPr marL="3487476" indent="-205146" eaLnBrk="0" fontAlgn="base" hangingPunct="0">
              <a:spcBef>
                <a:spcPct val="0"/>
              </a:spcBef>
              <a:spcAft>
                <a:spcPct val="0"/>
              </a:spcAft>
              <a:defRPr kumimoji="1" sz="1100" b="1">
                <a:solidFill>
                  <a:schemeClr val="tx1"/>
                </a:solidFill>
                <a:latin typeface="Arial" charset="0"/>
                <a:ea typeface="ＭＳ Ｐゴシック" charset="0"/>
              </a:defRPr>
            </a:lvl9pPr>
          </a:lstStyle>
          <a:p>
            <a:fld id="{F0618915-2275-3445-A2EE-F48725EF698D}" type="slidenum">
              <a:rPr kumimoji="0" lang="en-US" sz="1000"/>
              <a:pPr/>
              <a:t>33</a:t>
            </a:fld>
            <a:br>
              <a:rPr kumimoji="0" lang="en-US" sz="1000"/>
            </a:br>
            <a:endParaRPr kumimoji="0" lang="en-US" sz="1000"/>
          </a:p>
        </p:txBody>
      </p:sp>
    </p:spTree>
    <p:extLst>
      <p:ext uri="{BB962C8B-B14F-4D97-AF65-F5344CB8AC3E}">
        <p14:creationId xmlns:p14="http://schemas.microsoft.com/office/powerpoint/2010/main" val="379069716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Number Placeholder 4"/>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kumimoji="1" sz="1100" b="1">
                <a:solidFill>
                  <a:schemeClr val="tx1"/>
                </a:solidFill>
                <a:latin typeface="Arial" charset="0"/>
                <a:ea typeface="ＭＳ Ｐゴシック" charset="0"/>
                <a:cs typeface="ＭＳ Ｐゴシック" charset="0"/>
              </a:defRPr>
            </a:lvl1pPr>
            <a:lvl2pPr marL="666723" indent="-256432" eaLnBrk="0" hangingPunct="0">
              <a:defRPr kumimoji="1" sz="1100" b="1">
                <a:solidFill>
                  <a:schemeClr val="tx1"/>
                </a:solidFill>
                <a:latin typeface="Arial" charset="0"/>
                <a:ea typeface="ＭＳ Ｐゴシック" charset="0"/>
              </a:defRPr>
            </a:lvl2pPr>
            <a:lvl3pPr marL="1025728" indent="-205146" eaLnBrk="0" hangingPunct="0">
              <a:defRPr kumimoji="1" sz="1100" b="1">
                <a:solidFill>
                  <a:schemeClr val="tx1"/>
                </a:solidFill>
                <a:latin typeface="Arial" charset="0"/>
                <a:ea typeface="ＭＳ Ｐゴシック" charset="0"/>
              </a:defRPr>
            </a:lvl3pPr>
            <a:lvl4pPr marL="1436019" indent="-205146" eaLnBrk="0" hangingPunct="0">
              <a:defRPr kumimoji="1" sz="1100" b="1">
                <a:solidFill>
                  <a:schemeClr val="tx1"/>
                </a:solidFill>
                <a:latin typeface="Arial" charset="0"/>
                <a:ea typeface="ＭＳ Ｐゴシック" charset="0"/>
              </a:defRPr>
            </a:lvl4pPr>
            <a:lvl5pPr marL="1846311" indent="-205146" eaLnBrk="0" hangingPunct="0">
              <a:defRPr kumimoji="1" sz="1100" b="1">
                <a:solidFill>
                  <a:schemeClr val="tx1"/>
                </a:solidFill>
                <a:latin typeface="Arial" charset="0"/>
                <a:ea typeface="ＭＳ Ｐゴシック" charset="0"/>
              </a:defRPr>
            </a:lvl5pPr>
            <a:lvl6pPr marL="2256602" indent="-205146" eaLnBrk="0" fontAlgn="base" hangingPunct="0">
              <a:spcBef>
                <a:spcPct val="0"/>
              </a:spcBef>
              <a:spcAft>
                <a:spcPct val="0"/>
              </a:spcAft>
              <a:defRPr kumimoji="1" sz="1100" b="1">
                <a:solidFill>
                  <a:schemeClr val="tx1"/>
                </a:solidFill>
                <a:latin typeface="Arial" charset="0"/>
                <a:ea typeface="ＭＳ Ｐゴシック" charset="0"/>
              </a:defRPr>
            </a:lvl6pPr>
            <a:lvl7pPr marL="2666893" indent="-205146" eaLnBrk="0" fontAlgn="base" hangingPunct="0">
              <a:spcBef>
                <a:spcPct val="0"/>
              </a:spcBef>
              <a:spcAft>
                <a:spcPct val="0"/>
              </a:spcAft>
              <a:defRPr kumimoji="1" sz="1100" b="1">
                <a:solidFill>
                  <a:schemeClr val="tx1"/>
                </a:solidFill>
                <a:latin typeface="Arial" charset="0"/>
                <a:ea typeface="ＭＳ Ｐゴシック" charset="0"/>
              </a:defRPr>
            </a:lvl7pPr>
            <a:lvl8pPr marL="3077185" indent="-205146" eaLnBrk="0" fontAlgn="base" hangingPunct="0">
              <a:spcBef>
                <a:spcPct val="0"/>
              </a:spcBef>
              <a:spcAft>
                <a:spcPct val="0"/>
              </a:spcAft>
              <a:defRPr kumimoji="1" sz="1100" b="1">
                <a:solidFill>
                  <a:schemeClr val="tx1"/>
                </a:solidFill>
                <a:latin typeface="Arial" charset="0"/>
                <a:ea typeface="ＭＳ Ｐゴシック" charset="0"/>
              </a:defRPr>
            </a:lvl8pPr>
            <a:lvl9pPr marL="3487476" indent="-205146" eaLnBrk="0" fontAlgn="base" hangingPunct="0">
              <a:spcBef>
                <a:spcPct val="0"/>
              </a:spcBef>
              <a:spcAft>
                <a:spcPct val="0"/>
              </a:spcAft>
              <a:defRPr kumimoji="1" sz="1100" b="1">
                <a:solidFill>
                  <a:schemeClr val="tx1"/>
                </a:solidFill>
                <a:latin typeface="Arial" charset="0"/>
                <a:ea typeface="ＭＳ Ｐゴシック" charset="0"/>
              </a:defRPr>
            </a:lvl9pPr>
          </a:lstStyle>
          <a:p>
            <a:fld id="{6064C9D5-C563-5345-88F9-BA610FE7B58C}" type="slidenum">
              <a:rPr kumimoji="0" lang="en-US" sz="1000"/>
              <a:pPr/>
              <a:t>34</a:t>
            </a:fld>
            <a:br>
              <a:rPr kumimoji="0" lang="en-US" sz="1000"/>
            </a:br>
            <a:endParaRPr kumimoji="0" lang="en-US" sz="1000"/>
          </a:p>
        </p:txBody>
      </p:sp>
      <p:sp>
        <p:nvSpPr>
          <p:cNvPr id="33794" name="Rectangle 2"/>
          <p:cNvSpPr>
            <a:spLocks noGrp="1" noChangeArrowheads="1"/>
          </p:cNvSpPr>
          <p:nvPr>
            <p:ph type="title"/>
          </p:nvPr>
        </p:nvSpPr>
        <p:spPr/>
        <p:txBody>
          <a:bodyPr/>
          <a:lstStyle/>
          <a:p>
            <a:r>
              <a:rPr lang="en-US" sz="2400">
                <a:latin typeface="Arial" charset="0"/>
                <a:ea typeface="ＭＳ Ｐゴシック" charset="0"/>
                <a:cs typeface="ＭＳ Ｐゴシック" charset="0"/>
              </a:rPr>
              <a:t>How does PCRTM work?</a:t>
            </a:r>
            <a:endParaRPr lang="en-US">
              <a:latin typeface="Arial" charset="0"/>
              <a:ea typeface="ＭＳ Ｐゴシック" charset="0"/>
              <a:cs typeface="ＭＳ Ｐゴシック" charset="0"/>
            </a:endParaRPr>
          </a:p>
        </p:txBody>
      </p:sp>
      <p:sp>
        <p:nvSpPr>
          <p:cNvPr id="33795" name="Text Box 4"/>
          <p:cNvSpPr txBox="1">
            <a:spLocks noChangeArrowheads="1"/>
          </p:cNvSpPr>
          <p:nvPr/>
        </p:nvSpPr>
        <p:spPr bwMode="auto">
          <a:xfrm>
            <a:off x="346364" y="1143001"/>
            <a:ext cx="4364182" cy="3385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9" tIns="45714" rIns="91429" bIns="45714">
            <a:spAutoFit/>
          </a:bodyPr>
          <a:lstStyle>
            <a:lvl1pPr marL="196850" indent="-196850" eaLnBrk="0" hangingPunct="0">
              <a:defRPr kumimoji="1" sz="1200" b="1">
                <a:solidFill>
                  <a:schemeClr val="tx1"/>
                </a:solidFill>
                <a:latin typeface="Arial" charset="0"/>
                <a:ea typeface="ＭＳ Ｐゴシック" charset="0"/>
                <a:cs typeface="ＭＳ Ｐゴシック" charset="0"/>
              </a:defRPr>
            </a:lvl1pPr>
            <a:lvl2pPr marL="742950" indent="-285750" eaLnBrk="0" hangingPunct="0">
              <a:defRPr kumimoji="1" sz="1200" b="1">
                <a:solidFill>
                  <a:schemeClr val="tx1"/>
                </a:solidFill>
                <a:latin typeface="Arial" charset="0"/>
                <a:ea typeface="ＭＳ Ｐゴシック" charset="0"/>
              </a:defRPr>
            </a:lvl2pPr>
            <a:lvl3pPr marL="1143000" indent="-228600" eaLnBrk="0" hangingPunct="0">
              <a:defRPr kumimoji="1" sz="1200" b="1">
                <a:solidFill>
                  <a:schemeClr val="tx1"/>
                </a:solidFill>
                <a:latin typeface="Arial" charset="0"/>
                <a:ea typeface="ＭＳ Ｐゴシック" charset="0"/>
              </a:defRPr>
            </a:lvl3pPr>
            <a:lvl4pPr marL="1600200" indent="-228600" eaLnBrk="0" hangingPunct="0">
              <a:defRPr kumimoji="1" sz="1200" b="1">
                <a:solidFill>
                  <a:schemeClr val="tx1"/>
                </a:solidFill>
                <a:latin typeface="Arial" charset="0"/>
                <a:ea typeface="ＭＳ Ｐゴシック" charset="0"/>
              </a:defRPr>
            </a:lvl4pPr>
            <a:lvl5pPr marL="2057400" indent="-228600" eaLnBrk="0" hangingPunct="0">
              <a:defRPr kumimoji="1" sz="1200" b="1">
                <a:solidFill>
                  <a:schemeClr val="tx1"/>
                </a:solidFill>
                <a:latin typeface="Arial" charset="0"/>
                <a:ea typeface="ＭＳ Ｐゴシック" charset="0"/>
              </a:defRPr>
            </a:lvl5pPr>
            <a:lvl6pPr marL="2514600" indent="-228600" eaLnBrk="0" fontAlgn="base" hangingPunct="0">
              <a:spcBef>
                <a:spcPct val="0"/>
              </a:spcBef>
              <a:spcAft>
                <a:spcPct val="0"/>
              </a:spcAft>
              <a:defRPr kumimoji="1" sz="1200" b="1">
                <a:solidFill>
                  <a:schemeClr val="tx1"/>
                </a:solidFill>
                <a:latin typeface="Arial" charset="0"/>
                <a:ea typeface="ＭＳ Ｐゴシック" charset="0"/>
              </a:defRPr>
            </a:lvl6pPr>
            <a:lvl7pPr marL="2971800" indent="-228600" eaLnBrk="0" fontAlgn="base" hangingPunct="0">
              <a:spcBef>
                <a:spcPct val="0"/>
              </a:spcBef>
              <a:spcAft>
                <a:spcPct val="0"/>
              </a:spcAft>
              <a:defRPr kumimoji="1" sz="1200" b="1">
                <a:solidFill>
                  <a:schemeClr val="tx1"/>
                </a:solidFill>
                <a:latin typeface="Arial" charset="0"/>
                <a:ea typeface="ＭＳ Ｐゴシック" charset="0"/>
              </a:defRPr>
            </a:lvl7pPr>
            <a:lvl8pPr marL="3429000" indent="-228600" eaLnBrk="0" fontAlgn="base" hangingPunct="0">
              <a:spcBef>
                <a:spcPct val="0"/>
              </a:spcBef>
              <a:spcAft>
                <a:spcPct val="0"/>
              </a:spcAft>
              <a:defRPr kumimoji="1" sz="1200" b="1">
                <a:solidFill>
                  <a:schemeClr val="tx1"/>
                </a:solidFill>
                <a:latin typeface="Arial" charset="0"/>
                <a:ea typeface="ＭＳ Ｐゴシック" charset="0"/>
              </a:defRPr>
            </a:lvl8pPr>
            <a:lvl9pPr marL="3886200" indent="-228600" eaLnBrk="0" fontAlgn="base" hangingPunct="0">
              <a:spcBef>
                <a:spcPct val="0"/>
              </a:spcBef>
              <a:spcAft>
                <a:spcPct val="0"/>
              </a:spcAft>
              <a:defRPr kumimoji="1" sz="1200" b="1">
                <a:solidFill>
                  <a:schemeClr val="tx1"/>
                </a:solidFill>
                <a:latin typeface="Arial" charset="0"/>
                <a:ea typeface="ＭＳ Ｐゴシック" charset="0"/>
              </a:defRPr>
            </a:lvl9pPr>
          </a:lstStyle>
          <a:p>
            <a:pPr eaLnBrk="1" hangingPunct="1">
              <a:spcBef>
                <a:spcPct val="20000"/>
              </a:spcBef>
              <a:buClr>
                <a:schemeClr val="tx1"/>
              </a:buClr>
            </a:pPr>
            <a:r>
              <a:rPr lang="en-US" sz="1600" b="0"/>
              <a:t>Flow diagram of the PCRTM forward model</a:t>
            </a:r>
          </a:p>
        </p:txBody>
      </p:sp>
      <p:grpSp>
        <p:nvGrpSpPr>
          <p:cNvPr id="33796" name="Group 33"/>
          <p:cNvGrpSpPr>
            <a:grpSpLocks/>
          </p:cNvGrpSpPr>
          <p:nvPr/>
        </p:nvGrpSpPr>
        <p:grpSpPr bwMode="auto">
          <a:xfrm>
            <a:off x="381000" y="1680882"/>
            <a:ext cx="3775364" cy="4634831"/>
            <a:chOff x="419100" y="1468120"/>
            <a:chExt cx="4023360" cy="5668343"/>
          </a:xfrm>
        </p:grpSpPr>
        <p:grpSp>
          <p:nvGrpSpPr>
            <p:cNvPr id="33802" name="Group 11"/>
            <p:cNvGrpSpPr>
              <a:grpSpLocks/>
            </p:cNvGrpSpPr>
            <p:nvPr/>
          </p:nvGrpSpPr>
          <p:grpSpPr bwMode="auto">
            <a:xfrm>
              <a:off x="502920" y="1468120"/>
              <a:ext cx="1173480" cy="949960"/>
              <a:chOff x="457200" y="1600200"/>
              <a:chExt cx="1066800" cy="838200"/>
            </a:xfrm>
          </p:grpSpPr>
          <p:sp>
            <p:nvSpPr>
              <p:cNvPr id="33829" name="Magnetic Disk 9"/>
              <p:cNvSpPr>
                <a:spLocks noChangeArrowheads="1"/>
              </p:cNvSpPr>
              <p:nvPr/>
            </p:nvSpPr>
            <p:spPr bwMode="auto">
              <a:xfrm>
                <a:off x="457200" y="1600200"/>
                <a:ext cx="1066800" cy="838200"/>
              </a:xfrm>
              <a:prstGeom prst="flowChartMagneticDisk">
                <a:avLst/>
              </a:prstGeom>
              <a:noFill/>
              <a:ln w="19050">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anchor="ctr"/>
              <a:lstStyle/>
              <a:p>
                <a:endParaRPr lang="en-US" sz="1000"/>
              </a:p>
            </p:txBody>
          </p:sp>
          <p:sp>
            <p:nvSpPr>
              <p:cNvPr id="33830" name="TextBox 10"/>
              <p:cNvSpPr txBox="1">
                <a:spLocks noChangeArrowheads="1"/>
              </p:cNvSpPr>
              <p:nvPr/>
            </p:nvSpPr>
            <p:spPr bwMode="auto">
              <a:xfrm>
                <a:off x="644828" y="2058808"/>
                <a:ext cx="650572" cy="2656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kumimoji="1" sz="1200" b="1">
                    <a:solidFill>
                      <a:schemeClr val="tx1"/>
                    </a:solidFill>
                    <a:latin typeface="Arial" charset="0"/>
                    <a:ea typeface="ＭＳ Ｐゴシック" charset="0"/>
                    <a:cs typeface="ＭＳ Ｐゴシック" charset="0"/>
                  </a:defRPr>
                </a:lvl1pPr>
                <a:lvl2pPr marL="742950" indent="-285750" eaLnBrk="0" hangingPunct="0">
                  <a:defRPr kumimoji="1" sz="1200" b="1">
                    <a:solidFill>
                      <a:schemeClr val="tx1"/>
                    </a:solidFill>
                    <a:latin typeface="Arial" charset="0"/>
                    <a:ea typeface="ＭＳ Ｐゴシック" charset="0"/>
                  </a:defRPr>
                </a:lvl2pPr>
                <a:lvl3pPr marL="1143000" indent="-228600" eaLnBrk="0" hangingPunct="0">
                  <a:defRPr kumimoji="1" sz="1200" b="1">
                    <a:solidFill>
                      <a:schemeClr val="tx1"/>
                    </a:solidFill>
                    <a:latin typeface="Arial" charset="0"/>
                    <a:ea typeface="ＭＳ Ｐゴシック" charset="0"/>
                  </a:defRPr>
                </a:lvl3pPr>
                <a:lvl4pPr marL="1600200" indent="-228600" eaLnBrk="0" hangingPunct="0">
                  <a:defRPr kumimoji="1" sz="1200" b="1">
                    <a:solidFill>
                      <a:schemeClr val="tx1"/>
                    </a:solidFill>
                    <a:latin typeface="Arial" charset="0"/>
                    <a:ea typeface="ＭＳ Ｐゴシック" charset="0"/>
                  </a:defRPr>
                </a:lvl4pPr>
                <a:lvl5pPr marL="2057400" indent="-228600" eaLnBrk="0" hangingPunct="0">
                  <a:defRPr kumimoji="1" sz="1200" b="1">
                    <a:solidFill>
                      <a:schemeClr val="tx1"/>
                    </a:solidFill>
                    <a:latin typeface="Arial" charset="0"/>
                    <a:ea typeface="ＭＳ Ｐゴシック" charset="0"/>
                  </a:defRPr>
                </a:lvl5pPr>
                <a:lvl6pPr marL="2514600" indent="-228600" eaLnBrk="0" fontAlgn="base" hangingPunct="0">
                  <a:spcBef>
                    <a:spcPct val="0"/>
                  </a:spcBef>
                  <a:spcAft>
                    <a:spcPct val="0"/>
                  </a:spcAft>
                  <a:defRPr kumimoji="1" sz="1200" b="1">
                    <a:solidFill>
                      <a:schemeClr val="tx1"/>
                    </a:solidFill>
                    <a:latin typeface="Arial" charset="0"/>
                    <a:ea typeface="ＭＳ Ｐゴシック" charset="0"/>
                  </a:defRPr>
                </a:lvl6pPr>
                <a:lvl7pPr marL="2971800" indent="-228600" eaLnBrk="0" fontAlgn="base" hangingPunct="0">
                  <a:spcBef>
                    <a:spcPct val="0"/>
                  </a:spcBef>
                  <a:spcAft>
                    <a:spcPct val="0"/>
                  </a:spcAft>
                  <a:defRPr kumimoji="1" sz="1200" b="1">
                    <a:solidFill>
                      <a:schemeClr val="tx1"/>
                    </a:solidFill>
                    <a:latin typeface="Arial" charset="0"/>
                    <a:ea typeface="ＭＳ Ｐゴシック" charset="0"/>
                  </a:defRPr>
                </a:lvl7pPr>
                <a:lvl8pPr marL="3429000" indent="-228600" eaLnBrk="0" fontAlgn="base" hangingPunct="0">
                  <a:spcBef>
                    <a:spcPct val="0"/>
                  </a:spcBef>
                  <a:spcAft>
                    <a:spcPct val="0"/>
                  </a:spcAft>
                  <a:defRPr kumimoji="1" sz="1200" b="1">
                    <a:solidFill>
                      <a:schemeClr val="tx1"/>
                    </a:solidFill>
                    <a:latin typeface="Arial" charset="0"/>
                    <a:ea typeface="ＭＳ Ｐゴシック" charset="0"/>
                  </a:defRPr>
                </a:lvl8pPr>
                <a:lvl9pPr marL="3886200" indent="-228600" eaLnBrk="0" fontAlgn="base" hangingPunct="0">
                  <a:spcBef>
                    <a:spcPct val="0"/>
                  </a:spcBef>
                  <a:spcAft>
                    <a:spcPct val="0"/>
                  </a:spcAft>
                  <a:defRPr kumimoji="1" sz="1200" b="1">
                    <a:solidFill>
                      <a:schemeClr val="tx1"/>
                    </a:solidFill>
                    <a:latin typeface="Arial" charset="0"/>
                    <a:ea typeface="ＭＳ Ｐゴシック" charset="0"/>
                  </a:defRPr>
                </a:lvl9pPr>
              </a:lstStyle>
              <a:p>
                <a:pPr eaLnBrk="1" hangingPunct="1"/>
                <a:r>
                  <a:rPr lang="en-US" sz="1000" b="0"/>
                  <a:t>Data</a:t>
                </a:r>
              </a:p>
            </p:txBody>
          </p:sp>
        </p:grpSp>
        <p:sp>
          <p:nvSpPr>
            <p:cNvPr id="33803" name="Data 13"/>
            <p:cNvSpPr>
              <a:spLocks noChangeArrowheads="1"/>
            </p:cNvSpPr>
            <p:nvPr/>
          </p:nvSpPr>
          <p:spPr bwMode="auto">
            <a:xfrm>
              <a:off x="2514600" y="1468120"/>
              <a:ext cx="1927860" cy="863600"/>
            </a:xfrm>
            <a:prstGeom prst="flowChartInputOutput">
              <a:avLst/>
            </a:prstGeom>
            <a:noFill/>
            <a:ln w="19050">
              <a:solidFill>
                <a:schemeClr val="tx2"/>
              </a:solidFill>
              <a:round/>
              <a:headEnd/>
              <a:tailEnd/>
            </a:ln>
            <a:extLst>
              <a:ext uri="{909E8E84-426E-40dd-AFC4-6F175D3DCCD1}">
                <a14:hiddenFill xmlns:a14="http://schemas.microsoft.com/office/drawing/2010/main" xmlns="">
                  <a:solidFill>
                    <a:srgbClr val="FFFFFF"/>
                  </a:solidFill>
                </a14:hiddenFill>
              </a:ext>
            </a:extLst>
          </p:spPr>
          <p:txBody>
            <a:bodyPr lIns="101882" tIns="50941" rIns="101882" bIns="50941" anchor="ctr"/>
            <a:lstStyle/>
            <a:p>
              <a:endParaRPr lang="en-US" sz="1000"/>
            </a:p>
          </p:txBody>
        </p:sp>
        <p:sp>
          <p:nvSpPr>
            <p:cNvPr id="33804" name="TextBox 14"/>
            <p:cNvSpPr txBox="1">
              <a:spLocks noChangeArrowheads="1"/>
            </p:cNvSpPr>
            <p:nvPr/>
          </p:nvSpPr>
          <p:spPr bwMode="auto">
            <a:xfrm>
              <a:off x="2766060" y="1468120"/>
              <a:ext cx="1356837" cy="8786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1882" tIns="50941" rIns="101882" bIns="50941">
              <a:spAutoFit/>
            </a:bodyPr>
            <a:lstStyle>
              <a:lvl1pPr eaLnBrk="0" hangingPunct="0">
                <a:defRPr kumimoji="1" sz="1200" b="1">
                  <a:solidFill>
                    <a:schemeClr val="tx1"/>
                  </a:solidFill>
                  <a:latin typeface="Arial" charset="0"/>
                  <a:ea typeface="ＭＳ Ｐゴシック" charset="0"/>
                  <a:cs typeface="ＭＳ Ｐゴシック" charset="0"/>
                </a:defRPr>
              </a:lvl1pPr>
              <a:lvl2pPr marL="742950" indent="-285750" eaLnBrk="0" hangingPunct="0">
                <a:defRPr kumimoji="1" sz="1200" b="1">
                  <a:solidFill>
                    <a:schemeClr val="tx1"/>
                  </a:solidFill>
                  <a:latin typeface="Arial" charset="0"/>
                  <a:ea typeface="ＭＳ Ｐゴシック" charset="0"/>
                </a:defRPr>
              </a:lvl2pPr>
              <a:lvl3pPr marL="1143000" indent="-228600" eaLnBrk="0" hangingPunct="0">
                <a:defRPr kumimoji="1" sz="1200" b="1">
                  <a:solidFill>
                    <a:schemeClr val="tx1"/>
                  </a:solidFill>
                  <a:latin typeface="Arial" charset="0"/>
                  <a:ea typeface="ＭＳ Ｐゴシック" charset="0"/>
                </a:defRPr>
              </a:lvl3pPr>
              <a:lvl4pPr marL="1600200" indent="-228600" eaLnBrk="0" hangingPunct="0">
                <a:defRPr kumimoji="1" sz="1200" b="1">
                  <a:solidFill>
                    <a:schemeClr val="tx1"/>
                  </a:solidFill>
                  <a:latin typeface="Arial" charset="0"/>
                  <a:ea typeface="ＭＳ Ｐゴシック" charset="0"/>
                </a:defRPr>
              </a:lvl4pPr>
              <a:lvl5pPr marL="2057400" indent="-228600" eaLnBrk="0" hangingPunct="0">
                <a:defRPr kumimoji="1" sz="1200" b="1">
                  <a:solidFill>
                    <a:schemeClr val="tx1"/>
                  </a:solidFill>
                  <a:latin typeface="Arial" charset="0"/>
                  <a:ea typeface="ＭＳ Ｐゴシック" charset="0"/>
                </a:defRPr>
              </a:lvl5pPr>
              <a:lvl6pPr marL="2514600" indent="-228600" eaLnBrk="0" fontAlgn="base" hangingPunct="0">
                <a:spcBef>
                  <a:spcPct val="0"/>
                </a:spcBef>
                <a:spcAft>
                  <a:spcPct val="0"/>
                </a:spcAft>
                <a:defRPr kumimoji="1" sz="1200" b="1">
                  <a:solidFill>
                    <a:schemeClr val="tx1"/>
                  </a:solidFill>
                  <a:latin typeface="Arial" charset="0"/>
                  <a:ea typeface="ＭＳ Ｐゴシック" charset="0"/>
                </a:defRPr>
              </a:lvl6pPr>
              <a:lvl7pPr marL="2971800" indent="-228600" eaLnBrk="0" fontAlgn="base" hangingPunct="0">
                <a:spcBef>
                  <a:spcPct val="0"/>
                </a:spcBef>
                <a:spcAft>
                  <a:spcPct val="0"/>
                </a:spcAft>
                <a:defRPr kumimoji="1" sz="1200" b="1">
                  <a:solidFill>
                    <a:schemeClr val="tx1"/>
                  </a:solidFill>
                  <a:latin typeface="Arial" charset="0"/>
                  <a:ea typeface="ＭＳ Ｐゴシック" charset="0"/>
                </a:defRPr>
              </a:lvl7pPr>
              <a:lvl8pPr marL="3429000" indent="-228600" eaLnBrk="0" fontAlgn="base" hangingPunct="0">
                <a:spcBef>
                  <a:spcPct val="0"/>
                </a:spcBef>
                <a:spcAft>
                  <a:spcPct val="0"/>
                </a:spcAft>
                <a:defRPr kumimoji="1" sz="1200" b="1">
                  <a:solidFill>
                    <a:schemeClr val="tx1"/>
                  </a:solidFill>
                  <a:latin typeface="Arial" charset="0"/>
                  <a:ea typeface="ＭＳ Ｐゴシック" charset="0"/>
                </a:defRPr>
              </a:lvl8pPr>
              <a:lvl9pPr marL="3886200" indent="-228600" eaLnBrk="0" fontAlgn="base" hangingPunct="0">
                <a:spcBef>
                  <a:spcPct val="0"/>
                </a:spcBef>
                <a:spcAft>
                  <a:spcPct val="0"/>
                </a:spcAft>
                <a:defRPr kumimoji="1" sz="1200" b="1">
                  <a:solidFill>
                    <a:schemeClr val="tx1"/>
                  </a:solidFill>
                  <a:latin typeface="Arial" charset="0"/>
                  <a:ea typeface="ＭＳ Ｐゴシック" charset="0"/>
                </a:defRPr>
              </a:lvl9pPr>
            </a:lstStyle>
            <a:p>
              <a:pPr eaLnBrk="1" hangingPunct="1"/>
              <a:r>
                <a:rPr lang="en-US" sz="1000" b="0"/>
                <a:t>Input PCRTM </a:t>
              </a:r>
            </a:p>
            <a:p>
              <a:pPr eaLnBrk="1" hangingPunct="1"/>
              <a:r>
                <a:rPr lang="en-US" sz="1000" b="0"/>
                <a:t>Parameters</a:t>
              </a:r>
            </a:p>
            <a:p>
              <a:pPr eaLnBrk="1" hangingPunct="1"/>
              <a:r>
                <a:rPr lang="en-US" sz="1000" b="0"/>
                <a:t>(OD, PCs, cloud</a:t>
              </a:r>
            </a:p>
            <a:p>
              <a:pPr eaLnBrk="1" hangingPunct="1"/>
              <a:r>
                <a:rPr lang="en-US" sz="1000" b="0"/>
                <a:t>Parameters, </a:t>
              </a:r>
              <a:r>
                <a:rPr lang="en-US" sz="1000" b="0" i="1"/>
                <a:t>etc</a:t>
              </a:r>
              <a:r>
                <a:rPr lang="en-US" sz="1000" b="0"/>
                <a:t>.)</a:t>
              </a:r>
            </a:p>
          </p:txBody>
        </p:sp>
        <p:cxnSp>
          <p:nvCxnSpPr>
            <p:cNvPr id="33805" name="Straight Arrow Connector 16"/>
            <p:cNvCxnSpPr>
              <a:cxnSpLocks noChangeShapeType="1"/>
            </p:cNvCxnSpPr>
            <p:nvPr/>
          </p:nvCxnSpPr>
          <p:spPr bwMode="auto">
            <a:xfrm flipV="1">
              <a:off x="1676400" y="1986280"/>
              <a:ext cx="1005840" cy="1800"/>
            </a:xfrm>
            <a:prstGeom prst="straightConnector1">
              <a:avLst/>
            </a:prstGeom>
            <a:noFill/>
            <a:ln w="19050">
              <a:solidFill>
                <a:schemeClr val="tx2"/>
              </a:solidFill>
              <a:round/>
              <a:headEnd/>
              <a:tailEnd type="stealth" w="lg" len="lg"/>
            </a:ln>
            <a:extLst>
              <a:ext uri="{909E8E84-426E-40dd-AFC4-6F175D3DCCD1}">
                <a14:hiddenFill xmlns:a14="http://schemas.microsoft.com/office/drawing/2010/main" xmlns="">
                  <a:noFill/>
                </a14:hiddenFill>
              </a:ext>
            </a:extLst>
          </p:spPr>
        </p:cxnSp>
        <p:sp>
          <p:nvSpPr>
            <p:cNvPr id="33806" name="Process 18"/>
            <p:cNvSpPr>
              <a:spLocks noChangeArrowheads="1"/>
            </p:cNvSpPr>
            <p:nvPr/>
          </p:nvSpPr>
          <p:spPr bwMode="auto">
            <a:xfrm>
              <a:off x="2514600" y="4490720"/>
              <a:ext cx="1927860" cy="1036320"/>
            </a:xfrm>
            <a:prstGeom prst="flowChartProcess">
              <a:avLst/>
            </a:prstGeom>
            <a:noFill/>
            <a:ln w="19050">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lIns="101882" tIns="50941" rIns="101882" bIns="50941" anchor="ctr"/>
            <a:lstStyle/>
            <a:p>
              <a:endParaRPr lang="en-US" sz="1000"/>
            </a:p>
          </p:txBody>
        </p:sp>
        <p:grpSp>
          <p:nvGrpSpPr>
            <p:cNvPr id="33807" name="Group 29"/>
            <p:cNvGrpSpPr>
              <a:grpSpLocks/>
            </p:cNvGrpSpPr>
            <p:nvPr/>
          </p:nvGrpSpPr>
          <p:grpSpPr bwMode="auto">
            <a:xfrm>
              <a:off x="2514600" y="2849883"/>
              <a:ext cx="1927860" cy="863601"/>
              <a:chOff x="2286000" y="2438400"/>
              <a:chExt cx="1752600" cy="762000"/>
            </a:xfrm>
          </p:grpSpPr>
          <p:sp>
            <p:nvSpPr>
              <p:cNvPr id="33827" name="Process 17"/>
              <p:cNvSpPr>
                <a:spLocks noChangeArrowheads="1"/>
              </p:cNvSpPr>
              <p:nvPr/>
            </p:nvSpPr>
            <p:spPr bwMode="auto">
              <a:xfrm>
                <a:off x="2286000" y="2438400"/>
                <a:ext cx="1752600" cy="762000"/>
              </a:xfrm>
              <a:prstGeom prst="flowChartProcess">
                <a:avLst/>
              </a:prstGeom>
              <a:noFill/>
              <a:ln w="19050">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anchor="ctr"/>
              <a:lstStyle/>
              <a:p>
                <a:endParaRPr lang="en-US" sz="1000"/>
              </a:p>
            </p:txBody>
          </p:sp>
          <p:sp>
            <p:nvSpPr>
              <p:cNvPr id="33828" name="TextBox 28"/>
              <p:cNvSpPr txBox="1">
                <a:spLocks noChangeArrowheads="1"/>
              </p:cNvSpPr>
              <p:nvPr/>
            </p:nvSpPr>
            <p:spPr bwMode="auto">
              <a:xfrm>
                <a:off x="2286000" y="2514597"/>
                <a:ext cx="1711117" cy="5978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kumimoji="1" sz="1200" b="1">
                    <a:solidFill>
                      <a:schemeClr val="tx1"/>
                    </a:solidFill>
                    <a:latin typeface="Arial" charset="0"/>
                    <a:ea typeface="ＭＳ Ｐゴシック" charset="0"/>
                    <a:cs typeface="ＭＳ Ｐゴシック" charset="0"/>
                  </a:defRPr>
                </a:lvl1pPr>
                <a:lvl2pPr marL="742950" indent="-285750" eaLnBrk="0" hangingPunct="0">
                  <a:defRPr kumimoji="1" sz="1200" b="1">
                    <a:solidFill>
                      <a:schemeClr val="tx1"/>
                    </a:solidFill>
                    <a:latin typeface="Arial" charset="0"/>
                    <a:ea typeface="ＭＳ Ｐゴシック" charset="0"/>
                  </a:defRPr>
                </a:lvl2pPr>
                <a:lvl3pPr marL="1143000" indent="-228600" eaLnBrk="0" hangingPunct="0">
                  <a:defRPr kumimoji="1" sz="1200" b="1">
                    <a:solidFill>
                      <a:schemeClr val="tx1"/>
                    </a:solidFill>
                    <a:latin typeface="Arial" charset="0"/>
                    <a:ea typeface="ＭＳ Ｐゴシック" charset="0"/>
                  </a:defRPr>
                </a:lvl3pPr>
                <a:lvl4pPr marL="1600200" indent="-228600" eaLnBrk="0" hangingPunct="0">
                  <a:defRPr kumimoji="1" sz="1200" b="1">
                    <a:solidFill>
                      <a:schemeClr val="tx1"/>
                    </a:solidFill>
                    <a:latin typeface="Arial" charset="0"/>
                    <a:ea typeface="ＭＳ Ｐゴシック" charset="0"/>
                  </a:defRPr>
                </a:lvl4pPr>
                <a:lvl5pPr marL="2057400" indent="-228600" eaLnBrk="0" hangingPunct="0">
                  <a:defRPr kumimoji="1" sz="1200" b="1">
                    <a:solidFill>
                      <a:schemeClr val="tx1"/>
                    </a:solidFill>
                    <a:latin typeface="Arial" charset="0"/>
                    <a:ea typeface="ＭＳ Ｐゴシック" charset="0"/>
                  </a:defRPr>
                </a:lvl5pPr>
                <a:lvl6pPr marL="2514600" indent="-228600" eaLnBrk="0" fontAlgn="base" hangingPunct="0">
                  <a:spcBef>
                    <a:spcPct val="0"/>
                  </a:spcBef>
                  <a:spcAft>
                    <a:spcPct val="0"/>
                  </a:spcAft>
                  <a:defRPr kumimoji="1" sz="1200" b="1">
                    <a:solidFill>
                      <a:schemeClr val="tx1"/>
                    </a:solidFill>
                    <a:latin typeface="Arial" charset="0"/>
                    <a:ea typeface="ＭＳ Ｐゴシック" charset="0"/>
                  </a:defRPr>
                </a:lvl6pPr>
                <a:lvl7pPr marL="2971800" indent="-228600" eaLnBrk="0" fontAlgn="base" hangingPunct="0">
                  <a:spcBef>
                    <a:spcPct val="0"/>
                  </a:spcBef>
                  <a:spcAft>
                    <a:spcPct val="0"/>
                  </a:spcAft>
                  <a:defRPr kumimoji="1" sz="1200" b="1">
                    <a:solidFill>
                      <a:schemeClr val="tx1"/>
                    </a:solidFill>
                    <a:latin typeface="Arial" charset="0"/>
                    <a:ea typeface="ＭＳ Ｐゴシック" charset="0"/>
                  </a:defRPr>
                </a:lvl7pPr>
                <a:lvl8pPr marL="3429000" indent="-228600" eaLnBrk="0" fontAlgn="base" hangingPunct="0">
                  <a:spcBef>
                    <a:spcPct val="0"/>
                  </a:spcBef>
                  <a:spcAft>
                    <a:spcPct val="0"/>
                  </a:spcAft>
                  <a:defRPr kumimoji="1" sz="1200" b="1">
                    <a:solidFill>
                      <a:schemeClr val="tx1"/>
                    </a:solidFill>
                    <a:latin typeface="Arial" charset="0"/>
                    <a:ea typeface="ＭＳ Ｐゴシック" charset="0"/>
                  </a:defRPr>
                </a:lvl8pPr>
                <a:lvl9pPr marL="3886200" indent="-228600" eaLnBrk="0" fontAlgn="base" hangingPunct="0">
                  <a:spcBef>
                    <a:spcPct val="0"/>
                  </a:spcBef>
                  <a:spcAft>
                    <a:spcPct val="0"/>
                  </a:spcAft>
                  <a:defRPr kumimoji="1" sz="1200" b="1">
                    <a:solidFill>
                      <a:schemeClr val="tx1"/>
                    </a:solidFill>
                    <a:latin typeface="Arial" charset="0"/>
                    <a:ea typeface="ＭＳ Ｐゴシック" charset="0"/>
                  </a:defRPr>
                </a:lvl9pPr>
              </a:lstStyle>
              <a:p>
                <a:pPr eaLnBrk="1" hangingPunct="1"/>
                <a:r>
                  <a:rPr lang="en-US" sz="1000" b="0"/>
                  <a:t>Generate predictors by Performing mono</a:t>
                </a:r>
              </a:p>
              <a:p>
                <a:pPr eaLnBrk="1" hangingPunct="1"/>
                <a:r>
                  <a:rPr lang="en-US" sz="1000" b="0"/>
                  <a:t> RT calculations</a:t>
                </a:r>
              </a:p>
            </p:txBody>
          </p:sp>
        </p:grpSp>
        <p:sp>
          <p:nvSpPr>
            <p:cNvPr id="33808" name="Process 32"/>
            <p:cNvSpPr>
              <a:spLocks noChangeArrowheads="1"/>
            </p:cNvSpPr>
            <p:nvPr/>
          </p:nvSpPr>
          <p:spPr bwMode="auto">
            <a:xfrm>
              <a:off x="419100" y="5613400"/>
              <a:ext cx="1341120" cy="1122680"/>
            </a:xfrm>
            <a:prstGeom prst="flowChartProcess">
              <a:avLst/>
            </a:prstGeom>
            <a:noFill/>
            <a:ln w="19050">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lIns="101882" tIns="50941" rIns="101882" bIns="50941" anchor="ctr"/>
            <a:lstStyle/>
            <a:p>
              <a:endParaRPr lang="en-US" sz="1000"/>
            </a:p>
            <a:p>
              <a:endParaRPr lang="en-US" sz="1000"/>
            </a:p>
          </p:txBody>
        </p:sp>
        <p:grpSp>
          <p:nvGrpSpPr>
            <p:cNvPr id="33809" name="Group 35"/>
            <p:cNvGrpSpPr>
              <a:grpSpLocks/>
            </p:cNvGrpSpPr>
            <p:nvPr/>
          </p:nvGrpSpPr>
          <p:grpSpPr bwMode="auto">
            <a:xfrm>
              <a:off x="419100" y="3972560"/>
              <a:ext cx="1341120" cy="604520"/>
              <a:chOff x="381000" y="3505200"/>
              <a:chExt cx="1219200" cy="533400"/>
            </a:xfrm>
          </p:grpSpPr>
          <p:sp>
            <p:nvSpPr>
              <p:cNvPr id="33825" name="Process 33"/>
              <p:cNvSpPr>
                <a:spLocks noChangeArrowheads="1"/>
              </p:cNvSpPr>
              <p:nvPr/>
            </p:nvSpPr>
            <p:spPr bwMode="auto">
              <a:xfrm>
                <a:off x="381000" y="3505200"/>
                <a:ext cx="1219200" cy="533400"/>
              </a:xfrm>
              <a:prstGeom prst="flowChartProcess">
                <a:avLst/>
              </a:prstGeom>
              <a:noFill/>
              <a:ln w="19050">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anchor="ctr"/>
              <a:lstStyle/>
              <a:p>
                <a:endParaRPr lang="en-US" sz="1000"/>
              </a:p>
              <a:p>
                <a:endParaRPr lang="en-US" sz="1000"/>
              </a:p>
            </p:txBody>
          </p:sp>
          <p:sp>
            <p:nvSpPr>
              <p:cNvPr id="33826" name="TextBox 34"/>
              <p:cNvSpPr txBox="1">
                <a:spLocks noChangeArrowheads="1"/>
              </p:cNvSpPr>
              <p:nvPr/>
            </p:nvSpPr>
            <p:spPr bwMode="auto">
              <a:xfrm>
                <a:off x="563886" y="3705920"/>
                <a:ext cx="830682" cy="2656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kumimoji="1" sz="1200" b="1">
                    <a:solidFill>
                      <a:schemeClr val="tx1"/>
                    </a:solidFill>
                    <a:latin typeface="Arial" charset="0"/>
                    <a:ea typeface="ＭＳ Ｐゴシック" charset="0"/>
                    <a:cs typeface="ＭＳ Ｐゴシック" charset="0"/>
                  </a:defRPr>
                </a:lvl1pPr>
                <a:lvl2pPr marL="742950" indent="-285750" eaLnBrk="0" hangingPunct="0">
                  <a:defRPr kumimoji="1" sz="1200" b="1">
                    <a:solidFill>
                      <a:schemeClr val="tx1"/>
                    </a:solidFill>
                    <a:latin typeface="Arial" charset="0"/>
                    <a:ea typeface="ＭＳ Ｐゴシック" charset="0"/>
                  </a:defRPr>
                </a:lvl2pPr>
                <a:lvl3pPr marL="1143000" indent="-228600" eaLnBrk="0" hangingPunct="0">
                  <a:defRPr kumimoji="1" sz="1200" b="1">
                    <a:solidFill>
                      <a:schemeClr val="tx1"/>
                    </a:solidFill>
                    <a:latin typeface="Arial" charset="0"/>
                    <a:ea typeface="ＭＳ Ｐゴシック" charset="0"/>
                  </a:defRPr>
                </a:lvl3pPr>
                <a:lvl4pPr marL="1600200" indent="-228600" eaLnBrk="0" hangingPunct="0">
                  <a:defRPr kumimoji="1" sz="1200" b="1">
                    <a:solidFill>
                      <a:schemeClr val="tx1"/>
                    </a:solidFill>
                    <a:latin typeface="Arial" charset="0"/>
                    <a:ea typeface="ＭＳ Ｐゴシック" charset="0"/>
                  </a:defRPr>
                </a:lvl4pPr>
                <a:lvl5pPr marL="2057400" indent="-228600" eaLnBrk="0" hangingPunct="0">
                  <a:defRPr kumimoji="1" sz="1200" b="1">
                    <a:solidFill>
                      <a:schemeClr val="tx1"/>
                    </a:solidFill>
                    <a:latin typeface="Arial" charset="0"/>
                    <a:ea typeface="ＭＳ Ｐゴシック" charset="0"/>
                  </a:defRPr>
                </a:lvl5pPr>
                <a:lvl6pPr marL="2514600" indent="-228600" eaLnBrk="0" fontAlgn="base" hangingPunct="0">
                  <a:spcBef>
                    <a:spcPct val="0"/>
                  </a:spcBef>
                  <a:spcAft>
                    <a:spcPct val="0"/>
                  </a:spcAft>
                  <a:defRPr kumimoji="1" sz="1200" b="1">
                    <a:solidFill>
                      <a:schemeClr val="tx1"/>
                    </a:solidFill>
                    <a:latin typeface="Arial" charset="0"/>
                    <a:ea typeface="ＭＳ Ｐゴシック" charset="0"/>
                  </a:defRPr>
                </a:lvl6pPr>
                <a:lvl7pPr marL="2971800" indent="-228600" eaLnBrk="0" fontAlgn="base" hangingPunct="0">
                  <a:spcBef>
                    <a:spcPct val="0"/>
                  </a:spcBef>
                  <a:spcAft>
                    <a:spcPct val="0"/>
                  </a:spcAft>
                  <a:defRPr kumimoji="1" sz="1200" b="1">
                    <a:solidFill>
                      <a:schemeClr val="tx1"/>
                    </a:solidFill>
                    <a:latin typeface="Arial" charset="0"/>
                    <a:ea typeface="ＭＳ Ｐゴシック" charset="0"/>
                  </a:defRPr>
                </a:lvl7pPr>
                <a:lvl8pPr marL="3429000" indent="-228600" eaLnBrk="0" fontAlgn="base" hangingPunct="0">
                  <a:spcBef>
                    <a:spcPct val="0"/>
                  </a:spcBef>
                  <a:spcAft>
                    <a:spcPct val="0"/>
                  </a:spcAft>
                  <a:defRPr kumimoji="1" sz="1200" b="1">
                    <a:solidFill>
                      <a:schemeClr val="tx1"/>
                    </a:solidFill>
                    <a:latin typeface="Arial" charset="0"/>
                    <a:ea typeface="ＭＳ Ｐゴシック" charset="0"/>
                  </a:defRPr>
                </a:lvl8pPr>
                <a:lvl9pPr marL="3886200" indent="-228600" eaLnBrk="0" fontAlgn="base" hangingPunct="0">
                  <a:spcBef>
                    <a:spcPct val="0"/>
                  </a:spcBef>
                  <a:spcAft>
                    <a:spcPct val="0"/>
                  </a:spcAft>
                  <a:defRPr kumimoji="1" sz="1200" b="1">
                    <a:solidFill>
                      <a:schemeClr val="tx1"/>
                    </a:solidFill>
                    <a:latin typeface="Arial" charset="0"/>
                    <a:ea typeface="ＭＳ Ｐゴシック" charset="0"/>
                  </a:defRPr>
                </a:lvl9pPr>
              </a:lstStyle>
              <a:p>
                <a:pPr eaLnBrk="1" hangingPunct="1"/>
                <a:r>
                  <a:rPr lang="en-US" sz="1000" b="0"/>
                  <a:t>Next Profile</a:t>
                </a:r>
              </a:p>
            </p:txBody>
          </p:sp>
        </p:grpSp>
        <p:cxnSp>
          <p:nvCxnSpPr>
            <p:cNvPr id="33810" name="Straight Connector 44"/>
            <p:cNvCxnSpPr>
              <a:cxnSpLocks noChangeShapeType="1"/>
              <a:stCxn id="33808" idx="0"/>
              <a:endCxn id="33825" idx="2"/>
            </p:cNvCxnSpPr>
            <p:nvPr/>
          </p:nvCxnSpPr>
          <p:spPr bwMode="auto">
            <a:xfrm rot="5400000" flipH="1" flipV="1">
              <a:off x="571501" y="5095293"/>
              <a:ext cx="1036320" cy="3493"/>
            </a:xfrm>
            <a:prstGeom prst="line">
              <a:avLst/>
            </a:prstGeom>
            <a:noFill/>
            <a:ln w="19050">
              <a:solidFill>
                <a:schemeClr val="tx1"/>
              </a:solidFill>
              <a:round/>
              <a:headEnd/>
              <a:tailEnd type="stealth" w="lg" len="lg"/>
            </a:ln>
            <a:extLst>
              <a:ext uri="{909E8E84-426E-40dd-AFC4-6F175D3DCCD1}">
                <a14:hiddenFill xmlns:a14="http://schemas.microsoft.com/office/drawing/2010/main" xmlns="">
                  <a:noFill/>
                </a14:hiddenFill>
              </a:ext>
            </a:extLst>
          </p:spPr>
        </p:cxnSp>
        <p:cxnSp>
          <p:nvCxnSpPr>
            <p:cNvPr id="33811" name="Shape 48"/>
            <p:cNvCxnSpPr>
              <a:cxnSpLocks noChangeShapeType="1"/>
              <a:stCxn id="33825" idx="0"/>
              <a:endCxn id="33828" idx="1"/>
            </p:cNvCxnSpPr>
            <p:nvPr/>
          </p:nvCxnSpPr>
          <p:spPr bwMode="auto">
            <a:xfrm rot="5400000" flipH="1" flipV="1">
              <a:off x="1453353" y="2911314"/>
              <a:ext cx="697554" cy="1424939"/>
            </a:xfrm>
            <a:prstGeom prst="bentConnector2">
              <a:avLst/>
            </a:prstGeom>
            <a:noFill/>
            <a:ln w="19050">
              <a:solidFill>
                <a:schemeClr val="tx1"/>
              </a:solidFill>
              <a:round/>
              <a:headEnd/>
              <a:tailEnd type="stealth" w="lg" len="lg"/>
            </a:ln>
            <a:extLst>
              <a:ext uri="{909E8E84-426E-40dd-AFC4-6F175D3DCCD1}">
                <a14:hiddenFill xmlns:a14="http://schemas.microsoft.com/office/drawing/2010/main" xmlns="">
                  <a:noFill/>
                </a14:hiddenFill>
              </a:ext>
            </a:extLst>
          </p:spPr>
        </p:cxnSp>
        <p:cxnSp>
          <p:nvCxnSpPr>
            <p:cNvPr id="33812" name="Straight Arrow Connector 58"/>
            <p:cNvCxnSpPr>
              <a:cxnSpLocks noChangeShapeType="1"/>
              <a:stCxn id="33827" idx="2"/>
              <a:endCxn id="33806" idx="0"/>
            </p:cNvCxnSpPr>
            <p:nvPr/>
          </p:nvCxnSpPr>
          <p:spPr bwMode="auto">
            <a:xfrm rot="5400000">
              <a:off x="3089911" y="4102153"/>
              <a:ext cx="777240" cy="3493"/>
            </a:xfrm>
            <a:prstGeom prst="straightConnector1">
              <a:avLst/>
            </a:prstGeom>
            <a:noFill/>
            <a:ln w="19050">
              <a:solidFill>
                <a:schemeClr val="tx1"/>
              </a:solidFill>
              <a:round/>
              <a:headEnd/>
              <a:tailEnd type="stealth" w="lg" len="lg"/>
            </a:ln>
            <a:extLst>
              <a:ext uri="{909E8E84-426E-40dd-AFC4-6F175D3DCCD1}">
                <a14:hiddenFill xmlns:a14="http://schemas.microsoft.com/office/drawing/2010/main" xmlns="">
                  <a:noFill/>
                </a14:hiddenFill>
              </a:ext>
            </a:extLst>
          </p:spPr>
        </p:cxnSp>
        <p:cxnSp>
          <p:nvCxnSpPr>
            <p:cNvPr id="33813" name="Elbow Connector 60"/>
            <p:cNvCxnSpPr>
              <a:cxnSpLocks noChangeShapeType="1"/>
              <a:endCxn id="33825" idx="3"/>
            </p:cNvCxnSpPr>
            <p:nvPr/>
          </p:nvCxnSpPr>
          <p:spPr bwMode="auto">
            <a:xfrm rot="10800000">
              <a:off x="1760220" y="4274820"/>
              <a:ext cx="922020" cy="1986280"/>
            </a:xfrm>
            <a:prstGeom prst="bentConnector3">
              <a:avLst>
                <a:gd name="adj1" fmla="val 50000"/>
              </a:avLst>
            </a:prstGeom>
            <a:noFill/>
            <a:ln w="19050">
              <a:solidFill>
                <a:schemeClr val="tx1"/>
              </a:solidFill>
              <a:round/>
              <a:headEnd/>
              <a:tailEnd type="stealth" w="lg" len="lg"/>
            </a:ln>
            <a:extLst>
              <a:ext uri="{909E8E84-426E-40dd-AFC4-6F175D3DCCD1}">
                <a14:hiddenFill xmlns:a14="http://schemas.microsoft.com/office/drawing/2010/main" xmlns="">
                  <a:noFill/>
                </a14:hiddenFill>
              </a:ext>
            </a:extLst>
          </p:spPr>
        </p:cxnSp>
        <p:cxnSp>
          <p:nvCxnSpPr>
            <p:cNvPr id="33814" name="Straight Arrow Connector 77"/>
            <p:cNvCxnSpPr>
              <a:cxnSpLocks noChangeShapeType="1"/>
              <a:stCxn id="33803" idx="4"/>
              <a:endCxn id="33827" idx="0"/>
            </p:cNvCxnSpPr>
            <p:nvPr/>
          </p:nvCxnSpPr>
          <p:spPr bwMode="auto">
            <a:xfrm rot="5400000">
              <a:off x="3219451" y="2590853"/>
              <a:ext cx="518160" cy="3493"/>
            </a:xfrm>
            <a:prstGeom prst="straightConnector1">
              <a:avLst/>
            </a:prstGeom>
            <a:noFill/>
            <a:ln w="19050">
              <a:solidFill>
                <a:schemeClr val="tx1"/>
              </a:solidFill>
              <a:round/>
              <a:headEnd/>
              <a:tailEnd type="stealth" w="lg" len="lg"/>
            </a:ln>
            <a:extLst>
              <a:ext uri="{909E8E84-426E-40dd-AFC4-6F175D3DCCD1}">
                <a14:hiddenFill xmlns:a14="http://schemas.microsoft.com/office/drawing/2010/main" xmlns="">
                  <a:noFill/>
                </a14:hiddenFill>
              </a:ext>
            </a:extLst>
          </p:spPr>
        </p:cxnSp>
        <p:graphicFrame>
          <p:nvGraphicFramePr>
            <p:cNvPr id="33815" name="Object 2"/>
            <p:cNvGraphicFramePr>
              <a:graphicFrameLocks noChangeAspect="1"/>
            </p:cNvGraphicFramePr>
            <p:nvPr/>
          </p:nvGraphicFramePr>
          <p:xfrm>
            <a:off x="586740" y="6217920"/>
            <a:ext cx="1033780" cy="503767"/>
          </p:xfrm>
          <a:graphic>
            <a:graphicData uri="http://schemas.openxmlformats.org/presentationml/2006/ole">
              <mc:AlternateContent xmlns:mc="http://schemas.openxmlformats.org/markup-compatibility/2006">
                <mc:Choice xmlns:v="urn:schemas-microsoft-com:vml" Requires="v">
                  <p:oleObj name="Equation" r:id="rId3" imgW="939800" imgH="444500" progId="Equation.3">
                    <p:embed/>
                  </p:oleObj>
                </mc:Choice>
                <mc:Fallback>
                  <p:oleObj name="Equation" r:id="rId3" imgW="939800" imgH="4445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740" y="6217920"/>
                          <a:ext cx="1033780" cy="50376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33816" name="Decision 88"/>
            <p:cNvSpPr>
              <a:spLocks noChangeArrowheads="1"/>
            </p:cNvSpPr>
            <p:nvPr/>
          </p:nvSpPr>
          <p:spPr bwMode="auto">
            <a:xfrm>
              <a:off x="2682240" y="5872480"/>
              <a:ext cx="1592580" cy="777240"/>
            </a:xfrm>
            <a:prstGeom prst="flowChartDecision">
              <a:avLst/>
            </a:prstGeom>
            <a:noFill/>
            <a:ln w="19050">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lIns="101882" tIns="50941" rIns="101882" bIns="50941" anchor="ctr"/>
            <a:lstStyle/>
            <a:p>
              <a:endParaRPr lang="en-US" sz="1000"/>
            </a:p>
          </p:txBody>
        </p:sp>
        <p:cxnSp>
          <p:nvCxnSpPr>
            <p:cNvPr id="33817" name="Straight Arrow Connector 90"/>
            <p:cNvCxnSpPr>
              <a:cxnSpLocks noChangeShapeType="1"/>
              <a:stCxn id="33806" idx="2"/>
              <a:endCxn id="33816" idx="0"/>
            </p:cNvCxnSpPr>
            <p:nvPr/>
          </p:nvCxnSpPr>
          <p:spPr bwMode="auto">
            <a:xfrm rot="5400000">
              <a:off x="3305811" y="5699813"/>
              <a:ext cx="345440" cy="3493"/>
            </a:xfrm>
            <a:prstGeom prst="straightConnector1">
              <a:avLst/>
            </a:prstGeom>
            <a:noFill/>
            <a:ln w="19050">
              <a:solidFill>
                <a:schemeClr val="tx1"/>
              </a:solidFill>
              <a:round/>
              <a:headEnd/>
              <a:tailEnd type="stealth" w="lg" len="lg"/>
            </a:ln>
            <a:extLst>
              <a:ext uri="{909E8E84-426E-40dd-AFC4-6F175D3DCCD1}">
                <a14:hiddenFill xmlns:a14="http://schemas.microsoft.com/office/drawing/2010/main" xmlns="">
                  <a:noFill/>
                </a14:hiddenFill>
              </a:ext>
            </a:extLst>
          </p:spPr>
        </p:cxnSp>
        <p:cxnSp>
          <p:nvCxnSpPr>
            <p:cNvPr id="33818" name="Elbow Connector 96"/>
            <p:cNvCxnSpPr>
              <a:cxnSpLocks noChangeShapeType="1"/>
              <a:stCxn id="33816" idx="2"/>
              <a:endCxn id="33808" idx="2"/>
            </p:cNvCxnSpPr>
            <p:nvPr/>
          </p:nvCxnSpPr>
          <p:spPr bwMode="auto">
            <a:xfrm rot="5400000">
              <a:off x="2240915" y="5498465"/>
              <a:ext cx="86360" cy="2388870"/>
            </a:xfrm>
            <a:prstGeom prst="bentConnector3">
              <a:avLst>
                <a:gd name="adj1" fmla="val 598995"/>
              </a:avLst>
            </a:prstGeom>
            <a:noFill/>
            <a:ln w="19050">
              <a:solidFill>
                <a:schemeClr val="tx1"/>
              </a:solidFill>
              <a:round/>
              <a:headEnd/>
              <a:tailEnd type="stealth" w="lg" len="lg"/>
            </a:ln>
            <a:extLst>
              <a:ext uri="{909E8E84-426E-40dd-AFC4-6F175D3DCCD1}">
                <a14:hiddenFill xmlns:a14="http://schemas.microsoft.com/office/drawing/2010/main" xmlns="">
                  <a:noFill/>
                </a14:hiddenFill>
              </a:ext>
            </a:extLst>
          </p:spPr>
        </p:cxnSp>
        <p:sp>
          <p:nvSpPr>
            <p:cNvPr id="33819" name="TextBox 100"/>
            <p:cNvSpPr txBox="1">
              <a:spLocks noChangeArrowheads="1"/>
            </p:cNvSpPr>
            <p:nvPr/>
          </p:nvSpPr>
          <p:spPr bwMode="auto">
            <a:xfrm>
              <a:off x="2790139" y="6185536"/>
              <a:ext cx="1444889" cy="3140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1882" tIns="50941" rIns="101882" bIns="50941">
              <a:spAutoFit/>
            </a:bodyPr>
            <a:lstStyle>
              <a:lvl1pPr eaLnBrk="0" hangingPunct="0">
                <a:defRPr kumimoji="1" sz="1200" b="1">
                  <a:solidFill>
                    <a:schemeClr val="tx1"/>
                  </a:solidFill>
                  <a:latin typeface="Arial" charset="0"/>
                  <a:ea typeface="ＭＳ Ｐゴシック" charset="0"/>
                  <a:cs typeface="ＭＳ Ｐゴシック" charset="0"/>
                </a:defRPr>
              </a:lvl1pPr>
              <a:lvl2pPr marL="742950" indent="-285750" eaLnBrk="0" hangingPunct="0">
                <a:defRPr kumimoji="1" sz="1200" b="1">
                  <a:solidFill>
                    <a:schemeClr val="tx1"/>
                  </a:solidFill>
                  <a:latin typeface="Arial" charset="0"/>
                  <a:ea typeface="ＭＳ Ｐゴシック" charset="0"/>
                </a:defRPr>
              </a:lvl2pPr>
              <a:lvl3pPr marL="1143000" indent="-228600" eaLnBrk="0" hangingPunct="0">
                <a:defRPr kumimoji="1" sz="1200" b="1">
                  <a:solidFill>
                    <a:schemeClr val="tx1"/>
                  </a:solidFill>
                  <a:latin typeface="Arial" charset="0"/>
                  <a:ea typeface="ＭＳ Ｐゴシック" charset="0"/>
                </a:defRPr>
              </a:lvl3pPr>
              <a:lvl4pPr marL="1600200" indent="-228600" eaLnBrk="0" hangingPunct="0">
                <a:defRPr kumimoji="1" sz="1200" b="1">
                  <a:solidFill>
                    <a:schemeClr val="tx1"/>
                  </a:solidFill>
                  <a:latin typeface="Arial" charset="0"/>
                  <a:ea typeface="ＭＳ Ｐゴシック" charset="0"/>
                </a:defRPr>
              </a:lvl4pPr>
              <a:lvl5pPr marL="2057400" indent="-228600" eaLnBrk="0" hangingPunct="0">
                <a:defRPr kumimoji="1" sz="1200" b="1">
                  <a:solidFill>
                    <a:schemeClr val="tx1"/>
                  </a:solidFill>
                  <a:latin typeface="Arial" charset="0"/>
                  <a:ea typeface="ＭＳ Ｐゴシック" charset="0"/>
                </a:defRPr>
              </a:lvl5pPr>
              <a:lvl6pPr marL="2514600" indent="-228600" eaLnBrk="0" fontAlgn="base" hangingPunct="0">
                <a:spcBef>
                  <a:spcPct val="0"/>
                </a:spcBef>
                <a:spcAft>
                  <a:spcPct val="0"/>
                </a:spcAft>
                <a:defRPr kumimoji="1" sz="1200" b="1">
                  <a:solidFill>
                    <a:schemeClr val="tx1"/>
                  </a:solidFill>
                  <a:latin typeface="Arial" charset="0"/>
                  <a:ea typeface="ＭＳ Ｐゴシック" charset="0"/>
                </a:defRPr>
              </a:lvl6pPr>
              <a:lvl7pPr marL="2971800" indent="-228600" eaLnBrk="0" fontAlgn="base" hangingPunct="0">
                <a:spcBef>
                  <a:spcPct val="0"/>
                </a:spcBef>
                <a:spcAft>
                  <a:spcPct val="0"/>
                </a:spcAft>
                <a:defRPr kumimoji="1" sz="1200" b="1">
                  <a:solidFill>
                    <a:schemeClr val="tx1"/>
                  </a:solidFill>
                  <a:latin typeface="Arial" charset="0"/>
                  <a:ea typeface="ＭＳ Ｐゴシック" charset="0"/>
                </a:defRPr>
              </a:lvl7pPr>
              <a:lvl8pPr marL="3429000" indent="-228600" eaLnBrk="0" fontAlgn="base" hangingPunct="0">
                <a:spcBef>
                  <a:spcPct val="0"/>
                </a:spcBef>
                <a:spcAft>
                  <a:spcPct val="0"/>
                </a:spcAft>
                <a:defRPr kumimoji="1" sz="1200" b="1">
                  <a:solidFill>
                    <a:schemeClr val="tx1"/>
                  </a:solidFill>
                  <a:latin typeface="Arial" charset="0"/>
                  <a:ea typeface="ＭＳ Ｐゴシック" charset="0"/>
                </a:defRPr>
              </a:lvl8pPr>
              <a:lvl9pPr marL="3886200" indent="-228600" eaLnBrk="0" fontAlgn="base" hangingPunct="0">
                <a:spcBef>
                  <a:spcPct val="0"/>
                </a:spcBef>
                <a:spcAft>
                  <a:spcPct val="0"/>
                </a:spcAft>
                <a:defRPr kumimoji="1" sz="1200" b="1">
                  <a:solidFill>
                    <a:schemeClr val="tx1"/>
                  </a:solidFill>
                  <a:latin typeface="Arial" charset="0"/>
                  <a:ea typeface="ＭＳ Ｐゴシック" charset="0"/>
                </a:defRPr>
              </a:lvl9pPr>
            </a:lstStyle>
            <a:p>
              <a:pPr eaLnBrk="1" hangingPunct="1"/>
              <a:r>
                <a:rPr lang="en-US" sz="1000" b="0"/>
                <a:t>Channel Radiance?</a:t>
              </a:r>
            </a:p>
          </p:txBody>
        </p:sp>
        <p:sp>
          <p:nvSpPr>
            <p:cNvPr id="33820" name="TextBox 101"/>
            <p:cNvSpPr txBox="1">
              <a:spLocks noChangeArrowheads="1"/>
            </p:cNvSpPr>
            <p:nvPr/>
          </p:nvSpPr>
          <p:spPr bwMode="auto">
            <a:xfrm>
              <a:off x="3497208" y="6822442"/>
              <a:ext cx="435879" cy="3140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1882" tIns="50941" rIns="101882" bIns="50941">
              <a:spAutoFit/>
            </a:bodyPr>
            <a:lstStyle>
              <a:lvl1pPr eaLnBrk="0" hangingPunct="0">
                <a:defRPr kumimoji="1" sz="1200" b="1">
                  <a:solidFill>
                    <a:schemeClr val="tx1"/>
                  </a:solidFill>
                  <a:latin typeface="Arial" charset="0"/>
                  <a:ea typeface="ＭＳ Ｐゴシック" charset="0"/>
                  <a:cs typeface="ＭＳ Ｐゴシック" charset="0"/>
                </a:defRPr>
              </a:lvl1pPr>
              <a:lvl2pPr marL="742950" indent="-285750" eaLnBrk="0" hangingPunct="0">
                <a:defRPr kumimoji="1" sz="1200" b="1">
                  <a:solidFill>
                    <a:schemeClr val="tx1"/>
                  </a:solidFill>
                  <a:latin typeface="Arial" charset="0"/>
                  <a:ea typeface="ＭＳ Ｐゴシック" charset="0"/>
                </a:defRPr>
              </a:lvl2pPr>
              <a:lvl3pPr marL="1143000" indent="-228600" eaLnBrk="0" hangingPunct="0">
                <a:defRPr kumimoji="1" sz="1200" b="1">
                  <a:solidFill>
                    <a:schemeClr val="tx1"/>
                  </a:solidFill>
                  <a:latin typeface="Arial" charset="0"/>
                  <a:ea typeface="ＭＳ Ｐゴシック" charset="0"/>
                </a:defRPr>
              </a:lvl3pPr>
              <a:lvl4pPr marL="1600200" indent="-228600" eaLnBrk="0" hangingPunct="0">
                <a:defRPr kumimoji="1" sz="1200" b="1">
                  <a:solidFill>
                    <a:schemeClr val="tx1"/>
                  </a:solidFill>
                  <a:latin typeface="Arial" charset="0"/>
                  <a:ea typeface="ＭＳ Ｐゴシック" charset="0"/>
                </a:defRPr>
              </a:lvl4pPr>
              <a:lvl5pPr marL="2057400" indent="-228600" eaLnBrk="0" hangingPunct="0">
                <a:defRPr kumimoji="1" sz="1200" b="1">
                  <a:solidFill>
                    <a:schemeClr val="tx1"/>
                  </a:solidFill>
                  <a:latin typeface="Arial" charset="0"/>
                  <a:ea typeface="ＭＳ Ｐゴシック" charset="0"/>
                </a:defRPr>
              </a:lvl5pPr>
              <a:lvl6pPr marL="2514600" indent="-228600" eaLnBrk="0" fontAlgn="base" hangingPunct="0">
                <a:spcBef>
                  <a:spcPct val="0"/>
                </a:spcBef>
                <a:spcAft>
                  <a:spcPct val="0"/>
                </a:spcAft>
                <a:defRPr kumimoji="1" sz="1200" b="1">
                  <a:solidFill>
                    <a:schemeClr val="tx1"/>
                  </a:solidFill>
                  <a:latin typeface="Arial" charset="0"/>
                  <a:ea typeface="ＭＳ Ｐゴシック" charset="0"/>
                </a:defRPr>
              </a:lvl6pPr>
              <a:lvl7pPr marL="2971800" indent="-228600" eaLnBrk="0" fontAlgn="base" hangingPunct="0">
                <a:spcBef>
                  <a:spcPct val="0"/>
                </a:spcBef>
                <a:spcAft>
                  <a:spcPct val="0"/>
                </a:spcAft>
                <a:defRPr kumimoji="1" sz="1200" b="1">
                  <a:solidFill>
                    <a:schemeClr val="tx1"/>
                  </a:solidFill>
                  <a:latin typeface="Arial" charset="0"/>
                  <a:ea typeface="ＭＳ Ｐゴシック" charset="0"/>
                </a:defRPr>
              </a:lvl7pPr>
              <a:lvl8pPr marL="3429000" indent="-228600" eaLnBrk="0" fontAlgn="base" hangingPunct="0">
                <a:spcBef>
                  <a:spcPct val="0"/>
                </a:spcBef>
                <a:spcAft>
                  <a:spcPct val="0"/>
                </a:spcAft>
                <a:defRPr kumimoji="1" sz="1200" b="1">
                  <a:solidFill>
                    <a:schemeClr val="tx1"/>
                  </a:solidFill>
                  <a:latin typeface="Arial" charset="0"/>
                  <a:ea typeface="ＭＳ Ｐゴシック" charset="0"/>
                </a:defRPr>
              </a:lvl8pPr>
              <a:lvl9pPr marL="3886200" indent="-228600" eaLnBrk="0" fontAlgn="base" hangingPunct="0">
                <a:spcBef>
                  <a:spcPct val="0"/>
                </a:spcBef>
                <a:spcAft>
                  <a:spcPct val="0"/>
                </a:spcAft>
                <a:defRPr kumimoji="1" sz="1200" b="1">
                  <a:solidFill>
                    <a:schemeClr val="tx1"/>
                  </a:solidFill>
                  <a:latin typeface="Arial" charset="0"/>
                  <a:ea typeface="ＭＳ Ｐゴシック" charset="0"/>
                </a:defRPr>
              </a:lvl9pPr>
            </a:lstStyle>
            <a:p>
              <a:pPr eaLnBrk="1" hangingPunct="1"/>
              <a:r>
                <a:rPr lang="en-US" sz="1000" b="0"/>
                <a:t>Yes</a:t>
              </a:r>
            </a:p>
          </p:txBody>
        </p:sp>
        <p:sp>
          <p:nvSpPr>
            <p:cNvPr id="33821" name="TextBox 103"/>
            <p:cNvSpPr txBox="1">
              <a:spLocks noChangeArrowheads="1"/>
            </p:cNvSpPr>
            <p:nvPr/>
          </p:nvSpPr>
          <p:spPr bwMode="auto">
            <a:xfrm>
              <a:off x="2255204" y="6045201"/>
              <a:ext cx="386079" cy="3140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1882" tIns="50941" rIns="101882" bIns="50941">
              <a:spAutoFit/>
            </a:bodyPr>
            <a:lstStyle>
              <a:lvl1pPr eaLnBrk="0" hangingPunct="0">
                <a:defRPr kumimoji="1" sz="1200" b="1">
                  <a:solidFill>
                    <a:schemeClr val="tx1"/>
                  </a:solidFill>
                  <a:latin typeface="Arial" charset="0"/>
                  <a:ea typeface="ＭＳ Ｐゴシック" charset="0"/>
                  <a:cs typeface="ＭＳ Ｐゴシック" charset="0"/>
                </a:defRPr>
              </a:lvl1pPr>
              <a:lvl2pPr marL="742950" indent="-285750" eaLnBrk="0" hangingPunct="0">
                <a:defRPr kumimoji="1" sz="1200" b="1">
                  <a:solidFill>
                    <a:schemeClr val="tx1"/>
                  </a:solidFill>
                  <a:latin typeface="Arial" charset="0"/>
                  <a:ea typeface="ＭＳ Ｐゴシック" charset="0"/>
                </a:defRPr>
              </a:lvl2pPr>
              <a:lvl3pPr marL="1143000" indent="-228600" eaLnBrk="0" hangingPunct="0">
                <a:defRPr kumimoji="1" sz="1200" b="1">
                  <a:solidFill>
                    <a:schemeClr val="tx1"/>
                  </a:solidFill>
                  <a:latin typeface="Arial" charset="0"/>
                  <a:ea typeface="ＭＳ Ｐゴシック" charset="0"/>
                </a:defRPr>
              </a:lvl3pPr>
              <a:lvl4pPr marL="1600200" indent="-228600" eaLnBrk="0" hangingPunct="0">
                <a:defRPr kumimoji="1" sz="1200" b="1">
                  <a:solidFill>
                    <a:schemeClr val="tx1"/>
                  </a:solidFill>
                  <a:latin typeface="Arial" charset="0"/>
                  <a:ea typeface="ＭＳ Ｐゴシック" charset="0"/>
                </a:defRPr>
              </a:lvl4pPr>
              <a:lvl5pPr marL="2057400" indent="-228600" eaLnBrk="0" hangingPunct="0">
                <a:defRPr kumimoji="1" sz="1200" b="1">
                  <a:solidFill>
                    <a:schemeClr val="tx1"/>
                  </a:solidFill>
                  <a:latin typeface="Arial" charset="0"/>
                  <a:ea typeface="ＭＳ Ｐゴシック" charset="0"/>
                </a:defRPr>
              </a:lvl5pPr>
              <a:lvl6pPr marL="2514600" indent="-228600" eaLnBrk="0" fontAlgn="base" hangingPunct="0">
                <a:spcBef>
                  <a:spcPct val="0"/>
                </a:spcBef>
                <a:spcAft>
                  <a:spcPct val="0"/>
                </a:spcAft>
                <a:defRPr kumimoji="1" sz="1200" b="1">
                  <a:solidFill>
                    <a:schemeClr val="tx1"/>
                  </a:solidFill>
                  <a:latin typeface="Arial" charset="0"/>
                  <a:ea typeface="ＭＳ Ｐゴシック" charset="0"/>
                </a:defRPr>
              </a:lvl6pPr>
              <a:lvl7pPr marL="2971800" indent="-228600" eaLnBrk="0" fontAlgn="base" hangingPunct="0">
                <a:spcBef>
                  <a:spcPct val="0"/>
                </a:spcBef>
                <a:spcAft>
                  <a:spcPct val="0"/>
                </a:spcAft>
                <a:defRPr kumimoji="1" sz="1200" b="1">
                  <a:solidFill>
                    <a:schemeClr val="tx1"/>
                  </a:solidFill>
                  <a:latin typeface="Arial" charset="0"/>
                  <a:ea typeface="ＭＳ Ｐゴシック" charset="0"/>
                </a:defRPr>
              </a:lvl7pPr>
              <a:lvl8pPr marL="3429000" indent="-228600" eaLnBrk="0" fontAlgn="base" hangingPunct="0">
                <a:spcBef>
                  <a:spcPct val="0"/>
                </a:spcBef>
                <a:spcAft>
                  <a:spcPct val="0"/>
                </a:spcAft>
                <a:defRPr kumimoji="1" sz="1200" b="1">
                  <a:solidFill>
                    <a:schemeClr val="tx1"/>
                  </a:solidFill>
                  <a:latin typeface="Arial" charset="0"/>
                  <a:ea typeface="ＭＳ Ｐゴシック" charset="0"/>
                </a:defRPr>
              </a:lvl8pPr>
              <a:lvl9pPr marL="3886200" indent="-228600" eaLnBrk="0" fontAlgn="base" hangingPunct="0">
                <a:spcBef>
                  <a:spcPct val="0"/>
                </a:spcBef>
                <a:spcAft>
                  <a:spcPct val="0"/>
                </a:spcAft>
                <a:defRPr kumimoji="1" sz="1200" b="1">
                  <a:solidFill>
                    <a:schemeClr val="tx1"/>
                  </a:solidFill>
                  <a:latin typeface="Arial" charset="0"/>
                  <a:ea typeface="ＭＳ Ｐゴシック" charset="0"/>
                </a:defRPr>
              </a:lvl9pPr>
            </a:lstStyle>
            <a:p>
              <a:pPr eaLnBrk="1" hangingPunct="1"/>
              <a:r>
                <a:rPr lang="en-US" sz="1000" b="0"/>
                <a:t>No</a:t>
              </a:r>
            </a:p>
          </p:txBody>
        </p:sp>
        <p:sp>
          <p:nvSpPr>
            <p:cNvPr id="33822" name="TextBox 104"/>
            <p:cNvSpPr txBox="1">
              <a:spLocks noChangeArrowheads="1"/>
            </p:cNvSpPr>
            <p:nvPr/>
          </p:nvSpPr>
          <p:spPr bwMode="auto">
            <a:xfrm>
              <a:off x="496765" y="5741142"/>
              <a:ext cx="1149121" cy="502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1882" tIns="50941" rIns="101882" bIns="50941">
              <a:spAutoFit/>
            </a:bodyPr>
            <a:lstStyle>
              <a:lvl1pPr eaLnBrk="0" hangingPunct="0">
                <a:defRPr kumimoji="1" sz="1200" b="1">
                  <a:solidFill>
                    <a:schemeClr val="tx1"/>
                  </a:solidFill>
                  <a:latin typeface="Arial" charset="0"/>
                  <a:ea typeface="ＭＳ Ｐゴシック" charset="0"/>
                  <a:cs typeface="ＭＳ Ｐゴシック" charset="0"/>
                </a:defRPr>
              </a:lvl1pPr>
              <a:lvl2pPr marL="742950" indent="-285750" eaLnBrk="0" hangingPunct="0">
                <a:defRPr kumimoji="1" sz="1200" b="1">
                  <a:solidFill>
                    <a:schemeClr val="tx1"/>
                  </a:solidFill>
                  <a:latin typeface="Arial" charset="0"/>
                  <a:ea typeface="ＭＳ Ｐゴシック" charset="0"/>
                </a:defRPr>
              </a:lvl2pPr>
              <a:lvl3pPr marL="1143000" indent="-228600" eaLnBrk="0" hangingPunct="0">
                <a:defRPr kumimoji="1" sz="1200" b="1">
                  <a:solidFill>
                    <a:schemeClr val="tx1"/>
                  </a:solidFill>
                  <a:latin typeface="Arial" charset="0"/>
                  <a:ea typeface="ＭＳ Ｐゴシック" charset="0"/>
                </a:defRPr>
              </a:lvl3pPr>
              <a:lvl4pPr marL="1600200" indent="-228600" eaLnBrk="0" hangingPunct="0">
                <a:defRPr kumimoji="1" sz="1200" b="1">
                  <a:solidFill>
                    <a:schemeClr val="tx1"/>
                  </a:solidFill>
                  <a:latin typeface="Arial" charset="0"/>
                  <a:ea typeface="ＭＳ Ｐゴシック" charset="0"/>
                </a:defRPr>
              </a:lvl4pPr>
              <a:lvl5pPr marL="2057400" indent="-228600" eaLnBrk="0" hangingPunct="0">
                <a:defRPr kumimoji="1" sz="1200" b="1">
                  <a:solidFill>
                    <a:schemeClr val="tx1"/>
                  </a:solidFill>
                  <a:latin typeface="Arial" charset="0"/>
                  <a:ea typeface="ＭＳ Ｐゴシック" charset="0"/>
                </a:defRPr>
              </a:lvl5pPr>
              <a:lvl6pPr marL="2514600" indent="-228600" eaLnBrk="0" fontAlgn="base" hangingPunct="0">
                <a:spcBef>
                  <a:spcPct val="0"/>
                </a:spcBef>
                <a:spcAft>
                  <a:spcPct val="0"/>
                </a:spcAft>
                <a:defRPr kumimoji="1" sz="1200" b="1">
                  <a:solidFill>
                    <a:schemeClr val="tx1"/>
                  </a:solidFill>
                  <a:latin typeface="Arial" charset="0"/>
                  <a:ea typeface="ＭＳ Ｐゴシック" charset="0"/>
                </a:defRPr>
              </a:lvl6pPr>
              <a:lvl7pPr marL="2971800" indent="-228600" eaLnBrk="0" fontAlgn="base" hangingPunct="0">
                <a:spcBef>
                  <a:spcPct val="0"/>
                </a:spcBef>
                <a:spcAft>
                  <a:spcPct val="0"/>
                </a:spcAft>
                <a:defRPr kumimoji="1" sz="1200" b="1">
                  <a:solidFill>
                    <a:schemeClr val="tx1"/>
                  </a:solidFill>
                  <a:latin typeface="Arial" charset="0"/>
                  <a:ea typeface="ＭＳ Ｐゴシック" charset="0"/>
                </a:defRPr>
              </a:lvl7pPr>
              <a:lvl8pPr marL="3429000" indent="-228600" eaLnBrk="0" fontAlgn="base" hangingPunct="0">
                <a:spcBef>
                  <a:spcPct val="0"/>
                </a:spcBef>
                <a:spcAft>
                  <a:spcPct val="0"/>
                </a:spcAft>
                <a:defRPr kumimoji="1" sz="1200" b="1">
                  <a:solidFill>
                    <a:schemeClr val="tx1"/>
                  </a:solidFill>
                  <a:latin typeface="Arial" charset="0"/>
                  <a:ea typeface="ＭＳ Ｐゴシック" charset="0"/>
                </a:defRPr>
              </a:lvl8pPr>
              <a:lvl9pPr marL="3886200" indent="-228600" eaLnBrk="0" fontAlgn="base" hangingPunct="0">
                <a:spcBef>
                  <a:spcPct val="0"/>
                </a:spcBef>
                <a:spcAft>
                  <a:spcPct val="0"/>
                </a:spcAft>
                <a:defRPr kumimoji="1" sz="1200" b="1">
                  <a:solidFill>
                    <a:schemeClr val="tx1"/>
                  </a:solidFill>
                  <a:latin typeface="Arial" charset="0"/>
                  <a:ea typeface="ＭＳ Ｐゴシック" charset="0"/>
                </a:defRPr>
              </a:lvl9pPr>
            </a:lstStyle>
            <a:p>
              <a:pPr eaLnBrk="1" hangingPunct="1"/>
              <a:r>
                <a:rPr lang="en-US" sz="1000" b="0"/>
                <a:t>EOF </a:t>
              </a:r>
            </a:p>
            <a:p>
              <a:pPr eaLnBrk="1" hangingPunct="1"/>
              <a:r>
                <a:rPr lang="en-US" sz="1000" b="0"/>
                <a:t>Transformation</a:t>
              </a:r>
            </a:p>
          </p:txBody>
        </p:sp>
        <p:sp>
          <p:nvSpPr>
            <p:cNvPr id="33823" name="TextBox 105"/>
            <p:cNvSpPr txBox="1">
              <a:spLocks noChangeArrowheads="1"/>
            </p:cNvSpPr>
            <p:nvPr/>
          </p:nvSpPr>
          <p:spPr bwMode="auto">
            <a:xfrm>
              <a:off x="2749793" y="4532101"/>
              <a:ext cx="1483667" cy="502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1882" tIns="50941" rIns="101882" bIns="50941">
              <a:spAutoFit/>
            </a:bodyPr>
            <a:lstStyle>
              <a:lvl1pPr eaLnBrk="0" hangingPunct="0">
                <a:defRPr kumimoji="1" sz="1200" b="1">
                  <a:solidFill>
                    <a:schemeClr val="tx1"/>
                  </a:solidFill>
                  <a:latin typeface="Arial" charset="0"/>
                  <a:ea typeface="ＭＳ Ｐゴシック" charset="0"/>
                  <a:cs typeface="ＭＳ Ｐゴシック" charset="0"/>
                </a:defRPr>
              </a:lvl1pPr>
              <a:lvl2pPr marL="742950" indent="-285750" eaLnBrk="0" hangingPunct="0">
                <a:defRPr kumimoji="1" sz="1200" b="1">
                  <a:solidFill>
                    <a:schemeClr val="tx1"/>
                  </a:solidFill>
                  <a:latin typeface="Arial" charset="0"/>
                  <a:ea typeface="ＭＳ Ｐゴシック" charset="0"/>
                </a:defRPr>
              </a:lvl2pPr>
              <a:lvl3pPr marL="1143000" indent="-228600" eaLnBrk="0" hangingPunct="0">
                <a:defRPr kumimoji="1" sz="1200" b="1">
                  <a:solidFill>
                    <a:schemeClr val="tx1"/>
                  </a:solidFill>
                  <a:latin typeface="Arial" charset="0"/>
                  <a:ea typeface="ＭＳ Ｐゴシック" charset="0"/>
                </a:defRPr>
              </a:lvl3pPr>
              <a:lvl4pPr marL="1600200" indent="-228600" eaLnBrk="0" hangingPunct="0">
                <a:defRPr kumimoji="1" sz="1200" b="1">
                  <a:solidFill>
                    <a:schemeClr val="tx1"/>
                  </a:solidFill>
                  <a:latin typeface="Arial" charset="0"/>
                  <a:ea typeface="ＭＳ Ｐゴシック" charset="0"/>
                </a:defRPr>
              </a:lvl4pPr>
              <a:lvl5pPr marL="2057400" indent="-228600" eaLnBrk="0" hangingPunct="0">
                <a:defRPr kumimoji="1" sz="1200" b="1">
                  <a:solidFill>
                    <a:schemeClr val="tx1"/>
                  </a:solidFill>
                  <a:latin typeface="Arial" charset="0"/>
                  <a:ea typeface="ＭＳ Ｐゴシック" charset="0"/>
                </a:defRPr>
              </a:lvl5pPr>
              <a:lvl6pPr marL="2514600" indent="-228600" eaLnBrk="0" fontAlgn="base" hangingPunct="0">
                <a:spcBef>
                  <a:spcPct val="0"/>
                </a:spcBef>
                <a:spcAft>
                  <a:spcPct val="0"/>
                </a:spcAft>
                <a:defRPr kumimoji="1" sz="1200" b="1">
                  <a:solidFill>
                    <a:schemeClr val="tx1"/>
                  </a:solidFill>
                  <a:latin typeface="Arial" charset="0"/>
                  <a:ea typeface="ＭＳ Ｐゴシック" charset="0"/>
                </a:defRPr>
              </a:lvl6pPr>
              <a:lvl7pPr marL="2971800" indent="-228600" eaLnBrk="0" fontAlgn="base" hangingPunct="0">
                <a:spcBef>
                  <a:spcPct val="0"/>
                </a:spcBef>
                <a:spcAft>
                  <a:spcPct val="0"/>
                </a:spcAft>
                <a:defRPr kumimoji="1" sz="1200" b="1">
                  <a:solidFill>
                    <a:schemeClr val="tx1"/>
                  </a:solidFill>
                  <a:latin typeface="Arial" charset="0"/>
                  <a:ea typeface="ＭＳ Ｐゴシック" charset="0"/>
                </a:defRPr>
              </a:lvl7pPr>
              <a:lvl8pPr marL="3429000" indent="-228600" eaLnBrk="0" fontAlgn="base" hangingPunct="0">
                <a:spcBef>
                  <a:spcPct val="0"/>
                </a:spcBef>
                <a:spcAft>
                  <a:spcPct val="0"/>
                </a:spcAft>
                <a:defRPr kumimoji="1" sz="1200" b="1">
                  <a:solidFill>
                    <a:schemeClr val="tx1"/>
                  </a:solidFill>
                  <a:latin typeface="Arial" charset="0"/>
                  <a:ea typeface="ＭＳ Ｐゴシック" charset="0"/>
                </a:defRPr>
              </a:lvl8pPr>
              <a:lvl9pPr marL="3886200" indent="-228600" eaLnBrk="0" fontAlgn="base" hangingPunct="0">
                <a:spcBef>
                  <a:spcPct val="0"/>
                </a:spcBef>
                <a:spcAft>
                  <a:spcPct val="0"/>
                </a:spcAft>
                <a:defRPr kumimoji="1" sz="1200" b="1">
                  <a:solidFill>
                    <a:schemeClr val="tx1"/>
                  </a:solidFill>
                  <a:latin typeface="Arial" charset="0"/>
                  <a:ea typeface="ＭＳ Ｐゴシック" charset="0"/>
                </a:defRPr>
              </a:lvl9pPr>
            </a:lstStyle>
            <a:p>
              <a:pPr eaLnBrk="1" hangingPunct="1"/>
              <a:r>
                <a:rPr lang="en-US" sz="1000" b="0"/>
                <a:t>Calculate PC scores </a:t>
              </a:r>
            </a:p>
            <a:p>
              <a:pPr eaLnBrk="1" hangingPunct="1"/>
              <a:r>
                <a:rPr lang="en-US" sz="1000" b="0"/>
                <a:t>and Jacobian </a:t>
              </a:r>
            </a:p>
          </p:txBody>
        </p:sp>
        <p:graphicFrame>
          <p:nvGraphicFramePr>
            <p:cNvPr id="33824" name="Object 3"/>
            <p:cNvGraphicFramePr>
              <a:graphicFrameLocks noChangeAspect="1"/>
            </p:cNvGraphicFramePr>
            <p:nvPr/>
          </p:nvGraphicFramePr>
          <p:xfrm>
            <a:off x="2849880" y="4922520"/>
            <a:ext cx="1229360" cy="532553"/>
          </p:xfrm>
          <a:graphic>
            <a:graphicData uri="http://schemas.openxmlformats.org/presentationml/2006/ole">
              <mc:AlternateContent xmlns:mc="http://schemas.openxmlformats.org/markup-compatibility/2006">
                <mc:Choice xmlns:v="urn:schemas-microsoft-com:vml" Requires="v">
                  <p:oleObj name="Equation" r:id="rId5" imgW="1117600" imgH="469900" progId="Equation.3">
                    <p:embed/>
                  </p:oleObj>
                </mc:Choice>
                <mc:Fallback>
                  <p:oleObj name="Equation" r:id="rId5" imgW="1117600" imgH="4699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49880" y="4922520"/>
                          <a:ext cx="1229360" cy="53255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pic>
                  </p:oleObj>
                </mc:Fallback>
              </mc:AlternateContent>
            </a:graphicData>
          </a:graphic>
        </p:graphicFrame>
      </p:grpSp>
      <p:cxnSp>
        <p:nvCxnSpPr>
          <p:cNvPr id="33797" name="Straight Arrow Connector 37"/>
          <p:cNvCxnSpPr>
            <a:cxnSpLocks noChangeShapeType="1"/>
          </p:cNvCxnSpPr>
          <p:nvPr/>
        </p:nvCxnSpPr>
        <p:spPr bwMode="auto">
          <a:xfrm flipH="1">
            <a:off x="4156364" y="2487706"/>
            <a:ext cx="415636" cy="537882"/>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xmlns="">
                <a:noFill/>
              </a14:hiddenFill>
            </a:ext>
          </a:extLst>
        </p:spPr>
      </p:cxnSp>
      <p:sp>
        <p:nvSpPr>
          <p:cNvPr id="33798" name="Text Box 4"/>
          <p:cNvSpPr txBox="1">
            <a:spLocks noChangeArrowheads="1"/>
          </p:cNvSpPr>
          <p:nvPr/>
        </p:nvSpPr>
        <p:spPr bwMode="auto">
          <a:xfrm>
            <a:off x="4641273" y="1277471"/>
            <a:ext cx="4433455" cy="21728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9" tIns="45714" rIns="91429" bIns="45714">
            <a:spAutoFit/>
          </a:bodyPr>
          <a:lstStyle>
            <a:lvl1pPr marL="196850" indent="-196850" eaLnBrk="0" hangingPunct="0">
              <a:defRPr kumimoji="1" sz="1200" b="1">
                <a:solidFill>
                  <a:schemeClr val="tx1"/>
                </a:solidFill>
                <a:latin typeface="Arial" charset="0"/>
                <a:ea typeface="ＭＳ Ｐゴシック" charset="0"/>
                <a:cs typeface="ＭＳ Ｐゴシック" charset="0"/>
              </a:defRPr>
            </a:lvl1pPr>
            <a:lvl2pPr marL="654050" indent="-196850" eaLnBrk="0" hangingPunct="0">
              <a:defRPr kumimoji="1" sz="1200" b="1">
                <a:solidFill>
                  <a:schemeClr val="tx1"/>
                </a:solidFill>
                <a:latin typeface="Arial" charset="0"/>
                <a:ea typeface="ＭＳ Ｐゴシック" charset="0"/>
              </a:defRPr>
            </a:lvl2pPr>
            <a:lvl3pPr marL="1143000" indent="-228600" eaLnBrk="0" hangingPunct="0">
              <a:defRPr kumimoji="1" sz="1200" b="1">
                <a:solidFill>
                  <a:schemeClr val="tx1"/>
                </a:solidFill>
                <a:latin typeface="Arial" charset="0"/>
                <a:ea typeface="ＭＳ Ｐゴシック" charset="0"/>
              </a:defRPr>
            </a:lvl3pPr>
            <a:lvl4pPr marL="1600200" indent="-228600" eaLnBrk="0" hangingPunct="0">
              <a:defRPr kumimoji="1" sz="1200" b="1">
                <a:solidFill>
                  <a:schemeClr val="tx1"/>
                </a:solidFill>
                <a:latin typeface="Arial" charset="0"/>
                <a:ea typeface="ＭＳ Ｐゴシック" charset="0"/>
              </a:defRPr>
            </a:lvl4pPr>
            <a:lvl5pPr marL="2057400" indent="-228600" eaLnBrk="0" hangingPunct="0">
              <a:defRPr kumimoji="1" sz="1200" b="1">
                <a:solidFill>
                  <a:schemeClr val="tx1"/>
                </a:solidFill>
                <a:latin typeface="Arial" charset="0"/>
                <a:ea typeface="ＭＳ Ｐゴシック" charset="0"/>
              </a:defRPr>
            </a:lvl5pPr>
            <a:lvl6pPr marL="2514600" indent="-228600" eaLnBrk="0" fontAlgn="base" hangingPunct="0">
              <a:spcBef>
                <a:spcPct val="0"/>
              </a:spcBef>
              <a:spcAft>
                <a:spcPct val="0"/>
              </a:spcAft>
              <a:defRPr kumimoji="1" sz="1200" b="1">
                <a:solidFill>
                  <a:schemeClr val="tx1"/>
                </a:solidFill>
                <a:latin typeface="Arial" charset="0"/>
                <a:ea typeface="ＭＳ Ｐゴシック" charset="0"/>
              </a:defRPr>
            </a:lvl6pPr>
            <a:lvl7pPr marL="2971800" indent="-228600" eaLnBrk="0" fontAlgn="base" hangingPunct="0">
              <a:spcBef>
                <a:spcPct val="0"/>
              </a:spcBef>
              <a:spcAft>
                <a:spcPct val="0"/>
              </a:spcAft>
              <a:defRPr kumimoji="1" sz="1200" b="1">
                <a:solidFill>
                  <a:schemeClr val="tx1"/>
                </a:solidFill>
                <a:latin typeface="Arial" charset="0"/>
                <a:ea typeface="ＭＳ Ｐゴシック" charset="0"/>
              </a:defRPr>
            </a:lvl7pPr>
            <a:lvl8pPr marL="3429000" indent="-228600" eaLnBrk="0" fontAlgn="base" hangingPunct="0">
              <a:spcBef>
                <a:spcPct val="0"/>
              </a:spcBef>
              <a:spcAft>
                <a:spcPct val="0"/>
              </a:spcAft>
              <a:defRPr kumimoji="1" sz="1200" b="1">
                <a:solidFill>
                  <a:schemeClr val="tx1"/>
                </a:solidFill>
                <a:latin typeface="Arial" charset="0"/>
                <a:ea typeface="ＭＳ Ｐゴシック" charset="0"/>
              </a:defRPr>
            </a:lvl8pPr>
            <a:lvl9pPr marL="3886200" indent="-228600" eaLnBrk="0" fontAlgn="base" hangingPunct="0">
              <a:spcBef>
                <a:spcPct val="0"/>
              </a:spcBef>
              <a:spcAft>
                <a:spcPct val="0"/>
              </a:spcAft>
              <a:defRPr kumimoji="1" sz="1200" b="1">
                <a:solidFill>
                  <a:schemeClr val="tx1"/>
                </a:solidFill>
                <a:latin typeface="Arial" charset="0"/>
                <a:ea typeface="ＭＳ Ｐゴシック" charset="0"/>
              </a:defRPr>
            </a:lvl9pPr>
          </a:lstStyle>
          <a:p>
            <a:pPr eaLnBrk="1" hangingPunct="1">
              <a:spcBef>
                <a:spcPct val="20000"/>
              </a:spcBef>
              <a:buClr>
                <a:schemeClr val="tx1"/>
              </a:buClr>
              <a:buFont typeface="Arial" charset="0"/>
              <a:buChar char="•"/>
            </a:pPr>
            <a:r>
              <a:rPr lang="en-US" sz="1300" b="0"/>
              <a:t>Regular Monochromatic RT performed</a:t>
            </a:r>
          </a:p>
          <a:p>
            <a:pPr lvl="1" eaLnBrk="1" hangingPunct="1">
              <a:spcBef>
                <a:spcPct val="20000"/>
              </a:spcBef>
              <a:buClr>
                <a:schemeClr val="tx1"/>
              </a:buClr>
              <a:buSzPct val="100000"/>
              <a:buFont typeface="Lucida Grande" charset="0"/>
              <a:buChar char="−"/>
            </a:pPr>
            <a:r>
              <a:rPr lang="en-US" b="0"/>
              <a:t>This function can be performed by LBL, MODTRAN…</a:t>
            </a:r>
          </a:p>
          <a:p>
            <a:pPr lvl="1" eaLnBrk="1" hangingPunct="1">
              <a:spcBef>
                <a:spcPct val="20000"/>
              </a:spcBef>
              <a:buClr>
                <a:schemeClr val="tx1"/>
              </a:buClr>
              <a:buSzPct val="100000"/>
              <a:buFont typeface="Lucida Grande" charset="0"/>
              <a:buChar char="−"/>
            </a:pPr>
            <a:r>
              <a:rPr lang="en-US" b="0"/>
              <a:t>Can use lookup table and fast parameterization if needed</a:t>
            </a:r>
          </a:p>
          <a:p>
            <a:pPr eaLnBrk="1" hangingPunct="1">
              <a:spcBef>
                <a:spcPct val="20000"/>
              </a:spcBef>
              <a:buClr>
                <a:schemeClr val="tx1"/>
              </a:buClr>
              <a:buFont typeface="Arial" charset="0"/>
              <a:buChar char="•"/>
            </a:pPr>
            <a:r>
              <a:rPr lang="en-US" sz="1300" b="0"/>
              <a:t>RT needs to be done at minimum number of frequencies</a:t>
            </a:r>
          </a:p>
          <a:p>
            <a:pPr lvl="1" eaLnBrk="1" hangingPunct="1">
              <a:spcBef>
                <a:spcPct val="20000"/>
              </a:spcBef>
              <a:buClr>
                <a:schemeClr val="tx1"/>
              </a:buClr>
              <a:buFont typeface="Lucida Grande" charset="0"/>
              <a:buChar char="−"/>
            </a:pPr>
            <a:r>
              <a:rPr lang="en-US" b="0"/>
              <a:t>Orders of magnitude smaller than LBL and MODTRAN</a:t>
            </a:r>
          </a:p>
          <a:p>
            <a:pPr lvl="1" eaLnBrk="1" hangingPunct="1">
              <a:spcBef>
                <a:spcPct val="20000"/>
              </a:spcBef>
              <a:buClr>
                <a:schemeClr val="tx1"/>
              </a:buClr>
              <a:buFont typeface="Arial" charset="0"/>
              <a:buNone/>
            </a:pPr>
            <a:endParaRPr lang="en-US" b="0"/>
          </a:p>
        </p:txBody>
      </p:sp>
      <p:sp>
        <p:nvSpPr>
          <p:cNvPr id="33799" name="Rectangle 38"/>
          <p:cNvSpPr>
            <a:spLocks noChangeArrowheads="1"/>
          </p:cNvSpPr>
          <p:nvPr/>
        </p:nvSpPr>
        <p:spPr bwMode="auto">
          <a:xfrm>
            <a:off x="4641273" y="1210235"/>
            <a:ext cx="4364182" cy="1210235"/>
          </a:xfrm>
          <a:prstGeom prst="rect">
            <a:avLst/>
          </a:prstGeom>
          <a:noFill/>
          <a:ln w="12700">
            <a:solidFill>
              <a:srgbClr val="00FFFF"/>
            </a:solidFill>
            <a:miter lim="800000"/>
            <a:headEnd/>
            <a:tailEnd/>
          </a:ln>
          <a:extLst>
            <a:ext uri="{909E8E84-426E-40dd-AFC4-6F175D3DCCD1}">
              <a14:hiddenFill xmlns:a14="http://schemas.microsoft.com/office/drawing/2010/main" xmlns="">
                <a:solidFill>
                  <a:srgbClr val="FFFFFF"/>
                </a:solidFill>
              </a14:hiddenFill>
            </a:ext>
          </a:extLst>
        </p:spPr>
        <p:txBody>
          <a:bodyPr wrap="none" lIns="82058" tIns="41029" rIns="82058" bIns="41029" anchor="ctr"/>
          <a:lstStyle/>
          <a:p>
            <a:endParaRPr lang="en-US"/>
          </a:p>
        </p:txBody>
      </p:sp>
      <p:pic>
        <p:nvPicPr>
          <p:cNvPr id="33800" name="Picture 11" descr="MonoLocation.tiff"/>
          <p:cNvPicPr>
            <a:picLocks noChangeAspect="1"/>
          </p:cNvPicPr>
          <p:nvPr/>
        </p:nvPicPr>
        <p:blipFill>
          <a:blip r:embed="rId7">
            <a:extLst>
              <a:ext uri="{28A0092B-C50C-407E-A947-70E740481C1C}">
                <a14:useLocalDpi xmlns:a14="http://schemas.microsoft.com/office/drawing/2010/main" val="0"/>
              </a:ext>
            </a:extLst>
          </a:blip>
          <a:srcRect l="6250" t="6667" r="7500" b="3333"/>
          <a:stretch>
            <a:fillRect/>
          </a:stretch>
        </p:blipFill>
        <p:spPr bwMode="auto">
          <a:xfrm>
            <a:off x="4779818" y="2689412"/>
            <a:ext cx="3983182" cy="30255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3801" name="TextBox 8"/>
          <p:cNvSpPr txBox="1">
            <a:spLocks noChangeArrowheads="1"/>
          </p:cNvSpPr>
          <p:nvPr/>
        </p:nvSpPr>
        <p:spPr bwMode="auto">
          <a:xfrm>
            <a:off x="4710545" y="5782235"/>
            <a:ext cx="4277591" cy="8830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2058" tIns="41029" rIns="82058" bIns="41029">
            <a:spAutoFit/>
          </a:bodyPr>
          <a:lstStyle>
            <a:lvl1pPr marL="169863" indent="-169863" eaLnBrk="0" hangingPunct="0">
              <a:defRPr kumimoji="1" sz="1200" b="1">
                <a:solidFill>
                  <a:schemeClr val="tx1"/>
                </a:solidFill>
                <a:latin typeface="Arial" charset="0"/>
                <a:ea typeface="ＭＳ Ｐゴシック" charset="0"/>
                <a:cs typeface="ＭＳ Ｐゴシック" charset="0"/>
              </a:defRPr>
            </a:lvl1pPr>
            <a:lvl2pPr marL="742950" indent="-285750" eaLnBrk="0" hangingPunct="0">
              <a:defRPr kumimoji="1" sz="1200" b="1">
                <a:solidFill>
                  <a:schemeClr val="tx1"/>
                </a:solidFill>
                <a:latin typeface="Arial" charset="0"/>
                <a:ea typeface="ＭＳ Ｐゴシック" charset="0"/>
              </a:defRPr>
            </a:lvl2pPr>
            <a:lvl3pPr marL="1143000" indent="-228600" eaLnBrk="0" hangingPunct="0">
              <a:defRPr kumimoji="1" sz="1200" b="1">
                <a:solidFill>
                  <a:schemeClr val="tx1"/>
                </a:solidFill>
                <a:latin typeface="Arial" charset="0"/>
                <a:ea typeface="ＭＳ Ｐゴシック" charset="0"/>
              </a:defRPr>
            </a:lvl3pPr>
            <a:lvl4pPr marL="1600200" indent="-228600" eaLnBrk="0" hangingPunct="0">
              <a:defRPr kumimoji="1" sz="1200" b="1">
                <a:solidFill>
                  <a:schemeClr val="tx1"/>
                </a:solidFill>
                <a:latin typeface="Arial" charset="0"/>
                <a:ea typeface="ＭＳ Ｐゴシック" charset="0"/>
              </a:defRPr>
            </a:lvl4pPr>
            <a:lvl5pPr marL="2057400" indent="-228600" eaLnBrk="0" hangingPunct="0">
              <a:defRPr kumimoji="1" sz="1200" b="1">
                <a:solidFill>
                  <a:schemeClr val="tx1"/>
                </a:solidFill>
                <a:latin typeface="Arial" charset="0"/>
                <a:ea typeface="ＭＳ Ｐゴシック" charset="0"/>
              </a:defRPr>
            </a:lvl5pPr>
            <a:lvl6pPr marL="2514600" indent="-228600" eaLnBrk="0" fontAlgn="base" hangingPunct="0">
              <a:spcBef>
                <a:spcPct val="0"/>
              </a:spcBef>
              <a:spcAft>
                <a:spcPct val="0"/>
              </a:spcAft>
              <a:defRPr kumimoji="1" sz="1200" b="1">
                <a:solidFill>
                  <a:schemeClr val="tx1"/>
                </a:solidFill>
                <a:latin typeface="Arial" charset="0"/>
                <a:ea typeface="ＭＳ Ｐゴシック" charset="0"/>
              </a:defRPr>
            </a:lvl6pPr>
            <a:lvl7pPr marL="2971800" indent="-228600" eaLnBrk="0" fontAlgn="base" hangingPunct="0">
              <a:spcBef>
                <a:spcPct val="0"/>
              </a:spcBef>
              <a:spcAft>
                <a:spcPct val="0"/>
              </a:spcAft>
              <a:defRPr kumimoji="1" sz="1200" b="1">
                <a:solidFill>
                  <a:schemeClr val="tx1"/>
                </a:solidFill>
                <a:latin typeface="Arial" charset="0"/>
                <a:ea typeface="ＭＳ Ｐゴシック" charset="0"/>
              </a:defRPr>
            </a:lvl7pPr>
            <a:lvl8pPr marL="3429000" indent="-228600" eaLnBrk="0" fontAlgn="base" hangingPunct="0">
              <a:spcBef>
                <a:spcPct val="0"/>
              </a:spcBef>
              <a:spcAft>
                <a:spcPct val="0"/>
              </a:spcAft>
              <a:defRPr kumimoji="1" sz="1200" b="1">
                <a:solidFill>
                  <a:schemeClr val="tx1"/>
                </a:solidFill>
                <a:latin typeface="Arial" charset="0"/>
                <a:ea typeface="ＭＳ Ｐゴシック" charset="0"/>
              </a:defRPr>
            </a:lvl8pPr>
            <a:lvl9pPr marL="3886200" indent="-228600" eaLnBrk="0" fontAlgn="base" hangingPunct="0">
              <a:spcBef>
                <a:spcPct val="0"/>
              </a:spcBef>
              <a:spcAft>
                <a:spcPct val="0"/>
              </a:spcAft>
              <a:defRPr kumimoji="1" sz="1200" b="1">
                <a:solidFill>
                  <a:schemeClr val="tx1"/>
                </a:solidFill>
                <a:latin typeface="Arial" charset="0"/>
                <a:ea typeface="ＭＳ Ｐゴシック" charset="0"/>
              </a:defRPr>
            </a:lvl9pPr>
          </a:lstStyle>
          <a:p>
            <a:pPr eaLnBrk="1" hangingPunct="1">
              <a:buFont typeface="Arial" charset="0"/>
              <a:buChar char="•"/>
            </a:pPr>
            <a:r>
              <a:rPr lang="en-US" sz="1300" b="0"/>
              <a:t>O</a:t>
            </a:r>
            <a:r>
              <a:rPr lang="en-US" sz="1300" b="0" baseline="-25000"/>
              <a:t>2</a:t>
            </a:r>
            <a:r>
              <a:rPr lang="en-US" sz="1300" b="0"/>
              <a:t> A-band (12000 mono RT calculations using LBL)</a:t>
            </a:r>
          </a:p>
          <a:p>
            <a:pPr eaLnBrk="1" hangingPunct="1">
              <a:buFont typeface="Arial" charset="0"/>
              <a:buChar char="•"/>
            </a:pPr>
            <a:r>
              <a:rPr lang="en-US" sz="1300" b="0"/>
              <a:t>Only 7 Mono frequencies are essential when modeling at the OCO and SCIAMACHY spectral resolution</a:t>
            </a:r>
          </a:p>
        </p:txBody>
      </p:sp>
    </p:spTree>
    <p:extLst>
      <p:ext uri="{BB962C8B-B14F-4D97-AF65-F5344CB8AC3E}">
        <p14:creationId xmlns:p14="http://schemas.microsoft.com/office/powerpoint/2010/main" val="4110314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17600" y="508000"/>
            <a:ext cx="7220346" cy="1323439"/>
          </a:xfrm>
          <a:prstGeom prst="rect">
            <a:avLst/>
          </a:prstGeom>
          <a:noFill/>
        </p:spPr>
        <p:txBody>
          <a:bodyPr wrap="none" rtlCol="0">
            <a:spAutoFit/>
          </a:bodyPr>
          <a:lstStyle/>
          <a:p>
            <a:r>
              <a:rPr lang="en-US" sz="8000" b="1" dirty="0">
                <a:solidFill>
                  <a:srgbClr val="800000"/>
                </a:solidFill>
              </a:rPr>
              <a:t>Retrieval Theory</a:t>
            </a:r>
          </a:p>
        </p:txBody>
      </p:sp>
    </p:spTree>
    <p:extLst>
      <p:ext uri="{BB962C8B-B14F-4D97-AF65-F5344CB8AC3E}">
        <p14:creationId xmlns:p14="http://schemas.microsoft.com/office/powerpoint/2010/main" val="13601777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u="sng" dirty="0" err="1">
                <a:solidFill>
                  <a:srgbClr val="800000"/>
                </a:solidFill>
              </a:rPr>
              <a:t>Jacobian</a:t>
            </a:r>
            <a:r>
              <a:rPr lang="en-US" b="1" i="1" u="sng" dirty="0">
                <a:solidFill>
                  <a:srgbClr val="800000"/>
                </a:solidFill>
              </a:rPr>
              <a:t> (Radiance Sensitivity)</a:t>
            </a:r>
          </a:p>
        </p:txBody>
      </p:sp>
      <p:sp>
        <p:nvSpPr>
          <p:cNvPr id="4" name="TextBox 3"/>
          <p:cNvSpPr txBox="1"/>
          <p:nvPr/>
        </p:nvSpPr>
        <p:spPr>
          <a:xfrm>
            <a:off x="194037" y="1505843"/>
            <a:ext cx="9143999" cy="1323439"/>
          </a:xfrm>
          <a:prstGeom prst="rect">
            <a:avLst/>
          </a:prstGeom>
          <a:noFill/>
        </p:spPr>
        <p:txBody>
          <a:bodyPr wrap="square" rtlCol="0">
            <a:spAutoFit/>
          </a:bodyPr>
          <a:lstStyle/>
          <a:p>
            <a:pPr algn="ctr"/>
            <a:r>
              <a:rPr lang="en-US" sz="8000" dirty="0" err="1"/>
              <a:t>ΔR</a:t>
            </a:r>
            <a:r>
              <a:rPr lang="en-US" sz="8000" baseline="-25000" dirty="0" err="1"/>
              <a:t>i</a:t>
            </a:r>
            <a:r>
              <a:rPr lang="en-US" sz="8000" dirty="0"/>
              <a:t> = </a:t>
            </a:r>
            <a:r>
              <a:rPr lang="en-US" sz="8000" dirty="0" err="1"/>
              <a:t>Σ</a:t>
            </a:r>
            <a:r>
              <a:rPr lang="en-US" sz="8000" dirty="0"/>
              <a:t>(</a:t>
            </a:r>
            <a:r>
              <a:rPr lang="en-US" sz="8000" dirty="0" err="1"/>
              <a:t>dR</a:t>
            </a:r>
            <a:r>
              <a:rPr lang="en-US" sz="8000" baseline="-25000" dirty="0" err="1"/>
              <a:t>i</a:t>
            </a:r>
            <a:r>
              <a:rPr lang="en-US" sz="8000" dirty="0"/>
              <a:t>/</a:t>
            </a:r>
            <a:r>
              <a:rPr lang="en-US" sz="8000" dirty="0" err="1"/>
              <a:t>dQ</a:t>
            </a:r>
            <a:r>
              <a:rPr lang="en-US" sz="8000" baseline="-25000" dirty="0" err="1"/>
              <a:t>j</a:t>
            </a:r>
            <a:r>
              <a:rPr lang="en-US" sz="8000" dirty="0"/>
              <a:t>)  </a:t>
            </a:r>
            <a:r>
              <a:rPr lang="en-US" sz="8000" dirty="0" err="1"/>
              <a:t>ΔQ</a:t>
            </a:r>
            <a:r>
              <a:rPr lang="en-US" sz="8000" baseline="-25000" dirty="0" err="1"/>
              <a:t>j</a:t>
            </a:r>
            <a:r>
              <a:rPr lang="en-US" sz="8000" dirty="0"/>
              <a:t> </a:t>
            </a:r>
          </a:p>
        </p:txBody>
      </p:sp>
      <p:sp>
        <p:nvSpPr>
          <p:cNvPr id="5" name="TextBox 4"/>
          <p:cNvSpPr txBox="1"/>
          <p:nvPr/>
        </p:nvSpPr>
        <p:spPr>
          <a:xfrm>
            <a:off x="2983687" y="2452120"/>
            <a:ext cx="282850" cy="584776"/>
          </a:xfrm>
          <a:prstGeom prst="rect">
            <a:avLst/>
          </a:prstGeom>
          <a:noFill/>
        </p:spPr>
        <p:txBody>
          <a:bodyPr wrap="none" rtlCol="0">
            <a:spAutoFit/>
          </a:bodyPr>
          <a:lstStyle/>
          <a:p>
            <a:r>
              <a:rPr lang="en-US" sz="3200" dirty="0"/>
              <a:t>j</a:t>
            </a:r>
          </a:p>
        </p:txBody>
      </p:sp>
      <p:sp>
        <p:nvSpPr>
          <p:cNvPr id="6" name="TextBox 5"/>
          <p:cNvSpPr txBox="1"/>
          <p:nvPr/>
        </p:nvSpPr>
        <p:spPr>
          <a:xfrm>
            <a:off x="793789" y="3175006"/>
            <a:ext cx="8234345" cy="2062103"/>
          </a:xfrm>
          <a:prstGeom prst="rect">
            <a:avLst/>
          </a:prstGeom>
          <a:noFill/>
        </p:spPr>
        <p:txBody>
          <a:bodyPr wrap="none" rtlCol="0">
            <a:spAutoFit/>
          </a:bodyPr>
          <a:lstStyle/>
          <a:p>
            <a:r>
              <a:rPr lang="en-US" sz="3200" dirty="0"/>
              <a:t>Where;</a:t>
            </a:r>
          </a:p>
          <a:p>
            <a:endParaRPr lang="en-US" sz="3200" dirty="0"/>
          </a:p>
          <a:p>
            <a:r>
              <a:rPr lang="en-US" sz="3200" dirty="0"/>
              <a:t>Q</a:t>
            </a:r>
            <a:r>
              <a:rPr lang="en-US" sz="3200" baseline="-25000" dirty="0"/>
              <a:t>i</a:t>
            </a:r>
            <a:r>
              <a:rPr lang="en-US" sz="3200" dirty="0"/>
              <a:t> = Temperature, H</a:t>
            </a:r>
            <a:r>
              <a:rPr lang="en-US" sz="3200" baseline="-25000" dirty="0"/>
              <a:t>2</a:t>
            </a:r>
            <a:r>
              <a:rPr lang="en-US" sz="3200" dirty="0"/>
              <a:t>O, O</a:t>
            </a:r>
            <a:r>
              <a:rPr lang="en-US" sz="3200" baseline="-25000" dirty="0"/>
              <a:t>3</a:t>
            </a:r>
            <a:r>
              <a:rPr lang="en-US" sz="3200" dirty="0"/>
              <a:t>, CO, CH</a:t>
            </a:r>
            <a:r>
              <a:rPr lang="en-US" sz="3200" baseline="-25000" dirty="0"/>
              <a:t>4</a:t>
            </a:r>
            <a:r>
              <a:rPr lang="en-US" sz="3200" dirty="0"/>
              <a:t>, and </a:t>
            </a:r>
          </a:p>
          <a:p>
            <a:r>
              <a:rPr lang="en-US" sz="3200" dirty="0"/>
              <a:t>         N</a:t>
            </a:r>
            <a:r>
              <a:rPr lang="en-US" sz="3200" baseline="-25000" dirty="0"/>
              <a:t>2</a:t>
            </a:r>
            <a:r>
              <a:rPr lang="en-US" sz="3200" dirty="0"/>
              <a:t>O concentration, and Aerosol Extinction. </a:t>
            </a:r>
          </a:p>
        </p:txBody>
      </p:sp>
    </p:spTree>
    <p:extLst>
      <p:ext uri="{BB962C8B-B14F-4D97-AF65-F5344CB8AC3E}">
        <p14:creationId xmlns:p14="http://schemas.microsoft.com/office/powerpoint/2010/main" val="298392550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8856" y="777345"/>
            <a:ext cx="8674503" cy="4525963"/>
          </a:xfrm>
        </p:spPr>
        <p:txBody>
          <a:bodyPr>
            <a:noAutofit/>
          </a:bodyPr>
          <a:lstStyle/>
          <a:p>
            <a:r>
              <a:rPr lang="en-US" sz="1800" b="1" i="1" dirty="0">
                <a:latin typeface="Times New Roman"/>
                <a:cs typeface="Times New Roman"/>
              </a:rPr>
              <a:t>Shown is the radiance measurement sensitivity to atmospheric temperature, water vapor, ozone, carbon monoxide, methane nitrous, nitrous oxide, carbon dioxide, and aerosol variation for an upward looking ground based spectrometer (e.g., ASSIST) as computed using the Line-by-Line </a:t>
            </a:r>
            <a:r>
              <a:rPr lang="en-US" sz="1800" b="1" i="1" dirty="0" err="1">
                <a:latin typeface="Times New Roman"/>
                <a:cs typeface="Times New Roman"/>
              </a:rPr>
              <a:t>Radiative</a:t>
            </a:r>
            <a:r>
              <a:rPr lang="en-US" sz="1800" b="1" i="1" dirty="0">
                <a:latin typeface="Times New Roman"/>
                <a:cs typeface="Times New Roman"/>
              </a:rPr>
              <a:t> Transfer Model (LBLRTM).</a:t>
            </a:r>
          </a:p>
          <a:p>
            <a:pPr>
              <a:lnSpc>
                <a:spcPct val="90000"/>
              </a:lnSpc>
            </a:pPr>
            <a:r>
              <a:rPr lang="en-US" sz="1800" b="1" i="1" dirty="0">
                <a:latin typeface="Times New Roman"/>
                <a:cs typeface="Times New Roman"/>
              </a:rPr>
              <a:t>The sensitivity (i.e., </a:t>
            </a:r>
            <a:r>
              <a:rPr lang="en-US" sz="1800" b="1" i="1" dirty="0" err="1">
                <a:latin typeface="Times New Roman"/>
                <a:cs typeface="Times New Roman"/>
              </a:rPr>
              <a:t>Jacobian</a:t>
            </a:r>
            <a:r>
              <a:rPr lang="en-US" sz="1800" b="1" i="1" dirty="0">
                <a:latin typeface="Times New Roman"/>
                <a:cs typeface="Times New Roman"/>
              </a:rPr>
              <a:t>) is given in terms of the change of brightness temperature per change in temperature or percent change in the gas mixing ratio or aerosol extinction coefficient, normalized to the vertical unit of 1-km. </a:t>
            </a:r>
          </a:p>
          <a:p>
            <a:pPr>
              <a:lnSpc>
                <a:spcPct val="90000"/>
              </a:lnSpc>
            </a:pPr>
            <a:r>
              <a:rPr lang="en-US" sz="1800" b="1" i="1" dirty="0">
                <a:latin typeface="Times New Roman"/>
                <a:cs typeface="Times New Roman"/>
              </a:rPr>
              <a:t>The left-hand panel in each figure shows the spectral distribution of sensitivity for various atmospheric levels, the highest magnitude spectrum generally being that for the lowest atmospheric level (i.e., the surface). </a:t>
            </a:r>
          </a:p>
          <a:p>
            <a:pPr>
              <a:lnSpc>
                <a:spcPct val="90000"/>
              </a:lnSpc>
            </a:pPr>
            <a:r>
              <a:rPr lang="en-US" sz="1800" b="1" i="1" dirty="0">
                <a:latin typeface="Times New Roman"/>
                <a:cs typeface="Times New Roman"/>
              </a:rPr>
              <a:t>The right hand panel shows the vertical distribution of sensitivity for all the optically active spectral channels shown in the left hand panel.</a:t>
            </a:r>
          </a:p>
          <a:p>
            <a:pPr>
              <a:lnSpc>
                <a:spcPct val="90000"/>
              </a:lnSpc>
            </a:pPr>
            <a:r>
              <a:rPr lang="en-US" sz="1800" b="1" i="1" dirty="0">
                <a:latin typeface="Times New Roman"/>
                <a:cs typeface="Times New Roman"/>
              </a:rPr>
              <a:t>The scales of the vertical profile plots are exactly the same for all the trace gases (i.e., a maximum of 1 K/%-km) except for carbon dioxide for which the radiance sensitivity is much weaker than for the the trace gases.  The vertical range is either scale is either 5-km or 20-km , depending on the atmospheric constituent. </a:t>
            </a:r>
          </a:p>
          <a:p>
            <a:pPr>
              <a:lnSpc>
                <a:spcPct val="90000"/>
              </a:lnSpc>
            </a:pPr>
            <a:r>
              <a:rPr lang="en-US" sz="1800" b="1" i="1" dirty="0">
                <a:latin typeface="Times New Roman"/>
                <a:cs typeface="Times New Roman"/>
              </a:rPr>
              <a:t>The results generally show that the radiance measurement sensitivity to temperature and all the absorbing gases and aerosol drops off rapidly with altitude such that reliable profile and total concentration retrieval results should only be expected for the Planetary Boundary Layer (i.e., the first 1-3 km in altitude).  The only exception to this rule is for ozone, nitrous oxide, and carbon monoxide where the sensitivity remains strong to altitudes of 8-km, 6-km, and 4-km, respectively.</a:t>
            </a:r>
          </a:p>
        </p:txBody>
      </p:sp>
      <p:sp>
        <p:nvSpPr>
          <p:cNvPr id="5" name="TextBox 4"/>
          <p:cNvSpPr txBox="1"/>
          <p:nvPr/>
        </p:nvSpPr>
        <p:spPr>
          <a:xfrm>
            <a:off x="0" y="35777"/>
            <a:ext cx="9144000" cy="707886"/>
          </a:xfrm>
          <a:prstGeom prst="rect">
            <a:avLst/>
          </a:prstGeom>
          <a:noFill/>
        </p:spPr>
        <p:txBody>
          <a:bodyPr wrap="square" rtlCol="0">
            <a:spAutoFit/>
          </a:bodyPr>
          <a:lstStyle/>
          <a:p>
            <a:pPr algn="ctr"/>
            <a:r>
              <a:rPr lang="en-US" sz="4000" b="1" u="sng" dirty="0">
                <a:solidFill>
                  <a:srgbClr val="800000"/>
                </a:solidFill>
              </a:rPr>
              <a:t>Explanation</a:t>
            </a:r>
          </a:p>
        </p:txBody>
      </p:sp>
    </p:spTree>
    <p:extLst>
      <p:ext uri="{BB962C8B-B14F-4D97-AF65-F5344CB8AC3E}">
        <p14:creationId xmlns:p14="http://schemas.microsoft.com/office/powerpoint/2010/main" val="146780637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0"/>
            <a:ext cx="7772400" cy="1470025"/>
          </a:xfrm>
        </p:spPr>
        <p:txBody>
          <a:bodyPr>
            <a:normAutofit fontScale="90000"/>
          </a:bodyPr>
          <a:lstStyle/>
          <a:p>
            <a:r>
              <a:rPr lang="en-US" b="1" i="1" dirty="0">
                <a:solidFill>
                  <a:srgbClr val="800000"/>
                </a:solidFill>
              </a:rPr>
              <a:t>Ground-based ASSIST </a:t>
            </a:r>
            <a:br>
              <a:rPr lang="en-US" b="1" i="1" dirty="0">
                <a:solidFill>
                  <a:srgbClr val="800000"/>
                </a:solidFill>
              </a:rPr>
            </a:br>
            <a:r>
              <a:rPr lang="en-US" b="1" i="1" u="sng" dirty="0">
                <a:solidFill>
                  <a:srgbClr val="800000"/>
                </a:solidFill>
              </a:rPr>
              <a:t>Retrieval Sensitivity to Trace Gases</a:t>
            </a:r>
          </a:p>
        </p:txBody>
      </p:sp>
      <p:pic>
        <p:nvPicPr>
          <p:cNvPr id="4" name="Picture 3" descr="TjacobianSPM.png"/>
          <p:cNvPicPr>
            <a:picLocks noChangeAspect="1"/>
          </p:cNvPicPr>
          <p:nvPr/>
        </p:nvPicPr>
        <p:blipFill rotWithShape="1">
          <a:blip r:embed="rId2">
            <a:extLst>
              <a:ext uri="{28A0092B-C50C-407E-A947-70E740481C1C}">
                <a14:useLocalDpi xmlns:a14="http://schemas.microsoft.com/office/drawing/2010/main" val="0"/>
              </a:ext>
            </a:extLst>
          </a:blip>
          <a:srcRect l="6718" r="5448"/>
          <a:stretch/>
        </p:blipFill>
        <p:spPr>
          <a:xfrm>
            <a:off x="228041" y="2003181"/>
            <a:ext cx="4498162" cy="3840907"/>
          </a:xfrm>
          <a:prstGeom prst="rect">
            <a:avLst/>
          </a:prstGeom>
        </p:spPr>
      </p:pic>
      <p:sp>
        <p:nvSpPr>
          <p:cNvPr id="5" name="TextBox 4"/>
          <p:cNvSpPr txBox="1"/>
          <p:nvPr/>
        </p:nvSpPr>
        <p:spPr>
          <a:xfrm>
            <a:off x="0" y="1470025"/>
            <a:ext cx="9144000" cy="584776"/>
          </a:xfrm>
          <a:prstGeom prst="rect">
            <a:avLst/>
          </a:prstGeom>
          <a:noFill/>
        </p:spPr>
        <p:txBody>
          <a:bodyPr wrap="square" rtlCol="0">
            <a:spAutoFit/>
          </a:bodyPr>
          <a:lstStyle/>
          <a:p>
            <a:pPr algn="ctr"/>
            <a:r>
              <a:rPr lang="en-US" sz="3200" b="1" dirty="0"/>
              <a:t>Brightness Temperature/Temperature  </a:t>
            </a:r>
            <a:r>
              <a:rPr lang="en-US" sz="3200" b="1" dirty="0" err="1"/>
              <a:t>Jacobian</a:t>
            </a:r>
            <a:endParaRPr lang="en-US" sz="3200" b="1" dirty="0"/>
          </a:p>
        </p:txBody>
      </p:sp>
      <p:sp>
        <p:nvSpPr>
          <p:cNvPr id="6" name="TextBox 5"/>
          <p:cNvSpPr txBox="1"/>
          <p:nvPr/>
        </p:nvSpPr>
        <p:spPr>
          <a:xfrm rot="16200000">
            <a:off x="-807962" y="3680792"/>
            <a:ext cx="2031889" cy="369332"/>
          </a:xfrm>
          <a:prstGeom prst="rect">
            <a:avLst/>
          </a:prstGeom>
          <a:noFill/>
        </p:spPr>
        <p:txBody>
          <a:bodyPr wrap="none" rtlCol="0">
            <a:spAutoFit/>
          </a:bodyPr>
          <a:lstStyle/>
          <a:p>
            <a:r>
              <a:rPr lang="en-US" dirty="0" err="1"/>
              <a:t>Jacobian</a:t>
            </a:r>
            <a:r>
              <a:rPr lang="en-US" dirty="0"/>
              <a:t> (°K/°K-km)</a:t>
            </a:r>
          </a:p>
        </p:txBody>
      </p:sp>
      <p:sp>
        <p:nvSpPr>
          <p:cNvPr id="7" name="TextBox 6"/>
          <p:cNvSpPr txBox="1"/>
          <p:nvPr/>
        </p:nvSpPr>
        <p:spPr>
          <a:xfrm>
            <a:off x="1593583" y="5523572"/>
            <a:ext cx="2125101" cy="369332"/>
          </a:xfrm>
          <a:prstGeom prst="rect">
            <a:avLst/>
          </a:prstGeom>
          <a:noFill/>
        </p:spPr>
        <p:txBody>
          <a:bodyPr wrap="none" rtlCol="0">
            <a:spAutoFit/>
          </a:bodyPr>
          <a:lstStyle/>
          <a:p>
            <a:r>
              <a:rPr lang="en-US" dirty="0"/>
              <a:t>Wavenumber (cm</a:t>
            </a:r>
            <a:r>
              <a:rPr lang="en-US" baseline="30000" dirty="0"/>
              <a:t>-1</a:t>
            </a:r>
            <a:r>
              <a:rPr lang="en-US" dirty="0"/>
              <a:t>)</a:t>
            </a:r>
          </a:p>
        </p:txBody>
      </p:sp>
      <p:pic>
        <p:nvPicPr>
          <p:cNvPr id="9" name="Picture 8" descr="TjocobianProfile.png"/>
          <p:cNvPicPr>
            <a:picLocks noChangeAspect="1"/>
          </p:cNvPicPr>
          <p:nvPr/>
        </p:nvPicPr>
        <p:blipFill rotWithShape="1">
          <a:blip r:embed="rId3">
            <a:extLst>
              <a:ext uri="{28A0092B-C50C-407E-A947-70E740481C1C}">
                <a14:useLocalDpi xmlns:a14="http://schemas.microsoft.com/office/drawing/2010/main" val="0"/>
              </a:ext>
            </a:extLst>
          </a:blip>
          <a:srcRect l="7069" r="7701"/>
          <a:stretch/>
        </p:blipFill>
        <p:spPr>
          <a:xfrm>
            <a:off x="4688697" y="2002269"/>
            <a:ext cx="4364836" cy="3840907"/>
          </a:xfrm>
          <a:prstGeom prst="rect">
            <a:avLst/>
          </a:prstGeom>
        </p:spPr>
      </p:pic>
      <p:sp>
        <p:nvSpPr>
          <p:cNvPr id="10" name="TextBox 9"/>
          <p:cNvSpPr txBox="1"/>
          <p:nvPr/>
        </p:nvSpPr>
        <p:spPr>
          <a:xfrm>
            <a:off x="6135847" y="5520751"/>
            <a:ext cx="2031889" cy="369332"/>
          </a:xfrm>
          <a:prstGeom prst="rect">
            <a:avLst/>
          </a:prstGeom>
          <a:noFill/>
        </p:spPr>
        <p:txBody>
          <a:bodyPr wrap="none" rtlCol="0">
            <a:spAutoFit/>
          </a:bodyPr>
          <a:lstStyle/>
          <a:p>
            <a:r>
              <a:rPr lang="en-US" dirty="0" err="1"/>
              <a:t>Jacobian</a:t>
            </a:r>
            <a:r>
              <a:rPr lang="en-US" dirty="0"/>
              <a:t> (°K/°K-km)</a:t>
            </a:r>
          </a:p>
        </p:txBody>
      </p:sp>
      <p:sp>
        <p:nvSpPr>
          <p:cNvPr id="11" name="TextBox 10"/>
          <p:cNvSpPr txBox="1"/>
          <p:nvPr/>
        </p:nvSpPr>
        <p:spPr>
          <a:xfrm rot="16200000">
            <a:off x="3951090" y="3588369"/>
            <a:ext cx="1416035" cy="369332"/>
          </a:xfrm>
          <a:prstGeom prst="rect">
            <a:avLst/>
          </a:prstGeom>
          <a:noFill/>
        </p:spPr>
        <p:txBody>
          <a:bodyPr wrap="none" rtlCol="0">
            <a:spAutoFit/>
          </a:bodyPr>
          <a:lstStyle/>
          <a:p>
            <a:r>
              <a:rPr lang="en-US" dirty="0"/>
              <a:t>Altitude (km)</a:t>
            </a:r>
          </a:p>
        </p:txBody>
      </p:sp>
    </p:spTree>
    <p:extLst>
      <p:ext uri="{BB962C8B-B14F-4D97-AF65-F5344CB8AC3E}">
        <p14:creationId xmlns:p14="http://schemas.microsoft.com/office/powerpoint/2010/main" val="83632048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0"/>
            <a:ext cx="7772400" cy="1470025"/>
          </a:xfrm>
        </p:spPr>
        <p:txBody>
          <a:bodyPr>
            <a:normAutofit fontScale="90000"/>
          </a:bodyPr>
          <a:lstStyle/>
          <a:p>
            <a:r>
              <a:rPr lang="en-US" b="1" i="1" dirty="0">
                <a:solidFill>
                  <a:srgbClr val="800000"/>
                </a:solidFill>
              </a:rPr>
              <a:t>Ground-based ASSIST </a:t>
            </a:r>
            <a:br>
              <a:rPr lang="en-US" b="1" i="1" dirty="0">
                <a:solidFill>
                  <a:srgbClr val="800000"/>
                </a:solidFill>
              </a:rPr>
            </a:br>
            <a:r>
              <a:rPr lang="en-US" b="1" i="1" u="sng" dirty="0">
                <a:solidFill>
                  <a:srgbClr val="800000"/>
                </a:solidFill>
              </a:rPr>
              <a:t>Retrieval Sensitivity to Trace Gases</a:t>
            </a:r>
          </a:p>
        </p:txBody>
      </p:sp>
      <p:sp>
        <p:nvSpPr>
          <p:cNvPr id="5" name="TextBox 4"/>
          <p:cNvSpPr txBox="1"/>
          <p:nvPr/>
        </p:nvSpPr>
        <p:spPr>
          <a:xfrm>
            <a:off x="0" y="1470025"/>
            <a:ext cx="9144000" cy="584776"/>
          </a:xfrm>
          <a:prstGeom prst="rect">
            <a:avLst/>
          </a:prstGeom>
          <a:noFill/>
        </p:spPr>
        <p:txBody>
          <a:bodyPr wrap="square" rtlCol="0">
            <a:spAutoFit/>
          </a:bodyPr>
          <a:lstStyle/>
          <a:p>
            <a:pPr algn="ctr"/>
            <a:r>
              <a:rPr lang="en-US" sz="3200" b="1" dirty="0"/>
              <a:t>Brightness Temperature/Water Vapor </a:t>
            </a:r>
            <a:r>
              <a:rPr lang="en-US" sz="3200" b="1" dirty="0" err="1"/>
              <a:t>Jacobian</a:t>
            </a:r>
            <a:endParaRPr lang="en-US" sz="3200" b="1" dirty="0"/>
          </a:p>
        </p:txBody>
      </p:sp>
      <p:pic>
        <p:nvPicPr>
          <p:cNvPr id="3" name="Picture 2" descr="H2OjacobiamSpm.png"/>
          <p:cNvPicPr>
            <a:picLocks noChangeAspect="1"/>
          </p:cNvPicPr>
          <p:nvPr/>
        </p:nvPicPr>
        <p:blipFill rotWithShape="1">
          <a:blip r:embed="rId2">
            <a:extLst>
              <a:ext uri="{28A0092B-C50C-407E-A947-70E740481C1C}">
                <a14:useLocalDpi xmlns:a14="http://schemas.microsoft.com/office/drawing/2010/main" val="0"/>
              </a:ext>
            </a:extLst>
          </a:blip>
          <a:srcRect l="7306" t="4389" r="5821" b="4634"/>
          <a:stretch/>
        </p:blipFill>
        <p:spPr>
          <a:xfrm>
            <a:off x="268683" y="2180059"/>
            <a:ext cx="4448948" cy="3494342"/>
          </a:xfrm>
          <a:prstGeom prst="rect">
            <a:avLst/>
          </a:prstGeom>
        </p:spPr>
      </p:pic>
      <p:pic>
        <p:nvPicPr>
          <p:cNvPr id="8" name="Picture 7" descr="H2OjocibianProfile.png"/>
          <p:cNvPicPr>
            <a:picLocks noChangeAspect="1"/>
          </p:cNvPicPr>
          <p:nvPr/>
        </p:nvPicPr>
        <p:blipFill rotWithShape="1">
          <a:blip r:embed="rId3">
            <a:extLst>
              <a:ext uri="{28A0092B-C50C-407E-A947-70E740481C1C}">
                <a14:useLocalDpi xmlns:a14="http://schemas.microsoft.com/office/drawing/2010/main" val="0"/>
              </a:ext>
            </a:extLst>
          </a:blip>
          <a:srcRect l="7620" r="5662" b="5084"/>
          <a:stretch/>
        </p:blipFill>
        <p:spPr>
          <a:xfrm>
            <a:off x="4717520" y="2001456"/>
            <a:ext cx="4441010" cy="3645635"/>
          </a:xfrm>
          <a:prstGeom prst="rect">
            <a:avLst/>
          </a:prstGeom>
        </p:spPr>
      </p:pic>
      <p:sp>
        <p:nvSpPr>
          <p:cNvPr id="16" name="TextBox 15"/>
          <p:cNvSpPr txBox="1"/>
          <p:nvPr/>
        </p:nvSpPr>
        <p:spPr>
          <a:xfrm rot="16200000">
            <a:off x="-791395" y="3680792"/>
            <a:ext cx="1998752" cy="369332"/>
          </a:xfrm>
          <a:prstGeom prst="rect">
            <a:avLst/>
          </a:prstGeom>
          <a:noFill/>
        </p:spPr>
        <p:txBody>
          <a:bodyPr wrap="none" rtlCol="0">
            <a:spAutoFit/>
          </a:bodyPr>
          <a:lstStyle/>
          <a:p>
            <a:r>
              <a:rPr lang="en-US" dirty="0" err="1"/>
              <a:t>Jacobian</a:t>
            </a:r>
            <a:r>
              <a:rPr lang="en-US" dirty="0"/>
              <a:t> (°K/%-km)</a:t>
            </a:r>
          </a:p>
        </p:txBody>
      </p:sp>
      <p:sp>
        <p:nvSpPr>
          <p:cNvPr id="17" name="TextBox 16"/>
          <p:cNvSpPr txBox="1"/>
          <p:nvPr/>
        </p:nvSpPr>
        <p:spPr>
          <a:xfrm>
            <a:off x="1593583" y="5523572"/>
            <a:ext cx="2125101" cy="369332"/>
          </a:xfrm>
          <a:prstGeom prst="rect">
            <a:avLst/>
          </a:prstGeom>
          <a:noFill/>
        </p:spPr>
        <p:txBody>
          <a:bodyPr wrap="none" rtlCol="0">
            <a:spAutoFit/>
          </a:bodyPr>
          <a:lstStyle/>
          <a:p>
            <a:r>
              <a:rPr lang="en-US" dirty="0"/>
              <a:t>Wavenumber (cm</a:t>
            </a:r>
            <a:r>
              <a:rPr lang="en-US" baseline="30000" dirty="0"/>
              <a:t>-1</a:t>
            </a:r>
            <a:r>
              <a:rPr lang="en-US" dirty="0"/>
              <a:t>)</a:t>
            </a:r>
          </a:p>
        </p:txBody>
      </p:sp>
      <p:sp>
        <p:nvSpPr>
          <p:cNvPr id="18" name="TextBox 17"/>
          <p:cNvSpPr txBox="1"/>
          <p:nvPr/>
        </p:nvSpPr>
        <p:spPr>
          <a:xfrm>
            <a:off x="5917367" y="5520751"/>
            <a:ext cx="1998752" cy="369332"/>
          </a:xfrm>
          <a:prstGeom prst="rect">
            <a:avLst/>
          </a:prstGeom>
          <a:noFill/>
        </p:spPr>
        <p:txBody>
          <a:bodyPr wrap="none" rtlCol="0">
            <a:spAutoFit/>
          </a:bodyPr>
          <a:lstStyle/>
          <a:p>
            <a:r>
              <a:rPr lang="en-US" dirty="0" err="1"/>
              <a:t>Jacobian</a:t>
            </a:r>
            <a:r>
              <a:rPr lang="en-US" dirty="0"/>
              <a:t> (°K/%-km)</a:t>
            </a:r>
          </a:p>
        </p:txBody>
      </p:sp>
      <p:sp>
        <p:nvSpPr>
          <p:cNvPr id="19" name="TextBox 18"/>
          <p:cNvSpPr txBox="1"/>
          <p:nvPr/>
        </p:nvSpPr>
        <p:spPr>
          <a:xfrm rot="16200000">
            <a:off x="3951090" y="3588369"/>
            <a:ext cx="1416035" cy="369332"/>
          </a:xfrm>
          <a:prstGeom prst="rect">
            <a:avLst/>
          </a:prstGeom>
          <a:noFill/>
        </p:spPr>
        <p:txBody>
          <a:bodyPr wrap="none" rtlCol="0">
            <a:spAutoFit/>
          </a:bodyPr>
          <a:lstStyle/>
          <a:p>
            <a:r>
              <a:rPr lang="en-US" dirty="0"/>
              <a:t>Altitude (km)</a:t>
            </a:r>
          </a:p>
        </p:txBody>
      </p:sp>
    </p:spTree>
    <p:extLst>
      <p:ext uri="{BB962C8B-B14F-4D97-AF65-F5344CB8AC3E}">
        <p14:creationId xmlns:p14="http://schemas.microsoft.com/office/powerpoint/2010/main" val="1573992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45303"/>
            <a:ext cx="8229600" cy="1143000"/>
          </a:xfrm>
        </p:spPr>
        <p:txBody>
          <a:bodyPr/>
          <a:lstStyle/>
          <a:p>
            <a:r>
              <a:rPr lang="en-US" b="1" i="1" u="sng" dirty="0" err="1">
                <a:solidFill>
                  <a:srgbClr val="FFFF00"/>
                </a:solidFill>
              </a:rPr>
              <a:t>Radiative</a:t>
            </a:r>
            <a:r>
              <a:rPr lang="en-US" b="1" i="1" u="sng" dirty="0">
                <a:solidFill>
                  <a:srgbClr val="FFFF00"/>
                </a:solidFill>
              </a:rPr>
              <a:t> Processes</a:t>
            </a:r>
          </a:p>
        </p:txBody>
      </p:sp>
      <p:pic>
        <p:nvPicPr>
          <p:cNvPr id="5" name="Picture 7" descr="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011021"/>
            <a:ext cx="8581434" cy="51810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Down Arrow 5"/>
          <p:cNvSpPr/>
          <p:nvPr/>
        </p:nvSpPr>
        <p:spPr>
          <a:xfrm rot="21415780">
            <a:off x="793790" y="4180951"/>
            <a:ext cx="608110" cy="1781761"/>
          </a:xfrm>
          <a:prstGeom prst="downArrow">
            <a:avLst/>
          </a:prstGeom>
          <a:gradFill flip="none" rotWithShape="1">
            <a:gsLst>
              <a:gs pos="54000">
                <a:srgbClr val="FFFF00"/>
              </a:gs>
              <a:gs pos="100000">
                <a:srgbClr val="FFFFFF"/>
              </a:gs>
              <a:gs pos="77000">
                <a:srgbClr val="FFFF00"/>
              </a:gs>
            </a:gsLst>
            <a:lin ang="0" scaled="1"/>
            <a:tileRect/>
          </a:gradFill>
          <a:ln>
            <a:gradFill flip="none" rotWithShape="1">
              <a:gsLst>
                <a:gs pos="0">
                  <a:schemeClr val="accent1"/>
                </a:gs>
                <a:gs pos="100000">
                  <a:prstClr val="white"/>
                </a:gs>
              </a:gsLst>
              <a:lin ang="0" scaled="1"/>
              <a:tileRect/>
            </a:gra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effectLst>
                <a:innerShdw blurRad="63500" dist="50800" dir="13500000">
                  <a:prstClr val="black">
                    <a:alpha val="50000"/>
                  </a:prstClr>
                </a:innerShdw>
              </a:effectLst>
            </a:endParaRPr>
          </a:p>
        </p:txBody>
      </p:sp>
      <p:sp>
        <p:nvSpPr>
          <p:cNvPr id="7" name="TextBox 6"/>
          <p:cNvSpPr txBox="1"/>
          <p:nvPr/>
        </p:nvSpPr>
        <p:spPr>
          <a:xfrm>
            <a:off x="573337" y="3786504"/>
            <a:ext cx="346344" cy="2246769"/>
          </a:xfrm>
          <a:prstGeom prst="rect">
            <a:avLst/>
          </a:prstGeom>
          <a:noFill/>
        </p:spPr>
        <p:txBody>
          <a:bodyPr wrap="none" rtlCol="0">
            <a:spAutoFit/>
          </a:bodyPr>
          <a:lstStyle/>
          <a:p>
            <a:r>
              <a:rPr lang="en-US" sz="2000" b="1" dirty="0">
                <a:solidFill>
                  <a:srgbClr val="FFFF00"/>
                </a:solidFill>
              </a:rPr>
              <a:t>D</a:t>
            </a:r>
          </a:p>
          <a:p>
            <a:r>
              <a:rPr lang="en-US" sz="2000" b="1" dirty="0">
                <a:solidFill>
                  <a:srgbClr val="FFFF00"/>
                </a:solidFill>
              </a:rPr>
              <a:t>I</a:t>
            </a:r>
          </a:p>
          <a:p>
            <a:r>
              <a:rPr lang="en-US" sz="2000" b="1" dirty="0">
                <a:solidFill>
                  <a:srgbClr val="FFFF00"/>
                </a:solidFill>
              </a:rPr>
              <a:t>R</a:t>
            </a:r>
          </a:p>
          <a:p>
            <a:r>
              <a:rPr lang="en-US" sz="2000" b="1" dirty="0">
                <a:solidFill>
                  <a:srgbClr val="FFFF00"/>
                </a:solidFill>
              </a:rPr>
              <a:t>E</a:t>
            </a:r>
          </a:p>
          <a:p>
            <a:r>
              <a:rPr lang="en-US" sz="2000" b="1" dirty="0">
                <a:solidFill>
                  <a:srgbClr val="FFFF00"/>
                </a:solidFill>
              </a:rPr>
              <a:t>C</a:t>
            </a:r>
          </a:p>
          <a:p>
            <a:r>
              <a:rPr lang="en-US" sz="2000" b="1" dirty="0">
                <a:solidFill>
                  <a:srgbClr val="FFFF00"/>
                </a:solidFill>
              </a:rPr>
              <a:t>T</a:t>
            </a:r>
          </a:p>
          <a:p>
            <a:endParaRPr lang="en-US" sz="2000" b="1" dirty="0">
              <a:solidFill>
                <a:srgbClr val="FFFF00"/>
              </a:solidFill>
            </a:endParaRPr>
          </a:p>
        </p:txBody>
      </p:sp>
      <p:sp>
        <p:nvSpPr>
          <p:cNvPr id="8" name="Lightning Bolt 7"/>
          <p:cNvSpPr/>
          <p:nvPr/>
        </p:nvSpPr>
        <p:spPr>
          <a:xfrm rot="1268199">
            <a:off x="1719336" y="3595082"/>
            <a:ext cx="1480305" cy="1856036"/>
          </a:xfrm>
          <a:prstGeom prst="lightningBolt">
            <a:avLst/>
          </a:prstGeom>
          <a:pattFill prst="pct70">
            <a:fgClr>
              <a:srgbClr val="FFFF00"/>
            </a:fgClr>
            <a:bgClr>
              <a:schemeClr val="tx1"/>
            </a:bgClr>
          </a:patt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Down Arrow 8"/>
          <p:cNvSpPr/>
          <p:nvPr/>
        </p:nvSpPr>
        <p:spPr>
          <a:xfrm rot="21229834">
            <a:off x="3402723" y="4624543"/>
            <a:ext cx="484632" cy="1294529"/>
          </a:xfrm>
          <a:prstGeom prst="downArrow">
            <a:avLst/>
          </a:prstGeom>
          <a:pattFill prst="weave">
            <a:fgClr>
              <a:srgbClr val="FFFF00"/>
            </a:fgClr>
            <a:bgClr>
              <a:schemeClr val="tx1"/>
            </a:bgClr>
          </a:patt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1" name="Straight Arrow Connector 10"/>
          <p:cNvCxnSpPr/>
          <p:nvPr/>
        </p:nvCxnSpPr>
        <p:spPr>
          <a:xfrm>
            <a:off x="3466844" y="4095380"/>
            <a:ext cx="52920" cy="436306"/>
          </a:xfrm>
          <a:prstGeom prst="straightConnector1">
            <a:avLst/>
          </a:prstGeom>
          <a:ln w="38100" cmpd="sng">
            <a:solidFill>
              <a:srgbClr val="000000"/>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14" name="Down Arrow 13"/>
          <p:cNvSpPr/>
          <p:nvPr/>
        </p:nvSpPr>
        <p:spPr>
          <a:xfrm>
            <a:off x="6473783" y="4408198"/>
            <a:ext cx="635031" cy="1409679"/>
          </a:xfrm>
          <a:prstGeom prst="downArrow">
            <a:avLst>
              <a:gd name="adj1" fmla="val 93678"/>
              <a:gd name="adj2" fmla="val 50000"/>
            </a:avLst>
          </a:prstGeom>
          <a:pattFill prst="smConfetti">
            <a:fgClr>
              <a:schemeClr val="tx1"/>
            </a:fgClr>
            <a:bgClr>
              <a:srgbClr val="FF0000"/>
            </a:bgClr>
          </a:patt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Down Arrow 14"/>
          <p:cNvSpPr/>
          <p:nvPr/>
        </p:nvSpPr>
        <p:spPr>
          <a:xfrm>
            <a:off x="7631648" y="4095380"/>
            <a:ext cx="447353" cy="1757779"/>
          </a:xfrm>
          <a:prstGeom prst="downArrow">
            <a:avLst>
              <a:gd name="adj1" fmla="val 93678"/>
              <a:gd name="adj2" fmla="val 50000"/>
            </a:avLst>
          </a:prstGeom>
          <a:pattFill prst="smConfetti">
            <a:fgClr>
              <a:schemeClr val="tx1"/>
            </a:fgClr>
            <a:bgClr>
              <a:srgbClr val="FF0000"/>
            </a:bgClr>
          </a:patt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8" name="Straight Connector 17"/>
          <p:cNvCxnSpPr/>
          <p:nvPr/>
        </p:nvCxnSpPr>
        <p:spPr>
          <a:xfrm>
            <a:off x="7801689" y="3461186"/>
            <a:ext cx="0" cy="519369"/>
          </a:xfrm>
          <a:prstGeom prst="line">
            <a:avLst/>
          </a:prstGeom>
          <a:ln w="38100" cmpd="sng">
            <a:solidFill>
              <a:schemeClr val="tx1"/>
            </a:solidFill>
            <a:prstDash val="dash"/>
            <a:headEnd type="triangle"/>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6964893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0"/>
            <a:ext cx="7772400" cy="1470025"/>
          </a:xfrm>
        </p:spPr>
        <p:txBody>
          <a:bodyPr>
            <a:normAutofit fontScale="90000"/>
          </a:bodyPr>
          <a:lstStyle/>
          <a:p>
            <a:r>
              <a:rPr lang="en-US" b="1" i="1" dirty="0">
                <a:solidFill>
                  <a:srgbClr val="800000"/>
                </a:solidFill>
              </a:rPr>
              <a:t>Ground-based ASSIST </a:t>
            </a:r>
            <a:br>
              <a:rPr lang="en-US" b="1" i="1" dirty="0">
                <a:solidFill>
                  <a:srgbClr val="800000"/>
                </a:solidFill>
              </a:rPr>
            </a:br>
            <a:r>
              <a:rPr lang="en-US" b="1" i="1" u="sng" dirty="0">
                <a:solidFill>
                  <a:srgbClr val="800000"/>
                </a:solidFill>
              </a:rPr>
              <a:t>Retrieval Sensitivity to Trace Gases</a:t>
            </a:r>
          </a:p>
        </p:txBody>
      </p:sp>
      <p:sp>
        <p:nvSpPr>
          <p:cNvPr id="5" name="TextBox 4"/>
          <p:cNvSpPr txBox="1"/>
          <p:nvPr/>
        </p:nvSpPr>
        <p:spPr>
          <a:xfrm>
            <a:off x="0" y="1470025"/>
            <a:ext cx="9144000" cy="584776"/>
          </a:xfrm>
          <a:prstGeom prst="rect">
            <a:avLst/>
          </a:prstGeom>
          <a:noFill/>
        </p:spPr>
        <p:txBody>
          <a:bodyPr wrap="square" rtlCol="0">
            <a:spAutoFit/>
          </a:bodyPr>
          <a:lstStyle/>
          <a:p>
            <a:pPr algn="ctr"/>
            <a:r>
              <a:rPr lang="en-US" sz="3200" b="1" dirty="0"/>
              <a:t>Brightness Temperature/Ozone </a:t>
            </a:r>
            <a:r>
              <a:rPr lang="en-US" sz="3200" b="1" dirty="0" err="1"/>
              <a:t>Jacobian</a:t>
            </a:r>
            <a:endParaRPr lang="en-US" sz="3200" b="1" dirty="0"/>
          </a:p>
        </p:txBody>
      </p:sp>
      <p:pic>
        <p:nvPicPr>
          <p:cNvPr id="3" name="Picture 2" descr="OzoneJacobianSpm.png"/>
          <p:cNvPicPr>
            <a:picLocks noChangeAspect="1"/>
          </p:cNvPicPr>
          <p:nvPr/>
        </p:nvPicPr>
        <p:blipFill rotWithShape="1">
          <a:blip r:embed="rId2">
            <a:extLst>
              <a:ext uri="{28A0092B-C50C-407E-A947-70E740481C1C}">
                <a14:useLocalDpi xmlns:a14="http://schemas.microsoft.com/office/drawing/2010/main" val="0"/>
              </a:ext>
            </a:extLst>
          </a:blip>
          <a:srcRect l="7787" t="4389" r="5581" b="4954"/>
          <a:stretch/>
        </p:blipFill>
        <p:spPr>
          <a:xfrm>
            <a:off x="286762" y="2177696"/>
            <a:ext cx="4436606" cy="3482051"/>
          </a:xfrm>
          <a:prstGeom prst="rect">
            <a:avLst/>
          </a:prstGeom>
        </p:spPr>
      </p:pic>
      <p:pic>
        <p:nvPicPr>
          <p:cNvPr id="26" name="Picture 25" descr="O3JacobianProfile.png"/>
          <p:cNvPicPr>
            <a:picLocks noChangeAspect="1"/>
          </p:cNvPicPr>
          <p:nvPr/>
        </p:nvPicPr>
        <p:blipFill rotWithShape="1">
          <a:blip r:embed="rId3">
            <a:extLst>
              <a:ext uri="{28A0092B-C50C-407E-A947-70E740481C1C}">
                <a14:useLocalDpi xmlns:a14="http://schemas.microsoft.com/office/drawing/2010/main" val="0"/>
              </a:ext>
            </a:extLst>
          </a:blip>
          <a:srcRect l="8267" t="4389" r="7021" b="6234"/>
          <a:stretch/>
        </p:blipFill>
        <p:spPr>
          <a:xfrm>
            <a:off x="4737023" y="2177696"/>
            <a:ext cx="4338278" cy="3432887"/>
          </a:xfrm>
          <a:prstGeom prst="rect">
            <a:avLst/>
          </a:prstGeom>
        </p:spPr>
      </p:pic>
      <p:sp>
        <p:nvSpPr>
          <p:cNvPr id="27" name="TextBox 26"/>
          <p:cNvSpPr txBox="1"/>
          <p:nvPr/>
        </p:nvSpPr>
        <p:spPr>
          <a:xfrm rot="16200000">
            <a:off x="-791395" y="3680792"/>
            <a:ext cx="1998752" cy="369332"/>
          </a:xfrm>
          <a:prstGeom prst="rect">
            <a:avLst/>
          </a:prstGeom>
          <a:noFill/>
        </p:spPr>
        <p:txBody>
          <a:bodyPr wrap="none" rtlCol="0">
            <a:spAutoFit/>
          </a:bodyPr>
          <a:lstStyle/>
          <a:p>
            <a:r>
              <a:rPr lang="en-US" dirty="0" err="1"/>
              <a:t>Jacobian</a:t>
            </a:r>
            <a:r>
              <a:rPr lang="en-US" dirty="0"/>
              <a:t> (°K/%-km)</a:t>
            </a:r>
          </a:p>
        </p:txBody>
      </p:sp>
      <p:sp>
        <p:nvSpPr>
          <p:cNvPr id="28" name="TextBox 27"/>
          <p:cNvSpPr txBox="1"/>
          <p:nvPr/>
        </p:nvSpPr>
        <p:spPr>
          <a:xfrm>
            <a:off x="1593583" y="5523572"/>
            <a:ext cx="2125101" cy="369332"/>
          </a:xfrm>
          <a:prstGeom prst="rect">
            <a:avLst/>
          </a:prstGeom>
          <a:noFill/>
        </p:spPr>
        <p:txBody>
          <a:bodyPr wrap="none" rtlCol="0">
            <a:spAutoFit/>
          </a:bodyPr>
          <a:lstStyle/>
          <a:p>
            <a:r>
              <a:rPr lang="en-US" dirty="0"/>
              <a:t>Wavenumber (cm</a:t>
            </a:r>
            <a:r>
              <a:rPr lang="en-US" baseline="30000" dirty="0"/>
              <a:t>-1</a:t>
            </a:r>
            <a:r>
              <a:rPr lang="en-US" dirty="0"/>
              <a:t>)</a:t>
            </a:r>
          </a:p>
        </p:txBody>
      </p:sp>
      <p:sp>
        <p:nvSpPr>
          <p:cNvPr id="29" name="TextBox 28"/>
          <p:cNvSpPr txBox="1"/>
          <p:nvPr/>
        </p:nvSpPr>
        <p:spPr>
          <a:xfrm>
            <a:off x="5917367" y="5520751"/>
            <a:ext cx="1998752" cy="369332"/>
          </a:xfrm>
          <a:prstGeom prst="rect">
            <a:avLst/>
          </a:prstGeom>
          <a:noFill/>
        </p:spPr>
        <p:txBody>
          <a:bodyPr wrap="none" rtlCol="0">
            <a:spAutoFit/>
          </a:bodyPr>
          <a:lstStyle/>
          <a:p>
            <a:r>
              <a:rPr lang="en-US" dirty="0" err="1"/>
              <a:t>Jacobian</a:t>
            </a:r>
            <a:r>
              <a:rPr lang="en-US" dirty="0"/>
              <a:t> (°K/%-km)</a:t>
            </a:r>
          </a:p>
        </p:txBody>
      </p:sp>
      <p:sp>
        <p:nvSpPr>
          <p:cNvPr id="30" name="TextBox 29"/>
          <p:cNvSpPr txBox="1"/>
          <p:nvPr/>
        </p:nvSpPr>
        <p:spPr>
          <a:xfrm rot="16200000">
            <a:off x="3951090" y="3588369"/>
            <a:ext cx="1416035" cy="369332"/>
          </a:xfrm>
          <a:prstGeom prst="rect">
            <a:avLst/>
          </a:prstGeom>
          <a:noFill/>
        </p:spPr>
        <p:txBody>
          <a:bodyPr wrap="none" rtlCol="0">
            <a:spAutoFit/>
          </a:bodyPr>
          <a:lstStyle/>
          <a:p>
            <a:r>
              <a:rPr lang="en-US" dirty="0"/>
              <a:t>Altitude (km)</a:t>
            </a:r>
          </a:p>
        </p:txBody>
      </p:sp>
    </p:spTree>
    <p:extLst>
      <p:ext uri="{BB962C8B-B14F-4D97-AF65-F5344CB8AC3E}">
        <p14:creationId xmlns:p14="http://schemas.microsoft.com/office/powerpoint/2010/main" val="5187301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0"/>
            <a:ext cx="7772400" cy="1470025"/>
          </a:xfrm>
        </p:spPr>
        <p:txBody>
          <a:bodyPr>
            <a:normAutofit fontScale="90000"/>
          </a:bodyPr>
          <a:lstStyle/>
          <a:p>
            <a:r>
              <a:rPr lang="en-US" b="1" i="1" dirty="0">
                <a:solidFill>
                  <a:srgbClr val="800000"/>
                </a:solidFill>
              </a:rPr>
              <a:t>Ground-based ASSIST </a:t>
            </a:r>
            <a:br>
              <a:rPr lang="en-US" b="1" i="1" dirty="0">
                <a:solidFill>
                  <a:srgbClr val="800000"/>
                </a:solidFill>
              </a:rPr>
            </a:br>
            <a:r>
              <a:rPr lang="en-US" b="1" i="1" u="sng" dirty="0">
                <a:solidFill>
                  <a:srgbClr val="800000"/>
                </a:solidFill>
              </a:rPr>
              <a:t>Retrieval Sensitivity to Trace Gases</a:t>
            </a:r>
          </a:p>
        </p:txBody>
      </p:sp>
      <p:sp>
        <p:nvSpPr>
          <p:cNvPr id="5" name="TextBox 4"/>
          <p:cNvSpPr txBox="1"/>
          <p:nvPr/>
        </p:nvSpPr>
        <p:spPr>
          <a:xfrm>
            <a:off x="0" y="1470025"/>
            <a:ext cx="9144000" cy="584776"/>
          </a:xfrm>
          <a:prstGeom prst="rect">
            <a:avLst/>
          </a:prstGeom>
          <a:noFill/>
        </p:spPr>
        <p:txBody>
          <a:bodyPr wrap="square" rtlCol="0">
            <a:spAutoFit/>
          </a:bodyPr>
          <a:lstStyle/>
          <a:p>
            <a:pPr algn="ctr"/>
            <a:r>
              <a:rPr lang="en-US" sz="3200" b="1" dirty="0"/>
              <a:t>Brightness Temperature/Methane </a:t>
            </a:r>
            <a:r>
              <a:rPr lang="en-US" sz="3200" b="1" dirty="0" err="1"/>
              <a:t>Jacobian</a:t>
            </a:r>
            <a:endParaRPr lang="en-US" sz="3200" b="1" dirty="0"/>
          </a:p>
        </p:txBody>
      </p:sp>
      <p:pic>
        <p:nvPicPr>
          <p:cNvPr id="3" name="Picture 2" descr="MethaneJacobianSpm.png"/>
          <p:cNvPicPr>
            <a:picLocks noChangeAspect="1"/>
          </p:cNvPicPr>
          <p:nvPr/>
        </p:nvPicPr>
        <p:blipFill rotWithShape="1">
          <a:blip r:embed="rId2">
            <a:extLst>
              <a:ext uri="{28A0092B-C50C-407E-A947-70E740481C1C}">
                <a14:useLocalDpi xmlns:a14="http://schemas.microsoft.com/office/drawing/2010/main" val="0"/>
              </a:ext>
            </a:extLst>
          </a:blip>
          <a:srcRect l="7306" t="4389" r="6541" b="6234"/>
          <a:stretch/>
        </p:blipFill>
        <p:spPr>
          <a:xfrm>
            <a:off x="259450" y="2171239"/>
            <a:ext cx="4412075" cy="3432887"/>
          </a:xfrm>
          <a:prstGeom prst="rect">
            <a:avLst/>
          </a:prstGeom>
        </p:spPr>
      </p:pic>
      <p:pic>
        <p:nvPicPr>
          <p:cNvPr id="23" name="Picture 22" descr="MethaneJacobianProfile.png"/>
          <p:cNvPicPr>
            <a:picLocks noChangeAspect="1"/>
          </p:cNvPicPr>
          <p:nvPr/>
        </p:nvPicPr>
        <p:blipFill rotWithShape="1">
          <a:blip r:embed="rId3">
            <a:extLst>
              <a:ext uri="{28A0092B-C50C-407E-A947-70E740481C1C}">
                <a14:useLocalDpi xmlns:a14="http://schemas.microsoft.com/office/drawing/2010/main" val="0"/>
              </a:ext>
            </a:extLst>
          </a:blip>
          <a:srcRect l="8746" t="4389" r="7021" b="5914"/>
          <a:stretch/>
        </p:blipFill>
        <p:spPr>
          <a:xfrm>
            <a:off x="4775632" y="2158948"/>
            <a:ext cx="4313748" cy="3445178"/>
          </a:xfrm>
          <a:prstGeom prst="rect">
            <a:avLst/>
          </a:prstGeom>
        </p:spPr>
      </p:pic>
      <p:sp>
        <p:nvSpPr>
          <p:cNvPr id="24" name="TextBox 23"/>
          <p:cNvSpPr txBox="1"/>
          <p:nvPr/>
        </p:nvSpPr>
        <p:spPr>
          <a:xfrm rot="16200000">
            <a:off x="-791395" y="3680792"/>
            <a:ext cx="1998752" cy="369332"/>
          </a:xfrm>
          <a:prstGeom prst="rect">
            <a:avLst/>
          </a:prstGeom>
          <a:noFill/>
        </p:spPr>
        <p:txBody>
          <a:bodyPr wrap="none" rtlCol="0">
            <a:spAutoFit/>
          </a:bodyPr>
          <a:lstStyle/>
          <a:p>
            <a:r>
              <a:rPr lang="en-US" dirty="0" err="1"/>
              <a:t>Jacobian</a:t>
            </a:r>
            <a:r>
              <a:rPr lang="en-US" dirty="0"/>
              <a:t> (°K/%-km)</a:t>
            </a:r>
          </a:p>
        </p:txBody>
      </p:sp>
      <p:sp>
        <p:nvSpPr>
          <p:cNvPr id="25" name="TextBox 24"/>
          <p:cNvSpPr txBox="1"/>
          <p:nvPr/>
        </p:nvSpPr>
        <p:spPr>
          <a:xfrm>
            <a:off x="1593583" y="5523572"/>
            <a:ext cx="2125101" cy="369332"/>
          </a:xfrm>
          <a:prstGeom prst="rect">
            <a:avLst/>
          </a:prstGeom>
          <a:noFill/>
        </p:spPr>
        <p:txBody>
          <a:bodyPr wrap="none" rtlCol="0">
            <a:spAutoFit/>
          </a:bodyPr>
          <a:lstStyle/>
          <a:p>
            <a:r>
              <a:rPr lang="en-US" dirty="0"/>
              <a:t>Wavenumber (cm</a:t>
            </a:r>
            <a:r>
              <a:rPr lang="en-US" baseline="30000" dirty="0"/>
              <a:t>-1</a:t>
            </a:r>
            <a:r>
              <a:rPr lang="en-US" dirty="0"/>
              <a:t>)</a:t>
            </a:r>
          </a:p>
        </p:txBody>
      </p:sp>
      <p:sp>
        <p:nvSpPr>
          <p:cNvPr id="26" name="TextBox 25"/>
          <p:cNvSpPr txBox="1"/>
          <p:nvPr/>
        </p:nvSpPr>
        <p:spPr>
          <a:xfrm>
            <a:off x="5917367" y="5520751"/>
            <a:ext cx="1998752" cy="369332"/>
          </a:xfrm>
          <a:prstGeom prst="rect">
            <a:avLst/>
          </a:prstGeom>
          <a:noFill/>
        </p:spPr>
        <p:txBody>
          <a:bodyPr wrap="none" rtlCol="0">
            <a:spAutoFit/>
          </a:bodyPr>
          <a:lstStyle/>
          <a:p>
            <a:r>
              <a:rPr lang="en-US" dirty="0" err="1"/>
              <a:t>Jacobian</a:t>
            </a:r>
            <a:r>
              <a:rPr lang="en-US" dirty="0"/>
              <a:t> (°K/%-km)</a:t>
            </a:r>
          </a:p>
        </p:txBody>
      </p:sp>
      <p:sp>
        <p:nvSpPr>
          <p:cNvPr id="27" name="TextBox 26"/>
          <p:cNvSpPr txBox="1"/>
          <p:nvPr/>
        </p:nvSpPr>
        <p:spPr>
          <a:xfrm rot="16200000">
            <a:off x="3951090" y="3588369"/>
            <a:ext cx="1416035" cy="369332"/>
          </a:xfrm>
          <a:prstGeom prst="rect">
            <a:avLst/>
          </a:prstGeom>
          <a:noFill/>
        </p:spPr>
        <p:txBody>
          <a:bodyPr wrap="none" rtlCol="0">
            <a:spAutoFit/>
          </a:bodyPr>
          <a:lstStyle/>
          <a:p>
            <a:r>
              <a:rPr lang="en-US" dirty="0"/>
              <a:t>Altitude (km)</a:t>
            </a:r>
          </a:p>
        </p:txBody>
      </p:sp>
    </p:spTree>
    <p:extLst>
      <p:ext uri="{BB962C8B-B14F-4D97-AF65-F5344CB8AC3E}">
        <p14:creationId xmlns:p14="http://schemas.microsoft.com/office/powerpoint/2010/main" val="403758898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0"/>
            <a:ext cx="7772400" cy="1470025"/>
          </a:xfrm>
        </p:spPr>
        <p:txBody>
          <a:bodyPr>
            <a:normAutofit fontScale="90000"/>
          </a:bodyPr>
          <a:lstStyle/>
          <a:p>
            <a:r>
              <a:rPr lang="en-US" b="1" i="1" dirty="0">
                <a:solidFill>
                  <a:srgbClr val="800000"/>
                </a:solidFill>
              </a:rPr>
              <a:t>Ground-based ASSIST </a:t>
            </a:r>
            <a:br>
              <a:rPr lang="en-US" b="1" i="1" dirty="0">
                <a:solidFill>
                  <a:srgbClr val="800000"/>
                </a:solidFill>
              </a:rPr>
            </a:br>
            <a:r>
              <a:rPr lang="en-US" b="1" i="1" u="sng" dirty="0">
                <a:solidFill>
                  <a:srgbClr val="800000"/>
                </a:solidFill>
              </a:rPr>
              <a:t>Retrieval Sensitivity to Trace Gases</a:t>
            </a:r>
          </a:p>
        </p:txBody>
      </p:sp>
      <p:sp>
        <p:nvSpPr>
          <p:cNvPr id="5" name="TextBox 4"/>
          <p:cNvSpPr txBox="1"/>
          <p:nvPr/>
        </p:nvSpPr>
        <p:spPr>
          <a:xfrm>
            <a:off x="0" y="1470025"/>
            <a:ext cx="9144000" cy="584776"/>
          </a:xfrm>
          <a:prstGeom prst="rect">
            <a:avLst/>
          </a:prstGeom>
          <a:noFill/>
        </p:spPr>
        <p:txBody>
          <a:bodyPr wrap="square" rtlCol="0">
            <a:spAutoFit/>
          </a:bodyPr>
          <a:lstStyle/>
          <a:p>
            <a:pPr algn="ctr"/>
            <a:r>
              <a:rPr lang="en-US" sz="3200" b="1" dirty="0"/>
              <a:t>Brightness Temperature/Nitrous Oxide </a:t>
            </a:r>
            <a:r>
              <a:rPr lang="en-US" sz="3200" b="1" dirty="0" err="1"/>
              <a:t>Jacobian</a:t>
            </a:r>
            <a:endParaRPr lang="en-US" sz="3200" b="1" dirty="0"/>
          </a:p>
        </p:txBody>
      </p:sp>
      <p:pic>
        <p:nvPicPr>
          <p:cNvPr id="3" name="Picture 2" descr="N2OJacobianSpm.png"/>
          <p:cNvPicPr>
            <a:picLocks noChangeAspect="1"/>
          </p:cNvPicPr>
          <p:nvPr/>
        </p:nvPicPr>
        <p:blipFill rotWithShape="1">
          <a:blip r:embed="rId2">
            <a:extLst>
              <a:ext uri="{28A0092B-C50C-407E-A947-70E740481C1C}">
                <a14:useLocalDpi xmlns:a14="http://schemas.microsoft.com/office/drawing/2010/main" val="0"/>
              </a:ext>
            </a:extLst>
          </a:blip>
          <a:srcRect l="9226" t="4389" r="6541" b="6555"/>
          <a:stretch/>
        </p:blipFill>
        <p:spPr>
          <a:xfrm>
            <a:off x="347334" y="2166405"/>
            <a:ext cx="4313748" cy="3420558"/>
          </a:xfrm>
          <a:prstGeom prst="rect">
            <a:avLst/>
          </a:prstGeom>
        </p:spPr>
      </p:pic>
      <p:pic>
        <p:nvPicPr>
          <p:cNvPr id="19" name="Picture 18" descr="N2OJacobianProfile.png"/>
          <p:cNvPicPr>
            <a:picLocks noChangeAspect="1"/>
          </p:cNvPicPr>
          <p:nvPr/>
        </p:nvPicPr>
        <p:blipFill rotWithShape="1">
          <a:blip r:embed="rId3">
            <a:extLst>
              <a:ext uri="{28A0092B-C50C-407E-A947-70E740481C1C}">
                <a14:useLocalDpi xmlns:a14="http://schemas.microsoft.com/office/drawing/2010/main" val="0"/>
              </a:ext>
            </a:extLst>
          </a:blip>
          <a:srcRect l="8267" t="4388" r="7500" b="6235"/>
          <a:stretch/>
        </p:blipFill>
        <p:spPr>
          <a:xfrm>
            <a:off x="4756667" y="2154076"/>
            <a:ext cx="4313748" cy="3432887"/>
          </a:xfrm>
          <a:prstGeom prst="rect">
            <a:avLst/>
          </a:prstGeom>
        </p:spPr>
      </p:pic>
      <p:sp>
        <p:nvSpPr>
          <p:cNvPr id="22" name="TextBox 21"/>
          <p:cNvSpPr txBox="1"/>
          <p:nvPr/>
        </p:nvSpPr>
        <p:spPr>
          <a:xfrm rot="16200000">
            <a:off x="-791395" y="3680792"/>
            <a:ext cx="1998752" cy="369332"/>
          </a:xfrm>
          <a:prstGeom prst="rect">
            <a:avLst/>
          </a:prstGeom>
          <a:noFill/>
        </p:spPr>
        <p:txBody>
          <a:bodyPr wrap="none" rtlCol="0">
            <a:spAutoFit/>
          </a:bodyPr>
          <a:lstStyle/>
          <a:p>
            <a:r>
              <a:rPr lang="en-US" dirty="0" err="1"/>
              <a:t>Jacobian</a:t>
            </a:r>
            <a:r>
              <a:rPr lang="en-US" dirty="0"/>
              <a:t> (°K/%-km)</a:t>
            </a:r>
          </a:p>
        </p:txBody>
      </p:sp>
      <p:sp>
        <p:nvSpPr>
          <p:cNvPr id="23" name="TextBox 22"/>
          <p:cNvSpPr txBox="1"/>
          <p:nvPr/>
        </p:nvSpPr>
        <p:spPr>
          <a:xfrm>
            <a:off x="1593583" y="5523572"/>
            <a:ext cx="2125101" cy="369332"/>
          </a:xfrm>
          <a:prstGeom prst="rect">
            <a:avLst/>
          </a:prstGeom>
          <a:noFill/>
        </p:spPr>
        <p:txBody>
          <a:bodyPr wrap="none" rtlCol="0">
            <a:spAutoFit/>
          </a:bodyPr>
          <a:lstStyle/>
          <a:p>
            <a:r>
              <a:rPr lang="en-US" dirty="0"/>
              <a:t>Wavenumber (cm</a:t>
            </a:r>
            <a:r>
              <a:rPr lang="en-US" baseline="30000" dirty="0"/>
              <a:t>-1</a:t>
            </a:r>
            <a:r>
              <a:rPr lang="en-US" dirty="0"/>
              <a:t>)</a:t>
            </a:r>
          </a:p>
        </p:txBody>
      </p:sp>
      <p:sp>
        <p:nvSpPr>
          <p:cNvPr id="24" name="TextBox 23"/>
          <p:cNvSpPr txBox="1"/>
          <p:nvPr/>
        </p:nvSpPr>
        <p:spPr>
          <a:xfrm>
            <a:off x="5917367" y="5520751"/>
            <a:ext cx="1998752" cy="369332"/>
          </a:xfrm>
          <a:prstGeom prst="rect">
            <a:avLst/>
          </a:prstGeom>
          <a:noFill/>
        </p:spPr>
        <p:txBody>
          <a:bodyPr wrap="none" rtlCol="0">
            <a:spAutoFit/>
          </a:bodyPr>
          <a:lstStyle/>
          <a:p>
            <a:r>
              <a:rPr lang="en-US" dirty="0" err="1"/>
              <a:t>Jacobian</a:t>
            </a:r>
            <a:r>
              <a:rPr lang="en-US" dirty="0"/>
              <a:t> (°K/%-km)</a:t>
            </a:r>
          </a:p>
        </p:txBody>
      </p:sp>
      <p:sp>
        <p:nvSpPr>
          <p:cNvPr id="25" name="TextBox 24"/>
          <p:cNvSpPr txBox="1"/>
          <p:nvPr/>
        </p:nvSpPr>
        <p:spPr>
          <a:xfrm rot="16200000">
            <a:off x="3951090" y="3588369"/>
            <a:ext cx="1416035" cy="369332"/>
          </a:xfrm>
          <a:prstGeom prst="rect">
            <a:avLst/>
          </a:prstGeom>
          <a:noFill/>
        </p:spPr>
        <p:txBody>
          <a:bodyPr wrap="none" rtlCol="0">
            <a:spAutoFit/>
          </a:bodyPr>
          <a:lstStyle/>
          <a:p>
            <a:r>
              <a:rPr lang="en-US" dirty="0"/>
              <a:t>Altitude (km)</a:t>
            </a:r>
          </a:p>
        </p:txBody>
      </p:sp>
    </p:spTree>
    <p:extLst>
      <p:ext uri="{BB962C8B-B14F-4D97-AF65-F5344CB8AC3E}">
        <p14:creationId xmlns:p14="http://schemas.microsoft.com/office/powerpoint/2010/main" val="355617460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0"/>
            <a:ext cx="7772400" cy="1470025"/>
          </a:xfrm>
        </p:spPr>
        <p:txBody>
          <a:bodyPr>
            <a:normAutofit fontScale="90000"/>
          </a:bodyPr>
          <a:lstStyle/>
          <a:p>
            <a:r>
              <a:rPr lang="en-US" b="1" i="1" dirty="0">
                <a:solidFill>
                  <a:srgbClr val="800000"/>
                </a:solidFill>
              </a:rPr>
              <a:t>Ground-based ASSIST </a:t>
            </a:r>
            <a:br>
              <a:rPr lang="en-US" b="1" i="1" dirty="0">
                <a:solidFill>
                  <a:srgbClr val="800000"/>
                </a:solidFill>
              </a:rPr>
            </a:br>
            <a:r>
              <a:rPr lang="en-US" b="1" i="1" u="sng" dirty="0">
                <a:solidFill>
                  <a:srgbClr val="800000"/>
                </a:solidFill>
              </a:rPr>
              <a:t>Retrieval Sensitivity to Trace Gases</a:t>
            </a:r>
          </a:p>
        </p:txBody>
      </p:sp>
      <p:sp>
        <p:nvSpPr>
          <p:cNvPr id="5" name="TextBox 4"/>
          <p:cNvSpPr txBox="1"/>
          <p:nvPr/>
        </p:nvSpPr>
        <p:spPr>
          <a:xfrm>
            <a:off x="0" y="1470025"/>
            <a:ext cx="9144000" cy="584776"/>
          </a:xfrm>
          <a:prstGeom prst="rect">
            <a:avLst/>
          </a:prstGeom>
          <a:noFill/>
        </p:spPr>
        <p:txBody>
          <a:bodyPr wrap="square" rtlCol="0">
            <a:spAutoFit/>
          </a:bodyPr>
          <a:lstStyle/>
          <a:p>
            <a:pPr algn="ctr"/>
            <a:r>
              <a:rPr lang="en-US" sz="3200" b="1" dirty="0"/>
              <a:t>Brightness Temperature/Carbon Monoxide </a:t>
            </a:r>
            <a:r>
              <a:rPr lang="en-US" sz="3200" b="1" dirty="0" err="1"/>
              <a:t>Jacobian</a:t>
            </a:r>
            <a:endParaRPr lang="en-US" sz="3200" b="1" dirty="0"/>
          </a:p>
        </p:txBody>
      </p:sp>
      <p:pic>
        <p:nvPicPr>
          <p:cNvPr id="3" name="Picture 2" descr="CO2JacobianSpm.png"/>
          <p:cNvPicPr>
            <a:picLocks noChangeAspect="1"/>
          </p:cNvPicPr>
          <p:nvPr/>
        </p:nvPicPr>
        <p:blipFill rotWithShape="1">
          <a:blip r:embed="rId2">
            <a:extLst>
              <a:ext uri="{28A0092B-C50C-407E-A947-70E740481C1C}">
                <a14:useLocalDpi xmlns:a14="http://schemas.microsoft.com/office/drawing/2010/main" val="0"/>
              </a:ext>
            </a:extLst>
          </a:blip>
          <a:srcRect l="10079" t="5284" r="5689" b="6089"/>
          <a:stretch/>
        </p:blipFill>
        <p:spPr>
          <a:xfrm>
            <a:off x="382357" y="2198381"/>
            <a:ext cx="4313696" cy="3404080"/>
          </a:xfrm>
          <a:prstGeom prst="rect">
            <a:avLst/>
          </a:prstGeom>
        </p:spPr>
      </p:pic>
      <p:pic>
        <p:nvPicPr>
          <p:cNvPr id="4" name="Picture 3" descr="COJacobianProfile.png"/>
          <p:cNvPicPr>
            <a:picLocks noChangeAspect="1"/>
          </p:cNvPicPr>
          <p:nvPr/>
        </p:nvPicPr>
        <p:blipFill rotWithShape="1">
          <a:blip r:embed="rId3">
            <a:extLst>
              <a:ext uri="{28A0092B-C50C-407E-A947-70E740481C1C}">
                <a14:useLocalDpi xmlns:a14="http://schemas.microsoft.com/office/drawing/2010/main" val="0"/>
              </a:ext>
            </a:extLst>
          </a:blip>
          <a:srcRect l="8746" t="4389" r="7021" b="6234"/>
          <a:stretch/>
        </p:blipFill>
        <p:spPr>
          <a:xfrm>
            <a:off x="4789287" y="2155919"/>
            <a:ext cx="4313748" cy="3432887"/>
          </a:xfrm>
          <a:prstGeom prst="rect">
            <a:avLst/>
          </a:prstGeom>
        </p:spPr>
      </p:pic>
      <p:sp>
        <p:nvSpPr>
          <p:cNvPr id="18" name="TextBox 17"/>
          <p:cNvSpPr txBox="1"/>
          <p:nvPr/>
        </p:nvSpPr>
        <p:spPr>
          <a:xfrm rot="16200000">
            <a:off x="-791395" y="3680792"/>
            <a:ext cx="1998752" cy="369332"/>
          </a:xfrm>
          <a:prstGeom prst="rect">
            <a:avLst/>
          </a:prstGeom>
          <a:noFill/>
        </p:spPr>
        <p:txBody>
          <a:bodyPr wrap="none" rtlCol="0">
            <a:spAutoFit/>
          </a:bodyPr>
          <a:lstStyle/>
          <a:p>
            <a:r>
              <a:rPr lang="en-US" dirty="0" err="1"/>
              <a:t>Jacobian</a:t>
            </a:r>
            <a:r>
              <a:rPr lang="en-US" dirty="0"/>
              <a:t> (°K/%-km)</a:t>
            </a:r>
          </a:p>
        </p:txBody>
      </p:sp>
      <p:sp>
        <p:nvSpPr>
          <p:cNvPr id="19" name="TextBox 18"/>
          <p:cNvSpPr txBox="1"/>
          <p:nvPr/>
        </p:nvSpPr>
        <p:spPr>
          <a:xfrm>
            <a:off x="1593583" y="5523572"/>
            <a:ext cx="2125101" cy="369332"/>
          </a:xfrm>
          <a:prstGeom prst="rect">
            <a:avLst/>
          </a:prstGeom>
          <a:noFill/>
        </p:spPr>
        <p:txBody>
          <a:bodyPr wrap="none" rtlCol="0">
            <a:spAutoFit/>
          </a:bodyPr>
          <a:lstStyle/>
          <a:p>
            <a:r>
              <a:rPr lang="en-US" dirty="0"/>
              <a:t>Wavenumber (cm</a:t>
            </a:r>
            <a:r>
              <a:rPr lang="en-US" baseline="30000" dirty="0"/>
              <a:t>-1</a:t>
            </a:r>
            <a:r>
              <a:rPr lang="en-US" dirty="0"/>
              <a:t>)</a:t>
            </a:r>
          </a:p>
        </p:txBody>
      </p:sp>
      <p:sp>
        <p:nvSpPr>
          <p:cNvPr id="20" name="TextBox 19"/>
          <p:cNvSpPr txBox="1"/>
          <p:nvPr/>
        </p:nvSpPr>
        <p:spPr>
          <a:xfrm>
            <a:off x="5917367" y="5520751"/>
            <a:ext cx="1998752" cy="369332"/>
          </a:xfrm>
          <a:prstGeom prst="rect">
            <a:avLst/>
          </a:prstGeom>
          <a:noFill/>
        </p:spPr>
        <p:txBody>
          <a:bodyPr wrap="none" rtlCol="0">
            <a:spAutoFit/>
          </a:bodyPr>
          <a:lstStyle/>
          <a:p>
            <a:r>
              <a:rPr lang="en-US" dirty="0" err="1"/>
              <a:t>Jacobian</a:t>
            </a:r>
            <a:r>
              <a:rPr lang="en-US" dirty="0"/>
              <a:t> (°K/%-km)</a:t>
            </a:r>
          </a:p>
        </p:txBody>
      </p:sp>
      <p:sp>
        <p:nvSpPr>
          <p:cNvPr id="21" name="TextBox 20"/>
          <p:cNvSpPr txBox="1"/>
          <p:nvPr/>
        </p:nvSpPr>
        <p:spPr>
          <a:xfrm rot="16200000">
            <a:off x="3951090" y="3588369"/>
            <a:ext cx="1416035" cy="369332"/>
          </a:xfrm>
          <a:prstGeom prst="rect">
            <a:avLst/>
          </a:prstGeom>
          <a:noFill/>
        </p:spPr>
        <p:txBody>
          <a:bodyPr wrap="none" rtlCol="0">
            <a:spAutoFit/>
          </a:bodyPr>
          <a:lstStyle/>
          <a:p>
            <a:r>
              <a:rPr lang="en-US" dirty="0"/>
              <a:t>Altitude (km)</a:t>
            </a:r>
          </a:p>
        </p:txBody>
      </p:sp>
    </p:spTree>
    <p:extLst>
      <p:ext uri="{BB962C8B-B14F-4D97-AF65-F5344CB8AC3E}">
        <p14:creationId xmlns:p14="http://schemas.microsoft.com/office/powerpoint/2010/main" val="371751529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0"/>
            <a:ext cx="7772400" cy="1470025"/>
          </a:xfrm>
        </p:spPr>
        <p:txBody>
          <a:bodyPr>
            <a:normAutofit fontScale="90000"/>
          </a:bodyPr>
          <a:lstStyle/>
          <a:p>
            <a:r>
              <a:rPr lang="en-US" b="1" i="1" dirty="0">
                <a:solidFill>
                  <a:srgbClr val="800000"/>
                </a:solidFill>
              </a:rPr>
              <a:t>Ground-based ASSIST </a:t>
            </a:r>
            <a:br>
              <a:rPr lang="en-US" b="1" i="1" dirty="0">
                <a:solidFill>
                  <a:srgbClr val="800000"/>
                </a:solidFill>
              </a:rPr>
            </a:br>
            <a:r>
              <a:rPr lang="en-US" b="1" i="1" u="sng" dirty="0">
                <a:solidFill>
                  <a:srgbClr val="800000"/>
                </a:solidFill>
              </a:rPr>
              <a:t>Retrieval Sensitivity to Trace Gases</a:t>
            </a:r>
          </a:p>
        </p:txBody>
      </p:sp>
      <p:sp>
        <p:nvSpPr>
          <p:cNvPr id="5" name="TextBox 4"/>
          <p:cNvSpPr txBox="1"/>
          <p:nvPr/>
        </p:nvSpPr>
        <p:spPr>
          <a:xfrm>
            <a:off x="0" y="1470025"/>
            <a:ext cx="9144000" cy="584776"/>
          </a:xfrm>
          <a:prstGeom prst="rect">
            <a:avLst/>
          </a:prstGeom>
          <a:noFill/>
        </p:spPr>
        <p:txBody>
          <a:bodyPr wrap="square" rtlCol="0">
            <a:spAutoFit/>
          </a:bodyPr>
          <a:lstStyle/>
          <a:p>
            <a:pPr algn="ctr"/>
            <a:r>
              <a:rPr lang="en-US" sz="3200" b="1" dirty="0"/>
              <a:t>Brightness Temperature/Aerosol </a:t>
            </a:r>
            <a:r>
              <a:rPr lang="en-US" sz="3200" b="1" dirty="0" err="1"/>
              <a:t>Jacobian</a:t>
            </a:r>
            <a:endParaRPr lang="en-US" sz="3200" b="1" dirty="0"/>
          </a:p>
        </p:txBody>
      </p:sp>
      <p:pic>
        <p:nvPicPr>
          <p:cNvPr id="18" name="Picture 17" descr="EXTJacobianSpm.png"/>
          <p:cNvPicPr>
            <a:picLocks noChangeAspect="1"/>
          </p:cNvPicPr>
          <p:nvPr/>
        </p:nvPicPr>
        <p:blipFill rotWithShape="1">
          <a:blip r:embed="rId2">
            <a:extLst>
              <a:ext uri="{28A0092B-C50C-407E-A947-70E740481C1C}">
                <a14:useLocalDpi xmlns:a14="http://schemas.microsoft.com/office/drawing/2010/main" val="0"/>
              </a:ext>
            </a:extLst>
          </a:blip>
          <a:srcRect l="7307" t="4388" r="6061" b="6874"/>
          <a:stretch/>
        </p:blipFill>
        <p:spPr>
          <a:xfrm>
            <a:off x="246853" y="2161337"/>
            <a:ext cx="4436606" cy="3408344"/>
          </a:xfrm>
          <a:prstGeom prst="rect">
            <a:avLst/>
          </a:prstGeom>
        </p:spPr>
      </p:pic>
      <p:pic>
        <p:nvPicPr>
          <p:cNvPr id="3" name="Picture 2" descr="EXTJacobianProfile.png"/>
          <p:cNvPicPr>
            <a:picLocks noChangeAspect="1"/>
          </p:cNvPicPr>
          <p:nvPr/>
        </p:nvPicPr>
        <p:blipFill rotWithShape="1">
          <a:blip r:embed="rId3">
            <a:extLst>
              <a:ext uri="{28A0092B-C50C-407E-A947-70E740481C1C}">
                <a14:useLocalDpi xmlns:a14="http://schemas.microsoft.com/office/drawing/2010/main" val="0"/>
              </a:ext>
            </a:extLst>
          </a:blip>
          <a:srcRect l="7546" t="4389" r="7261" b="6234"/>
          <a:stretch/>
        </p:blipFill>
        <p:spPr>
          <a:xfrm>
            <a:off x="4725290" y="2161337"/>
            <a:ext cx="4362911" cy="3432887"/>
          </a:xfrm>
          <a:prstGeom prst="rect">
            <a:avLst/>
          </a:prstGeom>
        </p:spPr>
      </p:pic>
      <p:sp>
        <p:nvSpPr>
          <p:cNvPr id="19" name="TextBox 18"/>
          <p:cNvSpPr txBox="1"/>
          <p:nvPr/>
        </p:nvSpPr>
        <p:spPr>
          <a:xfrm rot="16200000">
            <a:off x="-791395" y="3680792"/>
            <a:ext cx="1998752" cy="369332"/>
          </a:xfrm>
          <a:prstGeom prst="rect">
            <a:avLst/>
          </a:prstGeom>
          <a:noFill/>
        </p:spPr>
        <p:txBody>
          <a:bodyPr wrap="none" rtlCol="0">
            <a:spAutoFit/>
          </a:bodyPr>
          <a:lstStyle/>
          <a:p>
            <a:r>
              <a:rPr lang="en-US" dirty="0" err="1"/>
              <a:t>Jacobian</a:t>
            </a:r>
            <a:r>
              <a:rPr lang="en-US" dirty="0"/>
              <a:t> (°K/%-km)</a:t>
            </a:r>
          </a:p>
        </p:txBody>
      </p:sp>
      <p:sp>
        <p:nvSpPr>
          <p:cNvPr id="20" name="TextBox 19"/>
          <p:cNvSpPr txBox="1"/>
          <p:nvPr/>
        </p:nvSpPr>
        <p:spPr>
          <a:xfrm>
            <a:off x="1593583" y="5523572"/>
            <a:ext cx="2125101" cy="369332"/>
          </a:xfrm>
          <a:prstGeom prst="rect">
            <a:avLst/>
          </a:prstGeom>
          <a:noFill/>
        </p:spPr>
        <p:txBody>
          <a:bodyPr wrap="none" rtlCol="0">
            <a:spAutoFit/>
          </a:bodyPr>
          <a:lstStyle/>
          <a:p>
            <a:r>
              <a:rPr lang="en-US" dirty="0"/>
              <a:t>Wavenumber (cm</a:t>
            </a:r>
            <a:r>
              <a:rPr lang="en-US" baseline="30000" dirty="0"/>
              <a:t>-1</a:t>
            </a:r>
            <a:r>
              <a:rPr lang="en-US" dirty="0"/>
              <a:t>)</a:t>
            </a:r>
          </a:p>
        </p:txBody>
      </p:sp>
      <p:sp>
        <p:nvSpPr>
          <p:cNvPr id="21" name="TextBox 20"/>
          <p:cNvSpPr txBox="1"/>
          <p:nvPr/>
        </p:nvSpPr>
        <p:spPr>
          <a:xfrm>
            <a:off x="5917367" y="5520751"/>
            <a:ext cx="1998752" cy="369332"/>
          </a:xfrm>
          <a:prstGeom prst="rect">
            <a:avLst/>
          </a:prstGeom>
          <a:noFill/>
        </p:spPr>
        <p:txBody>
          <a:bodyPr wrap="none" rtlCol="0">
            <a:spAutoFit/>
          </a:bodyPr>
          <a:lstStyle/>
          <a:p>
            <a:r>
              <a:rPr lang="en-US" dirty="0" err="1"/>
              <a:t>Jacobian</a:t>
            </a:r>
            <a:r>
              <a:rPr lang="en-US" dirty="0"/>
              <a:t> (°K/%-km)</a:t>
            </a:r>
          </a:p>
        </p:txBody>
      </p:sp>
      <p:sp>
        <p:nvSpPr>
          <p:cNvPr id="22" name="TextBox 21"/>
          <p:cNvSpPr txBox="1"/>
          <p:nvPr/>
        </p:nvSpPr>
        <p:spPr>
          <a:xfrm rot="16200000">
            <a:off x="3951090" y="3588369"/>
            <a:ext cx="1416035" cy="369332"/>
          </a:xfrm>
          <a:prstGeom prst="rect">
            <a:avLst/>
          </a:prstGeom>
          <a:noFill/>
        </p:spPr>
        <p:txBody>
          <a:bodyPr wrap="none" rtlCol="0">
            <a:spAutoFit/>
          </a:bodyPr>
          <a:lstStyle/>
          <a:p>
            <a:r>
              <a:rPr lang="en-US" dirty="0"/>
              <a:t>Altitude (km)</a:t>
            </a:r>
          </a:p>
        </p:txBody>
      </p:sp>
    </p:spTree>
    <p:extLst>
      <p:ext uri="{BB962C8B-B14F-4D97-AF65-F5344CB8AC3E}">
        <p14:creationId xmlns:p14="http://schemas.microsoft.com/office/powerpoint/2010/main" val="294713595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0"/>
            <a:ext cx="7772400" cy="1470025"/>
          </a:xfrm>
        </p:spPr>
        <p:txBody>
          <a:bodyPr>
            <a:normAutofit fontScale="90000"/>
          </a:bodyPr>
          <a:lstStyle/>
          <a:p>
            <a:r>
              <a:rPr lang="en-US" b="1" i="1" dirty="0">
                <a:solidFill>
                  <a:srgbClr val="800000"/>
                </a:solidFill>
              </a:rPr>
              <a:t>Ground-based ASSIST </a:t>
            </a:r>
            <a:br>
              <a:rPr lang="en-US" b="1" i="1" dirty="0">
                <a:solidFill>
                  <a:srgbClr val="800000"/>
                </a:solidFill>
              </a:rPr>
            </a:br>
            <a:r>
              <a:rPr lang="en-US" b="1" i="1" u="sng" dirty="0">
                <a:solidFill>
                  <a:srgbClr val="800000"/>
                </a:solidFill>
              </a:rPr>
              <a:t>Retrieval Sensitivity to Trace Gases</a:t>
            </a:r>
          </a:p>
        </p:txBody>
      </p:sp>
      <p:sp>
        <p:nvSpPr>
          <p:cNvPr id="5" name="TextBox 4"/>
          <p:cNvSpPr txBox="1"/>
          <p:nvPr/>
        </p:nvSpPr>
        <p:spPr>
          <a:xfrm>
            <a:off x="0" y="1470025"/>
            <a:ext cx="9144000" cy="584776"/>
          </a:xfrm>
          <a:prstGeom prst="rect">
            <a:avLst/>
          </a:prstGeom>
          <a:noFill/>
        </p:spPr>
        <p:txBody>
          <a:bodyPr wrap="square" rtlCol="0">
            <a:spAutoFit/>
          </a:bodyPr>
          <a:lstStyle/>
          <a:p>
            <a:pPr algn="ctr"/>
            <a:r>
              <a:rPr lang="en-US" sz="3200" b="1" dirty="0"/>
              <a:t>Brightness Temperature/Carbon Dioxide </a:t>
            </a:r>
            <a:r>
              <a:rPr lang="en-US" sz="3200" b="1" dirty="0" err="1"/>
              <a:t>Jacobian</a:t>
            </a:r>
            <a:endParaRPr lang="en-US" sz="3200" b="1" dirty="0"/>
          </a:p>
        </p:txBody>
      </p:sp>
      <p:pic>
        <p:nvPicPr>
          <p:cNvPr id="10" name="Picture 9" descr="COJacobianSpm.png"/>
          <p:cNvPicPr>
            <a:picLocks noChangeAspect="1"/>
          </p:cNvPicPr>
          <p:nvPr/>
        </p:nvPicPr>
        <p:blipFill rotWithShape="1">
          <a:blip r:embed="rId2">
            <a:extLst>
              <a:ext uri="{28A0092B-C50C-407E-A947-70E740481C1C}">
                <a14:useLocalDpi xmlns:a14="http://schemas.microsoft.com/office/drawing/2010/main" val="0"/>
              </a:ext>
            </a:extLst>
          </a:blip>
          <a:srcRect l="6346" t="4388" r="6061" b="6235"/>
          <a:stretch/>
        </p:blipFill>
        <p:spPr>
          <a:xfrm>
            <a:off x="192294" y="2166402"/>
            <a:ext cx="4485821" cy="3432887"/>
          </a:xfrm>
          <a:prstGeom prst="rect">
            <a:avLst/>
          </a:prstGeom>
        </p:spPr>
      </p:pic>
      <p:pic>
        <p:nvPicPr>
          <p:cNvPr id="4" name="Picture 3" descr="CO2JocobianProfile.png"/>
          <p:cNvPicPr>
            <a:picLocks noChangeAspect="1"/>
          </p:cNvPicPr>
          <p:nvPr/>
        </p:nvPicPr>
        <p:blipFill rotWithShape="1">
          <a:blip r:embed="rId3">
            <a:extLst>
              <a:ext uri="{28A0092B-C50C-407E-A947-70E740481C1C}">
                <a14:useLocalDpi xmlns:a14="http://schemas.microsoft.com/office/drawing/2010/main" val="0"/>
              </a:ext>
            </a:extLst>
          </a:blip>
          <a:srcRect l="7958" t="4389" r="6887" b="6158"/>
          <a:stretch/>
        </p:blipFill>
        <p:spPr>
          <a:xfrm>
            <a:off x="4738510" y="2156796"/>
            <a:ext cx="4360965" cy="3435806"/>
          </a:xfrm>
          <a:prstGeom prst="rect">
            <a:avLst/>
          </a:prstGeom>
        </p:spPr>
      </p:pic>
      <p:sp>
        <p:nvSpPr>
          <p:cNvPr id="12" name="TextBox 11"/>
          <p:cNvSpPr txBox="1"/>
          <p:nvPr/>
        </p:nvSpPr>
        <p:spPr>
          <a:xfrm rot="16200000">
            <a:off x="-791395" y="3680792"/>
            <a:ext cx="1998752" cy="369332"/>
          </a:xfrm>
          <a:prstGeom prst="rect">
            <a:avLst/>
          </a:prstGeom>
          <a:noFill/>
        </p:spPr>
        <p:txBody>
          <a:bodyPr wrap="none" rtlCol="0">
            <a:spAutoFit/>
          </a:bodyPr>
          <a:lstStyle/>
          <a:p>
            <a:r>
              <a:rPr lang="en-US" dirty="0" err="1"/>
              <a:t>Jacobian</a:t>
            </a:r>
            <a:r>
              <a:rPr lang="en-US" dirty="0"/>
              <a:t> (°K/%-km)</a:t>
            </a:r>
          </a:p>
        </p:txBody>
      </p:sp>
      <p:sp>
        <p:nvSpPr>
          <p:cNvPr id="13" name="TextBox 12"/>
          <p:cNvSpPr txBox="1"/>
          <p:nvPr/>
        </p:nvSpPr>
        <p:spPr>
          <a:xfrm>
            <a:off x="1593583" y="5523572"/>
            <a:ext cx="2125101" cy="369332"/>
          </a:xfrm>
          <a:prstGeom prst="rect">
            <a:avLst/>
          </a:prstGeom>
          <a:noFill/>
        </p:spPr>
        <p:txBody>
          <a:bodyPr wrap="none" rtlCol="0">
            <a:spAutoFit/>
          </a:bodyPr>
          <a:lstStyle/>
          <a:p>
            <a:r>
              <a:rPr lang="en-US" dirty="0"/>
              <a:t>Wavenumber (cm</a:t>
            </a:r>
            <a:r>
              <a:rPr lang="en-US" baseline="30000" dirty="0"/>
              <a:t>-1</a:t>
            </a:r>
            <a:r>
              <a:rPr lang="en-US" dirty="0"/>
              <a:t>)</a:t>
            </a:r>
          </a:p>
        </p:txBody>
      </p:sp>
      <p:sp>
        <p:nvSpPr>
          <p:cNvPr id="14" name="TextBox 13"/>
          <p:cNvSpPr txBox="1"/>
          <p:nvPr/>
        </p:nvSpPr>
        <p:spPr>
          <a:xfrm>
            <a:off x="5917367" y="5520751"/>
            <a:ext cx="1998752" cy="369332"/>
          </a:xfrm>
          <a:prstGeom prst="rect">
            <a:avLst/>
          </a:prstGeom>
          <a:noFill/>
        </p:spPr>
        <p:txBody>
          <a:bodyPr wrap="none" rtlCol="0">
            <a:spAutoFit/>
          </a:bodyPr>
          <a:lstStyle/>
          <a:p>
            <a:r>
              <a:rPr lang="en-US" dirty="0" err="1"/>
              <a:t>Jacobian</a:t>
            </a:r>
            <a:r>
              <a:rPr lang="en-US" dirty="0"/>
              <a:t> (°K/%-km)</a:t>
            </a:r>
          </a:p>
        </p:txBody>
      </p:sp>
      <p:sp>
        <p:nvSpPr>
          <p:cNvPr id="15" name="TextBox 14"/>
          <p:cNvSpPr txBox="1"/>
          <p:nvPr/>
        </p:nvSpPr>
        <p:spPr>
          <a:xfrm rot="16200000">
            <a:off x="3951090" y="3588369"/>
            <a:ext cx="1416035" cy="369332"/>
          </a:xfrm>
          <a:prstGeom prst="rect">
            <a:avLst/>
          </a:prstGeom>
          <a:noFill/>
        </p:spPr>
        <p:txBody>
          <a:bodyPr wrap="none" rtlCol="0">
            <a:spAutoFit/>
          </a:bodyPr>
          <a:lstStyle/>
          <a:p>
            <a:r>
              <a:rPr lang="en-US" dirty="0"/>
              <a:t>Altitude (km)</a:t>
            </a:r>
          </a:p>
        </p:txBody>
      </p:sp>
    </p:spTree>
    <p:extLst>
      <p:ext uri="{BB962C8B-B14F-4D97-AF65-F5344CB8AC3E}">
        <p14:creationId xmlns:p14="http://schemas.microsoft.com/office/powerpoint/2010/main" val="228026020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Box 16"/>
          <p:cNvSpPr txBox="1">
            <a:spLocks noChangeArrowheads="1"/>
          </p:cNvSpPr>
          <p:nvPr/>
        </p:nvSpPr>
        <p:spPr bwMode="auto">
          <a:xfrm flipH="1">
            <a:off x="0" y="49248"/>
            <a:ext cx="9144000" cy="13234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000">
                <a:solidFill>
                  <a:schemeClr val="tx1"/>
                </a:solidFill>
                <a:latin typeface="Times New Roman" charset="0"/>
                <a:ea typeface="ＭＳ Ｐゴシック" charset="0"/>
                <a:cs typeface="ＭＳ Ｐゴシック" charset="0"/>
              </a:defRPr>
            </a:lvl1pPr>
            <a:lvl2pPr marL="742950" indent="-285750">
              <a:defRPr sz="2000">
                <a:solidFill>
                  <a:schemeClr val="tx1"/>
                </a:solidFill>
                <a:latin typeface="Times New Roman" charset="0"/>
                <a:ea typeface="ＭＳ Ｐゴシック" charset="0"/>
              </a:defRPr>
            </a:lvl2pPr>
            <a:lvl3pPr marL="1143000" indent="-228600">
              <a:defRPr sz="2000">
                <a:solidFill>
                  <a:schemeClr val="tx1"/>
                </a:solidFill>
                <a:latin typeface="Times New Roman" charset="0"/>
                <a:ea typeface="ＭＳ Ｐゴシック" charset="0"/>
              </a:defRPr>
            </a:lvl3pPr>
            <a:lvl4pPr marL="1600200" indent="-228600">
              <a:defRPr sz="2000">
                <a:solidFill>
                  <a:schemeClr val="tx1"/>
                </a:solidFill>
                <a:latin typeface="Times New Roman" charset="0"/>
                <a:ea typeface="ＭＳ Ｐゴシック" charset="0"/>
              </a:defRPr>
            </a:lvl4pPr>
            <a:lvl5pPr marL="2057400" indent="-228600">
              <a:defRPr sz="20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0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0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0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000">
                <a:solidFill>
                  <a:schemeClr val="tx1"/>
                </a:solidFill>
                <a:latin typeface="Times New Roman" charset="0"/>
                <a:ea typeface="ＭＳ Ｐゴシック" charset="0"/>
              </a:defRPr>
            </a:lvl9pPr>
          </a:lstStyle>
          <a:p>
            <a:pPr algn="ctr"/>
            <a:r>
              <a:rPr lang="en-US" sz="4000" b="1" i="1" dirty="0">
                <a:solidFill>
                  <a:srgbClr val="800000"/>
                </a:solidFill>
              </a:rPr>
              <a:t>Physical Regression (PR) </a:t>
            </a:r>
          </a:p>
          <a:p>
            <a:pPr algn="ctr"/>
            <a:r>
              <a:rPr lang="en-US" sz="4000" b="1" i="1" u="sng" dirty="0">
                <a:solidFill>
                  <a:srgbClr val="800000"/>
                </a:solidFill>
              </a:rPr>
              <a:t>Profile Retrieval Algorithm</a:t>
            </a:r>
          </a:p>
        </p:txBody>
      </p:sp>
      <p:sp>
        <p:nvSpPr>
          <p:cNvPr id="30723" name="TextBox 3"/>
          <p:cNvSpPr txBox="1">
            <a:spLocks noChangeArrowheads="1"/>
          </p:cNvSpPr>
          <p:nvPr/>
        </p:nvSpPr>
        <p:spPr bwMode="auto">
          <a:xfrm>
            <a:off x="2489570" y="1425256"/>
            <a:ext cx="4421188"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000">
                <a:solidFill>
                  <a:schemeClr val="tx1"/>
                </a:solidFill>
                <a:latin typeface="Times New Roman" charset="0"/>
                <a:ea typeface="ＭＳ Ｐゴシック" charset="0"/>
                <a:cs typeface="ＭＳ Ｐゴシック" charset="0"/>
              </a:defRPr>
            </a:lvl1pPr>
            <a:lvl2pPr marL="742950" indent="-285750">
              <a:defRPr sz="2000">
                <a:solidFill>
                  <a:schemeClr val="tx1"/>
                </a:solidFill>
                <a:latin typeface="Times New Roman" charset="0"/>
                <a:ea typeface="ＭＳ Ｐゴシック" charset="0"/>
              </a:defRPr>
            </a:lvl2pPr>
            <a:lvl3pPr marL="1143000" indent="-228600">
              <a:defRPr sz="2000">
                <a:solidFill>
                  <a:schemeClr val="tx1"/>
                </a:solidFill>
                <a:latin typeface="Times New Roman" charset="0"/>
                <a:ea typeface="ＭＳ Ｐゴシック" charset="0"/>
              </a:defRPr>
            </a:lvl3pPr>
            <a:lvl4pPr marL="1600200" indent="-228600">
              <a:defRPr sz="2000">
                <a:solidFill>
                  <a:schemeClr val="tx1"/>
                </a:solidFill>
                <a:latin typeface="Times New Roman" charset="0"/>
                <a:ea typeface="ＭＳ Ｐゴシック" charset="0"/>
              </a:defRPr>
            </a:lvl4pPr>
            <a:lvl5pPr marL="2057400" indent="-228600">
              <a:defRPr sz="20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0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0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0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000">
                <a:solidFill>
                  <a:schemeClr val="tx1"/>
                </a:solidFill>
                <a:latin typeface="Times New Roman" charset="0"/>
                <a:ea typeface="ＭＳ Ｐゴシック" charset="0"/>
              </a:defRPr>
            </a:lvl9pPr>
          </a:lstStyle>
          <a:p>
            <a:r>
              <a:rPr lang="en-US" sz="4000" b="1" dirty="0" err="1"/>
              <a:t>q</a:t>
            </a:r>
            <a:r>
              <a:rPr lang="en-US" sz="4000" b="1" baseline="-25000" dirty="0" err="1"/>
              <a:t>ret</a:t>
            </a:r>
            <a:r>
              <a:rPr lang="en-US" sz="4000" b="1" dirty="0"/>
              <a:t> = </a:t>
            </a:r>
            <a:r>
              <a:rPr lang="en-US" sz="4000" b="1" dirty="0" err="1"/>
              <a:t>q</a:t>
            </a:r>
            <a:r>
              <a:rPr lang="en-US" sz="4000" b="1" baseline="-25000" dirty="0" err="1"/>
              <a:t>o</a:t>
            </a:r>
            <a:r>
              <a:rPr lang="en-US" sz="4000" b="1" dirty="0"/>
              <a:t> + (</a:t>
            </a:r>
            <a:r>
              <a:rPr lang="en-US" sz="4000" b="1" dirty="0" err="1"/>
              <a:t>r</a:t>
            </a:r>
            <a:r>
              <a:rPr lang="en-US" sz="4000" b="1" baseline="-25000" dirty="0" err="1"/>
              <a:t>m</a:t>
            </a:r>
            <a:r>
              <a:rPr lang="en-US" sz="4000" b="1" dirty="0" err="1"/>
              <a:t>-r</a:t>
            </a:r>
            <a:r>
              <a:rPr lang="en-US" sz="4000" b="1" baseline="-25000" dirty="0" err="1"/>
              <a:t>o</a:t>
            </a:r>
            <a:r>
              <a:rPr lang="en-US" sz="4000" b="1" dirty="0"/>
              <a:t>)C</a:t>
            </a:r>
          </a:p>
        </p:txBody>
      </p:sp>
      <p:sp>
        <p:nvSpPr>
          <p:cNvPr id="30724" name="TextBox 4"/>
          <p:cNvSpPr txBox="1">
            <a:spLocks noChangeArrowheads="1"/>
          </p:cNvSpPr>
          <p:nvPr/>
        </p:nvSpPr>
        <p:spPr bwMode="auto">
          <a:xfrm>
            <a:off x="2316355" y="2311111"/>
            <a:ext cx="4729163"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000">
                <a:solidFill>
                  <a:schemeClr val="tx1"/>
                </a:solidFill>
                <a:latin typeface="Times New Roman" charset="0"/>
                <a:ea typeface="ＭＳ Ｐゴシック" charset="0"/>
                <a:cs typeface="ＭＳ Ｐゴシック" charset="0"/>
              </a:defRPr>
            </a:lvl1pPr>
            <a:lvl2pPr marL="742950" indent="-285750">
              <a:defRPr sz="2000">
                <a:solidFill>
                  <a:schemeClr val="tx1"/>
                </a:solidFill>
                <a:latin typeface="Times New Roman" charset="0"/>
                <a:ea typeface="ＭＳ Ｐゴシック" charset="0"/>
              </a:defRPr>
            </a:lvl2pPr>
            <a:lvl3pPr marL="1143000" indent="-228600">
              <a:defRPr sz="2000">
                <a:solidFill>
                  <a:schemeClr val="tx1"/>
                </a:solidFill>
                <a:latin typeface="Times New Roman" charset="0"/>
                <a:ea typeface="ＭＳ Ｐゴシック" charset="0"/>
              </a:defRPr>
            </a:lvl3pPr>
            <a:lvl4pPr marL="1600200" indent="-228600">
              <a:defRPr sz="2000">
                <a:solidFill>
                  <a:schemeClr val="tx1"/>
                </a:solidFill>
                <a:latin typeface="Times New Roman" charset="0"/>
                <a:ea typeface="ＭＳ Ｐゴシック" charset="0"/>
              </a:defRPr>
            </a:lvl4pPr>
            <a:lvl5pPr marL="2057400" indent="-228600">
              <a:defRPr sz="20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0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0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0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000">
                <a:solidFill>
                  <a:schemeClr val="tx1"/>
                </a:solidFill>
                <a:latin typeface="Times New Roman" charset="0"/>
                <a:ea typeface="ＭＳ Ｐゴシック" charset="0"/>
              </a:defRPr>
            </a:lvl9pPr>
          </a:lstStyle>
          <a:p>
            <a:r>
              <a:rPr lang="en-US" sz="3200" dirty="0"/>
              <a:t>C = (R</a:t>
            </a:r>
            <a:r>
              <a:rPr lang="ja-JP" altLang="en-US" sz="3200" dirty="0"/>
              <a:t>’</a:t>
            </a:r>
            <a:r>
              <a:rPr lang="en-US" altLang="ja-JP" sz="3200" baseline="30000" dirty="0"/>
              <a:t>T</a:t>
            </a:r>
            <a:r>
              <a:rPr lang="en-US" altLang="ja-JP" sz="3200" dirty="0"/>
              <a:t>R</a:t>
            </a:r>
            <a:r>
              <a:rPr lang="ja-JP" altLang="en-US" sz="3200" dirty="0"/>
              <a:t>’</a:t>
            </a:r>
            <a:r>
              <a:rPr lang="en-US" altLang="ja-JP" sz="3200" dirty="0"/>
              <a:t> + </a:t>
            </a:r>
            <a:r>
              <a:rPr lang="en-US" altLang="ja-JP" sz="3200" dirty="0" err="1"/>
              <a:t>λE</a:t>
            </a:r>
            <a:r>
              <a:rPr lang="en-US" altLang="ja-JP" sz="3200" baseline="30000" dirty="0" err="1"/>
              <a:t>T</a:t>
            </a:r>
            <a:r>
              <a:rPr lang="en-US" altLang="ja-JP" sz="3200" dirty="0" err="1"/>
              <a:t>E</a:t>
            </a:r>
            <a:r>
              <a:rPr lang="en-US" altLang="ja-JP" sz="3200" dirty="0"/>
              <a:t>)</a:t>
            </a:r>
            <a:r>
              <a:rPr lang="en-US" altLang="ja-JP" sz="3200" baseline="30000" dirty="0"/>
              <a:t>-1</a:t>
            </a:r>
            <a:r>
              <a:rPr lang="en-US" altLang="ja-JP" sz="3200" dirty="0"/>
              <a:t>R</a:t>
            </a:r>
            <a:r>
              <a:rPr lang="ja-JP" altLang="en-US" sz="3200" dirty="0"/>
              <a:t>’</a:t>
            </a:r>
            <a:r>
              <a:rPr lang="en-US" altLang="ja-JP" sz="3200" baseline="30000" dirty="0"/>
              <a:t>T</a:t>
            </a:r>
            <a:r>
              <a:rPr lang="en-US" altLang="ja-JP" sz="3200" dirty="0"/>
              <a:t>Q</a:t>
            </a:r>
            <a:r>
              <a:rPr lang="ja-JP" altLang="en-US" sz="3200" dirty="0"/>
              <a:t>’</a:t>
            </a:r>
            <a:r>
              <a:rPr lang="en-US" altLang="ja-JP" sz="3200" dirty="0"/>
              <a:t> </a:t>
            </a:r>
            <a:endParaRPr lang="en-US" sz="3200" dirty="0"/>
          </a:p>
        </p:txBody>
      </p:sp>
      <p:sp>
        <p:nvSpPr>
          <p:cNvPr id="30725" name="TextBox 5"/>
          <p:cNvSpPr txBox="1">
            <a:spLocks noChangeArrowheads="1"/>
          </p:cNvSpPr>
          <p:nvPr/>
        </p:nvSpPr>
        <p:spPr bwMode="auto">
          <a:xfrm>
            <a:off x="899628" y="3094551"/>
            <a:ext cx="7814405" cy="3477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000">
                <a:solidFill>
                  <a:schemeClr val="tx1"/>
                </a:solidFill>
                <a:latin typeface="Times New Roman" charset="0"/>
                <a:ea typeface="ＭＳ Ｐゴシック" charset="0"/>
                <a:cs typeface="ＭＳ Ｐゴシック" charset="0"/>
              </a:defRPr>
            </a:lvl1pPr>
            <a:lvl2pPr marL="742950" indent="-285750">
              <a:defRPr sz="2000">
                <a:solidFill>
                  <a:schemeClr val="tx1"/>
                </a:solidFill>
                <a:latin typeface="Times New Roman" charset="0"/>
                <a:ea typeface="ＭＳ Ｐゴシック" charset="0"/>
              </a:defRPr>
            </a:lvl2pPr>
            <a:lvl3pPr marL="1143000" indent="-228600">
              <a:defRPr sz="2000">
                <a:solidFill>
                  <a:schemeClr val="tx1"/>
                </a:solidFill>
                <a:latin typeface="Times New Roman" charset="0"/>
                <a:ea typeface="ＭＳ Ｐゴシック" charset="0"/>
              </a:defRPr>
            </a:lvl3pPr>
            <a:lvl4pPr marL="1600200" indent="-228600">
              <a:defRPr sz="2000">
                <a:solidFill>
                  <a:schemeClr val="tx1"/>
                </a:solidFill>
                <a:latin typeface="Times New Roman" charset="0"/>
                <a:ea typeface="ＭＳ Ｐゴシック" charset="0"/>
              </a:defRPr>
            </a:lvl4pPr>
            <a:lvl5pPr marL="2057400" indent="-228600">
              <a:defRPr sz="20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0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0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0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000">
                <a:solidFill>
                  <a:schemeClr val="tx1"/>
                </a:solidFill>
                <a:latin typeface="Times New Roman" charset="0"/>
                <a:ea typeface="ＭＳ Ｐゴシック" charset="0"/>
              </a:defRPr>
            </a:lvl9pPr>
          </a:lstStyle>
          <a:p>
            <a:pPr>
              <a:spcAft>
                <a:spcPts val="600"/>
              </a:spcAft>
            </a:pPr>
            <a:r>
              <a:rPr lang="en-US" b="1" dirty="0"/>
              <a:t>q = atmospheric profiles (temperature, water vapor, etc.)</a:t>
            </a:r>
          </a:p>
          <a:p>
            <a:pPr>
              <a:spcAft>
                <a:spcPts val="600"/>
              </a:spcAft>
            </a:pPr>
            <a:r>
              <a:rPr lang="en-US" b="1" dirty="0"/>
              <a:t>C = statistical covariance about the initial profile </a:t>
            </a:r>
            <a:r>
              <a:rPr lang="en-US" b="1" dirty="0" err="1"/>
              <a:t>q</a:t>
            </a:r>
            <a:r>
              <a:rPr lang="en-US" b="1" baseline="-25000" dirty="0" err="1"/>
              <a:t>o</a:t>
            </a:r>
            <a:r>
              <a:rPr lang="en-US" b="1" baseline="-25000" dirty="0"/>
              <a:t> </a:t>
            </a:r>
          </a:p>
          <a:p>
            <a:pPr>
              <a:spcAft>
                <a:spcPts val="600"/>
              </a:spcAft>
            </a:pPr>
            <a:r>
              <a:rPr lang="en-US" b="1" dirty="0" err="1"/>
              <a:t>r</a:t>
            </a:r>
            <a:r>
              <a:rPr lang="en-US" b="1" baseline="-25000" dirty="0" err="1"/>
              <a:t>o</a:t>
            </a:r>
            <a:r>
              <a:rPr lang="en-US" b="1" dirty="0"/>
              <a:t> = radiance calculated from the initial profile </a:t>
            </a:r>
            <a:r>
              <a:rPr lang="en-US" b="1" dirty="0" err="1"/>
              <a:t>q</a:t>
            </a:r>
            <a:r>
              <a:rPr lang="en-US" b="1" baseline="-25000" dirty="0" err="1"/>
              <a:t>o</a:t>
            </a:r>
            <a:endParaRPr lang="en-US" b="1" baseline="-25000" dirty="0"/>
          </a:p>
          <a:p>
            <a:pPr>
              <a:spcAft>
                <a:spcPts val="600"/>
              </a:spcAft>
            </a:pPr>
            <a:r>
              <a:rPr lang="en-US" b="1" dirty="0"/>
              <a:t>Q &amp; R = climatological ensemble of profiles &amp; radiance  spectra</a:t>
            </a:r>
            <a:endParaRPr lang="en-US" b="1" baseline="-25000" dirty="0"/>
          </a:p>
          <a:p>
            <a:pPr>
              <a:spcAft>
                <a:spcPts val="600"/>
              </a:spcAft>
            </a:pPr>
            <a:r>
              <a:rPr lang="en-US" b="1" dirty="0"/>
              <a:t>( )</a:t>
            </a:r>
            <a:r>
              <a:rPr lang="ja-JP" altLang="en-US" b="1" dirty="0"/>
              <a:t>’</a:t>
            </a:r>
            <a:r>
              <a:rPr lang="en-US" altLang="ja-JP" b="1" dirty="0"/>
              <a:t> = deviation from the initial conditions </a:t>
            </a:r>
            <a:r>
              <a:rPr lang="en-US" altLang="ja-JP" b="1" dirty="0" err="1"/>
              <a:t>q</a:t>
            </a:r>
            <a:r>
              <a:rPr lang="en-US" altLang="ja-JP" b="1" baseline="-25000" dirty="0" err="1"/>
              <a:t>o</a:t>
            </a:r>
            <a:r>
              <a:rPr lang="en-US" altLang="ja-JP" b="1" dirty="0"/>
              <a:t> and </a:t>
            </a:r>
            <a:r>
              <a:rPr lang="en-US" altLang="ja-JP" b="1" dirty="0" err="1"/>
              <a:t>r</a:t>
            </a:r>
            <a:r>
              <a:rPr lang="en-US" altLang="ja-JP" b="1" baseline="-25000" dirty="0" err="1"/>
              <a:t>o</a:t>
            </a:r>
            <a:endParaRPr lang="en-US" altLang="ja-JP" b="1" baseline="-25000" dirty="0"/>
          </a:p>
          <a:p>
            <a:pPr>
              <a:spcAft>
                <a:spcPts val="600"/>
              </a:spcAft>
            </a:pPr>
            <a:r>
              <a:rPr lang="en-US" b="1" dirty="0"/>
              <a:t>E</a:t>
            </a:r>
            <a:r>
              <a:rPr lang="en-US" b="1" baseline="30000" dirty="0"/>
              <a:t>T</a:t>
            </a:r>
            <a:r>
              <a:rPr lang="en-US" b="1" dirty="0"/>
              <a:t>E = statistical covariance of spectral radiance noise</a:t>
            </a:r>
          </a:p>
          <a:p>
            <a:pPr>
              <a:spcAft>
                <a:spcPts val="600"/>
              </a:spcAft>
            </a:pPr>
            <a:r>
              <a:rPr lang="en-US" b="1" dirty="0" err="1"/>
              <a:t>λ</a:t>
            </a:r>
            <a:r>
              <a:rPr lang="en-US" b="1" dirty="0"/>
              <a:t> = </a:t>
            </a:r>
            <a:r>
              <a:rPr lang="en-US" b="1" dirty="0" err="1"/>
              <a:t>scaler</a:t>
            </a:r>
            <a:r>
              <a:rPr lang="en-US" b="1" dirty="0"/>
              <a:t> determined as that value which minimizes the</a:t>
            </a:r>
          </a:p>
          <a:p>
            <a:pPr>
              <a:spcAft>
                <a:spcPts val="600"/>
              </a:spcAft>
            </a:pPr>
            <a:r>
              <a:rPr lang="en-US" b="1" dirty="0"/>
              <a:t>     RMS difference between the retrieval calculated radiance </a:t>
            </a:r>
          </a:p>
          <a:p>
            <a:pPr>
              <a:spcAft>
                <a:spcPts val="600"/>
              </a:spcAft>
            </a:pPr>
            <a:r>
              <a:rPr lang="en-US" b="1" dirty="0"/>
              <a:t>     spectrum and observed radiance spectrum </a:t>
            </a:r>
          </a:p>
        </p:txBody>
      </p:sp>
    </p:spTree>
    <p:extLst>
      <p:ext uri="{BB962C8B-B14F-4D97-AF65-F5344CB8AC3E}">
        <p14:creationId xmlns:p14="http://schemas.microsoft.com/office/powerpoint/2010/main" val="301487598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extBox 16"/>
          <p:cNvSpPr txBox="1">
            <a:spLocks noChangeArrowheads="1"/>
          </p:cNvSpPr>
          <p:nvPr/>
        </p:nvSpPr>
        <p:spPr bwMode="auto">
          <a:xfrm flipH="1">
            <a:off x="25400" y="152400"/>
            <a:ext cx="9144000"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000">
                <a:solidFill>
                  <a:schemeClr val="tx1"/>
                </a:solidFill>
                <a:latin typeface="Times New Roman" charset="0"/>
                <a:ea typeface="ＭＳ Ｐゴシック" charset="0"/>
                <a:cs typeface="ＭＳ Ｐゴシック" charset="0"/>
              </a:defRPr>
            </a:lvl1pPr>
            <a:lvl2pPr marL="742950" indent="-285750">
              <a:defRPr sz="2000">
                <a:solidFill>
                  <a:schemeClr val="tx1"/>
                </a:solidFill>
                <a:latin typeface="Times New Roman" charset="0"/>
                <a:ea typeface="ＭＳ Ｐゴシック" charset="0"/>
              </a:defRPr>
            </a:lvl2pPr>
            <a:lvl3pPr marL="1143000" indent="-228600">
              <a:defRPr sz="2000">
                <a:solidFill>
                  <a:schemeClr val="tx1"/>
                </a:solidFill>
                <a:latin typeface="Times New Roman" charset="0"/>
                <a:ea typeface="ＭＳ Ｐゴシック" charset="0"/>
              </a:defRPr>
            </a:lvl3pPr>
            <a:lvl4pPr marL="1600200" indent="-228600">
              <a:defRPr sz="2000">
                <a:solidFill>
                  <a:schemeClr val="tx1"/>
                </a:solidFill>
                <a:latin typeface="Times New Roman" charset="0"/>
                <a:ea typeface="ＭＳ Ｐゴシック" charset="0"/>
              </a:defRPr>
            </a:lvl4pPr>
            <a:lvl5pPr marL="2057400" indent="-228600">
              <a:defRPr sz="20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0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0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0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000">
                <a:solidFill>
                  <a:schemeClr val="tx1"/>
                </a:solidFill>
                <a:latin typeface="Times New Roman" charset="0"/>
                <a:ea typeface="ＭＳ Ｐゴシック" charset="0"/>
              </a:defRPr>
            </a:lvl9pPr>
          </a:lstStyle>
          <a:p>
            <a:pPr algn="ctr"/>
            <a:r>
              <a:rPr lang="en-US" sz="4000" b="1" i="1" u="sng" dirty="0">
                <a:solidFill>
                  <a:srgbClr val="800000"/>
                </a:solidFill>
              </a:rPr>
              <a:t>ECNU Statistical Data For C-Matrix</a:t>
            </a:r>
          </a:p>
        </p:txBody>
      </p:sp>
      <p:pic>
        <p:nvPicPr>
          <p:cNvPr id="33794" name="Picture 7" descr="RAQMS_bann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7500" y="1295400"/>
            <a:ext cx="8661400" cy="175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795" name="Picture 11" descr="raqms_hippo_O3_2010032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292100" y="3352800"/>
            <a:ext cx="3081338" cy="3200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3796" name="TextBox 1"/>
          <p:cNvSpPr txBox="1">
            <a:spLocks noChangeArrowheads="1"/>
          </p:cNvSpPr>
          <p:nvPr/>
        </p:nvSpPr>
        <p:spPr bwMode="auto">
          <a:xfrm>
            <a:off x="3581400" y="3151188"/>
            <a:ext cx="5397500" cy="3478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a:defRPr sz="2000">
                <a:solidFill>
                  <a:schemeClr val="tx1"/>
                </a:solidFill>
                <a:latin typeface="Times New Roman" charset="0"/>
                <a:ea typeface="ＭＳ Ｐゴシック" charset="0"/>
                <a:cs typeface="ＭＳ Ｐゴシック" charset="0"/>
              </a:defRPr>
            </a:lvl1pPr>
            <a:lvl2pPr marL="742950" indent="-285750">
              <a:defRPr sz="2000">
                <a:solidFill>
                  <a:schemeClr val="tx1"/>
                </a:solidFill>
                <a:latin typeface="Times New Roman" charset="0"/>
                <a:ea typeface="ＭＳ Ｐゴシック" charset="0"/>
              </a:defRPr>
            </a:lvl2pPr>
            <a:lvl3pPr marL="1143000" indent="-228600">
              <a:defRPr sz="2000">
                <a:solidFill>
                  <a:schemeClr val="tx1"/>
                </a:solidFill>
                <a:latin typeface="Times New Roman" charset="0"/>
                <a:ea typeface="ＭＳ Ｐゴシック" charset="0"/>
              </a:defRPr>
            </a:lvl3pPr>
            <a:lvl4pPr marL="1600200" indent="-228600">
              <a:defRPr sz="2000">
                <a:solidFill>
                  <a:schemeClr val="tx1"/>
                </a:solidFill>
                <a:latin typeface="Times New Roman" charset="0"/>
                <a:ea typeface="ＭＳ Ｐゴシック" charset="0"/>
              </a:defRPr>
            </a:lvl4pPr>
            <a:lvl5pPr marL="2057400" indent="-228600">
              <a:defRPr sz="20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0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0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0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000">
                <a:solidFill>
                  <a:schemeClr val="tx1"/>
                </a:solidFill>
                <a:latin typeface="Times New Roman" charset="0"/>
                <a:ea typeface="ＭＳ Ｐゴシック" charset="0"/>
              </a:defRPr>
            </a:lvl9pPr>
          </a:lstStyle>
          <a:p>
            <a:pPr>
              <a:spcAft>
                <a:spcPts val="600"/>
              </a:spcAft>
              <a:buFont typeface="Arial" charset="0"/>
              <a:buChar char="•"/>
            </a:pPr>
            <a:r>
              <a:rPr lang="en-US" b="1" dirty="0"/>
              <a:t>Year 2010 Global Product </a:t>
            </a:r>
          </a:p>
          <a:p>
            <a:pPr>
              <a:spcAft>
                <a:spcPts val="600"/>
              </a:spcAft>
              <a:buFont typeface="Arial" charset="0"/>
              <a:buChar char="•"/>
            </a:pPr>
            <a:r>
              <a:rPr lang="en-US" b="1" dirty="0"/>
              <a:t>1024 Space/Time Samples/month </a:t>
            </a:r>
          </a:p>
          <a:p>
            <a:pPr>
              <a:spcAft>
                <a:spcPts val="600"/>
              </a:spcAft>
              <a:buFont typeface="Arial" charset="0"/>
              <a:buChar char="•"/>
            </a:pPr>
            <a:r>
              <a:rPr lang="en-US" b="1" dirty="0"/>
              <a:t>27 – 42 N; 110 – 125 E (1-deg Resolution) </a:t>
            </a:r>
          </a:p>
          <a:p>
            <a:pPr>
              <a:spcAft>
                <a:spcPts val="600"/>
              </a:spcAft>
              <a:buFont typeface="Arial" charset="0"/>
              <a:buChar char="•"/>
            </a:pPr>
            <a:r>
              <a:rPr lang="en-US" b="1" dirty="0"/>
              <a:t>Monthly Day 15, 0, 6 12, 18 GMT</a:t>
            </a:r>
          </a:p>
          <a:p>
            <a:pPr>
              <a:spcAft>
                <a:spcPts val="600"/>
              </a:spcAft>
              <a:buFont typeface="Arial" charset="0"/>
              <a:buChar char="•"/>
            </a:pPr>
            <a:r>
              <a:rPr lang="en-US" b="1" dirty="0"/>
              <a:t>T, H</a:t>
            </a:r>
            <a:r>
              <a:rPr lang="en-US" b="1" baseline="-25000" dirty="0"/>
              <a:t>2</a:t>
            </a:r>
            <a:r>
              <a:rPr lang="en-US" b="1" dirty="0"/>
              <a:t>O, O</a:t>
            </a:r>
            <a:r>
              <a:rPr lang="en-US" b="1" baseline="-25000" dirty="0"/>
              <a:t>3</a:t>
            </a:r>
            <a:r>
              <a:rPr lang="en-US" b="1" dirty="0"/>
              <a:t>, CO, CH</a:t>
            </a:r>
            <a:r>
              <a:rPr lang="en-US" b="1" baseline="-25000" dirty="0"/>
              <a:t>4</a:t>
            </a:r>
            <a:r>
              <a:rPr lang="en-US" b="1" dirty="0"/>
              <a:t>, N</a:t>
            </a:r>
            <a:r>
              <a:rPr lang="en-US" b="1" baseline="-25000" dirty="0"/>
              <a:t>2</a:t>
            </a:r>
            <a:r>
              <a:rPr lang="en-US" b="1" dirty="0"/>
              <a:t>O Profiles</a:t>
            </a:r>
          </a:p>
          <a:p>
            <a:pPr>
              <a:spcAft>
                <a:spcPts val="600"/>
              </a:spcAft>
              <a:buFont typeface="Arial" charset="0"/>
              <a:buChar char="•"/>
            </a:pPr>
            <a:r>
              <a:rPr lang="en-US" b="1" dirty="0"/>
              <a:t>Aerosol Extinction Profiles</a:t>
            </a:r>
          </a:p>
          <a:p>
            <a:pPr>
              <a:spcAft>
                <a:spcPts val="600"/>
              </a:spcAft>
              <a:buFont typeface="Arial" charset="0"/>
              <a:buChar char="•"/>
            </a:pPr>
            <a:r>
              <a:rPr lang="en-US" b="1" dirty="0"/>
              <a:t>CO</a:t>
            </a:r>
            <a:r>
              <a:rPr lang="en-US" b="1" baseline="-25000" dirty="0"/>
              <a:t>2</a:t>
            </a:r>
            <a:r>
              <a:rPr lang="en-US" b="1" dirty="0"/>
              <a:t> uniformly mixed, randomly varied</a:t>
            </a:r>
          </a:p>
          <a:p>
            <a:pPr>
              <a:spcAft>
                <a:spcPts val="600"/>
              </a:spcAft>
              <a:buFont typeface="Arial" charset="0"/>
              <a:buChar char="•"/>
            </a:pPr>
            <a:r>
              <a:rPr lang="en-US" b="1" dirty="0"/>
              <a:t>Cloud Altitude/Optical Depth Profiles</a:t>
            </a:r>
          </a:p>
          <a:p>
            <a:pPr>
              <a:spcAft>
                <a:spcPts val="600"/>
              </a:spcAft>
              <a:buFont typeface="Arial" charset="0"/>
              <a:buChar char="•"/>
            </a:pPr>
            <a:r>
              <a:rPr lang="en-US" b="1" dirty="0"/>
              <a:t>Separated Into Monthly Sets  </a:t>
            </a:r>
          </a:p>
        </p:txBody>
      </p:sp>
    </p:spTree>
    <p:extLst>
      <p:ext uri="{BB962C8B-B14F-4D97-AF65-F5344CB8AC3E}">
        <p14:creationId xmlns:p14="http://schemas.microsoft.com/office/powerpoint/2010/main" val="341947372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231" y="507470"/>
            <a:ext cx="8631769" cy="4525963"/>
          </a:xfrm>
        </p:spPr>
        <p:txBody>
          <a:bodyPr>
            <a:noAutofit/>
          </a:bodyPr>
          <a:lstStyle/>
          <a:p>
            <a:r>
              <a:rPr lang="en-US" sz="2000" b="1" i="1" dirty="0">
                <a:latin typeface="Times New Roman"/>
                <a:cs typeface="Times New Roman"/>
              </a:rPr>
              <a:t>Shown are the profile retrieval errors(mean and standard error) based on simulated ASSIST radiances with realistic random noise added.</a:t>
            </a:r>
          </a:p>
          <a:p>
            <a:r>
              <a:rPr lang="en-US" sz="2000" b="1" i="1" dirty="0">
                <a:latin typeface="Times New Roman"/>
                <a:cs typeface="Times New Roman"/>
              </a:rPr>
              <a:t>Retrievals for atmospheric temperature, water vapor, carbon monoxide, methane, nitrous oxide, carbon dioxide, and aerosol extinction are shown.</a:t>
            </a:r>
          </a:p>
          <a:p>
            <a:r>
              <a:rPr lang="en-US" sz="2000" b="1" i="1" dirty="0">
                <a:latin typeface="Times New Roman"/>
                <a:cs typeface="Times New Roman"/>
              </a:rPr>
              <a:t>The ASSIST radiances were simulated for a sample of 972 profiles for temperature and each gas were provided by the one degree (i.e., 111-km) spatial resolution Regional Air Quality Modeling System (RAQMS) for the US Mid-Atlantic coastal region 33 – 41 N, 73 - 81 W for the months of June, July, and August of 2010.</a:t>
            </a:r>
          </a:p>
          <a:p>
            <a:r>
              <a:rPr lang="en-US" sz="2000" b="1" i="1" dirty="0">
                <a:latin typeface="Times New Roman"/>
                <a:cs typeface="Times New Roman"/>
              </a:rPr>
              <a:t>The temperature errors are given in K, water vapor mixing ration in g/Kg while the errors for the mixing ratio of the various trace gases and aerosol extinction are given in % of the sample mean values shown in slide 2..</a:t>
            </a:r>
          </a:p>
          <a:p>
            <a:pPr>
              <a:lnSpc>
                <a:spcPct val="90000"/>
              </a:lnSpc>
            </a:pPr>
            <a:r>
              <a:rPr lang="en-US" sz="2000" b="1" i="1" dirty="0">
                <a:latin typeface="Times New Roman"/>
                <a:cs typeface="Times New Roman"/>
              </a:rPr>
              <a:t>The left-hand panel in each figure shows the error pertaining to profile level values while the right hand panel shows the error pertaining to the vertical column integrals extending from the surface to various atmospheric levels.</a:t>
            </a:r>
          </a:p>
          <a:p>
            <a:pPr>
              <a:lnSpc>
                <a:spcPct val="90000"/>
              </a:lnSpc>
            </a:pPr>
            <a:r>
              <a:rPr lang="en-US" sz="2000" b="1" i="1" dirty="0">
                <a:latin typeface="Times New Roman"/>
                <a:cs typeface="Times New Roman"/>
              </a:rPr>
              <a:t>For reference, the standard deviation of the true profiles in the sample considered is also shown.  Retrieval values which are equal to or greater than the standard deviation indicates no skill in retrieving that quantity from the radiance spectra.  </a:t>
            </a:r>
          </a:p>
        </p:txBody>
      </p:sp>
      <p:sp>
        <p:nvSpPr>
          <p:cNvPr id="5" name="TextBox 4"/>
          <p:cNvSpPr txBox="1"/>
          <p:nvPr/>
        </p:nvSpPr>
        <p:spPr>
          <a:xfrm>
            <a:off x="0" y="-91223"/>
            <a:ext cx="9144000" cy="707886"/>
          </a:xfrm>
          <a:prstGeom prst="rect">
            <a:avLst/>
          </a:prstGeom>
          <a:noFill/>
        </p:spPr>
        <p:txBody>
          <a:bodyPr wrap="square" rtlCol="0">
            <a:spAutoFit/>
          </a:bodyPr>
          <a:lstStyle/>
          <a:p>
            <a:pPr algn="ctr"/>
            <a:r>
              <a:rPr lang="en-US" sz="4000" b="1" u="sng" dirty="0">
                <a:solidFill>
                  <a:srgbClr val="800000"/>
                </a:solidFill>
              </a:rPr>
              <a:t>Explanation</a:t>
            </a:r>
          </a:p>
        </p:txBody>
      </p:sp>
    </p:spTree>
    <p:extLst>
      <p:ext uri="{BB962C8B-B14F-4D97-AF65-F5344CB8AC3E}">
        <p14:creationId xmlns:p14="http://schemas.microsoft.com/office/powerpoint/2010/main" val="78381397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0"/>
            <a:ext cx="7772400" cy="1470025"/>
          </a:xfrm>
        </p:spPr>
        <p:txBody>
          <a:bodyPr>
            <a:normAutofit/>
          </a:bodyPr>
          <a:lstStyle/>
          <a:p>
            <a:r>
              <a:rPr lang="en-US" b="1" i="1" dirty="0">
                <a:solidFill>
                  <a:srgbClr val="800000"/>
                </a:solidFill>
              </a:rPr>
              <a:t>Ground-based ASSIST </a:t>
            </a:r>
            <a:br>
              <a:rPr lang="en-US" b="1" i="1" dirty="0">
                <a:solidFill>
                  <a:srgbClr val="800000"/>
                </a:solidFill>
              </a:rPr>
            </a:br>
            <a:r>
              <a:rPr lang="en-US" b="1" i="1" u="sng" dirty="0">
                <a:solidFill>
                  <a:srgbClr val="800000"/>
                </a:solidFill>
              </a:rPr>
              <a:t>Retrieval Errors – All Channels</a:t>
            </a:r>
          </a:p>
        </p:txBody>
      </p:sp>
      <p:sp>
        <p:nvSpPr>
          <p:cNvPr id="5" name="TextBox 4"/>
          <p:cNvSpPr txBox="1"/>
          <p:nvPr/>
        </p:nvSpPr>
        <p:spPr>
          <a:xfrm>
            <a:off x="0" y="1470025"/>
            <a:ext cx="9144000" cy="584776"/>
          </a:xfrm>
          <a:prstGeom prst="rect">
            <a:avLst/>
          </a:prstGeom>
          <a:noFill/>
        </p:spPr>
        <p:txBody>
          <a:bodyPr wrap="square" rtlCol="0">
            <a:spAutoFit/>
          </a:bodyPr>
          <a:lstStyle/>
          <a:p>
            <a:pPr algn="ctr"/>
            <a:r>
              <a:rPr lang="en-US" sz="3200" b="1" dirty="0"/>
              <a:t>Temperature and Water Vapor (All Channels)</a:t>
            </a:r>
          </a:p>
        </p:txBody>
      </p:sp>
      <p:pic>
        <p:nvPicPr>
          <p:cNvPr id="3" name="Picture 2" descr="T_Q_allchnLVL.png"/>
          <p:cNvPicPr>
            <a:picLocks noChangeAspect="1"/>
          </p:cNvPicPr>
          <p:nvPr/>
        </p:nvPicPr>
        <p:blipFill rotWithShape="1">
          <a:blip r:embed="rId2">
            <a:extLst>
              <a:ext uri="{28A0092B-C50C-407E-A947-70E740481C1C}">
                <a14:useLocalDpi xmlns:a14="http://schemas.microsoft.com/office/drawing/2010/main" val="0"/>
              </a:ext>
            </a:extLst>
          </a:blip>
          <a:srcRect l="6413" r="7310"/>
          <a:stretch/>
        </p:blipFill>
        <p:spPr>
          <a:xfrm>
            <a:off x="206376" y="2594551"/>
            <a:ext cx="4405276" cy="3962840"/>
          </a:xfrm>
          <a:prstGeom prst="rect">
            <a:avLst/>
          </a:prstGeom>
        </p:spPr>
      </p:pic>
      <p:pic>
        <p:nvPicPr>
          <p:cNvPr id="8" name="Picture 7" descr="T_Q_AllchnVI.png"/>
          <p:cNvPicPr>
            <a:picLocks noChangeAspect="1"/>
          </p:cNvPicPr>
          <p:nvPr/>
        </p:nvPicPr>
        <p:blipFill rotWithShape="1">
          <a:blip r:embed="rId3">
            <a:extLst>
              <a:ext uri="{28A0092B-C50C-407E-A947-70E740481C1C}">
                <a14:useLocalDpi xmlns:a14="http://schemas.microsoft.com/office/drawing/2010/main" val="0"/>
              </a:ext>
            </a:extLst>
          </a:blip>
          <a:srcRect l="6762" r="4939"/>
          <a:stretch/>
        </p:blipFill>
        <p:spPr>
          <a:xfrm>
            <a:off x="4603750" y="2594551"/>
            <a:ext cx="4508500" cy="3962840"/>
          </a:xfrm>
          <a:prstGeom prst="rect">
            <a:avLst/>
          </a:prstGeom>
        </p:spPr>
      </p:pic>
      <p:sp>
        <p:nvSpPr>
          <p:cNvPr id="12" name="TextBox 11"/>
          <p:cNvSpPr txBox="1"/>
          <p:nvPr/>
        </p:nvSpPr>
        <p:spPr>
          <a:xfrm>
            <a:off x="1177925" y="2275563"/>
            <a:ext cx="2775119" cy="369332"/>
          </a:xfrm>
          <a:prstGeom prst="rect">
            <a:avLst/>
          </a:prstGeom>
          <a:noFill/>
        </p:spPr>
        <p:txBody>
          <a:bodyPr wrap="none" rtlCol="0">
            <a:spAutoFit/>
          </a:bodyPr>
          <a:lstStyle/>
          <a:p>
            <a:r>
              <a:rPr lang="en-US" dirty="0"/>
              <a:t>Vertical Profile Level Values</a:t>
            </a:r>
          </a:p>
        </p:txBody>
      </p:sp>
      <p:sp>
        <p:nvSpPr>
          <p:cNvPr id="13" name="TextBox 12"/>
          <p:cNvSpPr txBox="1"/>
          <p:nvPr/>
        </p:nvSpPr>
        <p:spPr>
          <a:xfrm>
            <a:off x="5775325" y="2290526"/>
            <a:ext cx="2621230" cy="369332"/>
          </a:xfrm>
          <a:prstGeom prst="rect">
            <a:avLst/>
          </a:prstGeom>
          <a:noFill/>
        </p:spPr>
        <p:txBody>
          <a:bodyPr wrap="none" rtlCol="0">
            <a:spAutoFit/>
          </a:bodyPr>
          <a:lstStyle/>
          <a:p>
            <a:r>
              <a:rPr lang="en-US" dirty="0"/>
              <a:t>Column Integrated Values</a:t>
            </a:r>
          </a:p>
        </p:txBody>
      </p:sp>
    </p:spTree>
    <p:extLst>
      <p:ext uri="{BB962C8B-B14F-4D97-AF65-F5344CB8AC3E}">
        <p14:creationId xmlns:p14="http://schemas.microsoft.com/office/powerpoint/2010/main" val="37510053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7" descr="r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1807" y="1058469"/>
            <a:ext cx="8382347" cy="5468759"/>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0" y="104727"/>
            <a:ext cx="9144000" cy="707886"/>
          </a:xfrm>
          <a:prstGeom prst="rect">
            <a:avLst/>
          </a:prstGeom>
          <a:noFill/>
        </p:spPr>
        <p:txBody>
          <a:bodyPr wrap="square" rtlCol="0">
            <a:spAutoFit/>
          </a:bodyPr>
          <a:lstStyle/>
          <a:p>
            <a:pPr algn="ctr"/>
            <a:r>
              <a:rPr lang="en-US" sz="4000" b="1" i="1" u="sng" dirty="0">
                <a:solidFill>
                  <a:srgbClr val="FFFF00"/>
                </a:solidFill>
              </a:rPr>
              <a:t>Infrared </a:t>
            </a:r>
            <a:r>
              <a:rPr lang="en-US" sz="4000" b="1" i="1" u="sng" dirty="0" err="1">
                <a:solidFill>
                  <a:srgbClr val="FFFF00"/>
                </a:solidFill>
              </a:rPr>
              <a:t>Radiative</a:t>
            </a:r>
            <a:r>
              <a:rPr lang="en-US" sz="4000" b="1" i="1" u="sng" dirty="0">
                <a:solidFill>
                  <a:srgbClr val="FFFF00"/>
                </a:solidFill>
              </a:rPr>
              <a:t> Transfer</a:t>
            </a:r>
          </a:p>
        </p:txBody>
      </p:sp>
      <p:grpSp>
        <p:nvGrpSpPr>
          <p:cNvPr id="8" name="Group 7"/>
          <p:cNvGrpSpPr/>
          <p:nvPr/>
        </p:nvGrpSpPr>
        <p:grpSpPr>
          <a:xfrm>
            <a:off x="1340619" y="1093751"/>
            <a:ext cx="5186085" cy="2845370"/>
            <a:chOff x="1340619" y="1093751"/>
            <a:chExt cx="5186085" cy="2845370"/>
          </a:xfrm>
        </p:grpSpPr>
        <p:pic>
          <p:nvPicPr>
            <p:cNvPr id="5" name="Picture 7" descr="r3"/>
            <p:cNvPicPr>
              <a:picLocks noChangeAspect="1" noChangeArrowheads="1"/>
            </p:cNvPicPr>
            <p:nvPr/>
          </p:nvPicPr>
          <p:blipFill rotWithShape="1">
            <a:blip r:embed="rId2">
              <a:extLst>
                <a:ext uri="{28A0092B-C50C-407E-A947-70E740481C1C}">
                  <a14:useLocalDpi xmlns:a14="http://schemas.microsoft.com/office/drawing/2010/main" val="0"/>
                </a:ext>
              </a:extLst>
            </a:blip>
            <a:srcRect l="13143" t="13660" r="27934" b="46891"/>
            <a:stretch/>
          </p:blipFill>
          <p:spPr bwMode="auto">
            <a:xfrm rot="10800000">
              <a:off x="1340619" y="1728829"/>
              <a:ext cx="4939127" cy="2157369"/>
            </a:xfrm>
            <a:prstGeom prst="rect">
              <a:avLst/>
            </a:prstGeom>
            <a:noFill/>
            <a:extLst>
              <a:ext uri="{909E8E84-426E-40dd-AFC4-6F175D3DCCD1}">
                <a14:hiddenFill xmlns:a14="http://schemas.microsoft.com/office/drawing/2010/main" xmlns="">
                  <a:solidFill>
                    <a:srgbClr val="FFFFFF"/>
                  </a:solidFill>
                </a14:hiddenFill>
              </a:ext>
            </a:extLst>
          </p:spPr>
        </p:pic>
        <p:sp>
          <p:nvSpPr>
            <p:cNvPr id="3" name="Rectangle 2"/>
            <p:cNvSpPr/>
            <p:nvPr/>
          </p:nvSpPr>
          <p:spPr>
            <a:xfrm flipV="1">
              <a:off x="2187328" y="3886198"/>
              <a:ext cx="529192" cy="52923"/>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2257888" y="1093751"/>
              <a:ext cx="2804718" cy="388106"/>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i="1" dirty="0" err="1">
                  <a:solidFill>
                    <a:srgbClr val="FFFF00"/>
                  </a:solidFill>
                </a:rPr>
                <a:t>Downwelling</a:t>
              </a:r>
              <a:r>
                <a:rPr lang="en-US" i="1" dirty="0">
                  <a:solidFill>
                    <a:srgbClr val="FFFF00"/>
                  </a:solidFill>
                </a:rPr>
                <a:t> Radiation</a:t>
              </a:r>
            </a:p>
          </p:txBody>
        </p:sp>
        <p:sp>
          <p:nvSpPr>
            <p:cNvPr id="7" name="Rectangle 6"/>
            <p:cNvSpPr/>
            <p:nvPr/>
          </p:nvSpPr>
          <p:spPr>
            <a:xfrm>
              <a:off x="5768195" y="1481857"/>
              <a:ext cx="758509" cy="2457264"/>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9" name="Rectangle 8"/>
          <p:cNvSpPr/>
          <p:nvPr/>
        </p:nvSpPr>
        <p:spPr>
          <a:xfrm>
            <a:off x="6667500" y="4241800"/>
            <a:ext cx="1803400" cy="558800"/>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568020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0"/>
            <a:ext cx="7772400" cy="1470025"/>
          </a:xfrm>
        </p:spPr>
        <p:txBody>
          <a:bodyPr>
            <a:normAutofit/>
          </a:bodyPr>
          <a:lstStyle/>
          <a:p>
            <a:r>
              <a:rPr lang="en-US" b="1" i="1" dirty="0">
                <a:solidFill>
                  <a:srgbClr val="800000"/>
                </a:solidFill>
              </a:rPr>
              <a:t>Ground-based ASSIST </a:t>
            </a:r>
            <a:br>
              <a:rPr lang="en-US" b="1" i="1" dirty="0">
                <a:solidFill>
                  <a:srgbClr val="800000"/>
                </a:solidFill>
              </a:rPr>
            </a:br>
            <a:r>
              <a:rPr lang="en-US" b="1" i="1" u="sng" dirty="0">
                <a:solidFill>
                  <a:srgbClr val="800000"/>
                </a:solidFill>
              </a:rPr>
              <a:t>Retrieval Errors – All Channels</a:t>
            </a:r>
          </a:p>
        </p:txBody>
      </p:sp>
      <p:sp>
        <p:nvSpPr>
          <p:cNvPr id="5" name="TextBox 4"/>
          <p:cNvSpPr txBox="1"/>
          <p:nvPr/>
        </p:nvSpPr>
        <p:spPr>
          <a:xfrm>
            <a:off x="0" y="1470025"/>
            <a:ext cx="9144000" cy="584776"/>
          </a:xfrm>
          <a:prstGeom prst="rect">
            <a:avLst/>
          </a:prstGeom>
          <a:noFill/>
        </p:spPr>
        <p:txBody>
          <a:bodyPr wrap="square" rtlCol="0">
            <a:spAutoFit/>
          </a:bodyPr>
          <a:lstStyle/>
          <a:p>
            <a:pPr algn="ctr"/>
            <a:r>
              <a:rPr lang="en-US" sz="3200" b="1" dirty="0"/>
              <a:t>Ozone and Carbon Monoxide (All Channels)</a:t>
            </a:r>
          </a:p>
        </p:txBody>
      </p:sp>
      <p:sp>
        <p:nvSpPr>
          <p:cNvPr id="12" name="TextBox 11"/>
          <p:cNvSpPr txBox="1"/>
          <p:nvPr/>
        </p:nvSpPr>
        <p:spPr>
          <a:xfrm>
            <a:off x="1177925" y="2275563"/>
            <a:ext cx="2775119" cy="369332"/>
          </a:xfrm>
          <a:prstGeom prst="rect">
            <a:avLst/>
          </a:prstGeom>
          <a:noFill/>
        </p:spPr>
        <p:txBody>
          <a:bodyPr wrap="none" rtlCol="0">
            <a:spAutoFit/>
          </a:bodyPr>
          <a:lstStyle/>
          <a:p>
            <a:r>
              <a:rPr lang="en-US" dirty="0"/>
              <a:t>Vertical Profile Level Values</a:t>
            </a:r>
          </a:p>
        </p:txBody>
      </p:sp>
      <p:sp>
        <p:nvSpPr>
          <p:cNvPr id="13" name="TextBox 12"/>
          <p:cNvSpPr txBox="1"/>
          <p:nvPr/>
        </p:nvSpPr>
        <p:spPr>
          <a:xfrm>
            <a:off x="5775325" y="2290526"/>
            <a:ext cx="2621230" cy="369332"/>
          </a:xfrm>
          <a:prstGeom prst="rect">
            <a:avLst/>
          </a:prstGeom>
          <a:noFill/>
        </p:spPr>
        <p:txBody>
          <a:bodyPr wrap="none" rtlCol="0">
            <a:spAutoFit/>
          </a:bodyPr>
          <a:lstStyle/>
          <a:p>
            <a:r>
              <a:rPr lang="en-US" dirty="0"/>
              <a:t>Column Integrated Values</a:t>
            </a:r>
          </a:p>
        </p:txBody>
      </p:sp>
      <p:pic>
        <p:nvPicPr>
          <p:cNvPr id="4" name="Picture 3" descr="CO_OZ_AllchnLvls.png"/>
          <p:cNvPicPr>
            <a:picLocks noChangeAspect="1"/>
          </p:cNvPicPr>
          <p:nvPr/>
        </p:nvPicPr>
        <p:blipFill rotWithShape="1">
          <a:blip r:embed="rId2">
            <a:extLst>
              <a:ext uri="{28A0092B-C50C-407E-A947-70E740481C1C}">
                <a14:useLocalDpi xmlns:a14="http://schemas.microsoft.com/office/drawing/2010/main" val="0"/>
              </a:ext>
            </a:extLst>
          </a:blip>
          <a:srcRect l="6108" r="7380"/>
          <a:stretch/>
        </p:blipFill>
        <p:spPr>
          <a:xfrm>
            <a:off x="190500" y="2597270"/>
            <a:ext cx="4417275" cy="3962840"/>
          </a:xfrm>
          <a:prstGeom prst="rect">
            <a:avLst/>
          </a:prstGeom>
        </p:spPr>
      </p:pic>
      <p:pic>
        <p:nvPicPr>
          <p:cNvPr id="9" name="Picture 8" descr="CO_O3_AllchnVI.png"/>
          <p:cNvPicPr>
            <a:picLocks noChangeAspect="1"/>
          </p:cNvPicPr>
          <p:nvPr/>
        </p:nvPicPr>
        <p:blipFill rotWithShape="1">
          <a:blip r:embed="rId3">
            <a:extLst>
              <a:ext uri="{28A0092B-C50C-407E-A947-70E740481C1C}">
                <a14:useLocalDpi xmlns:a14="http://schemas.microsoft.com/office/drawing/2010/main" val="0"/>
              </a:ext>
            </a:extLst>
          </a:blip>
          <a:srcRect l="6108" r="7846"/>
          <a:stretch/>
        </p:blipFill>
        <p:spPr>
          <a:xfrm>
            <a:off x="4572000" y="2593535"/>
            <a:ext cx="4393481" cy="3962840"/>
          </a:xfrm>
          <a:prstGeom prst="rect">
            <a:avLst/>
          </a:prstGeom>
        </p:spPr>
      </p:pic>
    </p:spTree>
    <p:extLst>
      <p:ext uri="{BB962C8B-B14F-4D97-AF65-F5344CB8AC3E}">
        <p14:creationId xmlns:p14="http://schemas.microsoft.com/office/powerpoint/2010/main" val="313359793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0"/>
            <a:ext cx="7772400" cy="1470025"/>
          </a:xfrm>
        </p:spPr>
        <p:txBody>
          <a:bodyPr>
            <a:normAutofit/>
          </a:bodyPr>
          <a:lstStyle/>
          <a:p>
            <a:r>
              <a:rPr lang="en-US" b="1" i="1" dirty="0">
                <a:solidFill>
                  <a:srgbClr val="800000"/>
                </a:solidFill>
              </a:rPr>
              <a:t>Ground-based ASSIST </a:t>
            </a:r>
            <a:br>
              <a:rPr lang="en-US" b="1" i="1" dirty="0">
                <a:solidFill>
                  <a:srgbClr val="800000"/>
                </a:solidFill>
              </a:rPr>
            </a:br>
            <a:r>
              <a:rPr lang="en-US" b="1" i="1" u="sng" dirty="0">
                <a:solidFill>
                  <a:srgbClr val="800000"/>
                </a:solidFill>
              </a:rPr>
              <a:t>Retrieval Errors – All Channels</a:t>
            </a:r>
          </a:p>
        </p:txBody>
      </p:sp>
      <p:sp>
        <p:nvSpPr>
          <p:cNvPr id="5" name="TextBox 4"/>
          <p:cNvSpPr txBox="1"/>
          <p:nvPr/>
        </p:nvSpPr>
        <p:spPr>
          <a:xfrm>
            <a:off x="0" y="1470025"/>
            <a:ext cx="9144000" cy="584776"/>
          </a:xfrm>
          <a:prstGeom prst="rect">
            <a:avLst/>
          </a:prstGeom>
          <a:noFill/>
        </p:spPr>
        <p:txBody>
          <a:bodyPr wrap="square" rtlCol="0">
            <a:spAutoFit/>
          </a:bodyPr>
          <a:lstStyle/>
          <a:p>
            <a:pPr algn="ctr"/>
            <a:r>
              <a:rPr lang="en-US" sz="3200" b="1" dirty="0"/>
              <a:t>Methane and Nitrous Oxide (All Channels)</a:t>
            </a:r>
          </a:p>
        </p:txBody>
      </p:sp>
      <p:sp>
        <p:nvSpPr>
          <p:cNvPr id="12" name="TextBox 11"/>
          <p:cNvSpPr txBox="1"/>
          <p:nvPr/>
        </p:nvSpPr>
        <p:spPr>
          <a:xfrm>
            <a:off x="1177925" y="2275563"/>
            <a:ext cx="2775119" cy="369332"/>
          </a:xfrm>
          <a:prstGeom prst="rect">
            <a:avLst/>
          </a:prstGeom>
          <a:noFill/>
        </p:spPr>
        <p:txBody>
          <a:bodyPr wrap="none" rtlCol="0">
            <a:spAutoFit/>
          </a:bodyPr>
          <a:lstStyle/>
          <a:p>
            <a:r>
              <a:rPr lang="en-US" dirty="0"/>
              <a:t>Vertical Profile Level Values</a:t>
            </a:r>
          </a:p>
        </p:txBody>
      </p:sp>
      <p:sp>
        <p:nvSpPr>
          <p:cNvPr id="13" name="TextBox 12"/>
          <p:cNvSpPr txBox="1"/>
          <p:nvPr/>
        </p:nvSpPr>
        <p:spPr>
          <a:xfrm>
            <a:off x="5775325" y="2290526"/>
            <a:ext cx="2621230" cy="369332"/>
          </a:xfrm>
          <a:prstGeom prst="rect">
            <a:avLst/>
          </a:prstGeom>
          <a:noFill/>
        </p:spPr>
        <p:txBody>
          <a:bodyPr wrap="none" rtlCol="0">
            <a:spAutoFit/>
          </a:bodyPr>
          <a:lstStyle/>
          <a:p>
            <a:r>
              <a:rPr lang="en-US" dirty="0"/>
              <a:t>Column Integrated Values</a:t>
            </a:r>
          </a:p>
        </p:txBody>
      </p:sp>
      <p:pic>
        <p:nvPicPr>
          <p:cNvPr id="10" name="Picture 9" descr="CH4_NO_AllchnLVL.png"/>
          <p:cNvPicPr>
            <a:picLocks noChangeAspect="1"/>
          </p:cNvPicPr>
          <p:nvPr/>
        </p:nvPicPr>
        <p:blipFill rotWithShape="1">
          <a:blip r:embed="rId2">
            <a:extLst>
              <a:ext uri="{28A0092B-C50C-407E-A947-70E740481C1C}">
                <a14:useLocalDpi xmlns:a14="http://schemas.microsoft.com/office/drawing/2010/main" val="0"/>
              </a:ext>
            </a:extLst>
          </a:blip>
          <a:srcRect l="6108" r="6914"/>
          <a:stretch/>
        </p:blipFill>
        <p:spPr>
          <a:xfrm>
            <a:off x="190500" y="2593535"/>
            <a:ext cx="4441069" cy="3962840"/>
          </a:xfrm>
          <a:prstGeom prst="rect">
            <a:avLst/>
          </a:prstGeom>
        </p:spPr>
      </p:pic>
      <p:pic>
        <p:nvPicPr>
          <p:cNvPr id="11" name="Picture 10" descr="CH4_NO_AllchnVI.png"/>
          <p:cNvPicPr>
            <a:picLocks noChangeAspect="1"/>
          </p:cNvPicPr>
          <p:nvPr/>
        </p:nvPicPr>
        <p:blipFill rotWithShape="1">
          <a:blip r:embed="rId3">
            <a:extLst>
              <a:ext uri="{28A0092B-C50C-407E-A947-70E740481C1C}">
                <a14:useLocalDpi xmlns:a14="http://schemas.microsoft.com/office/drawing/2010/main" val="0"/>
              </a:ext>
            </a:extLst>
          </a:blip>
          <a:srcRect l="6342" r="7379"/>
          <a:stretch/>
        </p:blipFill>
        <p:spPr>
          <a:xfrm>
            <a:off x="4576025" y="2593535"/>
            <a:ext cx="4405378" cy="3962840"/>
          </a:xfrm>
          <a:prstGeom prst="rect">
            <a:avLst/>
          </a:prstGeom>
        </p:spPr>
      </p:pic>
    </p:spTree>
    <p:extLst>
      <p:ext uri="{BB962C8B-B14F-4D97-AF65-F5344CB8AC3E}">
        <p14:creationId xmlns:p14="http://schemas.microsoft.com/office/powerpoint/2010/main" val="3518286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0"/>
            <a:ext cx="7772400" cy="1470025"/>
          </a:xfrm>
        </p:spPr>
        <p:txBody>
          <a:bodyPr>
            <a:normAutofit/>
          </a:bodyPr>
          <a:lstStyle/>
          <a:p>
            <a:r>
              <a:rPr lang="en-US" b="1" i="1" dirty="0">
                <a:solidFill>
                  <a:srgbClr val="800000"/>
                </a:solidFill>
              </a:rPr>
              <a:t>Ground-based ASSIST </a:t>
            </a:r>
            <a:br>
              <a:rPr lang="en-US" b="1" i="1" dirty="0">
                <a:solidFill>
                  <a:srgbClr val="800000"/>
                </a:solidFill>
              </a:rPr>
            </a:br>
            <a:r>
              <a:rPr lang="en-US" b="1" i="1" u="sng" dirty="0">
                <a:solidFill>
                  <a:srgbClr val="800000"/>
                </a:solidFill>
              </a:rPr>
              <a:t>Retrieval Errors – All Channels</a:t>
            </a:r>
          </a:p>
        </p:txBody>
      </p:sp>
      <p:sp>
        <p:nvSpPr>
          <p:cNvPr id="12" name="TextBox 11"/>
          <p:cNvSpPr txBox="1"/>
          <p:nvPr/>
        </p:nvSpPr>
        <p:spPr>
          <a:xfrm>
            <a:off x="1177925" y="2275563"/>
            <a:ext cx="2775119" cy="369332"/>
          </a:xfrm>
          <a:prstGeom prst="rect">
            <a:avLst/>
          </a:prstGeom>
          <a:noFill/>
        </p:spPr>
        <p:txBody>
          <a:bodyPr wrap="none" rtlCol="0">
            <a:spAutoFit/>
          </a:bodyPr>
          <a:lstStyle/>
          <a:p>
            <a:r>
              <a:rPr lang="en-US" dirty="0"/>
              <a:t>Vertical Profile Level Values</a:t>
            </a:r>
          </a:p>
        </p:txBody>
      </p:sp>
      <p:sp>
        <p:nvSpPr>
          <p:cNvPr id="13" name="TextBox 12"/>
          <p:cNvSpPr txBox="1"/>
          <p:nvPr/>
        </p:nvSpPr>
        <p:spPr>
          <a:xfrm>
            <a:off x="5775325" y="2290526"/>
            <a:ext cx="2621230" cy="369332"/>
          </a:xfrm>
          <a:prstGeom prst="rect">
            <a:avLst/>
          </a:prstGeom>
          <a:noFill/>
        </p:spPr>
        <p:txBody>
          <a:bodyPr wrap="none" rtlCol="0">
            <a:spAutoFit/>
          </a:bodyPr>
          <a:lstStyle/>
          <a:p>
            <a:r>
              <a:rPr lang="en-US" dirty="0"/>
              <a:t>Column Integrated Values</a:t>
            </a:r>
          </a:p>
        </p:txBody>
      </p:sp>
      <p:sp>
        <p:nvSpPr>
          <p:cNvPr id="9" name="TextBox 8"/>
          <p:cNvSpPr txBox="1"/>
          <p:nvPr/>
        </p:nvSpPr>
        <p:spPr>
          <a:xfrm>
            <a:off x="0" y="1470025"/>
            <a:ext cx="9144000" cy="584776"/>
          </a:xfrm>
          <a:prstGeom prst="rect">
            <a:avLst/>
          </a:prstGeom>
          <a:noFill/>
        </p:spPr>
        <p:txBody>
          <a:bodyPr wrap="square" rtlCol="0">
            <a:spAutoFit/>
          </a:bodyPr>
          <a:lstStyle/>
          <a:p>
            <a:pPr algn="ctr"/>
            <a:r>
              <a:rPr lang="en-US" sz="3200" b="1" dirty="0"/>
              <a:t>Carbon Dioxide and Aerosol Extinction (All Channels)</a:t>
            </a:r>
          </a:p>
        </p:txBody>
      </p:sp>
      <p:pic>
        <p:nvPicPr>
          <p:cNvPr id="14" name="Picture 13" descr="CO2_EXT_AllchnLVL.png"/>
          <p:cNvPicPr>
            <a:picLocks noChangeAspect="1"/>
          </p:cNvPicPr>
          <p:nvPr/>
        </p:nvPicPr>
        <p:blipFill rotWithShape="1">
          <a:blip r:embed="rId2">
            <a:extLst>
              <a:ext uri="{28A0092B-C50C-407E-A947-70E740481C1C}">
                <a14:useLocalDpi xmlns:a14="http://schemas.microsoft.com/office/drawing/2010/main" val="0"/>
              </a:ext>
            </a:extLst>
          </a:blip>
          <a:srcRect l="5410" r="7379"/>
          <a:stretch/>
        </p:blipFill>
        <p:spPr>
          <a:xfrm>
            <a:off x="178604" y="2593535"/>
            <a:ext cx="4452965" cy="3962840"/>
          </a:xfrm>
          <a:prstGeom prst="rect">
            <a:avLst/>
          </a:prstGeom>
        </p:spPr>
      </p:pic>
      <p:pic>
        <p:nvPicPr>
          <p:cNvPr id="15" name="Picture 14" descr="CO2_EXT_AllchnVI.png"/>
          <p:cNvPicPr>
            <a:picLocks noChangeAspect="1"/>
          </p:cNvPicPr>
          <p:nvPr/>
        </p:nvPicPr>
        <p:blipFill rotWithShape="1">
          <a:blip r:embed="rId3">
            <a:extLst>
              <a:ext uri="{28A0092B-C50C-407E-A947-70E740481C1C}">
                <a14:useLocalDpi xmlns:a14="http://schemas.microsoft.com/office/drawing/2010/main" val="0"/>
              </a:ext>
            </a:extLst>
          </a:blip>
          <a:srcRect l="6108" r="7846"/>
          <a:stretch/>
        </p:blipFill>
        <p:spPr>
          <a:xfrm>
            <a:off x="4576025" y="2570046"/>
            <a:ext cx="4393481" cy="3962840"/>
          </a:xfrm>
          <a:prstGeom prst="rect">
            <a:avLst/>
          </a:prstGeom>
        </p:spPr>
      </p:pic>
    </p:spTree>
    <p:extLst>
      <p:ext uri="{BB962C8B-B14F-4D97-AF65-F5344CB8AC3E}">
        <p14:creationId xmlns:p14="http://schemas.microsoft.com/office/powerpoint/2010/main" val="224544936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itle 1"/>
          <p:cNvSpPr>
            <a:spLocks noGrp="1"/>
          </p:cNvSpPr>
          <p:nvPr>
            <p:ph type="title"/>
          </p:nvPr>
        </p:nvSpPr>
        <p:spPr>
          <a:xfrm>
            <a:off x="0" y="-76200"/>
            <a:ext cx="9144000" cy="609600"/>
          </a:xfrm>
        </p:spPr>
        <p:txBody>
          <a:bodyPr>
            <a:normAutofit fontScale="90000"/>
          </a:bodyPr>
          <a:lstStyle/>
          <a:p>
            <a:r>
              <a:rPr lang="en-US" sz="3200" b="1" i="1" u="sng" dirty="0">
                <a:solidFill>
                  <a:srgbClr val="800000"/>
                </a:solidFill>
                <a:latin typeface="Arial" charset="0"/>
                <a:ea typeface="ＭＳ Ｐゴシック" charset="0"/>
                <a:cs typeface="ＭＳ Ｐゴシック" charset="0"/>
              </a:rPr>
              <a:t>BIAS Corrections Using Forecast Model Profile</a:t>
            </a:r>
          </a:p>
        </p:txBody>
      </p:sp>
      <p:sp>
        <p:nvSpPr>
          <p:cNvPr id="46082" name="TextBox 1"/>
          <p:cNvSpPr txBox="1">
            <a:spLocks noChangeArrowheads="1"/>
          </p:cNvSpPr>
          <p:nvPr/>
        </p:nvSpPr>
        <p:spPr bwMode="auto">
          <a:xfrm>
            <a:off x="228600" y="533400"/>
            <a:ext cx="8915400" cy="1846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Aft>
                <a:spcPts val="600"/>
              </a:spcAft>
            </a:pPr>
            <a:r>
              <a:rPr lang="en-US" sz="2000" b="1" i="1" u="sng" dirty="0">
                <a:solidFill>
                  <a:srgbClr val="FF0000"/>
                </a:solidFill>
              </a:rPr>
              <a:t>Problem</a:t>
            </a:r>
            <a:r>
              <a:rPr lang="en-US" sz="2000" b="1" i="1" dirty="0">
                <a:solidFill>
                  <a:srgbClr val="FF0000"/>
                </a:solidFill>
              </a:rPr>
              <a:t>:</a:t>
            </a:r>
            <a:r>
              <a:rPr lang="en-US" sz="2000" dirty="0"/>
              <a:t>  PR method uses a statistical training data set.  Imperfect skill, due to lack of vertical resolution in radiances, leads to local bias in PR retrievals.</a:t>
            </a:r>
          </a:p>
          <a:p>
            <a:pPr eaLnBrk="1" hangingPunct="1">
              <a:spcAft>
                <a:spcPts val="600"/>
              </a:spcAft>
            </a:pPr>
            <a:r>
              <a:rPr lang="en-US" sz="2000" b="1" i="1" u="sng" dirty="0">
                <a:solidFill>
                  <a:srgbClr val="000090"/>
                </a:solidFill>
              </a:rPr>
              <a:t>Solution</a:t>
            </a:r>
            <a:r>
              <a:rPr lang="en-US" sz="2000" b="1" i="1" dirty="0">
                <a:solidFill>
                  <a:srgbClr val="000090"/>
                </a:solidFill>
              </a:rPr>
              <a:t>:  </a:t>
            </a:r>
            <a:r>
              <a:rPr lang="en-US" sz="2000" dirty="0"/>
              <a:t>Calculate radiances from forecast model profile (FP)  and perform PR retrieval using model radiances. </a:t>
            </a:r>
          </a:p>
          <a:p>
            <a:pPr algn="ctr" eaLnBrk="1" hangingPunct="1">
              <a:spcAft>
                <a:spcPts val="600"/>
              </a:spcAft>
            </a:pPr>
            <a:r>
              <a:rPr lang="en-US" b="1" i="1" dirty="0">
                <a:solidFill>
                  <a:srgbClr val="800000"/>
                </a:solidFill>
              </a:rPr>
              <a:t>Statistical bias correction = FP – FP radiance retrieved FP</a:t>
            </a:r>
          </a:p>
        </p:txBody>
      </p:sp>
      <p:grpSp>
        <p:nvGrpSpPr>
          <p:cNvPr id="5" name="Group 4"/>
          <p:cNvGrpSpPr/>
          <p:nvPr/>
        </p:nvGrpSpPr>
        <p:grpSpPr>
          <a:xfrm>
            <a:off x="141351" y="2262188"/>
            <a:ext cx="8818037" cy="4487922"/>
            <a:chOff x="141351" y="2262188"/>
            <a:chExt cx="8818037" cy="4487922"/>
          </a:xfrm>
        </p:grpSpPr>
        <p:grpSp>
          <p:nvGrpSpPr>
            <p:cNvPr id="46083" name="Group 6"/>
            <p:cNvGrpSpPr>
              <a:grpSpLocks/>
            </p:cNvGrpSpPr>
            <p:nvPr/>
          </p:nvGrpSpPr>
          <p:grpSpPr bwMode="auto">
            <a:xfrm>
              <a:off x="152400" y="2262188"/>
              <a:ext cx="8686800" cy="4138612"/>
              <a:chOff x="152400" y="2667000"/>
              <a:chExt cx="8686800" cy="4138041"/>
            </a:xfrm>
          </p:grpSpPr>
          <p:grpSp>
            <p:nvGrpSpPr>
              <p:cNvPr id="46085" name="Group 5"/>
              <p:cNvGrpSpPr>
                <a:grpSpLocks/>
              </p:cNvGrpSpPr>
              <p:nvPr/>
            </p:nvGrpSpPr>
            <p:grpSpPr bwMode="auto">
              <a:xfrm>
                <a:off x="152400" y="2667000"/>
                <a:ext cx="8686800" cy="4138041"/>
                <a:chOff x="152400" y="2667000"/>
                <a:chExt cx="8686800" cy="4138041"/>
              </a:xfrm>
            </p:grpSpPr>
            <p:pic>
              <p:nvPicPr>
                <p:cNvPr id="46092" name="Picture 4" descr="AIRSraob2.jpg"/>
                <p:cNvPicPr>
                  <a:picLocks/>
                </p:cNvPicPr>
                <p:nvPr/>
              </p:nvPicPr>
              <p:blipFill>
                <a:blip r:embed="rId2">
                  <a:extLst>
                    <a:ext uri="{28A0092B-C50C-407E-A947-70E740481C1C}">
                      <a14:useLocalDpi xmlns:a14="http://schemas.microsoft.com/office/drawing/2010/main" val="0"/>
                    </a:ext>
                  </a:extLst>
                </a:blip>
                <a:srcRect t="5112" r="6667"/>
                <a:stretch>
                  <a:fillRect/>
                </a:stretch>
              </p:blipFill>
              <p:spPr bwMode="auto">
                <a:xfrm>
                  <a:off x="152400" y="2667000"/>
                  <a:ext cx="4267200" cy="41380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6093" name="Picture 2" descr="SpfldAIRScorrected.png"/>
                <p:cNvPicPr>
                  <a:picLocks noChangeAspect="1"/>
                </p:cNvPicPr>
                <p:nvPr/>
              </p:nvPicPr>
              <p:blipFill>
                <a:blip r:embed="rId3">
                  <a:extLst>
                    <a:ext uri="{28A0092B-C50C-407E-A947-70E740481C1C}">
                      <a14:useLocalDpi xmlns:a14="http://schemas.microsoft.com/office/drawing/2010/main" val="0"/>
                    </a:ext>
                  </a:extLst>
                </a:blip>
                <a:srcRect t="5460" b="2011"/>
                <a:stretch>
                  <a:fillRect/>
                </a:stretch>
              </p:blipFill>
              <p:spPr bwMode="auto">
                <a:xfrm>
                  <a:off x="4343400" y="2667000"/>
                  <a:ext cx="4495800" cy="4089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6094" name="Rectangle 3"/>
                <p:cNvSpPr>
                  <a:spLocks noChangeArrowheads="1"/>
                </p:cNvSpPr>
                <p:nvPr/>
              </p:nvSpPr>
              <p:spPr bwMode="auto">
                <a:xfrm>
                  <a:off x="6553200" y="3200400"/>
                  <a:ext cx="1384300" cy="381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a:lstStyle/>
                <a:p>
                  <a:pPr algn="ctr" eaLnBrk="0" hangingPunct="0"/>
                  <a:r>
                    <a:rPr lang="en-US" sz="1800" dirty="0">
                      <a:solidFill>
                        <a:srgbClr val="800000"/>
                      </a:solidFill>
                    </a:rPr>
                    <a:t>Bias</a:t>
                  </a:r>
                </a:p>
                <a:p>
                  <a:pPr algn="ctr" eaLnBrk="0" hangingPunct="0"/>
                  <a:r>
                    <a:rPr lang="en-US" sz="1800" dirty="0">
                      <a:solidFill>
                        <a:srgbClr val="800000"/>
                      </a:solidFill>
                    </a:rPr>
                    <a:t>Corrected</a:t>
                  </a:r>
                </a:p>
              </p:txBody>
            </p:sp>
          </p:grpSp>
          <p:cxnSp>
            <p:nvCxnSpPr>
              <p:cNvPr id="46086" name="Straight Arrow Connector 7"/>
              <p:cNvCxnSpPr>
                <a:cxnSpLocks noChangeShapeType="1"/>
              </p:cNvCxnSpPr>
              <p:nvPr/>
            </p:nvCxnSpPr>
            <p:spPr bwMode="auto">
              <a:xfrm flipH="1">
                <a:off x="7924800" y="4800600"/>
                <a:ext cx="228600" cy="609600"/>
              </a:xfrm>
              <a:prstGeom prst="straightConnector1">
                <a:avLst/>
              </a:prstGeom>
              <a:noFill/>
              <a:ln w="38100">
                <a:solidFill>
                  <a:srgbClr val="800000"/>
                </a:solidFill>
                <a:round/>
                <a:headEnd/>
                <a:tailEnd type="arrow" w="med" len="med"/>
              </a:ln>
              <a:extLst>
                <a:ext uri="{909E8E84-426E-40dd-AFC4-6F175D3DCCD1}">
                  <a14:hiddenFill xmlns:a14="http://schemas.microsoft.com/office/drawing/2010/main" xmlns="">
                    <a:noFill/>
                  </a14:hiddenFill>
                </a:ext>
              </a:extLst>
            </p:spPr>
          </p:cxnSp>
          <p:cxnSp>
            <p:nvCxnSpPr>
              <p:cNvPr id="46087" name="Straight Arrow Connector 10"/>
              <p:cNvCxnSpPr>
                <a:cxnSpLocks noChangeShapeType="1"/>
              </p:cNvCxnSpPr>
              <p:nvPr/>
            </p:nvCxnSpPr>
            <p:spPr bwMode="auto">
              <a:xfrm flipH="1">
                <a:off x="3810000" y="4800600"/>
                <a:ext cx="228600" cy="609600"/>
              </a:xfrm>
              <a:prstGeom prst="straightConnector1">
                <a:avLst/>
              </a:prstGeom>
              <a:noFill/>
              <a:ln w="38100">
                <a:solidFill>
                  <a:srgbClr val="800000"/>
                </a:solidFill>
                <a:round/>
                <a:headEnd/>
                <a:tailEnd type="arrow" w="med" len="med"/>
              </a:ln>
              <a:extLst>
                <a:ext uri="{909E8E84-426E-40dd-AFC4-6F175D3DCCD1}">
                  <a14:hiddenFill xmlns:a14="http://schemas.microsoft.com/office/drawing/2010/main" xmlns="">
                    <a:noFill/>
                  </a14:hiddenFill>
                </a:ext>
              </a:extLst>
            </p:spPr>
          </p:cxnSp>
          <p:cxnSp>
            <p:nvCxnSpPr>
              <p:cNvPr id="46088" name="Straight Arrow Connector 11"/>
              <p:cNvCxnSpPr>
                <a:cxnSpLocks noChangeShapeType="1"/>
              </p:cNvCxnSpPr>
              <p:nvPr/>
            </p:nvCxnSpPr>
            <p:spPr bwMode="auto">
              <a:xfrm flipH="1">
                <a:off x="7391400" y="3962400"/>
                <a:ext cx="228600" cy="609600"/>
              </a:xfrm>
              <a:prstGeom prst="straightConnector1">
                <a:avLst/>
              </a:prstGeom>
              <a:noFill/>
              <a:ln w="38100">
                <a:solidFill>
                  <a:srgbClr val="800000"/>
                </a:solidFill>
                <a:round/>
                <a:headEnd/>
                <a:tailEnd type="arrow" w="med" len="med"/>
              </a:ln>
              <a:extLst>
                <a:ext uri="{909E8E84-426E-40dd-AFC4-6F175D3DCCD1}">
                  <a14:hiddenFill xmlns:a14="http://schemas.microsoft.com/office/drawing/2010/main" xmlns="">
                    <a:noFill/>
                  </a14:hiddenFill>
                </a:ext>
              </a:extLst>
            </p:spPr>
          </p:cxnSp>
          <p:cxnSp>
            <p:nvCxnSpPr>
              <p:cNvPr id="46089" name="Straight Arrow Connector 12"/>
              <p:cNvCxnSpPr>
                <a:cxnSpLocks noChangeShapeType="1"/>
              </p:cNvCxnSpPr>
              <p:nvPr/>
            </p:nvCxnSpPr>
            <p:spPr bwMode="auto">
              <a:xfrm flipH="1">
                <a:off x="3352800" y="3962400"/>
                <a:ext cx="228600" cy="609600"/>
              </a:xfrm>
              <a:prstGeom prst="straightConnector1">
                <a:avLst/>
              </a:prstGeom>
              <a:noFill/>
              <a:ln w="38100">
                <a:solidFill>
                  <a:srgbClr val="800000"/>
                </a:solidFill>
                <a:round/>
                <a:headEnd/>
                <a:tailEnd type="arrow" w="med" len="med"/>
              </a:ln>
              <a:extLst>
                <a:ext uri="{909E8E84-426E-40dd-AFC4-6F175D3DCCD1}">
                  <a14:hiddenFill xmlns:a14="http://schemas.microsoft.com/office/drawing/2010/main" xmlns="">
                    <a:noFill/>
                  </a14:hiddenFill>
                </a:ext>
              </a:extLst>
            </p:spPr>
          </p:cxnSp>
          <p:cxnSp>
            <p:nvCxnSpPr>
              <p:cNvPr id="46090" name="Straight Arrow Connector 13"/>
              <p:cNvCxnSpPr>
                <a:cxnSpLocks noChangeShapeType="1"/>
              </p:cNvCxnSpPr>
              <p:nvPr/>
            </p:nvCxnSpPr>
            <p:spPr bwMode="auto">
              <a:xfrm flipV="1">
                <a:off x="6019800" y="4343400"/>
                <a:ext cx="457200" cy="228600"/>
              </a:xfrm>
              <a:prstGeom prst="straightConnector1">
                <a:avLst/>
              </a:prstGeom>
              <a:noFill/>
              <a:ln w="38100">
                <a:solidFill>
                  <a:srgbClr val="800000"/>
                </a:solidFill>
                <a:round/>
                <a:headEnd/>
                <a:tailEnd type="arrow" w="med" len="med"/>
              </a:ln>
              <a:extLst>
                <a:ext uri="{909E8E84-426E-40dd-AFC4-6F175D3DCCD1}">
                  <a14:hiddenFill xmlns:a14="http://schemas.microsoft.com/office/drawing/2010/main" xmlns="">
                    <a:noFill/>
                  </a14:hiddenFill>
                </a:ext>
              </a:extLst>
            </p:spPr>
          </p:cxnSp>
          <p:cxnSp>
            <p:nvCxnSpPr>
              <p:cNvPr id="46091" name="Straight Arrow Connector 15"/>
              <p:cNvCxnSpPr>
                <a:cxnSpLocks noChangeShapeType="1"/>
              </p:cNvCxnSpPr>
              <p:nvPr/>
            </p:nvCxnSpPr>
            <p:spPr bwMode="auto">
              <a:xfrm flipV="1">
                <a:off x="1905000" y="4343400"/>
                <a:ext cx="457200" cy="228600"/>
              </a:xfrm>
              <a:prstGeom prst="straightConnector1">
                <a:avLst/>
              </a:prstGeom>
              <a:noFill/>
              <a:ln w="38100">
                <a:solidFill>
                  <a:srgbClr val="800000"/>
                </a:solidFill>
                <a:round/>
                <a:headEnd/>
                <a:tailEnd type="arrow" w="med" len="med"/>
              </a:ln>
              <a:extLst>
                <a:ext uri="{909E8E84-426E-40dd-AFC4-6F175D3DCCD1}">
                  <a14:hiddenFill xmlns:a14="http://schemas.microsoft.com/office/drawing/2010/main" xmlns="">
                    <a:noFill/>
                  </a14:hiddenFill>
                </a:ext>
              </a:extLst>
            </p:spPr>
          </p:cxnSp>
        </p:grpSp>
        <p:sp>
          <p:nvSpPr>
            <p:cNvPr id="46084" name="TextBox 8"/>
            <p:cNvSpPr txBox="1">
              <a:spLocks noChangeArrowheads="1"/>
            </p:cNvSpPr>
            <p:nvPr/>
          </p:nvSpPr>
          <p:spPr bwMode="auto">
            <a:xfrm>
              <a:off x="141351" y="6350000"/>
              <a:ext cx="8818037" cy="400110"/>
            </a:xfrm>
            <a:prstGeom prst="rect">
              <a:avLst/>
            </a:prstGeom>
            <a:solidFill>
              <a:srgbClr val="FFFF00"/>
            </a:solidFill>
            <a:ln w="28575">
              <a:solidFill>
                <a:srgbClr val="800000"/>
              </a:solidFill>
              <a:miter lim="800000"/>
              <a:headEnd/>
              <a:tailEnd/>
            </a:ln>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b="1" i="1" dirty="0">
                  <a:solidFill>
                    <a:srgbClr val="800000"/>
                  </a:solidFill>
                </a:rPr>
                <a:t>Bias Correction removes statistical bias with respect to the model  FP</a:t>
              </a:r>
            </a:p>
          </p:txBody>
        </p:sp>
        <p:sp>
          <p:nvSpPr>
            <p:cNvPr id="3" name="Rectangle 2"/>
            <p:cNvSpPr/>
            <p:nvPr/>
          </p:nvSpPr>
          <p:spPr>
            <a:xfrm>
              <a:off x="3581400" y="2615565"/>
              <a:ext cx="457200" cy="18009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
          <p:nvSpPr>
            <p:cNvPr id="18" name="TextBox 17"/>
            <p:cNvSpPr txBox="1"/>
            <p:nvPr/>
          </p:nvSpPr>
          <p:spPr>
            <a:xfrm>
              <a:off x="3482821" y="2535390"/>
              <a:ext cx="546982" cy="307777"/>
            </a:xfrm>
            <a:prstGeom prst="rect">
              <a:avLst/>
            </a:prstGeom>
            <a:noFill/>
          </p:spPr>
          <p:txBody>
            <a:bodyPr wrap="none" rtlCol="0">
              <a:spAutoFit/>
            </a:bodyPr>
            <a:lstStyle/>
            <a:p>
              <a:r>
                <a:rPr lang="en-US" sz="1400" dirty="0"/>
                <a:t>RTVL</a:t>
              </a:r>
            </a:p>
          </p:txBody>
        </p:sp>
        <p:sp>
          <p:nvSpPr>
            <p:cNvPr id="4" name="Rectangle 3"/>
            <p:cNvSpPr/>
            <p:nvPr/>
          </p:nvSpPr>
          <p:spPr>
            <a:xfrm>
              <a:off x="6940514" y="2590415"/>
              <a:ext cx="1320206" cy="18009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0" name="TextBox 19"/>
            <p:cNvSpPr txBox="1"/>
            <p:nvPr/>
          </p:nvSpPr>
          <p:spPr>
            <a:xfrm>
              <a:off x="6838162" y="2511976"/>
              <a:ext cx="1313180" cy="307777"/>
            </a:xfrm>
            <a:prstGeom prst="rect">
              <a:avLst/>
            </a:prstGeom>
            <a:noFill/>
          </p:spPr>
          <p:txBody>
            <a:bodyPr wrap="none" rtlCol="0">
              <a:spAutoFit/>
            </a:bodyPr>
            <a:lstStyle/>
            <a:p>
              <a:r>
                <a:rPr lang="en-US" sz="1400" dirty="0"/>
                <a:t>Corrected RTVL</a:t>
              </a:r>
            </a:p>
          </p:txBody>
        </p:sp>
      </p:grpSp>
    </p:spTree>
    <p:extLst>
      <p:ext uri="{BB962C8B-B14F-4D97-AF65-F5344CB8AC3E}">
        <p14:creationId xmlns:p14="http://schemas.microsoft.com/office/powerpoint/2010/main" val="340433458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4163"/>
            <a:ext cx="8229600" cy="558800"/>
          </a:xfrm>
        </p:spPr>
        <p:txBody>
          <a:bodyPr rtlCol="0">
            <a:normAutofit fontScale="90000"/>
          </a:bodyPr>
          <a:lstStyle/>
          <a:p>
            <a:pPr eaLnBrk="1" fontAlgn="auto" hangingPunct="1">
              <a:spcAft>
                <a:spcPts val="0"/>
              </a:spcAft>
              <a:defRPr/>
            </a:pPr>
            <a:r>
              <a:rPr lang="en-US" b="1" i="1" dirty="0">
                <a:solidFill>
                  <a:srgbClr val="800000"/>
                </a:solidFill>
                <a:ea typeface="+mj-ea"/>
                <a:cs typeface="+mj-cs"/>
              </a:rPr>
              <a:t>ASSIST Profile Results</a:t>
            </a:r>
            <a:br>
              <a:rPr lang="en-US" b="1" i="1" u="sng" dirty="0">
                <a:solidFill>
                  <a:srgbClr val="800000"/>
                </a:solidFill>
                <a:ea typeface="+mj-ea"/>
                <a:cs typeface="+mj-cs"/>
              </a:rPr>
            </a:br>
            <a:r>
              <a:rPr lang="en-US" b="1" i="1" u="sng" dirty="0">
                <a:solidFill>
                  <a:srgbClr val="800000"/>
                </a:solidFill>
                <a:ea typeface="+mj-ea"/>
                <a:cs typeface="+mj-cs"/>
              </a:rPr>
              <a:t>April 19 17 UTC – April 21, 00 UTC </a:t>
            </a:r>
          </a:p>
        </p:txBody>
      </p:sp>
      <p:grpSp>
        <p:nvGrpSpPr>
          <p:cNvPr id="31746" name="Group 17"/>
          <p:cNvGrpSpPr>
            <a:grpSpLocks/>
          </p:cNvGrpSpPr>
          <p:nvPr/>
        </p:nvGrpSpPr>
        <p:grpSpPr bwMode="auto">
          <a:xfrm>
            <a:off x="0" y="1220788"/>
            <a:ext cx="9147175" cy="5538787"/>
            <a:chOff x="0" y="1220533"/>
            <a:chExt cx="9147180" cy="5538257"/>
          </a:xfrm>
        </p:grpSpPr>
        <p:pic>
          <p:nvPicPr>
            <p:cNvPr id="31747" name="Picture 8" descr="Relative Humidity_cross-section_20120420_HU.jpg"/>
            <p:cNvPicPr>
              <a:picLocks noChangeAspect="1"/>
            </p:cNvPicPr>
            <p:nvPr/>
          </p:nvPicPr>
          <p:blipFill>
            <a:blip r:embed="rId2">
              <a:extLst>
                <a:ext uri="{28A0092B-C50C-407E-A947-70E740481C1C}">
                  <a14:useLocalDpi xmlns:a14="http://schemas.microsoft.com/office/drawing/2010/main" val="0"/>
                </a:ext>
              </a:extLst>
            </a:blip>
            <a:srcRect l="6248"/>
            <a:stretch>
              <a:fillRect/>
            </a:stretch>
          </p:blipFill>
          <p:spPr bwMode="auto">
            <a:xfrm>
              <a:off x="3135235" y="4071050"/>
              <a:ext cx="3002882" cy="24029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748" name="Picture 9" descr="Temperature_cross-section_20120420_HU.jpg"/>
            <p:cNvPicPr>
              <a:picLocks noChangeAspect="1"/>
            </p:cNvPicPr>
            <p:nvPr/>
          </p:nvPicPr>
          <p:blipFill>
            <a:blip r:embed="rId3">
              <a:extLst>
                <a:ext uri="{28A0092B-C50C-407E-A947-70E740481C1C}">
                  <a14:useLocalDpi xmlns:a14="http://schemas.microsoft.com/office/drawing/2010/main" val="0"/>
                </a:ext>
              </a:extLst>
            </a:blip>
            <a:srcRect l="4507"/>
            <a:stretch>
              <a:fillRect/>
            </a:stretch>
          </p:blipFill>
          <p:spPr bwMode="auto">
            <a:xfrm>
              <a:off x="6088507" y="1488167"/>
              <a:ext cx="3058673" cy="24029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749" name="Picture 10" descr="Relative Humidity_cross-section_20120420_HU.jpg"/>
            <p:cNvPicPr>
              <a:picLocks noChangeAspect="1"/>
            </p:cNvPicPr>
            <p:nvPr/>
          </p:nvPicPr>
          <p:blipFill>
            <a:blip r:embed="rId4">
              <a:extLst>
                <a:ext uri="{28A0092B-C50C-407E-A947-70E740481C1C}">
                  <a14:useLocalDpi xmlns:a14="http://schemas.microsoft.com/office/drawing/2010/main" val="0"/>
                </a:ext>
              </a:extLst>
            </a:blip>
            <a:srcRect l="5437"/>
            <a:stretch>
              <a:fillRect/>
            </a:stretch>
          </p:blipFill>
          <p:spPr bwMode="auto">
            <a:xfrm>
              <a:off x="6118273" y="4071050"/>
              <a:ext cx="3028907" cy="24029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1750" name="TextBox 12"/>
            <p:cNvSpPr txBox="1">
              <a:spLocks noChangeArrowheads="1"/>
            </p:cNvSpPr>
            <p:nvPr/>
          </p:nvSpPr>
          <p:spPr bwMode="auto">
            <a:xfrm>
              <a:off x="3212995" y="1220533"/>
              <a:ext cx="2493441"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sz="1800" b="1">
                  <a:solidFill>
                    <a:schemeClr val="accent2"/>
                  </a:solidFill>
                </a:rPr>
                <a:t>Temperature ( 0 – 4 km) </a:t>
              </a:r>
            </a:p>
          </p:txBody>
        </p:sp>
        <p:sp>
          <p:nvSpPr>
            <p:cNvPr id="31751" name="TextBox 16"/>
            <p:cNvSpPr txBox="1">
              <a:spLocks noChangeArrowheads="1"/>
            </p:cNvSpPr>
            <p:nvPr/>
          </p:nvSpPr>
          <p:spPr bwMode="auto">
            <a:xfrm>
              <a:off x="3135235" y="6389458"/>
              <a:ext cx="2950372"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sz="1800" b="1">
                  <a:solidFill>
                    <a:schemeClr val="accent2"/>
                  </a:solidFill>
                </a:rPr>
                <a:t>Relative Humidity ( 0 – 4 km) </a:t>
              </a:r>
            </a:p>
          </p:txBody>
        </p:sp>
        <p:sp>
          <p:nvSpPr>
            <p:cNvPr id="31752" name="TextBox 20"/>
            <p:cNvSpPr txBox="1">
              <a:spLocks noChangeArrowheads="1"/>
            </p:cNvSpPr>
            <p:nvPr/>
          </p:nvSpPr>
          <p:spPr bwMode="auto">
            <a:xfrm>
              <a:off x="868026" y="3791924"/>
              <a:ext cx="142859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sz="1800" b="1">
                  <a:solidFill>
                    <a:srgbClr val="FF0000"/>
                  </a:solidFill>
                </a:rPr>
                <a:t>ASSIST - only</a:t>
              </a:r>
            </a:p>
          </p:txBody>
        </p:sp>
        <p:sp>
          <p:nvSpPr>
            <p:cNvPr id="31753" name="TextBox 21"/>
            <p:cNvSpPr txBox="1">
              <a:spLocks noChangeArrowheads="1"/>
            </p:cNvSpPr>
            <p:nvPr/>
          </p:nvSpPr>
          <p:spPr bwMode="auto">
            <a:xfrm>
              <a:off x="3629796" y="3791924"/>
              <a:ext cx="1843098"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sz="1800" b="1">
                  <a:solidFill>
                    <a:srgbClr val="FF0000"/>
                  </a:solidFill>
                </a:rPr>
                <a:t>ASSIST w RAQMS</a:t>
              </a:r>
            </a:p>
          </p:txBody>
        </p:sp>
        <p:sp>
          <p:nvSpPr>
            <p:cNvPr id="31754" name="TextBox 22"/>
            <p:cNvSpPr txBox="1">
              <a:spLocks noChangeArrowheads="1"/>
            </p:cNvSpPr>
            <p:nvPr/>
          </p:nvSpPr>
          <p:spPr bwMode="auto">
            <a:xfrm>
              <a:off x="7078502" y="3791924"/>
              <a:ext cx="923713"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sz="1800" b="1">
                  <a:solidFill>
                    <a:srgbClr val="FF0000"/>
                  </a:solidFill>
                </a:rPr>
                <a:t>RAQMS</a:t>
              </a:r>
            </a:p>
          </p:txBody>
        </p:sp>
        <p:pic>
          <p:nvPicPr>
            <p:cNvPr id="31755" name="Picture 5" descr="Temperature_cross-section_20120420_HU.jpg"/>
            <p:cNvPicPr>
              <a:picLocks noChangeAspect="1"/>
            </p:cNvPicPr>
            <p:nvPr/>
          </p:nvPicPr>
          <p:blipFill>
            <a:blip r:embed="rId5">
              <a:extLst>
                <a:ext uri="{28A0092B-C50C-407E-A947-70E740481C1C}">
                  <a14:useLocalDpi xmlns:a14="http://schemas.microsoft.com/office/drawing/2010/main" val="0"/>
                </a:ext>
              </a:extLst>
            </a:blip>
            <a:srcRect t="4556"/>
            <a:stretch>
              <a:fillRect/>
            </a:stretch>
          </p:blipFill>
          <p:spPr bwMode="auto">
            <a:xfrm>
              <a:off x="2935050" y="1590541"/>
              <a:ext cx="3203067" cy="22934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756" name="Picture 13" descr="Temperature_cross-section_20120420_HU.jpg"/>
            <p:cNvPicPr>
              <a:picLocks noChangeAspect="1"/>
            </p:cNvPicPr>
            <p:nvPr/>
          </p:nvPicPr>
          <p:blipFill>
            <a:blip r:embed="rId6">
              <a:extLst>
                <a:ext uri="{28A0092B-C50C-407E-A947-70E740481C1C}">
                  <a14:useLocalDpi xmlns:a14="http://schemas.microsoft.com/office/drawing/2010/main" val="0"/>
                </a:ext>
              </a:extLst>
            </a:blip>
            <a:srcRect l="2518" r="2431"/>
            <a:stretch>
              <a:fillRect/>
            </a:stretch>
          </p:blipFill>
          <p:spPr bwMode="auto">
            <a:xfrm>
              <a:off x="0" y="1488167"/>
              <a:ext cx="3042098" cy="24029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757" name="Picture 14" descr="Relative Humidity_cross-section_20120420_HU.jpg"/>
            <p:cNvPicPr>
              <a:picLocks noChangeAspect="1"/>
            </p:cNvPicPr>
            <p:nvPr/>
          </p:nvPicPr>
          <p:blipFill>
            <a:blip r:embed="rId7">
              <a:extLst>
                <a:ext uri="{28A0092B-C50C-407E-A947-70E740481C1C}">
                  <a14:useLocalDpi xmlns:a14="http://schemas.microsoft.com/office/drawing/2010/main" val="0"/>
                </a:ext>
              </a:extLst>
            </a:blip>
            <a:srcRect l="3839" t="6876"/>
            <a:stretch>
              <a:fillRect/>
            </a:stretch>
          </p:blipFill>
          <p:spPr bwMode="auto">
            <a:xfrm>
              <a:off x="42332" y="4233333"/>
              <a:ext cx="3077526" cy="22377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758" name="Picture 15" descr="Relative Humidity_cross-section_20120420_HU.jp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885440" y="4068119"/>
              <a:ext cx="3203067" cy="24029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24" name="Straight Connector 23"/>
            <p:cNvCxnSpPr/>
            <p:nvPr/>
          </p:nvCxnSpPr>
          <p:spPr>
            <a:xfrm>
              <a:off x="3094040" y="1590385"/>
              <a:ext cx="0" cy="4679502"/>
            </a:xfrm>
            <a:prstGeom prst="line">
              <a:avLst/>
            </a:prstGeom>
            <a:ln>
              <a:solidFill>
                <a:srgbClr val="800000"/>
              </a:solidFill>
            </a:ln>
          </p:spPr>
          <p:style>
            <a:lnRef idx="2">
              <a:schemeClr val="accent2"/>
            </a:lnRef>
            <a:fillRef idx="0">
              <a:schemeClr val="accent2"/>
            </a:fillRef>
            <a:effectRef idx="1">
              <a:schemeClr val="accent2"/>
            </a:effectRef>
            <a:fontRef idx="minor">
              <a:schemeClr val="tx1"/>
            </a:fontRef>
          </p:style>
        </p:cxnSp>
        <p:cxnSp>
          <p:nvCxnSpPr>
            <p:cNvPr id="25" name="Straight Connector 24"/>
            <p:cNvCxnSpPr/>
            <p:nvPr/>
          </p:nvCxnSpPr>
          <p:spPr>
            <a:xfrm>
              <a:off x="6113466" y="1572924"/>
              <a:ext cx="0" cy="4681089"/>
            </a:xfrm>
            <a:prstGeom prst="line">
              <a:avLst/>
            </a:prstGeom>
            <a:ln>
              <a:solidFill>
                <a:srgbClr val="800000"/>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77441466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4163"/>
            <a:ext cx="8229600" cy="558800"/>
          </a:xfrm>
        </p:spPr>
        <p:txBody>
          <a:bodyPr rtlCol="0">
            <a:normAutofit fontScale="90000"/>
          </a:bodyPr>
          <a:lstStyle/>
          <a:p>
            <a:pPr eaLnBrk="1" fontAlgn="auto" hangingPunct="1">
              <a:spcAft>
                <a:spcPts val="0"/>
              </a:spcAft>
              <a:defRPr/>
            </a:pPr>
            <a:r>
              <a:rPr lang="en-US" b="1" i="1" dirty="0">
                <a:solidFill>
                  <a:srgbClr val="800000"/>
                </a:solidFill>
                <a:ea typeface="+mj-ea"/>
                <a:cs typeface="+mj-cs"/>
              </a:rPr>
              <a:t>ASSIST Profile Results</a:t>
            </a:r>
            <a:br>
              <a:rPr lang="en-US" b="1" i="1" u="sng" dirty="0">
                <a:solidFill>
                  <a:srgbClr val="800000"/>
                </a:solidFill>
                <a:ea typeface="+mj-ea"/>
                <a:cs typeface="+mj-cs"/>
              </a:rPr>
            </a:br>
            <a:r>
              <a:rPr lang="en-US" b="1" i="1" u="sng" dirty="0">
                <a:solidFill>
                  <a:srgbClr val="800000"/>
                </a:solidFill>
                <a:ea typeface="+mj-ea"/>
                <a:cs typeface="+mj-cs"/>
              </a:rPr>
              <a:t>April 19 17 UTC – April 21, 00 UTC </a:t>
            </a:r>
          </a:p>
        </p:txBody>
      </p:sp>
      <p:grpSp>
        <p:nvGrpSpPr>
          <p:cNvPr id="32770" name="Group 8"/>
          <p:cNvGrpSpPr>
            <a:grpSpLocks/>
          </p:cNvGrpSpPr>
          <p:nvPr/>
        </p:nvGrpSpPr>
        <p:grpSpPr bwMode="auto">
          <a:xfrm>
            <a:off x="79375" y="1220788"/>
            <a:ext cx="9072563" cy="5538787"/>
            <a:chOff x="79369" y="1220533"/>
            <a:chExt cx="9073232" cy="5538257"/>
          </a:xfrm>
        </p:grpSpPr>
        <p:sp>
          <p:nvSpPr>
            <p:cNvPr id="32771" name="TextBox 12"/>
            <p:cNvSpPr txBox="1">
              <a:spLocks noChangeArrowheads="1"/>
            </p:cNvSpPr>
            <p:nvPr/>
          </p:nvSpPr>
          <p:spPr bwMode="auto">
            <a:xfrm>
              <a:off x="3649563" y="1220533"/>
              <a:ext cx="1848959"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sz="1800" b="1">
                  <a:solidFill>
                    <a:schemeClr val="accent2"/>
                  </a:solidFill>
                </a:rPr>
                <a:t>Ozone ( 0 – 4 km) </a:t>
              </a:r>
            </a:p>
          </p:txBody>
        </p:sp>
        <p:sp>
          <p:nvSpPr>
            <p:cNvPr id="32772" name="TextBox 13"/>
            <p:cNvSpPr txBox="1">
              <a:spLocks noChangeArrowheads="1"/>
            </p:cNvSpPr>
            <p:nvPr/>
          </p:nvSpPr>
          <p:spPr bwMode="auto">
            <a:xfrm>
              <a:off x="868026" y="3791924"/>
              <a:ext cx="142859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sz="1800" b="1">
                  <a:solidFill>
                    <a:srgbClr val="FF0000"/>
                  </a:solidFill>
                </a:rPr>
                <a:t>ASSIST - only</a:t>
              </a:r>
            </a:p>
          </p:txBody>
        </p:sp>
        <p:sp>
          <p:nvSpPr>
            <p:cNvPr id="32773" name="TextBox 14"/>
            <p:cNvSpPr txBox="1">
              <a:spLocks noChangeArrowheads="1"/>
            </p:cNvSpPr>
            <p:nvPr/>
          </p:nvSpPr>
          <p:spPr bwMode="auto">
            <a:xfrm>
              <a:off x="3629796" y="3791924"/>
              <a:ext cx="1843098"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sz="1800" b="1">
                  <a:solidFill>
                    <a:srgbClr val="FF0000"/>
                  </a:solidFill>
                </a:rPr>
                <a:t>ASSIST w RAQMS</a:t>
              </a:r>
            </a:p>
          </p:txBody>
        </p:sp>
        <p:sp>
          <p:nvSpPr>
            <p:cNvPr id="32774" name="TextBox 15"/>
            <p:cNvSpPr txBox="1">
              <a:spLocks noChangeArrowheads="1"/>
            </p:cNvSpPr>
            <p:nvPr/>
          </p:nvSpPr>
          <p:spPr bwMode="auto">
            <a:xfrm>
              <a:off x="7078502" y="3791924"/>
              <a:ext cx="923713"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sz="1800" b="1">
                  <a:solidFill>
                    <a:srgbClr val="FF0000"/>
                  </a:solidFill>
                </a:rPr>
                <a:t>RAQMS</a:t>
              </a:r>
            </a:p>
          </p:txBody>
        </p:sp>
        <p:sp>
          <p:nvSpPr>
            <p:cNvPr id="32775" name="TextBox 16"/>
            <p:cNvSpPr txBox="1">
              <a:spLocks noChangeArrowheads="1"/>
            </p:cNvSpPr>
            <p:nvPr/>
          </p:nvSpPr>
          <p:spPr bwMode="auto">
            <a:xfrm>
              <a:off x="3245306" y="6389458"/>
              <a:ext cx="2903597"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sz="1800" b="1">
                  <a:solidFill>
                    <a:schemeClr val="accent2"/>
                  </a:solidFill>
                </a:rPr>
                <a:t>Carbon Monoxide( 0 – 4 km) </a:t>
              </a:r>
            </a:p>
          </p:txBody>
        </p:sp>
        <p:pic>
          <p:nvPicPr>
            <p:cNvPr id="32776" name="Picture 2" descr="Ozone_20120420_HU.jpg"/>
            <p:cNvPicPr>
              <a:picLocks noChangeAspect="1"/>
            </p:cNvPicPr>
            <p:nvPr/>
          </p:nvPicPr>
          <p:blipFill>
            <a:blip r:embed="rId2">
              <a:extLst>
                <a:ext uri="{28A0092B-C50C-407E-A947-70E740481C1C}">
                  <a14:useLocalDpi xmlns:a14="http://schemas.microsoft.com/office/drawing/2010/main" val="0"/>
                </a:ext>
              </a:extLst>
            </a:blip>
            <a:srcRect l="6155"/>
            <a:stretch>
              <a:fillRect/>
            </a:stretch>
          </p:blipFill>
          <p:spPr bwMode="auto">
            <a:xfrm>
              <a:off x="6143550" y="1488167"/>
              <a:ext cx="3005883" cy="24029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777" name="Picture 4" descr="Ozone_20120420_HU.jpg"/>
            <p:cNvPicPr>
              <a:picLocks noChangeAspect="1"/>
            </p:cNvPicPr>
            <p:nvPr/>
          </p:nvPicPr>
          <p:blipFill>
            <a:blip r:embed="rId3">
              <a:extLst>
                <a:ext uri="{28A0092B-C50C-407E-A947-70E740481C1C}">
                  <a14:useLocalDpi xmlns:a14="http://schemas.microsoft.com/office/drawing/2010/main" val="0"/>
                </a:ext>
              </a:extLst>
            </a:blip>
            <a:srcRect l="5322" t="4543"/>
            <a:stretch>
              <a:fillRect/>
            </a:stretch>
          </p:blipFill>
          <p:spPr bwMode="auto">
            <a:xfrm>
              <a:off x="3110965" y="1589865"/>
              <a:ext cx="3032585" cy="22938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778" name="Picture 5" descr="Ozone_20120420_HU.jpg"/>
            <p:cNvPicPr>
              <a:picLocks noChangeAspect="1"/>
            </p:cNvPicPr>
            <p:nvPr/>
          </p:nvPicPr>
          <p:blipFill>
            <a:blip r:embed="rId4">
              <a:extLst>
                <a:ext uri="{28A0092B-C50C-407E-A947-70E740481C1C}">
                  <a14:useLocalDpi xmlns:a14="http://schemas.microsoft.com/office/drawing/2010/main" val="0"/>
                </a:ext>
              </a:extLst>
            </a:blip>
            <a:srcRect l="6815" t="4955"/>
            <a:stretch>
              <a:fillRect/>
            </a:stretch>
          </p:blipFill>
          <p:spPr bwMode="auto">
            <a:xfrm>
              <a:off x="99216" y="1599786"/>
              <a:ext cx="2984788" cy="22839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779" name="Picture 11" descr="Carbon Monoxide_cross-section_20120420_HU.jpg"/>
            <p:cNvPicPr>
              <a:picLocks noChangeAspect="1"/>
            </p:cNvPicPr>
            <p:nvPr/>
          </p:nvPicPr>
          <p:blipFill>
            <a:blip r:embed="rId5">
              <a:extLst>
                <a:ext uri="{28A0092B-C50C-407E-A947-70E740481C1C}">
                  <a14:useLocalDpi xmlns:a14="http://schemas.microsoft.com/office/drawing/2010/main" val="0"/>
                </a:ext>
              </a:extLst>
            </a:blip>
            <a:srcRect l="5885" t="6438"/>
            <a:stretch>
              <a:fillRect/>
            </a:stretch>
          </p:blipFill>
          <p:spPr bwMode="auto">
            <a:xfrm>
              <a:off x="79369" y="4220782"/>
              <a:ext cx="3014556" cy="2248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780" name="Picture 17" descr="Carbon Monoxide_cross-section_20120420_HU.jpg"/>
            <p:cNvPicPr>
              <a:picLocks noChangeAspect="1"/>
            </p:cNvPicPr>
            <p:nvPr/>
          </p:nvPicPr>
          <p:blipFill>
            <a:blip r:embed="rId6">
              <a:extLst>
                <a:ext uri="{28A0092B-C50C-407E-A947-70E740481C1C}">
                  <a14:useLocalDpi xmlns:a14="http://schemas.microsoft.com/office/drawing/2010/main" val="0"/>
                </a:ext>
              </a:extLst>
            </a:blip>
            <a:srcRect l="6625" t="6438"/>
            <a:stretch>
              <a:fillRect/>
            </a:stretch>
          </p:blipFill>
          <p:spPr bwMode="auto">
            <a:xfrm>
              <a:off x="3147220" y="4220782"/>
              <a:ext cx="2990832" cy="2248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781" name="Picture 22" descr="Carbon Monoxide_cross-section_20120420_HU.jpg"/>
            <p:cNvPicPr>
              <a:picLocks noChangeAspect="1"/>
            </p:cNvPicPr>
            <p:nvPr/>
          </p:nvPicPr>
          <p:blipFill>
            <a:blip r:embed="rId7">
              <a:extLst>
                <a:ext uri="{28A0092B-C50C-407E-A947-70E740481C1C}">
                  <a14:useLocalDpi xmlns:a14="http://schemas.microsoft.com/office/drawing/2010/main" val="0"/>
                </a:ext>
              </a:extLst>
            </a:blip>
            <a:srcRect l="6612" t="6438"/>
            <a:stretch>
              <a:fillRect/>
            </a:stretch>
          </p:blipFill>
          <p:spPr bwMode="auto">
            <a:xfrm>
              <a:off x="6161314" y="4220782"/>
              <a:ext cx="2991287" cy="2248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782" name="Picture 6" descr="Ozone_20120420_HU.jpg"/>
            <p:cNvPicPr>
              <a:picLocks noChangeAspect="1"/>
            </p:cNvPicPr>
            <p:nvPr/>
          </p:nvPicPr>
          <p:blipFill>
            <a:blip r:embed="rId8">
              <a:extLst>
                <a:ext uri="{28A0092B-C50C-407E-A947-70E740481C1C}">
                  <a14:useLocalDpi xmlns:a14="http://schemas.microsoft.com/office/drawing/2010/main" val="0"/>
                </a:ext>
              </a:extLst>
            </a:blip>
            <a:srcRect t="4645"/>
            <a:stretch>
              <a:fillRect/>
            </a:stretch>
          </p:blipFill>
          <p:spPr bwMode="auto">
            <a:xfrm>
              <a:off x="2958247" y="1599786"/>
              <a:ext cx="3203067" cy="22913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783" name="Picture 7" descr="Carbon Monoxide_cross-section_20120420_HU.jpg"/>
            <p:cNvPicPr>
              <a:picLocks noChangeAspect="1"/>
            </p:cNvPicPr>
            <p:nvPr/>
          </p:nvPicPr>
          <p:blipFill>
            <a:blip r:embed="rId9">
              <a:extLst>
                <a:ext uri="{28A0092B-C50C-407E-A947-70E740481C1C}">
                  <a14:useLocalDpi xmlns:a14="http://schemas.microsoft.com/office/drawing/2010/main" val="0"/>
                </a:ext>
              </a:extLst>
            </a:blip>
            <a:srcRect t="4636"/>
            <a:stretch>
              <a:fillRect/>
            </a:stretch>
          </p:blipFill>
          <p:spPr bwMode="auto">
            <a:xfrm>
              <a:off x="2958247" y="4097867"/>
              <a:ext cx="3203067" cy="22915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19" name="Straight Connector 18"/>
            <p:cNvCxnSpPr/>
            <p:nvPr/>
          </p:nvCxnSpPr>
          <p:spPr>
            <a:xfrm>
              <a:off x="3094254" y="1590385"/>
              <a:ext cx="0" cy="4679502"/>
            </a:xfrm>
            <a:prstGeom prst="line">
              <a:avLst/>
            </a:prstGeom>
            <a:ln>
              <a:solidFill>
                <a:srgbClr val="800000"/>
              </a:solidFill>
            </a:ln>
          </p:spPr>
          <p:style>
            <a:lnRef idx="2">
              <a:schemeClr val="accent2"/>
            </a:lnRef>
            <a:fillRef idx="0">
              <a:schemeClr val="accent2"/>
            </a:fillRef>
            <a:effectRef idx="1">
              <a:schemeClr val="accent2"/>
            </a:effectRef>
            <a:fontRef idx="minor">
              <a:schemeClr val="tx1"/>
            </a:fontRef>
          </p:style>
        </p:cxnSp>
        <p:cxnSp>
          <p:nvCxnSpPr>
            <p:cNvPr id="20" name="Straight Connector 19"/>
            <p:cNvCxnSpPr/>
            <p:nvPr/>
          </p:nvCxnSpPr>
          <p:spPr>
            <a:xfrm>
              <a:off x="6113902" y="1572924"/>
              <a:ext cx="0" cy="4681089"/>
            </a:xfrm>
            <a:prstGeom prst="line">
              <a:avLst/>
            </a:prstGeom>
            <a:ln>
              <a:solidFill>
                <a:srgbClr val="800000"/>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86540476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4163"/>
            <a:ext cx="8229600" cy="558800"/>
          </a:xfrm>
        </p:spPr>
        <p:txBody>
          <a:bodyPr rtlCol="0">
            <a:normAutofit fontScale="90000"/>
          </a:bodyPr>
          <a:lstStyle/>
          <a:p>
            <a:pPr eaLnBrk="1" fontAlgn="auto" hangingPunct="1">
              <a:spcAft>
                <a:spcPts val="0"/>
              </a:spcAft>
              <a:defRPr/>
            </a:pPr>
            <a:r>
              <a:rPr lang="en-US" b="1" i="1" dirty="0">
                <a:solidFill>
                  <a:srgbClr val="800000"/>
                </a:solidFill>
                <a:ea typeface="+mj-ea"/>
                <a:cs typeface="+mj-cs"/>
              </a:rPr>
              <a:t>ASSIST Profile Results</a:t>
            </a:r>
            <a:br>
              <a:rPr lang="en-US" b="1" i="1" u="sng" dirty="0">
                <a:solidFill>
                  <a:srgbClr val="800000"/>
                </a:solidFill>
                <a:ea typeface="+mj-ea"/>
                <a:cs typeface="+mj-cs"/>
              </a:rPr>
            </a:br>
            <a:r>
              <a:rPr lang="en-US" b="1" i="1" u="sng" dirty="0">
                <a:solidFill>
                  <a:srgbClr val="800000"/>
                </a:solidFill>
                <a:ea typeface="+mj-ea"/>
                <a:cs typeface="+mj-cs"/>
              </a:rPr>
              <a:t>April 19 17 UTC – April 21, 00 UTC </a:t>
            </a:r>
          </a:p>
        </p:txBody>
      </p:sp>
      <p:grpSp>
        <p:nvGrpSpPr>
          <p:cNvPr id="3" name="Group 2"/>
          <p:cNvGrpSpPr/>
          <p:nvPr/>
        </p:nvGrpSpPr>
        <p:grpSpPr>
          <a:xfrm>
            <a:off x="82550" y="1220788"/>
            <a:ext cx="9061450" cy="5538787"/>
            <a:chOff x="82550" y="1220788"/>
            <a:chExt cx="9061450" cy="5538787"/>
          </a:xfrm>
        </p:grpSpPr>
        <p:sp>
          <p:nvSpPr>
            <p:cNvPr id="33795" name="TextBox 12"/>
            <p:cNvSpPr txBox="1">
              <a:spLocks noChangeArrowheads="1"/>
            </p:cNvSpPr>
            <p:nvPr/>
          </p:nvSpPr>
          <p:spPr bwMode="auto">
            <a:xfrm>
              <a:off x="3649110" y="1220788"/>
              <a:ext cx="2112989" cy="3693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sz="1800" b="1">
                  <a:solidFill>
                    <a:schemeClr val="accent2"/>
                  </a:solidFill>
                </a:rPr>
                <a:t>Methane ( 0 – 4 km) </a:t>
              </a:r>
            </a:p>
          </p:txBody>
        </p:sp>
        <p:sp>
          <p:nvSpPr>
            <p:cNvPr id="33796" name="TextBox 13"/>
            <p:cNvSpPr txBox="1">
              <a:spLocks noChangeArrowheads="1"/>
            </p:cNvSpPr>
            <p:nvPr/>
          </p:nvSpPr>
          <p:spPr bwMode="auto">
            <a:xfrm>
              <a:off x="867344" y="3792425"/>
              <a:ext cx="1428714" cy="3693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sz="1800" b="1">
                  <a:solidFill>
                    <a:srgbClr val="FF0000"/>
                  </a:solidFill>
                </a:rPr>
                <a:t>ASSIST - only</a:t>
              </a:r>
            </a:p>
          </p:txBody>
        </p:sp>
        <p:sp>
          <p:nvSpPr>
            <p:cNvPr id="33797" name="TextBox 14"/>
            <p:cNvSpPr txBox="1">
              <a:spLocks noChangeArrowheads="1"/>
            </p:cNvSpPr>
            <p:nvPr/>
          </p:nvSpPr>
          <p:spPr bwMode="auto">
            <a:xfrm>
              <a:off x="3629341" y="3792425"/>
              <a:ext cx="1843250" cy="3693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sz="1800" b="1">
                  <a:solidFill>
                    <a:srgbClr val="FF0000"/>
                  </a:solidFill>
                </a:rPr>
                <a:t>ASSIST w RAQMS</a:t>
              </a:r>
            </a:p>
          </p:txBody>
        </p:sp>
        <p:sp>
          <p:nvSpPr>
            <p:cNvPr id="33798" name="TextBox 15"/>
            <p:cNvSpPr txBox="1">
              <a:spLocks noChangeArrowheads="1"/>
            </p:cNvSpPr>
            <p:nvPr/>
          </p:nvSpPr>
          <p:spPr bwMode="auto">
            <a:xfrm>
              <a:off x="7078332" y="3792425"/>
              <a:ext cx="923789" cy="3693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sz="1800" b="1">
                  <a:solidFill>
                    <a:srgbClr val="FF0000"/>
                  </a:solidFill>
                </a:rPr>
                <a:t>RAQMS</a:t>
              </a:r>
            </a:p>
          </p:txBody>
        </p:sp>
        <p:sp>
          <p:nvSpPr>
            <p:cNvPr id="33799" name="TextBox 16"/>
            <p:cNvSpPr txBox="1">
              <a:spLocks noChangeArrowheads="1"/>
            </p:cNvSpPr>
            <p:nvPr/>
          </p:nvSpPr>
          <p:spPr bwMode="auto">
            <a:xfrm>
              <a:off x="3414174" y="6390208"/>
              <a:ext cx="2506948" cy="3693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sz="1800" b="1">
                  <a:solidFill>
                    <a:schemeClr val="accent2"/>
                  </a:solidFill>
                </a:rPr>
                <a:t>Nitrous Oxide( 0 – 4 km) </a:t>
              </a:r>
            </a:p>
          </p:txBody>
        </p:sp>
        <p:pic>
          <p:nvPicPr>
            <p:cNvPr id="33801" name="Picture 3" descr="Methane_cross-section_20120420_HU.jpg"/>
            <p:cNvPicPr>
              <a:picLocks noChangeAspect="1"/>
            </p:cNvPicPr>
            <p:nvPr/>
          </p:nvPicPr>
          <p:blipFill>
            <a:blip r:embed="rId2">
              <a:extLst>
                <a:ext uri="{28A0092B-C50C-407E-A947-70E740481C1C}">
                  <a14:useLocalDpi xmlns:a14="http://schemas.microsoft.com/office/drawing/2010/main" val="0"/>
                </a:ext>
              </a:extLst>
            </a:blip>
            <a:srcRect l="6442" t="5418"/>
            <a:stretch>
              <a:fillRect/>
            </a:stretch>
          </p:blipFill>
          <p:spPr bwMode="auto">
            <a:xfrm>
              <a:off x="6147034" y="1609225"/>
              <a:ext cx="2996966" cy="22730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802" name="Picture 6" descr="Nitrous Oxide_cross-section_20120420_HU.jpg"/>
            <p:cNvPicPr>
              <a:picLocks noChangeAspect="1"/>
            </p:cNvPicPr>
            <p:nvPr/>
          </p:nvPicPr>
          <p:blipFill>
            <a:blip r:embed="rId3">
              <a:extLst>
                <a:ext uri="{28A0092B-C50C-407E-A947-70E740481C1C}">
                  <a14:useLocalDpi xmlns:a14="http://schemas.microsoft.com/office/drawing/2010/main" val="0"/>
                </a:ext>
              </a:extLst>
            </a:blip>
            <a:srcRect l="6442" t="5659"/>
            <a:stretch>
              <a:fillRect/>
            </a:stretch>
          </p:blipFill>
          <p:spPr bwMode="auto">
            <a:xfrm>
              <a:off x="6147034" y="4195190"/>
              <a:ext cx="2996966" cy="22671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803" name="Picture 7" descr="Methane_cross-section_20120420_HU.jpg"/>
            <p:cNvPicPr>
              <a:picLocks noChangeAspect="1"/>
            </p:cNvPicPr>
            <p:nvPr/>
          </p:nvPicPr>
          <p:blipFill>
            <a:blip r:embed="rId4">
              <a:extLst>
                <a:ext uri="{28A0092B-C50C-407E-A947-70E740481C1C}">
                  <a14:useLocalDpi xmlns:a14="http://schemas.microsoft.com/office/drawing/2010/main" val="0"/>
                </a:ext>
              </a:extLst>
            </a:blip>
            <a:srcRect l="5965" t="5418"/>
            <a:stretch>
              <a:fillRect/>
            </a:stretch>
          </p:blipFill>
          <p:spPr bwMode="auto">
            <a:xfrm>
              <a:off x="3134740" y="1609225"/>
              <a:ext cx="3012294" cy="22730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804" name="Picture 8" descr="Nitrous Oxide_cross-section_20120420_HU.jpg"/>
            <p:cNvPicPr>
              <a:picLocks noChangeAspect="1"/>
            </p:cNvPicPr>
            <p:nvPr/>
          </p:nvPicPr>
          <p:blipFill>
            <a:blip r:embed="rId5">
              <a:extLst>
                <a:ext uri="{28A0092B-C50C-407E-A947-70E740481C1C}">
                  <a14:useLocalDpi xmlns:a14="http://schemas.microsoft.com/office/drawing/2010/main" val="0"/>
                </a:ext>
              </a:extLst>
            </a:blip>
            <a:srcRect l="5965" t="5339"/>
            <a:stretch>
              <a:fillRect/>
            </a:stretch>
          </p:blipFill>
          <p:spPr bwMode="auto">
            <a:xfrm>
              <a:off x="3134740" y="4192307"/>
              <a:ext cx="3012294" cy="22748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805" name="Picture 9" descr="Methane_cross-section_20120420_HU.jpg"/>
            <p:cNvPicPr>
              <a:picLocks noChangeAspect="1"/>
            </p:cNvPicPr>
            <p:nvPr/>
          </p:nvPicPr>
          <p:blipFill>
            <a:blip r:embed="rId6">
              <a:extLst>
                <a:ext uri="{28A0092B-C50C-407E-A947-70E740481C1C}">
                  <a14:useLocalDpi xmlns:a14="http://schemas.microsoft.com/office/drawing/2010/main" val="0"/>
                </a:ext>
              </a:extLst>
            </a:blip>
            <a:srcRect l="6007" t="5338"/>
            <a:stretch>
              <a:fillRect/>
            </a:stretch>
          </p:blipFill>
          <p:spPr bwMode="auto">
            <a:xfrm>
              <a:off x="82550" y="1617716"/>
              <a:ext cx="3010877" cy="22749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806" name="Picture 10" descr="Nitrous Oxide_cross-section_20120420_HU.jpg"/>
            <p:cNvPicPr>
              <a:picLocks noChangeAspect="1"/>
            </p:cNvPicPr>
            <p:nvPr/>
          </p:nvPicPr>
          <p:blipFill>
            <a:blip r:embed="rId7">
              <a:extLst>
                <a:ext uri="{28A0092B-C50C-407E-A947-70E740481C1C}">
                  <a14:useLocalDpi xmlns:a14="http://schemas.microsoft.com/office/drawing/2010/main" val="0"/>
                </a:ext>
              </a:extLst>
            </a:blip>
            <a:srcRect l="6596" t="5798"/>
            <a:stretch>
              <a:fillRect/>
            </a:stretch>
          </p:blipFill>
          <p:spPr bwMode="auto">
            <a:xfrm>
              <a:off x="101388" y="4203347"/>
              <a:ext cx="2992040" cy="22638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807" name="Picture 2" descr="Methane_cross-section_20120420_HU.jpg"/>
            <p:cNvPicPr>
              <a:picLocks noChangeAspect="1"/>
            </p:cNvPicPr>
            <p:nvPr/>
          </p:nvPicPr>
          <p:blipFill>
            <a:blip r:embed="rId8">
              <a:extLst>
                <a:ext uri="{28A0092B-C50C-407E-A947-70E740481C1C}">
                  <a14:useLocalDpi xmlns:a14="http://schemas.microsoft.com/office/drawing/2010/main" val="0"/>
                </a:ext>
              </a:extLst>
            </a:blip>
            <a:srcRect t="5771"/>
            <a:stretch>
              <a:fillRect/>
            </a:stretch>
          </p:blipFill>
          <p:spPr bwMode="auto">
            <a:xfrm>
              <a:off x="2943703" y="1617716"/>
              <a:ext cx="3203331" cy="22645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808" name="Picture 4" descr="Nitrous Oxide_cross-section_20120420_HU.jpg"/>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2943703" y="4063986"/>
              <a:ext cx="3203331" cy="24031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18" name="Straight Connector 17"/>
            <p:cNvCxnSpPr/>
            <p:nvPr/>
          </p:nvCxnSpPr>
          <p:spPr bwMode="auto">
            <a:xfrm>
              <a:off x="3094038" y="1590675"/>
              <a:ext cx="0" cy="4679950"/>
            </a:xfrm>
            <a:prstGeom prst="line">
              <a:avLst/>
            </a:prstGeom>
            <a:ln>
              <a:solidFill>
                <a:srgbClr val="800000"/>
              </a:solidFill>
            </a:ln>
          </p:spPr>
          <p:style>
            <a:lnRef idx="2">
              <a:schemeClr val="accent2"/>
            </a:lnRef>
            <a:fillRef idx="0">
              <a:schemeClr val="accent2"/>
            </a:fillRef>
            <a:effectRef idx="1">
              <a:schemeClr val="accent2"/>
            </a:effectRef>
            <a:fontRef idx="minor">
              <a:schemeClr val="tx1"/>
            </a:fontRef>
          </p:style>
        </p:cxnSp>
        <p:cxnSp>
          <p:nvCxnSpPr>
            <p:cNvPr id="19" name="Straight Connector 18"/>
            <p:cNvCxnSpPr/>
            <p:nvPr/>
          </p:nvCxnSpPr>
          <p:spPr bwMode="auto">
            <a:xfrm>
              <a:off x="6113463" y="1573213"/>
              <a:ext cx="0" cy="4681537"/>
            </a:xfrm>
            <a:prstGeom prst="line">
              <a:avLst/>
            </a:prstGeom>
            <a:ln>
              <a:solidFill>
                <a:srgbClr val="800000"/>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11630268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ctrTitle"/>
          </p:nvPr>
        </p:nvSpPr>
        <p:spPr>
          <a:xfrm>
            <a:off x="0" y="0"/>
            <a:ext cx="9144000" cy="658813"/>
          </a:xfrm>
        </p:spPr>
        <p:txBody>
          <a:bodyPr/>
          <a:lstStyle/>
          <a:p>
            <a:pPr eaLnBrk="1" hangingPunct="1"/>
            <a:r>
              <a:rPr lang="en-US" sz="3200" b="1" u="sng" dirty="0">
                <a:solidFill>
                  <a:srgbClr val="800000"/>
                </a:solidFill>
                <a:latin typeface="Calibri" charset="0"/>
              </a:rPr>
              <a:t>GRASP Validation Campaign (April 20, 2012)</a:t>
            </a:r>
          </a:p>
        </p:txBody>
      </p:sp>
      <p:pic>
        <p:nvPicPr>
          <p:cNvPr id="28674" name="Picture 1" descr="AIRS_RTV1_20120420_orb1.png"/>
          <p:cNvPicPr>
            <a:picLocks noChangeAspect="1"/>
          </p:cNvPicPr>
          <p:nvPr/>
        </p:nvPicPr>
        <p:blipFill>
          <a:blip r:embed="rId3">
            <a:extLst>
              <a:ext uri="{28A0092B-C50C-407E-A947-70E740481C1C}">
                <a14:useLocalDpi xmlns:a14="http://schemas.microsoft.com/office/drawing/2010/main" val="0"/>
              </a:ext>
            </a:extLst>
          </a:blip>
          <a:srcRect r="71867" b="54128"/>
          <a:stretch>
            <a:fillRect/>
          </a:stretch>
        </p:blipFill>
        <p:spPr bwMode="auto">
          <a:xfrm>
            <a:off x="3073400" y="563563"/>
            <a:ext cx="1431925" cy="1257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675" name="Picture 1" descr="IASI_RTV1_20120420_orb2.png"/>
          <p:cNvPicPr>
            <a:picLocks noChangeAspect="1"/>
          </p:cNvPicPr>
          <p:nvPr/>
        </p:nvPicPr>
        <p:blipFill>
          <a:blip r:embed="rId4">
            <a:extLst>
              <a:ext uri="{28A0092B-C50C-407E-A947-70E740481C1C}">
                <a14:useLocalDpi xmlns:a14="http://schemas.microsoft.com/office/drawing/2010/main" val="0"/>
              </a:ext>
            </a:extLst>
          </a:blip>
          <a:srcRect l="1642" r="72321" b="54128"/>
          <a:stretch>
            <a:fillRect/>
          </a:stretch>
        </p:blipFill>
        <p:spPr bwMode="auto">
          <a:xfrm>
            <a:off x="4562475" y="563563"/>
            <a:ext cx="1325563" cy="1257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676" name="Picture 1" descr="CRIS_RTV1_20120420_orb2.png"/>
          <p:cNvPicPr>
            <a:picLocks noChangeAspect="1"/>
          </p:cNvPicPr>
          <p:nvPr/>
        </p:nvPicPr>
        <p:blipFill>
          <a:blip r:embed="rId5">
            <a:extLst>
              <a:ext uri="{28A0092B-C50C-407E-A947-70E740481C1C}">
                <a14:useLocalDpi xmlns:a14="http://schemas.microsoft.com/office/drawing/2010/main" val="0"/>
              </a:ext>
            </a:extLst>
          </a:blip>
          <a:srcRect r="72173" b="54816"/>
          <a:stretch>
            <a:fillRect/>
          </a:stretch>
        </p:blipFill>
        <p:spPr bwMode="auto">
          <a:xfrm>
            <a:off x="5888038" y="563563"/>
            <a:ext cx="1417637" cy="1238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677" name="Picture 1" descr="IASI_RTV1_20120420_orb1.png"/>
          <p:cNvPicPr>
            <a:picLocks noChangeAspect="1"/>
          </p:cNvPicPr>
          <p:nvPr/>
        </p:nvPicPr>
        <p:blipFill>
          <a:blip r:embed="rId6">
            <a:extLst>
              <a:ext uri="{28A0092B-C50C-407E-A947-70E740481C1C}">
                <a14:useLocalDpi xmlns:a14="http://schemas.microsoft.com/office/drawing/2010/main" val="0"/>
              </a:ext>
            </a:extLst>
          </a:blip>
          <a:srcRect l="-2" r="71117" b="54788"/>
          <a:stretch>
            <a:fillRect/>
          </a:stretch>
        </p:blipFill>
        <p:spPr bwMode="auto">
          <a:xfrm>
            <a:off x="174625" y="588963"/>
            <a:ext cx="1471613" cy="1238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678" name="Picture 1" descr="AIRS_RTV1_20120420_orb2.png"/>
          <p:cNvPicPr>
            <a:picLocks noChangeAspect="1"/>
          </p:cNvPicPr>
          <p:nvPr/>
        </p:nvPicPr>
        <p:blipFill>
          <a:blip r:embed="rId7">
            <a:extLst>
              <a:ext uri="{28A0092B-C50C-407E-A947-70E740481C1C}">
                <a14:useLocalDpi xmlns:a14="http://schemas.microsoft.com/office/drawing/2010/main" val="0"/>
              </a:ext>
            </a:extLst>
          </a:blip>
          <a:srcRect r="66855" b="54459"/>
          <a:stretch>
            <a:fillRect/>
          </a:stretch>
        </p:blipFill>
        <p:spPr bwMode="auto">
          <a:xfrm>
            <a:off x="7305675" y="554038"/>
            <a:ext cx="1687513" cy="1247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679" name="Picture 1" descr="CRIS_RTV1_20120420_orb1.png"/>
          <p:cNvPicPr>
            <a:picLocks noChangeAspect="1"/>
          </p:cNvPicPr>
          <p:nvPr/>
        </p:nvPicPr>
        <p:blipFill>
          <a:blip r:embed="rId8">
            <a:extLst>
              <a:ext uri="{28A0092B-C50C-407E-A947-70E740481C1C}">
                <a14:useLocalDpi xmlns:a14="http://schemas.microsoft.com/office/drawing/2010/main" val="0"/>
              </a:ext>
            </a:extLst>
          </a:blip>
          <a:srcRect r="71667" b="54488"/>
          <a:stretch>
            <a:fillRect/>
          </a:stretch>
        </p:blipFill>
        <p:spPr bwMode="auto">
          <a:xfrm>
            <a:off x="1604963" y="579438"/>
            <a:ext cx="1443037" cy="1246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680" name="Picture 2" descr="IASI_RTV2_20120420_orb1.png"/>
          <p:cNvPicPr>
            <a:picLocks noChangeAspect="1"/>
          </p:cNvPicPr>
          <p:nvPr/>
        </p:nvPicPr>
        <p:blipFill>
          <a:blip r:embed="rId9">
            <a:extLst>
              <a:ext uri="{28A0092B-C50C-407E-A947-70E740481C1C}">
                <a14:useLocalDpi xmlns:a14="http://schemas.microsoft.com/office/drawing/2010/main" val="0"/>
              </a:ext>
            </a:extLst>
          </a:blip>
          <a:srcRect l="77011" t="52058" r="2795" b="2670"/>
          <a:stretch>
            <a:fillRect/>
          </a:stretch>
        </p:blipFill>
        <p:spPr bwMode="auto">
          <a:xfrm>
            <a:off x="301625" y="2149475"/>
            <a:ext cx="1274763" cy="1735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681" name="Picture 1" descr="CRIS_RTV2_20120420_orb1.png"/>
          <p:cNvPicPr>
            <a:picLocks noChangeAspect="1"/>
          </p:cNvPicPr>
          <p:nvPr/>
        </p:nvPicPr>
        <p:blipFill>
          <a:blip r:embed="rId10">
            <a:extLst>
              <a:ext uri="{28A0092B-C50C-407E-A947-70E740481C1C}">
                <a14:useLocalDpi xmlns:a14="http://schemas.microsoft.com/office/drawing/2010/main" val="0"/>
              </a:ext>
            </a:extLst>
          </a:blip>
          <a:srcRect l="77539" t="53049" r="2794"/>
          <a:stretch>
            <a:fillRect/>
          </a:stretch>
        </p:blipFill>
        <p:spPr bwMode="auto">
          <a:xfrm>
            <a:off x="1808163" y="2254250"/>
            <a:ext cx="1239837" cy="17986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682" name="Picture 1" descr="AIRS_RTV2_20120420_orb1.png"/>
          <p:cNvPicPr>
            <a:picLocks noChangeAspect="1"/>
          </p:cNvPicPr>
          <p:nvPr/>
        </p:nvPicPr>
        <p:blipFill>
          <a:blip r:embed="rId11">
            <a:extLst>
              <a:ext uri="{28A0092B-C50C-407E-A947-70E740481C1C}">
                <a14:useLocalDpi xmlns:a14="http://schemas.microsoft.com/office/drawing/2010/main" val="0"/>
              </a:ext>
            </a:extLst>
          </a:blip>
          <a:srcRect l="77539" t="53049" r="2794" b="2380"/>
          <a:stretch>
            <a:fillRect/>
          </a:stretch>
        </p:blipFill>
        <p:spPr bwMode="auto">
          <a:xfrm>
            <a:off x="3265488" y="2254250"/>
            <a:ext cx="1239837" cy="1708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683" name="Picture 1" descr="IASI_RTV2_20120420_orb2.png"/>
          <p:cNvPicPr>
            <a:picLocks noChangeAspect="1"/>
          </p:cNvPicPr>
          <p:nvPr/>
        </p:nvPicPr>
        <p:blipFill>
          <a:blip r:embed="rId12">
            <a:extLst>
              <a:ext uri="{28A0092B-C50C-407E-A947-70E740481C1C}">
                <a14:useLocalDpi xmlns:a14="http://schemas.microsoft.com/office/drawing/2010/main" val="0"/>
              </a:ext>
            </a:extLst>
          </a:blip>
          <a:srcRect l="77364" t="53049" r="2795" b="2672"/>
          <a:stretch>
            <a:fillRect/>
          </a:stretch>
        </p:blipFill>
        <p:spPr bwMode="auto">
          <a:xfrm>
            <a:off x="4637088" y="2265363"/>
            <a:ext cx="1250950" cy="1697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684" name="Picture 1" descr="CRIS_RTV2_20120420_orb2.png"/>
          <p:cNvPicPr>
            <a:picLocks noChangeAspect="1"/>
          </p:cNvPicPr>
          <p:nvPr/>
        </p:nvPicPr>
        <p:blipFill>
          <a:blip r:embed="rId13">
            <a:extLst>
              <a:ext uri="{28A0092B-C50C-407E-A947-70E740481C1C}">
                <a14:useLocalDpi xmlns:a14="http://schemas.microsoft.com/office/drawing/2010/main" val="0"/>
              </a:ext>
            </a:extLst>
          </a:blip>
          <a:srcRect l="77364" t="53049" r="2795" b="2963"/>
          <a:stretch>
            <a:fillRect/>
          </a:stretch>
        </p:blipFill>
        <p:spPr bwMode="auto">
          <a:xfrm>
            <a:off x="6054725" y="2254250"/>
            <a:ext cx="1250950" cy="1685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685" name="Picture 1" descr="AIRS_RTV2_20120420_orb2.png"/>
          <p:cNvPicPr>
            <a:picLocks noChangeAspect="1"/>
          </p:cNvPicPr>
          <p:nvPr/>
        </p:nvPicPr>
        <p:blipFill>
          <a:blip r:embed="rId14">
            <a:extLst>
              <a:ext uri="{28A0092B-C50C-407E-A947-70E740481C1C}">
                <a14:useLocalDpi xmlns:a14="http://schemas.microsoft.com/office/drawing/2010/main" val="0"/>
              </a:ext>
            </a:extLst>
          </a:blip>
          <a:srcRect l="77362" t="53340" r="3120" b="2670"/>
          <a:stretch>
            <a:fillRect/>
          </a:stretch>
        </p:blipFill>
        <p:spPr bwMode="auto">
          <a:xfrm>
            <a:off x="7446963" y="2276475"/>
            <a:ext cx="1231900" cy="1685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686" name="Picture 1" descr="CRIS_RTV2_20120420_orb1.png"/>
          <p:cNvPicPr>
            <a:picLocks noChangeAspect="1"/>
          </p:cNvPicPr>
          <p:nvPr/>
        </p:nvPicPr>
        <p:blipFill>
          <a:blip r:embed="rId10">
            <a:extLst>
              <a:ext uri="{28A0092B-C50C-407E-A947-70E740481C1C}">
                <a14:useLocalDpi xmlns:a14="http://schemas.microsoft.com/office/drawing/2010/main" val="0"/>
              </a:ext>
            </a:extLst>
          </a:blip>
          <a:srcRect l="86292" t="9410" r="5092" b="83633"/>
          <a:stretch>
            <a:fillRect/>
          </a:stretch>
        </p:blipFill>
        <p:spPr bwMode="auto">
          <a:xfrm>
            <a:off x="8027988" y="2360613"/>
            <a:ext cx="563562" cy="2746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687" name="Picture 1" descr="CRIS_RTV2_20120420_orb1.png"/>
          <p:cNvPicPr>
            <a:picLocks noChangeAspect="1"/>
          </p:cNvPicPr>
          <p:nvPr/>
        </p:nvPicPr>
        <p:blipFill>
          <a:blip r:embed="rId10">
            <a:extLst>
              <a:ext uri="{28A0092B-C50C-407E-A947-70E740481C1C}">
                <a14:useLocalDpi xmlns:a14="http://schemas.microsoft.com/office/drawing/2010/main" val="0"/>
              </a:ext>
            </a:extLst>
          </a:blip>
          <a:srcRect l="86292" t="9410" r="5092" b="83633"/>
          <a:stretch>
            <a:fillRect/>
          </a:stretch>
        </p:blipFill>
        <p:spPr bwMode="auto">
          <a:xfrm>
            <a:off x="912813" y="2255838"/>
            <a:ext cx="563562" cy="2746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8688" name="TextBox 23"/>
          <p:cNvSpPr txBox="1">
            <a:spLocks noChangeArrowheads="1"/>
          </p:cNvSpPr>
          <p:nvPr/>
        </p:nvSpPr>
        <p:spPr bwMode="auto">
          <a:xfrm>
            <a:off x="212725" y="1820863"/>
            <a:ext cx="1476375"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sz="1800" b="1" dirty="0"/>
              <a:t>IASI-01:30 UT</a:t>
            </a:r>
          </a:p>
        </p:txBody>
      </p:sp>
      <p:sp>
        <p:nvSpPr>
          <p:cNvPr id="28689" name="TextBox 24"/>
          <p:cNvSpPr txBox="1">
            <a:spLocks noChangeArrowheads="1"/>
          </p:cNvSpPr>
          <p:nvPr/>
        </p:nvSpPr>
        <p:spPr bwMode="auto">
          <a:xfrm>
            <a:off x="1763713" y="1828800"/>
            <a:ext cx="1162050"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sz="1800" b="1" dirty="0"/>
              <a:t>CrIS-06:10 </a:t>
            </a:r>
          </a:p>
        </p:txBody>
      </p:sp>
      <p:sp>
        <p:nvSpPr>
          <p:cNvPr id="28690" name="TextBox 25"/>
          <p:cNvSpPr txBox="1">
            <a:spLocks noChangeArrowheads="1"/>
          </p:cNvSpPr>
          <p:nvPr/>
        </p:nvSpPr>
        <p:spPr bwMode="auto">
          <a:xfrm>
            <a:off x="3201988" y="1819275"/>
            <a:ext cx="1227137"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sz="1800" b="1" dirty="0"/>
              <a:t>AIRS-07:11</a:t>
            </a:r>
          </a:p>
        </p:txBody>
      </p:sp>
      <p:sp>
        <p:nvSpPr>
          <p:cNvPr id="28691" name="TextBox 26"/>
          <p:cNvSpPr txBox="1">
            <a:spLocks noChangeArrowheads="1"/>
          </p:cNvSpPr>
          <p:nvPr/>
        </p:nvSpPr>
        <p:spPr bwMode="auto">
          <a:xfrm>
            <a:off x="4592638" y="1828800"/>
            <a:ext cx="1158875"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sz="1800" b="1" dirty="0"/>
              <a:t>IASI-15:30</a:t>
            </a:r>
          </a:p>
        </p:txBody>
      </p:sp>
      <p:sp>
        <p:nvSpPr>
          <p:cNvPr id="28692" name="TextBox 27"/>
          <p:cNvSpPr txBox="1">
            <a:spLocks noChangeArrowheads="1"/>
          </p:cNvSpPr>
          <p:nvPr/>
        </p:nvSpPr>
        <p:spPr bwMode="auto">
          <a:xfrm>
            <a:off x="6080125" y="1819275"/>
            <a:ext cx="116205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sz="1800" b="1" dirty="0"/>
              <a:t>CrIS-17:30</a:t>
            </a:r>
          </a:p>
        </p:txBody>
      </p:sp>
      <p:sp>
        <p:nvSpPr>
          <p:cNvPr id="28693" name="TextBox 28"/>
          <p:cNvSpPr txBox="1">
            <a:spLocks noChangeArrowheads="1"/>
          </p:cNvSpPr>
          <p:nvPr/>
        </p:nvSpPr>
        <p:spPr bwMode="auto">
          <a:xfrm>
            <a:off x="7486650" y="1827213"/>
            <a:ext cx="1544638"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sz="1800" b="1" dirty="0"/>
              <a:t>AIRS-18:17 UT</a:t>
            </a:r>
          </a:p>
        </p:txBody>
      </p:sp>
      <p:pic>
        <p:nvPicPr>
          <p:cNvPr id="28694" name="Picture 29" descr="Relative Humidity_cross-section_20120420_HU.jpg"/>
          <p:cNvPicPr>
            <a:picLocks noChangeAspect="1"/>
          </p:cNvPicPr>
          <p:nvPr/>
        </p:nvPicPr>
        <p:blipFill>
          <a:blip r:embed="rId15">
            <a:extLst>
              <a:ext uri="{28A0092B-C50C-407E-A947-70E740481C1C}">
                <a14:useLocalDpi xmlns:a14="http://schemas.microsoft.com/office/drawing/2010/main" val="0"/>
              </a:ext>
            </a:extLst>
          </a:blip>
          <a:srcRect l="3879" t="16008"/>
          <a:stretch>
            <a:fillRect/>
          </a:stretch>
        </p:blipFill>
        <p:spPr bwMode="auto">
          <a:xfrm>
            <a:off x="14288" y="4089400"/>
            <a:ext cx="4254500" cy="2786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8695" name="TextBox 30"/>
          <p:cNvSpPr txBox="1">
            <a:spLocks noChangeArrowheads="1"/>
          </p:cNvSpPr>
          <p:nvPr/>
        </p:nvSpPr>
        <p:spPr bwMode="auto">
          <a:xfrm>
            <a:off x="881063" y="4187825"/>
            <a:ext cx="2520950" cy="369888"/>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sz="1800" dirty="0"/>
              <a:t>ASSIST Relative Humidity </a:t>
            </a:r>
          </a:p>
        </p:txBody>
      </p:sp>
      <p:sp>
        <p:nvSpPr>
          <p:cNvPr id="28696" name="TextBox 31"/>
          <p:cNvSpPr txBox="1">
            <a:spLocks noChangeArrowheads="1"/>
          </p:cNvSpPr>
          <p:nvPr/>
        </p:nvSpPr>
        <p:spPr bwMode="auto">
          <a:xfrm>
            <a:off x="944563" y="2425700"/>
            <a:ext cx="519112"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sz="1200" dirty="0"/>
              <a:t>37 N </a:t>
            </a:r>
          </a:p>
          <a:p>
            <a:pPr eaLnBrk="1" hangingPunct="1"/>
            <a:r>
              <a:rPr lang="en-US" sz="1200" dirty="0"/>
              <a:t>76 W</a:t>
            </a:r>
          </a:p>
        </p:txBody>
      </p:sp>
      <p:sp>
        <p:nvSpPr>
          <p:cNvPr id="28697" name="TextBox 32"/>
          <p:cNvSpPr txBox="1">
            <a:spLocks noChangeArrowheads="1"/>
          </p:cNvSpPr>
          <p:nvPr/>
        </p:nvSpPr>
        <p:spPr bwMode="auto">
          <a:xfrm>
            <a:off x="2432050" y="2273300"/>
            <a:ext cx="51752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sz="1200" dirty="0"/>
              <a:t>37 N </a:t>
            </a:r>
          </a:p>
          <a:p>
            <a:pPr eaLnBrk="1" hangingPunct="1"/>
            <a:r>
              <a:rPr lang="en-US" sz="1200" dirty="0"/>
              <a:t>76 W</a:t>
            </a:r>
          </a:p>
        </p:txBody>
      </p:sp>
      <p:sp>
        <p:nvSpPr>
          <p:cNvPr id="28698" name="TextBox 33"/>
          <p:cNvSpPr txBox="1">
            <a:spLocks noChangeArrowheads="1"/>
          </p:cNvSpPr>
          <p:nvPr/>
        </p:nvSpPr>
        <p:spPr bwMode="auto">
          <a:xfrm>
            <a:off x="3902075" y="2249488"/>
            <a:ext cx="519113"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sz="1200" dirty="0"/>
              <a:t>37 N </a:t>
            </a:r>
          </a:p>
          <a:p>
            <a:pPr eaLnBrk="1" hangingPunct="1"/>
            <a:r>
              <a:rPr lang="en-US" sz="1200" dirty="0"/>
              <a:t>76 W</a:t>
            </a:r>
          </a:p>
        </p:txBody>
      </p:sp>
      <p:sp>
        <p:nvSpPr>
          <p:cNvPr id="28699" name="TextBox 34"/>
          <p:cNvSpPr txBox="1">
            <a:spLocks noChangeArrowheads="1"/>
          </p:cNvSpPr>
          <p:nvPr/>
        </p:nvSpPr>
        <p:spPr bwMode="auto">
          <a:xfrm>
            <a:off x="5276850" y="2305050"/>
            <a:ext cx="51752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sz="1200" dirty="0"/>
              <a:t>37 N </a:t>
            </a:r>
          </a:p>
          <a:p>
            <a:pPr eaLnBrk="1" hangingPunct="1"/>
            <a:r>
              <a:rPr lang="en-US" sz="1200" dirty="0"/>
              <a:t>76 W</a:t>
            </a:r>
          </a:p>
        </p:txBody>
      </p:sp>
      <p:sp>
        <p:nvSpPr>
          <p:cNvPr id="28700" name="TextBox 35"/>
          <p:cNvSpPr txBox="1">
            <a:spLocks noChangeArrowheads="1"/>
          </p:cNvSpPr>
          <p:nvPr/>
        </p:nvSpPr>
        <p:spPr bwMode="auto">
          <a:xfrm>
            <a:off x="6723063" y="2305050"/>
            <a:ext cx="519112"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sz="1200" dirty="0"/>
              <a:t>37 N </a:t>
            </a:r>
          </a:p>
          <a:p>
            <a:pPr eaLnBrk="1" hangingPunct="1"/>
            <a:r>
              <a:rPr lang="en-US" sz="1200" dirty="0"/>
              <a:t>76 W</a:t>
            </a:r>
          </a:p>
        </p:txBody>
      </p:sp>
      <p:sp>
        <p:nvSpPr>
          <p:cNvPr id="28701" name="TextBox 36"/>
          <p:cNvSpPr txBox="1">
            <a:spLocks noChangeArrowheads="1"/>
          </p:cNvSpPr>
          <p:nvPr/>
        </p:nvSpPr>
        <p:spPr bwMode="auto">
          <a:xfrm>
            <a:off x="8089900" y="2530475"/>
            <a:ext cx="519113"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sz="1200" dirty="0"/>
              <a:t>37 N </a:t>
            </a:r>
          </a:p>
          <a:p>
            <a:pPr eaLnBrk="1" hangingPunct="1"/>
            <a:r>
              <a:rPr lang="en-US" sz="1200" dirty="0"/>
              <a:t>76 W</a:t>
            </a:r>
          </a:p>
        </p:txBody>
      </p:sp>
      <p:grpSp>
        <p:nvGrpSpPr>
          <p:cNvPr id="28702" name="Group 7"/>
          <p:cNvGrpSpPr>
            <a:grpSpLocks/>
          </p:cNvGrpSpPr>
          <p:nvPr/>
        </p:nvGrpSpPr>
        <p:grpSpPr bwMode="auto">
          <a:xfrm>
            <a:off x="5881688" y="3925888"/>
            <a:ext cx="2035175" cy="2667000"/>
            <a:chOff x="6643208" y="3960207"/>
            <a:chExt cx="2035191" cy="2667000"/>
          </a:xfrm>
        </p:grpSpPr>
        <p:pic>
          <p:nvPicPr>
            <p:cNvPr id="28712" name="Picture 40" descr="Apr20_1848.jpg"/>
            <p:cNvPicPr>
              <a:picLocks/>
            </p:cNvPicPr>
            <p:nvPr/>
          </p:nvPicPr>
          <p:blipFill>
            <a:blip r:embed="rId16">
              <a:extLst>
                <a:ext uri="{28A0092B-C50C-407E-A947-70E740481C1C}">
                  <a14:useLocalDpi xmlns:a14="http://schemas.microsoft.com/office/drawing/2010/main" val="0"/>
                </a:ext>
              </a:extLst>
            </a:blip>
            <a:srcRect/>
            <a:stretch>
              <a:fillRect/>
            </a:stretch>
          </p:blipFill>
          <p:spPr bwMode="auto">
            <a:xfrm>
              <a:off x="6643208" y="3960207"/>
              <a:ext cx="2035191" cy="2667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8713" name="TextBox 46"/>
            <p:cNvSpPr txBox="1">
              <a:spLocks noChangeArrowheads="1"/>
            </p:cNvSpPr>
            <p:nvPr/>
          </p:nvSpPr>
          <p:spPr bwMode="auto">
            <a:xfrm>
              <a:off x="7021654" y="4225634"/>
              <a:ext cx="851515"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sz="1400" b="1" dirty="0"/>
                <a:t>18:48 UT</a:t>
              </a:r>
            </a:p>
          </p:txBody>
        </p:sp>
      </p:grpSp>
      <p:cxnSp>
        <p:nvCxnSpPr>
          <p:cNvPr id="39" name="Straight Arrow Connector 38"/>
          <p:cNvCxnSpPr/>
          <p:nvPr/>
        </p:nvCxnSpPr>
        <p:spPr>
          <a:xfrm>
            <a:off x="7097713" y="3624263"/>
            <a:ext cx="1022350" cy="0"/>
          </a:xfrm>
          <a:prstGeom prst="straightConnector1">
            <a:avLst/>
          </a:prstGeom>
          <a:ln>
            <a:solidFill>
              <a:srgbClr val="E1583B"/>
            </a:solidFill>
            <a:tailEnd type="arrow"/>
          </a:ln>
        </p:spPr>
        <p:style>
          <a:lnRef idx="2">
            <a:schemeClr val="accent1"/>
          </a:lnRef>
          <a:fillRef idx="0">
            <a:schemeClr val="accent1"/>
          </a:fillRef>
          <a:effectRef idx="1">
            <a:schemeClr val="accent1"/>
          </a:effectRef>
          <a:fontRef idx="minor">
            <a:schemeClr val="tx1"/>
          </a:fontRef>
        </p:style>
      </p:cxnSp>
      <p:sp>
        <p:nvSpPr>
          <p:cNvPr id="28704" name="TextBox 3"/>
          <p:cNvSpPr txBox="1">
            <a:spLocks noChangeArrowheads="1"/>
          </p:cNvSpPr>
          <p:nvPr/>
        </p:nvSpPr>
        <p:spPr bwMode="auto">
          <a:xfrm>
            <a:off x="7797800" y="4335463"/>
            <a:ext cx="1195388" cy="1754187"/>
          </a:xfrm>
          <a:prstGeom prst="rect">
            <a:avLst/>
          </a:prstGeom>
          <a:solidFill>
            <a:srgbClr val="FFFF00"/>
          </a:solidFill>
          <a:ln w="28575">
            <a:solidFill>
              <a:srgbClr val="E1583B"/>
            </a:solidFill>
            <a:miter lim="800000"/>
            <a:headEnd/>
            <a:tailEnd/>
          </a:ln>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en-US" sz="1800" b="1" i="1" dirty="0">
                <a:solidFill>
                  <a:schemeClr val="accent2"/>
                </a:solidFill>
              </a:rPr>
              <a:t>AIRS-CrIS </a:t>
            </a:r>
          </a:p>
          <a:p>
            <a:pPr algn="ctr" eaLnBrk="1" hangingPunct="1"/>
            <a:r>
              <a:rPr lang="en-US" sz="1800" b="1" i="1" dirty="0">
                <a:solidFill>
                  <a:schemeClr val="accent2"/>
                </a:solidFill>
              </a:rPr>
              <a:t>Moisture Change Verified </a:t>
            </a:r>
          </a:p>
          <a:p>
            <a:pPr algn="ctr" eaLnBrk="1" hangingPunct="1"/>
            <a:r>
              <a:rPr lang="en-US" sz="1800" b="1" i="1" dirty="0">
                <a:solidFill>
                  <a:schemeClr val="accent2"/>
                </a:solidFill>
              </a:rPr>
              <a:t>by Raob &amp;</a:t>
            </a:r>
          </a:p>
          <a:p>
            <a:pPr algn="ctr" eaLnBrk="1" hangingPunct="1"/>
            <a:r>
              <a:rPr lang="en-US" sz="1800" b="1" i="1" dirty="0">
                <a:solidFill>
                  <a:schemeClr val="accent2"/>
                </a:solidFill>
              </a:rPr>
              <a:t>ASSIST</a:t>
            </a:r>
          </a:p>
        </p:txBody>
      </p:sp>
      <p:pic>
        <p:nvPicPr>
          <p:cNvPr id="28705" name="Picture 42" descr="Raob20Apr1730UT.jpg"/>
          <p:cNvPicPr>
            <a:picLocks/>
          </p:cNvPicPr>
          <p:nvPr/>
        </p:nvPicPr>
        <p:blipFill>
          <a:blip r:embed="rId17">
            <a:extLst>
              <a:ext uri="{28A0092B-C50C-407E-A947-70E740481C1C}">
                <a14:useLocalDpi xmlns:a14="http://schemas.microsoft.com/office/drawing/2010/main" val="0"/>
              </a:ext>
            </a:extLst>
          </a:blip>
          <a:srcRect l="4576" r="7297"/>
          <a:stretch>
            <a:fillRect/>
          </a:stretch>
        </p:blipFill>
        <p:spPr bwMode="auto">
          <a:xfrm>
            <a:off x="4192588" y="3929063"/>
            <a:ext cx="1793875" cy="2667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44" name="Straight Arrow Connector 43"/>
          <p:cNvCxnSpPr/>
          <p:nvPr/>
        </p:nvCxnSpPr>
        <p:spPr>
          <a:xfrm>
            <a:off x="5745163" y="6197600"/>
            <a:ext cx="1352550" cy="793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8707" name="TextBox 44"/>
          <p:cNvSpPr txBox="1">
            <a:spLocks noChangeArrowheads="1"/>
          </p:cNvSpPr>
          <p:nvPr/>
        </p:nvSpPr>
        <p:spPr bwMode="auto">
          <a:xfrm>
            <a:off x="4429125" y="4175125"/>
            <a:ext cx="852488"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sz="1400" b="1" dirty="0"/>
              <a:t>17:30 UT</a:t>
            </a:r>
          </a:p>
        </p:txBody>
      </p:sp>
      <p:cxnSp>
        <p:nvCxnSpPr>
          <p:cNvPr id="20" name="Straight Arrow Connector 19"/>
          <p:cNvCxnSpPr/>
          <p:nvPr/>
        </p:nvCxnSpPr>
        <p:spPr>
          <a:xfrm flipV="1">
            <a:off x="8443913" y="3940175"/>
            <a:ext cx="0" cy="327025"/>
          </a:xfrm>
          <a:prstGeom prst="straightConnector1">
            <a:avLst/>
          </a:prstGeom>
          <a:ln>
            <a:solidFill>
              <a:srgbClr val="800000"/>
            </a:solidFill>
            <a:tailEnd type="arrow"/>
          </a:ln>
        </p:spPr>
        <p:style>
          <a:lnRef idx="2">
            <a:schemeClr val="accent1"/>
          </a:lnRef>
          <a:fillRef idx="0">
            <a:schemeClr val="accent1"/>
          </a:fillRef>
          <a:effectRef idx="1">
            <a:schemeClr val="accent1"/>
          </a:effectRef>
          <a:fontRef idx="minor">
            <a:schemeClr val="tx1"/>
          </a:fontRef>
        </p:style>
      </p:cxnSp>
      <p:cxnSp>
        <p:nvCxnSpPr>
          <p:cNvPr id="48" name="Straight Arrow Connector 47"/>
          <p:cNvCxnSpPr/>
          <p:nvPr/>
        </p:nvCxnSpPr>
        <p:spPr>
          <a:xfrm flipH="1">
            <a:off x="7486650" y="5935663"/>
            <a:ext cx="242888" cy="261937"/>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54" name="Oval 53"/>
          <p:cNvSpPr/>
          <p:nvPr/>
        </p:nvSpPr>
        <p:spPr>
          <a:xfrm>
            <a:off x="2913063" y="4598988"/>
            <a:ext cx="414337" cy="1533525"/>
          </a:xfrm>
          <a:prstGeom prst="ellipse">
            <a:avLst/>
          </a:prstGeom>
          <a:noFill/>
          <a:ln w="38100" cmpd="sng">
            <a:solidFill>
              <a:schemeClr val="bg1"/>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8711" name="TextBox 45"/>
          <p:cNvSpPr txBox="1">
            <a:spLocks noChangeArrowheads="1"/>
          </p:cNvSpPr>
          <p:nvPr/>
        </p:nvSpPr>
        <p:spPr bwMode="auto">
          <a:xfrm>
            <a:off x="4519613" y="6386513"/>
            <a:ext cx="3082925"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sz="1800" b="1" dirty="0"/>
              <a:t>Radiosonde Relative Humidity</a:t>
            </a:r>
          </a:p>
        </p:txBody>
      </p:sp>
    </p:spTree>
    <p:extLst>
      <p:ext uri="{BB962C8B-B14F-4D97-AF65-F5344CB8AC3E}">
        <p14:creationId xmlns:p14="http://schemas.microsoft.com/office/powerpoint/2010/main" val="251567893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pectralChannels.jpg"/>
          <p:cNvPicPr>
            <a:picLocks noChangeAspect="1"/>
          </p:cNvPicPr>
          <p:nvPr/>
        </p:nvPicPr>
        <p:blipFill rotWithShape="1">
          <a:blip r:embed="rId2">
            <a:extLst>
              <a:ext uri="{28A0092B-C50C-407E-A947-70E740481C1C}">
                <a14:useLocalDpi xmlns:a14="http://schemas.microsoft.com/office/drawing/2010/main" val="0"/>
              </a:ext>
            </a:extLst>
          </a:blip>
          <a:srcRect t="4296"/>
          <a:stretch/>
        </p:blipFill>
        <p:spPr>
          <a:xfrm>
            <a:off x="430723" y="1130300"/>
            <a:ext cx="7925877" cy="5675494"/>
          </a:xfrm>
          <a:prstGeom prst="rect">
            <a:avLst/>
          </a:prstGeom>
        </p:spPr>
      </p:pic>
      <p:sp>
        <p:nvSpPr>
          <p:cNvPr id="6" name="Title 1"/>
          <p:cNvSpPr>
            <a:spLocks noGrp="1"/>
          </p:cNvSpPr>
          <p:nvPr>
            <p:ph type="title"/>
          </p:nvPr>
        </p:nvSpPr>
        <p:spPr>
          <a:xfrm>
            <a:off x="-190500" y="387350"/>
            <a:ext cx="9144000" cy="430213"/>
          </a:xfrm>
        </p:spPr>
        <p:txBody>
          <a:bodyPr>
            <a:noAutofit/>
          </a:bodyPr>
          <a:lstStyle/>
          <a:p>
            <a:r>
              <a:rPr lang="en-US" sz="4000" b="1" i="1" dirty="0">
                <a:solidFill>
                  <a:srgbClr val="800000"/>
                </a:solidFill>
                <a:latin typeface="Arial" charset="0"/>
                <a:ea typeface="ＭＳ Ｐゴシック" charset="0"/>
                <a:cs typeface="ＭＳ Ｐゴシック" charset="0"/>
              </a:rPr>
              <a:t>Sounding, Window, and Cloud </a:t>
            </a:r>
            <a:r>
              <a:rPr lang="en-US" sz="4000" b="1" i="1" u="sng" dirty="0">
                <a:solidFill>
                  <a:srgbClr val="800000"/>
                </a:solidFill>
                <a:latin typeface="Arial" charset="0"/>
                <a:ea typeface="ＭＳ Ｐゴシック" charset="0"/>
                <a:cs typeface="ＭＳ Ｐゴシック" charset="0"/>
              </a:rPr>
              <a:t>Spectral Radiances</a:t>
            </a:r>
          </a:p>
        </p:txBody>
      </p:sp>
    </p:spTree>
    <p:extLst>
      <p:ext uri="{BB962C8B-B14F-4D97-AF65-F5344CB8AC3E}">
        <p14:creationId xmlns:p14="http://schemas.microsoft.com/office/powerpoint/2010/main" val="403186610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1"/>
          <p:cNvSpPr>
            <a:spLocks noGrp="1"/>
          </p:cNvSpPr>
          <p:nvPr>
            <p:ph type="title"/>
          </p:nvPr>
        </p:nvSpPr>
        <p:spPr>
          <a:xfrm>
            <a:off x="0" y="193299"/>
            <a:ext cx="9144000" cy="430213"/>
          </a:xfrm>
        </p:spPr>
        <p:txBody>
          <a:bodyPr>
            <a:noAutofit/>
          </a:bodyPr>
          <a:lstStyle/>
          <a:p>
            <a:r>
              <a:rPr lang="en-US" sz="3600" b="1" i="1" u="sng" dirty="0">
                <a:solidFill>
                  <a:srgbClr val="800000"/>
                </a:solidFill>
                <a:latin typeface="Arial" charset="0"/>
                <a:ea typeface="ＭＳ Ｐゴシック" charset="0"/>
                <a:cs typeface="ＭＳ Ｐゴシック" charset="0"/>
              </a:rPr>
              <a:t>Accounting for the Influence of Clouds</a:t>
            </a:r>
          </a:p>
        </p:txBody>
      </p:sp>
      <p:sp>
        <p:nvSpPr>
          <p:cNvPr id="41986" name="Content Placeholder 2"/>
          <p:cNvSpPr>
            <a:spLocks noGrp="1"/>
          </p:cNvSpPr>
          <p:nvPr>
            <p:ph idx="1"/>
          </p:nvPr>
        </p:nvSpPr>
        <p:spPr>
          <a:xfrm>
            <a:off x="457200" y="882058"/>
            <a:ext cx="8686800" cy="5491755"/>
          </a:xfrm>
        </p:spPr>
        <p:txBody>
          <a:bodyPr/>
          <a:lstStyle/>
          <a:p>
            <a:r>
              <a:rPr lang="en-US" sz="2000" dirty="0">
                <a:latin typeface="Arial" charset="0"/>
                <a:ea typeface="ＭＳ Ｐゴシック" charset="0"/>
                <a:cs typeface="ＭＳ Ｐゴシック" charset="0"/>
              </a:rPr>
              <a:t>Cloud-Clearing Partly Cloudy Measurements</a:t>
            </a:r>
          </a:p>
          <a:p>
            <a:pPr lvl="1"/>
            <a:r>
              <a:rPr lang="en-US" sz="1800" dirty="0">
                <a:latin typeface="Arial" charset="0"/>
                <a:ea typeface="ＭＳ Ｐゴシック" charset="0"/>
              </a:rPr>
              <a:t>N* equation solves for clear radiance from partly clouded IFOVs </a:t>
            </a:r>
          </a:p>
          <a:p>
            <a:pPr lvl="1"/>
            <a:r>
              <a:rPr lang="en-US" sz="1800" dirty="0">
                <a:latin typeface="Arial" charset="0"/>
                <a:ea typeface="ＭＳ Ｐゴシック" charset="0"/>
              </a:rPr>
              <a:t>Assumes that only the cloud fraction changes between two IFOVs </a:t>
            </a:r>
          </a:p>
        </p:txBody>
      </p:sp>
      <p:pic>
        <p:nvPicPr>
          <p:cNvPr id="41987" name="Picture 2"/>
          <p:cNvPicPr>
            <a:picLocks noChangeAspect="1"/>
          </p:cNvPicPr>
          <p:nvPr/>
        </p:nvPicPr>
        <p:blipFill>
          <a:blip r:embed="rId2">
            <a:extLst>
              <a:ext uri="{28A0092B-C50C-407E-A947-70E740481C1C}">
                <a14:useLocalDpi xmlns:a14="http://schemas.microsoft.com/office/drawing/2010/main" val="0"/>
              </a:ext>
            </a:extLst>
          </a:blip>
          <a:srcRect b="50838"/>
          <a:stretch>
            <a:fillRect/>
          </a:stretch>
        </p:blipFill>
        <p:spPr bwMode="auto">
          <a:xfrm>
            <a:off x="754063" y="3886200"/>
            <a:ext cx="7551737" cy="2895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41988" name="Group 62"/>
          <p:cNvGrpSpPr>
            <a:grpSpLocks/>
          </p:cNvGrpSpPr>
          <p:nvPr/>
        </p:nvGrpSpPr>
        <p:grpSpPr bwMode="auto">
          <a:xfrm>
            <a:off x="1066800" y="2209800"/>
            <a:ext cx="6858000" cy="1695450"/>
            <a:chOff x="310983" y="2133600"/>
            <a:chExt cx="8299617" cy="2295525"/>
          </a:xfrm>
        </p:grpSpPr>
        <p:graphicFrame>
          <p:nvGraphicFramePr>
            <p:cNvPr id="41989" name="Object 3"/>
            <p:cNvGraphicFramePr>
              <a:graphicFrameLocks noChangeAspect="1"/>
            </p:cNvGraphicFramePr>
            <p:nvPr/>
          </p:nvGraphicFramePr>
          <p:xfrm>
            <a:off x="5705734" y="3479104"/>
            <a:ext cx="2015347" cy="797416"/>
          </p:xfrm>
          <a:graphic>
            <a:graphicData uri="http://schemas.openxmlformats.org/presentationml/2006/ole">
              <mc:AlternateContent xmlns:mc="http://schemas.openxmlformats.org/markup-compatibility/2006">
                <mc:Choice xmlns:v="urn:schemas-microsoft-com:vml" Requires="v">
                  <p:oleObj name="Equation" r:id="rId3" imgW="1231900" imgH="431800" progId="Equation.3">
                    <p:embed/>
                  </p:oleObj>
                </mc:Choice>
                <mc:Fallback>
                  <p:oleObj name="Equation" r:id="rId3" imgW="1231900" imgH="4318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05734" y="3479104"/>
                          <a:ext cx="2015347" cy="7974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oleObj>
                </mc:Fallback>
              </mc:AlternateContent>
            </a:graphicData>
          </a:graphic>
        </p:graphicFrame>
        <p:graphicFrame>
          <p:nvGraphicFramePr>
            <p:cNvPr id="41990" name="Object 5"/>
            <p:cNvGraphicFramePr>
              <a:graphicFrameLocks noChangeAspect="1"/>
            </p:cNvGraphicFramePr>
            <p:nvPr/>
          </p:nvGraphicFramePr>
          <p:xfrm>
            <a:off x="5562600" y="2538631"/>
            <a:ext cx="3048000" cy="762000"/>
          </p:xfrm>
          <a:graphic>
            <a:graphicData uri="http://schemas.openxmlformats.org/presentationml/2006/ole">
              <mc:AlternateContent xmlns:mc="http://schemas.openxmlformats.org/markup-compatibility/2006">
                <mc:Choice xmlns:v="urn:schemas-microsoft-com:vml" Requires="v">
                  <p:oleObj name="Equation" r:id="rId5" imgW="1574800" imgH="393700" progId="Equation.3">
                    <p:embed/>
                  </p:oleObj>
                </mc:Choice>
                <mc:Fallback>
                  <p:oleObj name="Equation" r:id="rId5" imgW="1574800" imgH="3937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62600" y="2538631"/>
                          <a:ext cx="3048000" cy="76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oleObj>
                </mc:Fallback>
              </mc:AlternateContent>
            </a:graphicData>
          </a:graphic>
        </p:graphicFrame>
        <p:sp>
          <p:nvSpPr>
            <p:cNvPr id="66" name="Cloud"/>
            <p:cNvSpPr>
              <a:spLocks noChangeAspect="1" noEditPoints="1" noChangeArrowheads="1"/>
            </p:cNvSpPr>
            <p:nvPr/>
          </p:nvSpPr>
          <p:spPr bwMode="auto">
            <a:xfrm>
              <a:off x="1997803" y="2133600"/>
              <a:ext cx="1948105" cy="1304667"/>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1" y="8613"/>
                    <a:pt x="-1" y="10137"/>
                  </a:cubicBezTo>
                  <a:cubicBezTo>
                    <a:pt x="-1" y="11192"/>
                    <a:pt x="409" y="12169"/>
                    <a:pt x="1074" y="12702"/>
                  </a:cubicBezTo>
                  <a:lnTo>
                    <a:pt x="1063" y="12668"/>
                  </a:lnTo>
                  <a:cubicBezTo>
                    <a:pt x="685" y="13217"/>
                    <a:pt x="474" y="13940"/>
                    <a:pt x="474" y="14690"/>
                  </a:cubicBezTo>
                  <a:cubicBezTo>
                    <a:pt x="475" y="16325"/>
                    <a:pt x="1451" y="17650"/>
                    <a:pt x="2655" y="17650"/>
                  </a:cubicBezTo>
                  <a:cubicBezTo>
                    <a:pt x="2739" y="17650"/>
                    <a:pt x="2824" y="17643"/>
                    <a:pt x="2909" y="17629"/>
                  </a:cubicBezTo>
                  <a:lnTo>
                    <a:pt x="2897" y="17649"/>
                  </a:lnTo>
                  <a:cubicBezTo>
                    <a:pt x="3585" y="19288"/>
                    <a:pt x="4863" y="20299"/>
                    <a:pt x="6247" y="20299"/>
                  </a:cubicBezTo>
                  <a:cubicBezTo>
                    <a:pt x="6947" y="20299"/>
                    <a:pt x="7635" y="20039"/>
                    <a:pt x="8235" y="19546"/>
                  </a:cubicBezTo>
                  <a:lnTo>
                    <a:pt x="8229" y="19550"/>
                  </a:lnTo>
                  <a:cubicBezTo>
                    <a:pt x="8855" y="20829"/>
                    <a:pt x="9908" y="21596"/>
                    <a:pt x="11036" y="21596"/>
                  </a:cubicBezTo>
                  <a:cubicBezTo>
                    <a:pt x="12523" y="21596"/>
                    <a:pt x="13836" y="20267"/>
                    <a:pt x="14267" y="18324"/>
                  </a:cubicBezTo>
                  <a:lnTo>
                    <a:pt x="14270" y="18350"/>
                  </a:lnTo>
                  <a:cubicBezTo>
                    <a:pt x="14730" y="18740"/>
                    <a:pt x="15260" y="18946"/>
                    <a:pt x="15802" y="18946"/>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1"/>
                    <a:pt x="16758" y="-1"/>
                  </a:cubicBezTo>
                  <a:cubicBezTo>
                    <a:pt x="16044" y="-1"/>
                    <a:pt x="15367" y="426"/>
                    <a:pt x="14905" y="1165"/>
                  </a:cubicBezTo>
                  <a:lnTo>
                    <a:pt x="14909" y="1170"/>
                  </a:lnTo>
                  <a:cubicBezTo>
                    <a:pt x="14497" y="432"/>
                    <a:pt x="13855" y="-1"/>
                    <a:pt x="13174" y="-1"/>
                  </a:cubicBezTo>
                  <a:cubicBezTo>
                    <a:pt x="12347" y="-1"/>
                    <a:pt x="11590" y="637"/>
                    <a:pt x="11221" y="1645"/>
                  </a:cubicBezTo>
                  <a:lnTo>
                    <a:pt x="11229" y="1694"/>
                  </a:lnTo>
                  <a:cubicBezTo>
                    <a:pt x="10730" y="1024"/>
                    <a:pt x="10058" y="649"/>
                    <a:pt x="9358" y="649"/>
                  </a:cubicBezTo>
                  <a:cubicBezTo>
                    <a:pt x="8372" y="649"/>
                    <a:pt x="7466" y="1391"/>
                    <a:pt x="7003" y="2578"/>
                  </a:cubicBezTo>
                  <a:lnTo>
                    <a:pt x="6995" y="2602"/>
                  </a:lnTo>
                  <a:cubicBezTo>
                    <a:pt x="6477" y="2189"/>
                    <a:pt x="5888" y="1971"/>
                    <a:pt x="5288" y="1971"/>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09"/>
                    <a:pt x="2172" y="13109"/>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FFBE7D"/>
            </a:solidFill>
            <a:ln w="9525">
              <a:solidFill>
                <a:srgbClr val="000000"/>
              </a:solidFill>
              <a:miter lim="800000"/>
              <a:headEnd/>
              <a:tailEnd/>
            </a:ln>
            <a:effectLst>
              <a:outerShdw blurRad="63500" dist="107763" dir="2700000" algn="ctr" rotWithShape="0">
                <a:srgbClr val="000000">
                  <a:alpha val="74998"/>
                </a:srgbClr>
              </a:outerShdw>
            </a:effectLst>
          </p:spPr>
          <p:txBody>
            <a:bodyPr/>
            <a:lstStyle/>
            <a:p>
              <a:pPr>
                <a:defRPr/>
              </a:pPr>
              <a:endParaRPr lang="en-US" dirty="0"/>
            </a:p>
          </p:txBody>
        </p:sp>
        <p:sp>
          <p:nvSpPr>
            <p:cNvPr id="67" name="Cloud"/>
            <p:cNvSpPr>
              <a:spLocks noChangeAspect="1" noEditPoints="1" noChangeArrowheads="1"/>
            </p:cNvSpPr>
            <p:nvPr/>
          </p:nvSpPr>
          <p:spPr bwMode="auto">
            <a:xfrm>
              <a:off x="2514609" y="3246973"/>
              <a:ext cx="1523517" cy="990859"/>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1" y="8613"/>
                    <a:pt x="-1" y="10137"/>
                  </a:cubicBezTo>
                  <a:cubicBezTo>
                    <a:pt x="-1" y="11192"/>
                    <a:pt x="409" y="12169"/>
                    <a:pt x="1074" y="12702"/>
                  </a:cubicBezTo>
                  <a:lnTo>
                    <a:pt x="1063" y="12668"/>
                  </a:lnTo>
                  <a:cubicBezTo>
                    <a:pt x="685" y="13217"/>
                    <a:pt x="474" y="13940"/>
                    <a:pt x="474" y="14690"/>
                  </a:cubicBezTo>
                  <a:cubicBezTo>
                    <a:pt x="475" y="16325"/>
                    <a:pt x="1451" y="17650"/>
                    <a:pt x="2655" y="17650"/>
                  </a:cubicBezTo>
                  <a:cubicBezTo>
                    <a:pt x="2739" y="17650"/>
                    <a:pt x="2824" y="17643"/>
                    <a:pt x="2909" y="17629"/>
                  </a:cubicBezTo>
                  <a:lnTo>
                    <a:pt x="2897" y="17649"/>
                  </a:lnTo>
                  <a:cubicBezTo>
                    <a:pt x="3585" y="19288"/>
                    <a:pt x="4863" y="20299"/>
                    <a:pt x="6247" y="20299"/>
                  </a:cubicBezTo>
                  <a:cubicBezTo>
                    <a:pt x="6947" y="20299"/>
                    <a:pt x="7635" y="20039"/>
                    <a:pt x="8235" y="19546"/>
                  </a:cubicBezTo>
                  <a:lnTo>
                    <a:pt x="8229" y="19550"/>
                  </a:lnTo>
                  <a:cubicBezTo>
                    <a:pt x="8855" y="20829"/>
                    <a:pt x="9908" y="21596"/>
                    <a:pt x="11036" y="21596"/>
                  </a:cubicBezTo>
                  <a:cubicBezTo>
                    <a:pt x="12523" y="21596"/>
                    <a:pt x="13836" y="20267"/>
                    <a:pt x="14267" y="18324"/>
                  </a:cubicBezTo>
                  <a:lnTo>
                    <a:pt x="14270" y="18350"/>
                  </a:lnTo>
                  <a:cubicBezTo>
                    <a:pt x="14730" y="18740"/>
                    <a:pt x="15260" y="18946"/>
                    <a:pt x="15802" y="18946"/>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1"/>
                    <a:pt x="16758" y="-1"/>
                  </a:cubicBezTo>
                  <a:cubicBezTo>
                    <a:pt x="16044" y="-1"/>
                    <a:pt x="15367" y="426"/>
                    <a:pt x="14905" y="1165"/>
                  </a:cubicBezTo>
                  <a:lnTo>
                    <a:pt x="14909" y="1170"/>
                  </a:lnTo>
                  <a:cubicBezTo>
                    <a:pt x="14497" y="432"/>
                    <a:pt x="13855" y="-1"/>
                    <a:pt x="13174" y="-1"/>
                  </a:cubicBezTo>
                  <a:cubicBezTo>
                    <a:pt x="12347" y="-1"/>
                    <a:pt x="11590" y="637"/>
                    <a:pt x="11221" y="1645"/>
                  </a:cubicBezTo>
                  <a:lnTo>
                    <a:pt x="11229" y="1694"/>
                  </a:lnTo>
                  <a:cubicBezTo>
                    <a:pt x="10730" y="1024"/>
                    <a:pt x="10058" y="649"/>
                    <a:pt x="9358" y="649"/>
                  </a:cubicBezTo>
                  <a:cubicBezTo>
                    <a:pt x="8372" y="649"/>
                    <a:pt x="7466" y="1391"/>
                    <a:pt x="7003" y="2578"/>
                  </a:cubicBezTo>
                  <a:lnTo>
                    <a:pt x="6995" y="2602"/>
                  </a:lnTo>
                  <a:cubicBezTo>
                    <a:pt x="6477" y="2189"/>
                    <a:pt x="5888" y="1971"/>
                    <a:pt x="5288" y="1971"/>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09"/>
                    <a:pt x="2172" y="13109"/>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FFBE7D"/>
            </a:solidFill>
            <a:ln w="9525">
              <a:solidFill>
                <a:srgbClr val="000000"/>
              </a:solidFill>
              <a:miter lim="800000"/>
              <a:headEnd/>
              <a:tailEnd/>
            </a:ln>
            <a:effectLst>
              <a:outerShdw blurRad="63500" dist="107763" dir="2700000" algn="ctr" rotWithShape="0">
                <a:srgbClr val="000000">
                  <a:alpha val="74998"/>
                </a:srgbClr>
              </a:outerShdw>
            </a:effectLst>
          </p:spPr>
          <p:txBody>
            <a:bodyPr/>
            <a:lstStyle/>
            <a:p>
              <a:pPr>
                <a:defRPr/>
              </a:pPr>
              <a:endParaRPr lang="en-US" dirty="0"/>
            </a:p>
          </p:txBody>
        </p:sp>
        <p:sp>
          <p:nvSpPr>
            <p:cNvPr id="68" name="Cloud"/>
            <p:cNvSpPr>
              <a:spLocks noChangeAspect="1" noEditPoints="1" noChangeArrowheads="1"/>
            </p:cNvSpPr>
            <p:nvPr/>
          </p:nvSpPr>
          <p:spPr bwMode="auto">
            <a:xfrm>
              <a:off x="1244690" y="3438267"/>
              <a:ext cx="1523518" cy="990858"/>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1" y="8613"/>
                    <a:pt x="-1" y="10137"/>
                  </a:cubicBezTo>
                  <a:cubicBezTo>
                    <a:pt x="-1" y="11192"/>
                    <a:pt x="409" y="12169"/>
                    <a:pt x="1074" y="12702"/>
                  </a:cubicBezTo>
                  <a:lnTo>
                    <a:pt x="1063" y="12668"/>
                  </a:lnTo>
                  <a:cubicBezTo>
                    <a:pt x="685" y="13217"/>
                    <a:pt x="474" y="13940"/>
                    <a:pt x="474" y="14690"/>
                  </a:cubicBezTo>
                  <a:cubicBezTo>
                    <a:pt x="475" y="16325"/>
                    <a:pt x="1451" y="17650"/>
                    <a:pt x="2655" y="17650"/>
                  </a:cubicBezTo>
                  <a:cubicBezTo>
                    <a:pt x="2739" y="17650"/>
                    <a:pt x="2824" y="17643"/>
                    <a:pt x="2909" y="17629"/>
                  </a:cubicBezTo>
                  <a:lnTo>
                    <a:pt x="2897" y="17649"/>
                  </a:lnTo>
                  <a:cubicBezTo>
                    <a:pt x="3585" y="19288"/>
                    <a:pt x="4863" y="20299"/>
                    <a:pt x="6247" y="20299"/>
                  </a:cubicBezTo>
                  <a:cubicBezTo>
                    <a:pt x="6947" y="20299"/>
                    <a:pt x="7635" y="20039"/>
                    <a:pt x="8235" y="19546"/>
                  </a:cubicBezTo>
                  <a:lnTo>
                    <a:pt x="8229" y="19550"/>
                  </a:lnTo>
                  <a:cubicBezTo>
                    <a:pt x="8855" y="20829"/>
                    <a:pt x="9908" y="21596"/>
                    <a:pt x="11036" y="21596"/>
                  </a:cubicBezTo>
                  <a:cubicBezTo>
                    <a:pt x="12523" y="21596"/>
                    <a:pt x="13836" y="20267"/>
                    <a:pt x="14267" y="18324"/>
                  </a:cubicBezTo>
                  <a:lnTo>
                    <a:pt x="14270" y="18350"/>
                  </a:lnTo>
                  <a:cubicBezTo>
                    <a:pt x="14730" y="18740"/>
                    <a:pt x="15260" y="18946"/>
                    <a:pt x="15802" y="18946"/>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1"/>
                    <a:pt x="16758" y="-1"/>
                  </a:cubicBezTo>
                  <a:cubicBezTo>
                    <a:pt x="16044" y="-1"/>
                    <a:pt x="15367" y="426"/>
                    <a:pt x="14905" y="1165"/>
                  </a:cubicBezTo>
                  <a:lnTo>
                    <a:pt x="14909" y="1170"/>
                  </a:lnTo>
                  <a:cubicBezTo>
                    <a:pt x="14497" y="432"/>
                    <a:pt x="13855" y="-1"/>
                    <a:pt x="13174" y="-1"/>
                  </a:cubicBezTo>
                  <a:cubicBezTo>
                    <a:pt x="12347" y="-1"/>
                    <a:pt x="11590" y="637"/>
                    <a:pt x="11221" y="1645"/>
                  </a:cubicBezTo>
                  <a:lnTo>
                    <a:pt x="11229" y="1694"/>
                  </a:lnTo>
                  <a:cubicBezTo>
                    <a:pt x="10730" y="1024"/>
                    <a:pt x="10058" y="649"/>
                    <a:pt x="9358" y="649"/>
                  </a:cubicBezTo>
                  <a:cubicBezTo>
                    <a:pt x="8372" y="649"/>
                    <a:pt x="7466" y="1391"/>
                    <a:pt x="7003" y="2578"/>
                  </a:cubicBezTo>
                  <a:lnTo>
                    <a:pt x="6995" y="2602"/>
                  </a:lnTo>
                  <a:cubicBezTo>
                    <a:pt x="6477" y="2189"/>
                    <a:pt x="5888" y="1971"/>
                    <a:pt x="5288" y="1971"/>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09"/>
                    <a:pt x="2172" y="13109"/>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FFBE7D"/>
            </a:solidFill>
            <a:ln w="9525">
              <a:solidFill>
                <a:srgbClr val="000000"/>
              </a:solidFill>
              <a:miter lim="800000"/>
              <a:headEnd/>
              <a:tailEnd/>
            </a:ln>
            <a:effectLst>
              <a:outerShdw blurRad="63500" dist="107763" dir="2700000" algn="ctr" rotWithShape="0">
                <a:srgbClr val="000000">
                  <a:alpha val="74998"/>
                </a:srgbClr>
              </a:outerShdw>
            </a:effectLst>
          </p:spPr>
          <p:txBody>
            <a:bodyPr/>
            <a:lstStyle/>
            <a:p>
              <a:pPr>
                <a:defRPr/>
              </a:pPr>
              <a:endParaRPr lang="en-US" dirty="0"/>
            </a:p>
          </p:txBody>
        </p:sp>
        <p:sp>
          <p:nvSpPr>
            <p:cNvPr id="69" name="Text Box 17"/>
            <p:cNvSpPr txBox="1">
              <a:spLocks noChangeArrowheads="1"/>
            </p:cNvSpPr>
            <p:nvPr/>
          </p:nvSpPr>
          <p:spPr bwMode="auto">
            <a:xfrm>
              <a:off x="2095786" y="2236770"/>
              <a:ext cx="424586" cy="6469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3600" b="1" dirty="0"/>
                <a:t>t</a:t>
              </a:r>
              <a:r>
                <a:rPr lang="en-US" sz="3600" b="1" baseline="-25000" dirty="0"/>
                <a:t>i</a:t>
              </a:r>
            </a:p>
          </p:txBody>
        </p:sp>
        <p:sp>
          <p:nvSpPr>
            <p:cNvPr id="70" name="Oval 34"/>
            <p:cNvSpPr>
              <a:spLocks noChangeArrowheads="1"/>
            </p:cNvSpPr>
            <p:nvPr/>
          </p:nvSpPr>
          <p:spPr bwMode="auto">
            <a:xfrm>
              <a:off x="2743232" y="2333492"/>
              <a:ext cx="1448591" cy="1371297"/>
            </a:xfrm>
            <a:prstGeom prst="ellipse">
              <a:avLst/>
            </a:prstGeom>
            <a:noFill/>
            <a:ln w="63500">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dirty="0"/>
            </a:p>
          </p:txBody>
        </p:sp>
        <p:sp>
          <p:nvSpPr>
            <p:cNvPr id="71" name="Oval 13"/>
            <p:cNvSpPr>
              <a:spLocks noChangeArrowheads="1"/>
            </p:cNvSpPr>
            <p:nvPr/>
          </p:nvSpPr>
          <p:spPr bwMode="auto">
            <a:xfrm>
              <a:off x="310983" y="2333492"/>
              <a:ext cx="1448591" cy="1371297"/>
            </a:xfrm>
            <a:prstGeom prst="ellipse">
              <a:avLst/>
            </a:prstGeom>
            <a:noFill/>
            <a:ln w="63500">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dirty="0"/>
            </a:p>
          </p:txBody>
        </p:sp>
        <p:sp>
          <p:nvSpPr>
            <p:cNvPr id="72" name="Text Box 17"/>
            <p:cNvSpPr txBox="1">
              <a:spLocks noChangeArrowheads="1"/>
            </p:cNvSpPr>
            <p:nvPr/>
          </p:nvSpPr>
          <p:spPr bwMode="auto">
            <a:xfrm>
              <a:off x="752861" y="2236770"/>
              <a:ext cx="491829" cy="6469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3600" b="1" dirty="0"/>
                <a:t>t</a:t>
              </a:r>
              <a:r>
                <a:rPr lang="en-US" sz="3600" b="1" baseline="-25000" dirty="0"/>
                <a:t>1</a:t>
              </a:r>
            </a:p>
          </p:txBody>
        </p:sp>
        <p:sp>
          <p:nvSpPr>
            <p:cNvPr id="73" name="Oval 13"/>
            <p:cNvSpPr>
              <a:spLocks noChangeArrowheads="1"/>
            </p:cNvSpPr>
            <p:nvPr/>
          </p:nvSpPr>
          <p:spPr bwMode="auto">
            <a:xfrm>
              <a:off x="1523266" y="2333492"/>
              <a:ext cx="1448591" cy="1371297"/>
            </a:xfrm>
            <a:prstGeom prst="ellipse">
              <a:avLst/>
            </a:prstGeom>
            <a:noFill/>
            <a:ln w="63500">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dirty="0"/>
            </a:p>
          </p:txBody>
        </p:sp>
        <p:sp>
          <p:nvSpPr>
            <p:cNvPr id="74" name="Oval 34"/>
            <p:cNvSpPr>
              <a:spLocks noChangeArrowheads="1"/>
            </p:cNvSpPr>
            <p:nvPr/>
          </p:nvSpPr>
          <p:spPr bwMode="auto">
            <a:xfrm>
              <a:off x="3963199" y="2372181"/>
              <a:ext cx="1446669" cy="1371297"/>
            </a:xfrm>
            <a:prstGeom prst="ellipse">
              <a:avLst/>
            </a:prstGeom>
            <a:noFill/>
            <a:ln w="63500">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dirty="0"/>
            </a:p>
          </p:txBody>
        </p:sp>
        <p:sp>
          <p:nvSpPr>
            <p:cNvPr id="75" name="Text Box 17"/>
            <p:cNvSpPr txBox="1">
              <a:spLocks noChangeArrowheads="1"/>
            </p:cNvSpPr>
            <p:nvPr/>
          </p:nvSpPr>
          <p:spPr bwMode="auto">
            <a:xfrm>
              <a:off x="3165898" y="2236770"/>
              <a:ext cx="439957" cy="6469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3600" b="1" dirty="0"/>
                <a:t>t</a:t>
              </a:r>
              <a:r>
                <a:rPr lang="en-US" sz="3600" b="1" baseline="-25000" dirty="0"/>
                <a:t>j</a:t>
              </a:r>
            </a:p>
          </p:txBody>
        </p:sp>
        <p:sp>
          <p:nvSpPr>
            <p:cNvPr id="76" name="Text Box 17"/>
            <p:cNvSpPr txBox="1">
              <a:spLocks noChangeArrowheads="1"/>
            </p:cNvSpPr>
            <p:nvPr/>
          </p:nvSpPr>
          <p:spPr bwMode="auto">
            <a:xfrm>
              <a:off x="4485768" y="2236770"/>
              <a:ext cx="509119" cy="6469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3600" b="1" dirty="0"/>
                <a:t>t</a:t>
              </a:r>
              <a:r>
                <a:rPr lang="en-US" sz="3600" b="1" baseline="-25000" dirty="0"/>
                <a:t>n</a:t>
              </a:r>
            </a:p>
          </p:txBody>
        </p:sp>
        <p:sp>
          <p:nvSpPr>
            <p:cNvPr id="42002" name="TextBox 76"/>
            <p:cNvSpPr txBox="1">
              <a:spLocks noChangeArrowheads="1"/>
            </p:cNvSpPr>
            <p:nvPr/>
          </p:nvSpPr>
          <p:spPr bwMode="auto">
            <a:xfrm>
              <a:off x="594232" y="3074128"/>
              <a:ext cx="787670"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000">
                  <a:solidFill>
                    <a:schemeClr val="tx1"/>
                  </a:solidFill>
                  <a:latin typeface="Times New Roman" charset="0"/>
                  <a:ea typeface="ＭＳ Ｐゴシック" charset="0"/>
                  <a:cs typeface="ＭＳ Ｐゴシック" charset="0"/>
                </a:defRPr>
              </a:lvl1pPr>
              <a:lvl2pPr marL="742950" indent="-285750">
                <a:defRPr sz="2000">
                  <a:solidFill>
                    <a:schemeClr val="tx1"/>
                  </a:solidFill>
                  <a:latin typeface="Times New Roman" charset="0"/>
                  <a:ea typeface="ＭＳ Ｐゴシック" charset="0"/>
                </a:defRPr>
              </a:lvl2pPr>
              <a:lvl3pPr marL="1143000" indent="-228600">
                <a:defRPr sz="2000">
                  <a:solidFill>
                    <a:schemeClr val="tx1"/>
                  </a:solidFill>
                  <a:latin typeface="Times New Roman" charset="0"/>
                  <a:ea typeface="ＭＳ Ｐゴシック" charset="0"/>
                </a:defRPr>
              </a:lvl3pPr>
              <a:lvl4pPr marL="1600200" indent="-228600">
                <a:defRPr sz="2000">
                  <a:solidFill>
                    <a:schemeClr val="tx1"/>
                  </a:solidFill>
                  <a:latin typeface="Times New Roman" charset="0"/>
                  <a:ea typeface="ＭＳ Ｐゴシック" charset="0"/>
                </a:defRPr>
              </a:lvl4pPr>
              <a:lvl5pPr marL="2057400" indent="-228600">
                <a:defRPr sz="20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0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0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0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000">
                  <a:solidFill>
                    <a:schemeClr val="tx1"/>
                  </a:solidFill>
                  <a:latin typeface="Times New Roman" charset="0"/>
                  <a:ea typeface="ＭＳ Ｐゴシック" charset="0"/>
                </a:defRPr>
              </a:lvl9pPr>
            </a:lstStyle>
            <a:p>
              <a:r>
                <a:rPr lang="en-US"/>
                <a:t>R</a:t>
              </a:r>
              <a:r>
                <a:rPr lang="en-US" baseline="-25000"/>
                <a:t>c</a:t>
              </a:r>
              <a:r>
                <a:rPr lang="en-US"/>
                <a:t>(w)</a:t>
              </a:r>
            </a:p>
          </p:txBody>
        </p:sp>
        <p:sp>
          <p:nvSpPr>
            <p:cNvPr id="42003" name="TextBox 77"/>
            <p:cNvSpPr txBox="1">
              <a:spLocks noChangeArrowheads="1"/>
            </p:cNvSpPr>
            <p:nvPr/>
          </p:nvSpPr>
          <p:spPr bwMode="auto">
            <a:xfrm>
              <a:off x="4342446" y="3074128"/>
              <a:ext cx="787670"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000">
                  <a:solidFill>
                    <a:schemeClr val="tx1"/>
                  </a:solidFill>
                  <a:latin typeface="Times New Roman" charset="0"/>
                  <a:ea typeface="ＭＳ Ｐゴシック" charset="0"/>
                  <a:cs typeface="ＭＳ Ｐゴシック" charset="0"/>
                </a:defRPr>
              </a:lvl1pPr>
              <a:lvl2pPr marL="742950" indent="-285750">
                <a:defRPr sz="2000">
                  <a:solidFill>
                    <a:schemeClr val="tx1"/>
                  </a:solidFill>
                  <a:latin typeface="Times New Roman" charset="0"/>
                  <a:ea typeface="ＭＳ Ｐゴシック" charset="0"/>
                </a:defRPr>
              </a:lvl2pPr>
              <a:lvl3pPr marL="1143000" indent="-228600">
                <a:defRPr sz="2000">
                  <a:solidFill>
                    <a:schemeClr val="tx1"/>
                  </a:solidFill>
                  <a:latin typeface="Times New Roman" charset="0"/>
                  <a:ea typeface="ＭＳ Ｐゴシック" charset="0"/>
                </a:defRPr>
              </a:lvl3pPr>
              <a:lvl4pPr marL="1600200" indent="-228600">
                <a:defRPr sz="2000">
                  <a:solidFill>
                    <a:schemeClr val="tx1"/>
                  </a:solidFill>
                  <a:latin typeface="Times New Roman" charset="0"/>
                  <a:ea typeface="ＭＳ Ｐゴシック" charset="0"/>
                </a:defRPr>
              </a:lvl4pPr>
              <a:lvl5pPr marL="2057400" indent="-228600">
                <a:defRPr sz="20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0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0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0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000">
                  <a:solidFill>
                    <a:schemeClr val="tx1"/>
                  </a:solidFill>
                  <a:latin typeface="Times New Roman" charset="0"/>
                  <a:ea typeface="ＭＳ Ｐゴシック" charset="0"/>
                </a:defRPr>
              </a:lvl9pPr>
            </a:lstStyle>
            <a:p>
              <a:r>
                <a:rPr lang="en-US"/>
                <a:t>R</a:t>
              </a:r>
              <a:r>
                <a:rPr lang="en-US" baseline="-25000"/>
                <a:t>c</a:t>
              </a:r>
              <a:r>
                <a:rPr lang="en-US"/>
                <a:t>(w)</a:t>
              </a:r>
            </a:p>
          </p:txBody>
        </p:sp>
      </p:grpSp>
    </p:spTree>
    <p:extLst>
      <p:ext uri="{BB962C8B-B14F-4D97-AF65-F5344CB8AC3E}">
        <p14:creationId xmlns:p14="http://schemas.microsoft.com/office/powerpoint/2010/main" val="19144116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p:cNvSpPr txBox="1"/>
          <p:nvPr/>
        </p:nvSpPr>
        <p:spPr>
          <a:xfrm>
            <a:off x="0" y="104727"/>
            <a:ext cx="9144000" cy="707886"/>
          </a:xfrm>
          <a:prstGeom prst="rect">
            <a:avLst/>
          </a:prstGeom>
          <a:noFill/>
        </p:spPr>
        <p:txBody>
          <a:bodyPr wrap="square" rtlCol="0">
            <a:spAutoFit/>
          </a:bodyPr>
          <a:lstStyle/>
          <a:p>
            <a:pPr algn="ctr"/>
            <a:r>
              <a:rPr lang="en-US" sz="4000" b="1" i="1" u="sng" dirty="0">
                <a:solidFill>
                  <a:srgbClr val="FFFF00"/>
                </a:solidFill>
              </a:rPr>
              <a:t>Infrared </a:t>
            </a:r>
            <a:r>
              <a:rPr lang="en-US" sz="4000" b="1" i="1" u="sng" dirty="0" err="1">
                <a:solidFill>
                  <a:srgbClr val="FFFF00"/>
                </a:solidFill>
              </a:rPr>
              <a:t>Radiative</a:t>
            </a:r>
            <a:r>
              <a:rPr lang="en-US" sz="4000" b="1" i="1" u="sng" dirty="0">
                <a:solidFill>
                  <a:srgbClr val="FFFF00"/>
                </a:solidFill>
              </a:rPr>
              <a:t> Transfer</a:t>
            </a:r>
          </a:p>
        </p:txBody>
      </p:sp>
      <p:grpSp>
        <p:nvGrpSpPr>
          <p:cNvPr id="12" name="Group 11"/>
          <p:cNvGrpSpPr/>
          <p:nvPr/>
        </p:nvGrpSpPr>
        <p:grpSpPr>
          <a:xfrm>
            <a:off x="398886" y="1058469"/>
            <a:ext cx="8435268" cy="5257067"/>
            <a:chOff x="398886" y="1058469"/>
            <a:chExt cx="8435268" cy="5257067"/>
          </a:xfrm>
        </p:grpSpPr>
        <p:pic>
          <p:nvPicPr>
            <p:cNvPr id="4" name="Picture 7" descr="r3"/>
            <p:cNvPicPr>
              <a:picLocks noChangeAspect="1" noChangeArrowheads="1"/>
            </p:cNvPicPr>
            <p:nvPr/>
          </p:nvPicPr>
          <p:blipFill rotWithShape="1">
            <a:blip r:embed="rId2">
              <a:extLst>
                <a:ext uri="{28A0092B-C50C-407E-A947-70E740481C1C}">
                  <a14:useLocalDpi xmlns:a14="http://schemas.microsoft.com/office/drawing/2010/main" val="0"/>
                </a:ext>
              </a:extLst>
            </a:blip>
            <a:srcRect b="42903"/>
            <a:stretch/>
          </p:blipFill>
          <p:spPr bwMode="auto">
            <a:xfrm>
              <a:off x="451807" y="1058469"/>
              <a:ext cx="8382347" cy="3122485"/>
            </a:xfrm>
            <a:prstGeom prst="rect">
              <a:avLst/>
            </a:prstGeom>
            <a:noFill/>
            <a:extLst>
              <a:ext uri="{909E8E84-426E-40dd-AFC4-6F175D3DCCD1}">
                <a14:hiddenFill xmlns:a14="http://schemas.microsoft.com/office/drawing/2010/main" xmlns="">
                  <a:solidFill>
                    <a:srgbClr val="FFFFFF"/>
                  </a:solidFill>
                </a14:hiddenFill>
              </a:ext>
            </a:extLst>
          </p:spPr>
        </p:pic>
        <p:grpSp>
          <p:nvGrpSpPr>
            <p:cNvPr id="8" name="Group 7"/>
            <p:cNvGrpSpPr/>
            <p:nvPr/>
          </p:nvGrpSpPr>
          <p:grpSpPr>
            <a:xfrm>
              <a:off x="1340619" y="1093751"/>
              <a:ext cx="5186085" cy="2845370"/>
              <a:chOff x="1340619" y="1093751"/>
              <a:chExt cx="5186085" cy="2845370"/>
            </a:xfrm>
          </p:grpSpPr>
          <p:pic>
            <p:nvPicPr>
              <p:cNvPr id="5" name="Picture 7" descr="r3"/>
              <p:cNvPicPr>
                <a:picLocks noChangeAspect="1" noChangeArrowheads="1"/>
              </p:cNvPicPr>
              <p:nvPr/>
            </p:nvPicPr>
            <p:blipFill rotWithShape="1">
              <a:blip r:embed="rId2">
                <a:extLst>
                  <a:ext uri="{28A0092B-C50C-407E-A947-70E740481C1C}">
                    <a14:useLocalDpi xmlns:a14="http://schemas.microsoft.com/office/drawing/2010/main" val="0"/>
                  </a:ext>
                </a:extLst>
              </a:blip>
              <a:srcRect l="13143" t="13660" r="27934" b="46891"/>
              <a:stretch/>
            </p:blipFill>
            <p:spPr bwMode="auto">
              <a:xfrm rot="10800000">
                <a:off x="1340619" y="1728829"/>
                <a:ext cx="4939127" cy="2157369"/>
              </a:xfrm>
              <a:prstGeom prst="rect">
                <a:avLst/>
              </a:prstGeom>
              <a:noFill/>
              <a:extLst>
                <a:ext uri="{909E8E84-426E-40dd-AFC4-6F175D3DCCD1}">
                  <a14:hiddenFill xmlns:a14="http://schemas.microsoft.com/office/drawing/2010/main" xmlns="">
                    <a:solidFill>
                      <a:srgbClr val="FFFFFF"/>
                    </a:solidFill>
                  </a14:hiddenFill>
                </a:ext>
              </a:extLst>
            </p:spPr>
          </p:pic>
          <p:sp>
            <p:nvSpPr>
              <p:cNvPr id="3" name="Rectangle 2"/>
              <p:cNvSpPr/>
              <p:nvPr/>
            </p:nvSpPr>
            <p:spPr>
              <a:xfrm flipV="1">
                <a:off x="2187328" y="3886198"/>
                <a:ext cx="529192" cy="52923"/>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2257888" y="1093751"/>
                <a:ext cx="2804718" cy="388106"/>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i="1" dirty="0" err="1">
                    <a:solidFill>
                      <a:srgbClr val="FFFF00"/>
                    </a:solidFill>
                  </a:rPr>
                  <a:t>Downwelling</a:t>
                </a:r>
                <a:r>
                  <a:rPr lang="en-US" i="1" dirty="0">
                    <a:solidFill>
                      <a:srgbClr val="FFFF00"/>
                    </a:solidFill>
                  </a:rPr>
                  <a:t> Radiation</a:t>
                </a:r>
              </a:p>
            </p:txBody>
          </p:sp>
          <p:sp>
            <p:nvSpPr>
              <p:cNvPr id="7" name="Rectangle 6"/>
              <p:cNvSpPr/>
              <p:nvPr/>
            </p:nvSpPr>
            <p:spPr>
              <a:xfrm>
                <a:off x="5768195" y="1481857"/>
                <a:ext cx="758509" cy="2457264"/>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1" name="Group 10"/>
            <p:cNvGrpSpPr/>
            <p:nvPr/>
          </p:nvGrpSpPr>
          <p:grpSpPr>
            <a:xfrm>
              <a:off x="398886" y="4692550"/>
              <a:ext cx="8423509" cy="1622986"/>
              <a:chOff x="451806" y="4957165"/>
              <a:chExt cx="8423509" cy="1622986"/>
            </a:xfrm>
          </p:grpSpPr>
          <p:pic>
            <p:nvPicPr>
              <p:cNvPr id="9" name="Picture 6" descr="r4"/>
              <p:cNvPicPr>
                <a:picLocks noChangeAspect="1" noChangeArrowheads="1"/>
              </p:cNvPicPr>
              <p:nvPr/>
            </p:nvPicPr>
            <p:blipFill rotWithShape="1">
              <a:blip r:embed="rId3">
                <a:extLst>
                  <a:ext uri="{28A0092B-C50C-407E-A947-70E740481C1C}">
                    <a14:useLocalDpi xmlns:a14="http://schemas.microsoft.com/office/drawing/2010/main" val="0"/>
                  </a:ext>
                </a:extLst>
              </a:blip>
              <a:srcRect t="70239"/>
              <a:stretch/>
            </p:blipFill>
            <p:spPr bwMode="auto">
              <a:xfrm>
                <a:off x="451806" y="4957165"/>
                <a:ext cx="8423509" cy="1622986"/>
              </a:xfrm>
              <a:prstGeom prst="rect">
                <a:avLst/>
              </a:prstGeom>
              <a:noFill/>
              <a:extLst>
                <a:ext uri="{909E8E84-426E-40dd-AFC4-6F175D3DCCD1}">
                  <a14:hiddenFill xmlns:a14="http://schemas.microsoft.com/office/drawing/2010/main" xmlns="">
                    <a:solidFill>
                      <a:srgbClr val="FFFFFF"/>
                    </a:solidFill>
                  </a14:hiddenFill>
                </a:ext>
              </a:extLst>
            </p:spPr>
          </p:pic>
          <p:pic>
            <p:nvPicPr>
              <p:cNvPr id="10" name="Picture 6" descr="r4"/>
              <p:cNvPicPr>
                <a:picLocks noChangeAspect="1" noChangeArrowheads="1"/>
              </p:cNvPicPr>
              <p:nvPr/>
            </p:nvPicPr>
            <p:blipFill rotWithShape="1">
              <a:blip r:embed="rId3">
                <a:extLst>
                  <a:ext uri="{28A0092B-C50C-407E-A947-70E740481C1C}">
                    <a14:useLocalDpi xmlns:a14="http://schemas.microsoft.com/office/drawing/2010/main" val="0"/>
                  </a:ext>
                </a:extLst>
              </a:blip>
              <a:srcRect t="60209" r="76336" b="28792"/>
              <a:stretch/>
            </p:blipFill>
            <p:spPr bwMode="auto">
              <a:xfrm>
                <a:off x="723229" y="5362912"/>
                <a:ext cx="1993291" cy="599800"/>
              </a:xfrm>
              <a:prstGeom prst="rect">
                <a:avLst/>
              </a:prstGeom>
              <a:noFill/>
              <a:extLst>
                <a:ext uri="{909E8E84-426E-40dd-AFC4-6F175D3DCCD1}">
                  <a14:hiddenFill xmlns:a14="http://schemas.microsoft.com/office/drawing/2010/main" xmlns="">
                    <a:solidFill>
                      <a:srgbClr val="FFFFFF"/>
                    </a:solidFill>
                  </a14:hiddenFill>
                </a:ext>
              </a:extLst>
            </p:spPr>
          </p:pic>
        </p:grpSp>
      </p:grpSp>
    </p:spTree>
    <p:extLst>
      <p:ext uri="{BB962C8B-B14F-4D97-AF65-F5344CB8AC3E}">
        <p14:creationId xmlns:p14="http://schemas.microsoft.com/office/powerpoint/2010/main" val="225964932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1"/>
          <p:cNvSpPr>
            <a:spLocks noGrp="1"/>
          </p:cNvSpPr>
          <p:nvPr>
            <p:ph type="title"/>
          </p:nvPr>
        </p:nvSpPr>
        <p:spPr>
          <a:xfrm>
            <a:off x="0" y="1300163"/>
            <a:ext cx="9144000" cy="874712"/>
          </a:xfrm>
        </p:spPr>
        <p:txBody>
          <a:bodyPr/>
          <a:lstStyle/>
          <a:p>
            <a:r>
              <a:rPr lang="en-US" sz="2800">
                <a:solidFill>
                  <a:srgbClr val="800000"/>
                </a:solidFill>
                <a:latin typeface="Arial" charset="0"/>
                <a:ea typeface="ＭＳ Ｐゴシック" charset="0"/>
                <a:cs typeface="ＭＳ Ｐゴシック" charset="0"/>
              </a:rPr>
              <a:t>July 6-7, 2010 CAPABLE Case Study</a:t>
            </a:r>
          </a:p>
        </p:txBody>
      </p:sp>
      <p:pic>
        <p:nvPicPr>
          <p:cNvPr id="45058" name="Picture 3" descr="Window.png"/>
          <p:cNvPicPr>
            <a:picLocks noChangeAspect="1"/>
          </p:cNvPicPr>
          <p:nvPr/>
        </p:nvPicPr>
        <p:blipFill>
          <a:blip r:embed="rId2">
            <a:extLst>
              <a:ext uri="{28A0092B-C50C-407E-A947-70E740481C1C}">
                <a14:useLocalDpi xmlns:a14="http://schemas.microsoft.com/office/drawing/2010/main" val="0"/>
              </a:ext>
            </a:extLst>
          </a:blip>
          <a:srcRect l="5357" r="7153"/>
          <a:stretch>
            <a:fillRect/>
          </a:stretch>
        </p:blipFill>
        <p:spPr bwMode="auto">
          <a:xfrm>
            <a:off x="0" y="2103438"/>
            <a:ext cx="4479925" cy="3840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5059" name="Picture 4" descr="CO2.png"/>
          <p:cNvPicPr>
            <a:picLocks noChangeAspect="1"/>
          </p:cNvPicPr>
          <p:nvPr/>
        </p:nvPicPr>
        <p:blipFill>
          <a:blip r:embed="rId3">
            <a:extLst>
              <a:ext uri="{28A0092B-C50C-407E-A947-70E740481C1C}">
                <a14:useLocalDpi xmlns:a14="http://schemas.microsoft.com/office/drawing/2010/main" val="0"/>
              </a:ext>
            </a:extLst>
          </a:blip>
          <a:srcRect l="4463" r="7376"/>
          <a:stretch>
            <a:fillRect/>
          </a:stretch>
        </p:blipFill>
        <p:spPr bwMode="auto">
          <a:xfrm>
            <a:off x="4495800" y="2103438"/>
            <a:ext cx="4514850" cy="3840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5061" name="TextBox 6"/>
          <p:cNvSpPr txBox="1">
            <a:spLocks noChangeArrowheads="1"/>
          </p:cNvSpPr>
          <p:nvPr/>
        </p:nvSpPr>
        <p:spPr bwMode="auto">
          <a:xfrm>
            <a:off x="762000" y="5638800"/>
            <a:ext cx="1066800"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000">
                <a:solidFill>
                  <a:schemeClr val="tx1"/>
                </a:solidFill>
                <a:latin typeface="Times New Roman" charset="0"/>
                <a:ea typeface="ＭＳ Ｐゴシック" charset="0"/>
                <a:cs typeface="ＭＳ Ｐゴシック" charset="0"/>
              </a:defRPr>
            </a:lvl1pPr>
            <a:lvl2pPr marL="742950" indent="-285750">
              <a:defRPr sz="2000">
                <a:solidFill>
                  <a:schemeClr val="tx1"/>
                </a:solidFill>
                <a:latin typeface="Times New Roman" charset="0"/>
                <a:ea typeface="ＭＳ Ｐゴシック" charset="0"/>
              </a:defRPr>
            </a:lvl2pPr>
            <a:lvl3pPr marL="1143000" indent="-228600">
              <a:defRPr sz="2000">
                <a:solidFill>
                  <a:schemeClr val="tx1"/>
                </a:solidFill>
                <a:latin typeface="Times New Roman" charset="0"/>
                <a:ea typeface="ＭＳ Ｐゴシック" charset="0"/>
              </a:defRPr>
            </a:lvl3pPr>
            <a:lvl4pPr marL="1600200" indent="-228600">
              <a:defRPr sz="2000">
                <a:solidFill>
                  <a:schemeClr val="tx1"/>
                </a:solidFill>
                <a:latin typeface="Times New Roman" charset="0"/>
                <a:ea typeface="ＭＳ Ｐゴシック" charset="0"/>
              </a:defRPr>
            </a:lvl4pPr>
            <a:lvl5pPr marL="2057400" indent="-228600">
              <a:defRPr sz="20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0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0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0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000">
                <a:solidFill>
                  <a:schemeClr val="tx1"/>
                </a:solidFill>
                <a:latin typeface="Times New Roman" charset="0"/>
                <a:ea typeface="ＭＳ Ｐゴシック" charset="0"/>
              </a:defRPr>
            </a:lvl9pPr>
          </a:lstStyle>
          <a:p>
            <a:r>
              <a:rPr lang="en-US" sz="1400"/>
              <a:t>July 6, 2010</a:t>
            </a:r>
          </a:p>
        </p:txBody>
      </p:sp>
      <p:sp>
        <p:nvSpPr>
          <p:cNvPr id="45062" name="TextBox 7"/>
          <p:cNvSpPr txBox="1">
            <a:spLocks noChangeArrowheads="1"/>
          </p:cNvSpPr>
          <p:nvPr/>
        </p:nvSpPr>
        <p:spPr bwMode="auto">
          <a:xfrm>
            <a:off x="7467600" y="5635625"/>
            <a:ext cx="1066800"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000">
                <a:solidFill>
                  <a:schemeClr val="tx1"/>
                </a:solidFill>
                <a:latin typeface="Times New Roman" charset="0"/>
                <a:ea typeface="ＭＳ Ｐゴシック" charset="0"/>
                <a:cs typeface="ＭＳ Ｐゴシック" charset="0"/>
              </a:defRPr>
            </a:lvl1pPr>
            <a:lvl2pPr marL="742950" indent="-285750">
              <a:defRPr sz="2000">
                <a:solidFill>
                  <a:schemeClr val="tx1"/>
                </a:solidFill>
                <a:latin typeface="Times New Roman" charset="0"/>
                <a:ea typeface="ＭＳ Ｐゴシック" charset="0"/>
              </a:defRPr>
            </a:lvl2pPr>
            <a:lvl3pPr marL="1143000" indent="-228600">
              <a:defRPr sz="2000">
                <a:solidFill>
                  <a:schemeClr val="tx1"/>
                </a:solidFill>
                <a:latin typeface="Times New Roman" charset="0"/>
                <a:ea typeface="ＭＳ Ｐゴシック" charset="0"/>
              </a:defRPr>
            </a:lvl3pPr>
            <a:lvl4pPr marL="1600200" indent="-228600">
              <a:defRPr sz="2000">
                <a:solidFill>
                  <a:schemeClr val="tx1"/>
                </a:solidFill>
                <a:latin typeface="Times New Roman" charset="0"/>
                <a:ea typeface="ＭＳ Ｐゴシック" charset="0"/>
              </a:defRPr>
            </a:lvl4pPr>
            <a:lvl5pPr marL="2057400" indent="-228600">
              <a:defRPr sz="20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0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0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0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000">
                <a:solidFill>
                  <a:schemeClr val="tx1"/>
                </a:solidFill>
                <a:latin typeface="Times New Roman" charset="0"/>
                <a:ea typeface="ＭＳ Ｐゴシック" charset="0"/>
              </a:defRPr>
            </a:lvl9pPr>
          </a:lstStyle>
          <a:p>
            <a:r>
              <a:rPr lang="en-US" sz="1400"/>
              <a:t>July 7, 2010</a:t>
            </a:r>
          </a:p>
        </p:txBody>
      </p:sp>
      <p:sp>
        <p:nvSpPr>
          <p:cNvPr id="45063" name="TextBox 8"/>
          <p:cNvSpPr txBox="1">
            <a:spLocks noChangeArrowheads="1"/>
          </p:cNvSpPr>
          <p:nvPr/>
        </p:nvSpPr>
        <p:spPr bwMode="auto">
          <a:xfrm>
            <a:off x="5334000" y="5638800"/>
            <a:ext cx="1066800"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000">
                <a:solidFill>
                  <a:schemeClr val="tx1"/>
                </a:solidFill>
                <a:latin typeface="Times New Roman" charset="0"/>
                <a:ea typeface="ＭＳ Ｐゴシック" charset="0"/>
                <a:cs typeface="ＭＳ Ｐゴシック" charset="0"/>
              </a:defRPr>
            </a:lvl1pPr>
            <a:lvl2pPr marL="742950" indent="-285750">
              <a:defRPr sz="2000">
                <a:solidFill>
                  <a:schemeClr val="tx1"/>
                </a:solidFill>
                <a:latin typeface="Times New Roman" charset="0"/>
                <a:ea typeface="ＭＳ Ｐゴシック" charset="0"/>
              </a:defRPr>
            </a:lvl2pPr>
            <a:lvl3pPr marL="1143000" indent="-228600">
              <a:defRPr sz="2000">
                <a:solidFill>
                  <a:schemeClr val="tx1"/>
                </a:solidFill>
                <a:latin typeface="Times New Roman" charset="0"/>
                <a:ea typeface="ＭＳ Ｐゴシック" charset="0"/>
              </a:defRPr>
            </a:lvl3pPr>
            <a:lvl4pPr marL="1600200" indent="-228600">
              <a:defRPr sz="2000">
                <a:solidFill>
                  <a:schemeClr val="tx1"/>
                </a:solidFill>
                <a:latin typeface="Times New Roman" charset="0"/>
                <a:ea typeface="ＭＳ Ｐゴシック" charset="0"/>
              </a:defRPr>
            </a:lvl4pPr>
            <a:lvl5pPr marL="2057400" indent="-228600">
              <a:defRPr sz="20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0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0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0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000">
                <a:solidFill>
                  <a:schemeClr val="tx1"/>
                </a:solidFill>
                <a:latin typeface="Times New Roman" charset="0"/>
                <a:ea typeface="ＭＳ Ｐゴシック" charset="0"/>
              </a:defRPr>
            </a:lvl9pPr>
          </a:lstStyle>
          <a:p>
            <a:r>
              <a:rPr lang="en-US" sz="1400"/>
              <a:t>July 6, 2010</a:t>
            </a:r>
          </a:p>
        </p:txBody>
      </p:sp>
      <p:sp>
        <p:nvSpPr>
          <p:cNvPr id="45064" name="TextBox 9"/>
          <p:cNvSpPr txBox="1">
            <a:spLocks noChangeArrowheads="1"/>
          </p:cNvSpPr>
          <p:nvPr/>
        </p:nvSpPr>
        <p:spPr bwMode="auto">
          <a:xfrm>
            <a:off x="2971800" y="5638800"/>
            <a:ext cx="1066800"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000">
                <a:solidFill>
                  <a:schemeClr val="tx1"/>
                </a:solidFill>
                <a:latin typeface="Times New Roman" charset="0"/>
                <a:ea typeface="ＭＳ Ｐゴシック" charset="0"/>
                <a:cs typeface="ＭＳ Ｐゴシック" charset="0"/>
              </a:defRPr>
            </a:lvl1pPr>
            <a:lvl2pPr marL="742950" indent="-285750">
              <a:defRPr sz="2000">
                <a:solidFill>
                  <a:schemeClr val="tx1"/>
                </a:solidFill>
                <a:latin typeface="Times New Roman" charset="0"/>
                <a:ea typeface="ＭＳ Ｐゴシック" charset="0"/>
              </a:defRPr>
            </a:lvl2pPr>
            <a:lvl3pPr marL="1143000" indent="-228600">
              <a:defRPr sz="2000">
                <a:solidFill>
                  <a:schemeClr val="tx1"/>
                </a:solidFill>
                <a:latin typeface="Times New Roman" charset="0"/>
                <a:ea typeface="ＭＳ Ｐゴシック" charset="0"/>
              </a:defRPr>
            </a:lvl3pPr>
            <a:lvl4pPr marL="1600200" indent="-228600">
              <a:defRPr sz="2000">
                <a:solidFill>
                  <a:schemeClr val="tx1"/>
                </a:solidFill>
                <a:latin typeface="Times New Roman" charset="0"/>
                <a:ea typeface="ＭＳ Ｐゴシック" charset="0"/>
              </a:defRPr>
            </a:lvl4pPr>
            <a:lvl5pPr marL="2057400" indent="-228600">
              <a:defRPr sz="20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0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0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0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000">
                <a:solidFill>
                  <a:schemeClr val="tx1"/>
                </a:solidFill>
                <a:latin typeface="Times New Roman" charset="0"/>
                <a:ea typeface="ＭＳ Ｐゴシック" charset="0"/>
              </a:defRPr>
            </a:lvl9pPr>
          </a:lstStyle>
          <a:p>
            <a:r>
              <a:rPr lang="en-US" sz="1400"/>
              <a:t>July 6, 2010</a:t>
            </a:r>
          </a:p>
        </p:txBody>
      </p:sp>
    </p:spTree>
    <p:extLst>
      <p:ext uri="{BB962C8B-B14F-4D97-AF65-F5344CB8AC3E}">
        <p14:creationId xmlns:p14="http://schemas.microsoft.com/office/powerpoint/2010/main" val="178647450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1" name="Content Placeholder 3" descr="T.png"/>
          <p:cNvPicPr>
            <a:picLocks noGrp="1" noChangeAspect="1"/>
          </p:cNvPicPr>
          <p:nvPr>
            <p:ph idx="1"/>
          </p:nvPr>
        </p:nvPicPr>
        <p:blipFill>
          <a:blip r:embed="rId2">
            <a:extLst>
              <a:ext uri="{28A0092B-C50C-407E-A947-70E740481C1C}">
                <a14:useLocalDpi xmlns:a14="http://schemas.microsoft.com/office/drawing/2010/main" val="0"/>
              </a:ext>
            </a:extLst>
          </a:blip>
          <a:srcRect l="4738" t="5556" b="1054"/>
          <a:stretch>
            <a:fillRect/>
          </a:stretch>
        </p:blipFill>
        <p:spPr>
          <a:xfrm>
            <a:off x="762000" y="1231900"/>
            <a:ext cx="3794125" cy="2789238"/>
          </a:xfrm>
        </p:spPr>
      </p:pic>
      <p:pic>
        <p:nvPicPr>
          <p:cNvPr id="46082" name="Picture 4" descr="Theta.png"/>
          <p:cNvPicPr>
            <a:picLocks noChangeAspect="1"/>
          </p:cNvPicPr>
          <p:nvPr/>
        </p:nvPicPr>
        <p:blipFill>
          <a:blip r:embed="rId3">
            <a:extLst>
              <a:ext uri="{28A0092B-C50C-407E-A947-70E740481C1C}">
                <a14:useLocalDpi xmlns:a14="http://schemas.microsoft.com/office/drawing/2010/main" val="0"/>
              </a:ext>
            </a:extLst>
          </a:blip>
          <a:srcRect l="5135" t="5058"/>
          <a:stretch>
            <a:fillRect/>
          </a:stretch>
        </p:blipFill>
        <p:spPr bwMode="auto">
          <a:xfrm>
            <a:off x="4800600" y="1214438"/>
            <a:ext cx="3778250" cy="28368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6083" name="Picture 5" descr="Q.png"/>
          <p:cNvPicPr>
            <a:picLocks noChangeAspect="1"/>
          </p:cNvPicPr>
          <p:nvPr/>
        </p:nvPicPr>
        <p:blipFill>
          <a:blip r:embed="rId4">
            <a:extLst>
              <a:ext uri="{28A0092B-C50C-407E-A947-70E740481C1C}">
                <a14:useLocalDpi xmlns:a14="http://schemas.microsoft.com/office/drawing/2010/main" val="0"/>
              </a:ext>
            </a:extLst>
          </a:blip>
          <a:srcRect l="5135" t="5058"/>
          <a:stretch>
            <a:fillRect/>
          </a:stretch>
        </p:blipFill>
        <p:spPr bwMode="auto">
          <a:xfrm>
            <a:off x="736600" y="4021138"/>
            <a:ext cx="3778250" cy="28368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6084" name="Picture 6" descr="RH.png"/>
          <p:cNvPicPr>
            <a:picLocks noChangeAspect="1"/>
          </p:cNvPicPr>
          <p:nvPr/>
        </p:nvPicPr>
        <p:blipFill>
          <a:blip r:embed="rId5">
            <a:extLst>
              <a:ext uri="{28A0092B-C50C-407E-A947-70E740481C1C}">
                <a14:useLocalDpi xmlns:a14="http://schemas.microsoft.com/office/drawing/2010/main" val="0"/>
              </a:ext>
            </a:extLst>
          </a:blip>
          <a:srcRect l="5135" t="5357"/>
          <a:stretch>
            <a:fillRect/>
          </a:stretch>
        </p:blipFill>
        <p:spPr bwMode="auto">
          <a:xfrm>
            <a:off x="4787900" y="4033838"/>
            <a:ext cx="3778250" cy="2827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6085" name="TextBox 7"/>
          <p:cNvSpPr txBox="1">
            <a:spLocks noChangeArrowheads="1"/>
          </p:cNvSpPr>
          <p:nvPr/>
        </p:nvSpPr>
        <p:spPr bwMode="auto">
          <a:xfrm>
            <a:off x="1516063" y="3441700"/>
            <a:ext cx="6365875" cy="246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000">
                <a:solidFill>
                  <a:schemeClr val="tx1"/>
                </a:solidFill>
                <a:latin typeface="Times New Roman" charset="0"/>
                <a:ea typeface="ＭＳ Ｐゴシック" charset="0"/>
                <a:cs typeface="ＭＳ Ｐゴシック" charset="0"/>
              </a:defRPr>
            </a:lvl1pPr>
            <a:lvl2pPr marL="742950" indent="-285750">
              <a:defRPr sz="2000">
                <a:solidFill>
                  <a:schemeClr val="tx1"/>
                </a:solidFill>
                <a:latin typeface="Times New Roman" charset="0"/>
                <a:ea typeface="ＭＳ Ｐゴシック" charset="0"/>
              </a:defRPr>
            </a:lvl2pPr>
            <a:lvl3pPr marL="1143000" indent="-228600">
              <a:defRPr sz="2000">
                <a:solidFill>
                  <a:schemeClr val="tx1"/>
                </a:solidFill>
                <a:latin typeface="Times New Roman" charset="0"/>
                <a:ea typeface="ＭＳ Ｐゴシック" charset="0"/>
              </a:defRPr>
            </a:lvl3pPr>
            <a:lvl4pPr marL="1600200" indent="-228600">
              <a:defRPr sz="2000">
                <a:solidFill>
                  <a:schemeClr val="tx1"/>
                </a:solidFill>
                <a:latin typeface="Times New Roman" charset="0"/>
                <a:ea typeface="ＭＳ Ｐゴシック" charset="0"/>
              </a:defRPr>
            </a:lvl4pPr>
            <a:lvl5pPr marL="2057400" indent="-228600">
              <a:defRPr sz="20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0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0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0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000">
                <a:solidFill>
                  <a:schemeClr val="tx1"/>
                </a:solidFill>
                <a:latin typeface="Times New Roman" charset="0"/>
                <a:ea typeface="ＭＳ Ｐゴシック" charset="0"/>
              </a:defRPr>
            </a:lvl9pPr>
          </a:lstStyle>
          <a:p>
            <a:r>
              <a:rPr lang="en-US" sz="1000"/>
              <a:t>July 6                                            July 7                                                                July 6                                              July 7 </a:t>
            </a:r>
          </a:p>
        </p:txBody>
      </p:sp>
      <p:sp>
        <p:nvSpPr>
          <p:cNvPr id="46086" name="TextBox 8"/>
          <p:cNvSpPr txBox="1">
            <a:spLocks noChangeArrowheads="1"/>
          </p:cNvSpPr>
          <p:nvPr/>
        </p:nvSpPr>
        <p:spPr bwMode="auto">
          <a:xfrm>
            <a:off x="1524000" y="6243638"/>
            <a:ext cx="6365875" cy="246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000">
                <a:solidFill>
                  <a:schemeClr val="tx1"/>
                </a:solidFill>
                <a:latin typeface="Times New Roman" charset="0"/>
                <a:ea typeface="ＭＳ Ｐゴシック" charset="0"/>
                <a:cs typeface="ＭＳ Ｐゴシック" charset="0"/>
              </a:defRPr>
            </a:lvl1pPr>
            <a:lvl2pPr marL="742950" indent="-285750">
              <a:defRPr sz="2000">
                <a:solidFill>
                  <a:schemeClr val="tx1"/>
                </a:solidFill>
                <a:latin typeface="Times New Roman" charset="0"/>
                <a:ea typeface="ＭＳ Ｐゴシック" charset="0"/>
              </a:defRPr>
            </a:lvl2pPr>
            <a:lvl3pPr marL="1143000" indent="-228600">
              <a:defRPr sz="2000">
                <a:solidFill>
                  <a:schemeClr val="tx1"/>
                </a:solidFill>
                <a:latin typeface="Times New Roman" charset="0"/>
                <a:ea typeface="ＭＳ Ｐゴシック" charset="0"/>
              </a:defRPr>
            </a:lvl3pPr>
            <a:lvl4pPr marL="1600200" indent="-228600">
              <a:defRPr sz="2000">
                <a:solidFill>
                  <a:schemeClr val="tx1"/>
                </a:solidFill>
                <a:latin typeface="Times New Roman" charset="0"/>
                <a:ea typeface="ＭＳ Ｐゴシック" charset="0"/>
              </a:defRPr>
            </a:lvl4pPr>
            <a:lvl5pPr marL="2057400" indent="-228600">
              <a:defRPr sz="20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0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0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0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000">
                <a:solidFill>
                  <a:schemeClr val="tx1"/>
                </a:solidFill>
                <a:latin typeface="Times New Roman" charset="0"/>
                <a:ea typeface="ＭＳ Ｐゴシック" charset="0"/>
              </a:defRPr>
            </a:lvl9pPr>
          </a:lstStyle>
          <a:p>
            <a:r>
              <a:rPr lang="en-US" sz="1000"/>
              <a:t>July 6                                            July 7                                                                July 6                                              July 7 </a:t>
            </a:r>
          </a:p>
        </p:txBody>
      </p:sp>
      <p:sp>
        <p:nvSpPr>
          <p:cNvPr id="46087" name="Title 1"/>
          <p:cNvSpPr>
            <a:spLocks noGrp="1"/>
          </p:cNvSpPr>
          <p:nvPr>
            <p:ph type="title"/>
          </p:nvPr>
        </p:nvSpPr>
        <p:spPr>
          <a:xfrm>
            <a:off x="-304800" y="115888"/>
            <a:ext cx="9144000" cy="874712"/>
          </a:xfrm>
        </p:spPr>
        <p:txBody>
          <a:bodyPr/>
          <a:lstStyle/>
          <a:p>
            <a:r>
              <a:rPr lang="en-US" sz="2800">
                <a:solidFill>
                  <a:srgbClr val="800000"/>
                </a:solidFill>
                <a:latin typeface="Arial" charset="0"/>
                <a:ea typeface="ＭＳ Ｐゴシック" charset="0"/>
                <a:cs typeface="ＭＳ Ｐゴシック" charset="0"/>
              </a:rPr>
              <a:t>July 6-7, 2010 CAPABLE Case Study</a:t>
            </a:r>
          </a:p>
        </p:txBody>
      </p:sp>
    </p:spTree>
    <p:extLst>
      <p:ext uri="{BB962C8B-B14F-4D97-AF65-F5344CB8AC3E}">
        <p14:creationId xmlns:p14="http://schemas.microsoft.com/office/powerpoint/2010/main" val="43109079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a:xfrm>
            <a:off x="-304800" y="115888"/>
            <a:ext cx="9144000" cy="874712"/>
          </a:xfrm>
        </p:spPr>
        <p:txBody>
          <a:bodyPr/>
          <a:lstStyle/>
          <a:p>
            <a:r>
              <a:rPr lang="en-US" sz="2800">
                <a:solidFill>
                  <a:srgbClr val="800000"/>
                </a:solidFill>
                <a:latin typeface="Arial" charset="0"/>
                <a:ea typeface="ＭＳ Ｐゴシック" charset="0"/>
                <a:cs typeface="ＭＳ Ｐゴシック" charset="0"/>
              </a:rPr>
              <a:t>July 6-7, 2010 CAPABLE Case Study</a:t>
            </a:r>
          </a:p>
        </p:txBody>
      </p:sp>
      <p:pic>
        <p:nvPicPr>
          <p:cNvPr id="47106" name="Picture 4" descr="OZ.png"/>
          <p:cNvPicPr>
            <a:picLocks noChangeAspect="1"/>
          </p:cNvPicPr>
          <p:nvPr/>
        </p:nvPicPr>
        <p:blipFill>
          <a:blip r:embed="rId2">
            <a:extLst>
              <a:ext uri="{28A0092B-C50C-407E-A947-70E740481C1C}">
                <a14:useLocalDpi xmlns:a14="http://schemas.microsoft.com/office/drawing/2010/main" val="0"/>
              </a:ext>
            </a:extLst>
          </a:blip>
          <a:srcRect l="5135" t="5357"/>
          <a:stretch>
            <a:fillRect/>
          </a:stretch>
        </p:blipFill>
        <p:spPr bwMode="auto">
          <a:xfrm>
            <a:off x="762000" y="1219200"/>
            <a:ext cx="3778250" cy="2827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7107" name="Picture 5" descr="CO.png"/>
          <p:cNvPicPr>
            <a:picLocks noChangeAspect="1"/>
          </p:cNvPicPr>
          <p:nvPr/>
        </p:nvPicPr>
        <p:blipFill>
          <a:blip r:embed="rId3">
            <a:extLst>
              <a:ext uri="{28A0092B-C50C-407E-A947-70E740481C1C}">
                <a14:useLocalDpi xmlns:a14="http://schemas.microsoft.com/office/drawing/2010/main" val="0"/>
              </a:ext>
            </a:extLst>
          </a:blip>
          <a:srcRect l="4688" t="5058"/>
          <a:stretch>
            <a:fillRect/>
          </a:stretch>
        </p:blipFill>
        <p:spPr bwMode="auto">
          <a:xfrm>
            <a:off x="4787900" y="1219200"/>
            <a:ext cx="3795713" cy="28368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7108" name="TextBox 6"/>
          <p:cNvSpPr txBox="1">
            <a:spLocks noChangeArrowheads="1"/>
          </p:cNvSpPr>
          <p:nvPr/>
        </p:nvSpPr>
        <p:spPr bwMode="auto">
          <a:xfrm>
            <a:off x="1516063" y="3441700"/>
            <a:ext cx="6365875" cy="246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000">
                <a:solidFill>
                  <a:schemeClr val="tx1"/>
                </a:solidFill>
                <a:latin typeface="Times New Roman" charset="0"/>
                <a:ea typeface="ＭＳ Ｐゴシック" charset="0"/>
                <a:cs typeface="ＭＳ Ｐゴシック" charset="0"/>
              </a:defRPr>
            </a:lvl1pPr>
            <a:lvl2pPr marL="742950" indent="-285750">
              <a:defRPr sz="2000">
                <a:solidFill>
                  <a:schemeClr val="tx1"/>
                </a:solidFill>
                <a:latin typeface="Times New Roman" charset="0"/>
                <a:ea typeface="ＭＳ Ｐゴシック" charset="0"/>
              </a:defRPr>
            </a:lvl2pPr>
            <a:lvl3pPr marL="1143000" indent="-228600">
              <a:defRPr sz="2000">
                <a:solidFill>
                  <a:schemeClr val="tx1"/>
                </a:solidFill>
                <a:latin typeface="Times New Roman" charset="0"/>
                <a:ea typeface="ＭＳ Ｐゴシック" charset="0"/>
              </a:defRPr>
            </a:lvl3pPr>
            <a:lvl4pPr marL="1600200" indent="-228600">
              <a:defRPr sz="2000">
                <a:solidFill>
                  <a:schemeClr val="tx1"/>
                </a:solidFill>
                <a:latin typeface="Times New Roman" charset="0"/>
                <a:ea typeface="ＭＳ Ｐゴシック" charset="0"/>
              </a:defRPr>
            </a:lvl4pPr>
            <a:lvl5pPr marL="2057400" indent="-228600">
              <a:defRPr sz="20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0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0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0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000">
                <a:solidFill>
                  <a:schemeClr val="tx1"/>
                </a:solidFill>
                <a:latin typeface="Times New Roman" charset="0"/>
                <a:ea typeface="ＭＳ Ｐゴシック" charset="0"/>
              </a:defRPr>
            </a:lvl9pPr>
          </a:lstStyle>
          <a:p>
            <a:r>
              <a:rPr lang="en-US" sz="1000"/>
              <a:t>July 6                                            July 7                                                                July 6                                              July 7 </a:t>
            </a:r>
          </a:p>
        </p:txBody>
      </p:sp>
      <p:pic>
        <p:nvPicPr>
          <p:cNvPr id="47109" name="Picture 7" descr="CH4.png"/>
          <p:cNvPicPr>
            <a:picLocks noChangeAspect="1"/>
          </p:cNvPicPr>
          <p:nvPr/>
        </p:nvPicPr>
        <p:blipFill>
          <a:blip r:embed="rId4">
            <a:extLst>
              <a:ext uri="{28A0092B-C50C-407E-A947-70E740481C1C}">
                <a14:useLocalDpi xmlns:a14="http://schemas.microsoft.com/office/drawing/2010/main" val="0"/>
              </a:ext>
            </a:extLst>
          </a:blip>
          <a:srcRect l="4910" t="5357"/>
          <a:stretch>
            <a:fillRect/>
          </a:stretch>
        </p:blipFill>
        <p:spPr bwMode="auto">
          <a:xfrm>
            <a:off x="720725" y="4030663"/>
            <a:ext cx="3787775" cy="2827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7110" name="Picture 8" descr="N2).png"/>
          <p:cNvPicPr>
            <a:picLocks noChangeAspect="1"/>
          </p:cNvPicPr>
          <p:nvPr/>
        </p:nvPicPr>
        <p:blipFill>
          <a:blip r:embed="rId5">
            <a:extLst>
              <a:ext uri="{28A0092B-C50C-407E-A947-70E740481C1C}">
                <a14:useLocalDpi xmlns:a14="http://schemas.microsoft.com/office/drawing/2010/main" val="0"/>
              </a:ext>
            </a:extLst>
          </a:blip>
          <a:srcRect l="5357" t="5058"/>
          <a:stretch>
            <a:fillRect/>
          </a:stretch>
        </p:blipFill>
        <p:spPr bwMode="auto">
          <a:xfrm>
            <a:off x="4800600" y="4021138"/>
            <a:ext cx="3770313" cy="28368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7111" name="TextBox 9"/>
          <p:cNvSpPr txBox="1">
            <a:spLocks noChangeArrowheads="1"/>
          </p:cNvSpPr>
          <p:nvPr/>
        </p:nvSpPr>
        <p:spPr bwMode="auto">
          <a:xfrm>
            <a:off x="1524000" y="6243638"/>
            <a:ext cx="6365875" cy="246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000">
                <a:solidFill>
                  <a:schemeClr val="tx1"/>
                </a:solidFill>
                <a:latin typeface="Times New Roman" charset="0"/>
                <a:ea typeface="ＭＳ Ｐゴシック" charset="0"/>
                <a:cs typeface="ＭＳ Ｐゴシック" charset="0"/>
              </a:defRPr>
            </a:lvl1pPr>
            <a:lvl2pPr marL="742950" indent="-285750">
              <a:defRPr sz="2000">
                <a:solidFill>
                  <a:schemeClr val="tx1"/>
                </a:solidFill>
                <a:latin typeface="Times New Roman" charset="0"/>
                <a:ea typeface="ＭＳ Ｐゴシック" charset="0"/>
              </a:defRPr>
            </a:lvl2pPr>
            <a:lvl3pPr marL="1143000" indent="-228600">
              <a:defRPr sz="2000">
                <a:solidFill>
                  <a:schemeClr val="tx1"/>
                </a:solidFill>
                <a:latin typeface="Times New Roman" charset="0"/>
                <a:ea typeface="ＭＳ Ｐゴシック" charset="0"/>
              </a:defRPr>
            </a:lvl3pPr>
            <a:lvl4pPr marL="1600200" indent="-228600">
              <a:defRPr sz="2000">
                <a:solidFill>
                  <a:schemeClr val="tx1"/>
                </a:solidFill>
                <a:latin typeface="Times New Roman" charset="0"/>
                <a:ea typeface="ＭＳ Ｐゴシック" charset="0"/>
              </a:defRPr>
            </a:lvl4pPr>
            <a:lvl5pPr marL="2057400" indent="-228600">
              <a:defRPr sz="20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0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0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0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000">
                <a:solidFill>
                  <a:schemeClr val="tx1"/>
                </a:solidFill>
                <a:latin typeface="Times New Roman" charset="0"/>
                <a:ea typeface="ＭＳ Ｐゴシック" charset="0"/>
              </a:defRPr>
            </a:lvl9pPr>
          </a:lstStyle>
          <a:p>
            <a:r>
              <a:rPr lang="en-US" sz="1000"/>
              <a:t>July 6                                            July 7                                                                July 6                                              July 7 </a:t>
            </a:r>
          </a:p>
        </p:txBody>
      </p:sp>
    </p:spTree>
    <p:extLst>
      <p:ext uri="{BB962C8B-B14F-4D97-AF65-F5344CB8AC3E}">
        <p14:creationId xmlns:p14="http://schemas.microsoft.com/office/powerpoint/2010/main" val="66045810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txBox="1">
            <a:spLocks noGrp="1"/>
          </p:cNvSpPr>
          <p:nvPr>
            <p:ph idx="1"/>
          </p:nvPr>
        </p:nvSpPr>
        <p:spPr>
          <a:xfrm>
            <a:off x="685800" y="1295400"/>
            <a:ext cx="7519988" cy="1938338"/>
          </a:xfrm>
        </p:spPr>
        <p:txBody>
          <a:bodyPr wrap="none">
            <a:spAutoFit/>
          </a:bodyPr>
          <a:lstStyle/>
          <a:p>
            <a:pPr marL="342900" indent="-342900">
              <a:buFont typeface="Arial"/>
              <a:buChar char="•"/>
              <a:defRPr/>
            </a:pPr>
            <a:r>
              <a:rPr lang="en-US" sz="2400" dirty="0">
                <a:latin typeface="+mj-lt"/>
              </a:rPr>
              <a:t>Cloud Stratification</a:t>
            </a:r>
          </a:p>
          <a:p>
            <a:pPr marL="800100" lvl="1" indent="-342900">
              <a:buFont typeface="Lucida Grande"/>
              <a:buChar char="-"/>
              <a:defRPr/>
            </a:pPr>
            <a:r>
              <a:rPr lang="en-US" sz="2000" dirty="0">
                <a:latin typeface="+mj-lt"/>
              </a:rPr>
              <a:t>Stratifies C-matrix by cloud level (10- cloud levels + clear)</a:t>
            </a:r>
          </a:p>
          <a:p>
            <a:pPr marL="800100" lvl="1" indent="-342900">
              <a:buFont typeface="Lucida Grande"/>
              <a:buChar char="-"/>
              <a:defRPr/>
            </a:pPr>
            <a:r>
              <a:rPr lang="en-US" sz="2000" dirty="0">
                <a:latin typeface="+mj-lt"/>
              </a:rPr>
              <a:t>Define optimal cloud-level as that one for which:</a:t>
            </a:r>
          </a:p>
          <a:p>
            <a:pPr marL="457200" lvl="1" indent="0">
              <a:buFontTx/>
              <a:buNone/>
              <a:defRPr/>
            </a:pPr>
            <a:r>
              <a:rPr lang="en-US" sz="2000" dirty="0">
                <a:latin typeface="+mj-lt"/>
              </a:rPr>
              <a:t>             </a:t>
            </a:r>
            <a:r>
              <a:rPr lang="en-US" sz="2000" b="1" dirty="0">
                <a:solidFill>
                  <a:srgbClr val="800000"/>
                </a:solidFill>
                <a:latin typeface="+mj-lt"/>
              </a:rPr>
              <a:t>Abs [N(w) - N(</a:t>
            </a:r>
            <a:r>
              <a:rPr lang="en-US" sz="2000" b="1" dirty="0" err="1">
                <a:solidFill>
                  <a:srgbClr val="800000"/>
                </a:solidFill>
                <a:latin typeface="+mj-lt"/>
              </a:rPr>
              <a:t>ν</a:t>
            </a:r>
            <a:r>
              <a:rPr lang="en-US" sz="2000" b="1" dirty="0">
                <a:solidFill>
                  <a:srgbClr val="800000"/>
                </a:solidFill>
                <a:latin typeface="+mj-lt"/>
              </a:rPr>
              <a:t>)] = Min for all 0 ≤ N(w)</a:t>
            </a:r>
            <a:r>
              <a:rPr lang="en-US" sz="2000" b="1" dirty="0">
                <a:solidFill>
                  <a:srgbClr val="800000"/>
                </a:solidFill>
              </a:rPr>
              <a:t> ≤ 1</a:t>
            </a:r>
            <a:endParaRPr lang="en-US" sz="2000" b="1" dirty="0">
              <a:solidFill>
                <a:srgbClr val="800000"/>
              </a:solidFill>
              <a:latin typeface="+mj-lt"/>
            </a:endParaRPr>
          </a:p>
          <a:p>
            <a:pPr marL="457200" lvl="1" indent="0">
              <a:buFontTx/>
              <a:buNone/>
              <a:defRPr/>
            </a:pPr>
            <a:r>
              <a:rPr lang="en-US" sz="2000" dirty="0">
                <a:latin typeface="+mj-lt"/>
              </a:rPr>
              <a:t>where the cloud amount N is defined as, </a:t>
            </a:r>
            <a:r>
              <a:rPr lang="en-US" sz="2000" dirty="0"/>
              <a:t>     </a:t>
            </a:r>
            <a:r>
              <a:rPr lang="en-US" sz="2000" b="1" dirty="0"/>
              <a:t>      </a:t>
            </a:r>
            <a:endParaRPr lang="en-US" sz="2000" b="1" dirty="0">
              <a:latin typeface="+mj-lt"/>
            </a:endParaRPr>
          </a:p>
        </p:txBody>
      </p:sp>
      <p:sp>
        <p:nvSpPr>
          <p:cNvPr id="49154" name="TextBox 5"/>
          <p:cNvSpPr txBox="1">
            <a:spLocks noChangeArrowheads="1"/>
          </p:cNvSpPr>
          <p:nvPr/>
        </p:nvSpPr>
        <p:spPr bwMode="auto">
          <a:xfrm>
            <a:off x="1665288" y="2524125"/>
            <a:ext cx="184150"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000">
                <a:solidFill>
                  <a:schemeClr val="tx1"/>
                </a:solidFill>
                <a:latin typeface="Times New Roman" charset="0"/>
                <a:ea typeface="ＭＳ Ｐゴシック" charset="0"/>
                <a:cs typeface="ＭＳ Ｐゴシック" charset="0"/>
              </a:defRPr>
            </a:lvl1pPr>
            <a:lvl2pPr marL="742950" indent="-285750">
              <a:defRPr sz="2000">
                <a:solidFill>
                  <a:schemeClr val="tx1"/>
                </a:solidFill>
                <a:latin typeface="Times New Roman" charset="0"/>
                <a:ea typeface="ＭＳ Ｐゴシック" charset="0"/>
              </a:defRPr>
            </a:lvl2pPr>
            <a:lvl3pPr marL="1143000" indent="-228600">
              <a:defRPr sz="2000">
                <a:solidFill>
                  <a:schemeClr val="tx1"/>
                </a:solidFill>
                <a:latin typeface="Times New Roman" charset="0"/>
                <a:ea typeface="ＭＳ Ｐゴシック" charset="0"/>
              </a:defRPr>
            </a:lvl3pPr>
            <a:lvl4pPr marL="1600200" indent="-228600">
              <a:defRPr sz="2000">
                <a:solidFill>
                  <a:schemeClr val="tx1"/>
                </a:solidFill>
                <a:latin typeface="Times New Roman" charset="0"/>
                <a:ea typeface="ＭＳ Ｐゴシック" charset="0"/>
              </a:defRPr>
            </a:lvl4pPr>
            <a:lvl5pPr marL="2057400" indent="-228600">
              <a:defRPr sz="20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0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0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0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000">
                <a:solidFill>
                  <a:schemeClr val="tx1"/>
                </a:solidFill>
                <a:latin typeface="Times New Roman" charset="0"/>
                <a:ea typeface="ＭＳ Ｐゴシック" charset="0"/>
              </a:defRPr>
            </a:lvl9pPr>
          </a:lstStyle>
          <a:p>
            <a:r>
              <a:rPr lang="en-US" b="1"/>
              <a:t> </a:t>
            </a:r>
            <a:endParaRPr lang="en-US" sz="2800"/>
          </a:p>
        </p:txBody>
      </p:sp>
      <p:sp>
        <p:nvSpPr>
          <p:cNvPr id="49155" name="Title 1"/>
          <p:cNvSpPr>
            <a:spLocks noGrp="1"/>
          </p:cNvSpPr>
          <p:nvPr>
            <p:ph type="title"/>
          </p:nvPr>
        </p:nvSpPr>
        <p:spPr>
          <a:xfrm>
            <a:off x="59267" y="387350"/>
            <a:ext cx="8725957" cy="430213"/>
          </a:xfrm>
        </p:spPr>
        <p:txBody>
          <a:bodyPr>
            <a:noAutofit/>
          </a:bodyPr>
          <a:lstStyle/>
          <a:p>
            <a:r>
              <a:rPr lang="en-US" sz="3600" b="1" i="1" u="sng" dirty="0">
                <a:solidFill>
                  <a:srgbClr val="800000"/>
                </a:solidFill>
                <a:latin typeface="Arial" charset="0"/>
                <a:ea typeface="ＭＳ Ｐゴシック" charset="0"/>
                <a:cs typeface="ＭＳ Ｐゴシック" charset="0"/>
              </a:rPr>
              <a:t>Accounting for the Influence of Clouds</a:t>
            </a:r>
          </a:p>
        </p:txBody>
      </p:sp>
      <p:graphicFrame>
        <p:nvGraphicFramePr>
          <p:cNvPr id="49156" name="Object 3"/>
          <p:cNvGraphicFramePr>
            <a:graphicFrameLocks noChangeAspect="1"/>
          </p:cNvGraphicFramePr>
          <p:nvPr/>
        </p:nvGraphicFramePr>
        <p:xfrm>
          <a:off x="1736725" y="3233738"/>
          <a:ext cx="2376488" cy="728662"/>
        </p:xfrm>
        <a:graphic>
          <a:graphicData uri="http://schemas.openxmlformats.org/presentationml/2006/ole">
            <mc:AlternateContent xmlns:mc="http://schemas.openxmlformats.org/markup-compatibility/2006">
              <mc:Choice xmlns:v="urn:schemas-microsoft-com:vml" Requires="v">
                <p:oleObj name="Equation" r:id="rId2" imgW="1422400" imgH="431800" progId="Equation.3">
                  <p:embed/>
                </p:oleObj>
              </mc:Choice>
              <mc:Fallback>
                <p:oleObj name="Equation" r:id="rId2" imgW="1422400" imgH="431800" progId="Equation.3">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6725" y="3233738"/>
                        <a:ext cx="2376488" cy="7286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oleObj>
              </mc:Fallback>
            </mc:AlternateContent>
          </a:graphicData>
        </a:graphic>
      </p:graphicFrame>
      <p:graphicFrame>
        <p:nvGraphicFramePr>
          <p:cNvPr id="49157" name="Object 3"/>
          <p:cNvGraphicFramePr>
            <a:graphicFrameLocks noChangeAspect="1"/>
          </p:cNvGraphicFramePr>
          <p:nvPr>
            <p:extLst>
              <p:ext uri="{D42A27DB-BD31-4B8C-83A1-F6EECF244321}">
                <p14:modId xmlns:p14="http://schemas.microsoft.com/office/powerpoint/2010/main" val="3471393819"/>
              </p:ext>
            </p:extLst>
          </p:nvPr>
        </p:nvGraphicFramePr>
        <p:xfrm>
          <a:off x="4998508" y="3221038"/>
          <a:ext cx="2333625" cy="741362"/>
        </p:xfrm>
        <a:graphic>
          <a:graphicData uri="http://schemas.openxmlformats.org/presentationml/2006/ole">
            <mc:AlternateContent xmlns:mc="http://schemas.openxmlformats.org/markup-compatibility/2006">
              <mc:Choice xmlns:v="urn:schemas-microsoft-com:vml" Requires="v">
                <p:oleObj name="Equation" r:id="rId4" imgW="1371600" imgH="431800" progId="Equation.3">
                  <p:embed/>
                </p:oleObj>
              </mc:Choice>
              <mc:Fallback>
                <p:oleObj name="Equation" r:id="rId4" imgW="1371600" imgH="4318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98508" y="3221038"/>
                        <a:ext cx="2333625" cy="7413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oleObj>
              </mc:Fallback>
            </mc:AlternateContent>
          </a:graphicData>
        </a:graphic>
      </p:graphicFrame>
      <p:sp>
        <p:nvSpPr>
          <p:cNvPr id="49158" name="TextBox 4"/>
          <p:cNvSpPr txBox="1">
            <a:spLocks noChangeArrowheads="1"/>
          </p:cNvSpPr>
          <p:nvPr/>
        </p:nvSpPr>
        <p:spPr bwMode="auto">
          <a:xfrm>
            <a:off x="4292600" y="3352800"/>
            <a:ext cx="38417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000">
                <a:solidFill>
                  <a:schemeClr val="tx1"/>
                </a:solidFill>
                <a:latin typeface="Times New Roman" charset="0"/>
                <a:ea typeface="ＭＳ Ｐゴシック" charset="0"/>
                <a:cs typeface="ＭＳ Ｐゴシック" charset="0"/>
              </a:defRPr>
            </a:lvl1pPr>
            <a:lvl2pPr marL="742950" indent="-285750">
              <a:defRPr sz="2000">
                <a:solidFill>
                  <a:schemeClr val="tx1"/>
                </a:solidFill>
                <a:latin typeface="Times New Roman" charset="0"/>
                <a:ea typeface="ＭＳ Ｐゴシック" charset="0"/>
              </a:defRPr>
            </a:lvl2pPr>
            <a:lvl3pPr marL="1143000" indent="-228600">
              <a:defRPr sz="2000">
                <a:solidFill>
                  <a:schemeClr val="tx1"/>
                </a:solidFill>
                <a:latin typeface="Times New Roman" charset="0"/>
                <a:ea typeface="ＭＳ Ｐゴシック" charset="0"/>
              </a:defRPr>
            </a:lvl3pPr>
            <a:lvl4pPr marL="1600200" indent="-228600">
              <a:defRPr sz="2000">
                <a:solidFill>
                  <a:schemeClr val="tx1"/>
                </a:solidFill>
                <a:latin typeface="Times New Roman" charset="0"/>
                <a:ea typeface="ＭＳ Ｐゴシック" charset="0"/>
              </a:defRPr>
            </a:lvl4pPr>
            <a:lvl5pPr marL="2057400" indent="-228600">
              <a:defRPr sz="20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0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0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0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000">
                <a:solidFill>
                  <a:schemeClr val="tx1"/>
                </a:solidFill>
                <a:latin typeface="Times New Roman" charset="0"/>
                <a:ea typeface="ＭＳ Ｐゴシック" charset="0"/>
              </a:defRPr>
            </a:lvl9pPr>
          </a:lstStyle>
          <a:p>
            <a:r>
              <a:rPr lang="en-US"/>
              <a:t>&amp;</a:t>
            </a:r>
          </a:p>
        </p:txBody>
      </p:sp>
      <p:sp>
        <p:nvSpPr>
          <p:cNvPr id="49159" name="TextBox 22"/>
          <p:cNvSpPr txBox="1">
            <a:spLocks noChangeArrowheads="1"/>
          </p:cNvSpPr>
          <p:nvPr/>
        </p:nvSpPr>
        <p:spPr bwMode="auto">
          <a:xfrm>
            <a:off x="762000" y="4114800"/>
            <a:ext cx="7472363"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000">
                <a:solidFill>
                  <a:schemeClr val="tx1"/>
                </a:solidFill>
                <a:latin typeface="Times New Roman" charset="0"/>
                <a:ea typeface="ＭＳ Ｐゴシック" charset="0"/>
                <a:cs typeface="ＭＳ Ｐゴシック" charset="0"/>
              </a:defRPr>
            </a:lvl1pPr>
            <a:lvl2pPr marL="742950" indent="-285750">
              <a:defRPr sz="2000">
                <a:solidFill>
                  <a:schemeClr val="tx1"/>
                </a:solidFill>
                <a:latin typeface="Times New Roman" charset="0"/>
                <a:ea typeface="ＭＳ Ｐゴシック" charset="0"/>
              </a:defRPr>
            </a:lvl2pPr>
            <a:lvl3pPr marL="1143000" indent="-228600">
              <a:defRPr sz="2000">
                <a:solidFill>
                  <a:schemeClr val="tx1"/>
                </a:solidFill>
                <a:latin typeface="Times New Roman" charset="0"/>
                <a:ea typeface="ＭＳ Ｐゴシック" charset="0"/>
              </a:defRPr>
            </a:lvl3pPr>
            <a:lvl4pPr marL="1600200" indent="-228600">
              <a:defRPr sz="2000">
                <a:solidFill>
                  <a:schemeClr val="tx1"/>
                </a:solidFill>
                <a:latin typeface="Times New Roman" charset="0"/>
                <a:ea typeface="ＭＳ Ｐゴシック" charset="0"/>
              </a:defRPr>
            </a:lvl4pPr>
            <a:lvl5pPr marL="2057400" indent="-228600">
              <a:defRPr sz="20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0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0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0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000">
                <a:solidFill>
                  <a:schemeClr val="tx1"/>
                </a:solidFill>
                <a:latin typeface="Times New Roman" charset="0"/>
                <a:ea typeface="ＭＳ Ｐゴシック" charset="0"/>
              </a:defRPr>
            </a:lvl9pPr>
          </a:lstStyle>
          <a:p>
            <a:r>
              <a:rPr lang="en-US"/>
              <a:t>and  </a:t>
            </a:r>
            <a:r>
              <a:rPr lang="en-US" b="1">
                <a:solidFill>
                  <a:srgbClr val="800000"/>
                </a:solidFill>
              </a:rPr>
              <a:t>R</a:t>
            </a:r>
            <a:r>
              <a:rPr lang="en-US" b="1" baseline="-25000">
                <a:solidFill>
                  <a:srgbClr val="800000"/>
                </a:solidFill>
              </a:rPr>
              <a:t>cd </a:t>
            </a:r>
            <a:r>
              <a:rPr lang="en-US" b="1">
                <a:solidFill>
                  <a:srgbClr val="800000"/>
                </a:solidFill>
              </a:rPr>
              <a:t>= function [Cloud Pressure, T(p), Q(p),,,,,profile variables]</a:t>
            </a:r>
          </a:p>
        </p:txBody>
      </p:sp>
      <p:sp>
        <p:nvSpPr>
          <p:cNvPr id="24" name="TextBox 23"/>
          <p:cNvSpPr txBox="1"/>
          <p:nvPr/>
        </p:nvSpPr>
        <p:spPr>
          <a:xfrm>
            <a:off x="457200" y="4616450"/>
            <a:ext cx="8328025" cy="1631950"/>
          </a:xfrm>
          <a:prstGeom prst="rect">
            <a:avLst/>
          </a:prstGeom>
          <a:noFill/>
        </p:spPr>
        <p:txBody>
          <a:bodyPr wrap="none">
            <a:spAutoFit/>
          </a:bodyPr>
          <a:lstStyle/>
          <a:p>
            <a:pPr>
              <a:defRPr/>
            </a:pPr>
            <a:r>
              <a:rPr lang="en-US" b="1" dirty="0"/>
              <a:t>Procedure:</a:t>
            </a:r>
          </a:p>
          <a:p>
            <a:pPr marL="457200" indent="-457200">
              <a:buFontTx/>
              <a:buAutoNum type="arabicParenBoth"/>
              <a:defRPr/>
            </a:pPr>
            <a:r>
              <a:rPr lang="en-US" dirty="0"/>
              <a:t>Calculate R(w)’s as the mean value of window radiances</a:t>
            </a:r>
            <a:endParaRPr lang="en-US" baseline="30000" dirty="0"/>
          </a:p>
          <a:p>
            <a:pPr marL="457200" indent="-457200">
              <a:buFontTx/>
              <a:buAutoNum type="arabicParenBoth"/>
              <a:defRPr/>
            </a:pPr>
            <a:r>
              <a:rPr lang="en-US" dirty="0"/>
              <a:t>Calculate R(</a:t>
            </a:r>
            <a:r>
              <a:rPr lang="en-US" dirty="0" err="1"/>
              <a:t>ν</a:t>
            </a:r>
            <a:r>
              <a:rPr lang="en-US" dirty="0"/>
              <a:t>)’s as the mean value between cloud channel radiances</a:t>
            </a:r>
          </a:p>
          <a:p>
            <a:pPr marL="457200" indent="-457200">
              <a:buFontTx/>
              <a:buAutoNum type="arabicParenBoth"/>
              <a:defRPr/>
            </a:pPr>
            <a:r>
              <a:rPr lang="en-US" dirty="0"/>
              <a:t>Calculate Cloud Pressure for which Abs [N(w) - N(</a:t>
            </a:r>
            <a:r>
              <a:rPr lang="en-US" dirty="0" err="1"/>
              <a:t>ν</a:t>
            </a:r>
            <a:r>
              <a:rPr lang="en-US" dirty="0"/>
              <a:t>)] = Min </a:t>
            </a:r>
            <a:r>
              <a:rPr lang="en-US" sz="1800" dirty="0"/>
              <a:t>(0 ≤ N(w) ≤ 1)</a:t>
            </a:r>
            <a:endParaRPr lang="en-US" dirty="0"/>
          </a:p>
          <a:p>
            <a:pPr marL="457200" indent="-457200">
              <a:buFontTx/>
              <a:buAutoNum type="arabicParenBoth"/>
              <a:defRPr/>
            </a:pPr>
            <a:r>
              <a:rPr lang="en-US" dirty="0"/>
              <a:t>Obtain retrieval from sounding spectral radiances </a:t>
            </a:r>
          </a:p>
        </p:txBody>
      </p:sp>
    </p:spTree>
    <p:extLst>
      <p:ext uri="{BB962C8B-B14F-4D97-AF65-F5344CB8AC3E}">
        <p14:creationId xmlns:p14="http://schemas.microsoft.com/office/powerpoint/2010/main" val="279166384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itle 1"/>
          <p:cNvSpPr>
            <a:spLocks noGrp="1"/>
          </p:cNvSpPr>
          <p:nvPr>
            <p:ph type="title"/>
          </p:nvPr>
        </p:nvSpPr>
        <p:spPr>
          <a:xfrm>
            <a:off x="0" y="198438"/>
            <a:ext cx="9144000" cy="487362"/>
          </a:xfrm>
        </p:spPr>
        <p:txBody>
          <a:bodyPr>
            <a:noAutofit/>
          </a:bodyPr>
          <a:lstStyle/>
          <a:p>
            <a:r>
              <a:rPr lang="en-US" sz="3600" b="1" i="1" u="sng" dirty="0">
                <a:solidFill>
                  <a:srgbClr val="800000"/>
                </a:solidFill>
                <a:latin typeface="Arial" charset="0"/>
                <a:ea typeface="ＭＳ Ｐゴシック" charset="0"/>
                <a:cs typeface="ＭＳ Ｐゴシック" charset="0"/>
              </a:rPr>
              <a:t>June 22, 2010 Cloudy Case Study</a:t>
            </a:r>
          </a:p>
        </p:txBody>
      </p:sp>
      <p:grpSp>
        <p:nvGrpSpPr>
          <p:cNvPr id="50179" name="Group 2"/>
          <p:cNvGrpSpPr>
            <a:grpSpLocks/>
          </p:cNvGrpSpPr>
          <p:nvPr/>
        </p:nvGrpSpPr>
        <p:grpSpPr bwMode="auto">
          <a:xfrm>
            <a:off x="457200" y="1423988"/>
            <a:ext cx="8458200" cy="3414712"/>
            <a:chOff x="457200" y="2376488"/>
            <a:chExt cx="8458200" cy="3414712"/>
          </a:xfrm>
        </p:grpSpPr>
        <p:pic>
          <p:nvPicPr>
            <p:cNvPr id="50180" name="Picture 2" descr="Window.png"/>
            <p:cNvPicPr>
              <a:picLocks noChangeAspect="1"/>
            </p:cNvPicPr>
            <p:nvPr/>
          </p:nvPicPr>
          <p:blipFill>
            <a:blip r:embed="rId2">
              <a:extLst>
                <a:ext uri="{28A0092B-C50C-407E-A947-70E740481C1C}">
                  <a14:useLocalDpi xmlns:a14="http://schemas.microsoft.com/office/drawing/2010/main" val="0"/>
                </a:ext>
              </a:extLst>
            </a:blip>
            <a:srcRect r="6261"/>
            <a:stretch>
              <a:fillRect/>
            </a:stretch>
          </p:blipFill>
          <p:spPr bwMode="auto">
            <a:xfrm>
              <a:off x="457200" y="2376488"/>
              <a:ext cx="4267200" cy="3414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0181" name="Picture 1" descr="Clouds.png"/>
            <p:cNvPicPr>
              <a:picLocks noChangeAspect="1"/>
            </p:cNvPicPr>
            <p:nvPr/>
          </p:nvPicPr>
          <p:blipFill>
            <a:blip r:embed="rId3">
              <a:extLst>
                <a:ext uri="{28A0092B-C50C-407E-A947-70E740481C1C}">
                  <a14:useLocalDpi xmlns:a14="http://schemas.microsoft.com/office/drawing/2010/main" val="0"/>
                </a:ext>
              </a:extLst>
            </a:blip>
            <a:srcRect l="5145"/>
            <a:stretch>
              <a:fillRect/>
            </a:stretch>
          </p:blipFill>
          <p:spPr bwMode="auto">
            <a:xfrm>
              <a:off x="4597400" y="2376488"/>
              <a:ext cx="4318000" cy="34141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Tree>
    <p:extLst>
      <p:ext uri="{BB962C8B-B14F-4D97-AF65-F5344CB8AC3E}">
        <p14:creationId xmlns:p14="http://schemas.microsoft.com/office/powerpoint/2010/main" val="213430596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itle 1"/>
          <p:cNvSpPr>
            <a:spLocks noGrp="1"/>
          </p:cNvSpPr>
          <p:nvPr>
            <p:ph type="title"/>
          </p:nvPr>
        </p:nvSpPr>
        <p:spPr>
          <a:xfrm>
            <a:off x="0" y="279400"/>
            <a:ext cx="9144000" cy="430213"/>
          </a:xfrm>
        </p:spPr>
        <p:txBody>
          <a:bodyPr>
            <a:normAutofit fontScale="90000"/>
          </a:bodyPr>
          <a:lstStyle/>
          <a:p>
            <a:r>
              <a:rPr lang="en-US" b="1" i="1" u="sng" dirty="0">
                <a:solidFill>
                  <a:srgbClr val="800000"/>
                </a:solidFill>
                <a:latin typeface="Arial" charset="0"/>
                <a:ea typeface="ＭＳ Ｐゴシック" charset="0"/>
                <a:cs typeface="ＭＳ Ｐゴシック" charset="0"/>
              </a:rPr>
              <a:t>June 22, 2010 Cloudy Case Study</a:t>
            </a:r>
          </a:p>
        </p:txBody>
      </p:sp>
      <p:pic>
        <p:nvPicPr>
          <p:cNvPr id="51202" name="Picture 1" descr="Temp.png"/>
          <p:cNvPicPr>
            <a:picLocks noChangeAspect="1"/>
          </p:cNvPicPr>
          <p:nvPr/>
        </p:nvPicPr>
        <p:blipFill>
          <a:blip r:embed="rId2">
            <a:extLst>
              <a:ext uri="{28A0092B-C50C-407E-A947-70E740481C1C}">
                <a14:useLocalDpi xmlns:a14="http://schemas.microsoft.com/office/drawing/2010/main" val="0"/>
              </a:ext>
            </a:extLst>
          </a:blip>
          <a:srcRect l="3793" t="4463"/>
          <a:stretch>
            <a:fillRect/>
          </a:stretch>
        </p:blipFill>
        <p:spPr bwMode="auto">
          <a:xfrm>
            <a:off x="815975" y="1219200"/>
            <a:ext cx="3832225" cy="2854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1203" name="Picture 2" descr="Theta.png"/>
          <p:cNvPicPr>
            <a:picLocks noChangeAspect="1"/>
          </p:cNvPicPr>
          <p:nvPr/>
        </p:nvPicPr>
        <p:blipFill>
          <a:blip r:embed="rId3">
            <a:extLst>
              <a:ext uri="{28A0092B-C50C-407E-A947-70E740481C1C}">
                <a14:useLocalDpi xmlns:a14="http://schemas.microsoft.com/office/drawing/2010/main" val="0"/>
              </a:ext>
            </a:extLst>
          </a:blip>
          <a:srcRect l="5135" t="5357"/>
          <a:stretch>
            <a:fillRect/>
          </a:stretch>
        </p:blipFill>
        <p:spPr bwMode="auto">
          <a:xfrm>
            <a:off x="4743450" y="1249363"/>
            <a:ext cx="3778250" cy="2827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1204" name="Picture 3" descr="MR.png"/>
          <p:cNvPicPr>
            <a:picLocks noChangeAspect="1"/>
          </p:cNvPicPr>
          <p:nvPr/>
        </p:nvPicPr>
        <p:blipFill>
          <a:blip r:embed="rId4">
            <a:extLst>
              <a:ext uri="{28A0092B-C50C-407E-A947-70E740481C1C}">
                <a14:useLocalDpi xmlns:a14="http://schemas.microsoft.com/office/drawing/2010/main" val="0"/>
              </a:ext>
            </a:extLst>
          </a:blip>
          <a:srcRect l="4910" t="5357"/>
          <a:stretch>
            <a:fillRect/>
          </a:stretch>
        </p:blipFill>
        <p:spPr bwMode="auto">
          <a:xfrm>
            <a:off x="860425" y="4030663"/>
            <a:ext cx="3787775" cy="2827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1205" name="Picture 6" descr="RH.png"/>
          <p:cNvPicPr>
            <a:picLocks noChangeAspect="1"/>
          </p:cNvPicPr>
          <p:nvPr/>
        </p:nvPicPr>
        <p:blipFill>
          <a:blip r:embed="rId5">
            <a:extLst>
              <a:ext uri="{28A0092B-C50C-407E-A947-70E740481C1C}">
                <a14:useLocalDpi xmlns:a14="http://schemas.microsoft.com/office/drawing/2010/main" val="0"/>
              </a:ext>
            </a:extLst>
          </a:blip>
          <a:srcRect l="4688" t="5357"/>
          <a:stretch>
            <a:fillRect/>
          </a:stretch>
        </p:blipFill>
        <p:spPr bwMode="auto">
          <a:xfrm>
            <a:off x="4738688" y="4030663"/>
            <a:ext cx="3795712" cy="2827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1206" name="TextBox 7"/>
          <p:cNvSpPr txBox="1">
            <a:spLocks noChangeArrowheads="1"/>
          </p:cNvSpPr>
          <p:nvPr/>
        </p:nvSpPr>
        <p:spPr bwMode="auto">
          <a:xfrm>
            <a:off x="1524000" y="1676400"/>
            <a:ext cx="1184275"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000">
                <a:solidFill>
                  <a:schemeClr val="tx1"/>
                </a:solidFill>
                <a:latin typeface="Times New Roman" charset="0"/>
                <a:ea typeface="ＭＳ Ｐゴシック" charset="0"/>
                <a:cs typeface="ＭＳ Ｐゴシック" charset="0"/>
              </a:defRPr>
            </a:lvl1pPr>
            <a:lvl2pPr marL="742950" indent="-285750">
              <a:defRPr sz="2000">
                <a:solidFill>
                  <a:schemeClr val="tx1"/>
                </a:solidFill>
                <a:latin typeface="Times New Roman" charset="0"/>
                <a:ea typeface="ＭＳ Ｐゴシック" charset="0"/>
              </a:defRPr>
            </a:lvl2pPr>
            <a:lvl3pPr marL="1143000" indent="-228600">
              <a:defRPr sz="2000">
                <a:solidFill>
                  <a:schemeClr val="tx1"/>
                </a:solidFill>
                <a:latin typeface="Times New Roman" charset="0"/>
                <a:ea typeface="ＭＳ Ｐゴシック" charset="0"/>
              </a:defRPr>
            </a:lvl3pPr>
            <a:lvl4pPr marL="1600200" indent="-228600">
              <a:defRPr sz="2000">
                <a:solidFill>
                  <a:schemeClr val="tx1"/>
                </a:solidFill>
                <a:latin typeface="Times New Roman" charset="0"/>
                <a:ea typeface="ＭＳ Ｐゴシック" charset="0"/>
              </a:defRPr>
            </a:lvl4pPr>
            <a:lvl5pPr marL="2057400" indent="-228600">
              <a:defRPr sz="20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0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0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0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000">
                <a:solidFill>
                  <a:schemeClr val="tx1"/>
                </a:solidFill>
                <a:latin typeface="Times New Roman" charset="0"/>
                <a:ea typeface="ＭＳ Ｐゴシック" charset="0"/>
              </a:defRPr>
            </a:lvl9pPr>
          </a:lstStyle>
          <a:p>
            <a:r>
              <a:rPr lang="en-US" sz="1400" b="1"/>
              <a:t>Temperature</a:t>
            </a:r>
          </a:p>
        </p:txBody>
      </p:sp>
      <p:sp>
        <p:nvSpPr>
          <p:cNvPr id="51207" name="TextBox 13"/>
          <p:cNvSpPr txBox="1">
            <a:spLocks noChangeArrowheads="1"/>
          </p:cNvSpPr>
          <p:nvPr/>
        </p:nvSpPr>
        <p:spPr bwMode="auto">
          <a:xfrm>
            <a:off x="1524000" y="4419600"/>
            <a:ext cx="1196975"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000">
                <a:solidFill>
                  <a:schemeClr val="tx1"/>
                </a:solidFill>
                <a:latin typeface="Times New Roman" charset="0"/>
                <a:ea typeface="ＭＳ Ｐゴシック" charset="0"/>
                <a:cs typeface="ＭＳ Ｐゴシック" charset="0"/>
              </a:defRPr>
            </a:lvl1pPr>
            <a:lvl2pPr marL="742950" indent="-285750">
              <a:defRPr sz="2000">
                <a:solidFill>
                  <a:schemeClr val="tx1"/>
                </a:solidFill>
                <a:latin typeface="Times New Roman" charset="0"/>
                <a:ea typeface="ＭＳ Ｐゴシック" charset="0"/>
              </a:defRPr>
            </a:lvl2pPr>
            <a:lvl3pPr marL="1143000" indent="-228600">
              <a:defRPr sz="2000">
                <a:solidFill>
                  <a:schemeClr val="tx1"/>
                </a:solidFill>
                <a:latin typeface="Times New Roman" charset="0"/>
                <a:ea typeface="ＭＳ Ｐゴシック" charset="0"/>
              </a:defRPr>
            </a:lvl3pPr>
            <a:lvl4pPr marL="1600200" indent="-228600">
              <a:defRPr sz="2000">
                <a:solidFill>
                  <a:schemeClr val="tx1"/>
                </a:solidFill>
                <a:latin typeface="Times New Roman" charset="0"/>
                <a:ea typeface="ＭＳ Ｐゴシック" charset="0"/>
              </a:defRPr>
            </a:lvl4pPr>
            <a:lvl5pPr marL="2057400" indent="-228600">
              <a:defRPr sz="20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0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0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0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000">
                <a:solidFill>
                  <a:schemeClr val="tx1"/>
                </a:solidFill>
                <a:latin typeface="Times New Roman" charset="0"/>
                <a:ea typeface="ＭＳ Ｐゴシック" charset="0"/>
              </a:defRPr>
            </a:lvl9pPr>
          </a:lstStyle>
          <a:p>
            <a:r>
              <a:rPr lang="en-US" sz="1400" b="1"/>
              <a:t>Mixing Ratio</a:t>
            </a:r>
          </a:p>
        </p:txBody>
      </p:sp>
      <p:sp>
        <p:nvSpPr>
          <p:cNvPr id="51208" name="TextBox 14"/>
          <p:cNvSpPr txBox="1">
            <a:spLocks noChangeArrowheads="1"/>
          </p:cNvSpPr>
          <p:nvPr/>
        </p:nvSpPr>
        <p:spPr bwMode="auto">
          <a:xfrm>
            <a:off x="5368925" y="1676400"/>
            <a:ext cx="1184275"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000">
                <a:solidFill>
                  <a:schemeClr val="tx1"/>
                </a:solidFill>
                <a:latin typeface="Times New Roman" charset="0"/>
                <a:ea typeface="ＭＳ Ｐゴシック" charset="0"/>
                <a:cs typeface="ＭＳ Ｐゴシック" charset="0"/>
              </a:defRPr>
            </a:lvl1pPr>
            <a:lvl2pPr marL="742950" indent="-285750">
              <a:defRPr sz="2000">
                <a:solidFill>
                  <a:schemeClr val="tx1"/>
                </a:solidFill>
                <a:latin typeface="Times New Roman" charset="0"/>
                <a:ea typeface="ＭＳ Ｐゴシック" charset="0"/>
              </a:defRPr>
            </a:lvl2pPr>
            <a:lvl3pPr marL="1143000" indent="-228600">
              <a:defRPr sz="2000">
                <a:solidFill>
                  <a:schemeClr val="tx1"/>
                </a:solidFill>
                <a:latin typeface="Times New Roman" charset="0"/>
                <a:ea typeface="ＭＳ Ｐゴシック" charset="0"/>
              </a:defRPr>
            </a:lvl3pPr>
            <a:lvl4pPr marL="1600200" indent="-228600">
              <a:defRPr sz="2000">
                <a:solidFill>
                  <a:schemeClr val="tx1"/>
                </a:solidFill>
                <a:latin typeface="Times New Roman" charset="0"/>
                <a:ea typeface="ＭＳ Ｐゴシック" charset="0"/>
              </a:defRPr>
            </a:lvl4pPr>
            <a:lvl5pPr marL="2057400" indent="-228600">
              <a:defRPr sz="20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0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0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0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000">
                <a:solidFill>
                  <a:schemeClr val="tx1"/>
                </a:solidFill>
                <a:latin typeface="Times New Roman" charset="0"/>
                <a:ea typeface="ＭＳ Ｐゴシック" charset="0"/>
              </a:defRPr>
            </a:lvl9pPr>
          </a:lstStyle>
          <a:p>
            <a:pPr algn="ctr"/>
            <a:r>
              <a:rPr lang="en-US" sz="1400" b="1"/>
              <a:t>Potential</a:t>
            </a:r>
          </a:p>
          <a:p>
            <a:pPr algn="ctr"/>
            <a:r>
              <a:rPr lang="en-US" sz="1400" b="1"/>
              <a:t>Temperature</a:t>
            </a:r>
          </a:p>
        </p:txBody>
      </p:sp>
      <p:sp>
        <p:nvSpPr>
          <p:cNvPr id="51209" name="TextBox 15"/>
          <p:cNvSpPr txBox="1">
            <a:spLocks noChangeArrowheads="1"/>
          </p:cNvSpPr>
          <p:nvPr/>
        </p:nvSpPr>
        <p:spPr bwMode="auto">
          <a:xfrm>
            <a:off x="5445125" y="4416425"/>
            <a:ext cx="927100"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000">
                <a:solidFill>
                  <a:schemeClr val="tx1"/>
                </a:solidFill>
                <a:latin typeface="Times New Roman" charset="0"/>
                <a:ea typeface="ＭＳ Ｐゴシック" charset="0"/>
                <a:cs typeface="ＭＳ Ｐゴシック" charset="0"/>
              </a:defRPr>
            </a:lvl1pPr>
            <a:lvl2pPr marL="742950" indent="-285750">
              <a:defRPr sz="2000">
                <a:solidFill>
                  <a:schemeClr val="tx1"/>
                </a:solidFill>
                <a:latin typeface="Times New Roman" charset="0"/>
                <a:ea typeface="ＭＳ Ｐゴシック" charset="0"/>
              </a:defRPr>
            </a:lvl2pPr>
            <a:lvl3pPr marL="1143000" indent="-228600">
              <a:defRPr sz="2000">
                <a:solidFill>
                  <a:schemeClr val="tx1"/>
                </a:solidFill>
                <a:latin typeface="Times New Roman" charset="0"/>
                <a:ea typeface="ＭＳ Ｐゴシック" charset="0"/>
              </a:defRPr>
            </a:lvl3pPr>
            <a:lvl4pPr marL="1600200" indent="-228600">
              <a:defRPr sz="2000">
                <a:solidFill>
                  <a:schemeClr val="tx1"/>
                </a:solidFill>
                <a:latin typeface="Times New Roman" charset="0"/>
                <a:ea typeface="ＭＳ Ｐゴシック" charset="0"/>
              </a:defRPr>
            </a:lvl4pPr>
            <a:lvl5pPr marL="2057400" indent="-228600">
              <a:defRPr sz="20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0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0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0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000">
                <a:solidFill>
                  <a:schemeClr val="tx1"/>
                </a:solidFill>
                <a:latin typeface="Times New Roman" charset="0"/>
                <a:ea typeface="ＭＳ Ｐゴシック" charset="0"/>
              </a:defRPr>
            </a:lvl9pPr>
          </a:lstStyle>
          <a:p>
            <a:pPr algn="ctr"/>
            <a:r>
              <a:rPr lang="en-US" sz="1400" b="1"/>
              <a:t>Relative</a:t>
            </a:r>
          </a:p>
          <a:p>
            <a:pPr algn="ctr"/>
            <a:r>
              <a:rPr lang="en-US" sz="1400" b="1"/>
              <a:t>Humidity</a:t>
            </a:r>
          </a:p>
        </p:txBody>
      </p:sp>
    </p:spTree>
    <p:extLst>
      <p:ext uri="{BB962C8B-B14F-4D97-AF65-F5344CB8AC3E}">
        <p14:creationId xmlns:p14="http://schemas.microsoft.com/office/powerpoint/2010/main" val="236615924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225" name="Group 12"/>
          <p:cNvGrpSpPr>
            <a:grpSpLocks/>
          </p:cNvGrpSpPr>
          <p:nvPr/>
        </p:nvGrpSpPr>
        <p:grpSpPr bwMode="auto">
          <a:xfrm>
            <a:off x="285481" y="1130300"/>
            <a:ext cx="8864600" cy="4940300"/>
            <a:chOff x="304800" y="1828800"/>
            <a:chExt cx="8864600" cy="3414139"/>
          </a:xfrm>
        </p:grpSpPr>
        <p:pic>
          <p:nvPicPr>
            <p:cNvPr id="52228" name="Picture 3" descr="Tprof.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901453"/>
              <a:ext cx="4438381" cy="33287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2229" name="Picture 4" descr="RHprof.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17214" y="1828800"/>
              <a:ext cx="4552186" cy="34141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2230" name="Rectangle 5"/>
            <p:cNvSpPr>
              <a:spLocks noChangeArrowheads="1"/>
            </p:cNvSpPr>
            <p:nvPr/>
          </p:nvSpPr>
          <p:spPr bwMode="auto">
            <a:xfrm>
              <a:off x="3200400" y="2044700"/>
              <a:ext cx="1295400" cy="457200"/>
            </a:xfrm>
            <a:prstGeom prst="rect">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2231" name="Rectangle 6"/>
            <p:cNvSpPr>
              <a:spLocks noChangeArrowheads="1"/>
            </p:cNvSpPr>
            <p:nvPr/>
          </p:nvSpPr>
          <p:spPr bwMode="auto">
            <a:xfrm>
              <a:off x="7543800" y="1943100"/>
              <a:ext cx="1295400" cy="457200"/>
            </a:xfrm>
            <a:prstGeom prst="rect">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cxnSp>
          <p:nvCxnSpPr>
            <p:cNvPr id="9" name="Straight Connector 8"/>
            <p:cNvCxnSpPr/>
            <p:nvPr/>
          </p:nvCxnSpPr>
          <p:spPr bwMode="auto">
            <a:xfrm>
              <a:off x="7632700" y="2387506"/>
              <a:ext cx="1066800"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p:spPr>
        </p:cxnSp>
        <p:cxnSp>
          <p:nvCxnSpPr>
            <p:cNvPr id="10" name="Straight Connector 9"/>
            <p:cNvCxnSpPr/>
            <p:nvPr/>
          </p:nvCxnSpPr>
          <p:spPr bwMode="auto">
            <a:xfrm>
              <a:off x="3238500" y="2489089"/>
              <a:ext cx="1066800"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p:spPr>
        </p:cxnSp>
      </p:grpSp>
      <p:sp>
        <p:nvSpPr>
          <p:cNvPr id="52226" name="Title 1"/>
          <p:cNvSpPr txBox="1">
            <a:spLocks/>
          </p:cNvSpPr>
          <p:nvPr/>
        </p:nvSpPr>
        <p:spPr bwMode="auto">
          <a:xfrm>
            <a:off x="0" y="243637"/>
            <a:ext cx="9144000" cy="6001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nchor="ctr">
            <a:spAutoFit/>
          </a:bodyPr>
          <a:lstStyle>
            <a:lvl1pPr>
              <a:defRPr sz="2000">
                <a:solidFill>
                  <a:schemeClr val="tx1"/>
                </a:solidFill>
                <a:latin typeface="Times New Roman" charset="0"/>
                <a:ea typeface="ＭＳ Ｐゴシック" charset="0"/>
                <a:cs typeface="ＭＳ Ｐゴシック" charset="0"/>
              </a:defRPr>
            </a:lvl1pPr>
            <a:lvl2pPr marL="742950" indent="-285750">
              <a:defRPr sz="2000">
                <a:solidFill>
                  <a:schemeClr val="tx1"/>
                </a:solidFill>
                <a:latin typeface="Times New Roman" charset="0"/>
                <a:ea typeface="ＭＳ Ｐゴシック" charset="0"/>
              </a:defRPr>
            </a:lvl2pPr>
            <a:lvl3pPr marL="1143000" indent="-228600">
              <a:defRPr sz="2000">
                <a:solidFill>
                  <a:schemeClr val="tx1"/>
                </a:solidFill>
                <a:latin typeface="Times New Roman" charset="0"/>
                <a:ea typeface="ＭＳ Ｐゴシック" charset="0"/>
              </a:defRPr>
            </a:lvl3pPr>
            <a:lvl4pPr marL="1600200" indent="-228600">
              <a:defRPr sz="2000">
                <a:solidFill>
                  <a:schemeClr val="tx1"/>
                </a:solidFill>
                <a:latin typeface="Times New Roman" charset="0"/>
                <a:ea typeface="ＭＳ Ｐゴシック" charset="0"/>
              </a:defRPr>
            </a:lvl4pPr>
            <a:lvl5pPr marL="2057400" indent="-228600">
              <a:defRPr sz="20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0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0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0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000">
                <a:solidFill>
                  <a:schemeClr val="tx1"/>
                </a:solidFill>
                <a:latin typeface="Times New Roman" charset="0"/>
                <a:ea typeface="ＭＳ Ｐゴシック" charset="0"/>
              </a:defRPr>
            </a:lvl9pPr>
          </a:lstStyle>
          <a:p>
            <a:pPr algn="ctr">
              <a:lnSpc>
                <a:spcPct val="90000"/>
              </a:lnSpc>
            </a:pPr>
            <a:r>
              <a:rPr lang="en-US" sz="3600" b="1" i="1" u="sng" dirty="0">
                <a:solidFill>
                  <a:srgbClr val="800000"/>
                </a:solidFill>
                <a:latin typeface="Arial" charset="0"/>
              </a:rPr>
              <a:t>June 22, 2010 Cloudy Case Study</a:t>
            </a:r>
          </a:p>
        </p:txBody>
      </p:sp>
    </p:spTree>
    <p:extLst>
      <p:ext uri="{BB962C8B-B14F-4D97-AF65-F5344CB8AC3E}">
        <p14:creationId xmlns:p14="http://schemas.microsoft.com/office/powerpoint/2010/main" val="223910815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46100" name="Rectangle 20"/>
          <p:cNvSpPr>
            <a:spLocks noChangeArrowheads="1"/>
          </p:cNvSpPr>
          <p:nvPr/>
        </p:nvSpPr>
        <p:spPr bwMode="auto">
          <a:xfrm>
            <a:off x="762000" y="0"/>
            <a:ext cx="7772400" cy="8001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nchor="ctr"/>
          <a:lstStyle/>
          <a:p>
            <a:pPr algn="ctr"/>
            <a:r>
              <a:rPr lang="en-US" sz="4400" b="1" i="1" u="sng" dirty="0">
                <a:solidFill>
                  <a:srgbClr val="FFFF00"/>
                </a:solidFill>
                <a:effectLst>
                  <a:outerShdw blurRad="50800" dist="38100" dir="2700000" algn="tl" rotWithShape="0">
                    <a:srgbClr val="800000">
                      <a:alpha val="40000"/>
                    </a:srgbClr>
                  </a:outerShdw>
                </a:effectLst>
                <a:latin typeface="Arial" charset="0"/>
              </a:rPr>
              <a:t>ASSIST Retrieval Flow Chart</a:t>
            </a:r>
          </a:p>
        </p:txBody>
      </p:sp>
      <p:sp>
        <p:nvSpPr>
          <p:cNvPr id="46105" name="Rectangle 25"/>
          <p:cNvSpPr>
            <a:spLocks noChangeArrowheads="1"/>
          </p:cNvSpPr>
          <p:nvPr/>
        </p:nvSpPr>
        <p:spPr bwMode="auto">
          <a:xfrm>
            <a:off x="571500" y="1016000"/>
            <a:ext cx="2514600" cy="609600"/>
          </a:xfrm>
          <a:prstGeom prst="rect">
            <a:avLst/>
          </a:prstGeom>
          <a:solidFill>
            <a:srgbClr val="FFFF00"/>
          </a:solidFill>
          <a:ln w="57150" cmpd="sng">
            <a:solidFill>
              <a:srgbClr val="800000"/>
            </a:solidFill>
            <a:miter lim="800000"/>
            <a:headEnd/>
            <a:tailEnd/>
          </a:ln>
          <a:effectLst/>
        </p:spPr>
        <p:txBody>
          <a:bodyPr wrap="none" anchor="ctr"/>
          <a:lstStyle/>
          <a:p>
            <a:pPr algn="ctr"/>
            <a:r>
              <a:rPr lang="en-US" sz="1800" b="1" i="1" dirty="0">
                <a:solidFill>
                  <a:srgbClr val="800000"/>
                </a:solidFill>
                <a:latin typeface="Arial" charset="0"/>
              </a:rPr>
              <a:t>ASSIST Radiance</a:t>
            </a:r>
          </a:p>
        </p:txBody>
      </p:sp>
      <p:sp>
        <p:nvSpPr>
          <p:cNvPr id="46113" name="Line 33"/>
          <p:cNvSpPr>
            <a:spLocks noChangeShapeType="1"/>
          </p:cNvSpPr>
          <p:nvPr/>
        </p:nvSpPr>
        <p:spPr bwMode="auto">
          <a:xfrm flipH="1">
            <a:off x="6337300" y="1282700"/>
            <a:ext cx="247650" cy="0"/>
          </a:xfrm>
          <a:prstGeom prst="line">
            <a:avLst/>
          </a:prstGeom>
          <a:noFill/>
          <a:ln w="38100">
            <a:solidFill>
              <a:srgbClr val="FFFF00"/>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46115" name="AutoShape 35"/>
          <p:cNvSpPr>
            <a:spLocks noChangeArrowheads="1"/>
          </p:cNvSpPr>
          <p:nvPr/>
        </p:nvSpPr>
        <p:spPr bwMode="auto">
          <a:xfrm>
            <a:off x="368300" y="4648200"/>
            <a:ext cx="2463800" cy="685800"/>
          </a:xfrm>
          <a:prstGeom prst="octagon">
            <a:avLst>
              <a:gd name="adj" fmla="val 29287"/>
            </a:avLst>
          </a:prstGeom>
          <a:solidFill>
            <a:srgbClr val="FFFF00"/>
          </a:solidFill>
          <a:ln w="57150" cmpd="sng">
            <a:solidFill>
              <a:srgbClr val="800000"/>
            </a:solidFill>
            <a:miter lim="800000"/>
            <a:headEnd/>
            <a:tailEnd/>
          </a:ln>
          <a:effectLst/>
        </p:spPr>
        <p:txBody>
          <a:bodyPr wrap="none" anchor="ctr"/>
          <a:lstStyle/>
          <a:p>
            <a:pPr algn="ctr"/>
            <a:r>
              <a:rPr lang="en-US" sz="1800" b="1" i="1" dirty="0">
                <a:solidFill>
                  <a:srgbClr val="800000"/>
                </a:solidFill>
                <a:latin typeface="Arial" charset="0"/>
              </a:rPr>
              <a:t> ASSIST Radiance</a:t>
            </a:r>
          </a:p>
          <a:p>
            <a:pPr algn="ctr"/>
            <a:r>
              <a:rPr lang="en-US" sz="1800" b="1" i="1" dirty="0">
                <a:solidFill>
                  <a:srgbClr val="800000"/>
                </a:solidFill>
                <a:latin typeface="Arial" charset="0"/>
              </a:rPr>
              <a:t>Profile </a:t>
            </a:r>
            <a:r>
              <a:rPr lang="en-US" b="1" i="1" dirty="0">
                <a:solidFill>
                  <a:srgbClr val="800000"/>
                </a:solidFill>
                <a:latin typeface="Arial" charset="0"/>
              </a:rPr>
              <a:t>Retrieval</a:t>
            </a:r>
            <a:endParaRPr lang="en-US" sz="1800" b="1" i="1" dirty="0">
              <a:solidFill>
                <a:srgbClr val="800000"/>
              </a:solidFill>
              <a:latin typeface="Arial" charset="0"/>
            </a:endParaRPr>
          </a:p>
        </p:txBody>
      </p:sp>
      <p:sp>
        <p:nvSpPr>
          <p:cNvPr id="21" name="Rectangle 25"/>
          <p:cNvSpPr>
            <a:spLocks noChangeArrowheads="1"/>
          </p:cNvSpPr>
          <p:nvPr/>
        </p:nvSpPr>
        <p:spPr bwMode="auto">
          <a:xfrm>
            <a:off x="3822700" y="1016000"/>
            <a:ext cx="2057400" cy="609600"/>
          </a:xfrm>
          <a:prstGeom prst="rect">
            <a:avLst/>
          </a:prstGeom>
          <a:solidFill>
            <a:srgbClr val="FFFF00"/>
          </a:solidFill>
          <a:ln w="57150" cmpd="sng">
            <a:solidFill>
              <a:srgbClr val="800000"/>
            </a:solidFill>
            <a:miter lim="800000"/>
            <a:headEnd/>
            <a:tailEnd/>
          </a:ln>
          <a:effectLst/>
        </p:spPr>
        <p:txBody>
          <a:bodyPr wrap="none" anchor="ctr"/>
          <a:lstStyle/>
          <a:p>
            <a:pPr algn="ctr"/>
            <a:r>
              <a:rPr lang="en-US" sz="1800" b="1" i="1" dirty="0">
                <a:solidFill>
                  <a:srgbClr val="800000"/>
                </a:solidFill>
                <a:latin typeface="Arial" charset="0"/>
              </a:rPr>
              <a:t>NWP Profile</a:t>
            </a:r>
          </a:p>
        </p:txBody>
      </p:sp>
      <p:sp>
        <p:nvSpPr>
          <p:cNvPr id="22" name="Rectangle 25"/>
          <p:cNvSpPr>
            <a:spLocks noChangeArrowheads="1"/>
          </p:cNvSpPr>
          <p:nvPr/>
        </p:nvSpPr>
        <p:spPr bwMode="auto">
          <a:xfrm>
            <a:off x="6364594" y="1016000"/>
            <a:ext cx="2514600" cy="609600"/>
          </a:xfrm>
          <a:prstGeom prst="rect">
            <a:avLst/>
          </a:prstGeom>
          <a:solidFill>
            <a:srgbClr val="FFFF00"/>
          </a:solidFill>
          <a:ln w="57150" cmpd="sng">
            <a:solidFill>
              <a:srgbClr val="800000"/>
            </a:solidFill>
            <a:miter lim="800000"/>
            <a:headEnd/>
            <a:tailEnd/>
          </a:ln>
          <a:effectLst/>
        </p:spPr>
        <p:txBody>
          <a:bodyPr wrap="none" anchor="ctr"/>
          <a:lstStyle/>
          <a:p>
            <a:pPr algn="ctr"/>
            <a:r>
              <a:rPr lang="en-US" sz="1800" b="1" i="1" dirty="0">
                <a:solidFill>
                  <a:srgbClr val="800000"/>
                </a:solidFill>
                <a:latin typeface="Arial" charset="0"/>
              </a:rPr>
              <a:t>NWP Radiance</a:t>
            </a:r>
          </a:p>
        </p:txBody>
      </p:sp>
      <p:sp>
        <p:nvSpPr>
          <p:cNvPr id="23" name="Line 33"/>
          <p:cNvSpPr>
            <a:spLocks noChangeShapeType="1"/>
          </p:cNvSpPr>
          <p:nvPr/>
        </p:nvSpPr>
        <p:spPr bwMode="auto">
          <a:xfrm>
            <a:off x="1892300" y="1752600"/>
            <a:ext cx="0" cy="254000"/>
          </a:xfrm>
          <a:prstGeom prst="line">
            <a:avLst/>
          </a:prstGeom>
          <a:noFill/>
          <a:ln w="38100">
            <a:solidFill>
              <a:srgbClr val="FFFF00"/>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 name="Line 33"/>
          <p:cNvSpPr>
            <a:spLocks noChangeShapeType="1"/>
          </p:cNvSpPr>
          <p:nvPr/>
        </p:nvSpPr>
        <p:spPr bwMode="auto">
          <a:xfrm flipH="1">
            <a:off x="3822700" y="2514600"/>
            <a:ext cx="736600" cy="0"/>
          </a:xfrm>
          <a:prstGeom prst="line">
            <a:avLst/>
          </a:prstGeom>
          <a:noFill/>
          <a:ln w="38100">
            <a:solidFill>
              <a:srgbClr val="FFFF00"/>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5" name="Oval 30"/>
          <p:cNvSpPr>
            <a:spLocks noChangeArrowheads="1"/>
          </p:cNvSpPr>
          <p:nvPr/>
        </p:nvSpPr>
        <p:spPr bwMode="auto">
          <a:xfrm>
            <a:off x="4610100" y="2095500"/>
            <a:ext cx="3162300" cy="838200"/>
          </a:xfrm>
          <a:prstGeom prst="ellipse">
            <a:avLst/>
          </a:prstGeom>
          <a:solidFill>
            <a:srgbClr val="FFFF00"/>
          </a:solidFill>
          <a:ln w="57150" cmpd="sng">
            <a:solidFill>
              <a:srgbClr val="800000"/>
            </a:solidFill>
            <a:round/>
            <a:headEnd/>
            <a:tailEnd/>
          </a:ln>
          <a:effectLst/>
        </p:spPr>
        <p:txBody>
          <a:bodyPr wrap="none" anchor="ctr"/>
          <a:lstStyle/>
          <a:p>
            <a:pPr algn="ctr"/>
            <a:r>
              <a:rPr lang="en-US" sz="1800" b="1" i="1" dirty="0">
                <a:solidFill>
                  <a:srgbClr val="800000"/>
                </a:solidFill>
                <a:latin typeface="Arial" charset="0"/>
              </a:rPr>
              <a:t>Clear Air</a:t>
            </a:r>
          </a:p>
          <a:p>
            <a:pPr algn="ctr"/>
            <a:r>
              <a:rPr lang="en-US" sz="1800" b="1" i="1" dirty="0">
                <a:solidFill>
                  <a:srgbClr val="800000"/>
                </a:solidFill>
                <a:latin typeface="Arial" charset="0"/>
              </a:rPr>
              <a:t> Radiance Threshold</a:t>
            </a:r>
          </a:p>
        </p:txBody>
      </p:sp>
      <p:sp>
        <p:nvSpPr>
          <p:cNvPr id="26" name="Oval 30"/>
          <p:cNvSpPr>
            <a:spLocks noChangeArrowheads="1"/>
          </p:cNvSpPr>
          <p:nvPr/>
        </p:nvSpPr>
        <p:spPr bwMode="auto">
          <a:xfrm>
            <a:off x="3397250" y="4559300"/>
            <a:ext cx="4745344" cy="831850"/>
          </a:xfrm>
          <a:prstGeom prst="ellipse">
            <a:avLst/>
          </a:prstGeom>
          <a:solidFill>
            <a:srgbClr val="FFFF00"/>
          </a:solidFill>
          <a:ln w="57150" cmpd="sng">
            <a:solidFill>
              <a:srgbClr val="800000"/>
            </a:solidFill>
            <a:round/>
            <a:headEnd/>
            <a:tailEnd/>
          </a:ln>
          <a:effectLst/>
        </p:spPr>
        <p:txBody>
          <a:bodyPr wrap="none" anchor="ctr"/>
          <a:lstStyle/>
          <a:p>
            <a:pPr algn="ctr"/>
            <a:r>
              <a:rPr lang="en-US" sz="1800" b="1" i="1" dirty="0">
                <a:solidFill>
                  <a:srgbClr val="800000"/>
                </a:solidFill>
                <a:latin typeface="Arial" charset="0"/>
              </a:rPr>
              <a:t>Statistical Bias </a:t>
            </a:r>
            <a:r>
              <a:rPr lang="en-US" b="1" i="1" dirty="0">
                <a:solidFill>
                  <a:srgbClr val="800000"/>
                </a:solidFill>
                <a:latin typeface="Arial" charset="0"/>
              </a:rPr>
              <a:t>Correction</a:t>
            </a:r>
          </a:p>
          <a:p>
            <a:pPr algn="ctr"/>
            <a:r>
              <a:rPr lang="en-US" sz="1600" b="1" i="1" dirty="0">
                <a:solidFill>
                  <a:srgbClr val="800000"/>
                </a:solidFill>
                <a:latin typeface="Arial" charset="0"/>
              </a:rPr>
              <a:t>(NWP Profile – NWP Retrieval)</a:t>
            </a:r>
          </a:p>
        </p:txBody>
      </p:sp>
      <p:sp>
        <p:nvSpPr>
          <p:cNvPr id="27" name="Line 33"/>
          <p:cNvSpPr>
            <a:spLocks noChangeShapeType="1"/>
          </p:cNvSpPr>
          <p:nvPr/>
        </p:nvSpPr>
        <p:spPr bwMode="auto">
          <a:xfrm>
            <a:off x="3200400" y="1713468"/>
            <a:ext cx="1524000" cy="521732"/>
          </a:xfrm>
          <a:prstGeom prst="line">
            <a:avLst/>
          </a:prstGeom>
          <a:noFill/>
          <a:ln w="38100">
            <a:solidFill>
              <a:srgbClr val="FFFF00"/>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 name="TextBox 1"/>
          <p:cNvSpPr txBox="1"/>
          <p:nvPr/>
        </p:nvSpPr>
        <p:spPr>
          <a:xfrm>
            <a:off x="4997450" y="1694934"/>
            <a:ext cx="2281544" cy="369332"/>
          </a:xfrm>
          <a:prstGeom prst="rect">
            <a:avLst/>
          </a:prstGeom>
          <a:noFill/>
        </p:spPr>
        <p:txBody>
          <a:bodyPr wrap="none" rtlCol="0">
            <a:spAutoFit/>
          </a:bodyPr>
          <a:lstStyle/>
          <a:p>
            <a:r>
              <a:rPr lang="en-US" dirty="0">
                <a:solidFill>
                  <a:srgbClr val="FFFF00"/>
                </a:solidFill>
              </a:rPr>
              <a:t>( If Internet Available )</a:t>
            </a:r>
          </a:p>
        </p:txBody>
      </p:sp>
      <p:sp>
        <p:nvSpPr>
          <p:cNvPr id="28" name="Rectangle 25"/>
          <p:cNvSpPr>
            <a:spLocks noChangeArrowheads="1"/>
          </p:cNvSpPr>
          <p:nvPr/>
        </p:nvSpPr>
        <p:spPr bwMode="auto">
          <a:xfrm>
            <a:off x="1397000" y="2095500"/>
            <a:ext cx="2425700" cy="812800"/>
          </a:xfrm>
          <a:prstGeom prst="rect">
            <a:avLst/>
          </a:prstGeom>
          <a:solidFill>
            <a:srgbClr val="FFFF00"/>
          </a:solidFill>
          <a:ln w="57150" cmpd="sng">
            <a:solidFill>
              <a:srgbClr val="800000"/>
            </a:solidFill>
            <a:miter lim="800000"/>
            <a:headEnd/>
            <a:tailEnd/>
          </a:ln>
          <a:effectLst/>
        </p:spPr>
        <p:txBody>
          <a:bodyPr wrap="none" anchor="ctr"/>
          <a:lstStyle/>
          <a:p>
            <a:pPr algn="ctr"/>
            <a:r>
              <a:rPr lang="en-US" sz="1800" b="1" i="1" dirty="0">
                <a:solidFill>
                  <a:srgbClr val="800000"/>
                </a:solidFill>
                <a:latin typeface="Arial" charset="0"/>
              </a:rPr>
              <a:t>Clear Column</a:t>
            </a:r>
          </a:p>
          <a:p>
            <a:pPr algn="ctr"/>
            <a:r>
              <a:rPr lang="en-US" b="1" i="1" dirty="0">
                <a:solidFill>
                  <a:srgbClr val="800000"/>
                </a:solidFill>
                <a:latin typeface="Arial" charset="0"/>
              </a:rPr>
              <a:t>Radiance</a:t>
            </a:r>
            <a:endParaRPr lang="en-US" sz="1800" b="1" i="1" dirty="0">
              <a:solidFill>
                <a:srgbClr val="800000"/>
              </a:solidFill>
              <a:latin typeface="Arial" charset="0"/>
            </a:endParaRPr>
          </a:p>
        </p:txBody>
      </p:sp>
      <p:sp>
        <p:nvSpPr>
          <p:cNvPr id="29" name="Line 33"/>
          <p:cNvSpPr>
            <a:spLocks noChangeShapeType="1"/>
          </p:cNvSpPr>
          <p:nvPr/>
        </p:nvSpPr>
        <p:spPr bwMode="auto">
          <a:xfrm flipH="1">
            <a:off x="7278994" y="1713468"/>
            <a:ext cx="391806" cy="420132"/>
          </a:xfrm>
          <a:prstGeom prst="line">
            <a:avLst/>
          </a:prstGeom>
          <a:noFill/>
          <a:ln w="38100">
            <a:solidFill>
              <a:srgbClr val="FFFF00"/>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30" name="Line 33"/>
          <p:cNvSpPr>
            <a:spLocks noChangeShapeType="1"/>
          </p:cNvSpPr>
          <p:nvPr/>
        </p:nvSpPr>
        <p:spPr bwMode="auto">
          <a:xfrm>
            <a:off x="6007100" y="1295400"/>
            <a:ext cx="330200" cy="0"/>
          </a:xfrm>
          <a:prstGeom prst="line">
            <a:avLst/>
          </a:prstGeom>
          <a:noFill/>
          <a:ln w="38100">
            <a:solidFill>
              <a:srgbClr val="FFFF00"/>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31" name="Line 33"/>
          <p:cNvSpPr>
            <a:spLocks noChangeShapeType="1"/>
          </p:cNvSpPr>
          <p:nvPr/>
        </p:nvSpPr>
        <p:spPr bwMode="auto">
          <a:xfrm>
            <a:off x="7988300" y="1816100"/>
            <a:ext cx="0" cy="1600200"/>
          </a:xfrm>
          <a:prstGeom prst="line">
            <a:avLst/>
          </a:prstGeom>
          <a:noFill/>
          <a:ln w="38100">
            <a:solidFill>
              <a:srgbClr val="FFFF00"/>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32" name="Line 33"/>
          <p:cNvSpPr>
            <a:spLocks noChangeShapeType="1"/>
          </p:cNvSpPr>
          <p:nvPr/>
        </p:nvSpPr>
        <p:spPr bwMode="auto">
          <a:xfrm>
            <a:off x="1143000" y="1752600"/>
            <a:ext cx="0" cy="1663700"/>
          </a:xfrm>
          <a:prstGeom prst="line">
            <a:avLst/>
          </a:prstGeom>
          <a:noFill/>
          <a:ln w="38100">
            <a:solidFill>
              <a:srgbClr val="FFFF00"/>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33" name="AutoShape 35"/>
          <p:cNvSpPr>
            <a:spLocks noChangeArrowheads="1"/>
          </p:cNvSpPr>
          <p:nvPr/>
        </p:nvSpPr>
        <p:spPr bwMode="auto">
          <a:xfrm>
            <a:off x="6536044" y="3594100"/>
            <a:ext cx="2514600" cy="723900"/>
          </a:xfrm>
          <a:prstGeom prst="octagon">
            <a:avLst>
              <a:gd name="adj" fmla="val 29287"/>
            </a:avLst>
          </a:prstGeom>
          <a:solidFill>
            <a:srgbClr val="FFFF00"/>
          </a:solidFill>
          <a:ln w="57150" cmpd="sng">
            <a:solidFill>
              <a:srgbClr val="800000"/>
            </a:solidFill>
            <a:miter lim="800000"/>
            <a:headEnd/>
            <a:tailEnd/>
          </a:ln>
          <a:effectLst/>
        </p:spPr>
        <p:txBody>
          <a:bodyPr wrap="none" anchor="ctr"/>
          <a:lstStyle/>
          <a:p>
            <a:pPr algn="ctr"/>
            <a:r>
              <a:rPr lang="en-US" sz="1800" b="1" i="1" dirty="0">
                <a:solidFill>
                  <a:srgbClr val="800000"/>
                </a:solidFill>
                <a:latin typeface="Arial" charset="0"/>
              </a:rPr>
              <a:t> NWP Radiance</a:t>
            </a:r>
          </a:p>
          <a:p>
            <a:pPr algn="ctr"/>
            <a:r>
              <a:rPr lang="en-US" sz="1800" b="1" i="1" dirty="0">
                <a:solidFill>
                  <a:srgbClr val="800000"/>
                </a:solidFill>
                <a:latin typeface="Arial" charset="0"/>
              </a:rPr>
              <a:t>Profile </a:t>
            </a:r>
            <a:r>
              <a:rPr lang="en-US" b="1" i="1" dirty="0">
                <a:solidFill>
                  <a:srgbClr val="800000"/>
                </a:solidFill>
                <a:latin typeface="Arial" charset="0"/>
              </a:rPr>
              <a:t>Retrieval</a:t>
            </a:r>
            <a:endParaRPr lang="en-US" sz="1800" b="1" i="1" dirty="0">
              <a:solidFill>
                <a:srgbClr val="800000"/>
              </a:solidFill>
              <a:latin typeface="Arial" charset="0"/>
            </a:endParaRPr>
          </a:p>
        </p:txBody>
      </p:sp>
      <p:sp>
        <p:nvSpPr>
          <p:cNvPr id="34" name="Line 33"/>
          <p:cNvSpPr>
            <a:spLocks noChangeShapeType="1"/>
          </p:cNvSpPr>
          <p:nvPr/>
        </p:nvSpPr>
        <p:spPr bwMode="auto">
          <a:xfrm flipH="1">
            <a:off x="1943100" y="3009900"/>
            <a:ext cx="0" cy="406400"/>
          </a:xfrm>
          <a:prstGeom prst="line">
            <a:avLst/>
          </a:prstGeom>
          <a:noFill/>
          <a:ln w="38100">
            <a:solidFill>
              <a:srgbClr val="FFFF00"/>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36" name="Line 33"/>
          <p:cNvSpPr>
            <a:spLocks noChangeShapeType="1"/>
          </p:cNvSpPr>
          <p:nvPr/>
        </p:nvSpPr>
        <p:spPr bwMode="auto">
          <a:xfrm>
            <a:off x="3086100" y="3975100"/>
            <a:ext cx="3219451" cy="0"/>
          </a:xfrm>
          <a:prstGeom prst="line">
            <a:avLst/>
          </a:prstGeom>
          <a:noFill/>
          <a:ln w="38100">
            <a:solidFill>
              <a:srgbClr val="FFFF00"/>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37" name="AutoShape 35"/>
          <p:cNvSpPr>
            <a:spLocks noChangeArrowheads="1"/>
          </p:cNvSpPr>
          <p:nvPr/>
        </p:nvSpPr>
        <p:spPr bwMode="auto">
          <a:xfrm>
            <a:off x="952500" y="3454400"/>
            <a:ext cx="1879600" cy="914400"/>
          </a:xfrm>
          <a:prstGeom prst="octagon">
            <a:avLst>
              <a:gd name="adj" fmla="val 29287"/>
            </a:avLst>
          </a:prstGeom>
          <a:solidFill>
            <a:srgbClr val="FFFF00"/>
          </a:solidFill>
          <a:ln w="57150" cmpd="sng">
            <a:solidFill>
              <a:srgbClr val="800000"/>
            </a:solidFill>
            <a:miter lim="800000"/>
            <a:headEnd/>
            <a:tailEnd/>
          </a:ln>
          <a:effectLst/>
        </p:spPr>
        <p:txBody>
          <a:bodyPr wrap="none" anchor="ctr"/>
          <a:lstStyle/>
          <a:p>
            <a:pPr algn="ctr"/>
            <a:r>
              <a:rPr lang="en-US" sz="1800" b="1" i="1" dirty="0">
                <a:solidFill>
                  <a:srgbClr val="800000"/>
                </a:solidFill>
                <a:latin typeface="Arial" charset="0"/>
              </a:rPr>
              <a:t> Cloud Class</a:t>
            </a:r>
          </a:p>
          <a:p>
            <a:pPr algn="ctr"/>
            <a:r>
              <a:rPr lang="en-US" b="1" i="1" dirty="0">
                <a:solidFill>
                  <a:srgbClr val="800000"/>
                </a:solidFill>
                <a:latin typeface="Arial" charset="0"/>
              </a:rPr>
              <a:t>Determination</a:t>
            </a:r>
            <a:endParaRPr lang="en-US" sz="1800" b="1" i="1" dirty="0">
              <a:solidFill>
                <a:srgbClr val="800000"/>
              </a:solidFill>
              <a:latin typeface="Arial" charset="0"/>
            </a:endParaRPr>
          </a:p>
        </p:txBody>
      </p:sp>
      <p:sp>
        <p:nvSpPr>
          <p:cNvPr id="39" name="Line 33"/>
          <p:cNvSpPr>
            <a:spLocks noChangeShapeType="1"/>
          </p:cNvSpPr>
          <p:nvPr/>
        </p:nvSpPr>
        <p:spPr bwMode="auto">
          <a:xfrm>
            <a:off x="1892300" y="4419600"/>
            <a:ext cx="0" cy="228600"/>
          </a:xfrm>
          <a:prstGeom prst="line">
            <a:avLst/>
          </a:prstGeom>
          <a:noFill/>
          <a:ln w="38100">
            <a:solidFill>
              <a:srgbClr val="FFFF00"/>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40" name="Line 33"/>
          <p:cNvSpPr>
            <a:spLocks noChangeShapeType="1"/>
          </p:cNvSpPr>
          <p:nvPr/>
        </p:nvSpPr>
        <p:spPr bwMode="auto">
          <a:xfrm flipH="1">
            <a:off x="6134100" y="4165600"/>
            <a:ext cx="401944" cy="254000"/>
          </a:xfrm>
          <a:prstGeom prst="line">
            <a:avLst/>
          </a:prstGeom>
          <a:noFill/>
          <a:ln w="38100">
            <a:solidFill>
              <a:srgbClr val="FFFF00"/>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41" name="Line 33"/>
          <p:cNvSpPr>
            <a:spLocks noChangeShapeType="1"/>
          </p:cNvSpPr>
          <p:nvPr/>
        </p:nvSpPr>
        <p:spPr bwMode="auto">
          <a:xfrm>
            <a:off x="2314576" y="5441950"/>
            <a:ext cx="885824" cy="387350"/>
          </a:xfrm>
          <a:prstGeom prst="line">
            <a:avLst/>
          </a:prstGeom>
          <a:noFill/>
          <a:ln w="38100">
            <a:solidFill>
              <a:srgbClr val="FFFF00"/>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42" name="Line 33"/>
          <p:cNvSpPr>
            <a:spLocks noChangeShapeType="1"/>
          </p:cNvSpPr>
          <p:nvPr/>
        </p:nvSpPr>
        <p:spPr bwMode="auto">
          <a:xfrm flipH="1">
            <a:off x="5702300" y="5473184"/>
            <a:ext cx="0" cy="210066"/>
          </a:xfrm>
          <a:prstGeom prst="line">
            <a:avLst/>
          </a:prstGeom>
          <a:noFill/>
          <a:ln w="38100">
            <a:solidFill>
              <a:srgbClr val="FFFF00"/>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43" name="AutoShape 35"/>
          <p:cNvSpPr>
            <a:spLocks noChangeArrowheads="1"/>
          </p:cNvSpPr>
          <p:nvPr/>
        </p:nvSpPr>
        <p:spPr bwMode="auto">
          <a:xfrm>
            <a:off x="3335644" y="5695950"/>
            <a:ext cx="3200400" cy="914400"/>
          </a:xfrm>
          <a:prstGeom prst="octagon">
            <a:avLst>
              <a:gd name="adj" fmla="val 29287"/>
            </a:avLst>
          </a:prstGeom>
          <a:solidFill>
            <a:srgbClr val="FFFF00"/>
          </a:solidFill>
          <a:ln w="57150" cmpd="sng">
            <a:solidFill>
              <a:srgbClr val="800000"/>
            </a:solidFill>
            <a:miter lim="800000"/>
            <a:headEnd/>
            <a:tailEnd/>
          </a:ln>
          <a:effectLst/>
        </p:spPr>
        <p:txBody>
          <a:bodyPr wrap="none" anchor="ctr"/>
          <a:lstStyle/>
          <a:p>
            <a:pPr algn="ctr"/>
            <a:r>
              <a:rPr lang="en-US" sz="1800" b="1" i="1" u="sng" dirty="0">
                <a:solidFill>
                  <a:srgbClr val="800000"/>
                </a:solidFill>
                <a:latin typeface="Arial" charset="0"/>
              </a:rPr>
              <a:t> </a:t>
            </a:r>
            <a:r>
              <a:rPr lang="en-US" sz="2400" b="1" i="1" u="sng" dirty="0">
                <a:solidFill>
                  <a:srgbClr val="800000"/>
                </a:solidFill>
                <a:latin typeface="Arial" charset="0"/>
              </a:rPr>
              <a:t>ASSIST Final</a:t>
            </a:r>
          </a:p>
          <a:p>
            <a:pPr algn="ctr"/>
            <a:r>
              <a:rPr lang="en-US" sz="2400" b="1" i="1" u="sng" dirty="0">
                <a:solidFill>
                  <a:srgbClr val="800000"/>
                </a:solidFill>
                <a:latin typeface="Arial" charset="0"/>
              </a:rPr>
              <a:t>Profile Retrieval</a:t>
            </a:r>
          </a:p>
        </p:txBody>
      </p:sp>
      <p:sp>
        <p:nvSpPr>
          <p:cNvPr id="44" name="Line 33"/>
          <p:cNvSpPr>
            <a:spLocks noChangeShapeType="1"/>
          </p:cNvSpPr>
          <p:nvPr/>
        </p:nvSpPr>
        <p:spPr bwMode="auto">
          <a:xfrm flipH="1">
            <a:off x="2879729" y="3416300"/>
            <a:ext cx="739770" cy="228600"/>
          </a:xfrm>
          <a:prstGeom prst="line">
            <a:avLst/>
          </a:prstGeom>
          <a:noFill/>
          <a:ln w="38100">
            <a:solidFill>
              <a:srgbClr val="FFFF00"/>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46" name="Line 33"/>
          <p:cNvSpPr>
            <a:spLocks noChangeShapeType="1"/>
          </p:cNvSpPr>
          <p:nvPr/>
        </p:nvSpPr>
        <p:spPr bwMode="auto">
          <a:xfrm>
            <a:off x="6305551" y="3416300"/>
            <a:ext cx="450850" cy="177800"/>
          </a:xfrm>
          <a:prstGeom prst="line">
            <a:avLst/>
          </a:prstGeom>
          <a:noFill/>
          <a:ln w="38100">
            <a:solidFill>
              <a:srgbClr val="FFFF00"/>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47" name="Line 33"/>
          <p:cNvSpPr>
            <a:spLocks noChangeShapeType="1"/>
          </p:cNvSpPr>
          <p:nvPr/>
        </p:nvSpPr>
        <p:spPr bwMode="auto">
          <a:xfrm>
            <a:off x="762000" y="1790700"/>
            <a:ext cx="0" cy="2819400"/>
          </a:xfrm>
          <a:prstGeom prst="line">
            <a:avLst/>
          </a:prstGeom>
          <a:noFill/>
          <a:ln w="38100">
            <a:solidFill>
              <a:srgbClr val="FFFF00"/>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cxnSp>
        <p:nvCxnSpPr>
          <p:cNvPr id="4" name="Straight Arrow Connector 3"/>
          <p:cNvCxnSpPr/>
          <p:nvPr/>
        </p:nvCxnSpPr>
        <p:spPr>
          <a:xfrm>
            <a:off x="4381500" y="1713468"/>
            <a:ext cx="38100" cy="2845832"/>
          </a:xfrm>
          <a:prstGeom prst="straightConnector1">
            <a:avLst/>
          </a:prstGeom>
          <a:ln w="38100" cmpd="sng">
            <a:solidFill>
              <a:srgbClr val="FFFF00"/>
            </a:solidFill>
            <a:prstDash val="dash"/>
            <a:tailEnd type="arrow"/>
          </a:ln>
        </p:spPr>
        <p:style>
          <a:lnRef idx="2">
            <a:schemeClr val="accent1"/>
          </a:lnRef>
          <a:fillRef idx="0">
            <a:schemeClr val="accent1"/>
          </a:fillRef>
          <a:effectRef idx="1">
            <a:schemeClr val="accent1"/>
          </a:effectRef>
          <a:fontRef idx="minor">
            <a:schemeClr val="tx1"/>
          </a:fontRef>
        </p:style>
      </p:cxnSp>
      <p:sp>
        <p:nvSpPr>
          <p:cNvPr id="50" name="Rectangle 22"/>
          <p:cNvSpPr>
            <a:spLocks noChangeArrowheads="1"/>
          </p:cNvSpPr>
          <p:nvPr/>
        </p:nvSpPr>
        <p:spPr bwMode="auto">
          <a:xfrm>
            <a:off x="3822700" y="3009900"/>
            <a:ext cx="2311400" cy="635000"/>
          </a:xfrm>
          <a:prstGeom prst="rect">
            <a:avLst/>
          </a:prstGeom>
          <a:solidFill>
            <a:srgbClr val="FFFF00"/>
          </a:solidFill>
          <a:ln w="38100" cmpd="sng">
            <a:solidFill>
              <a:srgbClr val="800000"/>
            </a:solidFill>
            <a:miter lim="800000"/>
            <a:headEnd/>
            <a:tailEnd/>
          </a:ln>
          <a:effectLst/>
        </p:spPr>
        <p:txBody>
          <a:bodyPr wrap="none" anchor="ctr"/>
          <a:lstStyle/>
          <a:p>
            <a:pPr algn="ctr"/>
            <a:r>
              <a:rPr lang="en-US" sz="1800" b="1" i="1" dirty="0">
                <a:solidFill>
                  <a:srgbClr val="800000"/>
                </a:solidFill>
                <a:latin typeface="Arial" charset="0"/>
              </a:rPr>
              <a:t>RAQMS  Regression</a:t>
            </a:r>
          </a:p>
          <a:p>
            <a:pPr algn="ctr"/>
            <a:r>
              <a:rPr lang="en-US" sz="1800" b="1" i="1" dirty="0">
                <a:solidFill>
                  <a:srgbClr val="800000"/>
                </a:solidFill>
                <a:latin typeface="Arial" charset="0"/>
              </a:rPr>
              <a:t>Statistics</a:t>
            </a:r>
          </a:p>
        </p:txBody>
      </p:sp>
    </p:spTree>
    <p:extLst>
      <p:ext uri="{BB962C8B-B14F-4D97-AF65-F5344CB8AC3E}">
        <p14:creationId xmlns:p14="http://schemas.microsoft.com/office/powerpoint/2010/main" val="322965360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376272"/>
            <a:ext cx="9144000" cy="893627"/>
          </a:xfrm>
        </p:spPr>
        <p:txBody>
          <a:bodyPr>
            <a:normAutofit fontScale="90000"/>
          </a:bodyPr>
          <a:lstStyle/>
          <a:p>
            <a:r>
              <a:rPr lang="en-US" sz="3600" b="1" u="sng" dirty="0"/>
              <a:t>Quebec Retrieval Results (29 February, 2012)</a:t>
            </a:r>
            <a:br>
              <a:rPr lang="en-US" sz="3600" b="1" u="sng" dirty="0"/>
            </a:br>
            <a:r>
              <a:rPr lang="en-US" sz="3600" b="1" u="sng" dirty="0"/>
              <a:t>W. L. Smith Sr.</a:t>
            </a:r>
            <a:br>
              <a:rPr lang="en-US" sz="3600" b="1" u="sng" dirty="0"/>
            </a:br>
            <a:endParaRPr lang="en-US" sz="3600" b="1" u="sng" dirty="0"/>
          </a:p>
        </p:txBody>
      </p:sp>
      <p:sp>
        <p:nvSpPr>
          <p:cNvPr id="4" name="TextBox 3"/>
          <p:cNvSpPr txBox="1"/>
          <p:nvPr/>
        </p:nvSpPr>
        <p:spPr>
          <a:xfrm>
            <a:off x="1090585" y="1546240"/>
            <a:ext cx="6726971" cy="5601534"/>
          </a:xfrm>
          <a:prstGeom prst="rect">
            <a:avLst/>
          </a:prstGeom>
          <a:noFill/>
        </p:spPr>
        <p:txBody>
          <a:bodyPr wrap="square" rtlCol="0">
            <a:spAutoFit/>
          </a:bodyPr>
          <a:lstStyle/>
          <a:p>
            <a:pPr>
              <a:spcAft>
                <a:spcPts val="1200"/>
              </a:spcAft>
            </a:pPr>
            <a:r>
              <a:rPr lang="en-US" b="1" dirty="0"/>
              <a:t>Shown are the results of tests of the ECNU retrieval Software  using the radiance spectra collected from the ECNU ASSIST-II instrument</a:t>
            </a:r>
          </a:p>
          <a:p>
            <a:pPr>
              <a:spcAft>
                <a:spcPts val="1200"/>
              </a:spcAft>
            </a:pPr>
            <a:r>
              <a:rPr lang="en-US" b="1" dirty="0"/>
              <a:t>In each figure the</a:t>
            </a:r>
          </a:p>
          <a:p>
            <a:pPr marL="285750" indent="-285750">
              <a:spcAft>
                <a:spcPts val="1200"/>
              </a:spcAft>
              <a:buFont typeface="Arial"/>
              <a:buChar char="•"/>
            </a:pPr>
            <a:r>
              <a:rPr lang="en-US" b="1" dirty="0"/>
              <a:t> </a:t>
            </a:r>
            <a:r>
              <a:rPr lang="en-US" b="1" u="sng" dirty="0"/>
              <a:t>Upper Left</a:t>
            </a:r>
            <a:r>
              <a:rPr lang="en-US" b="1" dirty="0"/>
              <a:t> panel shows the ASSIST-II retrieval without using any ancillary analysis data to correct for statistical bias</a:t>
            </a:r>
          </a:p>
          <a:p>
            <a:pPr marL="285750" indent="-285750">
              <a:spcAft>
                <a:spcPts val="1200"/>
              </a:spcAft>
              <a:buFont typeface="Arial"/>
              <a:buChar char="•"/>
            </a:pPr>
            <a:r>
              <a:rPr lang="en-US" b="1" dirty="0"/>
              <a:t> </a:t>
            </a:r>
            <a:r>
              <a:rPr lang="en-US" b="1" u="sng" dirty="0"/>
              <a:t>Upper Right</a:t>
            </a:r>
            <a:r>
              <a:rPr lang="en-US" b="1" dirty="0"/>
              <a:t> panel shows the hourly high spatial resolution (1-degree) Rapid Update Cycle (RUC) forecast analysis of balloon-</a:t>
            </a:r>
            <a:r>
              <a:rPr lang="en-US" b="1" dirty="0" err="1"/>
              <a:t>sonde</a:t>
            </a:r>
            <a:r>
              <a:rPr lang="en-US" b="1" dirty="0"/>
              <a:t> data considered to be a rough estimation of “Truth”</a:t>
            </a:r>
          </a:p>
          <a:p>
            <a:pPr marL="285750" indent="-285750">
              <a:spcAft>
                <a:spcPts val="1200"/>
              </a:spcAft>
              <a:buFont typeface="Arial"/>
              <a:buChar char="•"/>
            </a:pPr>
            <a:r>
              <a:rPr lang="en-US" b="1" u="sng" dirty="0"/>
              <a:t>Lower Left</a:t>
            </a:r>
            <a:r>
              <a:rPr lang="en-US" b="1" dirty="0"/>
              <a:t> panel shows the ASSIST-II retrieval using an analysis of </a:t>
            </a:r>
            <a:r>
              <a:rPr lang="en-US" b="1" dirty="0" err="1"/>
              <a:t>radiosonde</a:t>
            </a:r>
            <a:r>
              <a:rPr lang="en-US" b="1" dirty="0"/>
              <a:t> data data to correct for statistical bias</a:t>
            </a:r>
          </a:p>
          <a:p>
            <a:pPr marL="285750" indent="-285750">
              <a:spcAft>
                <a:spcPts val="1200"/>
              </a:spcAft>
              <a:buFont typeface="Arial"/>
              <a:buChar char="•"/>
            </a:pPr>
            <a:r>
              <a:rPr lang="en-US" b="1" dirty="0"/>
              <a:t> </a:t>
            </a:r>
            <a:r>
              <a:rPr lang="en-US" b="1" u="sng" dirty="0"/>
              <a:t>Lower Right</a:t>
            </a:r>
            <a:r>
              <a:rPr lang="en-US" b="1" dirty="0"/>
              <a:t> panel panel shows the RUC simulated radiance retrieval without using any ancillary analysis data to correct for statistical bias</a:t>
            </a:r>
          </a:p>
          <a:p>
            <a:pPr marL="285750" indent="-285750">
              <a:spcAft>
                <a:spcPts val="1200"/>
              </a:spcAft>
              <a:buFont typeface="Arial"/>
              <a:buChar char="•"/>
            </a:pPr>
            <a:endParaRPr lang="en-US" b="1" dirty="0"/>
          </a:p>
          <a:p>
            <a:pPr marL="285750" indent="-285750">
              <a:buFont typeface="Arial"/>
              <a:buChar char="•"/>
            </a:pPr>
            <a:endParaRPr lang="en-US" b="1" dirty="0"/>
          </a:p>
          <a:p>
            <a:pPr marL="285750" indent="-285750">
              <a:buFont typeface="Arial"/>
              <a:buChar char="•"/>
            </a:pPr>
            <a:endParaRPr lang="en-US" b="1" dirty="0"/>
          </a:p>
        </p:txBody>
      </p:sp>
    </p:spTree>
    <p:extLst>
      <p:ext uri="{BB962C8B-B14F-4D97-AF65-F5344CB8AC3E}">
        <p14:creationId xmlns:p14="http://schemas.microsoft.com/office/powerpoint/2010/main" val="378716199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SSIST_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07451"/>
            <a:ext cx="4267674" cy="3200756"/>
          </a:xfrm>
          <a:prstGeom prst="rect">
            <a:avLst/>
          </a:prstGeom>
        </p:spPr>
      </p:pic>
      <p:pic>
        <p:nvPicPr>
          <p:cNvPr id="4" name="Picture 3" descr="RUC_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8398" y="593645"/>
            <a:ext cx="4267674" cy="3200756"/>
          </a:xfrm>
          <a:prstGeom prst="rect">
            <a:avLst/>
          </a:prstGeom>
        </p:spPr>
      </p:pic>
      <p:pic>
        <p:nvPicPr>
          <p:cNvPr id="5" name="Picture 4" descr="RUCret_T.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68398" y="3657244"/>
            <a:ext cx="4267674" cy="3200756"/>
          </a:xfrm>
          <a:prstGeom prst="rect">
            <a:avLst/>
          </a:prstGeom>
        </p:spPr>
      </p:pic>
      <p:sp>
        <p:nvSpPr>
          <p:cNvPr id="7" name="Title 1"/>
          <p:cNvSpPr txBox="1">
            <a:spLocks/>
          </p:cNvSpPr>
          <p:nvPr/>
        </p:nvSpPr>
        <p:spPr>
          <a:xfrm>
            <a:off x="0" y="0"/>
            <a:ext cx="9144000" cy="704093"/>
          </a:xfrm>
          <a:prstGeom prst="rect">
            <a:avLst/>
          </a:prstGeom>
        </p:spPr>
        <p:txBody>
          <a:bodyPr vert="horz" lIns="91440" tIns="45720" rIns="91440" bIns="45720" rtlCol="0" anchor="ctr">
            <a:normAutofit fontScale="97500"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u="sng"/>
              <a:t>Temperature</a:t>
            </a:r>
            <a:endParaRPr lang="en-US" b="1" u="sng" dirty="0"/>
          </a:p>
        </p:txBody>
      </p:sp>
      <p:pic>
        <p:nvPicPr>
          <p:cNvPr id="2" name="Picture 1" descr="ASSISTruc_T.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4" y="3519229"/>
            <a:ext cx="4267674" cy="3200756"/>
          </a:xfrm>
          <a:prstGeom prst="rect">
            <a:avLst/>
          </a:prstGeom>
        </p:spPr>
      </p:pic>
      <p:sp>
        <p:nvSpPr>
          <p:cNvPr id="8" name="TextBox 7"/>
          <p:cNvSpPr txBox="1"/>
          <p:nvPr/>
        </p:nvSpPr>
        <p:spPr>
          <a:xfrm>
            <a:off x="1863048" y="1361577"/>
            <a:ext cx="827683" cy="369332"/>
          </a:xfrm>
          <a:prstGeom prst="rect">
            <a:avLst/>
          </a:prstGeom>
          <a:noFill/>
        </p:spPr>
        <p:txBody>
          <a:bodyPr wrap="none" rtlCol="0">
            <a:spAutoFit/>
          </a:bodyPr>
          <a:lstStyle/>
          <a:p>
            <a:r>
              <a:rPr lang="en-US" b="1" dirty="0">
                <a:solidFill>
                  <a:srgbClr val="FF0000"/>
                </a:solidFill>
              </a:rPr>
              <a:t>ASSIST</a:t>
            </a:r>
          </a:p>
        </p:txBody>
      </p:sp>
      <p:sp>
        <p:nvSpPr>
          <p:cNvPr id="9" name="TextBox 8"/>
          <p:cNvSpPr txBox="1"/>
          <p:nvPr/>
        </p:nvSpPr>
        <p:spPr>
          <a:xfrm>
            <a:off x="5908420" y="1361577"/>
            <a:ext cx="1508458" cy="369332"/>
          </a:xfrm>
          <a:prstGeom prst="rect">
            <a:avLst/>
          </a:prstGeom>
          <a:noFill/>
        </p:spPr>
        <p:txBody>
          <a:bodyPr wrap="none" rtlCol="0">
            <a:spAutoFit/>
          </a:bodyPr>
          <a:lstStyle/>
          <a:p>
            <a:r>
              <a:rPr lang="en-US" b="1" dirty="0">
                <a:solidFill>
                  <a:srgbClr val="FF0000"/>
                </a:solidFill>
              </a:rPr>
              <a:t>RUC (“Truth”)</a:t>
            </a:r>
          </a:p>
        </p:txBody>
      </p:sp>
      <p:sp>
        <p:nvSpPr>
          <p:cNvPr id="10" name="TextBox 9"/>
          <p:cNvSpPr txBox="1"/>
          <p:nvPr/>
        </p:nvSpPr>
        <p:spPr>
          <a:xfrm>
            <a:off x="5409682" y="4463749"/>
            <a:ext cx="2427956" cy="369332"/>
          </a:xfrm>
          <a:prstGeom prst="rect">
            <a:avLst/>
          </a:prstGeom>
          <a:noFill/>
        </p:spPr>
        <p:txBody>
          <a:bodyPr wrap="none" rtlCol="0">
            <a:spAutoFit/>
          </a:bodyPr>
          <a:lstStyle/>
          <a:p>
            <a:r>
              <a:rPr lang="en-US" b="1" dirty="0">
                <a:solidFill>
                  <a:srgbClr val="FF0000"/>
                </a:solidFill>
              </a:rPr>
              <a:t>RUC Radiance Retrieval</a:t>
            </a:r>
          </a:p>
        </p:txBody>
      </p:sp>
      <p:sp>
        <p:nvSpPr>
          <p:cNvPr id="11" name="TextBox 10"/>
          <p:cNvSpPr txBox="1"/>
          <p:nvPr/>
        </p:nvSpPr>
        <p:spPr>
          <a:xfrm>
            <a:off x="867880" y="4292193"/>
            <a:ext cx="2977084" cy="369332"/>
          </a:xfrm>
          <a:prstGeom prst="rect">
            <a:avLst/>
          </a:prstGeom>
          <a:noFill/>
        </p:spPr>
        <p:txBody>
          <a:bodyPr wrap="none" rtlCol="0">
            <a:spAutoFit/>
          </a:bodyPr>
          <a:lstStyle/>
          <a:p>
            <a:r>
              <a:rPr lang="en-US" b="1" dirty="0">
                <a:solidFill>
                  <a:srgbClr val="FF0000"/>
                </a:solidFill>
              </a:rPr>
              <a:t>ASSIST (RUC BIAS Correction) </a:t>
            </a:r>
          </a:p>
        </p:txBody>
      </p:sp>
    </p:spTree>
    <p:extLst>
      <p:ext uri="{BB962C8B-B14F-4D97-AF65-F5344CB8AC3E}">
        <p14:creationId xmlns:p14="http://schemas.microsoft.com/office/powerpoint/2010/main" val="17462838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Line 9"/>
          <p:cNvSpPr>
            <a:spLocks noChangeShapeType="1"/>
          </p:cNvSpPr>
          <p:nvPr/>
        </p:nvSpPr>
        <p:spPr bwMode="auto">
          <a:xfrm>
            <a:off x="5489280" y="2266160"/>
            <a:ext cx="0" cy="2514600"/>
          </a:xfrm>
          <a:prstGeom prst="line">
            <a:avLst/>
          </a:prstGeom>
          <a:noFill/>
          <a:ln w="28575" cap="rnd" cmpd="sng">
            <a:solidFill>
              <a:srgbClr val="FFFF00"/>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a:p>
        </p:txBody>
      </p:sp>
      <p:pic>
        <p:nvPicPr>
          <p:cNvPr id="5" name="Picture 3" descr="wt2"/>
          <p:cNvPicPr>
            <a:picLocks noChangeAspect="1" noChangeArrowheads="1"/>
          </p:cNvPicPr>
          <p:nvPr/>
        </p:nvPicPr>
        <p:blipFill>
          <a:blip r:embed="rId2">
            <a:extLst>
              <a:ext uri="{28A0092B-C50C-407E-A947-70E740481C1C}">
                <a14:useLocalDpi xmlns:a14="http://schemas.microsoft.com/office/drawing/2010/main" val="0"/>
              </a:ext>
            </a:extLst>
          </a:blip>
          <a:srcRect l="27722" r="39604" b="55830"/>
          <a:stretch>
            <a:fillRect/>
          </a:stretch>
        </p:blipFill>
        <p:spPr bwMode="auto">
          <a:xfrm>
            <a:off x="6031800" y="1703114"/>
            <a:ext cx="2971800" cy="3200400"/>
          </a:xfrm>
          <a:prstGeom prst="rect">
            <a:avLst/>
          </a:prstGeom>
          <a:noFill/>
          <a:extLst>
            <a:ext uri="{909E8E84-426E-40dd-AFC4-6F175D3DCCD1}">
              <a14:hiddenFill xmlns:a14="http://schemas.microsoft.com/office/drawing/2010/main" xmlns="">
                <a:solidFill>
                  <a:srgbClr val="FFFFFF"/>
                </a:solidFill>
              </a14:hiddenFill>
            </a:ext>
          </a:extLst>
        </p:spPr>
      </p:pic>
      <p:sp>
        <p:nvSpPr>
          <p:cNvPr id="6" name="Line 4"/>
          <p:cNvSpPr>
            <a:spLocks noChangeShapeType="1"/>
          </p:cNvSpPr>
          <p:nvPr/>
        </p:nvSpPr>
        <p:spPr bwMode="auto">
          <a:xfrm>
            <a:off x="3669600" y="1703114"/>
            <a:ext cx="0" cy="3048000"/>
          </a:xfrm>
          <a:prstGeom prst="line">
            <a:avLst/>
          </a:prstGeom>
          <a:noFill/>
          <a:ln w="9525">
            <a:solidFill>
              <a:schemeClr val="folHlink"/>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a:p>
        </p:txBody>
      </p:sp>
      <p:sp>
        <p:nvSpPr>
          <p:cNvPr id="7" name="Line 5"/>
          <p:cNvSpPr>
            <a:spLocks noChangeShapeType="1"/>
          </p:cNvSpPr>
          <p:nvPr/>
        </p:nvSpPr>
        <p:spPr bwMode="auto">
          <a:xfrm>
            <a:off x="3669600" y="4751114"/>
            <a:ext cx="2209800" cy="0"/>
          </a:xfrm>
          <a:prstGeom prst="line">
            <a:avLst/>
          </a:prstGeom>
          <a:noFill/>
          <a:ln w="9525">
            <a:solidFill>
              <a:schemeClr val="folHlink"/>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a:p>
        </p:txBody>
      </p:sp>
      <p:sp>
        <p:nvSpPr>
          <p:cNvPr id="8" name="Text Box 6"/>
          <p:cNvSpPr txBox="1">
            <a:spLocks noChangeArrowheads="1"/>
          </p:cNvSpPr>
          <p:nvPr/>
        </p:nvSpPr>
        <p:spPr bwMode="auto">
          <a:xfrm>
            <a:off x="6579488" y="4852714"/>
            <a:ext cx="2271712" cy="9461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sz="2800" b="1">
                <a:solidFill>
                  <a:schemeClr val="accent2"/>
                </a:solidFill>
              </a:rPr>
              <a:t>Energy</a:t>
            </a:r>
          </a:p>
          <a:p>
            <a:r>
              <a:rPr lang="en-US" sz="2800" b="1">
                <a:solidFill>
                  <a:schemeClr val="accent2"/>
                </a:solidFill>
              </a:rPr>
              <a:t> Contribution</a:t>
            </a:r>
          </a:p>
        </p:txBody>
      </p:sp>
      <p:sp>
        <p:nvSpPr>
          <p:cNvPr id="9" name="Freeform 7"/>
          <p:cNvSpPr>
            <a:spLocks/>
          </p:cNvSpPr>
          <p:nvPr/>
        </p:nvSpPr>
        <p:spPr bwMode="auto">
          <a:xfrm rot="10800000">
            <a:off x="3774720" y="2031191"/>
            <a:ext cx="2104680" cy="2514600"/>
          </a:xfrm>
          <a:custGeom>
            <a:avLst/>
            <a:gdLst>
              <a:gd name="T0" fmla="*/ 0 w 1056"/>
              <a:gd name="T1" fmla="*/ 8 h 1584"/>
              <a:gd name="T2" fmla="*/ 192 w 1056"/>
              <a:gd name="T3" fmla="*/ 1448 h 1584"/>
              <a:gd name="T4" fmla="*/ 480 w 1056"/>
              <a:gd name="T5" fmla="*/ 8 h 1584"/>
              <a:gd name="T6" fmla="*/ 816 w 1056"/>
              <a:gd name="T7" fmla="*/ 1400 h 1584"/>
              <a:gd name="T8" fmla="*/ 1056 w 1056"/>
              <a:gd name="T9" fmla="*/ 1112 h 1584"/>
            </a:gdLst>
            <a:ahLst/>
            <a:cxnLst>
              <a:cxn ang="0">
                <a:pos x="T0" y="T1"/>
              </a:cxn>
              <a:cxn ang="0">
                <a:pos x="T2" y="T3"/>
              </a:cxn>
              <a:cxn ang="0">
                <a:pos x="T4" y="T5"/>
              </a:cxn>
              <a:cxn ang="0">
                <a:pos x="T6" y="T7"/>
              </a:cxn>
              <a:cxn ang="0">
                <a:pos x="T8" y="T9"/>
              </a:cxn>
            </a:cxnLst>
            <a:rect l="0" t="0" r="r" b="b"/>
            <a:pathLst>
              <a:path w="1056" h="1584">
                <a:moveTo>
                  <a:pt x="0" y="8"/>
                </a:moveTo>
                <a:cubicBezTo>
                  <a:pt x="56" y="728"/>
                  <a:pt x="112" y="1448"/>
                  <a:pt x="192" y="1448"/>
                </a:cubicBezTo>
                <a:cubicBezTo>
                  <a:pt x="272" y="1448"/>
                  <a:pt x="376" y="16"/>
                  <a:pt x="480" y="8"/>
                </a:cubicBezTo>
                <a:cubicBezTo>
                  <a:pt x="584" y="0"/>
                  <a:pt x="720" y="1216"/>
                  <a:pt x="816" y="1400"/>
                </a:cubicBezTo>
                <a:cubicBezTo>
                  <a:pt x="912" y="1584"/>
                  <a:pt x="1016" y="1168"/>
                  <a:pt x="1056" y="1112"/>
                </a:cubicBezTo>
              </a:path>
            </a:pathLst>
          </a:custGeom>
          <a:noFill/>
          <a:ln w="38100" cap="flat" cmpd="sng">
            <a:solidFill>
              <a:srgbClr val="FFFF00"/>
            </a:solidFill>
            <a:prstDash val="solid"/>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5921" dir="2700000" algn="ctr" rotWithShape="0">
                    <a:schemeClr val="bg2"/>
                  </a:outerShdw>
                </a:effectLst>
              </a14:hiddenEffects>
            </a:ext>
          </a:extLst>
        </p:spPr>
        <p:txBody>
          <a:bodyPr/>
          <a:lstStyle/>
          <a:p>
            <a:endParaRPr lang="en-US"/>
          </a:p>
        </p:txBody>
      </p:sp>
      <p:sp>
        <p:nvSpPr>
          <p:cNvPr id="10" name="Text Box 8"/>
          <p:cNvSpPr txBox="1">
            <a:spLocks noChangeArrowheads="1"/>
          </p:cNvSpPr>
          <p:nvPr/>
        </p:nvSpPr>
        <p:spPr bwMode="auto">
          <a:xfrm>
            <a:off x="3877563" y="5070202"/>
            <a:ext cx="2001837" cy="5191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sz="2800" b="1">
                <a:solidFill>
                  <a:srgbClr val="FFFF00"/>
                </a:solidFill>
              </a:rPr>
              <a:t>Wavelength</a:t>
            </a:r>
          </a:p>
        </p:txBody>
      </p:sp>
      <p:sp>
        <p:nvSpPr>
          <p:cNvPr id="11" name="Line 9"/>
          <p:cNvSpPr>
            <a:spLocks noChangeShapeType="1"/>
          </p:cNvSpPr>
          <p:nvPr/>
        </p:nvSpPr>
        <p:spPr bwMode="auto">
          <a:xfrm>
            <a:off x="4942440" y="4458319"/>
            <a:ext cx="0" cy="304800"/>
          </a:xfrm>
          <a:prstGeom prst="line">
            <a:avLst/>
          </a:prstGeom>
          <a:noFill/>
          <a:ln w="38100" cap="rnd" cmpd="sng">
            <a:solidFill>
              <a:srgbClr val="FFFF00"/>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a:p>
        </p:txBody>
      </p:sp>
      <p:sp>
        <p:nvSpPr>
          <p:cNvPr id="12" name="Text Box 10"/>
          <p:cNvSpPr txBox="1">
            <a:spLocks noChangeArrowheads="1"/>
          </p:cNvSpPr>
          <p:nvPr/>
        </p:nvSpPr>
        <p:spPr bwMode="auto">
          <a:xfrm>
            <a:off x="5319240" y="4674914"/>
            <a:ext cx="43815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dirty="0">
                <a:solidFill>
                  <a:srgbClr val="FFFF00"/>
                </a:solidFill>
              </a:rPr>
              <a:t>n</a:t>
            </a:r>
            <a:r>
              <a:rPr lang="en-US" baseline="-25000" dirty="0">
                <a:solidFill>
                  <a:srgbClr val="FFFF00"/>
                </a:solidFill>
              </a:rPr>
              <a:t>3</a:t>
            </a:r>
          </a:p>
        </p:txBody>
      </p:sp>
      <p:sp>
        <p:nvSpPr>
          <p:cNvPr id="13" name="Line 11"/>
          <p:cNvSpPr>
            <a:spLocks noChangeShapeType="1"/>
          </p:cNvSpPr>
          <p:nvPr/>
        </p:nvSpPr>
        <p:spPr bwMode="auto">
          <a:xfrm>
            <a:off x="5248680" y="3455714"/>
            <a:ext cx="0" cy="1295400"/>
          </a:xfrm>
          <a:prstGeom prst="line">
            <a:avLst/>
          </a:prstGeom>
          <a:noFill/>
          <a:ln w="28575" cap="rnd" cmpd="sng">
            <a:solidFill>
              <a:srgbClr val="FFFF00"/>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a:p>
        </p:txBody>
      </p:sp>
      <p:sp>
        <p:nvSpPr>
          <p:cNvPr id="14" name="Text Box 12"/>
          <p:cNvSpPr txBox="1">
            <a:spLocks noChangeArrowheads="1"/>
          </p:cNvSpPr>
          <p:nvPr/>
        </p:nvSpPr>
        <p:spPr bwMode="auto">
          <a:xfrm>
            <a:off x="4990410" y="4674914"/>
            <a:ext cx="43815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dirty="0">
                <a:solidFill>
                  <a:srgbClr val="FFFF00"/>
                </a:solidFill>
              </a:rPr>
              <a:t>n</a:t>
            </a:r>
            <a:r>
              <a:rPr lang="en-US" baseline="-25000" dirty="0">
                <a:solidFill>
                  <a:srgbClr val="FFFF00"/>
                </a:solidFill>
              </a:rPr>
              <a:t>2</a:t>
            </a:r>
          </a:p>
        </p:txBody>
      </p:sp>
      <p:sp>
        <p:nvSpPr>
          <p:cNvPr id="16" name="Text Box 14"/>
          <p:cNvSpPr txBox="1">
            <a:spLocks noChangeArrowheads="1"/>
          </p:cNvSpPr>
          <p:nvPr/>
        </p:nvSpPr>
        <p:spPr bwMode="auto">
          <a:xfrm>
            <a:off x="4713090" y="4674914"/>
            <a:ext cx="43815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dirty="0">
                <a:solidFill>
                  <a:srgbClr val="FFFF00"/>
                </a:solidFill>
              </a:rPr>
              <a:t>n</a:t>
            </a:r>
            <a:r>
              <a:rPr lang="en-US" baseline="-25000" dirty="0">
                <a:solidFill>
                  <a:srgbClr val="FFFF00"/>
                </a:solidFill>
              </a:rPr>
              <a:t>1</a:t>
            </a:r>
          </a:p>
        </p:txBody>
      </p:sp>
      <p:sp>
        <p:nvSpPr>
          <p:cNvPr id="17" name="Line 15"/>
          <p:cNvSpPr>
            <a:spLocks noChangeShapeType="1"/>
          </p:cNvSpPr>
          <p:nvPr/>
        </p:nvSpPr>
        <p:spPr bwMode="auto">
          <a:xfrm>
            <a:off x="5062604" y="4370114"/>
            <a:ext cx="1203436" cy="0"/>
          </a:xfrm>
          <a:prstGeom prst="line">
            <a:avLst/>
          </a:prstGeom>
          <a:noFill/>
          <a:ln w="25400">
            <a:solidFill>
              <a:srgbClr val="FFFF00"/>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a:p>
        </p:txBody>
      </p:sp>
      <p:sp>
        <p:nvSpPr>
          <p:cNvPr id="18" name="Line 16"/>
          <p:cNvSpPr>
            <a:spLocks noChangeShapeType="1"/>
          </p:cNvSpPr>
          <p:nvPr/>
        </p:nvSpPr>
        <p:spPr bwMode="auto">
          <a:xfrm>
            <a:off x="5319240" y="3303314"/>
            <a:ext cx="941160" cy="0"/>
          </a:xfrm>
          <a:prstGeom prst="line">
            <a:avLst/>
          </a:prstGeom>
          <a:noFill/>
          <a:ln w="25400">
            <a:solidFill>
              <a:srgbClr val="FFFF00"/>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a:p>
        </p:txBody>
      </p:sp>
      <p:sp>
        <p:nvSpPr>
          <p:cNvPr id="19" name="Line 17"/>
          <p:cNvSpPr>
            <a:spLocks noChangeShapeType="1"/>
          </p:cNvSpPr>
          <p:nvPr/>
        </p:nvSpPr>
        <p:spPr bwMode="auto">
          <a:xfrm>
            <a:off x="5489280" y="2236514"/>
            <a:ext cx="694920" cy="0"/>
          </a:xfrm>
          <a:prstGeom prst="line">
            <a:avLst/>
          </a:prstGeom>
          <a:noFill/>
          <a:ln w="25400">
            <a:solidFill>
              <a:srgbClr val="FFFF00"/>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a:p>
        </p:txBody>
      </p:sp>
      <p:sp>
        <p:nvSpPr>
          <p:cNvPr id="20" name="Text Box 18"/>
          <p:cNvSpPr txBox="1">
            <a:spLocks noChangeArrowheads="1"/>
          </p:cNvSpPr>
          <p:nvPr/>
        </p:nvSpPr>
        <p:spPr bwMode="auto">
          <a:xfrm>
            <a:off x="854391" y="160941"/>
            <a:ext cx="7271253" cy="707886"/>
          </a:xfrm>
          <a:prstGeom prst="rect">
            <a:avLst/>
          </a:prstGeom>
          <a:solidFill>
            <a:schemeClr val="tx1"/>
          </a:solidFill>
          <a:ln w="12700">
            <a:noFill/>
            <a:miter lim="800000"/>
            <a:headEnd/>
            <a:tailEnd/>
          </a:ln>
          <a:effectLst/>
        </p:spPr>
        <p:txBody>
          <a:bodyPr wrap="none">
            <a:spAutoFit/>
          </a:bodyPr>
          <a:lstStyle/>
          <a:p>
            <a:r>
              <a:rPr lang="en-US" sz="4000" b="1" i="1" u="sng" dirty="0">
                <a:solidFill>
                  <a:srgbClr val="FFFF00"/>
                </a:solidFill>
              </a:rPr>
              <a:t>Wavelength Converts to Altitude</a:t>
            </a:r>
          </a:p>
        </p:txBody>
      </p:sp>
      <p:sp>
        <p:nvSpPr>
          <p:cNvPr id="21" name="Rectangle 20"/>
          <p:cNvSpPr>
            <a:spLocks noChangeArrowheads="1"/>
          </p:cNvSpPr>
          <p:nvPr/>
        </p:nvSpPr>
        <p:spPr bwMode="auto">
          <a:xfrm>
            <a:off x="2831400" y="2922314"/>
            <a:ext cx="381000" cy="533400"/>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pic>
        <p:nvPicPr>
          <p:cNvPr id="22" name="Picture 21" descr="wt2"/>
          <p:cNvPicPr>
            <a:picLocks noChangeAspect="1" noChangeArrowheads="1"/>
          </p:cNvPicPr>
          <p:nvPr/>
        </p:nvPicPr>
        <p:blipFill>
          <a:blip r:embed="rId2">
            <a:extLst>
              <a:ext uri="{28A0092B-C50C-407E-A947-70E740481C1C}">
                <a14:useLocalDpi xmlns:a14="http://schemas.microsoft.com/office/drawing/2010/main" val="0"/>
              </a:ext>
            </a:extLst>
          </a:blip>
          <a:srcRect r="69307" b="44263"/>
          <a:stretch>
            <a:fillRect/>
          </a:stretch>
        </p:blipFill>
        <p:spPr bwMode="auto">
          <a:xfrm>
            <a:off x="88200" y="1703114"/>
            <a:ext cx="3429000" cy="4114800"/>
          </a:xfrm>
          <a:prstGeom prst="rect">
            <a:avLst/>
          </a:prstGeom>
          <a:noFill/>
          <a:extLst>
            <a:ext uri="{909E8E84-426E-40dd-AFC4-6F175D3DCCD1}">
              <a14:hiddenFill xmlns:a14="http://schemas.microsoft.com/office/drawing/2010/main" xmlns="">
                <a:solidFill>
                  <a:srgbClr val="FFFFFF"/>
                </a:solidFill>
              </a14:hiddenFill>
            </a:ext>
          </a:extLst>
        </p:spPr>
      </p:pic>
      <p:sp>
        <p:nvSpPr>
          <p:cNvPr id="23" name="Text Box 22"/>
          <p:cNvSpPr txBox="1">
            <a:spLocks noChangeArrowheads="1"/>
          </p:cNvSpPr>
          <p:nvPr/>
        </p:nvSpPr>
        <p:spPr bwMode="auto">
          <a:xfrm rot="16200000">
            <a:off x="2611531" y="3446983"/>
            <a:ext cx="1658938"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b="1">
                <a:solidFill>
                  <a:schemeClr val="folHlink"/>
                </a:solidFill>
              </a:rPr>
              <a:t>Absorption</a:t>
            </a:r>
          </a:p>
        </p:txBody>
      </p:sp>
      <p:sp>
        <p:nvSpPr>
          <p:cNvPr id="24" name="Line 23"/>
          <p:cNvSpPr>
            <a:spLocks noChangeShapeType="1"/>
          </p:cNvSpPr>
          <p:nvPr/>
        </p:nvSpPr>
        <p:spPr bwMode="auto">
          <a:xfrm flipV="1">
            <a:off x="3441000" y="1931714"/>
            <a:ext cx="0" cy="838200"/>
          </a:xfrm>
          <a:prstGeom prst="line">
            <a:avLst/>
          </a:prstGeom>
          <a:noFill/>
          <a:ln w="9525">
            <a:solidFill>
              <a:schemeClr val="folHlink"/>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a:p>
        </p:txBody>
      </p:sp>
      <p:sp>
        <p:nvSpPr>
          <p:cNvPr id="25" name="Rectangle 24"/>
          <p:cNvSpPr>
            <a:spLocks noChangeArrowheads="1"/>
          </p:cNvSpPr>
          <p:nvPr/>
        </p:nvSpPr>
        <p:spPr bwMode="auto">
          <a:xfrm>
            <a:off x="2831400" y="2922314"/>
            <a:ext cx="381000" cy="533400"/>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Tree>
    <p:extLst>
      <p:ext uri="{BB962C8B-B14F-4D97-AF65-F5344CB8AC3E}">
        <p14:creationId xmlns:p14="http://schemas.microsoft.com/office/powerpoint/2010/main" val="22184852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SSIST_THETA.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07451"/>
            <a:ext cx="4267674" cy="3200756"/>
          </a:xfrm>
          <a:prstGeom prst="rect">
            <a:avLst/>
          </a:prstGeom>
        </p:spPr>
      </p:pic>
      <p:pic>
        <p:nvPicPr>
          <p:cNvPr id="5" name="Picture 4" descr="RUC_THETA.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7674" y="593645"/>
            <a:ext cx="4267674" cy="3200756"/>
          </a:xfrm>
          <a:prstGeom prst="rect">
            <a:avLst/>
          </a:prstGeom>
        </p:spPr>
      </p:pic>
      <p:pic>
        <p:nvPicPr>
          <p:cNvPr id="6" name="Picture 5" descr="RUCret_THETA.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67674" y="3657244"/>
            <a:ext cx="4267674" cy="3200756"/>
          </a:xfrm>
          <a:prstGeom prst="rect">
            <a:avLst/>
          </a:prstGeom>
        </p:spPr>
      </p:pic>
      <p:sp>
        <p:nvSpPr>
          <p:cNvPr id="8" name="Title 1"/>
          <p:cNvSpPr txBox="1">
            <a:spLocks/>
          </p:cNvSpPr>
          <p:nvPr/>
        </p:nvSpPr>
        <p:spPr>
          <a:xfrm>
            <a:off x="0" y="0"/>
            <a:ext cx="9144000" cy="704093"/>
          </a:xfrm>
          <a:prstGeom prst="rect">
            <a:avLst/>
          </a:prstGeom>
        </p:spPr>
        <p:txBody>
          <a:bodyPr vert="horz" lIns="91440" tIns="45720" rIns="91440" bIns="45720" rtlCol="0" anchor="ctr">
            <a:normAutofit fontScale="97500"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u="sng"/>
              <a:t>Potential Temperature</a:t>
            </a:r>
            <a:endParaRPr lang="en-US" b="1" u="sng" dirty="0"/>
          </a:p>
        </p:txBody>
      </p:sp>
      <p:pic>
        <p:nvPicPr>
          <p:cNvPr id="2" name="Picture 1" descr="ASSISTruc_THETA.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3657244"/>
            <a:ext cx="4267674" cy="3200756"/>
          </a:xfrm>
          <a:prstGeom prst="rect">
            <a:avLst/>
          </a:prstGeom>
        </p:spPr>
      </p:pic>
      <p:sp>
        <p:nvSpPr>
          <p:cNvPr id="7" name="TextBox 6"/>
          <p:cNvSpPr txBox="1"/>
          <p:nvPr/>
        </p:nvSpPr>
        <p:spPr>
          <a:xfrm>
            <a:off x="1628363" y="1361577"/>
            <a:ext cx="827683" cy="369332"/>
          </a:xfrm>
          <a:prstGeom prst="rect">
            <a:avLst/>
          </a:prstGeom>
          <a:noFill/>
        </p:spPr>
        <p:txBody>
          <a:bodyPr wrap="none" rtlCol="0">
            <a:spAutoFit/>
          </a:bodyPr>
          <a:lstStyle/>
          <a:p>
            <a:r>
              <a:rPr lang="en-US" b="1" dirty="0"/>
              <a:t>ASSIST</a:t>
            </a:r>
          </a:p>
        </p:txBody>
      </p:sp>
      <p:sp>
        <p:nvSpPr>
          <p:cNvPr id="9" name="TextBox 8"/>
          <p:cNvSpPr txBox="1"/>
          <p:nvPr/>
        </p:nvSpPr>
        <p:spPr>
          <a:xfrm>
            <a:off x="5908420" y="1361577"/>
            <a:ext cx="587496" cy="369332"/>
          </a:xfrm>
          <a:prstGeom prst="rect">
            <a:avLst/>
          </a:prstGeom>
          <a:noFill/>
        </p:spPr>
        <p:txBody>
          <a:bodyPr wrap="none" rtlCol="0">
            <a:spAutoFit/>
          </a:bodyPr>
          <a:lstStyle/>
          <a:p>
            <a:r>
              <a:rPr lang="en-US" b="1" dirty="0"/>
              <a:t>RUC</a:t>
            </a:r>
          </a:p>
        </p:txBody>
      </p:sp>
      <p:sp>
        <p:nvSpPr>
          <p:cNvPr id="10" name="TextBox 9"/>
          <p:cNvSpPr txBox="1"/>
          <p:nvPr/>
        </p:nvSpPr>
        <p:spPr>
          <a:xfrm>
            <a:off x="5409682" y="4311883"/>
            <a:ext cx="2427956" cy="369332"/>
          </a:xfrm>
          <a:prstGeom prst="rect">
            <a:avLst/>
          </a:prstGeom>
          <a:noFill/>
        </p:spPr>
        <p:txBody>
          <a:bodyPr wrap="none" rtlCol="0">
            <a:spAutoFit/>
          </a:bodyPr>
          <a:lstStyle/>
          <a:p>
            <a:r>
              <a:rPr lang="en-US" b="1" dirty="0"/>
              <a:t>RUC Radiance Retrieval</a:t>
            </a:r>
          </a:p>
        </p:txBody>
      </p:sp>
      <p:sp>
        <p:nvSpPr>
          <p:cNvPr id="11" name="TextBox 10"/>
          <p:cNvSpPr txBox="1"/>
          <p:nvPr/>
        </p:nvSpPr>
        <p:spPr>
          <a:xfrm>
            <a:off x="867880" y="4292193"/>
            <a:ext cx="2977084" cy="369332"/>
          </a:xfrm>
          <a:prstGeom prst="rect">
            <a:avLst/>
          </a:prstGeom>
          <a:noFill/>
        </p:spPr>
        <p:txBody>
          <a:bodyPr wrap="none" rtlCol="0">
            <a:spAutoFit/>
          </a:bodyPr>
          <a:lstStyle/>
          <a:p>
            <a:r>
              <a:rPr lang="en-US" b="1" dirty="0"/>
              <a:t>ASSIST (RUC BIAS Correction) </a:t>
            </a:r>
          </a:p>
        </p:txBody>
      </p:sp>
    </p:spTree>
    <p:extLst>
      <p:ext uri="{BB962C8B-B14F-4D97-AF65-F5344CB8AC3E}">
        <p14:creationId xmlns:p14="http://schemas.microsoft.com/office/powerpoint/2010/main" val="119095667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0" y="0"/>
            <a:ext cx="9144000" cy="704093"/>
          </a:xfrm>
          <a:prstGeom prst="rect">
            <a:avLst/>
          </a:prstGeom>
        </p:spPr>
        <p:txBody>
          <a:bodyPr vert="horz" lIns="91440" tIns="45720" rIns="91440" bIns="45720" rtlCol="0" anchor="ctr">
            <a:normAutofit fontScale="97500"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u="sng"/>
              <a:t>Water Vapor Mixing Ratio</a:t>
            </a:r>
            <a:endParaRPr lang="en-US" b="1" u="sng" dirty="0"/>
          </a:p>
        </p:txBody>
      </p:sp>
      <p:grpSp>
        <p:nvGrpSpPr>
          <p:cNvPr id="6" name="Group 5"/>
          <p:cNvGrpSpPr/>
          <p:nvPr/>
        </p:nvGrpSpPr>
        <p:grpSpPr>
          <a:xfrm>
            <a:off x="-1" y="593645"/>
            <a:ext cx="8536588" cy="6264355"/>
            <a:chOff x="-1" y="593645"/>
            <a:chExt cx="8536588" cy="6264355"/>
          </a:xfrm>
        </p:grpSpPr>
        <p:pic>
          <p:nvPicPr>
            <p:cNvPr id="3" name="Picture 2" descr="ASSIST_Q.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607451"/>
              <a:ext cx="4267674" cy="3200756"/>
            </a:xfrm>
            <a:prstGeom prst="rect">
              <a:avLst/>
            </a:prstGeom>
          </p:spPr>
        </p:pic>
        <p:pic>
          <p:nvPicPr>
            <p:cNvPr id="4" name="Picture 3" descr="RUC_Q.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68913" y="593645"/>
              <a:ext cx="4267674" cy="3200756"/>
            </a:xfrm>
            <a:prstGeom prst="rect">
              <a:avLst/>
            </a:prstGeom>
          </p:spPr>
        </p:pic>
        <p:pic>
          <p:nvPicPr>
            <p:cNvPr id="5" name="Picture 4" descr="RUCret_Q.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11844" y="3657244"/>
              <a:ext cx="4267674" cy="3200756"/>
            </a:xfrm>
            <a:prstGeom prst="rect">
              <a:avLst/>
            </a:prstGeom>
          </p:spPr>
        </p:pic>
        <p:sp>
          <p:nvSpPr>
            <p:cNvPr id="8" name="TextBox 7"/>
            <p:cNvSpPr txBox="1"/>
            <p:nvPr/>
          </p:nvSpPr>
          <p:spPr>
            <a:xfrm>
              <a:off x="1863048" y="1361577"/>
              <a:ext cx="827683" cy="369332"/>
            </a:xfrm>
            <a:prstGeom prst="rect">
              <a:avLst/>
            </a:prstGeom>
            <a:noFill/>
          </p:spPr>
          <p:txBody>
            <a:bodyPr wrap="none" rtlCol="0">
              <a:spAutoFit/>
            </a:bodyPr>
            <a:lstStyle/>
            <a:p>
              <a:r>
                <a:rPr lang="en-US" b="1" dirty="0">
                  <a:solidFill>
                    <a:schemeClr val="bg1"/>
                  </a:solidFill>
                </a:rPr>
                <a:t>ASSIST</a:t>
              </a:r>
            </a:p>
          </p:txBody>
        </p:sp>
        <p:sp>
          <p:nvSpPr>
            <p:cNvPr id="9" name="TextBox 8"/>
            <p:cNvSpPr txBox="1"/>
            <p:nvPr/>
          </p:nvSpPr>
          <p:spPr>
            <a:xfrm>
              <a:off x="5908420" y="1361577"/>
              <a:ext cx="587496" cy="369332"/>
            </a:xfrm>
            <a:prstGeom prst="rect">
              <a:avLst/>
            </a:prstGeom>
            <a:noFill/>
          </p:spPr>
          <p:txBody>
            <a:bodyPr wrap="none" rtlCol="0">
              <a:spAutoFit/>
            </a:bodyPr>
            <a:lstStyle/>
            <a:p>
              <a:r>
                <a:rPr lang="en-US" b="1" dirty="0">
                  <a:solidFill>
                    <a:schemeClr val="bg1"/>
                  </a:solidFill>
                </a:rPr>
                <a:t>RUC</a:t>
              </a:r>
            </a:p>
          </p:txBody>
        </p:sp>
        <p:sp>
          <p:nvSpPr>
            <p:cNvPr id="10" name="TextBox 9"/>
            <p:cNvSpPr txBox="1"/>
            <p:nvPr/>
          </p:nvSpPr>
          <p:spPr>
            <a:xfrm>
              <a:off x="5133584" y="4463749"/>
              <a:ext cx="2427956" cy="369332"/>
            </a:xfrm>
            <a:prstGeom prst="rect">
              <a:avLst/>
            </a:prstGeom>
            <a:noFill/>
          </p:spPr>
          <p:txBody>
            <a:bodyPr wrap="none" rtlCol="0">
              <a:spAutoFit/>
            </a:bodyPr>
            <a:lstStyle/>
            <a:p>
              <a:r>
                <a:rPr lang="en-US" b="1" dirty="0">
                  <a:solidFill>
                    <a:schemeClr val="bg1"/>
                  </a:solidFill>
                </a:rPr>
                <a:t>RUC Radiance Retrieval</a:t>
              </a:r>
            </a:p>
          </p:txBody>
        </p:sp>
        <p:pic>
          <p:nvPicPr>
            <p:cNvPr id="2" name="Picture 1" descr="ASSISTruc_Q.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39" y="3657244"/>
              <a:ext cx="4267674" cy="3200756"/>
            </a:xfrm>
            <a:prstGeom prst="rect">
              <a:avLst/>
            </a:prstGeom>
          </p:spPr>
        </p:pic>
        <p:sp>
          <p:nvSpPr>
            <p:cNvPr id="11" name="TextBox 10"/>
            <p:cNvSpPr txBox="1"/>
            <p:nvPr/>
          </p:nvSpPr>
          <p:spPr>
            <a:xfrm>
              <a:off x="867880" y="4292193"/>
              <a:ext cx="2977084" cy="369332"/>
            </a:xfrm>
            <a:prstGeom prst="rect">
              <a:avLst/>
            </a:prstGeom>
            <a:noFill/>
          </p:spPr>
          <p:txBody>
            <a:bodyPr wrap="none" rtlCol="0">
              <a:spAutoFit/>
            </a:bodyPr>
            <a:lstStyle/>
            <a:p>
              <a:r>
                <a:rPr lang="en-US" b="1" dirty="0"/>
                <a:t>ASSIST (RUC BIAS Correction) </a:t>
              </a:r>
            </a:p>
          </p:txBody>
        </p:sp>
      </p:grpSp>
    </p:spTree>
    <p:extLst>
      <p:ext uri="{BB962C8B-B14F-4D97-AF65-F5344CB8AC3E}">
        <p14:creationId xmlns:p14="http://schemas.microsoft.com/office/powerpoint/2010/main" val="377575451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RUCret_R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62079" y="3519232"/>
            <a:ext cx="4267674" cy="3200756"/>
          </a:xfrm>
          <a:prstGeom prst="rect">
            <a:avLst/>
          </a:prstGeom>
        </p:spPr>
      </p:pic>
      <p:pic>
        <p:nvPicPr>
          <p:cNvPr id="5" name="Picture 4" descr="RUC_RH.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67674" y="579839"/>
            <a:ext cx="4267674" cy="3200756"/>
          </a:xfrm>
          <a:prstGeom prst="rect">
            <a:avLst/>
          </a:prstGeom>
        </p:spPr>
      </p:pic>
      <p:sp>
        <p:nvSpPr>
          <p:cNvPr id="10" name="TextBox 9"/>
          <p:cNvSpPr txBox="1"/>
          <p:nvPr/>
        </p:nvSpPr>
        <p:spPr>
          <a:xfrm>
            <a:off x="5908420" y="1361577"/>
            <a:ext cx="1365428" cy="369332"/>
          </a:xfrm>
          <a:prstGeom prst="rect">
            <a:avLst/>
          </a:prstGeom>
          <a:noFill/>
        </p:spPr>
        <p:txBody>
          <a:bodyPr wrap="none" rtlCol="0">
            <a:spAutoFit/>
          </a:bodyPr>
          <a:lstStyle/>
          <a:p>
            <a:r>
              <a:rPr lang="en-US" b="1" dirty="0"/>
              <a:t>RUC “Truth”</a:t>
            </a:r>
          </a:p>
        </p:txBody>
      </p:sp>
      <p:sp>
        <p:nvSpPr>
          <p:cNvPr id="11" name="TextBox 10"/>
          <p:cNvSpPr txBox="1"/>
          <p:nvPr/>
        </p:nvSpPr>
        <p:spPr>
          <a:xfrm>
            <a:off x="5409682" y="4311883"/>
            <a:ext cx="2427956" cy="369332"/>
          </a:xfrm>
          <a:prstGeom prst="rect">
            <a:avLst/>
          </a:prstGeom>
          <a:noFill/>
        </p:spPr>
        <p:txBody>
          <a:bodyPr wrap="none" rtlCol="0">
            <a:spAutoFit/>
          </a:bodyPr>
          <a:lstStyle/>
          <a:p>
            <a:r>
              <a:rPr lang="en-US" b="1" dirty="0"/>
              <a:t>RUC Radiance Retrieval</a:t>
            </a:r>
          </a:p>
        </p:txBody>
      </p:sp>
      <p:pic>
        <p:nvPicPr>
          <p:cNvPr id="2" name="Picture 1" descr="ASSISTruc_RH.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405" y="3657244"/>
            <a:ext cx="4267674" cy="3200756"/>
          </a:xfrm>
          <a:prstGeom prst="rect">
            <a:avLst/>
          </a:prstGeom>
        </p:spPr>
      </p:pic>
      <p:sp>
        <p:nvSpPr>
          <p:cNvPr id="12" name="TextBox 11"/>
          <p:cNvSpPr txBox="1"/>
          <p:nvPr/>
        </p:nvSpPr>
        <p:spPr>
          <a:xfrm>
            <a:off x="867880" y="4292193"/>
            <a:ext cx="2977084" cy="369332"/>
          </a:xfrm>
          <a:prstGeom prst="rect">
            <a:avLst/>
          </a:prstGeom>
          <a:noFill/>
        </p:spPr>
        <p:txBody>
          <a:bodyPr wrap="none" rtlCol="0">
            <a:spAutoFit/>
          </a:bodyPr>
          <a:lstStyle/>
          <a:p>
            <a:r>
              <a:rPr lang="en-US" b="1" dirty="0"/>
              <a:t>ASSIST (RUC BIAS Correction) </a:t>
            </a:r>
          </a:p>
        </p:txBody>
      </p:sp>
      <p:pic>
        <p:nvPicPr>
          <p:cNvPr id="6" name="Picture 5" descr="ASSIST_Q2.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798" y="571075"/>
            <a:ext cx="4290780" cy="3210423"/>
          </a:xfrm>
          <a:prstGeom prst="rect">
            <a:avLst/>
          </a:prstGeom>
        </p:spPr>
      </p:pic>
      <p:sp>
        <p:nvSpPr>
          <p:cNvPr id="14" name="TextBox 13"/>
          <p:cNvSpPr txBox="1"/>
          <p:nvPr/>
        </p:nvSpPr>
        <p:spPr>
          <a:xfrm>
            <a:off x="1863048" y="1361577"/>
            <a:ext cx="827683" cy="369332"/>
          </a:xfrm>
          <a:prstGeom prst="rect">
            <a:avLst/>
          </a:prstGeom>
          <a:noFill/>
        </p:spPr>
        <p:txBody>
          <a:bodyPr wrap="none" rtlCol="0">
            <a:spAutoFit/>
          </a:bodyPr>
          <a:lstStyle/>
          <a:p>
            <a:r>
              <a:rPr lang="en-US" b="1" dirty="0">
                <a:solidFill>
                  <a:srgbClr val="FF0000"/>
                </a:solidFill>
              </a:rPr>
              <a:t>ASSIST</a:t>
            </a:r>
          </a:p>
        </p:txBody>
      </p:sp>
      <p:sp>
        <p:nvSpPr>
          <p:cNvPr id="15" name="Title 1"/>
          <p:cNvSpPr txBox="1">
            <a:spLocks/>
          </p:cNvSpPr>
          <p:nvPr/>
        </p:nvSpPr>
        <p:spPr>
          <a:xfrm>
            <a:off x="0" y="0"/>
            <a:ext cx="9144000" cy="704093"/>
          </a:xfrm>
          <a:prstGeom prst="rect">
            <a:avLst/>
          </a:prstGeom>
        </p:spPr>
        <p:txBody>
          <a:bodyPr vert="horz" lIns="91440" tIns="45720" rIns="91440" bIns="45720" rtlCol="0" anchor="ctr">
            <a:normAutofit fontScale="97500"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u="sng" dirty="0"/>
              <a:t>Relative Humidity</a:t>
            </a:r>
          </a:p>
        </p:txBody>
      </p:sp>
    </p:spTree>
    <p:extLst>
      <p:ext uri="{BB962C8B-B14F-4D97-AF65-F5344CB8AC3E}">
        <p14:creationId xmlns:p14="http://schemas.microsoft.com/office/powerpoint/2010/main" val="263413823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9144000" cy="1560048"/>
          </a:xfrm>
        </p:spPr>
        <p:txBody>
          <a:bodyPr>
            <a:normAutofit/>
          </a:bodyPr>
          <a:lstStyle/>
          <a:p>
            <a:r>
              <a:rPr lang="en-US" b="1" u="sng" dirty="0"/>
              <a:t>Quebec Retrieval Results Summary</a:t>
            </a:r>
            <a:br>
              <a:rPr lang="en-US" b="1" u="sng" dirty="0"/>
            </a:br>
            <a:r>
              <a:rPr lang="en-US" b="1" u="sng" dirty="0"/>
              <a:t> (29 February, 2012)</a:t>
            </a:r>
          </a:p>
        </p:txBody>
      </p:sp>
      <p:sp>
        <p:nvSpPr>
          <p:cNvPr id="4" name="TextBox 3"/>
          <p:cNvSpPr txBox="1"/>
          <p:nvPr/>
        </p:nvSpPr>
        <p:spPr>
          <a:xfrm>
            <a:off x="496975" y="1698106"/>
            <a:ext cx="8062044" cy="5016759"/>
          </a:xfrm>
          <a:prstGeom prst="rect">
            <a:avLst/>
          </a:prstGeom>
          <a:noFill/>
        </p:spPr>
        <p:txBody>
          <a:bodyPr wrap="square" rtlCol="0">
            <a:spAutoFit/>
          </a:bodyPr>
          <a:lstStyle/>
          <a:p>
            <a:pPr marL="285750" indent="-285750">
              <a:spcAft>
                <a:spcPts val="1200"/>
              </a:spcAft>
              <a:buFont typeface="Arial"/>
              <a:buChar char="•"/>
            </a:pPr>
            <a:r>
              <a:rPr lang="en-US" b="1" dirty="0"/>
              <a:t>The results show excellent correspondence between the ASSIST-only retrievals ( shown in the upper left hand panels) and our best estimate of “truth” (shown in the upper right hand panels). </a:t>
            </a:r>
          </a:p>
          <a:p>
            <a:pPr marL="285750" indent="-285750">
              <a:spcAft>
                <a:spcPts val="1200"/>
              </a:spcAft>
              <a:buFont typeface="Arial"/>
              <a:buChar char="•"/>
            </a:pPr>
            <a:r>
              <a:rPr lang="en-US" b="1" dirty="0"/>
              <a:t>The finer scale structure shown in the ASSIST cross-sections indicate that finer scale boundary layer structure than can be obtained by the hourly RUC is being observed with the ASSIST.</a:t>
            </a:r>
          </a:p>
          <a:p>
            <a:pPr marL="285750" indent="-285750">
              <a:spcAft>
                <a:spcPts val="1200"/>
              </a:spcAft>
              <a:buFont typeface="Arial"/>
              <a:buChar char="•"/>
            </a:pPr>
            <a:r>
              <a:rPr lang="en-US" b="1" dirty="0"/>
              <a:t>The use of a forecast model to correct the ASSIST retrievals for statistical bias does not seem to improve the accuracy of the ASSIST retrievals.</a:t>
            </a:r>
          </a:p>
          <a:p>
            <a:pPr marL="285750" indent="-285750">
              <a:spcAft>
                <a:spcPts val="1200"/>
              </a:spcAft>
              <a:buFont typeface="Arial"/>
              <a:buChar char="•"/>
            </a:pPr>
            <a:r>
              <a:rPr lang="en-US" b="1" dirty="0"/>
              <a:t>The retrievals from error-free ASSIST radiances simulated from the RUC analyses do not seem to possess any higher accuracy than those retrievals obtained from actual ASSIST data.</a:t>
            </a:r>
          </a:p>
          <a:p>
            <a:pPr marL="285750" indent="-285750">
              <a:spcAft>
                <a:spcPts val="1200"/>
              </a:spcAft>
              <a:buFont typeface="Arial"/>
              <a:buChar char="•"/>
            </a:pPr>
            <a:r>
              <a:rPr lang="en-US" b="1" dirty="0"/>
              <a:t>Next I will validate the accuracy of the GHG retrievals using the Real-time Air Quality </a:t>
            </a:r>
            <a:r>
              <a:rPr lang="en-US" b="1" dirty="0" err="1"/>
              <a:t>Modelling</a:t>
            </a:r>
            <a:r>
              <a:rPr lang="en-US" b="1" dirty="0"/>
              <a:t> System (RAQMS) data collected for the Quebec region.</a:t>
            </a:r>
          </a:p>
          <a:p>
            <a:pPr marL="285750" indent="-285750">
              <a:buFont typeface="Arial"/>
              <a:buChar char="•"/>
            </a:pPr>
            <a:endParaRPr lang="en-US" b="1" dirty="0"/>
          </a:p>
          <a:p>
            <a:pPr marL="285750" indent="-285750">
              <a:buFont typeface="Arial"/>
              <a:buChar char="•"/>
            </a:pPr>
            <a:endParaRPr lang="en-US" b="1" dirty="0"/>
          </a:p>
        </p:txBody>
      </p:sp>
    </p:spTree>
    <p:extLst>
      <p:ext uri="{BB962C8B-B14F-4D97-AF65-F5344CB8AC3E}">
        <p14:creationId xmlns:p14="http://schemas.microsoft.com/office/powerpoint/2010/main" val="187602944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376272"/>
            <a:ext cx="9144000" cy="893627"/>
          </a:xfrm>
        </p:spPr>
        <p:txBody>
          <a:bodyPr>
            <a:normAutofit fontScale="90000"/>
          </a:bodyPr>
          <a:lstStyle/>
          <a:p>
            <a:r>
              <a:rPr lang="en-US" sz="3600" b="1" u="sng" dirty="0">
                <a:solidFill>
                  <a:srgbClr val="800000"/>
                </a:solidFill>
              </a:rPr>
              <a:t>Quebec City Retrieval Results (29 February, 2012)</a:t>
            </a:r>
            <a:br>
              <a:rPr lang="en-US" sz="3600" b="1" u="sng" dirty="0">
                <a:solidFill>
                  <a:srgbClr val="800000"/>
                </a:solidFill>
              </a:rPr>
            </a:br>
            <a:endParaRPr lang="en-US" sz="3600" b="1" u="sng" dirty="0">
              <a:solidFill>
                <a:srgbClr val="800000"/>
              </a:solidFill>
            </a:endParaRPr>
          </a:p>
        </p:txBody>
      </p:sp>
      <p:sp>
        <p:nvSpPr>
          <p:cNvPr id="4" name="TextBox 3"/>
          <p:cNvSpPr txBox="1"/>
          <p:nvPr/>
        </p:nvSpPr>
        <p:spPr>
          <a:xfrm>
            <a:off x="540995" y="1122934"/>
            <a:ext cx="8185498" cy="5847755"/>
          </a:xfrm>
          <a:prstGeom prst="rect">
            <a:avLst/>
          </a:prstGeom>
          <a:noFill/>
        </p:spPr>
        <p:txBody>
          <a:bodyPr wrap="square" rtlCol="0">
            <a:spAutoFit/>
          </a:bodyPr>
          <a:lstStyle/>
          <a:p>
            <a:pPr>
              <a:spcAft>
                <a:spcPts val="1200"/>
              </a:spcAft>
            </a:pPr>
            <a:r>
              <a:rPr lang="en-US" sz="2800" b="1" dirty="0"/>
              <a:t>Shown are the results of tests of the ECNU retrieval software  using the radiance spectra collected from the ECNU ASSIST-II instrument</a:t>
            </a:r>
          </a:p>
          <a:p>
            <a:pPr marL="285750" indent="-285750">
              <a:spcAft>
                <a:spcPts val="1200"/>
              </a:spcAft>
              <a:buFont typeface="Arial"/>
              <a:buChar char="•"/>
            </a:pPr>
            <a:r>
              <a:rPr lang="en-US" sz="2800" u="sng" dirty="0"/>
              <a:t>Left</a:t>
            </a:r>
            <a:r>
              <a:rPr lang="en-US" sz="2800" dirty="0"/>
              <a:t> panel shows the ASSIST-II retrieval without using any ancillary analysis data to correct for statistical bias</a:t>
            </a:r>
          </a:p>
          <a:p>
            <a:pPr marL="285750" indent="-285750">
              <a:spcAft>
                <a:spcPts val="1200"/>
              </a:spcAft>
              <a:buFont typeface="Arial"/>
              <a:buChar char="•"/>
            </a:pPr>
            <a:r>
              <a:rPr lang="en-US" sz="2800" u="sng" dirty="0"/>
              <a:t>Right</a:t>
            </a:r>
            <a:r>
              <a:rPr lang="en-US" sz="2800" dirty="0"/>
              <a:t> panel shows the hourly high spatial resolution hourly Rapid Update Cycle (RUC) forecast analysis of balloon-sonde data (T &amp; H2O) or Real-time Air Quality Modeling System (RAQMS) 18 UTC forecast of trace gas (O</a:t>
            </a:r>
            <a:r>
              <a:rPr lang="en-US" sz="2800" baseline="-25000" dirty="0"/>
              <a:t>3</a:t>
            </a:r>
            <a:r>
              <a:rPr lang="en-US" sz="2800" dirty="0"/>
              <a:t>,CO, CH</a:t>
            </a:r>
            <a:r>
              <a:rPr lang="en-US" sz="2800" baseline="-25000" dirty="0"/>
              <a:t>4</a:t>
            </a:r>
            <a:r>
              <a:rPr lang="en-US" sz="2800" dirty="0"/>
              <a:t>, N</a:t>
            </a:r>
            <a:r>
              <a:rPr lang="en-US" sz="2800" baseline="-25000" dirty="0"/>
              <a:t>2</a:t>
            </a:r>
            <a:r>
              <a:rPr lang="en-US" sz="2800" dirty="0"/>
              <a:t>O) Concentrations</a:t>
            </a:r>
          </a:p>
          <a:p>
            <a:r>
              <a:rPr lang="en-US" b="1" dirty="0">
                <a:solidFill>
                  <a:srgbClr val="800000"/>
                </a:solidFill>
              </a:rPr>
              <a:t>*  The RAQMS data was kindly  provided by Bradley Pierce (NOAA/NESDIS)</a:t>
            </a:r>
          </a:p>
          <a:p>
            <a:pPr marL="285750" indent="-285750">
              <a:buFont typeface="Arial"/>
              <a:buChar char="•"/>
            </a:pPr>
            <a:endParaRPr lang="en-US" b="1" dirty="0"/>
          </a:p>
        </p:txBody>
      </p:sp>
    </p:spTree>
    <p:extLst>
      <p:ext uri="{BB962C8B-B14F-4D97-AF65-F5344CB8AC3E}">
        <p14:creationId xmlns:p14="http://schemas.microsoft.com/office/powerpoint/2010/main" val="213557591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SSIST_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07451"/>
            <a:ext cx="4267674" cy="3200756"/>
          </a:xfrm>
          <a:prstGeom prst="rect">
            <a:avLst/>
          </a:prstGeom>
        </p:spPr>
      </p:pic>
      <p:pic>
        <p:nvPicPr>
          <p:cNvPr id="4" name="Picture 3" descr="RUC_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8398" y="593645"/>
            <a:ext cx="4267674" cy="3200756"/>
          </a:xfrm>
          <a:prstGeom prst="rect">
            <a:avLst/>
          </a:prstGeom>
        </p:spPr>
      </p:pic>
      <p:sp>
        <p:nvSpPr>
          <p:cNvPr id="7" name="Title 1"/>
          <p:cNvSpPr txBox="1">
            <a:spLocks/>
          </p:cNvSpPr>
          <p:nvPr/>
        </p:nvSpPr>
        <p:spPr>
          <a:xfrm>
            <a:off x="0" y="0"/>
            <a:ext cx="9144000" cy="704093"/>
          </a:xfrm>
          <a:prstGeom prst="rect">
            <a:avLst/>
          </a:prstGeom>
        </p:spPr>
        <p:txBody>
          <a:bodyPr vert="horz" lIns="91440" tIns="45720" rIns="91440" bIns="45720" rtlCol="0" anchor="ctr">
            <a:normAutofit fontScale="97500"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u="sng" dirty="0"/>
              <a:t>Temperature &amp; Potential Temperature</a:t>
            </a:r>
          </a:p>
        </p:txBody>
      </p:sp>
      <p:sp>
        <p:nvSpPr>
          <p:cNvPr id="8" name="TextBox 7"/>
          <p:cNvSpPr txBox="1"/>
          <p:nvPr/>
        </p:nvSpPr>
        <p:spPr>
          <a:xfrm>
            <a:off x="1863048" y="1361577"/>
            <a:ext cx="827683" cy="369332"/>
          </a:xfrm>
          <a:prstGeom prst="rect">
            <a:avLst/>
          </a:prstGeom>
          <a:noFill/>
        </p:spPr>
        <p:txBody>
          <a:bodyPr wrap="none" rtlCol="0">
            <a:spAutoFit/>
          </a:bodyPr>
          <a:lstStyle/>
          <a:p>
            <a:r>
              <a:rPr lang="en-US" b="1" dirty="0">
                <a:solidFill>
                  <a:srgbClr val="FF0000"/>
                </a:solidFill>
              </a:rPr>
              <a:t>ASSIST</a:t>
            </a:r>
          </a:p>
        </p:txBody>
      </p:sp>
      <p:sp>
        <p:nvSpPr>
          <p:cNvPr id="9" name="TextBox 8"/>
          <p:cNvSpPr txBox="1"/>
          <p:nvPr/>
        </p:nvSpPr>
        <p:spPr>
          <a:xfrm>
            <a:off x="5908420" y="1361577"/>
            <a:ext cx="587496" cy="369332"/>
          </a:xfrm>
          <a:prstGeom prst="rect">
            <a:avLst/>
          </a:prstGeom>
          <a:noFill/>
        </p:spPr>
        <p:txBody>
          <a:bodyPr wrap="none" rtlCol="0">
            <a:spAutoFit/>
          </a:bodyPr>
          <a:lstStyle/>
          <a:p>
            <a:r>
              <a:rPr lang="en-US" b="1" dirty="0">
                <a:solidFill>
                  <a:srgbClr val="FF0000"/>
                </a:solidFill>
              </a:rPr>
              <a:t>RUC</a:t>
            </a:r>
          </a:p>
        </p:txBody>
      </p:sp>
      <p:pic>
        <p:nvPicPr>
          <p:cNvPr id="12" name="Picture 11" descr="ASSIST_THETA.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664661"/>
            <a:ext cx="4267674" cy="3200756"/>
          </a:xfrm>
          <a:prstGeom prst="rect">
            <a:avLst/>
          </a:prstGeom>
        </p:spPr>
      </p:pic>
      <p:pic>
        <p:nvPicPr>
          <p:cNvPr id="13" name="Picture 12" descr="RUC_THETA.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67674" y="3650855"/>
            <a:ext cx="4267674" cy="3200756"/>
          </a:xfrm>
          <a:prstGeom prst="rect">
            <a:avLst/>
          </a:prstGeom>
        </p:spPr>
      </p:pic>
      <p:sp>
        <p:nvSpPr>
          <p:cNvPr id="14" name="TextBox 13"/>
          <p:cNvSpPr txBox="1"/>
          <p:nvPr/>
        </p:nvSpPr>
        <p:spPr>
          <a:xfrm>
            <a:off x="1628363" y="4418787"/>
            <a:ext cx="827683" cy="369332"/>
          </a:xfrm>
          <a:prstGeom prst="rect">
            <a:avLst/>
          </a:prstGeom>
          <a:noFill/>
        </p:spPr>
        <p:txBody>
          <a:bodyPr wrap="none" rtlCol="0">
            <a:spAutoFit/>
          </a:bodyPr>
          <a:lstStyle/>
          <a:p>
            <a:r>
              <a:rPr lang="en-US" b="1" dirty="0"/>
              <a:t>ASSIST</a:t>
            </a:r>
          </a:p>
        </p:txBody>
      </p:sp>
      <p:sp>
        <p:nvSpPr>
          <p:cNvPr id="15" name="TextBox 14"/>
          <p:cNvSpPr txBox="1"/>
          <p:nvPr/>
        </p:nvSpPr>
        <p:spPr>
          <a:xfrm>
            <a:off x="5908420" y="4418787"/>
            <a:ext cx="587496" cy="369332"/>
          </a:xfrm>
          <a:prstGeom prst="rect">
            <a:avLst/>
          </a:prstGeom>
          <a:noFill/>
        </p:spPr>
        <p:txBody>
          <a:bodyPr wrap="none" rtlCol="0">
            <a:spAutoFit/>
          </a:bodyPr>
          <a:lstStyle/>
          <a:p>
            <a:r>
              <a:rPr lang="en-US" b="1" dirty="0"/>
              <a:t>RUC</a:t>
            </a:r>
          </a:p>
        </p:txBody>
      </p:sp>
    </p:spTree>
    <p:extLst>
      <p:ext uri="{BB962C8B-B14F-4D97-AF65-F5344CB8AC3E}">
        <p14:creationId xmlns:p14="http://schemas.microsoft.com/office/powerpoint/2010/main" val="263438088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SSIST_Q.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607451"/>
            <a:ext cx="4267674" cy="3200756"/>
          </a:xfrm>
          <a:prstGeom prst="rect">
            <a:avLst/>
          </a:prstGeom>
        </p:spPr>
      </p:pic>
      <p:pic>
        <p:nvPicPr>
          <p:cNvPr id="4" name="Picture 3" descr="RUC_Q.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8913" y="593645"/>
            <a:ext cx="4267674" cy="3200756"/>
          </a:xfrm>
          <a:prstGeom prst="rect">
            <a:avLst/>
          </a:prstGeom>
        </p:spPr>
      </p:pic>
      <p:sp>
        <p:nvSpPr>
          <p:cNvPr id="7" name="Title 1"/>
          <p:cNvSpPr txBox="1">
            <a:spLocks/>
          </p:cNvSpPr>
          <p:nvPr/>
        </p:nvSpPr>
        <p:spPr>
          <a:xfrm>
            <a:off x="0" y="0"/>
            <a:ext cx="9144000" cy="704093"/>
          </a:xfrm>
          <a:prstGeom prst="rect">
            <a:avLst/>
          </a:prstGeom>
        </p:spPr>
        <p:txBody>
          <a:bodyPr vert="horz" lIns="91440" tIns="45720" rIns="91440" bIns="45720" rtlCol="0" anchor="ctr">
            <a:normAutofit fontScale="97500"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u="sng" dirty="0"/>
              <a:t>Mixing Ratio &amp; Relative Humidity</a:t>
            </a:r>
          </a:p>
        </p:txBody>
      </p:sp>
      <p:sp>
        <p:nvSpPr>
          <p:cNvPr id="8" name="TextBox 7"/>
          <p:cNvSpPr txBox="1"/>
          <p:nvPr/>
        </p:nvSpPr>
        <p:spPr>
          <a:xfrm>
            <a:off x="1863048" y="1361577"/>
            <a:ext cx="827683" cy="369332"/>
          </a:xfrm>
          <a:prstGeom prst="rect">
            <a:avLst/>
          </a:prstGeom>
          <a:noFill/>
        </p:spPr>
        <p:txBody>
          <a:bodyPr wrap="none" rtlCol="0">
            <a:spAutoFit/>
          </a:bodyPr>
          <a:lstStyle/>
          <a:p>
            <a:r>
              <a:rPr lang="en-US" b="1" dirty="0">
                <a:solidFill>
                  <a:schemeClr val="bg1"/>
                </a:solidFill>
              </a:rPr>
              <a:t>ASSIST</a:t>
            </a:r>
          </a:p>
        </p:txBody>
      </p:sp>
      <p:sp>
        <p:nvSpPr>
          <p:cNvPr id="9" name="TextBox 8"/>
          <p:cNvSpPr txBox="1"/>
          <p:nvPr/>
        </p:nvSpPr>
        <p:spPr>
          <a:xfrm>
            <a:off x="5908420" y="1361577"/>
            <a:ext cx="587496" cy="369332"/>
          </a:xfrm>
          <a:prstGeom prst="rect">
            <a:avLst/>
          </a:prstGeom>
          <a:noFill/>
        </p:spPr>
        <p:txBody>
          <a:bodyPr wrap="none" rtlCol="0">
            <a:spAutoFit/>
          </a:bodyPr>
          <a:lstStyle/>
          <a:p>
            <a:r>
              <a:rPr lang="en-US" b="1" dirty="0">
                <a:solidFill>
                  <a:schemeClr val="bg1"/>
                </a:solidFill>
              </a:rPr>
              <a:t>RUC</a:t>
            </a:r>
          </a:p>
        </p:txBody>
      </p:sp>
      <p:pic>
        <p:nvPicPr>
          <p:cNvPr id="11" name="Picture 10" descr="RUC_RH.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08376" y="3695381"/>
            <a:ext cx="4267674" cy="3200756"/>
          </a:xfrm>
          <a:prstGeom prst="rect">
            <a:avLst/>
          </a:prstGeom>
        </p:spPr>
      </p:pic>
      <p:sp>
        <p:nvSpPr>
          <p:cNvPr id="12" name="TextBox 11"/>
          <p:cNvSpPr txBox="1"/>
          <p:nvPr/>
        </p:nvSpPr>
        <p:spPr>
          <a:xfrm>
            <a:off x="6084342" y="4477119"/>
            <a:ext cx="587496" cy="369332"/>
          </a:xfrm>
          <a:prstGeom prst="rect">
            <a:avLst/>
          </a:prstGeom>
          <a:noFill/>
        </p:spPr>
        <p:txBody>
          <a:bodyPr wrap="none" rtlCol="0">
            <a:spAutoFit/>
          </a:bodyPr>
          <a:lstStyle/>
          <a:p>
            <a:r>
              <a:rPr lang="en-US" b="1" dirty="0"/>
              <a:t>RUC </a:t>
            </a:r>
          </a:p>
        </p:txBody>
      </p:sp>
      <p:pic>
        <p:nvPicPr>
          <p:cNvPr id="13" name="Picture 12" descr="ASSIST_Q2.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500" y="3686617"/>
            <a:ext cx="4290780" cy="3210423"/>
          </a:xfrm>
          <a:prstGeom prst="rect">
            <a:avLst/>
          </a:prstGeom>
        </p:spPr>
      </p:pic>
      <p:sp>
        <p:nvSpPr>
          <p:cNvPr id="14" name="TextBox 13"/>
          <p:cNvSpPr txBox="1"/>
          <p:nvPr/>
        </p:nvSpPr>
        <p:spPr>
          <a:xfrm>
            <a:off x="1803750" y="4477119"/>
            <a:ext cx="827683" cy="369332"/>
          </a:xfrm>
          <a:prstGeom prst="rect">
            <a:avLst/>
          </a:prstGeom>
          <a:noFill/>
        </p:spPr>
        <p:txBody>
          <a:bodyPr wrap="none" rtlCol="0">
            <a:spAutoFit/>
          </a:bodyPr>
          <a:lstStyle/>
          <a:p>
            <a:r>
              <a:rPr lang="en-US" b="1" dirty="0">
                <a:solidFill>
                  <a:srgbClr val="FF0000"/>
                </a:solidFill>
              </a:rPr>
              <a:t>ASSIST</a:t>
            </a:r>
          </a:p>
        </p:txBody>
      </p:sp>
    </p:spTree>
    <p:extLst>
      <p:ext uri="{BB962C8B-B14F-4D97-AF65-F5344CB8AC3E}">
        <p14:creationId xmlns:p14="http://schemas.microsoft.com/office/powerpoint/2010/main" val="246252483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Ox.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96919" y="3686634"/>
            <a:ext cx="4260691" cy="3187910"/>
          </a:xfrm>
          <a:prstGeom prst="rect">
            <a:avLst/>
          </a:prstGeom>
        </p:spPr>
      </p:pic>
      <p:pic>
        <p:nvPicPr>
          <p:cNvPr id="16" name="Picture 15" descr="O3x.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22467" y="610024"/>
            <a:ext cx="4260691" cy="3187910"/>
          </a:xfrm>
          <a:prstGeom prst="rect">
            <a:avLst/>
          </a:prstGeom>
        </p:spPr>
      </p:pic>
      <p:pic>
        <p:nvPicPr>
          <p:cNvPr id="17" name="Picture 16" descr="O3x.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955" y="597380"/>
            <a:ext cx="4260691" cy="3187910"/>
          </a:xfrm>
          <a:prstGeom prst="rect">
            <a:avLst/>
          </a:prstGeom>
        </p:spPr>
      </p:pic>
      <p:pic>
        <p:nvPicPr>
          <p:cNvPr id="9" name="Picture 8" descr="COx.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611" y="3670090"/>
            <a:ext cx="4260691" cy="3187910"/>
          </a:xfrm>
          <a:prstGeom prst="rect">
            <a:avLst/>
          </a:prstGeom>
        </p:spPr>
      </p:pic>
      <p:sp>
        <p:nvSpPr>
          <p:cNvPr id="18" name="Title 1"/>
          <p:cNvSpPr txBox="1">
            <a:spLocks/>
          </p:cNvSpPr>
          <p:nvPr/>
        </p:nvSpPr>
        <p:spPr>
          <a:xfrm>
            <a:off x="0" y="0"/>
            <a:ext cx="9144000" cy="704093"/>
          </a:xfrm>
          <a:prstGeom prst="rect">
            <a:avLst/>
          </a:prstGeom>
        </p:spPr>
        <p:txBody>
          <a:bodyPr vert="horz" lIns="91440" tIns="45720" rIns="91440" bIns="45720" rtlCol="0" anchor="ctr">
            <a:normAutofit fontScale="97500"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dirty="0"/>
              <a:t>O</a:t>
            </a:r>
            <a:r>
              <a:rPr lang="en-US" b="1" baseline="-25000" dirty="0"/>
              <a:t>3</a:t>
            </a:r>
            <a:r>
              <a:rPr lang="en-US" b="1" dirty="0"/>
              <a:t> and CO</a:t>
            </a:r>
          </a:p>
        </p:txBody>
      </p:sp>
      <p:sp>
        <p:nvSpPr>
          <p:cNvPr id="19" name="TextBox 18"/>
          <p:cNvSpPr txBox="1"/>
          <p:nvPr/>
        </p:nvSpPr>
        <p:spPr>
          <a:xfrm>
            <a:off x="799732" y="1273357"/>
            <a:ext cx="1152967" cy="369332"/>
          </a:xfrm>
          <a:prstGeom prst="rect">
            <a:avLst/>
          </a:prstGeom>
          <a:noFill/>
        </p:spPr>
        <p:txBody>
          <a:bodyPr wrap="none" rtlCol="0">
            <a:spAutoFit/>
          </a:bodyPr>
          <a:lstStyle/>
          <a:p>
            <a:r>
              <a:rPr lang="en-US" b="1" dirty="0"/>
              <a:t>ASSIST O</a:t>
            </a:r>
            <a:r>
              <a:rPr lang="en-US" b="1" baseline="-25000" dirty="0"/>
              <a:t>3</a:t>
            </a:r>
          </a:p>
        </p:txBody>
      </p:sp>
      <p:sp>
        <p:nvSpPr>
          <p:cNvPr id="20" name="TextBox 19"/>
          <p:cNvSpPr txBox="1"/>
          <p:nvPr/>
        </p:nvSpPr>
        <p:spPr>
          <a:xfrm>
            <a:off x="799732" y="4294770"/>
            <a:ext cx="1159292" cy="369332"/>
          </a:xfrm>
          <a:prstGeom prst="rect">
            <a:avLst/>
          </a:prstGeom>
          <a:noFill/>
        </p:spPr>
        <p:txBody>
          <a:bodyPr wrap="none" rtlCol="0">
            <a:spAutoFit/>
          </a:bodyPr>
          <a:lstStyle/>
          <a:p>
            <a:r>
              <a:rPr lang="en-US" b="1" dirty="0">
                <a:solidFill>
                  <a:schemeClr val="bg1"/>
                </a:solidFill>
              </a:rPr>
              <a:t>ASSIST CO</a:t>
            </a:r>
            <a:endParaRPr lang="en-US" b="1" baseline="-25000" dirty="0">
              <a:solidFill>
                <a:schemeClr val="bg1"/>
              </a:solidFill>
            </a:endParaRPr>
          </a:p>
        </p:txBody>
      </p:sp>
      <p:sp>
        <p:nvSpPr>
          <p:cNvPr id="21" name="TextBox 20"/>
          <p:cNvSpPr txBox="1"/>
          <p:nvPr/>
        </p:nvSpPr>
        <p:spPr>
          <a:xfrm>
            <a:off x="5115446" y="1335157"/>
            <a:ext cx="1210588" cy="369332"/>
          </a:xfrm>
          <a:prstGeom prst="rect">
            <a:avLst/>
          </a:prstGeom>
          <a:noFill/>
        </p:spPr>
        <p:txBody>
          <a:bodyPr wrap="none" rtlCol="0">
            <a:spAutoFit/>
          </a:bodyPr>
          <a:lstStyle/>
          <a:p>
            <a:r>
              <a:rPr lang="en-US" b="1" dirty="0">
                <a:solidFill>
                  <a:schemeClr val="bg1"/>
                </a:solidFill>
              </a:rPr>
              <a:t>RAQMS O</a:t>
            </a:r>
            <a:r>
              <a:rPr lang="en-US" b="1" baseline="-25000" dirty="0">
                <a:solidFill>
                  <a:schemeClr val="bg1"/>
                </a:solidFill>
              </a:rPr>
              <a:t>3</a:t>
            </a:r>
          </a:p>
        </p:txBody>
      </p:sp>
      <p:sp>
        <p:nvSpPr>
          <p:cNvPr id="22" name="TextBox 21"/>
          <p:cNvSpPr txBox="1"/>
          <p:nvPr/>
        </p:nvSpPr>
        <p:spPr>
          <a:xfrm>
            <a:off x="5115446" y="4324304"/>
            <a:ext cx="1254182" cy="369332"/>
          </a:xfrm>
          <a:prstGeom prst="rect">
            <a:avLst/>
          </a:prstGeom>
          <a:noFill/>
        </p:spPr>
        <p:txBody>
          <a:bodyPr wrap="none" rtlCol="0">
            <a:spAutoFit/>
          </a:bodyPr>
          <a:lstStyle/>
          <a:p>
            <a:r>
              <a:rPr lang="en-US" b="1" dirty="0">
                <a:solidFill>
                  <a:schemeClr val="bg1"/>
                </a:solidFill>
              </a:rPr>
              <a:t>RAQMS CO</a:t>
            </a:r>
            <a:endParaRPr lang="en-US" b="1" baseline="-25000" dirty="0">
              <a:solidFill>
                <a:schemeClr val="bg1"/>
              </a:solidFill>
            </a:endParaRPr>
          </a:p>
        </p:txBody>
      </p:sp>
    </p:spTree>
    <p:extLst>
      <p:ext uri="{BB962C8B-B14F-4D97-AF65-F5344CB8AC3E}">
        <p14:creationId xmlns:p14="http://schemas.microsoft.com/office/powerpoint/2010/main" val="219706281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H4x.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0897"/>
            <a:ext cx="4260691" cy="3187910"/>
          </a:xfrm>
          <a:prstGeom prst="rect">
            <a:avLst/>
          </a:prstGeom>
        </p:spPr>
      </p:pic>
      <p:pic>
        <p:nvPicPr>
          <p:cNvPr id="3" name="Picture 2" descr="N2Ox.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670090"/>
            <a:ext cx="4260691" cy="3187910"/>
          </a:xfrm>
          <a:prstGeom prst="rect">
            <a:avLst/>
          </a:prstGeom>
        </p:spPr>
      </p:pic>
      <p:pic>
        <p:nvPicPr>
          <p:cNvPr id="4" name="Picture 3" descr="CH4x.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38442" y="610025"/>
            <a:ext cx="4260691" cy="3187910"/>
          </a:xfrm>
          <a:prstGeom prst="rect">
            <a:avLst/>
          </a:prstGeom>
        </p:spPr>
      </p:pic>
      <p:sp>
        <p:nvSpPr>
          <p:cNvPr id="14" name="Title 1"/>
          <p:cNvSpPr txBox="1">
            <a:spLocks/>
          </p:cNvSpPr>
          <p:nvPr/>
        </p:nvSpPr>
        <p:spPr>
          <a:xfrm>
            <a:off x="0" y="0"/>
            <a:ext cx="9144000" cy="704093"/>
          </a:xfrm>
          <a:prstGeom prst="rect">
            <a:avLst/>
          </a:prstGeom>
        </p:spPr>
        <p:txBody>
          <a:bodyPr vert="horz" lIns="91440" tIns="45720" rIns="91440" bIns="45720" rtlCol="0" anchor="ctr">
            <a:normAutofit fontScale="97500"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dirty="0"/>
              <a:t>CH</a:t>
            </a:r>
            <a:r>
              <a:rPr lang="en-US" b="1" baseline="-25000" dirty="0"/>
              <a:t>4</a:t>
            </a:r>
            <a:r>
              <a:rPr lang="en-US" b="1" dirty="0"/>
              <a:t> and N</a:t>
            </a:r>
            <a:r>
              <a:rPr lang="en-US" b="1" baseline="-25000" dirty="0"/>
              <a:t>2</a:t>
            </a:r>
            <a:r>
              <a:rPr lang="en-US" b="1" dirty="0"/>
              <a:t>O</a:t>
            </a:r>
          </a:p>
        </p:txBody>
      </p:sp>
      <p:pic>
        <p:nvPicPr>
          <p:cNvPr id="5" name="Picture 4" descr="N2Ox.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13647" y="3670090"/>
            <a:ext cx="4260691" cy="3187910"/>
          </a:xfrm>
          <a:prstGeom prst="rect">
            <a:avLst/>
          </a:prstGeom>
        </p:spPr>
      </p:pic>
      <p:sp>
        <p:nvSpPr>
          <p:cNvPr id="23" name="TextBox 22"/>
          <p:cNvSpPr txBox="1"/>
          <p:nvPr/>
        </p:nvSpPr>
        <p:spPr>
          <a:xfrm>
            <a:off x="799732" y="1273357"/>
            <a:ext cx="1225666" cy="369332"/>
          </a:xfrm>
          <a:prstGeom prst="rect">
            <a:avLst/>
          </a:prstGeom>
          <a:noFill/>
        </p:spPr>
        <p:txBody>
          <a:bodyPr wrap="none" rtlCol="0">
            <a:spAutoFit/>
          </a:bodyPr>
          <a:lstStyle/>
          <a:p>
            <a:r>
              <a:rPr lang="en-US" b="1" dirty="0">
                <a:solidFill>
                  <a:schemeClr val="bg1"/>
                </a:solidFill>
              </a:rPr>
              <a:t>ASSIST CH</a:t>
            </a:r>
            <a:r>
              <a:rPr lang="en-US" b="1" baseline="-25000" dirty="0">
                <a:solidFill>
                  <a:schemeClr val="bg1"/>
                </a:solidFill>
              </a:rPr>
              <a:t>4</a:t>
            </a:r>
          </a:p>
        </p:txBody>
      </p:sp>
      <p:sp>
        <p:nvSpPr>
          <p:cNvPr id="24" name="TextBox 23"/>
          <p:cNvSpPr txBox="1"/>
          <p:nvPr/>
        </p:nvSpPr>
        <p:spPr>
          <a:xfrm>
            <a:off x="799732" y="4294770"/>
            <a:ext cx="1305015" cy="369332"/>
          </a:xfrm>
          <a:prstGeom prst="rect">
            <a:avLst/>
          </a:prstGeom>
          <a:noFill/>
        </p:spPr>
        <p:txBody>
          <a:bodyPr wrap="none" rtlCol="0">
            <a:spAutoFit/>
          </a:bodyPr>
          <a:lstStyle/>
          <a:p>
            <a:r>
              <a:rPr lang="en-US" b="1" dirty="0">
                <a:solidFill>
                  <a:schemeClr val="bg1"/>
                </a:solidFill>
              </a:rPr>
              <a:t>ASSIST N</a:t>
            </a:r>
            <a:r>
              <a:rPr lang="en-US" b="1" baseline="-25000" dirty="0">
                <a:solidFill>
                  <a:schemeClr val="bg1"/>
                </a:solidFill>
              </a:rPr>
              <a:t>2</a:t>
            </a:r>
            <a:r>
              <a:rPr lang="en-US" b="1" dirty="0">
                <a:solidFill>
                  <a:schemeClr val="bg1"/>
                </a:solidFill>
              </a:rPr>
              <a:t>O</a:t>
            </a:r>
            <a:endParaRPr lang="en-US" b="1" baseline="-25000" dirty="0">
              <a:solidFill>
                <a:schemeClr val="bg1"/>
              </a:solidFill>
            </a:endParaRPr>
          </a:p>
        </p:txBody>
      </p:sp>
      <p:sp>
        <p:nvSpPr>
          <p:cNvPr id="27" name="TextBox 26"/>
          <p:cNvSpPr txBox="1"/>
          <p:nvPr/>
        </p:nvSpPr>
        <p:spPr>
          <a:xfrm>
            <a:off x="5115446" y="1273357"/>
            <a:ext cx="1326004" cy="369332"/>
          </a:xfrm>
          <a:prstGeom prst="rect">
            <a:avLst/>
          </a:prstGeom>
          <a:noFill/>
        </p:spPr>
        <p:txBody>
          <a:bodyPr wrap="none" rtlCol="0">
            <a:spAutoFit/>
          </a:bodyPr>
          <a:lstStyle/>
          <a:p>
            <a:r>
              <a:rPr lang="en-US" b="1" dirty="0">
                <a:solidFill>
                  <a:schemeClr val="bg1"/>
                </a:solidFill>
              </a:rPr>
              <a:t>RAQMS CH</a:t>
            </a:r>
            <a:r>
              <a:rPr lang="en-US" b="1" baseline="-25000" dirty="0">
                <a:solidFill>
                  <a:schemeClr val="bg1"/>
                </a:solidFill>
              </a:rPr>
              <a:t>4</a:t>
            </a:r>
          </a:p>
        </p:txBody>
      </p:sp>
      <p:sp>
        <p:nvSpPr>
          <p:cNvPr id="28" name="TextBox 27"/>
          <p:cNvSpPr txBox="1"/>
          <p:nvPr/>
        </p:nvSpPr>
        <p:spPr>
          <a:xfrm>
            <a:off x="5044880" y="4294770"/>
            <a:ext cx="1364476" cy="369332"/>
          </a:xfrm>
          <a:prstGeom prst="rect">
            <a:avLst/>
          </a:prstGeom>
          <a:noFill/>
        </p:spPr>
        <p:txBody>
          <a:bodyPr wrap="none" rtlCol="0">
            <a:spAutoFit/>
          </a:bodyPr>
          <a:lstStyle/>
          <a:p>
            <a:r>
              <a:rPr lang="en-US" b="1" dirty="0">
                <a:solidFill>
                  <a:schemeClr val="bg1"/>
                </a:solidFill>
              </a:rPr>
              <a:t>RAQMS N</a:t>
            </a:r>
            <a:r>
              <a:rPr lang="en-US" b="1" baseline="-25000" dirty="0">
                <a:solidFill>
                  <a:schemeClr val="bg1"/>
                </a:solidFill>
              </a:rPr>
              <a:t>2</a:t>
            </a:r>
            <a:r>
              <a:rPr lang="en-US" b="1" dirty="0">
                <a:solidFill>
                  <a:schemeClr val="bg1"/>
                </a:solidFill>
              </a:rPr>
              <a:t>O</a:t>
            </a:r>
            <a:endParaRPr lang="en-US" b="1" baseline="-25000" dirty="0">
              <a:solidFill>
                <a:schemeClr val="bg1"/>
              </a:solidFill>
            </a:endParaRPr>
          </a:p>
        </p:txBody>
      </p:sp>
    </p:spTree>
    <p:extLst>
      <p:ext uri="{BB962C8B-B14F-4D97-AF65-F5344CB8AC3E}">
        <p14:creationId xmlns:p14="http://schemas.microsoft.com/office/powerpoint/2010/main" val="81610787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9144000" cy="1560048"/>
          </a:xfrm>
        </p:spPr>
        <p:txBody>
          <a:bodyPr>
            <a:normAutofit fontScale="90000"/>
          </a:bodyPr>
          <a:lstStyle/>
          <a:p>
            <a:r>
              <a:rPr lang="en-US" b="1" i="1" u="sng" dirty="0">
                <a:solidFill>
                  <a:srgbClr val="800000"/>
                </a:solidFill>
              </a:rPr>
              <a:t>Quebec City Retrieval Results Summary</a:t>
            </a:r>
            <a:br>
              <a:rPr lang="en-US" b="1" i="1" u="sng" dirty="0">
                <a:solidFill>
                  <a:srgbClr val="800000"/>
                </a:solidFill>
              </a:rPr>
            </a:br>
            <a:r>
              <a:rPr lang="en-US" b="1" i="1" u="sng" dirty="0">
                <a:solidFill>
                  <a:srgbClr val="800000"/>
                </a:solidFill>
              </a:rPr>
              <a:t> (29 February, 2012)</a:t>
            </a:r>
          </a:p>
        </p:txBody>
      </p:sp>
      <p:sp>
        <p:nvSpPr>
          <p:cNvPr id="4" name="TextBox 3"/>
          <p:cNvSpPr txBox="1"/>
          <p:nvPr/>
        </p:nvSpPr>
        <p:spPr>
          <a:xfrm>
            <a:off x="496975" y="1698106"/>
            <a:ext cx="8062044" cy="4678203"/>
          </a:xfrm>
          <a:prstGeom prst="rect">
            <a:avLst/>
          </a:prstGeom>
          <a:noFill/>
        </p:spPr>
        <p:txBody>
          <a:bodyPr wrap="square" rtlCol="0">
            <a:spAutoFit/>
          </a:bodyPr>
          <a:lstStyle/>
          <a:p>
            <a:pPr marL="285750" indent="-285750">
              <a:spcAft>
                <a:spcPts val="1200"/>
              </a:spcAft>
              <a:buFont typeface="Arial"/>
              <a:buChar char="•"/>
            </a:pPr>
            <a:r>
              <a:rPr lang="en-US" sz="3200" dirty="0"/>
              <a:t>The results show good correspondence between the ASSIST-only retrievals ( shown in left hand panels) and our best estimate of “truth” (shown in the right hand panels). </a:t>
            </a:r>
          </a:p>
          <a:p>
            <a:pPr marL="285750" indent="-285750">
              <a:spcAft>
                <a:spcPts val="1200"/>
              </a:spcAft>
              <a:buFont typeface="Arial"/>
              <a:buChar char="•"/>
            </a:pPr>
            <a:r>
              <a:rPr lang="en-US" sz="3200" dirty="0"/>
              <a:t>The cross-section comparisons indicate that finer scale boundary layer structure is being observed with the ASSIST than can be obtained by hourly RUC or six hourly RAQMS forecast.</a:t>
            </a:r>
          </a:p>
        </p:txBody>
      </p:sp>
    </p:spTree>
    <p:extLst>
      <p:ext uri="{BB962C8B-B14F-4D97-AF65-F5344CB8AC3E}">
        <p14:creationId xmlns:p14="http://schemas.microsoft.com/office/powerpoint/2010/main" val="40078599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344514" name="Rectangle 2"/>
          <p:cNvSpPr>
            <a:spLocks noGrp="1" noChangeArrowheads="1"/>
          </p:cNvSpPr>
          <p:nvPr>
            <p:ph type="title"/>
          </p:nvPr>
        </p:nvSpPr>
        <p:spPr>
          <a:xfrm>
            <a:off x="0" y="0"/>
            <a:ext cx="9144000" cy="1295400"/>
          </a:xfrm>
          <a:solidFill>
            <a:srgbClr val="FF9900"/>
          </a:solidFill>
          <a:ln>
            <a:solidFill>
              <a:schemeClr val="tx1"/>
            </a:solidFill>
            <a:miter lim="800000"/>
            <a:headEnd/>
            <a:tailEnd/>
          </a:ln>
        </p:spPr>
        <p:txBody>
          <a:bodyPr>
            <a:noAutofit/>
          </a:bodyPr>
          <a:lstStyle/>
          <a:p>
            <a:r>
              <a:rPr lang="en-US" sz="2800" b="1" i="1" dirty="0">
                <a:solidFill>
                  <a:schemeClr val="tx1"/>
                </a:solidFill>
                <a:effectLst>
                  <a:outerShdw blurRad="38100" dist="38100" dir="2700000" algn="tl">
                    <a:srgbClr val="FFFFFF"/>
                  </a:outerShdw>
                </a:effectLst>
                <a:latin typeface="Arial Unicode MS" charset="0"/>
              </a:rPr>
              <a:t>Grating (Dispersive) Spectrometer and </a:t>
            </a:r>
            <a:br>
              <a:rPr lang="en-US" sz="2800" b="1" i="1" dirty="0">
                <a:solidFill>
                  <a:schemeClr val="tx1"/>
                </a:solidFill>
                <a:effectLst>
                  <a:outerShdw blurRad="38100" dist="38100" dir="2700000" algn="tl">
                    <a:srgbClr val="FFFFFF"/>
                  </a:outerShdw>
                </a:effectLst>
                <a:latin typeface="Arial Unicode MS" charset="0"/>
              </a:rPr>
            </a:br>
            <a:r>
              <a:rPr lang="en-US" sz="2800" b="1" i="1" dirty="0">
                <a:solidFill>
                  <a:schemeClr val="tx1"/>
                </a:solidFill>
                <a:effectLst>
                  <a:outerShdw blurRad="38100" dist="38100" dir="2700000" algn="tl">
                    <a:srgbClr val="FFFFFF"/>
                  </a:outerShdw>
                </a:effectLst>
                <a:latin typeface="Arial Unicode MS" charset="0"/>
              </a:rPr>
              <a:t>Fourier Transform (Interferometer) Spectrometer -</a:t>
            </a:r>
            <a:br>
              <a:rPr lang="en-US" sz="2800" b="1" i="1" dirty="0">
                <a:solidFill>
                  <a:schemeClr val="tx1"/>
                </a:solidFill>
                <a:effectLst>
                  <a:outerShdw blurRad="38100" dist="38100" dir="2700000" algn="tl">
                    <a:srgbClr val="FFFFFF"/>
                  </a:outerShdw>
                </a:effectLst>
                <a:latin typeface="Arial Unicode MS" charset="0"/>
              </a:rPr>
            </a:br>
            <a:r>
              <a:rPr lang="en-US" sz="2800" b="1" i="1" dirty="0">
                <a:solidFill>
                  <a:schemeClr val="tx1"/>
                </a:solidFill>
                <a:effectLst>
                  <a:outerShdw blurRad="38100" dist="38100" dir="2700000" algn="tl">
                    <a:srgbClr val="FFFFFF"/>
                  </a:outerShdw>
                </a:effectLst>
                <a:latin typeface="Arial Unicode MS" charset="0"/>
              </a:rPr>
              <a:t>Basis for </a:t>
            </a:r>
            <a:r>
              <a:rPr lang="en-US" sz="2800" b="1" i="1" dirty="0" err="1">
                <a:solidFill>
                  <a:schemeClr val="tx1"/>
                </a:solidFill>
                <a:effectLst>
                  <a:outerShdw blurRad="38100" dist="38100" dir="2700000" algn="tl">
                    <a:srgbClr val="FFFFFF"/>
                  </a:outerShdw>
                </a:effectLst>
                <a:latin typeface="Arial Unicode MS" charset="0"/>
              </a:rPr>
              <a:t>Ultraspectral</a:t>
            </a:r>
            <a:r>
              <a:rPr lang="en-US" sz="2800" b="1" i="1" dirty="0">
                <a:solidFill>
                  <a:schemeClr val="tx1"/>
                </a:solidFill>
                <a:effectLst>
                  <a:outerShdw blurRad="38100" dist="38100" dir="2700000" algn="tl">
                    <a:srgbClr val="FFFFFF"/>
                  </a:outerShdw>
                </a:effectLst>
                <a:latin typeface="Arial Unicode MS" charset="0"/>
              </a:rPr>
              <a:t> Sounders</a:t>
            </a:r>
          </a:p>
        </p:txBody>
      </p:sp>
      <p:grpSp>
        <p:nvGrpSpPr>
          <p:cNvPr id="1344515" name="Group 3"/>
          <p:cNvGrpSpPr>
            <a:grpSpLocks/>
          </p:cNvGrpSpPr>
          <p:nvPr/>
        </p:nvGrpSpPr>
        <p:grpSpPr bwMode="auto">
          <a:xfrm>
            <a:off x="0" y="1371600"/>
            <a:ext cx="9086850" cy="5253038"/>
            <a:chOff x="0" y="864"/>
            <a:chExt cx="5724" cy="3309"/>
          </a:xfrm>
        </p:grpSpPr>
        <p:pic>
          <p:nvPicPr>
            <p:cNvPr id="1344516" name="Picture 4" descr="Grating"/>
            <p:cNvPicPr>
              <a:picLocks noChangeAspect="1" noChangeArrowheads="1"/>
            </p:cNvPicPr>
            <p:nvPr/>
          </p:nvPicPr>
          <p:blipFill>
            <a:blip r:embed="rId3">
              <a:extLst>
                <a:ext uri="{28A0092B-C50C-407E-A947-70E740481C1C}">
                  <a14:useLocalDpi xmlns:a14="http://schemas.microsoft.com/office/drawing/2010/main" val="0"/>
                </a:ext>
              </a:extLst>
            </a:blip>
            <a:srcRect l="6709" t="10504" r="4979" b="10503"/>
            <a:stretch>
              <a:fillRect/>
            </a:stretch>
          </p:blipFill>
          <p:spPr bwMode="auto">
            <a:xfrm>
              <a:off x="0" y="1020"/>
              <a:ext cx="2880" cy="2340"/>
            </a:xfrm>
            <a:prstGeom prst="rect">
              <a:avLst/>
            </a:prstGeom>
            <a:noFill/>
            <a:extLst>
              <a:ext uri="{909E8E84-426E-40dd-AFC4-6F175D3DCCD1}">
                <a14:hiddenFill xmlns:a14="http://schemas.microsoft.com/office/drawing/2010/main" xmlns="">
                  <a:solidFill>
                    <a:srgbClr val="FFFFFF"/>
                  </a:solidFill>
                </a14:hiddenFill>
              </a:ext>
            </a:extLst>
          </p:spPr>
        </p:pic>
        <p:sp>
          <p:nvSpPr>
            <p:cNvPr id="1344517" name="Text Box 5"/>
            <p:cNvSpPr txBox="1">
              <a:spLocks noChangeArrowheads="1"/>
            </p:cNvSpPr>
            <p:nvPr/>
          </p:nvSpPr>
          <p:spPr bwMode="auto">
            <a:xfrm>
              <a:off x="3037" y="864"/>
              <a:ext cx="2687" cy="288"/>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sz="2400" b="1" i="1">
                  <a:solidFill>
                    <a:schemeClr val="bg1"/>
                  </a:solidFill>
                </a:rPr>
                <a:t>FTS (Michelson Interferometer)</a:t>
              </a:r>
            </a:p>
          </p:txBody>
        </p:sp>
        <p:grpSp>
          <p:nvGrpSpPr>
            <p:cNvPr id="1344518" name="Group 6"/>
            <p:cNvGrpSpPr>
              <a:grpSpLocks/>
            </p:cNvGrpSpPr>
            <p:nvPr/>
          </p:nvGrpSpPr>
          <p:grpSpPr bwMode="auto">
            <a:xfrm>
              <a:off x="2880" y="1136"/>
              <a:ext cx="2592" cy="1840"/>
              <a:chOff x="3072" y="1856"/>
              <a:chExt cx="2592" cy="1840"/>
            </a:xfrm>
          </p:grpSpPr>
          <p:sp>
            <p:nvSpPr>
              <p:cNvPr id="1344519" name="Line 7"/>
              <p:cNvSpPr>
                <a:spLocks noChangeShapeType="1"/>
              </p:cNvSpPr>
              <p:nvPr/>
            </p:nvSpPr>
            <p:spPr bwMode="auto">
              <a:xfrm flipV="1">
                <a:off x="4692" y="2860"/>
                <a:ext cx="0" cy="53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a:p>
            </p:txBody>
          </p:sp>
          <p:sp>
            <p:nvSpPr>
              <p:cNvPr id="1344520" name="Line 8"/>
              <p:cNvSpPr>
                <a:spLocks noChangeShapeType="1"/>
              </p:cNvSpPr>
              <p:nvPr/>
            </p:nvSpPr>
            <p:spPr bwMode="auto">
              <a:xfrm flipV="1">
                <a:off x="5016" y="2632"/>
                <a:ext cx="0" cy="76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a:p>
            </p:txBody>
          </p:sp>
          <p:sp>
            <p:nvSpPr>
              <p:cNvPr id="1344521" name="Rectangle 9"/>
              <p:cNvSpPr>
                <a:spLocks noChangeArrowheads="1"/>
              </p:cNvSpPr>
              <p:nvPr/>
            </p:nvSpPr>
            <p:spPr bwMode="auto">
              <a:xfrm>
                <a:off x="3785" y="2404"/>
                <a:ext cx="1166" cy="152"/>
              </a:xfrm>
              <a:prstGeom prst="rect">
                <a:avLst/>
              </a:prstGeom>
              <a:solidFill>
                <a:schemeClr val="bg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344522" name="Rectangle 10"/>
              <p:cNvSpPr>
                <a:spLocks noChangeArrowheads="1"/>
              </p:cNvSpPr>
              <p:nvPr/>
            </p:nvSpPr>
            <p:spPr bwMode="auto">
              <a:xfrm>
                <a:off x="3850" y="2632"/>
                <a:ext cx="712" cy="228"/>
              </a:xfrm>
              <a:prstGeom prst="rect">
                <a:avLst/>
              </a:prstGeom>
              <a:solidFill>
                <a:schemeClr val="bg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pic>
            <p:nvPicPr>
              <p:cNvPr id="1344523" name="Picture 11" descr="SATINST4_SM"/>
              <p:cNvPicPr>
                <a:picLocks noChangeAspect="1" noChangeArrowheads="1"/>
              </p:cNvPicPr>
              <p:nvPr/>
            </p:nvPicPr>
            <p:blipFill>
              <a:blip r:embed="rId4">
                <a:extLst>
                  <a:ext uri="{28A0092B-C50C-407E-A947-70E740481C1C}">
                    <a14:useLocalDpi xmlns:a14="http://schemas.microsoft.com/office/drawing/2010/main" val="0"/>
                  </a:ext>
                </a:extLst>
              </a:blip>
              <a:srcRect t="49275" r="43750"/>
              <a:stretch>
                <a:fillRect/>
              </a:stretch>
            </p:blipFill>
            <p:spPr bwMode="auto">
              <a:xfrm>
                <a:off x="3072" y="1872"/>
                <a:ext cx="2592" cy="1824"/>
              </a:xfrm>
              <a:prstGeom prst="rect">
                <a:avLst/>
              </a:prstGeom>
              <a:noFill/>
              <a:extLst>
                <a:ext uri="{909E8E84-426E-40dd-AFC4-6F175D3DCCD1}">
                  <a14:hiddenFill xmlns:a14="http://schemas.microsoft.com/office/drawing/2010/main" xmlns="">
                    <a:solidFill>
                      <a:srgbClr val="FFFFFF"/>
                    </a:solidFill>
                  </a14:hiddenFill>
                </a:ext>
              </a:extLst>
            </p:spPr>
          </p:pic>
          <p:sp>
            <p:nvSpPr>
              <p:cNvPr id="1344524" name="Line 12"/>
              <p:cNvSpPr>
                <a:spLocks noChangeShapeType="1"/>
              </p:cNvSpPr>
              <p:nvPr/>
            </p:nvSpPr>
            <p:spPr bwMode="auto">
              <a:xfrm>
                <a:off x="3202" y="2784"/>
                <a:ext cx="518" cy="0"/>
              </a:xfrm>
              <a:prstGeom prst="line">
                <a:avLst/>
              </a:prstGeom>
              <a:noFill/>
              <a:ln w="25400">
                <a:solidFill>
                  <a:schemeClr val="bg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a:p>
            </p:txBody>
          </p:sp>
          <p:sp>
            <p:nvSpPr>
              <p:cNvPr id="1344525" name="Text Box 13"/>
              <p:cNvSpPr txBox="1">
                <a:spLocks noChangeArrowheads="1"/>
              </p:cNvSpPr>
              <p:nvPr/>
            </p:nvSpPr>
            <p:spPr bwMode="auto">
              <a:xfrm>
                <a:off x="3072" y="2532"/>
                <a:ext cx="778" cy="231"/>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l">
                  <a:spcBef>
                    <a:spcPct val="50000"/>
                  </a:spcBef>
                </a:pPr>
                <a:r>
                  <a:rPr lang="en-US" sz="1800" b="1">
                    <a:solidFill>
                      <a:schemeClr val="bg1"/>
                    </a:solidFill>
                  </a:rPr>
                  <a:t>Source</a:t>
                </a:r>
              </a:p>
            </p:txBody>
          </p:sp>
          <p:sp>
            <p:nvSpPr>
              <p:cNvPr id="1344526" name="Text Box 14"/>
              <p:cNvSpPr txBox="1">
                <a:spLocks noChangeArrowheads="1"/>
              </p:cNvSpPr>
              <p:nvPr/>
            </p:nvSpPr>
            <p:spPr bwMode="auto">
              <a:xfrm>
                <a:off x="4239" y="1856"/>
                <a:ext cx="1037" cy="192"/>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l">
                  <a:spcBef>
                    <a:spcPct val="50000"/>
                  </a:spcBef>
                </a:pPr>
                <a:r>
                  <a:rPr lang="en-US" sz="1400" b="1">
                    <a:solidFill>
                      <a:schemeClr val="bg1"/>
                    </a:solidFill>
                  </a:rPr>
                  <a:t>Fixed Mirror</a:t>
                </a:r>
              </a:p>
            </p:txBody>
          </p:sp>
          <p:sp>
            <p:nvSpPr>
              <p:cNvPr id="1344527" name="Text Box 15"/>
              <p:cNvSpPr txBox="1">
                <a:spLocks noChangeArrowheads="1"/>
              </p:cNvSpPr>
              <p:nvPr/>
            </p:nvSpPr>
            <p:spPr bwMode="auto">
              <a:xfrm>
                <a:off x="4886" y="2408"/>
                <a:ext cx="778" cy="260"/>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r">
                  <a:lnSpc>
                    <a:spcPct val="75000"/>
                  </a:lnSpc>
                </a:pPr>
                <a:r>
                  <a:rPr lang="en-US" sz="1400" b="1">
                    <a:solidFill>
                      <a:schemeClr val="bg1"/>
                    </a:solidFill>
                  </a:rPr>
                  <a:t>Moving</a:t>
                </a:r>
              </a:p>
              <a:p>
                <a:pPr algn="r">
                  <a:lnSpc>
                    <a:spcPct val="75000"/>
                  </a:lnSpc>
                </a:pPr>
                <a:r>
                  <a:rPr lang="en-US" sz="1400" b="1">
                    <a:solidFill>
                      <a:schemeClr val="bg1"/>
                    </a:solidFill>
                  </a:rPr>
                  <a:t>Mirror</a:t>
                </a:r>
              </a:p>
            </p:txBody>
          </p:sp>
          <p:sp>
            <p:nvSpPr>
              <p:cNvPr id="1344528" name="Text Box 16"/>
              <p:cNvSpPr txBox="1">
                <a:spLocks noChangeArrowheads="1"/>
              </p:cNvSpPr>
              <p:nvPr/>
            </p:nvSpPr>
            <p:spPr bwMode="auto">
              <a:xfrm>
                <a:off x="4176" y="2400"/>
                <a:ext cx="777" cy="260"/>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l">
                  <a:lnSpc>
                    <a:spcPct val="75000"/>
                  </a:lnSpc>
                </a:pPr>
                <a:r>
                  <a:rPr lang="en-US" sz="1400" b="1">
                    <a:solidFill>
                      <a:schemeClr val="bg1"/>
                    </a:solidFill>
                  </a:rPr>
                  <a:t>Beam</a:t>
                </a:r>
              </a:p>
              <a:p>
                <a:pPr algn="l">
                  <a:lnSpc>
                    <a:spcPct val="75000"/>
                  </a:lnSpc>
                </a:pPr>
                <a:r>
                  <a:rPr lang="en-US" sz="1400" b="1">
                    <a:solidFill>
                      <a:schemeClr val="bg1"/>
                    </a:solidFill>
                  </a:rPr>
                  <a:t>Splitter </a:t>
                </a:r>
              </a:p>
            </p:txBody>
          </p:sp>
          <p:sp>
            <p:nvSpPr>
              <p:cNvPr id="1344529" name="Text Box 17"/>
              <p:cNvSpPr txBox="1">
                <a:spLocks noChangeArrowheads="1"/>
              </p:cNvSpPr>
              <p:nvPr/>
            </p:nvSpPr>
            <p:spPr bwMode="auto">
              <a:xfrm>
                <a:off x="4150" y="3124"/>
                <a:ext cx="777" cy="192"/>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l">
                  <a:spcBef>
                    <a:spcPct val="50000"/>
                  </a:spcBef>
                </a:pPr>
                <a:r>
                  <a:rPr lang="en-US" sz="1400" b="1">
                    <a:solidFill>
                      <a:schemeClr val="bg1"/>
                    </a:solidFill>
                  </a:rPr>
                  <a:t>Detector</a:t>
                </a:r>
              </a:p>
            </p:txBody>
          </p:sp>
          <p:sp>
            <p:nvSpPr>
              <p:cNvPr id="1344530" name="Text Box 18"/>
              <p:cNvSpPr txBox="1">
                <a:spLocks noChangeArrowheads="1"/>
              </p:cNvSpPr>
              <p:nvPr/>
            </p:nvSpPr>
            <p:spPr bwMode="auto">
              <a:xfrm>
                <a:off x="3696" y="2208"/>
                <a:ext cx="287" cy="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lgn="l" eaLnBrk="1" hangingPunct="1"/>
                <a:r>
                  <a:rPr lang="en-US" sz="2400" b="1">
                    <a:solidFill>
                      <a:schemeClr val="bg1"/>
                    </a:solidFill>
                  </a:rPr>
                  <a:t>d</a:t>
                </a:r>
                <a:r>
                  <a:rPr lang="en-US" sz="2400" b="1" baseline="-25000">
                    <a:solidFill>
                      <a:schemeClr val="bg1"/>
                    </a:solidFill>
                  </a:rPr>
                  <a:t>1</a:t>
                </a:r>
              </a:p>
            </p:txBody>
          </p:sp>
          <p:sp>
            <p:nvSpPr>
              <p:cNvPr id="1344531" name="Rectangle 19"/>
              <p:cNvSpPr>
                <a:spLocks noChangeArrowheads="1"/>
              </p:cNvSpPr>
              <p:nvPr/>
            </p:nvSpPr>
            <p:spPr bwMode="auto">
              <a:xfrm>
                <a:off x="4537" y="2648"/>
                <a:ext cx="367" cy="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lgn="l" eaLnBrk="1" hangingPunct="1"/>
                <a:r>
                  <a:rPr lang="en-US" sz="2400" b="1">
                    <a:solidFill>
                      <a:schemeClr val="bg1"/>
                    </a:solidFill>
                  </a:rPr>
                  <a:t> d2</a:t>
                </a:r>
                <a:endParaRPr lang="en-US" sz="2400" b="1" baseline="-25000">
                  <a:solidFill>
                    <a:schemeClr val="bg1"/>
                  </a:solidFill>
                </a:endParaRPr>
              </a:p>
            </p:txBody>
          </p:sp>
        </p:grpSp>
        <p:sp>
          <p:nvSpPr>
            <p:cNvPr id="1344532" name="Text Box 20"/>
            <p:cNvSpPr txBox="1">
              <a:spLocks noChangeArrowheads="1"/>
            </p:cNvSpPr>
            <p:nvPr/>
          </p:nvSpPr>
          <p:spPr bwMode="auto">
            <a:xfrm>
              <a:off x="261" y="3312"/>
              <a:ext cx="2250" cy="288"/>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sz="2400" b="1" i="1">
                  <a:solidFill>
                    <a:schemeClr val="bg1"/>
                  </a:solidFill>
                </a:rPr>
                <a:t>AIRS Dispersion (Grating)</a:t>
              </a:r>
            </a:p>
          </p:txBody>
        </p:sp>
        <p:sp>
          <p:nvSpPr>
            <p:cNvPr id="1344533" name="Line 21"/>
            <p:cNvSpPr>
              <a:spLocks noChangeShapeType="1"/>
            </p:cNvSpPr>
            <p:nvPr/>
          </p:nvSpPr>
          <p:spPr bwMode="auto">
            <a:xfrm>
              <a:off x="3840" y="2976"/>
              <a:ext cx="0" cy="336"/>
            </a:xfrm>
            <a:prstGeom prst="line">
              <a:avLst/>
            </a:prstGeom>
            <a:noFill/>
            <a:ln w="76200" cmpd="tri">
              <a:solidFill>
                <a:schemeClr val="bg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a:p>
          </p:txBody>
        </p:sp>
        <p:sp>
          <p:nvSpPr>
            <p:cNvPr id="1344534" name="Text Box 22"/>
            <p:cNvSpPr txBox="1">
              <a:spLocks noChangeArrowheads="1"/>
            </p:cNvSpPr>
            <p:nvPr/>
          </p:nvSpPr>
          <p:spPr bwMode="auto">
            <a:xfrm>
              <a:off x="4031" y="3024"/>
              <a:ext cx="1302" cy="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254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sz="2000">
                  <a:solidFill>
                    <a:schemeClr val="bg1"/>
                  </a:solidFill>
                </a:rPr>
                <a:t>Fourier Transform</a:t>
              </a:r>
            </a:p>
          </p:txBody>
        </p:sp>
        <p:sp>
          <p:nvSpPr>
            <p:cNvPr id="1344535" name="Line 23"/>
            <p:cNvSpPr>
              <a:spLocks noChangeShapeType="1"/>
            </p:cNvSpPr>
            <p:nvPr/>
          </p:nvSpPr>
          <p:spPr bwMode="auto">
            <a:xfrm>
              <a:off x="2640" y="3216"/>
              <a:ext cx="288" cy="240"/>
            </a:xfrm>
            <a:prstGeom prst="line">
              <a:avLst/>
            </a:prstGeom>
            <a:noFill/>
            <a:ln w="76200" cmpd="tri">
              <a:solidFill>
                <a:schemeClr val="bg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a:p>
          </p:txBody>
        </p:sp>
        <p:pic>
          <p:nvPicPr>
            <p:cNvPr id="1344536" name="Picture 2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76" y="3360"/>
              <a:ext cx="2688" cy="8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1344537" name="Rectangle 25"/>
            <p:cNvSpPr>
              <a:spLocks noChangeArrowheads="1"/>
            </p:cNvSpPr>
            <p:nvPr/>
          </p:nvSpPr>
          <p:spPr bwMode="auto">
            <a:xfrm>
              <a:off x="3456" y="3408"/>
              <a:ext cx="288" cy="96"/>
            </a:xfrm>
            <a:prstGeom prst="rect">
              <a:avLst/>
            </a:prstGeom>
            <a:solidFill>
              <a:schemeClr val="bg1"/>
            </a:solidFill>
            <a:ln>
              <a:noFill/>
            </a:ln>
            <a:effectLst/>
            <a:extLst>
              <a:ext uri="{91240B29-F687-4f45-9708-019B960494DF}">
                <a14:hiddenLine xmlns:a14="http://schemas.microsoft.com/office/drawing/2010/main" xmlns="" w="254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344538" name="Rectangle 26"/>
            <p:cNvSpPr>
              <a:spLocks noChangeArrowheads="1"/>
            </p:cNvSpPr>
            <p:nvPr/>
          </p:nvSpPr>
          <p:spPr bwMode="auto">
            <a:xfrm>
              <a:off x="4848" y="3408"/>
              <a:ext cx="288" cy="96"/>
            </a:xfrm>
            <a:prstGeom prst="rect">
              <a:avLst/>
            </a:prstGeom>
            <a:solidFill>
              <a:schemeClr val="bg1"/>
            </a:solidFill>
            <a:ln>
              <a:noFill/>
            </a:ln>
            <a:effectLst/>
            <a:extLst>
              <a:ext uri="{91240B29-F687-4f45-9708-019B960494DF}">
                <a14:hiddenLine xmlns:a14="http://schemas.microsoft.com/office/drawing/2010/main" xmlns="" w="254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grpSp>
    </p:spTree>
    <p:extLst>
      <p:ext uri="{BB962C8B-B14F-4D97-AF65-F5344CB8AC3E}">
        <p14:creationId xmlns:p14="http://schemas.microsoft.com/office/powerpoint/2010/main" val="284064626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700"/>
            <a:ext cx="8229600" cy="1143000"/>
          </a:xfrm>
          <a:ln>
            <a:noFill/>
          </a:ln>
        </p:spPr>
        <p:txBody>
          <a:bodyPr/>
          <a:lstStyle/>
          <a:p>
            <a:r>
              <a:rPr lang="en-US" b="1" i="1" u="sng" dirty="0">
                <a:solidFill>
                  <a:srgbClr val="800000"/>
                </a:solidFill>
              </a:rPr>
              <a:t>Primary Program Options</a:t>
            </a:r>
          </a:p>
        </p:txBody>
      </p:sp>
      <p:grpSp>
        <p:nvGrpSpPr>
          <p:cNvPr id="53" name="Group 52"/>
          <p:cNvGrpSpPr/>
          <p:nvPr/>
        </p:nvGrpSpPr>
        <p:grpSpPr>
          <a:xfrm>
            <a:off x="765837" y="4876457"/>
            <a:ext cx="8102624" cy="1554272"/>
            <a:chOff x="499137" y="4876457"/>
            <a:chExt cx="8102624" cy="1554272"/>
          </a:xfrm>
        </p:grpSpPr>
        <p:sp>
          <p:nvSpPr>
            <p:cNvPr id="27" name="TextBox 26"/>
            <p:cNvSpPr txBox="1"/>
            <p:nvPr/>
          </p:nvSpPr>
          <p:spPr>
            <a:xfrm>
              <a:off x="499137" y="4876457"/>
              <a:ext cx="8102624" cy="1554272"/>
            </a:xfrm>
            <a:prstGeom prst="rect">
              <a:avLst/>
            </a:prstGeom>
            <a:solidFill>
              <a:srgbClr val="FFFF00"/>
            </a:solidFill>
            <a:ln w="38100" cmpd="sng">
              <a:solidFill>
                <a:srgbClr val="800000"/>
              </a:solidFill>
            </a:ln>
          </p:spPr>
          <p:txBody>
            <a:bodyPr wrap="none" rtlCol="0">
              <a:spAutoFit/>
            </a:bodyPr>
            <a:lstStyle/>
            <a:p>
              <a:pPr>
                <a:spcAft>
                  <a:spcPts val="600"/>
                </a:spcAft>
              </a:pPr>
              <a:r>
                <a:rPr lang="en-US" sz="2000" b="1" dirty="0">
                  <a:solidFill>
                    <a:srgbClr val="800000"/>
                  </a:solidFill>
                </a:rPr>
                <a:t>PC Noise  Filter           Noise filter input </a:t>
              </a:r>
              <a:r>
                <a:rPr lang="en-US" sz="2000" b="1" dirty="0" err="1">
                  <a:solidFill>
                    <a:srgbClr val="800000"/>
                  </a:solidFill>
                </a:rPr>
                <a:t>rdiance</a:t>
              </a:r>
              <a:r>
                <a:rPr lang="en-US" sz="2000" b="1" dirty="0">
                  <a:solidFill>
                    <a:srgbClr val="800000"/>
                  </a:solidFill>
                </a:rPr>
                <a:t> spectra(On/Off)</a:t>
              </a:r>
            </a:p>
            <a:p>
              <a:pPr>
                <a:spcAft>
                  <a:spcPts val="600"/>
                </a:spcAft>
              </a:pPr>
              <a:r>
                <a:rPr lang="en-US" sz="2000" b="1" dirty="0">
                  <a:solidFill>
                    <a:srgbClr val="800000"/>
                  </a:solidFill>
                </a:rPr>
                <a:t>Cloud Window           Number of spectra used to define clear threshold (30)</a:t>
              </a:r>
            </a:p>
            <a:p>
              <a:pPr>
                <a:spcAft>
                  <a:spcPts val="600"/>
                </a:spcAft>
              </a:pPr>
              <a:r>
                <a:rPr lang="en-US" sz="2000" b="1" dirty="0">
                  <a:solidFill>
                    <a:srgbClr val="800000"/>
                  </a:solidFill>
                </a:rPr>
                <a:t>Error Factor                 Assumed percent radiance  error for regression (0.5)    </a:t>
              </a:r>
            </a:p>
            <a:p>
              <a:pPr>
                <a:spcAft>
                  <a:spcPts val="600"/>
                </a:spcAft>
              </a:pPr>
              <a:r>
                <a:rPr lang="en-US" sz="2000" b="1" dirty="0">
                  <a:solidFill>
                    <a:srgbClr val="800000"/>
                  </a:solidFill>
                </a:rPr>
                <a:t>Radiance Noise           Assumed radiance noise used for PC filter (0.2)       </a:t>
              </a:r>
            </a:p>
          </p:txBody>
        </p:sp>
        <p:cxnSp>
          <p:nvCxnSpPr>
            <p:cNvPr id="28" name="Straight Connector 27"/>
            <p:cNvCxnSpPr/>
            <p:nvPr/>
          </p:nvCxnSpPr>
          <p:spPr>
            <a:xfrm>
              <a:off x="2667000" y="4876457"/>
              <a:ext cx="0" cy="1528872"/>
            </a:xfrm>
            <a:prstGeom prst="line">
              <a:avLst/>
            </a:prstGeom>
            <a:ln>
              <a:solidFill>
                <a:srgbClr val="800000"/>
              </a:solidFill>
            </a:ln>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a:off x="499137" y="6057900"/>
              <a:ext cx="8102624" cy="0"/>
            </a:xfrm>
            <a:prstGeom prst="line">
              <a:avLst/>
            </a:prstGeom>
            <a:ln>
              <a:solidFill>
                <a:srgbClr val="800000"/>
              </a:solidFill>
            </a:ln>
          </p:spPr>
          <p:style>
            <a:lnRef idx="2">
              <a:schemeClr val="accent1"/>
            </a:lnRef>
            <a:fillRef idx="0">
              <a:schemeClr val="accent1"/>
            </a:fillRef>
            <a:effectRef idx="1">
              <a:schemeClr val="accent1"/>
            </a:effectRef>
            <a:fontRef idx="minor">
              <a:schemeClr val="tx1"/>
            </a:fontRef>
          </p:style>
        </p:cxnSp>
        <p:cxnSp>
          <p:nvCxnSpPr>
            <p:cNvPr id="33" name="Straight Connector 32"/>
            <p:cNvCxnSpPr>
              <a:endCxn id="27" idx="3"/>
            </p:cNvCxnSpPr>
            <p:nvPr/>
          </p:nvCxnSpPr>
          <p:spPr>
            <a:xfrm flipV="1">
              <a:off x="499137" y="5653593"/>
              <a:ext cx="8102624" cy="12700"/>
            </a:xfrm>
            <a:prstGeom prst="line">
              <a:avLst/>
            </a:prstGeom>
            <a:ln>
              <a:solidFill>
                <a:srgbClr val="800000"/>
              </a:solidFill>
            </a:ln>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499137" y="5257800"/>
              <a:ext cx="8102624" cy="0"/>
            </a:xfrm>
            <a:prstGeom prst="line">
              <a:avLst/>
            </a:prstGeom>
            <a:ln>
              <a:solidFill>
                <a:srgbClr val="800000"/>
              </a:solidFill>
            </a:ln>
          </p:spPr>
          <p:style>
            <a:lnRef idx="2">
              <a:schemeClr val="accent1"/>
            </a:lnRef>
            <a:fillRef idx="0">
              <a:schemeClr val="accent1"/>
            </a:fillRef>
            <a:effectRef idx="1">
              <a:schemeClr val="accent1"/>
            </a:effectRef>
            <a:fontRef idx="minor">
              <a:schemeClr val="tx1"/>
            </a:fontRef>
          </p:style>
        </p:cxnSp>
      </p:grpSp>
      <p:sp>
        <p:nvSpPr>
          <p:cNvPr id="12" name="TextBox 11"/>
          <p:cNvSpPr txBox="1"/>
          <p:nvPr/>
        </p:nvSpPr>
        <p:spPr>
          <a:xfrm>
            <a:off x="635000" y="1165621"/>
            <a:ext cx="8227859" cy="2323713"/>
          </a:xfrm>
          <a:prstGeom prst="rect">
            <a:avLst/>
          </a:prstGeom>
          <a:solidFill>
            <a:srgbClr val="FFFF00"/>
          </a:solidFill>
          <a:ln w="38100" cmpd="sng">
            <a:solidFill>
              <a:srgbClr val="800000"/>
            </a:solidFill>
          </a:ln>
        </p:spPr>
        <p:txBody>
          <a:bodyPr wrap="none" rtlCol="0">
            <a:spAutoFit/>
          </a:bodyPr>
          <a:lstStyle/>
          <a:p>
            <a:pPr>
              <a:spcAft>
                <a:spcPts val="600"/>
              </a:spcAft>
            </a:pPr>
            <a:r>
              <a:rPr lang="en-US" sz="2000" b="1" dirty="0">
                <a:solidFill>
                  <a:srgbClr val="800000"/>
                </a:solidFill>
              </a:rPr>
              <a:t>Internet Availability                             Yes                                            No</a:t>
            </a:r>
          </a:p>
          <a:p>
            <a:pPr>
              <a:spcAft>
                <a:spcPts val="600"/>
              </a:spcAft>
            </a:pPr>
            <a:r>
              <a:rPr lang="en-US" sz="2000" b="1" dirty="0">
                <a:solidFill>
                  <a:srgbClr val="800000"/>
                </a:solidFill>
              </a:rPr>
              <a:t>Cloud Condition              Clear-Broken     Overcast     Clear-Broken     Overcast</a:t>
            </a:r>
          </a:p>
          <a:p>
            <a:pPr>
              <a:spcAft>
                <a:spcPts val="600"/>
              </a:spcAft>
            </a:pPr>
            <a:r>
              <a:rPr lang="en-US" sz="2000" b="1" dirty="0">
                <a:solidFill>
                  <a:srgbClr val="800000"/>
                </a:solidFill>
              </a:rPr>
              <a:t>Cloud Filter                               Yes                  No                    Yes                    No</a:t>
            </a:r>
          </a:p>
          <a:p>
            <a:pPr>
              <a:spcAft>
                <a:spcPts val="600"/>
              </a:spcAft>
            </a:pPr>
            <a:r>
              <a:rPr lang="en-US" sz="2000" b="1" dirty="0">
                <a:solidFill>
                  <a:srgbClr val="800000"/>
                </a:solidFill>
              </a:rPr>
              <a:t>NWP</a:t>
            </a:r>
            <a:r>
              <a:rPr lang="en-US" sz="2000" b="1" baseline="30000" dirty="0">
                <a:solidFill>
                  <a:srgbClr val="800000"/>
                </a:solidFill>
              </a:rPr>
              <a:t>1 </a:t>
            </a:r>
            <a:r>
              <a:rPr lang="en-US" sz="2000" b="1" dirty="0">
                <a:solidFill>
                  <a:srgbClr val="800000"/>
                </a:solidFill>
              </a:rPr>
              <a:t>For Cloud                        No                  Yes                    No                    No</a:t>
            </a:r>
          </a:p>
          <a:p>
            <a:pPr>
              <a:spcAft>
                <a:spcPts val="600"/>
              </a:spcAft>
            </a:pPr>
            <a:r>
              <a:rPr lang="en-US" sz="2000" b="1" dirty="0">
                <a:solidFill>
                  <a:srgbClr val="800000"/>
                </a:solidFill>
              </a:rPr>
              <a:t>NWP Bias Correction              Yes                  Yes                    No                    No</a:t>
            </a:r>
          </a:p>
          <a:p>
            <a:pPr>
              <a:spcAft>
                <a:spcPts val="600"/>
              </a:spcAft>
            </a:pPr>
            <a:r>
              <a:rPr lang="en-US" sz="2000" b="1" dirty="0">
                <a:solidFill>
                  <a:srgbClr val="800000"/>
                </a:solidFill>
              </a:rPr>
              <a:t>Iteration Limit                            1                     1                      2-5                    2-5</a:t>
            </a:r>
            <a:endParaRPr lang="en-US" sz="2000" dirty="0">
              <a:solidFill>
                <a:srgbClr val="800000"/>
              </a:solidFill>
            </a:endParaRPr>
          </a:p>
        </p:txBody>
      </p:sp>
      <p:cxnSp>
        <p:nvCxnSpPr>
          <p:cNvPr id="14" name="Straight Connector 13"/>
          <p:cNvCxnSpPr/>
          <p:nvPr/>
        </p:nvCxnSpPr>
        <p:spPr>
          <a:xfrm>
            <a:off x="3098800" y="1191021"/>
            <a:ext cx="12700" cy="2323713"/>
          </a:xfrm>
          <a:prstGeom prst="line">
            <a:avLst/>
          </a:prstGeom>
          <a:ln>
            <a:solidFill>
              <a:srgbClr val="800000"/>
            </a:solidFill>
          </a:ln>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5981700" y="1203721"/>
            <a:ext cx="12700" cy="2323713"/>
          </a:xfrm>
          <a:prstGeom prst="line">
            <a:avLst/>
          </a:prstGeom>
          <a:ln>
            <a:solidFill>
              <a:srgbClr val="800000"/>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635000" y="1600200"/>
            <a:ext cx="8227859" cy="0"/>
          </a:xfrm>
          <a:prstGeom prst="line">
            <a:avLst/>
          </a:prstGeom>
          <a:ln>
            <a:solidFill>
              <a:srgbClr val="800000"/>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47700" y="3136900"/>
            <a:ext cx="8227859" cy="0"/>
          </a:xfrm>
          <a:prstGeom prst="line">
            <a:avLst/>
          </a:prstGeom>
          <a:ln>
            <a:solidFill>
              <a:srgbClr val="800000"/>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647700" y="2743200"/>
            <a:ext cx="8227859" cy="0"/>
          </a:xfrm>
          <a:prstGeom prst="line">
            <a:avLst/>
          </a:prstGeom>
          <a:ln>
            <a:solidFill>
              <a:srgbClr val="800000"/>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635000" y="2374900"/>
            <a:ext cx="8227859" cy="0"/>
          </a:xfrm>
          <a:prstGeom prst="line">
            <a:avLst/>
          </a:prstGeom>
          <a:ln>
            <a:solidFill>
              <a:srgbClr val="800000"/>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635000" y="1981200"/>
            <a:ext cx="8227859" cy="0"/>
          </a:xfrm>
          <a:prstGeom prst="line">
            <a:avLst/>
          </a:prstGeom>
          <a:ln>
            <a:solidFill>
              <a:srgbClr val="800000"/>
            </a:solidFill>
          </a:ln>
        </p:spPr>
        <p:style>
          <a:lnRef idx="2">
            <a:schemeClr val="accent1"/>
          </a:lnRef>
          <a:fillRef idx="0">
            <a:schemeClr val="accent1"/>
          </a:fillRef>
          <a:effectRef idx="1">
            <a:schemeClr val="accent1"/>
          </a:effectRef>
          <a:fontRef idx="minor">
            <a:schemeClr val="tx1"/>
          </a:fontRef>
        </p:style>
      </p:cxnSp>
      <p:sp>
        <p:nvSpPr>
          <p:cNvPr id="25" name="TextBox 24"/>
          <p:cNvSpPr txBox="1"/>
          <p:nvPr/>
        </p:nvSpPr>
        <p:spPr>
          <a:xfrm>
            <a:off x="635000" y="3498334"/>
            <a:ext cx="5750680" cy="369332"/>
          </a:xfrm>
          <a:prstGeom prst="rect">
            <a:avLst/>
          </a:prstGeom>
          <a:noFill/>
        </p:spPr>
        <p:txBody>
          <a:bodyPr wrap="none" rtlCol="0">
            <a:spAutoFit/>
          </a:bodyPr>
          <a:lstStyle/>
          <a:p>
            <a:r>
              <a:rPr lang="en-US" b="1" i="1" baseline="30000" dirty="0">
                <a:solidFill>
                  <a:srgbClr val="800000"/>
                </a:solidFill>
              </a:rPr>
              <a:t>1</a:t>
            </a:r>
            <a:r>
              <a:rPr lang="en-US" b="1" i="1" dirty="0">
                <a:solidFill>
                  <a:srgbClr val="800000"/>
                </a:solidFill>
              </a:rPr>
              <a:t>  RAQMS (Includes Chemistry) should be used if available</a:t>
            </a:r>
          </a:p>
        </p:txBody>
      </p:sp>
      <p:cxnSp>
        <p:nvCxnSpPr>
          <p:cNvPr id="35" name="Straight Connector 34"/>
          <p:cNvCxnSpPr/>
          <p:nvPr/>
        </p:nvCxnSpPr>
        <p:spPr>
          <a:xfrm>
            <a:off x="4724400" y="1600200"/>
            <a:ext cx="0" cy="1898134"/>
          </a:xfrm>
          <a:prstGeom prst="line">
            <a:avLst/>
          </a:prstGeom>
          <a:ln>
            <a:solidFill>
              <a:srgbClr val="800000"/>
            </a:solidFill>
          </a:ln>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p:nvCxnSpPr>
        <p:spPr>
          <a:xfrm>
            <a:off x="7620000" y="1612900"/>
            <a:ext cx="0" cy="1898134"/>
          </a:xfrm>
          <a:prstGeom prst="line">
            <a:avLst/>
          </a:prstGeom>
          <a:ln>
            <a:solidFill>
              <a:srgbClr val="800000"/>
            </a:solidFill>
          </a:ln>
        </p:spPr>
        <p:style>
          <a:lnRef idx="2">
            <a:schemeClr val="accent1"/>
          </a:lnRef>
          <a:fillRef idx="0">
            <a:schemeClr val="accent1"/>
          </a:fillRef>
          <a:effectRef idx="1">
            <a:schemeClr val="accent1"/>
          </a:effectRef>
          <a:fontRef idx="minor">
            <a:schemeClr val="tx1"/>
          </a:fontRef>
        </p:style>
      </p:cxnSp>
      <p:cxnSp>
        <p:nvCxnSpPr>
          <p:cNvPr id="40" name="Straight Connector 39"/>
          <p:cNvCxnSpPr/>
          <p:nvPr/>
        </p:nvCxnSpPr>
        <p:spPr>
          <a:xfrm>
            <a:off x="3162300" y="1152921"/>
            <a:ext cx="12700" cy="2323713"/>
          </a:xfrm>
          <a:prstGeom prst="line">
            <a:avLst/>
          </a:prstGeom>
          <a:ln>
            <a:solidFill>
              <a:srgbClr val="800000"/>
            </a:solidFill>
          </a:ln>
        </p:spPr>
        <p:style>
          <a:lnRef idx="2">
            <a:schemeClr val="accent1"/>
          </a:lnRef>
          <a:fillRef idx="0">
            <a:schemeClr val="accent1"/>
          </a:fillRef>
          <a:effectRef idx="1">
            <a:schemeClr val="accent1"/>
          </a:effectRef>
          <a:fontRef idx="minor">
            <a:schemeClr val="tx1"/>
          </a:fontRef>
        </p:style>
      </p:cxnSp>
      <p:cxnSp>
        <p:nvCxnSpPr>
          <p:cNvPr id="41" name="Straight Connector 40"/>
          <p:cNvCxnSpPr/>
          <p:nvPr/>
        </p:nvCxnSpPr>
        <p:spPr>
          <a:xfrm>
            <a:off x="5918200" y="1178321"/>
            <a:ext cx="12700" cy="2323713"/>
          </a:xfrm>
          <a:prstGeom prst="line">
            <a:avLst/>
          </a:prstGeom>
          <a:ln>
            <a:solidFill>
              <a:srgbClr val="800000"/>
            </a:solidFill>
          </a:ln>
        </p:spPr>
        <p:style>
          <a:lnRef idx="2">
            <a:schemeClr val="accent1"/>
          </a:lnRef>
          <a:fillRef idx="0">
            <a:schemeClr val="accent1"/>
          </a:fillRef>
          <a:effectRef idx="1">
            <a:schemeClr val="accent1"/>
          </a:effectRef>
          <a:fontRef idx="minor">
            <a:schemeClr val="tx1"/>
          </a:fontRef>
        </p:style>
      </p:cxnSp>
      <p:cxnSp>
        <p:nvCxnSpPr>
          <p:cNvPr id="43" name="Straight Connector 42"/>
          <p:cNvCxnSpPr/>
          <p:nvPr/>
        </p:nvCxnSpPr>
        <p:spPr>
          <a:xfrm>
            <a:off x="647700" y="1930400"/>
            <a:ext cx="8227859" cy="0"/>
          </a:xfrm>
          <a:prstGeom prst="line">
            <a:avLst/>
          </a:prstGeom>
          <a:ln>
            <a:solidFill>
              <a:srgbClr val="800000"/>
            </a:solidFill>
          </a:ln>
        </p:spPr>
        <p:style>
          <a:lnRef idx="2">
            <a:schemeClr val="accent1"/>
          </a:lnRef>
          <a:fillRef idx="0">
            <a:schemeClr val="accent1"/>
          </a:fillRef>
          <a:effectRef idx="1">
            <a:schemeClr val="accent1"/>
          </a:effectRef>
          <a:fontRef idx="minor">
            <a:schemeClr val="tx1"/>
          </a:fontRef>
        </p:style>
      </p:cxnSp>
      <p:sp>
        <p:nvSpPr>
          <p:cNvPr id="52" name="Title 1"/>
          <p:cNvSpPr txBox="1">
            <a:spLocks/>
          </p:cNvSpPr>
          <p:nvPr/>
        </p:nvSpPr>
        <p:spPr>
          <a:xfrm>
            <a:off x="0" y="3733457"/>
            <a:ext cx="9144000" cy="1143000"/>
          </a:xfrm>
          <a:prstGeom prst="rect">
            <a:avLst/>
          </a:prstGeom>
          <a:ln>
            <a:noFill/>
          </a:ln>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i="1" u="sng" dirty="0">
                <a:solidFill>
                  <a:srgbClr val="800000"/>
                </a:solidFill>
              </a:rPr>
              <a:t>Secondary Program Options</a:t>
            </a:r>
          </a:p>
        </p:txBody>
      </p:sp>
    </p:spTree>
    <p:extLst>
      <p:ext uri="{BB962C8B-B14F-4D97-AF65-F5344CB8AC3E}">
        <p14:creationId xmlns:p14="http://schemas.microsoft.com/office/powerpoint/2010/main" val="298665257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462"/>
            <a:ext cx="8229600" cy="817562"/>
          </a:xfrm>
        </p:spPr>
        <p:txBody>
          <a:bodyPr>
            <a:normAutofit/>
          </a:bodyPr>
          <a:lstStyle/>
          <a:p>
            <a:r>
              <a:rPr lang="en-US" b="1" i="1" u="sng" dirty="0">
                <a:solidFill>
                  <a:srgbClr val="800000"/>
                </a:solidFill>
              </a:rPr>
              <a:t>References</a:t>
            </a:r>
          </a:p>
        </p:txBody>
      </p:sp>
      <p:sp>
        <p:nvSpPr>
          <p:cNvPr id="4" name="Rectangle 3"/>
          <p:cNvSpPr/>
          <p:nvPr/>
        </p:nvSpPr>
        <p:spPr>
          <a:xfrm>
            <a:off x="758509" y="1130300"/>
            <a:ext cx="7928291" cy="5139870"/>
          </a:xfrm>
          <a:prstGeom prst="rect">
            <a:avLst/>
          </a:prstGeom>
        </p:spPr>
        <p:txBody>
          <a:bodyPr wrap="square">
            <a:spAutoFit/>
          </a:bodyPr>
          <a:lstStyle/>
          <a:p>
            <a:pPr>
              <a:spcAft>
                <a:spcPts val="1200"/>
              </a:spcAft>
            </a:pPr>
            <a:r>
              <a:rPr lang="en-US" dirty="0"/>
              <a:t>Smith, W. L., E. </a:t>
            </a:r>
            <a:r>
              <a:rPr lang="en-US" dirty="0" err="1"/>
              <a:t>Weisz</a:t>
            </a:r>
            <a:r>
              <a:rPr lang="en-US" dirty="0"/>
              <a:t>, S. </a:t>
            </a:r>
            <a:r>
              <a:rPr lang="en-US" dirty="0" err="1"/>
              <a:t>Kireev</a:t>
            </a:r>
            <a:r>
              <a:rPr lang="en-US" dirty="0"/>
              <a:t>, D. Zhou, Z. Li, E. </a:t>
            </a:r>
            <a:r>
              <a:rPr lang="en-US" dirty="0" err="1"/>
              <a:t>Borbas</a:t>
            </a:r>
            <a:r>
              <a:rPr lang="en-US" dirty="0"/>
              <a:t>, “Dual-Regression Retrieval Algorithm For Real-time Processing of Satellite </a:t>
            </a:r>
            <a:r>
              <a:rPr lang="en-US" dirty="0" err="1"/>
              <a:t>Ultraspectral</a:t>
            </a:r>
            <a:r>
              <a:rPr lang="en-US" dirty="0"/>
              <a:t> Radiances” AMS Journal of Applied Meteorology and Climatology Journal of Applied Meteorology and Climatology 2012 </a:t>
            </a:r>
          </a:p>
          <a:p>
            <a:pPr>
              <a:spcAft>
                <a:spcPts val="1200"/>
              </a:spcAft>
            </a:pPr>
            <a:r>
              <a:rPr lang="en-US" dirty="0"/>
              <a:t>W. L. Smith Sr., H. </a:t>
            </a:r>
            <a:r>
              <a:rPr lang="en-US" dirty="0" err="1"/>
              <a:t>Revercomb</a:t>
            </a:r>
            <a:r>
              <a:rPr lang="en-US" dirty="0"/>
              <a:t>, G. Bingham, A. </a:t>
            </a:r>
            <a:r>
              <a:rPr lang="en-US" dirty="0" err="1"/>
              <a:t>Larar</a:t>
            </a:r>
            <a:r>
              <a:rPr lang="en-US" dirty="0"/>
              <a:t>, H. Huang, D. Zhou, J. Li, X. Liu, and S. </a:t>
            </a:r>
            <a:r>
              <a:rPr lang="en-US" dirty="0" err="1"/>
              <a:t>Kireev</a:t>
            </a:r>
            <a:r>
              <a:rPr lang="en-US" dirty="0"/>
              <a:t>. Evolution, current capabilities, and future advances in satellite ultra-spectral IR sounding Atmos. Chem. Phys. 9, 6541-6569, 2009 </a:t>
            </a:r>
          </a:p>
          <a:p>
            <a:pPr>
              <a:spcAft>
                <a:spcPts val="1200"/>
              </a:spcAft>
            </a:pPr>
            <a:r>
              <a:rPr lang="en-US" dirty="0"/>
              <a:t>Eyre, J. R., and H. M. Woolf, 1988: Transmittance of atmospheric gasses in the microwave region: a fast model. </a:t>
            </a:r>
            <a:r>
              <a:rPr lang="en-US" i="1" dirty="0"/>
              <a:t>Applied Optics. </a:t>
            </a:r>
            <a:r>
              <a:rPr lang="en-US" b="1" dirty="0"/>
              <a:t>27, </a:t>
            </a:r>
            <a:r>
              <a:rPr lang="en-US" dirty="0"/>
              <a:t>3244-3249. </a:t>
            </a:r>
          </a:p>
          <a:p>
            <a:pPr>
              <a:spcAft>
                <a:spcPts val="1200"/>
              </a:spcAft>
            </a:pPr>
            <a:r>
              <a:rPr lang="en-US" dirty="0"/>
              <a:t>Clough, S. A., M. W. </a:t>
            </a:r>
            <a:r>
              <a:rPr lang="en-US" dirty="0" err="1"/>
              <a:t>Shephard</a:t>
            </a:r>
            <a:r>
              <a:rPr lang="en-US" dirty="0"/>
              <a:t>, E. J. </a:t>
            </a:r>
            <a:r>
              <a:rPr lang="en-US" dirty="0" err="1"/>
              <a:t>Mlawer</a:t>
            </a:r>
            <a:r>
              <a:rPr lang="en-US" dirty="0"/>
              <a:t>, J. S. </a:t>
            </a:r>
            <a:r>
              <a:rPr lang="en-US" dirty="0" err="1"/>
              <a:t>Delamere</a:t>
            </a:r>
            <a:r>
              <a:rPr lang="en-US" dirty="0"/>
              <a:t>, M. J. </a:t>
            </a:r>
            <a:r>
              <a:rPr lang="en-US" dirty="0" err="1"/>
              <a:t>Iacono</a:t>
            </a:r>
            <a:r>
              <a:rPr lang="en-US" dirty="0"/>
              <a:t>, K. Cady-Pereira, S. </a:t>
            </a:r>
            <a:r>
              <a:rPr lang="en-US" dirty="0" err="1"/>
              <a:t>Boukabara</a:t>
            </a:r>
            <a:r>
              <a:rPr lang="en-US" dirty="0"/>
              <a:t>, and P. D. Brown, Atmospheric </a:t>
            </a:r>
            <a:r>
              <a:rPr lang="en-US" dirty="0" err="1"/>
              <a:t>radiative</a:t>
            </a:r>
            <a:r>
              <a:rPr lang="en-US" dirty="0"/>
              <a:t> transfer modeling: a summary of the AER codes, Short Communication, </a:t>
            </a:r>
            <a:r>
              <a:rPr lang="en-US" i="1" dirty="0"/>
              <a:t>J. Quant. </a:t>
            </a:r>
            <a:r>
              <a:rPr lang="en-US" i="1" dirty="0" err="1"/>
              <a:t>Spectrosc</a:t>
            </a:r>
            <a:r>
              <a:rPr lang="en-US" i="1" dirty="0"/>
              <a:t>. </a:t>
            </a:r>
            <a:r>
              <a:rPr lang="en-US" i="1" dirty="0" err="1"/>
              <a:t>Radiat</a:t>
            </a:r>
            <a:r>
              <a:rPr lang="en-US" i="1" dirty="0"/>
              <a:t>. Transfer</a:t>
            </a:r>
            <a:r>
              <a:rPr lang="en-US" dirty="0"/>
              <a:t>, </a:t>
            </a:r>
            <a:r>
              <a:rPr lang="en-US" i="1" dirty="0"/>
              <a:t>91</a:t>
            </a:r>
            <a:r>
              <a:rPr lang="en-US" dirty="0"/>
              <a:t>, 233-244, 2005. </a:t>
            </a:r>
          </a:p>
          <a:p>
            <a:pPr>
              <a:spcAft>
                <a:spcPts val="1200"/>
              </a:spcAft>
            </a:pPr>
            <a:r>
              <a:rPr lang="en-US" dirty="0"/>
              <a:t>Pierce, R. B., et al. (2003), Regional Air Quality Modeling System (RAQMS) predictions of the tropospheric ozone budget over east Asia, </a:t>
            </a:r>
            <a:r>
              <a:rPr lang="en-US" i="1" dirty="0"/>
              <a:t>J. </a:t>
            </a:r>
            <a:r>
              <a:rPr lang="en-US" i="1" dirty="0" err="1"/>
              <a:t>Geophys</a:t>
            </a:r>
            <a:r>
              <a:rPr lang="en-US" i="1" dirty="0"/>
              <a:t>. Res.</a:t>
            </a:r>
            <a:r>
              <a:rPr lang="en-US" dirty="0"/>
              <a:t>, </a:t>
            </a:r>
            <a:r>
              <a:rPr lang="en-US" i="1" dirty="0"/>
              <a:t>108</a:t>
            </a:r>
            <a:r>
              <a:rPr lang="en-US" dirty="0"/>
              <a:t>(D21), 8825, doi:10.1029/2002JD003176.</a:t>
            </a:r>
          </a:p>
        </p:txBody>
      </p:sp>
    </p:spTree>
    <p:extLst>
      <p:ext uri="{BB962C8B-B14F-4D97-AF65-F5344CB8AC3E}">
        <p14:creationId xmlns:p14="http://schemas.microsoft.com/office/powerpoint/2010/main" val="13655758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p:cNvPicPr>
            <a:picLocks noChangeAspect="1" noChangeArrowheads="1"/>
          </p:cNvPicPr>
          <p:nvPr/>
        </p:nvPicPr>
        <p:blipFill rotWithShape="1">
          <a:blip r:embed="rId2">
            <a:extLst>
              <a:ext uri="{28A0092B-C50C-407E-A947-70E740481C1C}">
                <a14:useLocalDpi xmlns:a14="http://schemas.microsoft.com/office/drawing/2010/main" val="0"/>
              </a:ext>
            </a:extLst>
          </a:blip>
          <a:srcRect l="9765" t="24118" r="8791" b="7254"/>
          <a:stretch/>
        </p:blipFill>
        <p:spPr bwMode="auto">
          <a:xfrm>
            <a:off x="352799" y="1305932"/>
            <a:ext cx="8361237" cy="54443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2" name="TextBox 1"/>
          <p:cNvSpPr txBox="1"/>
          <p:nvPr/>
        </p:nvSpPr>
        <p:spPr>
          <a:xfrm>
            <a:off x="700204" y="299900"/>
            <a:ext cx="8283149" cy="707886"/>
          </a:xfrm>
          <a:prstGeom prst="rect">
            <a:avLst/>
          </a:prstGeom>
          <a:noFill/>
        </p:spPr>
        <p:txBody>
          <a:bodyPr wrap="none" rtlCol="0">
            <a:spAutoFit/>
          </a:bodyPr>
          <a:lstStyle/>
          <a:p>
            <a:r>
              <a:rPr lang="en-US" sz="4000" b="1" i="1" u="sng" dirty="0">
                <a:solidFill>
                  <a:srgbClr val="800000"/>
                </a:solidFill>
              </a:rPr>
              <a:t>FTS – Magic Performed with Mirrors !</a:t>
            </a:r>
          </a:p>
        </p:txBody>
      </p:sp>
    </p:spTree>
    <p:extLst>
      <p:ext uri="{BB962C8B-B14F-4D97-AF65-F5344CB8AC3E}">
        <p14:creationId xmlns:p14="http://schemas.microsoft.com/office/powerpoint/2010/main" val="70054477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4067</TotalTime>
  <Words>4699</Words>
  <Application>Microsoft Macintosh PowerPoint</Application>
  <PresentationFormat>On-screen Show (4:3)</PresentationFormat>
  <Paragraphs>682</Paragraphs>
  <Slides>81</Slides>
  <Notes>18</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1</vt:i4>
      </vt:variant>
      <vt:variant>
        <vt:lpstr>Slide Titles</vt:lpstr>
      </vt:variant>
      <vt:variant>
        <vt:i4>81</vt:i4>
      </vt:variant>
    </vt:vector>
  </HeadingPairs>
  <TitlesOfParts>
    <vt:vector size="93" baseType="lpstr">
      <vt:lpstr>Arial Unicode MS</vt:lpstr>
      <vt:lpstr>Arial</vt:lpstr>
      <vt:lpstr>Arial Rounded MT Bold</vt:lpstr>
      <vt:lpstr>Calibri</vt:lpstr>
      <vt:lpstr>Helvetica</vt:lpstr>
      <vt:lpstr>Lucida Grande</vt:lpstr>
      <vt:lpstr>Lucida Handwriting</vt:lpstr>
      <vt:lpstr>Script</vt:lpstr>
      <vt:lpstr>Symbol</vt:lpstr>
      <vt:lpstr>Times New Roman</vt:lpstr>
      <vt:lpstr>Office Theme</vt:lpstr>
      <vt:lpstr>Equation</vt:lpstr>
      <vt:lpstr>Principles of Remote Sensing  Using Ultraspectral Infrared Radiance Measurements</vt:lpstr>
      <vt:lpstr>PowerPoint Presentation</vt:lpstr>
      <vt:lpstr>PowerPoint Presentation</vt:lpstr>
      <vt:lpstr>Radiative Processes</vt:lpstr>
      <vt:lpstr>PowerPoint Presentation</vt:lpstr>
      <vt:lpstr>PowerPoint Presentation</vt:lpstr>
      <vt:lpstr>PowerPoint Presentation</vt:lpstr>
      <vt:lpstr>Grating (Dispersive) Spectrometer and  Fourier Transform (Interferometer) Spectrometer - Basis for Ultraspectral Sounders</vt:lpstr>
      <vt:lpstr>PowerPoint Presentation</vt:lpstr>
      <vt:lpstr>PowerPoint Presentation</vt:lpstr>
      <vt:lpstr>PowerPoint Presentation</vt:lpstr>
      <vt:lpstr>PowerPoint Presentation</vt:lpstr>
      <vt:lpstr>Satellite and Ground-based Radiance Spectra</vt:lpstr>
      <vt:lpstr>Satellite Ultraspectral Atmospheric Sounders</vt:lpstr>
      <vt:lpstr>PowerPoint Presentation</vt:lpstr>
      <vt:lpstr>PowerPoint Presentation</vt:lpstr>
      <vt:lpstr>PowerPoint Presentation</vt:lpstr>
      <vt:lpstr>Why Does Ultraspectral Resolution Provide High Vertical Resolution ? Slightly sharper weighting functions and much greater system S/N resulting from the very large number of radiance observations </vt:lpstr>
      <vt:lpstr>Retrieval Accuracy Vs Spectral Resolution  (i.e., number of spectral radiance observations) </vt:lpstr>
      <vt:lpstr>Satellite Vs Ground-based Profile Sensitivity</vt:lpstr>
      <vt:lpstr>Forward Radiative Transfer Models</vt:lpstr>
      <vt:lpstr>General Types of Transmittance Models</vt:lpstr>
      <vt:lpstr>Transmission/Emission Modeling</vt:lpstr>
      <vt:lpstr>Line-By-Line Radiative Transfer Model (LBLRTM)</vt:lpstr>
      <vt:lpstr>PowerPoint Presentation</vt:lpstr>
      <vt:lpstr>ASSIST Observation vs. LBLRTM simulation</vt:lpstr>
      <vt:lpstr>PowerPoint Presentation</vt:lpstr>
      <vt:lpstr>PowerPoint Presentation</vt:lpstr>
      <vt:lpstr>PowerPoint Presentation</vt:lpstr>
      <vt:lpstr>PowerPoint Presentation</vt:lpstr>
      <vt:lpstr>PowerPoint Presentation</vt:lpstr>
      <vt:lpstr>Overview of Various Fast RT Models</vt:lpstr>
      <vt:lpstr> Introduction to Principal Component-based Radiative Tansfer Model (PCRTM)</vt:lpstr>
      <vt:lpstr>How does PCRTM work?</vt:lpstr>
      <vt:lpstr>PowerPoint Presentation</vt:lpstr>
      <vt:lpstr>Jacobian (Radiance Sensitivity)</vt:lpstr>
      <vt:lpstr>PowerPoint Presentation</vt:lpstr>
      <vt:lpstr>Ground-based ASSIST  Retrieval Sensitivity to Trace Gases</vt:lpstr>
      <vt:lpstr>Ground-based ASSIST  Retrieval Sensitivity to Trace Gases</vt:lpstr>
      <vt:lpstr>Ground-based ASSIST  Retrieval Sensitivity to Trace Gases</vt:lpstr>
      <vt:lpstr>Ground-based ASSIST  Retrieval Sensitivity to Trace Gases</vt:lpstr>
      <vt:lpstr>Ground-based ASSIST  Retrieval Sensitivity to Trace Gases</vt:lpstr>
      <vt:lpstr>Ground-based ASSIST  Retrieval Sensitivity to Trace Gases</vt:lpstr>
      <vt:lpstr>Ground-based ASSIST  Retrieval Sensitivity to Trace Gases</vt:lpstr>
      <vt:lpstr>Ground-based ASSIST  Retrieval Sensitivity to Trace Gases</vt:lpstr>
      <vt:lpstr>PowerPoint Presentation</vt:lpstr>
      <vt:lpstr>PowerPoint Presentation</vt:lpstr>
      <vt:lpstr>PowerPoint Presentation</vt:lpstr>
      <vt:lpstr>Ground-based ASSIST  Retrieval Errors – All Channels</vt:lpstr>
      <vt:lpstr>Ground-based ASSIST  Retrieval Errors – All Channels</vt:lpstr>
      <vt:lpstr>Ground-based ASSIST  Retrieval Errors – All Channels</vt:lpstr>
      <vt:lpstr>Ground-based ASSIST  Retrieval Errors – All Channels</vt:lpstr>
      <vt:lpstr>BIAS Corrections Using Forecast Model Profile</vt:lpstr>
      <vt:lpstr>ASSIST Profile Results April 19 17 UTC – April 21, 00 UTC </vt:lpstr>
      <vt:lpstr>ASSIST Profile Results April 19 17 UTC – April 21, 00 UTC </vt:lpstr>
      <vt:lpstr>ASSIST Profile Results April 19 17 UTC – April 21, 00 UTC </vt:lpstr>
      <vt:lpstr>GRASP Validation Campaign (April 20, 2012)</vt:lpstr>
      <vt:lpstr>Sounding, Window, and Cloud Spectral Radiances</vt:lpstr>
      <vt:lpstr>Accounting for the Influence of Clouds</vt:lpstr>
      <vt:lpstr>July 6-7, 2010 CAPABLE Case Study</vt:lpstr>
      <vt:lpstr>July 6-7, 2010 CAPABLE Case Study</vt:lpstr>
      <vt:lpstr>July 6-7, 2010 CAPABLE Case Study</vt:lpstr>
      <vt:lpstr>Accounting for the Influence of Clouds</vt:lpstr>
      <vt:lpstr>June 22, 2010 Cloudy Case Study</vt:lpstr>
      <vt:lpstr>June 22, 2010 Cloudy Case Study</vt:lpstr>
      <vt:lpstr>PowerPoint Presentation</vt:lpstr>
      <vt:lpstr>PowerPoint Presentation</vt:lpstr>
      <vt:lpstr>Quebec Retrieval Results (29 February, 2012) W. L. Smith Sr. </vt:lpstr>
      <vt:lpstr>PowerPoint Presentation</vt:lpstr>
      <vt:lpstr>PowerPoint Presentation</vt:lpstr>
      <vt:lpstr>PowerPoint Presentation</vt:lpstr>
      <vt:lpstr>PowerPoint Presentation</vt:lpstr>
      <vt:lpstr>Quebec Retrieval Results Summary  (29 February, 2012)</vt:lpstr>
      <vt:lpstr>Quebec City Retrieval Results (29 February, 2012) </vt:lpstr>
      <vt:lpstr>PowerPoint Presentation</vt:lpstr>
      <vt:lpstr>PowerPoint Presentation</vt:lpstr>
      <vt:lpstr>PowerPoint Presentation</vt:lpstr>
      <vt:lpstr>PowerPoint Presentation</vt:lpstr>
      <vt:lpstr>Quebec City Retrieval Results Summary  (29 February, 2012)</vt:lpstr>
      <vt:lpstr>Primary Program Options</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Ground-based Spectrometer Retrieval Sensitivity to Trace Gases</dc:title>
  <dc:creator>Bill Smith</dc:creator>
  <cp:lastModifiedBy>Willliam Smith</cp:lastModifiedBy>
  <cp:revision>137</cp:revision>
  <dcterms:created xsi:type="dcterms:W3CDTF">2011-10-27T10:55:43Z</dcterms:created>
  <dcterms:modified xsi:type="dcterms:W3CDTF">2023-11-24T16:49:12Z</dcterms:modified>
</cp:coreProperties>
</file>