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notesSlides/notesSlide6.xml" ContentType="application/vnd.openxmlformats-officedocument.presentationml.notes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0"/>
  </p:notesMasterIdLst>
  <p:sldIdLst>
    <p:sldId id="264" r:id="rId2"/>
    <p:sldId id="265" r:id="rId3"/>
    <p:sldId id="268" r:id="rId4"/>
    <p:sldId id="269" r:id="rId5"/>
    <p:sldId id="270" r:id="rId6"/>
    <p:sldId id="271" r:id="rId7"/>
    <p:sldId id="272" r:id="rId8"/>
    <p:sldId id="273" r:id="rId9"/>
    <p:sldId id="274" r:id="rId10"/>
    <p:sldId id="267"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307" r:id="rId24"/>
    <p:sldId id="287" r:id="rId25"/>
    <p:sldId id="308" r:id="rId26"/>
    <p:sldId id="288" r:id="rId27"/>
    <p:sldId id="309" r:id="rId28"/>
    <p:sldId id="289" r:id="rId29"/>
    <p:sldId id="310" r:id="rId30"/>
    <p:sldId id="311"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25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6F5EE"/>
    <a:srgbClr val="8A0000"/>
    <a:srgbClr val="4A7EBB"/>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82" autoAdjust="0"/>
    <p:restoredTop sz="88153" autoAdjust="0"/>
  </p:normalViewPr>
  <p:slideViewPr>
    <p:cSldViewPr snapToGrid="0">
      <p:cViewPr varScale="1">
        <p:scale>
          <a:sx n="136" d="100"/>
          <a:sy n="136" d="100"/>
        </p:scale>
        <p:origin x="-82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8F6CEB-2D2C-8849-A218-49CFC45648B5}" type="datetimeFigureOut">
              <a:rPr lang="en-US" smtClean="0"/>
              <a:pPr/>
              <a:t>3/25/13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830F4-D44B-BF49-AD14-1758223680D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8468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78°F - </a:t>
            </a:r>
            <a:r>
              <a:rPr lang="en-US" dirty="0" smtClean="0"/>
              <a:t>No, that is the temperature of Miami in July.</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78°C - </a:t>
            </a:r>
            <a:r>
              <a:rPr lang="en-US" dirty="0" smtClean="0"/>
              <a:t>No, that is a pretty warm temperature, something you might experience in a desert. The Celsius scale is on the left.</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25°C - </a:t>
            </a:r>
            <a:r>
              <a:rPr lang="en-US" dirty="0" smtClean="0"/>
              <a:t>Correct, which is about 75 °F.</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74°F - </a:t>
            </a:r>
            <a:r>
              <a:rPr lang="en-US" dirty="0" smtClean="0"/>
              <a:t>No, you are reading the figure wrong.</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1830F4-D44B-BF49-AD14-1758223680DC}"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Bef>
                <a:spcPct val="20000"/>
              </a:spcBef>
            </a:pPr>
            <a:r>
              <a:rPr lang="en-US" sz="1200" dirty="0" smtClean="0"/>
              <a:t>- It is more red than previous years. </a:t>
            </a:r>
            <a:r>
              <a:rPr lang="en-US" sz="1200" dirty="0" err="1" smtClean="0">
                <a:sym typeface="Wingdings"/>
              </a:rPr>
              <a:t></a:t>
            </a:r>
            <a:r>
              <a:rPr lang="en-US" sz="1200" dirty="0" smtClean="0">
                <a:sym typeface="Wingdings"/>
              </a:rPr>
              <a:t> </a:t>
            </a:r>
            <a:r>
              <a:rPr lang="en-US" dirty="0" smtClean="0"/>
              <a:t>Yes, but that doesn't tell me anything about the temperature.</a:t>
            </a:r>
            <a:endParaRPr lang="en-US" sz="1200" dirty="0" smtClean="0"/>
          </a:p>
          <a:p>
            <a:pPr lvl="0">
              <a:spcBef>
                <a:spcPct val="20000"/>
              </a:spcBef>
            </a:pPr>
            <a:endParaRPr lang="en-US" sz="1200" dirty="0" smtClean="0"/>
          </a:p>
          <a:p>
            <a:pPr lvl="0">
              <a:spcBef>
                <a:spcPct val="20000"/>
              </a:spcBef>
              <a:buFontTx/>
              <a:buChar char="-"/>
            </a:pPr>
            <a:r>
              <a:rPr lang="en-US" sz="1200" dirty="0" smtClean="0"/>
              <a:t>The temperature between 2000-2010 have been about normal. </a:t>
            </a:r>
            <a:r>
              <a:rPr lang="en-US" sz="1200" dirty="0" err="1" smtClean="0">
                <a:sym typeface="Wingdings"/>
              </a:rPr>
              <a:t></a:t>
            </a:r>
            <a:r>
              <a:rPr lang="en-US" sz="1200" dirty="0" smtClean="0">
                <a:sym typeface="Wingdings"/>
              </a:rPr>
              <a:t> </a:t>
            </a:r>
            <a:r>
              <a:rPr lang="en-US" dirty="0" smtClean="0"/>
              <a:t>What do you define as normal and how does that relate to previous years?</a:t>
            </a:r>
            <a:endParaRPr lang="en-US" sz="1200" dirty="0" smtClean="0"/>
          </a:p>
          <a:p>
            <a:pPr lvl="0">
              <a:spcBef>
                <a:spcPct val="20000"/>
              </a:spcBef>
              <a:buFontTx/>
              <a:buChar char="-"/>
            </a:pPr>
            <a:endParaRPr lang="en-US" sz="1200" dirty="0" smtClean="0"/>
          </a:p>
          <a:p>
            <a:pPr lvl="0">
              <a:spcBef>
                <a:spcPct val="20000"/>
              </a:spcBef>
            </a:pPr>
            <a:r>
              <a:rPr lang="en-US" sz="1200" dirty="0" smtClean="0"/>
              <a:t>- The temperatures between 2000-2010 are generally warmer than the previous 100 years. </a:t>
            </a:r>
            <a:r>
              <a:rPr lang="en-US" sz="1200" dirty="0" err="1" smtClean="0">
                <a:sym typeface="Wingdings"/>
              </a:rPr>
              <a:t></a:t>
            </a:r>
            <a:r>
              <a:rPr lang="en-US" sz="1200" dirty="0" smtClean="0">
                <a:sym typeface="Wingdings"/>
              </a:rPr>
              <a:t> </a:t>
            </a:r>
            <a:r>
              <a:rPr lang="en-US" dirty="0" smtClean="0"/>
              <a:t>Correct. The past decade has be warmer than usual. The four warmest winters have also occurred during this decade.</a:t>
            </a:r>
            <a:r>
              <a:rPr lang="en-US" sz="1200" dirty="0" smtClean="0"/>
              <a:t>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1830F4-D44B-BF49-AD14-1758223680D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Correct </a:t>
            </a:r>
            <a:r>
              <a:rPr lang="en-US" dirty="0" err="1" smtClean="0">
                <a:sym typeface="Wingdings"/>
              </a:rPr>
              <a:t></a:t>
            </a:r>
            <a:r>
              <a:rPr lang="en-US" dirty="0" smtClean="0">
                <a:sym typeface="Wingdings"/>
              </a:rPr>
              <a:t> </a:t>
            </a:r>
            <a:r>
              <a:rPr lang="en-US" dirty="0" smtClean="0"/>
              <a:t>Correct!</a:t>
            </a:r>
          </a:p>
          <a:p>
            <a:r>
              <a:rPr lang="en-US" dirty="0" smtClean="0"/>
              <a:t>Some Correct </a:t>
            </a:r>
            <a:r>
              <a:rPr lang="en-US" dirty="0" err="1" smtClean="0">
                <a:sym typeface="Wingdings"/>
              </a:rPr>
              <a:t></a:t>
            </a:r>
            <a:r>
              <a:rPr lang="en-US" dirty="0" smtClean="0"/>
              <a:t> Almost there, not all your answers are correct...</a:t>
            </a:r>
          </a:p>
          <a:p>
            <a:r>
              <a:rPr lang="en-US" dirty="0" smtClean="0"/>
              <a:t>None Correct </a:t>
            </a:r>
            <a:r>
              <a:rPr lang="en-US" dirty="0" err="1" smtClean="0">
                <a:sym typeface="Wingdings"/>
              </a:rPr>
              <a:t></a:t>
            </a:r>
            <a:r>
              <a:rPr lang="en-US" dirty="0" smtClean="0">
                <a:sym typeface="Wingdings"/>
              </a:rPr>
              <a:t> </a:t>
            </a:r>
            <a:r>
              <a:rPr lang="en-US" dirty="0" smtClean="0"/>
              <a:t>None of your answers are correct.</a:t>
            </a:r>
            <a:endParaRPr lang="en-US" dirty="0"/>
          </a:p>
        </p:txBody>
      </p:sp>
      <p:sp>
        <p:nvSpPr>
          <p:cNvPr id="4" name="Slide Number Placeholder 3"/>
          <p:cNvSpPr>
            <a:spLocks noGrp="1"/>
          </p:cNvSpPr>
          <p:nvPr>
            <p:ph type="sldNum" sz="quarter" idx="10"/>
          </p:nvPr>
        </p:nvSpPr>
        <p:spPr/>
        <p:txBody>
          <a:bodyPr/>
          <a:lstStyle/>
          <a:p>
            <a:fld id="{F81830F4-D44B-BF49-AD14-1758223680D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Right </a:t>
            </a:r>
            <a:r>
              <a:rPr lang="en-US" dirty="0" err="1" smtClean="0">
                <a:sym typeface="Wingdings"/>
              </a:rPr>
              <a:t></a:t>
            </a:r>
            <a:r>
              <a:rPr lang="en-US" dirty="0" smtClean="0">
                <a:sym typeface="Wingdings"/>
              </a:rPr>
              <a:t> </a:t>
            </a:r>
            <a:r>
              <a:rPr lang="en-US" dirty="0" smtClean="0"/>
              <a:t>I agree with your interpretation. Although there are some </a:t>
            </a:r>
            <a:r>
              <a:rPr lang="en-US" dirty="0" err="1" smtClean="0"/>
              <a:t>fluxuations</a:t>
            </a:r>
            <a:r>
              <a:rPr lang="en-US" dirty="0" smtClean="0"/>
              <a:t> the trend is definitely downward.</a:t>
            </a:r>
            <a:br>
              <a:rPr lang="en-US" dirty="0" smtClean="0"/>
            </a:br>
            <a:r>
              <a:rPr lang="en-US" dirty="0" smtClean="0"/>
              <a:t> - The year-to-year </a:t>
            </a:r>
            <a:r>
              <a:rPr lang="en-US" dirty="0" err="1" smtClean="0"/>
              <a:t>variablility</a:t>
            </a:r>
            <a:r>
              <a:rPr lang="en-US" dirty="0" smtClean="0"/>
              <a:t> is very large particularly for the decade 2001-2010.</a:t>
            </a:r>
            <a:br>
              <a:rPr lang="en-US" dirty="0" smtClean="0"/>
            </a:br>
            <a:r>
              <a:rPr lang="en-US" dirty="0" smtClean="0"/>
              <a:t> - The maximum snowfall amount </a:t>
            </a:r>
            <a:r>
              <a:rPr lang="en-US" dirty="0" err="1" smtClean="0"/>
              <a:t>occured</a:t>
            </a:r>
            <a:r>
              <a:rPr lang="en-US" dirty="0" smtClean="0"/>
              <a:t> in the 2007-2008 winter, and the minimum amount in the early 20th century, both of which surround snowfall measurements ranging from </a:t>
            </a:r>
          </a:p>
          <a:p>
            <a:endParaRPr lang="en-US" dirty="0" smtClean="0"/>
          </a:p>
          <a:p>
            <a:r>
              <a:rPr lang="en-US" dirty="0" smtClean="0"/>
              <a:t>Some Right </a:t>
            </a:r>
            <a:r>
              <a:rPr lang="en-US" dirty="0" err="1" smtClean="0">
                <a:sym typeface="Wingdings"/>
              </a:rPr>
              <a:t></a:t>
            </a:r>
            <a:r>
              <a:rPr lang="en-US" dirty="0" smtClean="0">
                <a:sym typeface="Wingdings"/>
              </a:rPr>
              <a:t> </a:t>
            </a:r>
            <a:r>
              <a:rPr lang="en-US" dirty="0" smtClean="0"/>
              <a:t>I disagree with your interpretation. You may have overlooked:</a:t>
            </a:r>
            <a:br>
              <a:rPr lang="en-US" dirty="0" smtClean="0"/>
            </a:br>
            <a:r>
              <a:rPr lang="en-US" dirty="0" smtClean="0"/>
              <a:t/>
            </a:r>
            <a:br>
              <a:rPr lang="en-US" dirty="0" smtClean="0"/>
            </a:br>
            <a:r>
              <a:rPr lang="en-US" dirty="0" smtClean="0"/>
              <a:t>- The year-to-year variability between the decade 2001-2010</a:t>
            </a:r>
            <a:br>
              <a:rPr lang="en-US" dirty="0" smtClean="0"/>
            </a:br>
            <a:r>
              <a:rPr lang="en-US" dirty="0" smtClean="0"/>
              <a:t>- The maximum snowfall amount </a:t>
            </a:r>
            <a:r>
              <a:rPr lang="en-US" dirty="0" err="1" smtClean="0"/>
              <a:t>occured</a:t>
            </a:r>
            <a:r>
              <a:rPr lang="en-US" dirty="0" smtClean="0"/>
              <a:t> in the 2007-2008 winter, and the minimum amount in the early 20th century.</a:t>
            </a:r>
            <a:br>
              <a:rPr lang="en-US" dirty="0" smtClean="0"/>
            </a:br>
            <a:r>
              <a:rPr lang="en-US" dirty="0" smtClean="0"/>
              <a:t>- The Fact that we have not yet analyzed temperature data for the city, or state, so we cannot conclude anything about the relationship between temperature and snowfall amount.</a:t>
            </a:r>
          </a:p>
          <a:p>
            <a:endParaRPr lang="en-US" dirty="0" smtClean="0"/>
          </a:p>
          <a:p>
            <a:r>
              <a:rPr lang="en-US" dirty="0" smtClean="0"/>
              <a:t>None Right </a:t>
            </a:r>
            <a:r>
              <a:rPr lang="en-US" dirty="0" err="1" smtClean="0">
                <a:sym typeface="Wingdings"/>
              </a:rPr>
              <a:t></a:t>
            </a:r>
            <a:r>
              <a:rPr lang="en-US" dirty="0" smtClean="0">
                <a:sym typeface="Wingdings"/>
              </a:rPr>
              <a:t> </a:t>
            </a:r>
            <a:r>
              <a:rPr lang="en-US" dirty="0" smtClean="0"/>
              <a:t>How did you get this job? If you can't see the trends here I </a:t>
            </a:r>
            <a:r>
              <a:rPr lang="en-US" dirty="0" err="1" smtClean="0"/>
              <a:t>dont</a:t>
            </a:r>
            <a:r>
              <a:rPr lang="en-US" dirty="0" smtClean="0"/>
              <a:t> think you are experienced enough for this job. Let's go talk to Dr. Acer to see if we can get you assigned to another project.</a:t>
            </a:r>
            <a:endParaRPr lang="en-US" dirty="0"/>
          </a:p>
        </p:txBody>
      </p:sp>
      <p:sp>
        <p:nvSpPr>
          <p:cNvPr id="4" name="Slide Number Placeholder 3"/>
          <p:cNvSpPr>
            <a:spLocks noGrp="1"/>
          </p:cNvSpPr>
          <p:nvPr>
            <p:ph type="sldNum" sz="quarter" idx="10"/>
          </p:nvPr>
        </p:nvSpPr>
        <p:spPr/>
        <p:txBody>
          <a:bodyPr/>
          <a:lstStyle/>
          <a:p>
            <a:fld id="{F81830F4-D44B-BF49-AD14-1758223680DC}"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Right </a:t>
            </a:r>
            <a:r>
              <a:rPr lang="en-US" dirty="0" err="1" smtClean="0">
                <a:sym typeface="Wingdings"/>
              </a:rPr>
              <a:t></a:t>
            </a:r>
            <a:r>
              <a:rPr lang="en-US" dirty="0" smtClean="0">
                <a:sym typeface="Wingdings"/>
              </a:rPr>
              <a:t> </a:t>
            </a:r>
            <a:r>
              <a:rPr lang="en-US" dirty="0" smtClean="0"/>
              <a:t>Right. I agree with your interpretation. </a:t>
            </a:r>
            <a:br>
              <a:rPr lang="en-US" dirty="0" smtClean="0"/>
            </a:br>
            <a:r>
              <a:rPr lang="en-US" dirty="0" smtClean="0"/>
              <a:t>- The range of snowfall over the last decade is less than 40 inches to more than 70 inches.</a:t>
            </a:r>
            <a:br>
              <a:rPr lang="en-US" dirty="0" smtClean="0"/>
            </a:br>
            <a:r>
              <a:rPr lang="en-US" dirty="0" smtClean="0"/>
              <a:t>- The anonymously low snow fall amounts all occurred before 1990.</a:t>
            </a:r>
            <a:endParaRPr lang="en-US" dirty="0" smtClean="0"/>
          </a:p>
          <a:p>
            <a:endParaRPr lang="en-US" dirty="0" smtClean="0"/>
          </a:p>
          <a:p>
            <a:r>
              <a:rPr lang="en-US" dirty="0" smtClean="0"/>
              <a:t>Some Right </a:t>
            </a:r>
            <a:r>
              <a:rPr lang="en-US" dirty="0" err="1" smtClean="0">
                <a:sym typeface="Wingdings"/>
              </a:rPr>
              <a:t></a:t>
            </a:r>
            <a:r>
              <a:rPr lang="en-US" dirty="0" smtClean="0">
                <a:sym typeface="Wingdings"/>
              </a:rPr>
              <a:t> </a:t>
            </a:r>
            <a:r>
              <a:rPr lang="en-US" dirty="0" smtClean="0"/>
              <a:t>Not exactly.... You maybe overlooked:</a:t>
            </a:r>
            <a:br>
              <a:rPr lang="en-US" dirty="0" smtClean="0"/>
            </a:br>
            <a:r>
              <a:rPr lang="en-US" dirty="0" smtClean="0"/>
              <a:t>- The color blue, and the scale on the right of the figure indicate that since 1990 there have been more years of above normal snowfall than below normal snowfall?</a:t>
            </a:r>
            <a:br>
              <a:rPr lang="en-US" dirty="0" smtClean="0"/>
            </a:br>
            <a:r>
              <a:rPr lang="en-US" dirty="0" smtClean="0"/>
              <a:t>- The left hand scale tells that in 1967-1968 the statewide snowfall was about 22 inches, and the </a:t>
            </a:r>
            <a:r>
              <a:rPr lang="en-US" dirty="0" err="1" smtClean="0"/>
              <a:t>righthand</a:t>
            </a:r>
            <a:r>
              <a:rPr lang="en-US" dirty="0" smtClean="0"/>
              <a:t> scale tells us this was about 26 inches below normal.</a:t>
            </a:r>
            <a:br>
              <a:rPr lang="en-US" dirty="0" smtClean="0"/>
            </a:br>
            <a:r>
              <a:rPr lang="en-US" dirty="0" smtClean="0"/>
              <a:t>- The top 10 years with least snowfall have all occurred before 1990.</a:t>
            </a:r>
            <a:endParaRPr lang="en-US" dirty="0" smtClean="0"/>
          </a:p>
          <a:p>
            <a:endParaRPr lang="en-US" dirty="0" smtClean="0"/>
          </a:p>
          <a:p>
            <a:r>
              <a:rPr lang="en-US" dirty="0" smtClean="0"/>
              <a:t>None Right </a:t>
            </a:r>
            <a:r>
              <a:rPr lang="en-US" dirty="0" err="1" smtClean="0">
                <a:sym typeface="Wingdings"/>
              </a:rPr>
              <a:t></a:t>
            </a:r>
            <a:r>
              <a:rPr lang="en-US" dirty="0" smtClean="0">
                <a:sym typeface="Wingdings"/>
              </a:rPr>
              <a:t> </a:t>
            </a:r>
            <a:r>
              <a:rPr lang="en-US" dirty="0" smtClean="0"/>
              <a:t>No way! If you can't see the trends here I </a:t>
            </a:r>
            <a:r>
              <a:rPr lang="en-US" dirty="0" err="1" smtClean="0"/>
              <a:t>dont</a:t>
            </a:r>
            <a:r>
              <a:rPr lang="en-US" dirty="0" smtClean="0"/>
              <a:t> think you are experienced enough for this job. Let's go talk to Dr. Acer to see if we can give you some remedial training. </a:t>
            </a:r>
            <a:endParaRPr lang="en-US" dirty="0" smtClean="0"/>
          </a:p>
          <a:p>
            <a:endParaRPr lang="en-US" dirty="0"/>
          </a:p>
        </p:txBody>
      </p:sp>
      <p:sp>
        <p:nvSpPr>
          <p:cNvPr id="4" name="Slide Number Placeholder 3"/>
          <p:cNvSpPr>
            <a:spLocks noGrp="1"/>
          </p:cNvSpPr>
          <p:nvPr>
            <p:ph type="sldNum" sz="quarter" idx="10"/>
          </p:nvPr>
        </p:nvSpPr>
        <p:spPr/>
        <p:txBody>
          <a:bodyPr/>
          <a:lstStyle/>
          <a:p>
            <a:fld id="{F81830F4-D44B-BF49-AD14-1758223680DC}"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Right </a:t>
            </a:r>
            <a:r>
              <a:rPr lang="en-US" dirty="0" err="1" smtClean="0">
                <a:sym typeface="Wingdings"/>
              </a:rPr>
              <a:t></a:t>
            </a:r>
            <a:r>
              <a:rPr lang="en-US" dirty="0" smtClean="0">
                <a:sym typeface="Wingdings"/>
              </a:rPr>
              <a:t> </a:t>
            </a:r>
            <a:r>
              <a:rPr lang="en-US" dirty="0" smtClean="0"/>
              <a:t>Right! I agree with your interpretation. </a:t>
            </a:r>
            <a:br>
              <a:rPr lang="en-US" dirty="0" smtClean="0"/>
            </a:br>
            <a:r>
              <a:rPr lang="en-US" dirty="0" smtClean="0"/>
              <a:t> - While there is a large year-to-year variability, the average area coverage of snowfall prior to 1970 was about 37.5x10^6 square kilometers</a:t>
            </a:r>
            <a:br>
              <a:rPr lang="en-US" dirty="0" smtClean="0"/>
            </a:br>
            <a:r>
              <a:rPr lang="en-US" dirty="0" smtClean="0"/>
              <a:t> - The 15 year average between 1990-2005 is lower than previous years.</a:t>
            </a:r>
            <a:endParaRPr lang="en-US" dirty="0" smtClean="0"/>
          </a:p>
          <a:p>
            <a:endParaRPr lang="en-US" dirty="0" smtClean="0"/>
          </a:p>
          <a:p>
            <a:r>
              <a:rPr lang="en-US" dirty="0" smtClean="0"/>
              <a:t>Some Right </a:t>
            </a:r>
            <a:r>
              <a:rPr lang="en-US" dirty="0" err="1" smtClean="0">
                <a:sym typeface="Wingdings"/>
              </a:rPr>
              <a:t></a:t>
            </a:r>
            <a:r>
              <a:rPr lang="en-US" dirty="0" smtClean="0">
                <a:sym typeface="Wingdings"/>
              </a:rPr>
              <a:t> </a:t>
            </a:r>
            <a:r>
              <a:rPr lang="en-US" dirty="0" smtClean="0"/>
              <a:t>Not Exactly. Maybe you overlooked: </a:t>
            </a:r>
            <a:br>
              <a:rPr lang="en-US" dirty="0" smtClean="0"/>
            </a:br>
            <a:r>
              <a:rPr lang="en-US" dirty="0" smtClean="0"/>
              <a:t>- That while there is a large year-to-year variability, the average area coverage of snowfall prior to 1970 was about 37.5x10^6 square kilometers</a:t>
            </a:r>
            <a:br>
              <a:rPr lang="en-US" dirty="0" smtClean="0"/>
            </a:br>
            <a:r>
              <a:rPr lang="en-US" dirty="0" smtClean="0"/>
              <a:t>- That while there is a large year-to-year variability, the 15 year average between 1990-2005 is lower than previous years.</a:t>
            </a:r>
            <a:br>
              <a:rPr lang="en-US" dirty="0" smtClean="0"/>
            </a:br>
            <a:r>
              <a:rPr lang="en-US" dirty="0" smtClean="0"/>
              <a:t>- That this figure provides information on the area covered by snow, there is no information about the amount of snowfall that fell.</a:t>
            </a:r>
            <a:endParaRPr lang="en-US" dirty="0" smtClean="0"/>
          </a:p>
          <a:p>
            <a:endParaRPr lang="en-US" dirty="0" smtClean="0"/>
          </a:p>
          <a:p>
            <a:r>
              <a:rPr lang="en-US" dirty="0" smtClean="0"/>
              <a:t>None Right </a:t>
            </a:r>
            <a:r>
              <a:rPr lang="en-US" dirty="0" err="1" smtClean="0">
                <a:sym typeface="Wingdings"/>
              </a:rPr>
              <a:t></a:t>
            </a:r>
            <a:r>
              <a:rPr lang="en-US" dirty="0" smtClean="0">
                <a:sym typeface="Wingdings"/>
              </a:rPr>
              <a:t> </a:t>
            </a:r>
            <a:r>
              <a:rPr lang="en-US" dirty="0" smtClean="0"/>
              <a:t>No way! If you can't see the trends here I </a:t>
            </a:r>
            <a:r>
              <a:rPr lang="en-US" dirty="0" err="1" smtClean="0"/>
              <a:t>dont</a:t>
            </a:r>
            <a:r>
              <a:rPr lang="en-US" dirty="0" smtClean="0"/>
              <a:t> think you are experienced enough for this job. Let's go talk to Dr. Acer to see if we can get you some remedial training. </a:t>
            </a:r>
            <a:endParaRPr lang="en-US" dirty="0" smtClean="0"/>
          </a:p>
          <a:p>
            <a:endParaRPr lang="en-US" dirty="0"/>
          </a:p>
        </p:txBody>
      </p:sp>
      <p:sp>
        <p:nvSpPr>
          <p:cNvPr id="4" name="Slide Number Placeholder 3"/>
          <p:cNvSpPr>
            <a:spLocks noGrp="1"/>
          </p:cNvSpPr>
          <p:nvPr>
            <p:ph type="sldNum" sz="quarter" idx="10"/>
          </p:nvPr>
        </p:nvSpPr>
        <p:spPr/>
        <p:txBody>
          <a:bodyPr/>
          <a:lstStyle/>
          <a:p>
            <a:fld id="{F81830F4-D44B-BF49-AD14-1758223680DC}"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Right </a:t>
            </a:r>
            <a:r>
              <a:rPr lang="en-US" dirty="0" err="1" smtClean="0">
                <a:sym typeface="Wingdings"/>
              </a:rPr>
              <a:t></a:t>
            </a:r>
            <a:r>
              <a:rPr lang="en-US" dirty="0" smtClean="0">
                <a:sym typeface="Wingdings"/>
              </a:rPr>
              <a:t> </a:t>
            </a:r>
            <a:r>
              <a:rPr lang="en-US" dirty="0" smtClean="0"/>
              <a:t>Right. I agree with your interpretation. </a:t>
            </a:r>
            <a:br>
              <a:rPr lang="en-US" dirty="0" smtClean="0"/>
            </a:br>
            <a:r>
              <a:rPr lang="en-US" dirty="0" smtClean="0"/>
              <a:t> - We have not had a year where there was a storm </a:t>
            </a:r>
            <a:r>
              <a:rPr lang="en-US" dirty="0" err="1" smtClean="0"/>
              <a:t>whth</a:t>
            </a:r>
            <a:r>
              <a:rPr lang="en-US" dirty="0" smtClean="0"/>
              <a:t> more than 1 inches of snow fall, though in 1967 there were only 2 days when the snowfall was greater than 1 inch.</a:t>
            </a:r>
            <a:endParaRPr lang="en-US" dirty="0" smtClean="0"/>
          </a:p>
          <a:p>
            <a:endParaRPr lang="en-US" dirty="0" smtClean="0"/>
          </a:p>
          <a:p>
            <a:r>
              <a:rPr lang="en-US" dirty="0" smtClean="0"/>
              <a:t>Some Right </a:t>
            </a:r>
            <a:r>
              <a:rPr lang="en-US" dirty="0" err="1" smtClean="0">
                <a:sym typeface="Wingdings"/>
              </a:rPr>
              <a:t></a:t>
            </a:r>
            <a:r>
              <a:rPr lang="en-US" dirty="0" smtClean="0">
                <a:sym typeface="Wingdings"/>
              </a:rPr>
              <a:t> </a:t>
            </a:r>
            <a:r>
              <a:rPr lang="en-US" dirty="0" smtClean="0"/>
              <a:t>Not Exactly, Have you overlooked:</a:t>
            </a:r>
            <a:br>
              <a:rPr lang="en-US" dirty="0" smtClean="0"/>
            </a:br>
            <a:r>
              <a:rPr lang="en-US" dirty="0" smtClean="0"/>
              <a:t> - The number of days since 2000 does show an increasing trend, the year-to-year variation makes it difficult to make a strong conclusion like this, we need a few more years to see if the trend is a real one.</a:t>
            </a:r>
            <a:br>
              <a:rPr lang="en-US" dirty="0" smtClean="0"/>
            </a:br>
            <a:r>
              <a:rPr lang="en-US" dirty="0" smtClean="0"/>
              <a:t>- This figure provides information on the number of days when the snowfall amount was greater than 1 inch, it does not provide information on the total amount of snow. That was from another figure.</a:t>
            </a:r>
            <a:br>
              <a:rPr lang="en-US" dirty="0" smtClean="0"/>
            </a:br>
            <a:r>
              <a:rPr lang="en-US" dirty="0" smtClean="0"/>
              <a:t>- In 1967 there were only 2 days when the snowfall was greater than 1 inch.</a:t>
            </a:r>
            <a:endParaRPr lang="en-US" dirty="0" smtClean="0"/>
          </a:p>
          <a:p>
            <a:endParaRPr lang="en-US" dirty="0" smtClean="0"/>
          </a:p>
          <a:p>
            <a:r>
              <a:rPr lang="en-US" dirty="0" smtClean="0"/>
              <a:t>None Right </a:t>
            </a:r>
            <a:r>
              <a:rPr lang="en-US" dirty="0" err="1" smtClean="0">
                <a:sym typeface="Wingdings"/>
              </a:rPr>
              <a:t></a:t>
            </a:r>
            <a:r>
              <a:rPr lang="en-US" dirty="0" smtClean="0">
                <a:sym typeface="Wingdings"/>
              </a:rPr>
              <a:t> </a:t>
            </a:r>
            <a:r>
              <a:rPr lang="en-US" dirty="0" smtClean="0"/>
              <a:t>No way! If you can't see the trends here I </a:t>
            </a:r>
            <a:r>
              <a:rPr lang="en-US" dirty="0" err="1" smtClean="0"/>
              <a:t>dont</a:t>
            </a:r>
            <a:r>
              <a:rPr lang="en-US" dirty="0" smtClean="0"/>
              <a:t> think you are experienced enough for this job. Let's go talk to Dr. Acer to see if we can get you some remedial training. </a:t>
            </a:r>
            <a:endParaRPr lang="en-US" dirty="0" smtClean="0"/>
          </a:p>
          <a:p>
            <a:endParaRPr lang="en-US" dirty="0"/>
          </a:p>
        </p:txBody>
      </p:sp>
      <p:sp>
        <p:nvSpPr>
          <p:cNvPr id="4" name="Slide Number Placeholder 3"/>
          <p:cNvSpPr>
            <a:spLocks noGrp="1"/>
          </p:cNvSpPr>
          <p:nvPr>
            <p:ph type="sldNum" sz="quarter" idx="10"/>
          </p:nvPr>
        </p:nvSpPr>
        <p:spPr/>
        <p:txBody>
          <a:bodyPr/>
          <a:lstStyle/>
          <a:p>
            <a:fld id="{F81830F4-D44B-BF49-AD14-1758223680DC}" type="slidenum">
              <a:rPr lang="en-US" smtClean="0"/>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this section for more details about page</a:t>
            </a:r>
            <a:endParaRPr lang="en-US" dirty="0"/>
          </a:p>
        </p:txBody>
      </p:sp>
      <p:sp>
        <p:nvSpPr>
          <p:cNvPr id="4" name="Slide Number Placeholder 3"/>
          <p:cNvSpPr>
            <a:spLocks noGrp="1"/>
          </p:cNvSpPr>
          <p:nvPr>
            <p:ph type="sldNum" sz="quarter" idx="10"/>
          </p:nvPr>
        </p:nvSpPr>
        <p:spPr/>
        <p:txBody>
          <a:bodyPr/>
          <a:lstStyle/>
          <a:p>
            <a:fld id="{F81830F4-D44B-BF49-AD14-1758223680DC}"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plit Page 50%">
    <p:spTree>
      <p:nvGrpSpPr>
        <p:cNvPr id="1" name=""/>
        <p:cNvGrpSpPr/>
        <p:nvPr/>
      </p:nvGrpSpPr>
      <p:grpSpPr>
        <a:xfrm>
          <a:off x="0" y="0"/>
          <a:ext cx="0" cy="0"/>
          <a:chOff x="0" y="0"/>
          <a:chExt cx="0" cy="0"/>
        </a:xfrm>
      </p:grpSpPr>
      <p:sp>
        <p:nvSpPr>
          <p:cNvPr id="7" name="Rectangle 6"/>
          <p:cNvSpPr/>
          <p:nvPr userDrawn="1"/>
        </p:nvSpPr>
        <p:spPr>
          <a:xfrm>
            <a:off x="4294209" y="578735"/>
            <a:ext cx="4849792" cy="5856788"/>
          </a:xfrm>
          <a:prstGeom prst="rect">
            <a:avLst/>
          </a:prstGeom>
          <a:solidFill>
            <a:srgbClr val="F6F5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983" y="772350"/>
            <a:ext cx="3154102" cy="419843"/>
          </a:xfrm>
          <a:prstGeom prst="rect">
            <a:avLst/>
          </a:prstGeom>
        </p:spPr>
        <p:txBody>
          <a:bodyPr/>
          <a:lstStyle>
            <a:lvl1pPr algn="l">
              <a:defRPr sz="1800" b="1"/>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272005" y="1411952"/>
            <a:ext cx="3008313" cy="287068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Content Placeholder 12"/>
          <p:cNvSpPr>
            <a:spLocks noGrp="1"/>
          </p:cNvSpPr>
          <p:nvPr>
            <p:ph sz="quarter" idx="11"/>
          </p:nvPr>
        </p:nvSpPr>
        <p:spPr>
          <a:xfrm>
            <a:off x="5230257" y="1516423"/>
            <a:ext cx="2584157" cy="1492994"/>
          </a:xfrm>
          <a:prstGeom prst="rect">
            <a:avLst/>
          </a:prstGeom>
        </p:spPr>
        <p:txBody>
          <a:bodyPr/>
          <a:lstStyle>
            <a:lvl1pPr marL="0" indent="0">
              <a:buNone/>
              <a:defRPr sz="1600" b="0"/>
            </a:lvl1pPr>
          </a:lstStyle>
          <a:p>
            <a:pPr lvl="0"/>
            <a:r>
              <a:rPr lang="en-US" dirty="0" smtClean="0"/>
              <a:t>Click to edit Master text</a:t>
            </a:r>
            <a:endParaRPr lang="en-US" dirty="0"/>
          </a:p>
        </p:txBody>
      </p:sp>
      <p:sp>
        <p:nvSpPr>
          <p:cNvPr id="4" name="Text Placeholder 3"/>
          <p:cNvSpPr>
            <a:spLocks noGrp="1"/>
          </p:cNvSpPr>
          <p:nvPr>
            <p:ph type="body" sz="quarter" idx="12"/>
          </p:nvPr>
        </p:nvSpPr>
        <p:spPr>
          <a:xfrm>
            <a:off x="5312580" y="3703898"/>
            <a:ext cx="2813050" cy="451191"/>
          </a:xfrm>
          <a:prstGeom prst="rect">
            <a:avLst/>
          </a:prstGeom>
        </p:spPr>
        <p:txBody>
          <a:bodyPr/>
          <a:lstStyle>
            <a:lvl1pPr marL="0" indent="0">
              <a:buFontTx/>
              <a:buNone/>
              <a:defRPr sz="1600"/>
            </a:lvl1pPr>
          </a:lstStyle>
          <a:p>
            <a:pPr lvl="0"/>
            <a:r>
              <a:rPr lang="en-US" dirty="0" smtClean="0"/>
              <a:t>Click to edit Master text</a:t>
            </a:r>
            <a:endParaRPr lang="en-US" dirty="0"/>
          </a:p>
        </p:txBody>
      </p:sp>
      <p:sp>
        <p:nvSpPr>
          <p:cNvPr id="6" name="Text Placeholder 5"/>
          <p:cNvSpPr>
            <a:spLocks noGrp="1"/>
          </p:cNvSpPr>
          <p:nvPr>
            <p:ph type="body" sz="quarter" idx="13"/>
          </p:nvPr>
        </p:nvSpPr>
        <p:spPr>
          <a:xfrm>
            <a:off x="4860925" y="717550"/>
            <a:ext cx="3553870" cy="405194"/>
          </a:xfrm>
          <a:prstGeom prst="rect">
            <a:avLst/>
          </a:prstGeom>
        </p:spPr>
        <p:txBody>
          <a:bodyPr/>
          <a:lstStyle>
            <a:lvl1pPr marL="0" indent="0">
              <a:buFontTx/>
              <a:buNone/>
              <a:defRPr sz="1600" b="1"/>
            </a:lvl1pPr>
          </a:lstStyle>
          <a:p>
            <a:pPr lvl="0"/>
            <a:r>
              <a:rPr lang="en-US" dirty="0" smtClean="0"/>
              <a:t>Click to edit Master text styles</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plit Page 40%">
    <p:spTree>
      <p:nvGrpSpPr>
        <p:cNvPr id="1" name=""/>
        <p:cNvGrpSpPr/>
        <p:nvPr/>
      </p:nvGrpSpPr>
      <p:grpSpPr>
        <a:xfrm>
          <a:off x="0" y="0"/>
          <a:ext cx="0" cy="0"/>
          <a:chOff x="0" y="0"/>
          <a:chExt cx="0" cy="0"/>
        </a:xfrm>
      </p:grpSpPr>
      <p:sp>
        <p:nvSpPr>
          <p:cNvPr id="13" name="Rectangle 12"/>
          <p:cNvSpPr/>
          <p:nvPr userDrawn="1"/>
        </p:nvSpPr>
        <p:spPr>
          <a:xfrm>
            <a:off x="3449255" y="578735"/>
            <a:ext cx="5694745" cy="5856788"/>
          </a:xfrm>
          <a:prstGeom prst="rect">
            <a:avLst/>
          </a:prstGeom>
          <a:solidFill>
            <a:srgbClr val="F6F5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133108" y="715179"/>
            <a:ext cx="3049930" cy="512440"/>
          </a:xfrm>
          <a:prstGeom prst="rect">
            <a:avLst/>
          </a:prstGeom>
        </p:spPr>
        <p:txBody>
          <a:bodyPr/>
          <a:lstStyle>
            <a:lvl1pPr algn="l">
              <a:defRPr sz="1800" b="1"/>
            </a:lvl1pPr>
          </a:lstStyle>
          <a:p>
            <a:r>
              <a:rPr lang="en-US" dirty="0" smtClean="0"/>
              <a:t>Click to edit Master title style</a:t>
            </a:r>
            <a:endParaRPr lang="en-US" dirty="0"/>
          </a:p>
        </p:txBody>
      </p:sp>
      <p:sp>
        <p:nvSpPr>
          <p:cNvPr id="8" name="Text Placeholder 3"/>
          <p:cNvSpPr>
            <a:spLocks noGrp="1"/>
          </p:cNvSpPr>
          <p:nvPr>
            <p:ph type="body" sz="half" idx="10"/>
          </p:nvPr>
        </p:nvSpPr>
        <p:spPr>
          <a:xfrm>
            <a:off x="167832" y="1562422"/>
            <a:ext cx="3008313" cy="26160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Text Placeholder 16"/>
          <p:cNvSpPr>
            <a:spLocks noGrp="1"/>
          </p:cNvSpPr>
          <p:nvPr>
            <p:ph type="body" sz="quarter" idx="11"/>
          </p:nvPr>
        </p:nvSpPr>
        <p:spPr>
          <a:xfrm>
            <a:off x="4837455" y="741363"/>
            <a:ext cx="1563346" cy="346657"/>
          </a:xfrm>
          <a:prstGeom prst="rect">
            <a:avLst/>
          </a:prstGeom>
        </p:spPr>
        <p:txBody>
          <a:bodyPr/>
          <a:lstStyle>
            <a:lvl1pPr marL="0" indent="0">
              <a:buNone/>
              <a:defRPr sz="1600" b="1"/>
            </a:lvl1pPr>
          </a:lstStyle>
          <a:p>
            <a:pPr lvl="0"/>
            <a:r>
              <a:rPr lang="en-US" dirty="0" smtClean="0"/>
              <a:t>Click to edit</a:t>
            </a:r>
            <a:endParaRPr lang="en-US" dirty="0"/>
          </a:p>
        </p:txBody>
      </p:sp>
      <p:sp>
        <p:nvSpPr>
          <p:cNvPr id="21" name="Content Placeholder 20"/>
          <p:cNvSpPr>
            <a:spLocks noGrp="1"/>
          </p:cNvSpPr>
          <p:nvPr>
            <p:ph sz="quarter" idx="12"/>
          </p:nvPr>
        </p:nvSpPr>
        <p:spPr>
          <a:xfrm>
            <a:off x="4478920" y="1528462"/>
            <a:ext cx="2801556" cy="1828196"/>
          </a:xfrm>
          <a:prstGeom prst="rect">
            <a:avLst/>
          </a:prstGeom>
        </p:spPr>
        <p:txBody>
          <a:bodyPr/>
          <a:lstStyle>
            <a:lvl1pPr marL="0" indent="0">
              <a:buNone/>
              <a:defRPr sz="1600"/>
            </a:lvl1pPr>
          </a:lstStyle>
          <a:p>
            <a:pPr lvl="0"/>
            <a:r>
              <a:rPr lang="en-US" dirty="0" smtClean="0"/>
              <a:t>Click to edit Master</a:t>
            </a:r>
            <a:endParaRPr lang="en-US" dirty="0"/>
          </a:p>
        </p:txBody>
      </p:sp>
      <p:sp>
        <p:nvSpPr>
          <p:cNvPr id="4" name="Text Placeholder 3"/>
          <p:cNvSpPr>
            <a:spLocks noGrp="1"/>
          </p:cNvSpPr>
          <p:nvPr>
            <p:ph type="body" sz="quarter" idx="13"/>
          </p:nvPr>
        </p:nvSpPr>
        <p:spPr>
          <a:xfrm>
            <a:off x="4560626" y="3692806"/>
            <a:ext cx="3124964" cy="1353755"/>
          </a:xfrm>
          <a:prstGeom prst="rect">
            <a:avLst/>
          </a:prstGeom>
        </p:spPr>
        <p:txBody>
          <a:bodyPr/>
          <a:lstStyle>
            <a:lvl1pPr marL="0" indent="0">
              <a:buFontTx/>
              <a:buNone/>
              <a:defRPr sz="1600"/>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pit Page 25%">
    <p:spTree>
      <p:nvGrpSpPr>
        <p:cNvPr id="1" name=""/>
        <p:cNvGrpSpPr/>
        <p:nvPr/>
      </p:nvGrpSpPr>
      <p:grpSpPr>
        <a:xfrm>
          <a:off x="0" y="0"/>
          <a:ext cx="0" cy="0"/>
          <a:chOff x="0" y="0"/>
          <a:chExt cx="0" cy="0"/>
        </a:xfrm>
      </p:grpSpPr>
      <p:sp>
        <p:nvSpPr>
          <p:cNvPr id="2" name="Title 1"/>
          <p:cNvSpPr>
            <a:spLocks noGrp="1"/>
          </p:cNvSpPr>
          <p:nvPr>
            <p:ph type="title"/>
          </p:nvPr>
        </p:nvSpPr>
        <p:spPr>
          <a:xfrm>
            <a:off x="109960" y="726401"/>
            <a:ext cx="2158679" cy="628187"/>
          </a:xfrm>
          <a:prstGeom prst="rect">
            <a:avLst/>
          </a:prstGeom>
        </p:spPr>
        <p:txBody>
          <a:bodyPr/>
          <a:lstStyle>
            <a:lvl1pPr algn="l">
              <a:defRPr sz="1600" b="1"/>
            </a:lvl1pPr>
          </a:lstStyle>
          <a:p>
            <a:r>
              <a:rPr lang="en-US" dirty="0" smtClean="0"/>
              <a:t>Click to edit Master title style</a:t>
            </a:r>
            <a:endParaRPr lang="en-US" dirty="0"/>
          </a:p>
        </p:txBody>
      </p:sp>
      <p:sp>
        <p:nvSpPr>
          <p:cNvPr id="10" name="Rectangle 9"/>
          <p:cNvSpPr/>
          <p:nvPr userDrawn="1"/>
        </p:nvSpPr>
        <p:spPr>
          <a:xfrm>
            <a:off x="2268639" y="578735"/>
            <a:ext cx="6875362" cy="5856788"/>
          </a:xfrm>
          <a:prstGeom prst="rect">
            <a:avLst/>
          </a:prstGeom>
          <a:solidFill>
            <a:srgbClr val="F6F5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3"/>
          <p:cNvSpPr>
            <a:spLocks noGrp="1"/>
          </p:cNvSpPr>
          <p:nvPr>
            <p:ph type="body" sz="half" idx="10"/>
          </p:nvPr>
        </p:nvSpPr>
        <p:spPr>
          <a:xfrm>
            <a:off x="109959" y="1562422"/>
            <a:ext cx="1950335" cy="26160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Text Placeholder 14"/>
          <p:cNvSpPr>
            <a:spLocks noGrp="1"/>
          </p:cNvSpPr>
          <p:nvPr>
            <p:ph type="body" sz="quarter" idx="11"/>
          </p:nvPr>
        </p:nvSpPr>
        <p:spPr>
          <a:xfrm>
            <a:off x="3518885" y="729327"/>
            <a:ext cx="2997661" cy="439718"/>
          </a:xfrm>
          <a:prstGeom prst="rect">
            <a:avLst/>
          </a:prstGeom>
        </p:spPr>
        <p:txBody>
          <a:bodyPr/>
          <a:lstStyle>
            <a:lvl1pPr marL="0" indent="0">
              <a:buNone/>
              <a:defRPr sz="1600" b="1"/>
            </a:lvl1pPr>
          </a:lstStyle>
          <a:p>
            <a:pPr lvl="0"/>
            <a:r>
              <a:rPr lang="en-US" dirty="0" smtClean="0"/>
              <a:t>Click to edit Master text</a:t>
            </a:r>
            <a:endParaRPr lang="en-US" dirty="0"/>
          </a:p>
        </p:txBody>
      </p:sp>
      <p:sp>
        <p:nvSpPr>
          <p:cNvPr id="19" name="Content Placeholder 18"/>
          <p:cNvSpPr>
            <a:spLocks noGrp="1"/>
          </p:cNvSpPr>
          <p:nvPr>
            <p:ph sz="quarter" idx="12"/>
          </p:nvPr>
        </p:nvSpPr>
        <p:spPr>
          <a:xfrm>
            <a:off x="3866650" y="1556894"/>
            <a:ext cx="2186911" cy="1672442"/>
          </a:xfrm>
          <a:prstGeom prst="rect">
            <a:avLst/>
          </a:prstGeom>
        </p:spPr>
        <p:txBody>
          <a:bodyPr/>
          <a:lstStyle>
            <a:lvl1pPr marL="0" indent="0">
              <a:buNone/>
              <a:defRPr sz="1600"/>
            </a:lvl1pPr>
          </a:lstStyle>
          <a:p>
            <a:pPr lvl="0"/>
            <a:r>
              <a:rPr lang="en-US" dirty="0" smtClean="0"/>
              <a:t>Click to edit Master text</a:t>
            </a:r>
            <a:endParaRPr lang="en-US" dirty="0"/>
          </a:p>
        </p:txBody>
      </p:sp>
      <p:sp>
        <p:nvSpPr>
          <p:cNvPr id="4" name="Text Placeholder 3"/>
          <p:cNvSpPr>
            <a:spLocks noGrp="1"/>
          </p:cNvSpPr>
          <p:nvPr>
            <p:ph type="body" sz="quarter" idx="13"/>
          </p:nvPr>
        </p:nvSpPr>
        <p:spPr>
          <a:xfrm>
            <a:off x="3241675" y="3633789"/>
            <a:ext cx="3842031" cy="706718"/>
          </a:xfrm>
          <a:prstGeom prst="rect">
            <a:avLst/>
          </a:prstGeom>
        </p:spPr>
        <p:txBody>
          <a:bodyPr/>
          <a:lstStyle>
            <a:lvl1pPr marL="0" indent="0">
              <a:buFontTx/>
              <a:buNone/>
              <a:defRPr sz="1600"/>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plit Page 75%">
    <p:spTree>
      <p:nvGrpSpPr>
        <p:cNvPr id="1" name=""/>
        <p:cNvGrpSpPr/>
        <p:nvPr/>
      </p:nvGrpSpPr>
      <p:grpSpPr>
        <a:xfrm>
          <a:off x="0" y="0"/>
          <a:ext cx="0" cy="0"/>
          <a:chOff x="0" y="0"/>
          <a:chExt cx="0" cy="0"/>
        </a:xfrm>
      </p:grpSpPr>
      <p:sp>
        <p:nvSpPr>
          <p:cNvPr id="9" name="Rectangle 8"/>
          <p:cNvSpPr/>
          <p:nvPr userDrawn="1"/>
        </p:nvSpPr>
        <p:spPr>
          <a:xfrm>
            <a:off x="6169305" y="578735"/>
            <a:ext cx="2974695" cy="5856788"/>
          </a:xfrm>
          <a:prstGeom prst="rect">
            <a:avLst/>
          </a:prstGeom>
          <a:solidFill>
            <a:srgbClr val="F6F5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half" idx="13"/>
          </p:nvPr>
        </p:nvSpPr>
        <p:spPr>
          <a:xfrm>
            <a:off x="6681484" y="1608722"/>
            <a:ext cx="1733311" cy="17247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Title 15"/>
          <p:cNvSpPr>
            <a:spLocks noGrp="1"/>
          </p:cNvSpPr>
          <p:nvPr>
            <p:ph type="title"/>
          </p:nvPr>
        </p:nvSpPr>
        <p:spPr>
          <a:xfrm>
            <a:off x="125392" y="714475"/>
            <a:ext cx="3717403" cy="466142"/>
          </a:xfrm>
          <a:prstGeom prst="rect">
            <a:avLst/>
          </a:prstGeom>
        </p:spPr>
        <p:txBody>
          <a:bodyPr/>
          <a:lstStyle>
            <a:lvl1pPr algn="l">
              <a:defRPr sz="1800" b="1"/>
            </a:lvl1pPr>
          </a:lstStyle>
          <a:p>
            <a:r>
              <a:rPr lang="en-US" dirty="0" smtClean="0"/>
              <a:t>Click to edit Master title style</a:t>
            </a:r>
            <a:endParaRPr lang="en-US" dirty="0"/>
          </a:p>
        </p:txBody>
      </p:sp>
      <p:sp>
        <p:nvSpPr>
          <p:cNvPr id="18" name="Content Placeholder 17"/>
          <p:cNvSpPr>
            <a:spLocks noGrp="1"/>
          </p:cNvSpPr>
          <p:nvPr>
            <p:ph sz="quarter" idx="14"/>
          </p:nvPr>
        </p:nvSpPr>
        <p:spPr>
          <a:xfrm>
            <a:off x="671654" y="1533616"/>
            <a:ext cx="2569257" cy="2274456"/>
          </a:xfrm>
          <a:prstGeom prst="rect">
            <a:avLst/>
          </a:prstGeom>
        </p:spPr>
        <p:txBody>
          <a:bodyPr/>
          <a:lstStyle>
            <a:lvl1pPr marL="0" indent="0">
              <a:buNone/>
              <a:defRPr sz="1600"/>
            </a:lvl1pPr>
          </a:lstStyle>
          <a:p>
            <a:pPr lvl="0"/>
            <a:r>
              <a:rPr lang="en-US" dirty="0" smtClean="0"/>
              <a:t>Click to edit Master</a:t>
            </a:r>
            <a:endParaRPr lang="en-US" dirty="0"/>
          </a:p>
        </p:txBody>
      </p:sp>
      <p:sp>
        <p:nvSpPr>
          <p:cNvPr id="3" name="Text Placeholder 2"/>
          <p:cNvSpPr>
            <a:spLocks noGrp="1"/>
          </p:cNvSpPr>
          <p:nvPr>
            <p:ph type="body" sz="quarter" idx="15"/>
          </p:nvPr>
        </p:nvSpPr>
        <p:spPr>
          <a:xfrm>
            <a:off x="741302" y="4409613"/>
            <a:ext cx="2534333" cy="636949"/>
          </a:xfrm>
          <a:prstGeom prst="rect">
            <a:avLst/>
          </a:prstGeom>
        </p:spPr>
        <p:txBody>
          <a:bodyPr/>
          <a:lstStyle>
            <a:lvl1pPr marL="0" indent="0">
              <a:buNone/>
              <a:defRPr sz="1600"/>
            </a:lvl1pPr>
          </a:lstStyle>
          <a:p>
            <a:pPr lvl="0"/>
            <a:r>
              <a:rPr lang="en-US" dirty="0" smtClean="0"/>
              <a:t>Click to edit Master text</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Full Page">
    <p:spTree>
      <p:nvGrpSpPr>
        <p:cNvPr id="1" name=""/>
        <p:cNvGrpSpPr/>
        <p:nvPr/>
      </p:nvGrpSpPr>
      <p:grpSpPr>
        <a:xfrm>
          <a:off x="0" y="0"/>
          <a:ext cx="0" cy="0"/>
          <a:chOff x="0" y="0"/>
          <a:chExt cx="0" cy="0"/>
        </a:xfrm>
      </p:grpSpPr>
      <p:sp>
        <p:nvSpPr>
          <p:cNvPr id="3" name="Text Placeholder 3"/>
          <p:cNvSpPr>
            <a:spLocks noGrp="1"/>
          </p:cNvSpPr>
          <p:nvPr>
            <p:ph type="body" sz="half" idx="2"/>
          </p:nvPr>
        </p:nvSpPr>
        <p:spPr>
          <a:xfrm>
            <a:off x="237281" y="1411952"/>
            <a:ext cx="6499185" cy="247714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5"/>
          <p:cNvSpPr>
            <a:spLocks noGrp="1"/>
          </p:cNvSpPr>
          <p:nvPr>
            <p:ph type="title"/>
          </p:nvPr>
        </p:nvSpPr>
        <p:spPr>
          <a:xfrm>
            <a:off x="318304" y="679752"/>
            <a:ext cx="4925028" cy="570314"/>
          </a:xfrm>
          <a:prstGeom prst="rect">
            <a:avLst/>
          </a:prstGeom>
        </p:spPr>
        <p:txBody>
          <a:bodyPr/>
          <a:lstStyle>
            <a:lvl1pPr algn="l">
              <a:defRPr sz="1800" b="1"/>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2766532" y="4132001"/>
            <a:ext cx="2870340" cy="1840536"/>
          </a:xfrm>
          <a:prstGeom prst="rect">
            <a:avLst/>
          </a:prstGeom>
        </p:spPr>
        <p:txBody>
          <a:bodyPr/>
          <a:lstStyle>
            <a:lvl1pPr marL="0" indent="0">
              <a:buNone/>
              <a:defRPr sz="1600"/>
            </a:lvl1pPr>
          </a:lstStyle>
          <a:p>
            <a:pPr lvl="0"/>
            <a:r>
              <a:rPr lang="en-US" dirty="0" smtClean="0"/>
              <a:t>Click to edit Master</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Full Page 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0"/>
          </p:nvPr>
        </p:nvSpPr>
        <p:spPr>
          <a:xfrm>
            <a:off x="2453251" y="1540096"/>
            <a:ext cx="3577159" cy="2580491"/>
          </a:xfrm>
          <a:prstGeom prst="rect">
            <a:avLst/>
          </a:prstGeom>
        </p:spPr>
        <p:txBody>
          <a:bodyPr/>
          <a:lstStyle>
            <a:lvl1pPr marL="0" indent="0">
              <a:buNone/>
              <a:defRPr sz="1800"/>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Full Page Color Background">
    <p:spTree>
      <p:nvGrpSpPr>
        <p:cNvPr id="1" name=""/>
        <p:cNvGrpSpPr/>
        <p:nvPr/>
      </p:nvGrpSpPr>
      <p:grpSpPr>
        <a:xfrm>
          <a:off x="0" y="0"/>
          <a:ext cx="0" cy="0"/>
          <a:chOff x="0" y="0"/>
          <a:chExt cx="0" cy="0"/>
        </a:xfrm>
      </p:grpSpPr>
      <p:sp>
        <p:nvSpPr>
          <p:cNvPr id="6" name="Rectangle 5"/>
          <p:cNvSpPr/>
          <p:nvPr userDrawn="1"/>
        </p:nvSpPr>
        <p:spPr>
          <a:xfrm>
            <a:off x="4" y="578735"/>
            <a:ext cx="9144000" cy="5856788"/>
          </a:xfrm>
          <a:prstGeom prst="rect">
            <a:avLst/>
          </a:prstGeom>
          <a:solidFill>
            <a:srgbClr val="F6F5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959" y="807074"/>
            <a:ext cx="3709687" cy="558739"/>
          </a:xfrm>
          <a:prstGeom prst="rect">
            <a:avLst/>
          </a:prstGeom>
        </p:spPr>
        <p:txBody>
          <a:bodyPr/>
          <a:lstStyle>
            <a:lvl1pPr algn="l">
              <a:defRPr sz="2000" b="1"/>
            </a:lvl1pPr>
          </a:lstStyle>
          <a:p>
            <a:r>
              <a:rPr lang="en-US" smtClean="0"/>
              <a:t>Click to edit Master title style</a:t>
            </a:r>
            <a:endParaRPr lang="en-US"/>
          </a:p>
        </p:txBody>
      </p:sp>
      <p:sp>
        <p:nvSpPr>
          <p:cNvPr id="7" name="Text Placeholder 3"/>
          <p:cNvSpPr>
            <a:spLocks noGrp="1"/>
          </p:cNvSpPr>
          <p:nvPr>
            <p:ph type="body" sz="half" idx="2"/>
          </p:nvPr>
        </p:nvSpPr>
        <p:spPr>
          <a:xfrm>
            <a:off x="179409" y="1504628"/>
            <a:ext cx="7193665" cy="11343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Content Placeholder 9"/>
          <p:cNvSpPr>
            <a:spLocks noGrp="1"/>
          </p:cNvSpPr>
          <p:nvPr>
            <p:ph sz="quarter" idx="10"/>
          </p:nvPr>
        </p:nvSpPr>
        <p:spPr>
          <a:xfrm>
            <a:off x="2448317" y="3055195"/>
            <a:ext cx="3767287" cy="2419631"/>
          </a:xfrm>
          <a:prstGeom prst="rect">
            <a:avLst/>
          </a:prstGeom>
        </p:spPr>
        <p:txBody>
          <a:bodyPr/>
          <a:lstStyle>
            <a:lvl1pPr marL="0" indent="0">
              <a:buNone/>
              <a:defRPr sz="1800"/>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Full Page 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47946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6473278"/>
            <a:ext cx="9144000" cy="384722"/>
          </a:xfrm>
          <a:prstGeom prst="rect">
            <a:avLst/>
          </a:prstGeom>
          <a:solidFill>
            <a:srgbClr val="8A0000"/>
          </a:solidFill>
          <a:ln>
            <a:noFill/>
          </a:ln>
          <a:effectLst>
            <a:glow rad="25400">
              <a:schemeClr val="tx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4" name="Rectangle 13"/>
          <p:cNvSpPr/>
          <p:nvPr userDrawn="1"/>
        </p:nvSpPr>
        <p:spPr>
          <a:xfrm>
            <a:off x="3173" y="0"/>
            <a:ext cx="9140827" cy="564188"/>
          </a:xfrm>
          <a:prstGeom prst="rect">
            <a:avLst/>
          </a:prstGeom>
          <a:solidFill>
            <a:srgbClr val="8A0000"/>
          </a:solidFill>
          <a:ln>
            <a:noFill/>
          </a:ln>
          <a:effectLst>
            <a:glow rad="25400">
              <a:schemeClr val="tx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8" name="TextBox 17"/>
          <p:cNvSpPr txBox="1"/>
          <p:nvPr userDrawn="1"/>
        </p:nvSpPr>
        <p:spPr>
          <a:xfrm>
            <a:off x="104173" y="6531153"/>
            <a:ext cx="925974" cy="307777"/>
          </a:xfrm>
          <a:prstGeom prst="rect">
            <a:avLst/>
          </a:prstGeom>
          <a:noFill/>
        </p:spPr>
        <p:txBody>
          <a:bodyPr wrap="square" rtlCol="0">
            <a:spAutoFit/>
          </a:bodyPr>
          <a:lstStyle/>
          <a:p>
            <a:r>
              <a:rPr lang="en-US" sz="1400" dirty="0" smtClean="0">
                <a:solidFill>
                  <a:schemeClr val="bg1"/>
                </a:solidFill>
                <a:latin typeface="Helvetica"/>
                <a:cs typeface="Helvetica"/>
              </a:rPr>
              <a:t>Home</a:t>
            </a:r>
            <a:endParaRPr lang="en-US" sz="1400" dirty="0">
              <a:solidFill>
                <a:schemeClr val="bg1"/>
              </a:solidFill>
              <a:latin typeface="Helvetica"/>
              <a:cs typeface="Helvetica"/>
            </a:endParaRPr>
          </a:p>
        </p:txBody>
      </p:sp>
      <p:sp>
        <p:nvSpPr>
          <p:cNvPr id="19" name="TextBox 18"/>
          <p:cNvSpPr txBox="1"/>
          <p:nvPr userDrawn="1"/>
        </p:nvSpPr>
        <p:spPr>
          <a:xfrm>
            <a:off x="104173" y="20484"/>
            <a:ext cx="8241175" cy="523220"/>
          </a:xfrm>
          <a:prstGeom prst="rect">
            <a:avLst/>
          </a:prstGeom>
          <a:noFill/>
          <a:ln>
            <a:noFill/>
          </a:ln>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Helvetica"/>
                <a:cs typeface="Helvetica"/>
              </a:rPr>
              <a:t>Predicting Future Snowfall</a:t>
            </a:r>
          </a:p>
        </p:txBody>
      </p:sp>
      <p:cxnSp>
        <p:nvCxnSpPr>
          <p:cNvPr id="9" name="Straight Connector 8"/>
          <p:cNvCxnSpPr/>
          <p:nvPr userDrawn="1"/>
        </p:nvCxnSpPr>
        <p:spPr>
          <a:xfrm>
            <a:off x="9155573" y="564188"/>
            <a:ext cx="0" cy="59090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1575" y="564188"/>
            <a:ext cx="0" cy="59090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49" r:id="rId5"/>
    <p:sldLayoutId id="2147483657" r:id="rId6"/>
    <p:sldLayoutId id="2147483654" r:id="rId7"/>
    <p:sldLayoutId id="214748365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8.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You're the new intern</a:t>
            </a:r>
            <a:br>
              <a:rPr lang="en-US" dirty="0" smtClean="0"/>
            </a:br>
            <a:endParaRPr lang="en-US" dirty="0"/>
          </a:p>
        </p:txBody>
      </p:sp>
      <p:sp>
        <p:nvSpPr>
          <p:cNvPr id="14" name="Text Placeholder 13"/>
          <p:cNvSpPr>
            <a:spLocks noGrp="1"/>
          </p:cNvSpPr>
          <p:nvPr>
            <p:ph type="body" sz="half" idx="2"/>
          </p:nvPr>
        </p:nvSpPr>
        <p:spPr>
          <a:xfrm>
            <a:off x="272005" y="1411952"/>
            <a:ext cx="3507179" cy="3591174"/>
          </a:xfrm>
        </p:spPr>
        <p:txBody>
          <a:bodyPr/>
          <a:lstStyle/>
          <a:p>
            <a:r>
              <a:rPr lang="en-US" dirty="0" smtClean="0"/>
              <a:t>You've just been hired as a part-time intern for the city of Munson, Wisconsin. You're working for Dr. Stephanie Acer, the city's science advisor. It's your first day on the job and she has an important project that draws on your meteorology background and your ability to interpret scientific data.</a:t>
            </a:r>
            <a:br>
              <a:rPr lang="en-US" dirty="0" smtClean="0"/>
            </a:br>
            <a:r>
              <a:rPr lang="en-US" dirty="0" smtClean="0"/>
              <a:t/>
            </a:r>
            <a:br>
              <a:rPr lang="en-US" dirty="0" smtClean="0"/>
            </a:br>
            <a:r>
              <a:rPr lang="en-US" dirty="0" smtClean="0"/>
              <a:t>After meeting Dr. Acer earlier this morning, she now invites you into her office to discuss the project.</a:t>
            </a:r>
            <a:endParaRPr lang="en-US" dirty="0"/>
          </a:p>
        </p:txBody>
      </p:sp>
      <p:sp>
        <p:nvSpPr>
          <p:cNvPr id="15" name="Content Placeholder 14"/>
          <p:cNvSpPr>
            <a:spLocks noGrp="1"/>
          </p:cNvSpPr>
          <p:nvPr>
            <p:ph sz="quarter" idx="11"/>
          </p:nvPr>
        </p:nvSpPr>
        <p:spPr/>
        <p:txBody>
          <a:bodyPr/>
          <a:lstStyle/>
          <a:p>
            <a:endParaRPr lang="en-US"/>
          </a:p>
        </p:txBody>
      </p:sp>
      <p:sp>
        <p:nvSpPr>
          <p:cNvPr id="16" name="Text Placeholder 15"/>
          <p:cNvSpPr>
            <a:spLocks noGrp="1"/>
          </p:cNvSpPr>
          <p:nvPr>
            <p:ph type="body" sz="quarter" idx="12"/>
          </p:nvPr>
        </p:nvSpPr>
        <p:spPr>
          <a:xfrm>
            <a:off x="5111230" y="4075647"/>
            <a:ext cx="2813050" cy="451191"/>
          </a:xfrm>
        </p:spPr>
        <p:txBody>
          <a:bodyPr/>
          <a:lstStyle/>
          <a:p>
            <a:pPr algn="ctr"/>
            <a:r>
              <a:rPr lang="en-US" dirty="0" smtClean="0"/>
              <a:t>Munson City Hall</a:t>
            </a:r>
            <a:endParaRPr lang="en-US" dirty="0"/>
          </a:p>
        </p:txBody>
      </p:sp>
      <p:sp>
        <p:nvSpPr>
          <p:cNvPr id="17" name="Text Placeholder 16"/>
          <p:cNvSpPr>
            <a:spLocks noGrp="1"/>
          </p:cNvSpPr>
          <p:nvPr>
            <p:ph type="body" sz="quarter" idx="13"/>
          </p:nvPr>
        </p:nvSpPr>
        <p:spPr/>
        <p:txBody>
          <a:bodyPr/>
          <a:lstStyle/>
          <a:p>
            <a:endParaRPr lang="en-US"/>
          </a:p>
        </p:txBody>
      </p:sp>
      <p:pic>
        <p:nvPicPr>
          <p:cNvPr id="11" name="Picture 10"/>
          <p:cNvPicPr>
            <a:picLocks noChangeAspect="1"/>
          </p:cNvPicPr>
          <p:nvPr/>
        </p:nvPicPr>
        <p:blipFill>
          <a:blip r:embed="rId2"/>
          <a:stretch>
            <a:fillRect/>
          </a:stretch>
        </p:blipFill>
        <p:spPr>
          <a:xfrm>
            <a:off x="4572108" y="920921"/>
            <a:ext cx="3946546" cy="3038840"/>
          </a:xfrm>
          <a:prstGeom prst="rect">
            <a:avLst/>
          </a:prstGeom>
        </p:spPr>
      </p:pic>
      <p:sp>
        <p:nvSpPr>
          <p:cNvPr id="18" name="Rectangle 17"/>
          <p:cNvSpPr/>
          <p:nvPr/>
        </p:nvSpPr>
        <p:spPr>
          <a:xfrm>
            <a:off x="696980" y="4817252"/>
            <a:ext cx="2090942" cy="433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Meet With Dr. Acer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51430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 the Board Room</a:t>
            </a:r>
            <a:endParaRPr lang="en-US" dirty="0"/>
          </a:p>
        </p:txBody>
      </p:sp>
      <p:sp>
        <p:nvSpPr>
          <p:cNvPr id="13" name="Text Placeholder 12"/>
          <p:cNvSpPr>
            <a:spLocks noGrp="1"/>
          </p:cNvSpPr>
          <p:nvPr>
            <p:ph type="body" sz="half" idx="2"/>
          </p:nvPr>
        </p:nvSpPr>
        <p:spPr/>
        <p:txBody>
          <a:bodyPr/>
          <a:lstStyle/>
          <a:p>
            <a:r>
              <a:rPr lang="en-US" dirty="0" smtClean="0"/>
              <a:t>Embarrassingly, you join the meeting a few minutes late. The human resources director nabbed you in the hallway to sign some new employee papers. As you enter the boardroom the mayor, the city planner and Dr. Acer are discussing budgets. The Mayor is speaking as you sit down. </a:t>
            </a:r>
            <a:endParaRPr lang="en-US" dirty="0"/>
          </a:p>
        </p:txBody>
      </p:sp>
      <p:sp>
        <p:nvSpPr>
          <p:cNvPr id="15" name="Text Placeholder 14"/>
          <p:cNvSpPr>
            <a:spLocks noGrp="1"/>
          </p:cNvSpPr>
          <p:nvPr>
            <p:ph type="body" sz="quarter" idx="12"/>
          </p:nvPr>
        </p:nvSpPr>
        <p:spPr>
          <a:xfrm>
            <a:off x="5266114" y="3301170"/>
            <a:ext cx="2813050" cy="451191"/>
          </a:xfrm>
        </p:spPr>
        <p:txBody>
          <a:bodyPr/>
          <a:lstStyle/>
          <a:p>
            <a:r>
              <a:rPr lang="en-US" b="1" dirty="0" smtClean="0"/>
              <a:t>Mayor:</a:t>
            </a:r>
            <a:r>
              <a:rPr lang="en-US" dirty="0" smtClean="0"/>
              <a:t> As I was saying yesterday...</a:t>
            </a:r>
            <a:endParaRPr lang="en-US" dirty="0"/>
          </a:p>
        </p:txBody>
      </p:sp>
      <p:pic>
        <p:nvPicPr>
          <p:cNvPr id="17" name="Picture 16"/>
          <p:cNvPicPr>
            <a:picLocks noChangeAspect="1"/>
          </p:cNvPicPr>
          <p:nvPr/>
        </p:nvPicPr>
        <p:blipFill>
          <a:blip r:embed="rId2"/>
          <a:stretch>
            <a:fillRect/>
          </a:stretch>
        </p:blipFill>
        <p:spPr>
          <a:xfrm>
            <a:off x="5389876" y="774477"/>
            <a:ext cx="2464754" cy="2503266"/>
          </a:xfrm>
          <a:prstGeom prst="rect">
            <a:avLst/>
          </a:prstGeom>
        </p:spPr>
      </p:pic>
      <p:pic>
        <p:nvPicPr>
          <p:cNvPr id="18" name="Picture 17"/>
          <p:cNvPicPr>
            <a:picLocks noChangeAspect="1"/>
          </p:cNvPicPr>
          <p:nvPr/>
        </p:nvPicPr>
        <p:blipFill>
          <a:blip r:embed="rId3"/>
          <a:stretch>
            <a:fillRect/>
          </a:stretch>
        </p:blipFill>
        <p:spPr>
          <a:xfrm>
            <a:off x="6689281" y="4155174"/>
            <a:ext cx="381000" cy="406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 the Board Room</a:t>
            </a:r>
            <a:endParaRPr lang="en-US" dirty="0"/>
          </a:p>
        </p:txBody>
      </p:sp>
      <p:sp>
        <p:nvSpPr>
          <p:cNvPr id="13" name="Text Placeholder 12"/>
          <p:cNvSpPr>
            <a:spLocks noGrp="1"/>
          </p:cNvSpPr>
          <p:nvPr>
            <p:ph type="body" sz="half" idx="2"/>
          </p:nvPr>
        </p:nvSpPr>
        <p:spPr/>
        <p:txBody>
          <a:bodyPr/>
          <a:lstStyle/>
          <a:p>
            <a:r>
              <a:rPr lang="en-US" dirty="0" smtClean="0"/>
              <a:t>Embarrassingly, you join the meeting a few minutes late. The human resources director nabbed you in the hallway to sign some new employee papers. As you enter the boardroom the mayor, the city planner and Dr. Acer are discussing budgets. The Mayor is speaking as you sit down. </a:t>
            </a:r>
            <a:endParaRPr lang="en-US" dirty="0"/>
          </a:p>
        </p:txBody>
      </p:sp>
      <p:sp>
        <p:nvSpPr>
          <p:cNvPr id="15" name="Text Placeholder 14"/>
          <p:cNvSpPr>
            <a:spLocks noGrp="1"/>
          </p:cNvSpPr>
          <p:nvPr>
            <p:ph type="body" sz="quarter" idx="12"/>
          </p:nvPr>
        </p:nvSpPr>
        <p:spPr>
          <a:xfrm>
            <a:off x="5266114" y="3301170"/>
            <a:ext cx="2813050" cy="451191"/>
          </a:xfrm>
        </p:spPr>
        <p:txBody>
          <a:bodyPr/>
          <a:lstStyle/>
          <a:p>
            <a:r>
              <a:rPr lang="en-US" b="1" dirty="0" smtClean="0"/>
              <a:t>Mayor: </a:t>
            </a:r>
            <a:r>
              <a:rPr lang="en-US" dirty="0" smtClean="0"/>
              <a:t> The last item we need to finish for our strategic 10 year budget plan is snow removal costs. We need to cut costs but not at the expense of public safety.</a:t>
            </a:r>
            <a:endParaRPr lang="en-US" dirty="0"/>
          </a:p>
        </p:txBody>
      </p:sp>
      <p:pic>
        <p:nvPicPr>
          <p:cNvPr id="17" name="Picture 16"/>
          <p:cNvPicPr>
            <a:picLocks noChangeAspect="1"/>
          </p:cNvPicPr>
          <p:nvPr/>
        </p:nvPicPr>
        <p:blipFill>
          <a:blip r:embed="rId2"/>
          <a:stretch>
            <a:fillRect/>
          </a:stretch>
        </p:blipFill>
        <p:spPr>
          <a:xfrm>
            <a:off x="5389876" y="774477"/>
            <a:ext cx="2464754" cy="2503266"/>
          </a:xfrm>
          <a:prstGeom prst="rect">
            <a:avLst/>
          </a:prstGeom>
        </p:spPr>
      </p:pic>
      <p:pic>
        <p:nvPicPr>
          <p:cNvPr id="7" name="Picture 6"/>
          <p:cNvPicPr>
            <a:picLocks noChangeAspect="1"/>
          </p:cNvPicPr>
          <p:nvPr/>
        </p:nvPicPr>
        <p:blipFill>
          <a:blip r:embed="rId3"/>
          <a:stretch>
            <a:fillRect/>
          </a:stretch>
        </p:blipFill>
        <p:spPr>
          <a:xfrm>
            <a:off x="6627327" y="4929651"/>
            <a:ext cx="381000" cy="406400"/>
          </a:xfrm>
          <a:prstGeom prst="rect">
            <a:avLst/>
          </a:prstGeom>
        </p:spPr>
      </p:pic>
      <p:pic>
        <p:nvPicPr>
          <p:cNvPr id="8" name="Picture 7"/>
          <p:cNvPicPr>
            <a:picLocks noChangeAspect="1"/>
          </p:cNvPicPr>
          <p:nvPr/>
        </p:nvPicPr>
        <p:blipFill>
          <a:blip r:embed="rId4"/>
          <a:stretch>
            <a:fillRect/>
          </a:stretch>
        </p:blipFill>
        <p:spPr>
          <a:xfrm>
            <a:off x="6224627" y="4929651"/>
            <a:ext cx="381000" cy="406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 the Board Room</a:t>
            </a:r>
            <a:endParaRPr lang="en-US" dirty="0"/>
          </a:p>
        </p:txBody>
      </p:sp>
      <p:sp>
        <p:nvSpPr>
          <p:cNvPr id="13" name="Text Placeholder 12"/>
          <p:cNvSpPr>
            <a:spLocks noGrp="1"/>
          </p:cNvSpPr>
          <p:nvPr>
            <p:ph type="body" sz="half" idx="2"/>
          </p:nvPr>
        </p:nvSpPr>
        <p:spPr/>
        <p:txBody>
          <a:bodyPr/>
          <a:lstStyle/>
          <a:p>
            <a:r>
              <a:rPr lang="en-US" dirty="0" smtClean="0"/>
              <a:t>Embarrassingly, you join the meeting a few minutes late. The human resources director nabbed you in the hallway to sign some new employee papers. As you enter the boardroom the mayor, the city planner and Dr. Acer are discussing budgets. The Mayor is speaking as you sit down. </a:t>
            </a:r>
            <a:endParaRPr lang="en-US" dirty="0"/>
          </a:p>
        </p:txBody>
      </p:sp>
      <p:sp>
        <p:nvSpPr>
          <p:cNvPr id="15" name="Text Placeholder 14"/>
          <p:cNvSpPr>
            <a:spLocks noGrp="1"/>
          </p:cNvSpPr>
          <p:nvPr>
            <p:ph type="body" sz="quarter" idx="12"/>
          </p:nvPr>
        </p:nvSpPr>
        <p:spPr>
          <a:xfrm>
            <a:off x="5266114" y="3301170"/>
            <a:ext cx="2813050" cy="451191"/>
          </a:xfrm>
        </p:spPr>
        <p:txBody>
          <a:bodyPr/>
          <a:lstStyle/>
          <a:p>
            <a:r>
              <a:rPr lang="en-US" b="1" dirty="0" smtClean="0"/>
              <a:t>City Planner: </a:t>
            </a:r>
            <a:r>
              <a:rPr lang="en-US" dirty="0" smtClean="0"/>
              <a:t> That depends on how much snow we get over the next decade. Who can predict this? Last year we got hardly any snow and the year before we got dumped on. We under budgeted for snow removal 2 years ago and </a:t>
            </a:r>
            <a:r>
              <a:rPr lang="en-US" dirty="0" err="1" smtClean="0"/>
              <a:t>overbudged</a:t>
            </a:r>
            <a:r>
              <a:rPr lang="en-US" dirty="0" smtClean="0"/>
              <a:t> last year. It seems like a crap shoot.</a:t>
            </a:r>
            <a:endParaRPr lang="en-US" dirty="0"/>
          </a:p>
        </p:txBody>
      </p:sp>
      <p:grpSp>
        <p:nvGrpSpPr>
          <p:cNvPr id="10" name="Group 9"/>
          <p:cNvGrpSpPr/>
          <p:nvPr/>
        </p:nvGrpSpPr>
        <p:grpSpPr>
          <a:xfrm>
            <a:off x="6209138" y="5859024"/>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9" name="Picture 8"/>
          <p:cNvPicPr>
            <a:picLocks noChangeAspect="1"/>
          </p:cNvPicPr>
          <p:nvPr/>
        </p:nvPicPr>
        <p:blipFill>
          <a:blip r:embed="rId4"/>
          <a:stretch>
            <a:fillRect/>
          </a:stretch>
        </p:blipFill>
        <p:spPr>
          <a:xfrm>
            <a:off x="5467320" y="873762"/>
            <a:ext cx="2183980" cy="22181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 the Board Room</a:t>
            </a:r>
            <a:endParaRPr lang="en-US" dirty="0"/>
          </a:p>
        </p:txBody>
      </p:sp>
      <p:sp>
        <p:nvSpPr>
          <p:cNvPr id="13" name="Text Placeholder 12"/>
          <p:cNvSpPr>
            <a:spLocks noGrp="1"/>
          </p:cNvSpPr>
          <p:nvPr>
            <p:ph type="body" sz="half" idx="2"/>
          </p:nvPr>
        </p:nvSpPr>
        <p:spPr/>
        <p:txBody>
          <a:bodyPr/>
          <a:lstStyle/>
          <a:p>
            <a:r>
              <a:rPr lang="en-US" dirty="0" smtClean="0"/>
              <a:t>Embarrassingly, you join the meeting a few minutes late. The human resources director nabbed you in the hallway to sign some new employee papers. As you enter the boardroom the mayor, the city planner and Dr. Acer are discussing budgets. The Mayor is speaking as you sit down. </a:t>
            </a:r>
            <a:endParaRPr lang="en-US" dirty="0"/>
          </a:p>
        </p:txBody>
      </p:sp>
      <p:sp>
        <p:nvSpPr>
          <p:cNvPr id="15" name="Text Placeholder 14"/>
          <p:cNvSpPr>
            <a:spLocks noGrp="1"/>
          </p:cNvSpPr>
          <p:nvPr>
            <p:ph type="body" sz="quarter" idx="12"/>
          </p:nvPr>
        </p:nvSpPr>
        <p:spPr>
          <a:xfrm>
            <a:off x="5266114" y="3301170"/>
            <a:ext cx="2813050" cy="451191"/>
          </a:xfrm>
        </p:spPr>
        <p:txBody>
          <a:bodyPr/>
          <a:lstStyle/>
          <a:p>
            <a:r>
              <a:rPr lang="en-US" b="1" dirty="0" smtClean="0"/>
              <a:t>Dr. Acer: </a:t>
            </a:r>
            <a:r>
              <a:rPr lang="en-US" dirty="0" smtClean="0"/>
              <a:t> I believe we have meteorological data that can help us predict trends in weather patterns for our region several decades ahead. Snow fall trends are definitely measurable.</a:t>
            </a:r>
            <a:endParaRPr lang="en-US" dirty="0"/>
          </a:p>
        </p:txBody>
      </p:sp>
      <p:grpSp>
        <p:nvGrpSpPr>
          <p:cNvPr id="2" name="Group 9"/>
          <p:cNvGrpSpPr/>
          <p:nvPr/>
        </p:nvGrpSpPr>
        <p:grpSpPr>
          <a:xfrm>
            <a:off x="6209138" y="523944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374388" y="764944"/>
            <a:ext cx="2478261" cy="24937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 the Board Room</a:t>
            </a:r>
            <a:endParaRPr lang="en-US" dirty="0"/>
          </a:p>
        </p:txBody>
      </p:sp>
      <p:sp>
        <p:nvSpPr>
          <p:cNvPr id="13" name="Text Placeholder 12"/>
          <p:cNvSpPr>
            <a:spLocks noGrp="1"/>
          </p:cNvSpPr>
          <p:nvPr>
            <p:ph type="body" sz="half" idx="2"/>
          </p:nvPr>
        </p:nvSpPr>
        <p:spPr/>
        <p:txBody>
          <a:bodyPr/>
          <a:lstStyle/>
          <a:p>
            <a:r>
              <a:rPr lang="en-US" dirty="0" smtClean="0"/>
              <a:t>Embarrassingly, you join the meeting a few minutes late. The human resources director nabbed you in the hallway to sign some new employee papers. As you enter the boardroom the mayor, the city planner and Dr. Acer are discussing budgets. The Mayor is speaking as you sit down. </a:t>
            </a:r>
            <a:endParaRPr lang="en-US" dirty="0"/>
          </a:p>
        </p:txBody>
      </p:sp>
      <p:sp>
        <p:nvSpPr>
          <p:cNvPr id="15" name="Text Placeholder 14"/>
          <p:cNvSpPr>
            <a:spLocks noGrp="1"/>
          </p:cNvSpPr>
          <p:nvPr>
            <p:ph type="body" sz="quarter" idx="12"/>
          </p:nvPr>
        </p:nvSpPr>
        <p:spPr>
          <a:xfrm>
            <a:off x="5266114" y="3301170"/>
            <a:ext cx="2813050" cy="451191"/>
          </a:xfrm>
        </p:spPr>
        <p:txBody>
          <a:bodyPr/>
          <a:lstStyle/>
          <a:p>
            <a:r>
              <a:rPr lang="en-US" b="1" dirty="0" smtClean="0"/>
              <a:t>Mayor:</a:t>
            </a:r>
            <a:r>
              <a:rPr lang="en-US" dirty="0" smtClean="0"/>
              <a:t> Well, let's get </a:t>
            </a:r>
            <a:r>
              <a:rPr lang="en-US" dirty="0" smtClean="0"/>
              <a:t>the </a:t>
            </a:r>
            <a:r>
              <a:rPr lang="en-US" dirty="0" smtClean="0"/>
              <a:t>info as soon as possible. We need to finalize the budget plan by </a:t>
            </a:r>
            <a:r>
              <a:rPr lang="en-US" dirty="0" err="1" smtClean="0"/>
              <a:t>tomorow</a:t>
            </a:r>
            <a:r>
              <a:rPr lang="en-US" dirty="0" smtClean="0"/>
              <a:t> morning. This data might help us make better </a:t>
            </a:r>
            <a:r>
              <a:rPr lang="en-US" dirty="0" err="1" smtClean="0"/>
              <a:t>decsions</a:t>
            </a:r>
            <a:r>
              <a:rPr lang="en-US" dirty="0" smtClean="0"/>
              <a:t>.</a:t>
            </a:r>
            <a:endParaRPr lang="en-US" dirty="0"/>
          </a:p>
        </p:txBody>
      </p:sp>
      <p:grpSp>
        <p:nvGrpSpPr>
          <p:cNvPr id="2" name="Group 9"/>
          <p:cNvGrpSpPr/>
          <p:nvPr/>
        </p:nvGrpSpPr>
        <p:grpSpPr>
          <a:xfrm>
            <a:off x="6209138" y="523944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1" name="Picture 10"/>
          <p:cNvPicPr>
            <a:picLocks noChangeAspect="1"/>
          </p:cNvPicPr>
          <p:nvPr/>
        </p:nvPicPr>
        <p:blipFill>
          <a:blip r:embed="rId4"/>
          <a:stretch>
            <a:fillRect/>
          </a:stretch>
        </p:blipFill>
        <p:spPr>
          <a:xfrm>
            <a:off x="5389876" y="774477"/>
            <a:ext cx="2464754" cy="25032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 the Board Room</a:t>
            </a:r>
            <a:endParaRPr lang="en-US" dirty="0"/>
          </a:p>
        </p:txBody>
      </p:sp>
      <p:sp>
        <p:nvSpPr>
          <p:cNvPr id="13" name="Text Placeholder 12"/>
          <p:cNvSpPr>
            <a:spLocks noGrp="1"/>
          </p:cNvSpPr>
          <p:nvPr>
            <p:ph type="body" sz="half" idx="2"/>
          </p:nvPr>
        </p:nvSpPr>
        <p:spPr/>
        <p:txBody>
          <a:bodyPr/>
          <a:lstStyle/>
          <a:p>
            <a:r>
              <a:rPr lang="en-US" dirty="0" smtClean="0"/>
              <a:t>Embarrassingly, you join the meeting a few minutes late. The human resources director nabbed you in the hallway to sign some new employee papers. As you enter the boardroom the mayor, the city planner and Dr. Acer are discussing budgets. The Mayor is speaking as you sit down. </a:t>
            </a:r>
            <a:endParaRPr lang="en-US" dirty="0"/>
          </a:p>
        </p:txBody>
      </p:sp>
      <p:sp>
        <p:nvSpPr>
          <p:cNvPr id="15" name="Text Placeholder 14"/>
          <p:cNvSpPr>
            <a:spLocks noGrp="1"/>
          </p:cNvSpPr>
          <p:nvPr>
            <p:ph type="body" sz="quarter" idx="12"/>
          </p:nvPr>
        </p:nvSpPr>
        <p:spPr>
          <a:xfrm>
            <a:off x="5266114" y="3301170"/>
            <a:ext cx="2813050" cy="451191"/>
          </a:xfrm>
        </p:spPr>
        <p:txBody>
          <a:bodyPr/>
          <a:lstStyle/>
          <a:p>
            <a:r>
              <a:rPr lang="en-US" b="1" dirty="0" smtClean="0"/>
              <a:t>City Planner:</a:t>
            </a:r>
            <a:r>
              <a:rPr lang="en-US" dirty="0" smtClean="0"/>
              <a:t> Dr. Acer, do you mean you can tell us how much snow we're likely to get over the next decade? </a:t>
            </a:r>
            <a:endParaRPr lang="en-US" dirty="0"/>
          </a:p>
        </p:txBody>
      </p:sp>
      <p:grpSp>
        <p:nvGrpSpPr>
          <p:cNvPr id="2" name="Group 9"/>
          <p:cNvGrpSpPr/>
          <p:nvPr/>
        </p:nvGrpSpPr>
        <p:grpSpPr>
          <a:xfrm>
            <a:off x="6209138" y="4573391"/>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9" name="Picture 8"/>
          <p:cNvPicPr>
            <a:picLocks noChangeAspect="1"/>
          </p:cNvPicPr>
          <p:nvPr/>
        </p:nvPicPr>
        <p:blipFill>
          <a:blip r:embed="rId4"/>
          <a:stretch>
            <a:fillRect/>
          </a:stretch>
        </p:blipFill>
        <p:spPr>
          <a:xfrm>
            <a:off x="5467320" y="873762"/>
            <a:ext cx="2183980" cy="22181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 the Board Room</a:t>
            </a:r>
            <a:endParaRPr lang="en-US" dirty="0"/>
          </a:p>
        </p:txBody>
      </p:sp>
      <p:sp>
        <p:nvSpPr>
          <p:cNvPr id="13" name="Text Placeholder 12"/>
          <p:cNvSpPr>
            <a:spLocks noGrp="1"/>
          </p:cNvSpPr>
          <p:nvPr>
            <p:ph type="body" sz="half" idx="2"/>
          </p:nvPr>
        </p:nvSpPr>
        <p:spPr/>
        <p:txBody>
          <a:bodyPr/>
          <a:lstStyle/>
          <a:p>
            <a:r>
              <a:rPr lang="en-US" dirty="0" smtClean="0"/>
              <a:t>Embarrassingly, you join the meeting a few minutes late. The human resources director nabbed you in the hallway to sign some new employee papers. As you enter the boardroom the mayor, the city planner and Dr. Acer are discussing budgets. The Mayor is speaking as you sit down. </a:t>
            </a:r>
            <a:endParaRPr lang="en-US" dirty="0"/>
          </a:p>
        </p:txBody>
      </p:sp>
      <p:sp>
        <p:nvSpPr>
          <p:cNvPr id="15" name="Text Placeholder 14"/>
          <p:cNvSpPr>
            <a:spLocks noGrp="1"/>
          </p:cNvSpPr>
          <p:nvPr>
            <p:ph type="body" sz="quarter" idx="12"/>
          </p:nvPr>
        </p:nvSpPr>
        <p:spPr>
          <a:xfrm>
            <a:off x="5266114" y="3301170"/>
            <a:ext cx="2813050" cy="451191"/>
          </a:xfrm>
        </p:spPr>
        <p:txBody>
          <a:bodyPr/>
          <a:lstStyle/>
          <a:p>
            <a:r>
              <a:rPr lang="en-US" b="1" dirty="0" smtClean="0"/>
              <a:t>Dr. Acer: </a:t>
            </a:r>
            <a:r>
              <a:rPr lang="en-US" dirty="0" smtClean="0"/>
              <a:t> We can look at trends in meteorological data and our new intern here will help us analyze it to see how snow fall trends will likely play-out over time. </a:t>
            </a:r>
            <a:endParaRPr lang="en-US" dirty="0"/>
          </a:p>
        </p:txBody>
      </p:sp>
      <p:grpSp>
        <p:nvGrpSpPr>
          <p:cNvPr id="2" name="Group 9"/>
          <p:cNvGrpSpPr/>
          <p:nvPr/>
        </p:nvGrpSpPr>
        <p:grpSpPr>
          <a:xfrm>
            <a:off x="6209138" y="523944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374388" y="764944"/>
            <a:ext cx="2478261" cy="24937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 the Board Room</a:t>
            </a:r>
            <a:endParaRPr lang="en-US" dirty="0"/>
          </a:p>
        </p:txBody>
      </p:sp>
      <p:sp>
        <p:nvSpPr>
          <p:cNvPr id="13" name="Text Placeholder 12"/>
          <p:cNvSpPr>
            <a:spLocks noGrp="1"/>
          </p:cNvSpPr>
          <p:nvPr>
            <p:ph type="body" sz="half" idx="2"/>
          </p:nvPr>
        </p:nvSpPr>
        <p:spPr/>
        <p:txBody>
          <a:bodyPr/>
          <a:lstStyle/>
          <a:p>
            <a:r>
              <a:rPr lang="en-US" dirty="0" smtClean="0"/>
              <a:t>Embarrassingly, you join the meeting a few minutes late. The human resources director nabbed you in the hallway to sign some new employee papers. As you enter the boardroom the mayor, the city planner and Dr. Acer are discussing budgets. The Mayor is speaking as you sit down. </a:t>
            </a:r>
            <a:endParaRPr lang="en-US" dirty="0"/>
          </a:p>
        </p:txBody>
      </p:sp>
      <p:sp>
        <p:nvSpPr>
          <p:cNvPr id="15" name="Text Placeholder 14"/>
          <p:cNvSpPr>
            <a:spLocks noGrp="1"/>
          </p:cNvSpPr>
          <p:nvPr>
            <p:ph type="body" sz="quarter" idx="12"/>
          </p:nvPr>
        </p:nvSpPr>
        <p:spPr>
          <a:xfrm>
            <a:off x="5266114" y="3301170"/>
            <a:ext cx="2813050" cy="451191"/>
          </a:xfrm>
        </p:spPr>
        <p:txBody>
          <a:bodyPr/>
          <a:lstStyle/>
          <a:p>
            <a:r>
              <a:rPr lang="en-US" b="1" dirty="0" smtClean="0"/>
              <a:t>Mayor: </a:t>
            </a:r>
            <a:r>
              <a:rPr lang="en-US" dirty="0" smtClean="0"/>
              <a:t> This is why we have scientists on our </a:t>
            </a:r>
            <a:r>
              <a:rPr lang="en-US" dirty="0" err="1" smtClean="0"/>
              <a:t>Mudson</a:t>
            </a:r>
            <a:r>
              <a:rPr lang="en-US" dirty="0" smtClean="0"/>
              <a:t> City staff. Budgetary decisions shouldn't be based on personal opinion and speculation. This is priority. Let me know what you find out. See you later.</a:t>
            </a:r>
            <a:endParaRPr lang="en-US" dirty="0"/>
          </a:p>
        </p:txBody>
      </p:sp>
      <p:grpSp>
        <p:nvGrpSpPr>
          <p:cNvPr id="2" name="Group 9"/>
          <p:cNvGrpSpPr/>
          <p:nvPr/>
        </p:nvGrpSpPr>
        <p:grpSpPr>
          <a:xfrm>
            <a:off x="6209138" y="523944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1" name="Picture 10"/>
          <p:cNvPicPr>
            <a:picLocks noChangeAspect="1"/>
          </p:cNvPicPr>
          <p:nvPr/>
        </p:nvPicPr>
        <p:blipFill>
          <a:blip r:embed="rId4"/>
          <a:stretch>
            <a:fillRect/>
          </a:stretch>
        </p:blipFill>
        <p:spPr>
          <a:xfrm>
            <a:off x="5389876" y="774477"/>
            <a:ext cx="2464754" cy="25032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in the Science Lab: </a:t>
            </a:r>
            <a:endParaRPr lang="en-US" dirty="0"/>
          </a:p>
        </p:txBody>
      </p:sp>
      <p:sp>
        <p:nvSpPr>
          <p:cNvPr id="8" name="Text Placeholder 7"/>
          <p:cNvSpPr>
            <a:spLocks noGrp="1"/>
          </p:cNvSpPr>
          <p:nvPr>
            <p:ph type="body" sz="half" idx="2"/>
          </p:nvPr>
        </p:nvSpPr>
        <p:spPr>
          <a:xfrm>
            <a:off x="550798" y="3797344"/>
            <a:ext cx="2453964" cy="880502"/>
          </a:xfrm>
        </p:spPr>
        <p:txBody>
          <a:bodyPr/>
          <a:lstStyle/>
          <a:p>
            <a:r>
              <a:rPr lang="en-US" b="1" dirty="0" smtClean="0"/>
              <a:t>Dr. Acer:</a:t>
            </a:r>
            <a:r>
              <a:rPr lang="en-US" dirty="0" smtClean="0"/>
              <a:t> I have some data graphs from the climate office that I'd like you to analyze and interpret. We need to understand three things.</a:t>
            </a:r>
            <a:endParaRPr lang="en-US" dirty="0"/>
          </a:p>
        </p:txBody>
      </p:sp>
      <p:sp>
        <p:nvSpPr>
          <p:cNvPr id="9" name="Content Placeholder 8"/>
          <p:cNvSpPr>
            <a:spLocks noGrp="1"/>
          </p:cNvSpPr>
          <p:nvPr>
            <p:ph sz="quarter" idx="11"/>
          </p:nvPr>
        </p:nvSpPr>
        <p:spPr/>
        <p:txBody>
          <a:bodyPr/>
          <a:lstStyle/>
          <a:p>
            <a:endParaRPr lang="en-US"/>
          </a:p>
        </p:txBody>
      </p:sp>
      <p:sp>
        <p:nvSpPr>
          <p:cNvPr id="11" name="Text Placeholder 10"/>
          <p:cNvSpPr>
            <a:spLocks noGrp="1"/>
          </p:cNvSpPr>
          <p:nvPr>
            <p:ph type="body" sz="quarter" idx="13"/>
          </p:nvPr>
        </p:nvSpPr>
        <p:spPr/>
        <p:txBody>
          <a:bodyPr/>
          <a:lstStyle/>
          <a:p>
            <a:r>
              <a:rPr lang="en-US" dirty="0" smtClean="0"/>
              <a:t>Science Lab</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sp>
        <p:nvSpPr>
          <p:cNvPr id="22" name="Text Placeholder 21"/>
          <p:cNvSpPr>
            <a:spLocks noGrp="1"/>
          </p:cNvSpPr>
          <p:nvPr>
            <p:ph type="body" sz="quarter" idx="12"/>
          </p:nvPr>
        </p:nvSpPr>
        <p:spPr/>
        <p:txBody>
          <a:bodyPr/>
          <a:lstStyle/>
          <a:p>
            <a:endParaRPr lang="en-US"/>
          </a:p>
        </p:txBody>
      </p:sp>
      <p:grpSp>
        <p:nvGrpSpPr>
          <p:cNvPr id="13" name="Group 12"/>
          <p:cNvGrpSpPr/>
          <p:nvPr/>
        </p:nvGrpSpPr>
        <p:grpSpPr>
          <a:xfrm>
            <a:off x="1376739" y="5254932"/>
            <a:ext cx="783700" cy="406400"/>
            <a:chOff x="1376739" y="4573392"/>
            <a:chExt cx="783700" cy="406400"/>
          </a:xfrm>
        </p:grpSpPr>
        <p:pic>
          <p:nvPicPr>
            <p:cNvPr id="23" name="Picture 22"/>
            <p:cNvPicPr>
              <a:picLocks noChangeAspect="1"/>
            </p:cNvPicPr>
            <p:nvPr/>
          </p:nvPicPr>
          <p:blipFill>
            <a:blip r:embed="rId3"/>
            <a:stretch>
              <a:fillRect/>
            </a:stretch>
          </p:blipFill>
          <p:spPr>
            <a:xfrm>
              <a:off x="1779439" y="4573392"/>
              <a:ext cx="381000" cy="406400"/>
            </a:xfrm>
            <a:prstGeom prst="rect">
              <a:avLst/>
            </a:prstGeom>
          </p:spPr>
        </p:pic>
        <p:pic>
          <p:nvPicPr>
            <p:cNvPr id="24" name="Picture 23"/>
            <p:cNvPicPr>
              <a:picLocks noChangeAspect="1"/>
            </p:cNvPicPr>
            <p:nvPr/>
          </p:nvPicPr>
          <p:blipFill>
            <a:blip r:embed="rId4"/>
            <a:stretch>
              <a:fillRect/>
            </a:stretch>
          </p:blipFill>
          <p:spPr>
            <a:xfrm>
              <a:off x="1376739" y="4573392"/>
              <a:ext cx="381000" cy="406400"/>
            </a:xfrm>
            <a:prstGeom prst="rect">
              <a:avLst/>
            </a:prstGeom>
          </p:spPr>
        </p:pic>
      </p:grpSp>
      <p:pic>
        <p:nvPicPr>
          <p:cNvPr id="15" name="Picture 14"/>
          <p:cNvPicPr>
            <a:picLocks noChangeAspect="1"/>
          </p:cNvPicPr>
          <p:nvPr/>
        </p:nvPicPr>
        <p:blipFill>
          <a:blip r:embed="rId5"/>
          <a:stretch>
            <a:fillRect/>
          </a:stretch>
        </p:blipFill>
        <p:spPr>
          <a:xfrm>
            <a:off x="5093500" y="1285633"/>
            <a:ext cx="3248549" cy="33988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in the Science Lab: </a:t>
            </a:r>
            <a:endParaRPr lang="en-US" dirty="0"/>
          </a:p>
        </p:txBody>
      </p:sp>
      <p:sp>
        <p:nvSpPr>
          <p:cNvPr id="8" name="Text Placeholder 7"/>
          <p:cNvSpPr>
            <a:spLocks noGrp="1"/>
          </p:cNvSpPr>
          <p:nvPr>
            <p:ph type="body" sz="half" idx="2"/>
          </p:nvPr>
        </p:nvSpPr>
        <p:spPr>
          <a:xfrm>
            <a:off x="550798" y="3797344"/>
            <a:ext cx="2453964" cy="880502"/>
          </a:xfrm>
        </p:spPr>
        <p:txBody>
          <a:bodyPr/>
          <a:lstStyle/>
          <a:p>
            <a:r>
              <a:rPr lang="en-US" b="1" dirty="0" smtClean="0"/>
              <a:t>Dr. Acer:</a:t>
            </a:r>
            <a:r>
              <a:rPr lang="en-US" dirty="0" smtClean="0"/>
              <a:t> First, what are the snow fall measurements over the last 30 years? You'll need to look at city, regional and hemispheric data to determine this. Keep in mind that snowfall measurements are difficult to make. </a:t>
            </a:r>
            <a:endParaRPr lang="en-US" dirty="0"/>
          </a:p>
        </p:txBody>
      </p:sp>
      <p:sp>
        <p:nvSpPr>
          <p:cNvPr id="9" name="Content Placeholder 8"/>
          <p:cNvSpPr>
            <a:spLocks noGrp="1"/>
          </p:cNvSpPr>
          <p:nvPr>
            <p:ph sz="quarter" idx="11"/>
          </p:nvPr>
        </p:nvSpPr>
        <p:spPr/>
        <p:txBody>
          <a:bodyPr/>
          <a:lstStyle/>
          <a:p>
            <a:endParaRPr lang="en-US"/>
          </a:p>
        </p:txBody>
      </p:sp>
      <p:sp>
        <p:nvSpPr>
          <p:cNvPr id="11" name="Text Placeholder 10"/>
          <p:cNvSpPr>
            <a:spLocks noGrp="1"/>
          </p:cNvSpPr>
          <p:nvPr>
            <p:ph type="body" sz="quarter" idx="13"/>
          </p:nvPr>
        </p:nvSpPr>
        <p:spPr/>
        <p:txBody>
          <a:bodyPr/>
          <a:lstStyle/>
          <a:p>
            <a:r>
              <a:rPr lang="en-US" dirty="0" smtClean="0"/>
              <a:t>Science Lab</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sp>
        <p:nvSpPr>
          <p:cNvPr id="22" name="Text Placeholder 21"/>
          <p:cNvSpPr>
            <a:spLocks noGrp="1"/>
          </p:cNvSpPr>
          <p:nvPr>
            <p:ph type="body" sz="quarter" idx="12"/>
          </p:nvPr>
        </p:nvSpPr>
        <p:spPr/>
        <p:txBody>
          <a:bodyPr/>
          <a:lstStyle/>
          <a:p>
            <a:endParaRPr lang="en-US"/>
          </a:p>
        </p:txBody>
      </p:sp>
      <p:grpSp>
        <p:nvGrpSpPr>
          <p:cNvPr id="2" name="Group 12"/>
          <p:cNvGrpSpPr/>
          <p:nvPr/>
        </p:nvGrpSpPr>
        <p:grpSpPr>
          <a:xfrm>
            <a:off x="1376739" y="5704129"/>
            <a:ext cx="783700" cy="406400"/>
            <a:chOff x="1376739" y="4573392"/>
            <a:chExt cx="783700" cy="406400"/>
          </a:xfrm>
        </p:grpSpPr>
        <p:pic>
          <p:nvPicPr>
            <p:cNvPr id="23" name="Picture 22"/>
            <p:cNvPicPr>
              <a:picLocks noChangeAspect="1"/>
            </p:cNvPicPr>
            <p:nvPr/>
          </p:nvPicPr>
          <p:blipFill>
            <a:blip r:embed="rId3"/>
            <a:stretch>
              <a:fillRect/>
            </a:stretch>
          </p:blipFill>
          <p:spPr>
            <a:xfrm>
              <a:off x="1779439" y="4573392"/>
              <a:ext cx="381000" cy="406400"/>
            </a:xfrm>
            <a:prstGeom prst="rect">
              <a:avLst/>
            </a:prstGeom>
          </p:spPr>
        </p:pic>
        <p:pic>
          <p:nvPicPr>
            <p:cNvPr id="24" name="Picture 23"/>
            <p:cNvPicPr>
              <a:picLocks noChangeAspect="1"/>
            </p:cNvPicPr>
            <p:nvPr/>
          </p:nvPicPr>
          <p:blipFill>
            <a:blip r:embed="rId4"/>
            <a:stretch>
              <a:fillRect/>
            </a:stretch>
          </p:blipFill>
          <p:spPr>
            <a:xfrm>
              <a:off x="1376739" y="4573392"/>
              <a:ext cx="381000" cy="406400"/>
            </a:xfrm>
            <a:prstGeom prst="rect">
              <a:avLst/>
            </a:prstGeom>
          </p:spPr>
        </p:pic>
      </p:grpSp>
      <p:pic>
        <p:nvPicPr>
          <p:cNvPr id="15" name="Picture 14"/>
          <p:cNvPicPr>
            <a:picLocks noChangeAspect="1"/>
          </p:cNvPicPr>
          <p:nvPr/>
        </p:nvPicPr>
        <p:blipFill>
          <a:blip r:embed="rId5"/>
          <a:stretch>
            <a:fillRect/>
          </a:stretch>
        </p:blipFill>
        <p:spPr>
          <a:xfrm>
            <a:off x="5093500" y="1285633"/>
            <a:ext cx="3248549" cy="33988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Your first challenge</a:t>
            </a:r>
            <a:br>
              <a:rPr lang="en-US" dirty="0" smtClean="0"/>
            </a:br>
            <a:endParaRPr lang="en-US" dirty="0"/>
          </a:p>
        </p:txBody>
      </p:sp>
      <p:sp>
        <p:nvSpPr>
          <p:cNvPr id="8" name="Text Placeholder 7"/>
          <p:cNvSpPr>
            <a:spLocks noGrp="1"/>
          </p:cNvSpPr>
          <p:nvPr>
            <p:ph type="body" sz="half" idx="2"/>
          </p:nvPr>
        </p:nvSpPr>
        <p:spPr>
          <a:xfrm>
            <a:off x="550798" y="3797344"/>
            <a:ext cx="2453964" cy="880502"/>
          </a:xfrm>
        </p:spPr>
        <p:txBody>
          <a:bodyPr/>
          <a:lstStyle/>
          <a:p>
            <a:r>
              <a:rPr lang="en-US" b="1" dirty="0" smtClean="0"/>
              <a:t>Dr. Acer:</a:t>
            </a:r>
            <a:r>
              <a:rPr lang="en-US" dirty="0" smtClean="0"/>
              <a:t> I have an immediate project for you. It requires analyzing meteorological data. </a:t>
            </a:r>
            <a:br>
              <a:rPr lang="en-US" dirty="0" smtClean="0"/>
            </a:br>
            <a:r>
              <a:rPr lang="en-US" dirty="0" smtClean="0"/>
              <a:t/>
            </a:r>
            <a:br>
              <a:rPr lang="en-US" dirty="0" smtClean="0"/>
            </a:br>
            <a:r>
              <a:rPr lang="en-US" dirty="0" smtClean="0"/>
              <a:t/>
            </a:r>
            <a:br>
              <a:rPr lang="en-US" dirty="0" smtClean="0"/>
            </a:br>
            <a:endParaRPr lang="en-US" dirty="0"/>
          </a:p>
        </p:txBody>
      </p:sp>
      <p:sp>
        <p:nvSpPr>
          <p:cNvPr id="9" name="Content Placeholder 8"/>
          <p:cNvSpPr>
            <a:spLocks noGrp="1"/>
          </p:cNvSpPr>
          <p:nvPr>
            <p:ph sz="quarter" idx="11"/>
          </p:nvPr>
        </p:nvSpPr>
        <p:spPr/>
        <p:txBody>
          <a:bodyPr/>
          <a:lstStyle/>
          <a:p>
            <a:endParaRPr lang="en-US"/>
          </a:p>
        </p:txBody>
      </p:sp>
      <p:sp>
        <p:nvSpPr>
          <p:cNvPr id="11" name="Text Placeholder 10"/>
          <p:cNvSpPr>
            <a:spLocks noGrp="1"/>
          </p:cNvSpPr>
          <p:nvPr>
            <p:ph type="body" sz="quarter" idx="13"/>
          </p:nvPr>
        </p:nvSpPr>
        <p:spPr/>
        <p:txBody>
          <a:bodyPr/>
          <a:lstStyle/>
          <a:p>
            <a:endParaRPr lang="en-US"/>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pic>
        <p:nvPicPr>
          <p:cNvPr id="14" name="Picture 13"/>
          <p:cNvPicPr>
            <a:picLocks noChangeAspect="1"/>
          </p:cNvPicPr>
          <p:nvPr/>
        </p:nvPicPr>
        <p:blipFill>
          <a:blip r:embed="rId3"/>
          <a:stretch>
            <a:fillRect/>
          </a:stretch>
        </p:blipFill>
        <p:spPr>
          <a:xfrm>
            <a:off x="4819508" y="1473249"/>
            <a:ext cx="3761100" cy="2232145"/>
          </a:xfrm>
          <a:prstGeom prst="rect">
            <a:avLst/>
          </a:prstGeom>
        </p:spPr>
      </p:pic>
      <p:sp>
        <p:nvSpPr>
          <p:cNvPr id="22" name="Text Placeholder 21"/>
          <p:cNvSpPr>
            <a:spLocks noGrp="1"/>
          </p:cNvSpPr>
          <p:nvPr>
            <p:ph type="body" sz="quarter" idx="12"/>
          </p:nvPr>
        </p:nvSpPr>
        <p:spPr/>
        <p:txBody>
          <a:bodyPr/>
          <a:lstStyle/>
          <a:p>
            <a:endParaRPr lang="en-US"/>
          </a:p>
        </p:txBody>
      </p:sp>
      <p:pic>
        <p:nvPicPr>
          <p:cNvPr id="23" name="Picture 22"/>
          <p:cNvPicPr>
            <a:picLocks noChangeAspect="1"/>
          </p:cNvPicPr>
          <p:nvPr/>
        </p:nvPicPr>
        <p:blipFill>
          <a:blip r:embed="rId4"/>
          <a:stretch>
            <a:fillRect/>
          </a:stretch>
        </p:blipFill>
        <p:spPr>
          <a:xfrm>
            <a:off x="1779439" y="4573392"/>
            <a:ext cx="381000" cy="406400"/>
          </a:xfrm>
          <a:prstGeom prst="rect">
            <a:avLst/>
          </a:prstGeom>
        </p:spPr>
      </p:pic>
      <p:pic>
        <p:nvPicPr>
          <p:cNvPr id="24" name="Picture 23"/>
          <p:cNvPicPr>
            <a:picLocks noChangeAspect="1"/>
          </p:cNvPicPr>
          <p:nvPr/>
        </p:nvPicPr>
        <p:blipFill>
          <a:blip r:embed="rId5"/>
          <a:stretch>
            <a:fillRect/>
          </a:stretch>
        </p:blipFill>
        <p:spPr>
          <a:xfrm>
            <a:off x="1376739" y="4573392"/>
            <a:ext cx="381000" cy="406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in the Science Lab: </a:t>
            </a:r>
            <a:endParaRPr lang="en-US" dirty="0"/>
          </a:p>
        </p:txBody>
      </p:sp>
      <p:sp>
        <p:nvSpPr>
          <p:cNvPr id="8" name="Text Placeholder 7"/>
          <p:cNvSpPr>
            <a:spLocks noGrp="1"/>
          </p:cNvSpPr>
          <p:nvPr>
            <p:ph type="body" sz="half" idx="2"/>
          </p:nvPr>
        </p:nvSpPr>
        <p:spPr>
          <a:xfrm>
            <a:off x="550798" y="3797344"/>
            <a:ext cx="2453964" cy="880502"/>
          </a:xfrm>
        </p:spPr>
        <p:txBody>
          <a:bodyPr/>
          <a:lstStyle/>
          <a:p>
            <a:r>
              <a:rPr lang="en-US" b="1" dirty="0" smtClean="0"/>
              <a:t>Dr. Acer:</a:t>
            </a:r>
            <a:r>
              <a:rPr lang="en-US" dirty="0" smtClean="0"/>
              <a:t> I'll send you some data graphs along with questions to answer. I've asked my associate Dr. Helen Schmidt to corroborate your interpretations of the data before reporting back to me. </a:t>
            </a:r>
            <a:endParaRPr lang="en-US" dirty="0"/>
          </a:p>
        </p:txBody>
      </p:sp>
      <p:sp>
        <p:nvSpPr>
          <p:cNvPr id="9" name="Content Placeholder 8"/>
          <p:cNvSpPr>
            <a:spLocks noGrp="1"/>
          </p:cNvSpPr>
          <p:nvPr>
            <p:ph sz="quarter" idx="11"/>
          </p:nvPr>
        </p:nvSpPr>
        <p:spPr/>
        <p:txBody>
          <a:bodyPr/>
          <a:lstStyle/>
          <a:p>
            <a:endParaRPr lang="en-US"/>
          </a:p>
        </p:txBody>
      </p:sp>
      <p:sp>
        <p:nvSpPr>
          <p:cNvPr id="11" name="Text Placeholder 10"/>
          <p:cNvSpPr>
            <a:spLocks noGrp="1"/>
          </p:cNvSpPr>
          <p:nvPr>
            <p:ph type="body" sz="quarter" idx="13"/>
          </p:nvPr>
        </p:nvSpPr>
        <p:spPr/>
        <p:txBody>
          <a:bodyPr/>
          <a:lstStyle/>
          <a:p>
            <a:r>
              <a:rPr lang="en-US" dirty="0" smtClean="0"/>
              <a:t>Science Lab</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sp>
        <p:nvSpPr>
          <p:cNvPr id="22" name="Text Placeholder 21"/>
          <p:cNvSpPr>
            <a:spLocks noGrp="1"/>
          </p:cNvSpPr>
          <p:nvPr>
            <p:ph type="body" sz="quarter" idx="12"/>
          </p:nvPr>
        </p:nvSpPr>
        <p:spPr/>
        <p:txBody>
          <a:bodyPr/>
          <a:lstStyle/>
          <a:p>
            <a:endParaRPr lang="en-US"/>
          </a:p>
        </p:txBody>
      </p:sp>
      <p:grpSp>
        <p:nvGrpSpPr>
          <p:cNvPr id="2" name="Group 12"/>
          <p:cNvGrpSpPr/>
          <p:nvPr/>
        </p:nvGrpSpPr>
        <p:grpSpPr>
          <a:xfrm>
            <a:off x="1376739" y="5704129"/>
            <a:ext cx="783700" cy="406400"/>
            <a:chOff x="1376739" y="4573392"/>
            <a:chExt cx="783700" cy="406400"/>
          </a:xfrm>
        </p:grpSpPr>
        <p:pic>
          <p:nvPicPr>
            <p:cNvPr id="23" name="Picture 22"/>
            <p:cNvPicPr>
              <a:picLocks noChangeAspect="1"/>
            </p:cNvPicPr>
            <p:nvPr/>
          </p:nvPicPr>
          <p:blipFill>
            <a:blip r:embed="rId3"/>
            <a:stretch>
              <a:fillRect/>
            </a:stretch>
          </p:blipFill>
          <p:spPr>
            <a:xfrm>
              <a:off x="1779439" y="4573392"/>
              <a:ext cx="381000" cy="406400"/>
            </a:xfrm>
            <a:prstGeom prst="rect">
              <a:avLst/>
            </a:prstGeom>
          </p:spPr>
        </p:pic>
        <p:pic>
          <p:nvPicPr>
            <p:cNvPr id="24" name="Picture 23"/>
            <p:cNvPicPr>
              <a:picLocks noChangeAspect="1"/>
            </p:cNvPicPr>
            <p:nvPr/>
          </p:nvPicPr>
          <p:blipFill>
            <a:blip r:embed="rId4"/>
            <a:stretch>
              <a:fillRect/>
            </a:stretch>
          </p:blipFill>
          <p:spPr>
            <a:xfrm>
              <a:off x="1376739" y="4573392"/>
              <a:ext cx="381000" cy="406400"/>
            </a:xfrm>
            <a:prstGeom prst="rect">
              <a:avLst/>
            </a:prstGeom>
          </p:spPr>
        </p:pic>
      </p:grpSp>
      <p:pic>
        <p:nvPicPr>
          <p:cNvPr id="15" name="Picture 14"/>
          <p:cNvPicPr>
            <a:picLocks noChangeAspect="1"/>
          </p:cNvPicPr>
          <p:nvPr/>
        </p:nvPicPr>
        <p:blipFill>
          <a:blip r:embed="rId5"/>
          <a:stretch>
            <a:fillRect/>
          </a:stretch>
        </p:blipFill>
        <p:spPr>
          <a:xfrm>
            <a:off x="5093500" y="1285633"/>
            <a:ext cx="3248549" cy="33988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Acer's Email Message:</a:t>
            </a:r>
            <a:endParaRPr lang="en-US" dirty="0"/>
          </a:p>
        </p:txBody>
      </p:sp>
      <p:sp>
        <p:nvSpPr>
          <p:cNvPr id="3" name="Text Placeholder 2"/>
          <p:cNvSpPr>
            <a:spLocks noGrp="1"/>
          </p:cNvSpPr>
          <p:nvPr>
            <p:ph type="body" sz="half" idx="10"/>
          </p:nvPr>
        </p:nvSpPr>
        <p:spPr>
          <a:xfrm>
            <a:off x="198809" y="1299100"/>
            <a:ext cx="3008313" cy="1086292"/>
          </a:xfrm>
        </p:spPr>
        <p:txBody>
          <a:bodyPr/>
          <a:lstStyle/>
          <a:p>
            <a:r>
              <a:rPr lang="en-US" dirty="0" smtClean="0"/>
              <a:t>Here are the attached graphs. Validate your interpretations</a:t>
            </a:r>
            <a:r>
              <a:rPr lang="en-US" b="1" dirty="0" smtClean="0"/>
              <a:t> for each of them</a:t>
            </a:r>
            <a:r>
              <a:rPr lang="en-US" dirty="0" smtClean="0"/>
              <a:t> with Dr. Schmidt. When finished, report back to me. </a:t>
            </a:r>
            <a:endParaRPr lang="en-US" dirty="0"/>
          </a:p>
        </p:txBody>
      </p:sp>
      <p:sp>
        <p:nvSpPr>
          <p:cNvPr id="6" name="Text Placeholder 5"/>
          <p:cNvSpPr>
            <a:spLocks noGrp="1"/>
          </p:cNvSpPr>
          <p:nvPr>
            <p:ph type="body" sz="quarter" idx="13"/>
          </p:nvPr>
        </p:nvSpPr>
        <p:spPr>
          <a:xfrm>
            <a:off x="3863644" y="2655006"/>
            <a:ext cx="4221331" cy="427415"/>
          </a:xfrm>
        </p:spPr>
        <p:txBody>
          <a:bodyPr/>
          <a:lstStyle/>
          <a:p>
            <a:r>
              <a:rPr lang="en-US" dirty="0" smtClean="0"/>
              <a:t>&lt; Click each graph on the left to view here.</a:t>
            </a:r>
            <a:endParaRPr lang="en-US" dirty="0"/>
          </a:p>
        </p:txBody>
      </p:sp>
      <p:sp>
        <p:nvSpPr>
          <p:cNvPr id="7" name="Rectangle 6"/>
          <p:cNvSpPr/>
          <p:nvPr/>
        </p:nvSpPr>
        <p:spPr>
          <a:xfrm>
            <a:off x="1108878" y="2498034"/>
            <a:ext cx="1911373" cy="2031325"/>
          </a:xfrm>
          <a:prstGeom prst="rect">
            <a:avLst/>
          </a:prstGeom>
        </p:spPr>
        <p:txBody>
          <a:bodyPr wrap="square">
            <a:spAutoFit/>
          </a:bodyPr>
          <a:lstStyle/>
          <a:p>
            <a:r>
              <a:rPr lang="en-US" dirty="0" smtClean="0"/>
              <a:t>Local City</a:t>
            </a:r>
          </a:p>
          <a:p>
            <a:endParaRPr lang="en-US" dirty="0" smtClean="0"/>
          </a:p>
          <a:p>
            <a:r>
              <a:rPr lang="en-US" dirty="0" smtClean="0"/>
              <a:t>State of WI</a:t>
            </a:r>
          </a:p>
          <a:p>
            <a:endParaRPr lang="en-US" dirty="0" smtClean="0"/>
          </a:p>
          <a:p>
            <a:r>
              <a:rPr lang="en-US" dirty="0" smtClean="0"/>
              <a:t>North Hemisphere</a:t>
            </a:r>
          </a:p>
          <a:p>
            <a:endParaRPr lang="en-US" dirty="0" smtClean="0"/>
          </a:p>
          <a:p>
            <a:r>
              <a:rPr lang="en-US" dirty="0" smtClean="0"/>
              <a:t>Other </a:t>
            </a:r>
            <a:r>
              <a:rPr lang="en-US" dirty="0" err="1" smtClean="0"/>
              <a:t>Hemishpere</a:t>
            </a:r>
            <a:endParaRPr lang="en-US" dirty="0"/>
          </a:p>
        </p:txBody>
      </p:sp>
      <p:grpSp>
        <p:nvGrpSpPr>
          <p:cNvPr id="14" name="Group 13"/>
          <p:cNvGrpSpPr/>
          <p:nvPr/>
        </p:nvGrpSpPr>
        <p:grpSpPr>
          <a:xfrm>
            <a:off x="364274" y="2400880"/>
            <a:ext cx="798698" cy="2338923"/>
            <a:chOff x="271342" y="2279097"/>
            <a:chExt cx="1169085" cy="3423570"/>
          </a:xfrm>
        </p:grpSpPr>
        <p:pic>
          <p:nvPicPr>
            <p:cNvPr id="9" name="Picture 8"/>
            <p:cNvPicPr>
              <a:picLocks noChangeAspect="1"/>
            </p:cNvPicPr>
            <p:nvPr/>
          </p:nvPicPr>
          <p:blipFill>
            <a:blip r:embed="rId2"/>
            <a:stretch>
              <a:fillRect/>
            </a:stretch>
          </p:blipFill>
          <p:spPr>
            <a:xfrm>
              <a:off x="271342" y="2279097"/>
              <a:ext cx="1104900" cy="812800"/>
            </a:xfrm>
            <a:prstGeom prst="rect">
              <a:avLst/>
            </a:prstGeom>
          </p:spPr>
        </p:pic>
        <p:pic>
          <p:nvPicPr>
            <p:cNvPr id="10" name="Picture 9"/>
            <p:cNvPicPr>
              <a:picLocks noChangeAspect="1"/>
            </p:cNvPicPr>
            <p:nvPr/>
          </p:nvPicPr>
          <p:blipFill>
            <a:blip r:embed="rId3"/>
            <a:stretch>
              <a:fillRect/>
            </a:stretch>
          </p:blipFill>
          <p:spPr>
            <a:xfrm>
              <a:off x="271343" y="3186630"/>
              <a:ext cx="1104900" cy="825500"/>
            </a:xfrm>
            <a:prstGeom prst="rect">
              <a:avLst/>
            </a:prstGeom>
          </p:spPr>
        </p:pic>
        <p:pic>
          <p:nvPicPr>
            <p:cNvPr id="11" name="Picture 10"/>
            <p:cNvPicPr>
              <a:picLocks noChangeAspect="1"/>
            </p:cNvPicPr>
            <p:nvPr/>
          </p:nvPicPr>
          <p:blipFill>
            <a:blip r:embed="rId4"/>
            <a:stretch>
              <a:fillRect/>
            </a:stretch>
          </p:blipFill>
          <p:spPr>
            <a:xfrm>
              <a:off x="271342" y="4061937"/>
              <a:ext cx="1104900" cy="685800"/>
            </a:xfrm>
            <a:prstGeom prst="rect">
              <a:avLst/>
            </a:prstGeom>
          </p:spPr>
        </p:pic>
        <p:pic>
          <p:nvPicPr>
            <p:cNvPr id="12" name="Picture 11"/>
            <p:cNvPicPr>
              <a:picLocks noChangeAspect="1"/>
            </p:cNvPicPr>
            <p:nvPr/>
          </p:nvPicPr>
          <p:blipFill>
            <a:blip r:embed="rId5"/>
            <a:stretch>
              <a:fillRect/>
            </a:stretch>
          </p:blipFill>
          <p:spPr>
            <a:xfrm>
              <a:off x="294031" y="4848346"/>
              <a:ext cx="1146396" cy="854321"/>
            </a:xfrm>
            <a:prstGeom prst="rect">
              <a:avLst/>
            </a:prstGeom>
          </p:spPr>
        </p:pic>
      </p:grpSp>
      <p:pic>
        <p:nvPicPr>
          <p:cNvPr id="13" name="Picture 12"/>
          <p:cNvPicPr>
            <a:picLocks noChangeAspect="1"/>
          </p:cNvPicPr>
          <p:nvPr/>
        </p:nvPicPr>
        <p:blipFill>
          <a:blip r:embed="rId6"/>
          <a:stretch>
            <a:fillRect/>
          </a:stretch>
        </p:blipFill>
        <p:spPr>
          <a:xfrm>
            <a:off x="278631" y="5257972"/>
            <a:ext cx="1006911" cy="964956"/>
          </a:xfrm>
          <a:prstGeom prst="rect">
            <a:avLst/>
          </a:prstGeom>
        </p:spPr>
      </p:pic>
      <p:sp>
        <p:nvSpPr>
          <p:cNvPr id="15" name="Rectangle 14"/>
          <p:cNvSpPr/>
          <p:nvPr/>
        </p:nvSpPr>
        <p:spPr>
          <a:xfrm>
            <a:off x="1356692" y="5545261"/>
            <a:ext cx="1880396" cy="369332"/>
          </a:xfrm>
          <a:prstGeom prst="rect">
            <a:avLst/>
          </a:prstGeom>
        </p:spPr>
        <p:txBody>
          <a:bodyPr wrap="square">
            <a:spAutoFit/>
          </a:bodyPr>
          <a:lstStyle/>
          <a:p>
            <a:r>
              <a:rPr lang="en-US" dirty="0" smtClean="0"/>
              <a:t>Report to Dr. Acer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Acer's Email Message:</a:t>
            </a:r>
            <a:endParaRPr lang="en-US" dirty="0"/>
          </a:p>
        </p:txBody>
      </p:sp>
      <p:sp>
        <p:nvSpPr>
          <p:cNvPr id="3" name="Text Placeholder 2"/>
          <p:cNvSpPr>
            <a:spLocks noGrp="1"/>
          </p:cNvSpPr>
          <p:nvPr>
            <p:ph type="body" sz="half" idx="10"/>
          </p:nvPr>
        </p:nvSpPr>
        <p:spPr>
          <a:xfrm>
            <a:off x="198809" y="1299100"/>
            <a:ext cx="3008313" cy="1086292"/>
          </a:xfrm>
        </p:spPr>
        <p:txBody>
          <a:bodyPr/>
          <a:lstStyle/>
          <a:p>
            <a:r>
              <a:rPr lang="en-US" dirty="0" smtClean="0"/>
              <a:t>Here are the attached graphs. Validate your interpretations</a:t>
            </a:r>
            <a:r>
              <a:rPr lang="en-US" b="1" dirty="0" smtClean="0"/>
              <a:t> for each of them</a:t>
            </a:r>
            <a:r>
              <a:rPr lang="en-US" dirty="0" smtClean="0"/>
              <a:t> with Dr. Schmidt. When finished, report back to me. </a:t>
            </a:r>
            <a:endParaRPr lang="en-US" dirty="0"/>
          </a:p>
        </p:txBody>
      </p:sp>
      <p:sp>
        <p:nvSpPr>
          <p:cNvPr id="7" name="Rectangle 6"/>
          <p:cNvSpPr/>
          <p:nvPr/>
        </p:nvSpPr>
        <p:spPr>
          <a:xfrm>
            <a:off x="1108878" y="2498034"/>
            <a:ext cx="1911373" cy="2031325"/>
          </a:xfrm>
          <a:prstGeom prst="rect">
            <a:avLst/>
          </a:prstGeom>
        </p:spPr>
        <p:txBody>
          <a:bodyPr wrap="square">
            <a:spAutoFit/>
          </a:bodyPr>
          <a:lstStyle/>
          <a:p>
            <a:r>
              <a:rPr lang="en-US" dirty="0" smtClean="0"/>
              <a:t>Local City</a:t>
            </a:r>
          </a:p>
          <a:p>
            <a:endParaRPr lang="en-US" dirty="0" smtClean="0"/>
          </a:p>
          <a:p>
            <a:r>
              <a:rPr lang="en-US" dirty="0" smtClean="0"/>
              <a:t>State of WI</a:t>
            </a:r>
          </a:p>
          <a:p>
            <a:endParaRPr lang="en-US" dirty="0" smtClean="0"/>
          </a:p>
          <a:p>
            <a:r>
              <a:rPr lang="en-US" dirty="0" smtClean="0"/>
              <a:t>North Hemisphere</a:t>
            </a:r>
          </a:p>
          <a:p>
            <a:endParaRPr lang="en-US" dirty="0" smtClean="0"/>
          </a:p>
          <a:p>
            <a:r>
              <a:rPr lang="en-US" dirty="0" smtClean="0"/>
              <a:t>Other </a:t>
            </a:r>
            <a:r>
              <a:rPr lang="en-US" dirty="0" err="1" smtClean="0"/>
              <a:t>Hemishpere</a:t>
            </a:r>
            <a:endParaRPr lang="en-US" dirty="0"/>
          </a:p>
        </p:txBody>
      </p:sp>
      <p:grpSp>
        <p:nvGrpSpPr>
          <p:cNvPr id="4" name="Group 13"/>
          <p:cNvGrpSpPr/>
          <p:nvPr/>
        </p:nvGrpSpPr>
        <p:grpSpPr>
          <a:xfrm>
            <a:off x="364274" y="2400880"/>
            <a:ext cx="798698" cy="2338923"/>
            <a:chOff x="271342" y="2279097"/>
            <a:chExt cx="1169085" cy="3423570"/>
          </a:xfrm>
        </p:grpSpPr>
        <p:pic>
          <p:nvPicPr>
            <p:cNvPr id="9" name="Picture 8"/>
            <p:cNvPicPr>
              <a:picLocks noChangeAspect="1"/>
            </p:cNvPicPr>
            <p:nvPr/>
          </p:nvPicPr>
          <p:blipFill>
            <a:blip r:embed="rId2"/>
            <a:stretch>
              <a:fillRect/>
            </a:stretch>
          </p:blipFill>
          <p:spPr>
            <a:xfrm>
              <a:off x="271342" y="2279097"/>
              <a:ext cx="1104900" cy="812800"/>
            </a:xfrm>
            <a:prstGeom prst="rect">
              <a:avLst/>
            </a:prstGeom>
          </p:spPr>
        </p:pic>
        <p:pic>
          <p:nvPicPr>
            <p:cNvPr id="10" name="Picture 9"/>
            <p:cNvPicPr>
              <a:picLocks noChangeAspect="1"/>
            </p:cNvPicPr>
            <p:nvPr/>
          </p:nvPicPr>
          <p:blipFill>
            <a:blip r:embed="rId3"/>
            <a:stretch>
              <a:fillRect/>
            </a:stretch>
          </p:blipFill>
          <p:spPr>
            <a:xfrm>
              <a:off x="271343" y="3186630"/>
              <a:ext cx="1104900" cy="825500"/>
            </a:xfrm>
            <a:prstGeom prst="rect">
              <a:avLst/>
            </a:prstGeom>
          </p:spPr>
        </p:pic>
        <p:pic>
          <p:nvPicPr>
            <p:cNvPr id="11" name="Picture 10"/>
            <p:cNvPicPr>
              <a:picLocks noChangeAspect="1"/>
            </p:cNvPicPr>
            <p:nvPr/>
          </p:nvPicPr>
          <p:blipFill>
            <a:blip r:embed="rId4"/>
            <a:stretch>
              <a:fillRect/>
            </a:stretch>
          </p:blipFill>
          <p:spPr>
            <a:xfrm>
              <a:off x="271342" y="4061937"/>
              <a:ext cx="1104900" cy="685800"/>
            </a:xfrm>
            <a:prstGeom prst="rect">
              <a:avLst/>
            </a:prstGeom>
          </p:spPr>
        </p:pic>
        <p:pic>
          <p:nvPicPr>
            <p:cNvPr id="12" name="Picture 11"/>
            <p:cNvPicPr>
              <a:picLocks noChangeAspect="1"/>
            </p:cNvPicPr>
            <p:nvPr/>
          </p:nvPicPr>
          <p:blipFill>
            <a:blip r:embed="rId5"/>
            <a:stretch>
              <a:fillRect/>
            </a:stretch>
          </p:blipFill>
          <p:spPr>
            <a:xfrm>
              <a:off x="294031" y="4848346"/>
              <a:ext cx="1146396" cy="854321"/>
            </a:xfrm>
            <a:prstGeom prst="rect">
              <a:avLst/>
            </a:prstGeom>
          </p:spPr>
        </p:pic>
      </p:grpSp>
      <p:pic>
        <p:nvPicPr>
          <p:cNvPr id="13" name="Picture 12"/>
          <p:cNvPicPr>
            <a:picLocks noChangeAspect="1"/>
          </p:cNvPicPr>
          <p:nvPr/>
        </p:nvPicPr>
        <p:blipFill>
          <a:blip r:embed="rId6"/>
          <a:stretch>
            <a:fillRect/>
          </a:stretch>
        </p:blipFill>
        <p:spPr>
          <a:xfrm>
            <a:off x="278631" y="5257972"/>
            <a:ext cx="1006911" cy="964956"/>
          </a:xfrm>
          <a:prstGeom prst="rect">
            <a:avLst/>
          </a:prstGeom>
        </p:spPr>
      </p:pic>
      <p:sp>
        <p:nvSpPr>
          <p:cNvPr id="15" name="Rectangle 14"/>
          <p:cNvSpPr/>
          <p:nvPr/>
        </p:nvSpPr>
        <p:spPr>
          <a:xfrm>
            <a:off x="1356692" y="5545261"/>
            <a:ext cx="1880396" cy="369332"/>
          </a:xfrm>
          <a:prstGeom prst="rect">
            <a:avLst/>
          </a:prstGeom>
        </p:spPr>
        <p:txBody>
          <a:bodyPr wrap="square">
            <a:spAutoFit/>
          </a:bodyPr>
          <a:lstStyle/>
          <a:p>
            <a:r>
              <a:rPr lang="en-US" dirty="0" smtClean="0"/>
              <a:t>Report to Dr. Acer </a:t>
            </a:r>
            <a:endParaRPr lang="en-US" dirty="0"/>
          </a:p>
        </p:txBody>
      </p:sp>
      <p:sp>
        <p:nvSpPr>
          <p:cNvPr id="14" name="Text Placeholder 13"/>
          <p:cNvSpPr>
            <a:spLocks noGrp="1"/>
          </p:cNvSpPr>
          <p:nvPr>
            <p:ph type="body" sz="quarter" idx="13"/>
          </p:nvPr>
        </p:nvSpPr>
        <p:spPr>
          <a:xfrm>
            <a:off x="3856627" y="3398500"/>
            <a:ext cx="4878865" cy="2255183"/>
          </a:xfrm>
        </p:spPr>
        <p:txBody>
          <a:bodyPr/>
          <a:lstStyle/>
          <a:p>
            <a:r>
              <a:rPr lang="en-US" b="1" dirty="0" smtClean="0"/>
              <a:t>Questions: </a:t>
            </a:r>
            <a:r>
              <a:rPr lang="en-US" dirty="0" smtClean="0"/>
              <a:t/>
            </a:r>
            <a:br>
              <a:rPr lang="en-US" dirty="0" smtClean="0"/>
            </a:br>
            <a:r>
              <a:rPr lang="en-US" dirty="0" smtClean="0"/>
              <a:t>Do you see any trends in total season snow fall amount for this particular city dating back to 1880?</a:t>
            </a:r>
          </a:p>
          <a:p>
            <a:r>
              <a:rPr lang="en-US" dirty="0" smtClean="0"/>
              <a:t>Do you see any trends since the observation site was moved in 1948?</a:t>
            </a:r>
          </a:p>
          <a:p>
            <a:r>
              <a:rPr lang="en-US" dirty="0" smtClean="0"/>
              <a:t>What is the range of snowfall amount?</a:t>
            </a:r>
          </a:p>
          <a:p>
            <a:r>
              <a:rPr lang="en-US" dirty="0" smtClean="0"/>
              <a:t>What can you say about the year to year variability in total annual snowfall? </a:t>
            </a:r>
          </a:p>
          <a:p>
            <a:endParaRPr lang="en-US" dirty="0"/>
          </a:p>
        </p:txBody>
      </p:sp>
      <p:sp>
        <p:nvSpPr>
          <p:cNvPr id="16" name="Rectangle 15"/>
          <p:cNvSpPr/>
          <p:nvPr/>
        </p:nvSpPr>
        <p:spPr>
          <a:xfrm>
            <a:off x="3626884" y="796985"/>
            <a:ext cx="1921207" cy="369332"/>
          </a:xfrm>
          <a:prstGeom prst="rect">
            <a:avLst/>
          </a:prstGeom>
        </p:spPr>
        <p:txBody>
          <a:bodyPr wrap="none">
            <a:spAutoFit/>
          </a:bodyPr>
          <a:lstStyle/>
          <a:p>
            <a:r>
              <a:rPr lang="en-US" dirty="0" smtClean="0"/>
              <a:t>Local City Snowfall </a:t>
            </a:r>
            <a:endParaRPr lang="en-US" dirty="0"/>
          </a:p>
        </p:txBody>
      </p:sp>
      <p:pic>
        <p:nvPicPr>
          <p:cNvPr id="17" name="Picture 16"/>
          <p:cNvPicPr>
            <a:picLocks noChangeAspect="1"/>
          </p:cNvPicPr>
          <p:nvPr/>
        </p:nvPicPr>
        <p:blipFill>
          <a:blip r:embed="rId7"/>
          <a:stretch>
            <a:fillRect/>
          </a:stretch>
        </p:blipFill>
        <p:spPr>
          <a:xfrm>
            <a:off x="4788677" y="1314884"/>
            <a:ext cx="2645784" cy="2050484"/>
          </a:xfrm>
          <a:prstGeom prst="rect">
            <a:avLst/>
          </a:prstGeom>
        </p:spPr>
      </p:pic>
      <p:pic>
        <p:nvPicPr>
          <p:cNvPr id="18" name="Picture 17"/>
          <p:cNvPicPr>
            <a:picLocks noChangeAspect="1"/>
          </p:cNvPicPr>
          <p:nvPr/>
        </p:nvPicPr>
        <p:blipFill>
          <a:blip r:embed="rId8"/>
          <a:stretch>
            <a:fillRect/>
          </a:stretch>
        </p:blipFill>
        <p:spPr>
          <a:xfrm>
            <a:off x="3937000" y="5724532"/>
            <a:ext cx="632096" cy="670022"/>
          </a:xfrm>
          <a:prstGeom prst="rect">
            <a:avLst/>
          </a:prstGeom>
        </p:spPr>
      </p:pic>
      <p:sp>
        <p:nvSpPr>
          <p:cNvPr id="19" name="Rectangle 18"/>
          <p:cNvSpPr/>
          <p:nvPr/>
        </p:nvSpPr>
        <p:spPr>
          <a:xfrm>
            <a:off x="4733177" y="5739060"/>
            <a:ext cx="1338300" cy="646331"/>
          </a:xfrm>
          <a:prstGeom prst="rect">
            <a:avLst/>
          </a:prstGeom>
        </p:spPr>
        <p:txBody>
          <a:bodyPr wrap="square">
            <a:spAutoFit/>
          </a:bodyPr>
          <a:lstStyle/>
          <a:p>
            <a:r>
              <a:rPr lang="en-US" dirty="0" smtClean="0"/>
              <a:t>Explain to</a:t>
            </a:r>
          </a:p>
          <a:p>
            <a:r>
              <a:rPr lang="en-US" dirty="0" smtClean="0"/>
              <a:t>Dr. Schmidt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Acer's Email Message:</a:t>
            </a:r>
            <a:endParaRPr lang="en-US" dirty="0"/>
          </a:p>
        </p:txBody>
      </p:sp>
      <p:sp>
        <p:nvSpPr>
          <p:cNvPr id="3" name="Text Placeholder 2"/>
          <p:cNvSpPr>
            <a:spLocks noGrp="1"/>
          </p:cNvSpPr>
          <p:nvPr>
            <p:ph type="body" sz="half" idx="10"/>
          </p:nvPr>
        </p:nvSpPr>
        <p:spPr>
          <a:xfrm>
            <a:off x="198809" y="1299100"/>
            <a:ext cx="3008313" cy="1086292"/>
          </a:xfrm>
        </p:spPr>
        <p:txBody>
          <a:bodyPr/>
          <a:lstStyle/>
          <a:p>
            <a:r>
              <a:rPr lang="en-US" dirty="0" smtClean="0"/>
              <a:t>Here are the attached graphs. Validate your interpretations</a:t>
            </a:r>
            <a:r>
              <a:rPr lang="en-US" b="1" dirty="0" smtClean="0"/>
              <a:t> for each of them</a:t>
            </a:r>
            <a:r>
              <a:rPr lang="en-US" dirty="0" smtClean="0"/>
              <a:t> with Dr. Schmidt. When finished, report back to me. </a:t>
            </a:r>
            <a:endParaRPr lang="en-US" dirty="0"/>
          </a:p>
        </p:txBody>
      </p:sp>
      <p:sp>
        <p:nvSpPr>
          <p:cNvPr id="7" name="Rectangle 6"/>
          <p:cNvSpPr/>
          <p:nvPr/>
        </p:nvSpPr>
        <p:spPr>
          <a:xfrm>
            <a:off x="1108878" y="2498034"/>
            <a:ext cx="1911373" cy="2031325"/>
          </a:xfrm>
          <a:prstGeom prst="rect">
            <a:avLst/>
          </a:prstGeom>
        </p:spPr>
        <p:txBody>
          <a:bodyPr wrap="square">
            <a:spAutoFit/>
          </a:bodyPr>
          <a:lstStyle/>
          <a:p>
            <a:r>
              <a:rPr lang="en-US" dirty="0" smtClean="0"/>
              <a:t>Local City</a:t>
            </a:r>
          </a:p>
          <a:p>
            <a:endParaRPr lang="en-US" dirty="0" smtClean="0"/>
          </a:p>
          <a:p>
            <a:r>
              <a:rPr lang="en-US" dirty="0" smtClean="0"/>
              <a:t>State of WI</a:t>
            </a:r>
          </a:p>
          <a:p>
            <a:endParaRPr lang="en-US" dirty="0" smtClean="0"/>
          </a:p>
          <a:p>
            <a:r>
              <a:rPr lang="en-US" dirty="0" smtClean="0"/>
              <a:t>North Hemisphere</a:t>
            </a:r>
          </a:p>
          <a:p>
            <a:endParaRPr lang="en-US" dirty="0" smtClean="0"/>
          </a:p>
          <a:p>
            <a:r>
              <a:rPr lang="en-US" dirty="0" smtClean="0"/>
              <a:t>Other </a:t>
            </a:r>
            <a:r>
              <a:rPr lang="en-US" dirty="0" err="1" smtClean="0"/>
              <a:t>Hemishpere</a:t>
            </a:r>
            <a:endParaRPr lang="en-US" dirty="0"/>
          </a:p>
        </p:txBody>
      </p:sp>
      <p:grpSp>
        <p:nvGrpSpPr>
          <p:cNvPr id="4" name="Group 13"/>
          <p:cNvGrpSpPr/>
          <p:nvPr/>
        </p:nvGrpSpPr>
        <p:grpSpPr>
          <a:xfrm>
            <a:off x="364274" y="2400880"/>
            <a:ext cx="798698" cy="2338923"/>
            <a:chOff x="271342" y="2279097"/>
            <a:chExt cx="1169085" cy="3423570"/>
          </a:xfrm>
        </p:grpSpPr>
        <p:pic>
          <p:nvPicPr>
            <p:cNvPr id="9" name="Picture 8"/>
            <p:cNvPicPr>
              <a:picLocks noChangeAspect="1"/>
            </p:cNvPicPr>
            <p:nvPr/>
          </p:nvPicPr>
          <p:blipFill>
            <a:blip r:embed="rId3"/>
            <a:stretch>
              <a:fillRect/>
            </a:stretch>
          </p:blipFill>
          <p:spPr>
            <a:xfrm>
              <a:off x="271342" y="2279097"/>
              <a:ext cx="1104900" cy="812800"/>
            </a:xfrm>
            <a:prstGeom prst="rect">
              <a:avLst/>
            </a:prstGeom>
          </p:spPr>
        </p:pic>
        <p:pic>
          <p:nvPicPr>
            <p:cNvPr id="10" name="Picture 9"/>
            <p:cNvPicPr>
              <a:picLocks noChangeAspect="1"/>
            </p:cNvPicPr>
            <p:nvPr/>
          </p:nvPicPr>
          <p:blipFill>
            <a:blip r:embed="rId4"/>
            <a:stretch>
              <a:fillRect/>
            </a:stretch>
          </p:blipFill>
          <p:spPr>
            <a:xfrm>
              <a:off x="271343" y="3186630"/>
              <a:ext cx="1104900" cy="825500"/>
            </a:xfrm>
            <a:prstGeom prst="rect">
              <a:avLst/>
            </a:prstGeom>
          </p:spPr>
        </p:pic>
        <p:pic>
          <p:nvPicPr>
            <p:cNvPr id="11" name="Picture 10"/>
            <p:cNvPicPr>
              <a:picLocks noChangeAspect="1"/>
            </p:cNvPicPr>
            <p:nvPr/>
          </p:nvPicPr>
          <p:blipFill>
            <a:blip r:embed="rId5"/>
            <a:stretch>
              <a:fillRect/>
            </a:stretch>
          </p:blipFill>
          <p:spPr>
            <a:xfrm>
              <a:off x="271342" y="4061937"/>
              <a:ext cx="1104900" cy="685800"/>
            </a:xfrm>
            <a:prstGeom prst="rect">
              <a:avLst/>
            </a:prstGeom>
          </p:spPr>
        </p:pic>
        <p:pic>
          <p:nvPicPr>
            <p:cNvPr id="12" name="Picture 11"/>
            <p:cNvPicPr>
              <a:picLocks noChangeAspect="1"/>
            </p:cNvPicPr>
            <p:nvPr/>
          </p:nvPicPr>
          <p:blipFill>
            <a:blip r:embed="rId6"/>
            <a:stretch>
              <a:fillRect/>
            </a:stretch>
          </p:blipFill>
          <p:spPr>
            <a:xfrm>
              <a:off x="294031" y="4848346"/>
              <a:ext cx="1146396" cy="854321"/>
            </a:xfrm>
            <a:prstGeom prst="rect">
              <a:avLst/>
            </a:prstGeom>
          </p:spPr>
        </p:pic>
      </p:grpSp>
      <p:pic>
        <p:nvPicPr>
          <p:cNvPr id="13" name="Picture 12"/>
          <p:cNvPicPr>
            <a:picLocks noChangeAspect="1"/>
          </p:cNvPicPr>
          <p:nvPr/>
        </p:nvPicPr>
        <p:blipFill>
          <a:blip r:embed="rId7"/>
          <a:stretch>
            <a:fillRect/>
          </a:stretch>
        </p:blipFill>
        <p:spPr>
          <a:xfrm>
            <a:off x="278631" y="5257972"/>
            <a:ext cx="1006911" cy="964956"/>
          </a:xfrm>
          <a:prstGeom prst="rect">
            <a:avLst/>
          </a:prstGeom>
        </p:spPr>
      </p:pic>
      <p:sp>
        <p:nvSpPr>
          <p:cNvPr id="15" name="Rectangle 14"/>
          <p:cNvSpPr/>
          <p:nvPr/>
        </p:nvSpPr>
        <p:spPr>
          <a:xfrm>
            <a:off x="1356692" y="5545261"/>
            <a:ext cx="1880396" cy="369332"/>
          </a:xfrm>
          <a:prstGeom prst="rect">
            <a:avLst/>
          </a:prstGeom>
        </p:spPr>
        <p:txBody>
          <a:bodyPr wrap="square">
            <a:spAutoFit/>
          </a:bodyPr>
          <a:lstStyle/>
          <a:p>
            <a:r>
              <a:rPr lang="en-US" dirty="0" smtClean="0"/>
              <a:t>Report to Dr. Acer </a:t>
            </a:r>
            <a:endParaRPr lang="en-US" dirty="0"/>
          </a:p>
        </p:txBody>
      </p:sp>
      <p:sp>
        <p:nvSpPr>
          <p:cNvPr id="14" name="Text Placeholder 13"/>
          <p:cNvSpPr>
            <a:spLocks noGrp="1"/>
          </p:cNvSpPr>
          <p:nvPr>
            <p:ph type="body" sz="quarter" idx="13"/>
          </p:nvPr>
        </p:nvSpPr>
        <p:spPr>
          <a:xfrm>
            <a:off x="3856627" y="3398500"/>
            <a:ext cx="4878865" cy="2255183"/>
          </a:xfrm>
        </p:spPr>
        <p:txBody>
          <a:bodyPr/>
          <a:lstStyle/>
          <a:p>
            <a:r>
              <a:rPr lang="en-US" sz="1200" dirty="0" smtClean="0"/>
              <a:t>Dr Schmidt: Okay, what did you come up with? (select all that apply)</a:t>
            </a:r>
          </a:p>
          <a:p>
            <a:r>
              <a:rPr lang="en-US" sz="1200" dirty="0" smtClean="0"/>
              <a:t>	The total snowfall remains about constant at 42 inches</a:t>
            </a:r>
          </a:p>
          <a:p>
            <a:r>
              <a:rPr lang="en-US" sz="1200" dirty="0" smtClean="0"/>
              <a:t>	The year-to-variability is very large</a:t>
            </a:r>
          </a:p>
          <a:p>
            <a:r>
              <a:rPr lang="en-US" sz="1200" dirty="0" smtClean="0"/>
              <a:t>	The range in snowfall amount is from a few of inches to over 100 inches</a:t>
            </a:r>
          </a:p>
          <a:p>
            <a:r>
              <a:rPr lang="en-US" sz="1200" dirty="0" smtClean="0"/>
              <a:t>	Total snowfall is definitely increasing in the last decade.</a:t>
            </a:r>
          </a:p>
          <a:p>
            <a:r>
              <a:rPr lang="en-US" sz="1200" dirty="0" smtClean="0"/>
              <a:t>	Total snowfall is definitely decreasing in the last decade.</a:t>
            </a:r>
          </a:p>
          <a:p>
            <a:r>
              <a:rPr lang="en-US" sz="1200" dirty="0" smtClean="0"/>
              <a:t>	The increased snowfall over the last decade is consistent with the observed colder temperatures.</a:t>
            </a:r>
            <a:endParaRPr lang="en-US" sz="1200" dirty="0"/>
          </a:p>
        </p:txBody>
      </p:sp>
      <p:sp>
        <p:nvSpPr>
          <p:cNvPr id="16" name="Rectangle 15"/>
          <p:cNvSpPr/>
          <p:nvPr/>
        </p:nvSpPr>
        <p:spPr>
          <a:xfrm>
            <a:off x="3626884" y="796985"/>
            <a:ext cx="1921207" cy="369332"/>
          </a:xfrm>
          <a:prstGeom prst="rect">
            <a:avLst/>
          </a:prstGeom>
        </p:spPr>
        <p:txBody>
          <a:bodyPr wrap="none">
            <a:spAutoFit/>
          </a:bodyPr>
          <a:lstStyle/>
          <a:p>
            <a:r>
              <a:rPr lang="en-US" dirty="0" smtClean="0"/>
              <a:t>Local City Snowfall </a:t>
            </a:r>
            <a:endParaRPr lang="en-US" dirty="0"/>
          </a:p>
        </p:txBody>
      </p:sp>
      <p:pic>
        <p:nvPicPr>
          <p:cNvPr id="17" name="Picture 16"/>
          <p:cNvPicPr>
            <a:picLocks noChangeAspect="1"/>
          </p:cNvPicPr>
          <p:nvPr/>
        </p:nvPicPr>
        <p:blipFill>
          <a:blip r:embed="rId8"/>
          <a:stretch>
            <a:fillRect/>
          </a:stretch>
        </p:blipFill>
        <p:spPr>
          <a:xfrm>
            <a:off x="4788677" y="1314884"/>
            <a:ext cx="2645784" cy="2050484"/>
          </a:xfrm>
          <a:prstGeom prst="rect">
            <a:avLst/>
          </a:prstGeom>
        </p:spPr>
      </p:pic>
      <p:pic>
        <p:nvPicPr>
          <p:cNvPr id="18" name="Picture 17"/>
          <p:cNvPicPr>
            <a:picLocks noChangeAspect="1"/>
          </p:cNvPicPr>
          <p:nvPr/>
        </p:nvPicPr>
        <p:blipFill>
          <a:blip r:embed="rId9"/>
          <a:stretch>
            <a:fillRect/>
          </a:stretch>
        </p:blipFill>
        <p:spPr>
          <a:xfrm>
            <a:off x="3937000" y="5724532"/>
            <a:ext cx="632096" cy="670022"/>
          </a:xfrm>
          <a:prstGeom prst="rect">
            <a:avLst/>
          </a:prstGeom>
        </p:spPr>
      </p:pic>
      <p:sp>
        <p:nvSpPr>
          <p:cNvPr id="19" name="Rectangle 18"/>
          <p:cNvSpPr/>
          <p:nvPr/>
        </p:nvSpPr>
        <p:spPr>
          <a:xfrm>
            <a:off x="4733177" y="5739060"/>
            <a:ext cx="1338300" cy="646331"/>
          </a:xfrm>
          <a:prstGeom prst="rect">
            <a:avLst/>
          </a:prstGeom>
        </p:spPr>
        <p:txBody>
          <a:bodyPr wrap="square">
            <a:spAutoFit/>
          </a:bodyPr>
          <a:lstStyle/>
          <a:p>
            <a:r>
              <a:rPr lang="en-US" dirty="0" smtClean="0"/>
              <a:t>Explain to</a:t>
            </a:r>
          </a:p>
          <a:p>
            <a:r>
              <a:rPr lang="en-US" dirty="0" smtClean="0"/>
              <a:t>Dr. Schmidt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Acer's Email Message:</a:t>
            </a:r>
            <a:endParaRPr lang="en-US" dirty="0"/>
          </a:p>
        </p:txBody>
      </p:sp>
      <p:sp>
        <p:nvSpPr>
          <p:cNvPr id="3" name="Text Placeholder 2"/>
          <p:cNvSpPr>
            <a:spLocks noGrp="1"/>
          </p:cNvSpPr>
          <p:nvPr>
            <p:ph type="body" sz="half" idx="10"/>
          </p:nvPr>
        </p:nvSpPr>
        <p:spPr>
          <a:xfrm>
            <a:off x="198809" y="1299100"/>
            <a:ext cx="3008313" cy="1086292"/>
          </a:xfrm>
        </p:spPr>
        <p:txBody>
          <a:bodyPr/>
          <a:lstStyle/>
          <a:p>
            <a:r>
              <a:rPr lang="en-US" dirty="0" smtClean="0"/>
              <a:t>Here are the attached graphs. Validate your interpretations</a:t>
            </a:r>
            <a:r>
              <a:rPr lang="en-US" b="1" dirty="0" smtClean="0"/>
              <a:t> for each of them</a:t>
            </a:r>
            <a:r>
              <a:rPr lang="en-US" dirty="0" smtClean="0"/>
              <a:t> with Dr. Schmidt. When finished, report back to me. </a:t>
            </a:r>
            <a:endParaRPr lang="en-US" dirty="0"/>
          </a:p>
        </p:txBody>
      </p:sp>
      <p:sp>
        <p:nvSpPr>
          <p:cNvPr id="7" name="Rectangle 6"/>
          <p:cNvSpPr/>
          <p:nvPr/>
        </p:nvSpPr>
        <p:spPr>
          <a:xfrm>
            <a:off x="1108878" y="2498034"/>
            <a:ext cx="1911373" cy="2031325"/>
          </a:xfrm>
          <a:prstGeom prst="rect">
            <a:avLst/>
          </a:prstGeom>
        </p:spPr>
        <p:txBody>
          <a:bodyPr wrap="square">
            <a:spAutoFit/>
          </a:bodyPr>
          <a:lstStyle/>
          <a:p>
            <a:r>
              <a:rPr lang="en-US" dirty="0" smtClean="0"/>
              <a:t>Local City</a:t>
            </a:r>
          </a:p>
          <a:p>
            <a:endParaRPr lang="en-US" dirty="0" smtClean="0"/>
          </a:p>
          <a:p>
            <a:r>
              <a:rPr lang="en-US" dirty="0" smtClean="0"/>
              <a:t>State of WI</a:t>
            </a:r>
          </a:p>
          <a:p>
            <a:endParaRPr lang="en-US" dirty="0" smtClean="0"/>
          </a:p>
          <a:p>
            <a:r>
              <a:rPr lang="en-US" dirty="0" smtClean="0"/>
              <a:t>North Hemisphere</a:t>
            </a:r>
          </a:p>
          <a:p>
            <a:endParaRPr lang="en-US" dirty="0" smtClean="0"/>
          </a:p>
          <a:p>
            <a:r>
              <a:rPr lang="en-US" dirty="0" smtClean="0"/>
              <a:t>Other </a:t>
            </a:r>
            <a:r>
              <a:rPr lang="en-US" dirty="0" err="1" smtClean="0"/>
              <a:t>Hemishpere</a:t>
            </a:r>
            <a:endParaRPr lang="en-US" dirty="0"/>
          </a:p>
        </p:txBody>
      </p:sp>
      <p:grpSp>
        <p:nvGrpSpPr>
          <p:cNvPr id="4" name="Group 13"/>
          <p:cNvGrpSpPr/>
          <p:nvPr/>
        </p:nvGrpSpPr>
        <p:grpSpPr>
          <a:xfrm>
            <a:off x="364274" y="2400880"/>
            <a:ext cx="798698" cy="2338923"/>
            <a:chOff x="271342" y="2279097"/>
            <a:chExt cx="1169085" cy="3423570"/>
          </a:xfrm>
        </p:grpSpPr>
        <p:pic>
          <p:nvPicPr>
            <p:cNvPr id="9" name="Picture 8"/>
            <p:cNvPicPr>
              <a:picLocks noChangeAspect="1"/>
            </p:cNvPicPr>
            <p:nvPr/>
          </p:nvPicPr>
          <p:blipFill>
            <a:blip r:embed="rId2"/>
            <a:stretch>
              <a:fillRect/>
            </a:stretch>
          </p:blipFill>
          <p:spPr>
            <a:xfrm>
              <a:off x="271342" y="2279097"/>
              <a:ext cx="1104900" cy="812800"/>
            </a:xfrm>
            <a:prstGeom prst="rect">
              <a:avLst/>
            </a:prstGeom>
          </p:spPr>
        </p:pic>
        <p:pic>
          <p:nvPicPr>
            <p:cNvPr id="10" name="Picture 9"/>
            <p:cNvPicPr>
              <a:picLocks noChangeAspect="1"/>
            </p:cNvPicPr>
            <p:nvPr/>
          </p:nvPicPr>
          <p:blipFill>
            <a:blip r:embed="rId3"/>
            <a:stretch>
              <a:fillRect/>
            </a:stretch>
          </p:blipFill>
          <p:spPr>
            <a:xfrm>
              <a:off x="271343" y="3186630"/>
              <a:ext cx="1104900" cy="825500"/>
            </a:xfrm>
            <a:prstGeom prst="rect">
              <a:avLst/>
            </a:prstGeom>
          </p:spPr>
        </p:pic>
        <p:pic>
          <p:nvPicPr>
            <p:cNvPr id="11" name="Picture 10"/>
            <p:cNvPicPr>
              <a:picLocks noChangeAspect="1"/>
            </p:cNvPicPr>
            <p:nvPr/>
          </p:nvPicPr>
          <p:blipFill>
            <a:blip r:embed="rId4"/>
            <a:stretch>
              <a:fillRect/>
            </a:stretch>
          </p:blipFill>
          <p:spPr>
            <a:xfrm>
              <a:off x="271342" y="4061937"/>
              <a:ext cx="1104900" cy="685800"/>
            </a:xfrm>
            <a:prstGeom prst="rect">
              <a:avLst/>
            </a:prstGeom>
          </p:spPr>
        </p:pic>
        <p:pic>
          <p:nvPicPr>
            <p:cNvPr id="12" name="Picture 11"/>
            <p:cNvPicPr>
              <a:picLocks noChangeAspect="1"/>
            </p:cNvPicPr>
            <p:nvPr/>
          </p:nvPicPr>
          <p:blipFill>
            <a:blip r:embed="rId5"/>
            <a:stretch>
              <a:fillRect/>
            </a:stretch>
          </p:blipFill>
          <p:spPr>
            <a:xfrm>
              <a:off x="294031" y="4848346"/>
              <a:ext cx="1146396" cy="854321"/>
            </a:xfrm>
            <a:prstGeom prst="rect">
              <a:avLst/>
            </a:prstGeom>
          </p:spPr>
        </p:pic>
      </p:grpSp>
      <p:pic>
        <p:nvPicPr>
          <p:cNvPr id="13" name="Picture 12"/>
          <p:cNvPicPr>
            <a:picLocks noChangeAspect="1"/>
          </p:cNvPicPr>
          <p:nvPr/>
        </p:nvPicPr>
        <p:blipFill>
          <a:blip r:embed="rId6"/>
          <a:stretch>
            <a:fillRect/>
          </a:stretch>
        </p:blipFill>
        <p:spPr>
          <a:xfrm>
            <a:off x="278631" y="5257972"/>
            <a:ext cx="1006911" cy="964956"/>
          </a:xfrm>
          <a:prstGeom prst="rect">
            <a:avLst/>
          </a:prstGeom>
        </p:spPr>
      </p:pic>
      <p:sp>
        <p:nvSpPr>
          <p:cNvPr id="15" name="Rectangle 14"/>
          <p:cNvSpPr/>
          <p:nvPr/>
        </p:nvSpPr>
        <p:spPr>
          <a:xfrm>
            <a:off x="1356692" y="5545261"/>
            <a:ext cx="1880396" cy="369332"/>
          </a:xfrm>
          <a:prstGeom prst="rect">
            <a:avLst/>
          </a:prstGeom>
        </p:spPr>
        <p:txBody>
          <a:bodyPr wrap="square">
            <a:spAutoFit/>
          </a:bodyPr>
          <a:lstStyle/>
          <a:p>
            <a:r>
              <a:rPr lang="en-US" dirty="0" smtClean="0"/>
              <a:t>Report to Dr. Acer </a:t>
            </a:r>
            <a:endParaRPr lang="en-US" dirty="0"/>
          </a:p>
        </p:txBody>
      </p:sp>
      <p:sp>
        <p:nvSpPr>
          <p:cNvPr id="14" name="Text Placeholder 13"/>
          <p:cNvSpPr>
            <a:spLocks noGrp="1"/>
          </p:cNvSpPr>
          <p:nvPr>
            <p:ph type="body" sz="quarter" idx="13"/>
          </p:nvPr>
        </p:nvSpPr>
        <p:spPr>
          <a:xfrm>
            <a:off x="3856627" y="3398500"/>
            <a:ext cx="4878865" cy="2255183"/>
          </a:xfrm>
        </p:spPr>
        <p:txBody>
          <a:bodyPr/>
          <a:lstStyle/>
          <a:p>
            <a:r>
              <a:rPr lang="en-US" b="1" dirty="0" smtClean="0"/>
              <a:t>Questions: </a:t>
            </a:r>
            <a:r>
              <a:rPr lang="en-US" dirty="0" smtClean="0"/>
              <a:t/>
            </a:r>
            <a:br>
              <a:rPr lang="en-US" dirty="0" smtClean="0"/>
            </a:br>
            <a:r>
              <a:rPr lang="en-US" dirty="0" smtClean="0"/>
              <a:t>Do you observe any trends in total season snow fall amount for the state?</a:t>
            </a:r>
          </a:p>
          <a:p>
            <a:r>
              <a:rPr lang="en-US" dirty="0" smtClean="0"/>
              <a:t>What is the range of snowfall amount?</a:t>
            </a:r>
          </a:p>
          <a:p>
            <a:r>
              <a:rPr lang="en-US" dirty="0" smtClean="0"/>
              <a:t>What can you say about the year to year variability in total annual snowfall?</a:t>
            </a:r>
            <a:endParaRPr lang="en-US" dirty="0"/>
          </a:p>
        </p:txBody>
      </p:sp>
      <p:sp>
        <p:nvSpPr>
          <p:cNvPr id="16" name="Rectangle 15"/>
          <p:cNvSpPr/>
          <p:nvPr/>
        </p:nvSpPr>
        <p:spPr>
          <a:xfrm>
            <a:off x="3626884" y="796985"/>
            <a:ext cx="1921207" cy="369332"/>
          </a:xfrm>
          <a:prstGeom prst="rect">
            <a:avLst/>
          </a:prstGeom>
        </p:spPr>
        <p:txBody>
          <a:bodyPr wrap="none">
            <a:spAutoFit/>
          </a:bodyPr>
          <a:lstStyle/>
          <a:p>
            <a:r>
              <a:rPr lang="en-US" dirty="0" smtClean="0"/>
              <a:t>Local City Snowfall </a:t>
            </a:r>
            <a:endParaRPr lang="en-US" dirty="0"/>
          </a:p>
        </p:txBody>
      </p:sp>
      <p:pic>
        <p:nvPicPr>
          <p:cNvPr id="18" name="Picture 17"/>
          <p:cNvPicPr>
            <a:picLocks noChangeAspect="1"/>
          </p:cNvPicPr>
          <p:nvPr/>
        </p:nvPicPr>
        <p:blipFill>
          <a:blip r:embed="rId7"/>
          <a:stretch>
            <a:fillRect/>
          </a:stretch>
        </p:blipFill>
        <p:spPr>
          <a:xfrm>
            <a:off x="3937000" y="5724532"/>
            <a:ext cx="632096" cy="670022"/>
          </a:xfrm>
          <a:prstGeom prst="rect">
            <a:avLst/>
          </a:prstGeom>
        </p:spPr>
      </p:pic>
      <p:sp>
        <p:nvSpPr>
          <p:cNvPr id="19" name="Rectangle 18"/>
          <p:cNvSpPr/>
          <p:nvPr/>
        </p:nvSpPr>
        <p:spPr>
          <a:xfrm>
            <a:off x="4733177" y="5739060"/>
            <a:ext cx="1338300" cy="646331"/>
          </a:xfrm>
          <a:prstGeom prst="rect">
            <a:avLst/>
          </a:prstGeom>
        </p:spPr>
        <p:txBody>
          <a:bodyPr wrap="square">
            <a:spAutoFit/>
          </a:bodyPr>
          <a:lstStyle/>
          <a:p>
            <a:r>
              <a:rPr lang="en-US" dirty="0" smtClean="0"/>
              <a:t>Explain to</a:t>
            </a:r>
          </a:p>
          <a:p>
            <a:r>
              <a:rPr lang="en-US" dirty="0" smtClean="0"/>
              <a:t>Dr. Schmidt</a:t>
            </a:r>
            <a:endParaRPr lang="en-US" dirty="0"/>
          </a:p>
        </p:txBody>
      </p:sp>
      <p:pic>
        <p:nvPicPr>
          <p:cNvPr id="20" name="Picture 19"/>
          <p:cNvPicPr>
            <a:picLocks noChangeAspect="1"/>
          </p:cNvPicPr>
          <p:nvPr/>
        </p:nvPicPr>
        <p:blipFill>
          <a:blip r:embed="rId8"/>
          <a:stretch>
            <a:fillRect/>
          </a:stretch>
        </p:blipFill>
        <p:spPr>
          <a:xfrm>
            <a:off x="4729789" y="1261580"/>
            <a:ext cx="2720160" cy="194944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Acer's Email Message:</a:t>
            </a:r>
            <a:endParaRPr lang="en-US" dirty="0"/>
          </a:p>
        </p:txBody>
      </p:sp>
      <p:sp>
        <p:nvSpPr>
          <p:cNvPr id="3" name="Text Placeholder 2"/>
          <p:cNvSpPr>
            <a:spLocks noGrp="1"/>
          </p:cNvSpPr>
          <p:nvPr>
            <p:ph type="body" sz="half" idx="10"/>
          </p:nvPr>
        </p:nvSpPr>
        <p:spPr>
          <a:xfrm>
            <a:off x="198809" y="1299100"/>
            <a:ext cx="3008313" cy="1086292"/>
          </a:xfrm>
        </p:spPr>
        <p:txBody>
          <a:bodyPr/>
          <a:lstStyle/>
          <a:p>
            <a:r>
              <a:rPr lang="en-US" dirty="0" smtClean="0"/>
              <a:t>Here are the attached graphs. Validate your interpretations</a:t>
            </a:r>
            <a:r>
              <a:rPr lang="en-US" b="1" dirty="0" smtClean="0"/>
              <a:t> for each of them</a:t>
            </a:r>
            <a:r>
              <a:rPr lang="en-US" dirty="0" smtClean="0"/>
              <a:t> with Dr. Schmidt. When finished, report back to me. </a:t>
            </a:r>
            <a:endParaRPr lang="en-US" dirty="0"/>
          </a:p>
        </p:txBody>
      </p:sp>
      <p:sp>
        <p:nvSpPr>
          <p:cNvPr id="7" name="Rectangle 6"/>
          <p:cNvSpPr/>
          <p:nvPr/>
        </p:nvSpPr>
        <p:spPr>
          <a:xfrm>
            <a:off x="1108878" y="2498034"/>
            <a:ext cx="1911373" cy="2031325"/>
          </a:xfrm>
          <a:prstGeom prst="rect">
            <a:avLst/>
          </a:prstGeom>
        </p:spPr>
        <p:txBody>
          <a:bodyPr wrap="square">
            <a:spAutoFit/>
          </a:bodyPr>
          <a:lstStyle/>
          <a:p>
            <a:r>
              <a:rPr lang="en-US" dirty="0" smtClean="0"/>
              <a:t>Local City</a:t>
            </a:r>
          </a:p>
          <a:p>
            <a:endParaRPr lang="en-US" dirty="0" smtClean="0"/>
          </a:p>
          <a:p>
            <a:r>
              <a:rPr lang="en-US" dirty="0" smtClean="0"/>
              <a:t>State of WI</a:t>
            </a:r>
          </a:p>
          <a:p>
            <a:endParaRPr lang="en-US" dirty="0" smtClean="0"/>
          </a:p>
          <a:p>
            <a:r>
              <a:rPr lang="en-US" dirty="0" smtClean="0"/>
              <a:t>North Hemisphere</a:t>
            </a:r>
          </a:p>
          <a:p>
            <a:endParaRPr lang="en-US" dirty="0" smtClean="0"/>
          </a:p>
          <a:p>
            <a:r>
              <a:rPr lang="en-US" dirty="0" smtClean="0"/>
              <a:t>Other </a:t>
            </a:r>
            <a:r>
              <a:rPr lang="en-US" dirty="0" err="1" smtClean="0"/>
              <a:t>Hemishpere</a:t>
            </a:r>
            <a:endParaRPr lang="en-US" dirty="0"/>
          </a:p>
        </p:txBody>
      </p:sp>
      <p:grpSp>
        <p:nvGrpSpPr>
          <p:cNvPr id="4" name="Group 13"/>
          <p:cNvGrpSpPr/>
          <p:nvPr/>
        </p:nvGrpSpPr>
        <p:grpSpPr>
          <a:xfrm>
            <a:off x="364274" y="2400880"/>
            <a:ext cx="798698" cy="2338923"/>
            <a:chOff x="271342" y="2279097"/>
            <a:chExt cx="1169085" cy="3423570"/>
          </a:xfrm>
        </p:grpSpPr>
        <p:pic>
          <p:nvPicPr>
            <p:cNvPr id="9" name="Picture 8"/>
            <p:cNvPicPr>
              <a:picLocks noChangeAspect="1"/>
            </p:cNvPicPr>
            <p:nvPr/>
          </p:nvPicPr>
          <p:blipFill>
            <a:blip r:embed="rId3"/>
            <a:stretch>
              <a:fillRect/>
            </a:stretch>
          </p:blipFill>
          <p:spPr>
            <a:xfrm>
              <a:off x="271342" y="2279097"/>
              <a:ext cx="1104900" cy="812800"/>
            </a:xfrm>
            <a:prstGeom prst="rect">
              <a:avLst/>
            </a:prstGeom>
          </p:spPr>
        </p:pic>
        <p:pic>
          <p:nvPicPr>
            <p:cNvPr id="10" name="Picture 9"/>
            <p:cNvPicPr>
              <a:picLocks noChangeAspect="1"/>
            </p:cNvPicPr>
            <p:nvPr/>
          </p:nvPicPr>
          <p:blipFill>
            <a:blip r:embed="rId4"/>
            <a:stretch>
              <a:fillRect/>
            </a:stretch>
          </p:blipFill>
          <p:spPr>
            <a:xfrm>
              <a:off x="271343" y="3186630"/>
              <a:ext cx="1104900" cy="825500"/>
            </a:xfrm>
            <a:prstGeom prst="rect">
              <a:avLst/>
            </a:prstGeom>
          </p:spPr>
        </p:pic>
        <p:pic>
          <p:nvPicPr>
            <p:cNvPr id="11" name="Picture 10"/>
            <p:cNvPicPr>
              <a:picLocks noChangeAspect="1"/>
            </p:cNvPicPr>
            <p:nvPr/>
          </p:nvPicPr>
          <p:blipFill>
            <a:blip r:embed="rId5"/>
            <a:stretch>
              <a:fillRect/>
            </a:stretch>
          </p:blipFill>
          <p:spPr>
            <a:xfrm>
              <a:off x="271342" y="4061937"/>
              <a:ext cx="1104900" cy="685800"/>
            </a:xfrm>
            <a:prstGeom prst="rect">
              <a:avLst/>
            </a:prstGeom>
          </p:spPr>
        </p:pic>
        <p:pic>
          <p:nvPicPr>
            <p:cNvPr id="12" name="Picture 11"/>
            <p:cNvPicPr>
              <a:picLocks noChangeAspect="1"/>
            </p:cNvPicPr>
            <p:nvPr/>
          </p:nvPicPr>
          <p:blipFill>
            <a:blip r:embed="rId6"/>
            <a:stretch>
              <a:fillRect/>
            </a:stretch>
          </p:blipFill>
          <p:spPr>
            <a:xfrm>
              <a:off x="294031" y="4848346"/>
              <a:ext cx="1146396" cy="854321"/>
            </a:xfrm>
            <a:prstGeom prst="rect">
              <a:avLst/>
            </a:prstGeom>
          </p:spPr>
        </p:pic>
      </p:grpSp>
      <p:pic>
        <p:nvPicPr>
          <p:cNvPr id="13" name="Picture 12"/>
          <p:cNvPicPr>
            <a:picLocks noChangeAspect="1"/>
          </p:cNvPicPr>
          <p:nvPr/>
        </p:nvPicPr>
        <p:blipFill>
          <a:blip r:embed="rId7"/>
          <a:stretch>
            <a:fillRect/>
          </a:stretch>
        </p:blipFill>
        <p:spPr>
          <a:xfrm>
            <a:off x="278631" y="5257972"/>
            <a:ext cx="1006911" cy="964956"/>
          </a:xfrm>
          <a:prstGeom prst="rect">
            <a:avLst/>
          </a:prstGeom>
        </p:spPr>
      </p:pic>
      <p:sp>
        <p:nvSpPr>
          <p:cNvPr id="15" name="Rectangle 14"/>
          <p:cNvSpPr/>
          <p:nvPr/>
        </p:nvSpPr>
        <p:spPr>
          <a:xfrm>
            <a:off x="1356692" y="5545261"/>
            <a:ext cx="1880396" cy="369332"/>
          </a:xfrm>
          <a:prstGeom prst="rect">
            <a:avLst/>
          </a:prstGeom>
        </p:spPr>
        <p:txBody>
          <a:bodyPr wrap="square">
            <a:spAutoFit/>
          </a:bodyPr>
          <a:lstStyle/>
          <a:p>
            <a:r>
              <a:rPr lang="en-US" dirty="0" smtClean="0"/>
              <a:t>Report to Dr. Acer </a:t>
            </a:r>
            <a:endParaRPr lang="en-US" dirty="0"/>
          </a:p>
        </p:txBody>
      </p:sp>
      <p:sp>
        <p:nvSpPr>
          <p:cNvPr id="14" name="Text Placeholder 13"/>
          <p:cNvSpPr>
            <a:spLocks noGrp="1"/>
          </p:cNvSpPr>
          <p:nvPr>
            <p:ph type="body" sz="quarter" idx="13"/>
          </p:nvPr>
        </p:nvSpPr>
        <p:spPr>
          <a:xfrm>
            <a:off x="3856627" y="3398500"/>
            <a:ext cx="4878865" cy="2255183"/>
          </a:xfrm>
        </p:spPr>
        <p:txBody>
          <a:bodyPr/>
          <a:lstStyle/>
          <a:p>
            <a:r>
              <a:rPr lang="en-US" sz="1200" dirty="0" smtClean="0"/>
              <a:t>Dr Schmidt: Okay, what did you come up with? (select all that apply) Need some answers here</a:t>
            </a:r>
          </a:p>
          <a:p>
            <a:r>
              <a:rPr lang="en-US" sz="1200" dirty="0" smtClean="0"/>
              <a:t>	The range of snowfall over the last decade is less than 40 inches to more than 70 inches.</a:t>
            </a:r>
          </a:p>
          <a:p>
            <a:r>
              <a:rPr lang="en-US" sz="1200" dirty="0" smtClean="0"/>
              <a:t>	Since 1990, there have been fewer years where the snowfall amount has been above the long term mean.</a:t>
            </a:r>
          </a:p>
          <a:p>
            <a:r>
              <a:rPr lang="en-US" sz="1200" dirty="0" smtClean="0"/>
              <a:t>	In 1967-68 season the state wide snowfall amount was less than 20 inches.</a:t>
            </a:r>
          </a:p>
          <a:p>
            <a:r>
              <a:rPr lang="en-US" sz="1200" dirty="0" smtClean="0"/>
              <a:t>	The anonymously low snow fall amounts all occurred before 1990.</a:t>
            </a:r>
            <a:endParaRPr lang="en-US" sz="1200" dirty="0"/>
          </a:p>
        </p:txBody>
      </p:sp>
      <p:sp>
        <p:nvSpPr>
          <p:cNvPr id="16" name="Rectangle 15"/>
          <p:cNvSpPr/>
          <p:nvPr/>
        </p:nvSpPr>
        <p:spPr>
          <a:xfrm>
            <a:off x="3626884" y="796985"/>
            <a:ext cx="1921207" cy="369332"/>
          </a:xfrm>
          <a:prstGeom prst="rect">
            <a:avLst/>
          </a:prstGeom>
        </p:spPr>
        <p:txBody>
          <a:bodyPr wrap="none">
            <a:spAutoFit/>
          </a:bodyPr>
          <a:lstStyle/>
          <a:p>
            <a:r>
              <a:rPr lang="en-US" dirty="0" smtClean="0"/>
              <a:t>Local City Snowfall </a:t>
            </a:r>
            <a:endParaRPr lang="en-US" dirty="0"/>
          </a:p>
        </p:txBody>
      </p:sp>
      <p:pic>
        <p:nvPicPr>
          <p:cNvPr id="18" name="Picture 17"/>
          <p:cNvPicPr>
            <a:picLocks noChangeAspect="1"/>
          </p:cNvPicPr>
          <p:nvPr/>
        </p:nvPicPr>
        <p:blipFill>
          <a:blip r:embed="rId8"/>
          <a:stretch>
            <a:fillRect/>
          </a:stretch>
        </p:blipFill>
        <p:spPr>
          <a:xfrm>
            <a:off x="3937000" y="5724532"/>
            <a:ext cx="632096" cy="670022"/>
          </a:xfrm>
          <a:prstGeom prst="rect">
            <a:avLst/>
          </a:prstGeom>
        </p:spPr>
      </p:pic>
      <p:sp>
        <p:nvSpPr>
          <p:cNvPr id="19" name="Rectangle 18"/>
          <p:cNvSpPr/>
          <p:nvPr/>
        </p:nvSpPr>
        <p:spPr>
          <a:xfrm>
            <a:off x="4733177" y="5739060"/>
            <a:ext cx="1338300" cy="646331"/>
          </a:xfrm>
          <a:prstGeom prst="rect">
            <a:avLst/>
          </a:prstGeom>
        </p:spPr>
        <p:txBody>
          <a:bodyPr wrap="square">
            <a:spAutoFit/>
          </a:bodyPr>
          <a:lstStyle/>
          <a:p>
            <a:r>
              <a:rPr lang="en-US" dirty="0" smtClean="0"/>
              <a:t>Explain to</a:t>
            </a:r>
          </a:p>
          <a:p>
            <a:r>
              <a:rPr lang="en-US" dirty="0" smtClean="0"/>
              <a:t>Dr. Schmidt</a:t>
            </a:r>
            <a:endParaRPr lang="en-US" dirty="0"/>
          </a:p>
        </p:txBody>
      </p:sp>
      <p:pic>
        <p:nvPicPr>
          <p:cNvPr id="20" name="Picture 19"/>
          <p:cNvPicPr>
            <a:picLocks noChangeAspect="1"/>
          </p:cNvPicPr>
          <p:nvPr/>
        </p:nvPicPr>
        <p:blipFill>
          <a:blip r:embed="rId9"/>
          <a:stretch>
            <a:fillRect/>
          </a:stretch>
        </p:blipFill>
        <p:spPr>
          <a:xfrm>
            <a:off x="4729789" y="1261580"/>
            <a:ext cx="2720160" cy="194944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Acer's Email Message:</a:t>
            </a:r>
            <a:endParaRPr lang="en-US" dirty="0"/>
          </a:p>
        </p:txBody>
      </p:sp>
      <p:sp>
        <p:nvSpPr>
          <p:cNvPr id="3" name="Text Placeholder 2"/>
          <p:cNvSpPr>
            <a:spLocks noGrp="1"/>
          </p:cNvSpPr>
          <p:nvPr>
            <p:ph type="body" sz="half" idx="10"/>
          </p:nvPr>
        </p:nvSpPr>
        <p:spPr>
          <a:xfrm>
            <a:off x="198809" y="1299100"/>
            <a:ext cx="3008313" cy="1086292"/>
          </a:xfrm>
        </p:spPr>
        <p:txBody>
          <a:bodyPr/>
          <a:lstStyle/>
          <a:p>
            <a:r>
              <a:rPr lang="en-US" dirty="0" smtClean="0"/>
              <a:t>Here are the attached graphs. Validate your interpretations</a:t>
            </a:r>
            <a:r>
              <a:rPr lang="en-US" b="1" dirty="0" smtClean="0"/>
              <a:t> for each of them</a:t>
            </a:r>
            <a:r>
              <a:rPr lang="en-US" dirty="0" smtClean="0"/>
              <a:t> with Dr. Schmidt. When finished, report back to me. </a:t>
            </a:r>
            <a:endParaRPr lang="en-US" dirty="0"/>
          </a:p>
        </p:txBody>
      </p:sp>
      <p:sp>
        <p:nvSpPr>
          <p:cNvPr id="7" name="Rectangle 6"/>
          <p:cNvSpPr/>
          <p:nvPr/>
        </p:nvSpPr>
        <p:spPr>
          <a:xfrm>
            <a:off x="1108878" y="2498034"/>
            <a:ext cx="1911373" cy="2031325"/>
          </a:xfrm>
          <a:prstGeom prst="rect">
            <a:avLst/>
          </a:prstGeom>
        </p:spPr>
        <p:txBody>
          <a:bodyPr wrap="square">
            <a:spAutoFit/>
          </a:bodyPr>
          <a:lstStyle/>
          <a:p>
            <a:r>
              <a:rPr lang="en-US" dirty="0" smtClean="0"/>
              <a:t>Local City</a:t>
            </a:r>
          </a:p>
          <a:p>
            <a:endParaRPr lang="en-US" dirty="0" smtClean="0"/>
          </a:p>
          <a:p>
            <a:r>
              <a:rPr lang="en-US" dirty="0" smtClean="0"/>
              <a:t>State of WI</a:t>
            </a:r>
          </a:p>
          <a:p>
            <a:endParaRPr lang="en-US" dirty="0" smtClean="0"/>
          </a:p>
          <a:p>
            <a:r>
              <a:rPr lang="en-US" dirty="0" smtClean="0"/>
              <a:t>North Hemisphere</a:t>
            </a:r>
          </a:p>
          <a:p>
            <a:endParaRPr lang="en-US" dirty="0" smtClean="0"/>
          </a:p>
          <a:p>
            <a:r>
              <a:rPr lang="en-US" dirty="0" smtClean="0"/>
              <a:t>Other </a:t>
            </a:r>
            <a:r>
              <a:rPr lang="en-US" dirty="0" err="1" smtClean="0"/>
              <a:t>Hemishpere</a:t>
            </a:r>
            <a:endParaRPr lang="en-US" dirty="0"/>
          </a:p>
        </p:txBody>
      </p:sp>
      <p:grpSp>
        <p:nvGrpSpPr>
          <p:cNvPr id="4" name="Group 13"/>
          <p:cNvGrpSpPr/>
          <p:nvPr/>
        </p:nvGrpSpPr>
        <p:grpSpPr>
          <a:xfrm>
            <a:off x="364274" y="2400880"/>
            <a:ext cx="798698" cy="2338923"/>
            <a:chOff x="271342" y="2279097"/>
            <a:chExt cx="1169085" cy="3423570"/>
          </a:xfrm>
        </p:grpSpPr>
        <p:pic>
          <p:nvPicPr>
            <p:cNvPr id="9" name="Picture 8"/>
            <p:cNvPicPr>
              <a:picLocks noChangeAspect="1"/>
            </p:cNvPicPr>
            <p:nvPr/>
          </p:nvPicPr>
          <p:blipFill>
            <a:blip r:embed="rId2"/>
            <a:stretch>
              <a:fillRect/>
            </a:stretch>
          </p:blipFill>
          <p:spPr>
            <a:xfrm>
              <a:off x="271342" y="2279097"/>
              <a:ext cx="1104900" cy="812800"/>
            </a:xfrm>
            <a:prstGeom prst="rect">
              <a:avLst/>
            </a:prstGeom>
          </p:spPr>
        </p:pic>
        <p:pic>
          <p:nvPicPr>
            <p:cNvPr id="10" name="Picture 9"/>
            <p:cNvPicPr>
              <a:picLocks noChangeAspect="1"/>
            </p:cNvPicPr>
            <p:nvPr/>
          </p:nvPicPr>
          <p:blipFill>
            <a:blip r:embed="rId3"/>
            <a:stretch>
              <a:fillRect/>
            </a:stretch>
          </p:blipFill>
          <p:spPr>
            <a:xfrm>
              <a:off x="271343" y="3186630"/>
              <a:ext cx="1104900" cy="825500"/>
            </a:xfrm>
            <a:prstGeom prst="rect">
              <a:avLst/>
            </a:prstGeom>
          </p:spPr>
        </p:pic>
        <p:pic>
          <p:nvPicPr>
            <p:cNvPr id="11" name="Picture 10"/>
            <p:cNvPicPr>
              <a:picLocks noChangeAspect="1"/>
            </p:cNvPicPr>
            <p:nvPr/>
          </p:nvPicPr>
          <p:blipFill>
            <a:blip r:embed="rId4"/>
            <a:stretch>
              <a:fillRect/>
            </a:stretch>
          </p:blipFill>
          <p:spPr>
            <a:xfrm>
              <a:off x="271342" y="4061937"/>
              <a:ext cx="1104900" cy="685800"/>
            </a:xfrm>
            <a:prstGeom prst="rect">
              <a:avLst/>
            </a:prstGeom>
          </p:spPr>
        </p:pic>
        <p:pic>
          <p:nvPicPr>
            <p:cNvPr id="12" name="Picture 11"/>
            <p:cNvPicPr>
              <a:picLocks noChangeAspect="1"/>
            </p:cNvPicPr>
            <p:nvPr/>
          </p:nvPicPr>
          <p:blipFill>
            <a:blip r:embed="rId5"/>
            <a:stretch>
              <a:fillRect/>
            </a:stretch>
          </p:blipFill>
          <p:spPr>
            <a:xfrm>
              <a:off x="294031" y="4848346"/>
              <a:ext cx="1146396" cy="854321"/>
            </a:xfrm>
            <a:prstGeom prst="rect">
              <a:avLst/>
            </a:prstGeom>
          </p:spPr>
        </p:pic>
      </p:grpSp>
      <p:pic>
        <p:nvPicPr>
          <p:cNvPr id="13" name="Picture 12"/>
          <p:cNvPicPr>
            <a:picLocks noChangeAspect="1"/>
          </p:cNvPicPr>
          <p:nvPr/>
        </p:nvPicPr>
        <p:blipFill>
          <a:blip r:embed="rId6"/>
          <a:stretch>
            <a:fillRect/>
          </a:stretch>
        </p:blipFill>
        <p:spPr>
          <a:xfrm>
            <a:off x="278631" y="5257972"/>
            <a:ext cx="1006911" cy="964956"/>
          </a:xfrm>
          <a:prstGeom prst="rect">
            <a:avLst/>
          </a:prstGeom>
        </p:spPr>
      </p:pic>
      <p:sp>
        <p:nvSpPr>
          <p:cNvPr id="15" name="Rectangle 14"/>
          <p:cNvSpPr/>
          <p:nvPr/>
        </p:nvSpPr>
        <p:spPr>
          <a:xfrm>
            <a:off x="1356692" y="5545261"/>
            <a:ext cx="1880396" cy="369332"/>
          </a:xfrm>
          <a:prstGeom prst="rect">
            <a:avLst/>
          </a:prstGeom>
        </p:spPr>
        <p:txBody>
          <a:bodyPr wrap="square">
            <a:spAutoFit/>
          </a:bodyPr>
          <a:lstStyle/>
          <a:p>
            <a:r>
              <a:rPr lang="en-US" dirty="0" smtClean="0"/>
              <a:t>Report to Dr. Acer </a:t>
            </a:r>
            <a:endParaRPr lang="en-US" dirty="0"/>
          </a:p>
        </p:txBody>
      </p:sp>
      <p:sp>
        <p:nvSpPr>
          <p:cNvPr id="14" name="Text Placeholder 13"/>
          <p:cNvSpPr>
            <a:spLocks noGrp="1"/>
          </p:cNvSpPr>
          <p:nvPr>
            <p:ph type="body" sz="quarter" idx="13"/>
          </p:nvPr>
        </p:nvSpPr>
        <p:spPr>
          <a:xfrm>
            <a:off x="3856627" y="3553396"/>
            <a:ext cx="4878865" cy="1682074"/>
          </a:xfrm>
        </p:spPr>
        <p:txBody>
          <a:bodyPr/>
          <a:lstStyle/>
          <a:p>
            <a:r>
              <a:rPr lang="en-US" b="1" dirty="0" smtClean="0"/>
              <a:t>Questions:</a:t>
            </a:r>
            <a:r>
              <a:rPr lang="en-US" dirty="0" smtClean="0"/>
              <a:t/>
            </a:r>
            <a:br>
              <a:rPr lang="en-US" dirty="0" smtClean="0"/>
            </a:br>
            <a:r>
              <a:rPr lang="en-US" dirty="0" smtClean="0"/>
              <a:t>Do you observe any trends in total season snow fall amount for the state?</a:t>
            </a:r>
          </a:p>
          <a:p>
            <a:r>
              <a:rPr lang="en-US" dirty="0" smtClean="0"/>
              <a:t>What can you say about the year to year variability in total annual snowfall?</a:t>
            </a:r>
            <a:endParaRPr lang="en-US" dirty="0"/>
          </a:p>
        </p:txBody>
      </p:sp>
      <p:sp>
        <p:nvSpPr>
          <p:cNvPr id="16" name="Rectangle 15"/>
          <p:cNvSpPr/>
          <p:nvPr/>
        </p:nvSpPr>
        <p:spPr>
          <a:xfrm>
            <a:off x="3626884" y="796985"/>
            <a:ext cx="1921207" cy="369332"/>
          </a:xfrm>
          <a:prstGeom prst="rect">
            <a:avLst/>
          </a:prstGeom>
        </p:spPr>
        <p:txBody>
          <a:bodyPr wrap="none">
            <a:spAutoFit/>
          </a:bodyPr>
          <a:lstStyle/>
          <a:p>
            <a:r>
              <a:rPr lang="en-US" dirty="0" smtClean="0"/>
              <a:t>Local City Snowfall </a:t>
            </a:r>
            <a:endParaRPr lang="en-US" dirty="0"/>
          </a:p>
        </p:txBody>
      </p:sp>
      <p:pic>
        <p:nvPicPr>
          <p:cNvPr id="18" name="Picture 17"/>
          <p:cNvPicPr>
            <a:picLocks noChangeAspect="1"/>
          </p:cNvPicPr>
          <p:nvPr/>
        </p:nvPicPr>
        <p:blipFill>
          <a:blip r:embed="rId7"/>
          <a:stretch>
            <a:fillRect/>
          </a:stretch>
        </p:blipFill>
        <p:spPr>
          <a:xfrm>
            <a:off x="3937000" y="5724532"/>
            <a:ext cx="632096" cy="670022"/>
          </a:xfrm>
          <a:prstGeom prst="rect">
            <a:avLst/>
          </a:prstGeom>
        </p:spPr>
      </p:pic>
      <p:sp>
        <p:nvSpPr>
          <p:cNvPr id="19" name="Rectangle 18"/>
          <p:cNvSpPr/>
          <p:nvPr/>
        </p:nvSpPr>
        <p:spPr>
          <a:xfrm>
            <a:off x="4733177" y="5739060"/>
            <a:ext cx="1338300" cy="646331"/>
          </a:xfrm>
          <a:prstGeom prst="rect">
            <a:avLst/>
          </a:prstGeom>
        </p:spPr>
        <p:txBody>
          <a:bodyPr wrap="square">
            <a:spAutoFit/>
          </a:bodyPr>
          <a:lstStyle/>
          <a:p>
            <a:r>
              <a:rPr lang="en-US" dirty="0" smtClean="0"/>
              <a:t>Explain to</a:t>
            </a:r>
          </a:p>
          <a:p>
            <a:r>
              <a:rPr lang="en-US" dirty="0" smtClean="0"/>
              <a:t>Dr. Schmidt</a:t>
            </a:r>
            <a:endParaRPr lang="en-US" dirty="0"/>
          </a:p>
        </p:txBody>
      </p:sp>
      <p:pic>
        <p:nvPicPr>
          <p:cNvPr id="17" name="Picture 16"/>
          <p:cNvPicPr>
            <a:picLocks noChangeAspect="1"/>
          </p:cNvPicPr>
          <p:nvPr/>
        </p:nvPicPr>
        <p:blipFill>
          <a:blip r:embed="rId8"/>
          <a:stretch>
            <a:fillRect/>
          </a:stretch>
        </p:blipFill>
        <p:spPr>
          <a:xfrm>
            <a:off x="4358066" y="1201860"/>
            <a:ext cx="3618492" cy="21928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Acer's Email Message:</a:t>
            </a:r>
            <a:endParaRPr lang="en-US" dirty="0"/>
          </a:p>
        </p:txBody>
      </p:sp>
      <p:sp>
        <p:nvSpPr>
          <p:cNvPr id="3" name="Text Placeholder 2"/>
          <p:cNvSpPr>
            <a:spLocks noGrp="1"/>
          </p:cNvSpPr>
          <p:nvPr>
            <p:ph type="body" sz="half" idx="10"/>
          </p:nvPr>
        </p:nvSpPr>
        <p:spPr>
          <a:xfrm>
            <a:off x="198809" y="1299100"/>
            <a:ext cx="3008313" cy="1086292"/>
          </a:xfrm>
        </p:spPr>
        <p:txBody>
          <a:bodyPr/>
          <a:lstStyle/>
          <a:p>
            <a:r>
              <a:rPr lang="en-US" dirty="0" smtClean="0"/>
              <a:t>Here are the attached graphs. Validate your interpretations</a:t>
            </a:r>
            <a:r>
              <a:rPr lang="en-US" b="1" dirty="0" smtClean="0"/>
              <a:t> for each of them</a:t>
            </a:r>
            <a:r>
              <a:rPr lang="en-US" dirty="0" smtClean="0"/>
              <a:t> with Dr. Schmidt. When finished, report back to me. </a:t>
            </a:r>
            <a:endParaRPr lang="en-US" dirty="0"/>
          </a:p>
        </p:txBody>
      </p:sp>
      <p:sp>
        <p:nvSpPr>
          <p:cNvPr id="7" name="Rectangle 6"/>
          <p:cNvSpPr/>
          <p:nvPr/>
        </p:nvSpPr>
        <p:spPr>
          <a:xfrm>
            <a:off x="1108878" y="2498034"/>
            <a:ext cx="1911373" cy="2031325"/>
          </a:xfrm>
          <a:prstGeom prst="rect">
            <a:avLst/>
          </a:prstGeom>
        </p:spPr>
        <p:txBody>
          <a:bodyPr wrap="square">
            <a:spAutoFit/>
          </a:bodyPr>
          <a:lstStyle/>
          <a:p>
            <a:r>
              <a:rPr lang="en-US" dirty="0" smtClean="0"/>
              <a:t>Local City</a:t>
            </a:r>
          </a:p>
          <a:p>
            <a:endParaRPr lang="en-US" dirty="0" smtClean="0"/>
          </a:p>
          <a:p>
            <a:r>
              <a:rPr lang="en-US" dirty="0" smtClean="0"/>
              <a:t>State of WI</a:t>
            </a:r>
          </a:p>
          <a:p>
            <a:endParaRPr lang="en-US" dirty="0" smtClean="0"/>
          </a:p>
          <a:p>
            <a:r>
              <a:rPr lang="en-US" dirty="0" smtClean="0"/>
              <a:t>North Hemisphere</a:t>
            </a:r>
          </a:p>
          <a:p>
            <a:endParaRPr lang="en-US" dirty="0" smtClean="0"/>
          </a:p>
          <a:p>
            <a:r>
              <a:rPr lang="en-US" dirty="0" smtClean="0"/>
              <a:t>Other </a:t>
            </a:r>
            <a:r>
              <a:rPr lang="en-US" dirty="0" err="1" smtClean="0"/>
              <a:t>Hemishpere</a:t>
            </a:r>
            <a:endParaRPr lang="en-US" dirty="0"/>
          </a:p>
        </p:txBody>
      </p:sp>
      <p:grpSp>
        <p:nvGrpSpPr>
          <p:cNvPr id="4" name="Group 13"/>
          <p:cNvGrpSpPr/>
          <p:nvPr/>
        </p:nvGrpSpPr>
        <p:grpSpPr>
          <a:xfrm>
            <a:off x="364274" y="2400880"/>
            <a:ext cx="798698" cy="2338923"/>
            <a:chOff x="271342" y="2279097"/>
            <a:chExt cx="1169085" cy="3423570"/>
          </a:xfrm>
        </p:grpSpPr>
        <p:pic>
          <p:nvPicPr>
            <p:cNvPr id="9" name="Picture 8"/>
            <p:cNvPicPr>
              <a:picLocks noChangeAspect="1"/>
            </p:cNvPicPr>
            <p:nvPr/>
          </p:nvPicPr>
          <p:blipFill>
            <a:blip r:embed="rId3"/>
            <a:stretch>
              <a:fillRect/>
            </a:stretch>
          </p:blipFill>
          <p:spPr>
            <a:xfrm>
              <a:off x="271342" y="2279097"/>
              <a:ext cx="1104900" cy="812800"/>
            </a:xfrm>
            <a:prstGeom prst="rect">
              <a:avLst/>
            </a:prstGeom>
          </p:spPr>
        </p:pic>
        <p:pic>
          <p:nvPicPr>
            <p:cNvPr id="10" name="Picture 9"/>
            <p:cNvPicPr>
              <a:picLocks noChangeAspect="1"/>
            </p:cNvPicPr>
            <p:nvPr/>
          </p:nvPicPr>
          <p:blipFill>
            <a:blip r:embed="rId4"/>
            <a:stretch>
              <a:fillRect/>
            </a:stretch>
          </p:blipFill>
          <p:spPr>
            <a:xfrm>
              <a:off x="271343" y="3186630"/>
              <a:ext cx="1104900" cy="825500"/>
            </a:xfrm>
            <a:prstGeom prst="rect">
              <a:avLst/>
            </a:prstGeom>
          </p:spPr>
        </p:pic>
        <p:pic>
          <p:nvPicPr>
            <p:cNvPr id="11" name="Picture 10"/>
            <p:cNvPicPr>
              <a:picLocks noChangeAspect="1"/>
            </p:cNvPicPr>
            <p:nvPr/>
          </p:nvPicPr>
          <p:blipFill>
            <a:blip r:embed="rId5"/>
            <a:stretch>
              <a:fillRect/>
            </a:stretch>
          </p:blipFill>
          <p:spPr>
            <a:xfrm>
              <a:off x="271342" y="4061937"/>
              <a:ext cx="1104900" cy="685800"/>
            </a:xfrm>
            <a:prstGeom prst="rect">
              <a:avLst/>
            </a:prstGeom>
          </p:spPr>
        </p:pic>
        <p:pic>
          <p:nvPicPr>
            <p:cNvPr id="12" name="Picture 11"/>
            <p:cNvPicPr>
              <a:picLocks noChangeAspect="1"/>
            </p:cNvPicPr>
            <p:nvPr/>
          </p:nvPicPr>
          <p:blipFill>
            <a:blip r:embed="rId6"/>
            <a:stretch>
              <a:fillRect/>
            </a:stretch>
          </p:blipFill>
          <p:spPr>
            <a:xfrm>
              <a:off x="294031" y="4848346"/>
              <a:ext cx="1146396" cy="854321"/>
            </a:xfrm>
            <a:prstGeom prst="rect">
              <a:avLst/>
            </a:prstGeom>
          </p:spPr>
        </p:pic>
      </p:grpSp>
      <p:pic>
        <p:nvPicPr>
          <p:cNvPr id="13" name="Picture 12"/>
          <p:cNvPicPr>
            <a:picLocks noChangeAspect="1"/>
          </p:cNvPicPr>
          <p:nvPr/>
        </p:nvPicPr>
        <p:blipFill>
          <a:blip r:embed="rId7"/>
          <a:stretch>
            <a:fillRect/>
          </a:stretch>
        </p:blipFill>
        <p:spPr>
          <a:xfrm>
            <a:off x="278631" y="5257972"/>
            <a:ext cx="1006911" cy="964956"/>
          </a:xfrm>
          <a:prstGeom prst="rect">
            <a:avLst/>
          </a:prstGeom>
        </p:spPr>
      </p:pic>
      <p:sp>
        <p:nvSpPr>
          <p:cNvPr id="15" name="Rectangle 14"/>
          <p:cNvSpPr/>
          <p:nvPr/>
        </p:nvSpPr>
        <p:spPr>
          <a:xfrm>
            <a:off x="1356692" y="5545261"/>
            <a:ext cx="1880396" cy="369332"/>
          </a:xfrm>
          <a:prstGeom prst="rect">
            <a:avLst/>
          </a:prstGeom>
        </p:spPr>
        <p:txBody>
          <a:bodyPr wrap="square">
            <a:spAutoFit/>
          </a:bodyPr>
          <a:lstStyle/>
          <a:p>
            <a:r>
              <a:rPr lang="en-US" dirty="0" smtClean="0"/>
              <a:t>Report to Dr. Acer </a:t>
            </a:r>
            <a:endParaRPr lang="en-US" dirty="0"/>
          </a:p>
        </p:txBody>
      </p:sp>
      <p:sp>
        <p:nvSpPr>
          <p:cNvPr id="14" name="Text Placeholder 13"/>
          <p:cNvSpPr>
            <a:spLocks noGrp="1"/>
          </p:cNvSpPr>
          <p:nvPr>
            <p:ph type="body" sz="quarter" idx="13"/>
          </p:nvPr>
        </p:nvSpPr>
        <p:spPr>
          <a:xfrm>
            <a:off x="3856627" y="3553396"/>
            <a:ext cx="4878865" cy="1682074"/>
          </a:xfrm>
        </p:spPr>
        <p:txBody>
          <a:bodyPr/>
          <a:lstStyle/>
          <a:p>
            <a:r>
              <a:rPr lang="en-US" sz="1200" dirty="0" smtClean="0"/>
              <a:t>Dr Schmidt: Okay, what did you come up with? (select all that apply)</a:t>
            </a:r>
          </a:p>
          <a:p>
            <a:r>
              <a:rPr lang="en-US" sz="1200" dirty="0" smtClean="0"/>
              <a:t>	Prior to 1970, the average area of the Northern Hemisphere covered by snow was consistent.</a:t>
            </a:r>
          </a:p>
          <a:p>
            <a:r>
              <a:rPr lang="en-US" sz="1200" dirty="0" smtClean="0"/>
              <a:t>	Since 1990, the total area of the Northern Hemisphere covered by snow has decreased.</a:t>
            </a:r>
          </a:p>
          <a:p>
            <a:r>
              <a:rPr lang="en-US" sz="1200" dirty="0" smtClean="0"/>
              <a:t>	The depth of snowfall was a minimum in 1990</a:t>
            </a:r>
            <a:endParaRPr lang="en-US" sz="1200" dirty="0"/>
          </a:p>
        </p:txBody>
      </p:sp>
      <p:sp>
        <p:nvSpPr>
          <p:cNvPr id="16" name="Rectangle 15"/>
          <p:cNvSpPr/>
          <p:nvPr/>
        </p:nvSpPr>
        <p:spPr>
          <a:xfrm>
            <a:off x="3626884" y="796985"/>
            <a:ext cx="1921207" cy="369332"/>
          </a:xfrm>
          <a:prstGeom prst="rect">
            <a:avLst/>
          </a:prstGeom>
        </p:spPr>
        <p:txBody>
          <a:bodyPr wrap="none">
            <a:spAutoFit/>
          </a:bodyPr>
          <a:lstStyle/>
          <a:p>
            <a:r>
              <a:rPr lang="en-US" dirty="0" smtClean="0"/>
              <a:t>Local City Snowfall </a:t>
            </a:r>
            <a:endParaRPr lang="en-US" dirty="0"/>
          </a:p>
        </p:txBody>
      </p:sp>
      <p:pic>
        <p:nvPicPr>
          <p:cNvPr id="18" name="Picture 17"/>
          <p:cNvPicPr>
            <a:picLocks noChangeAspect="1"/>
          </p:cNvPicPr>
          <p:nvPr/>
        </p:nvPicPr>
        <p:blipFill>
          <a:blip r:embed="rId8"/>
          <a:stretch>
            <a:fillRect/>
          </a:stretch>
        </p:blipFill>
        <p:spPr>
          <a:xfrm>
            <a:off x="3937000" y="5724532"/>
            <a:ext cx="632096" cy="670022"/>
          </a:xfrm>
          <a:prstGeom prst="rect">
            <a:avLst/>
          </a:prstGeom>
        </p:spPr>
      </p:pic>
      <p:sp>
        <p:nvSpPr>
          <p:cNvPr id="19" name="Rectangle 18"/>
          <p:cNvSpPr/>
          <p:nvPr/>
        </p:nvSpPr>
        <p:spPr>
          <a:xfrm>
            <a:off x="4733177" y="5739060"/>
            <a:ext cx="1338300" cy="646331"/>
          </a:xfrm>
          <a:prstGeom prst="rect">
            <a:avLst/>
          </a:prstGeom>
        </p:spPr>
        <p:txBody>
          <a:bodyPr wrap="square">
            <a:spAutoFit/>
          </a:bodyPr>
          <a:lstStyle/>
          <a:p>
            <a:r>
              <a:rPr lang="en-US" dirty="0" smtClean="0"/>
              <a:t>Explain to</a:t>
            </a:r>
          </a:p>
          <a:p>
            <a:r>
              <a:rPr lang="en-US" dirty="0" smtClean="0"/>
              <a:t>Dr. Schmidt</a:t>
            </a:r>
            <a:endParaRPr lang="en-US" dirty="0"/>
          </a:p>
        </p:txBody>
      </p:sp>
      <p:pic>
        <p:nvPicPr>
          <p:cNvPr id="17" name="Picture 16"/>
          <p:cNvPicPr>
            <a:picLocks noChangeAspect="1"/>
          </p:cNvPicPr>
          <p:nvPr/>
        </p:nvPicPr>
        <p:blipFill>
          <a:blip r:embed="rId9"/>
          <a:stretch>
            <a:fillRect/>
          </a:stretch>
        </p:blipFill>
        <p:spPr>
          <a:xfrm>
            <a:off x="4358066" y="1201860"/>
            <a:ext cx="3618492" cy="21928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Acer's Email Message:</a:t>
            </a:r>
            <a:endParaRPr lang="en-US" dirty="0"/>
          </a:p>
        </p:txBody>
      </p:sp>
      <p:sp>
        <p:nvSpPr>
          <p:cNvPr id="3" name="Text Placeholder 2"/>
          <p:cNvSpPr>
            <a:spLocks noGrp="1"/>
          </p:cNvSpPr>
          <p:nvPr>
            <p:ph type="body" sz="half" idx="10"/>
          </p:nvPr>
        </p:nvSpPr>
        <p:spPr>
          <a:xfrm>
            <a:off x="198809" y="1299100"/>
            <a:ext cx="3008313" cy="1086292"/>
          </a:xfrm>
        </p:spPr>
        <p:txBody>
          <a:bodyPr/>
          <a:lstStyle/>
          <a:p>
            <a:r>
              <a:rPr lang="en-US" dirty="0" smtClean="0"/>
              <a:t>Here are the attached graphs. Validate your interpretations</a:t>
            </a:r>
            <a:r>
              <a:rPr lang="en-US" b="1" dirty="0" smtClean="0"/>
              <a:t> for each of them</a:t>
            </a:r>
            <a:r>
              <a:rPr lang="en-US" dirty="0" smtClean="0"/>
              <a:t> with Dr. Schmidt. When finished, report back to me. </a:t>
            </a:r>
            <a:endParaRPr lang="en-US" dirty="0"/>
          </a:p>
        </p:txBody>
      </p:sp>
      <p:sp>
        <p:nvSpPr>
          <p:cNvPr id="7" name="Rectangle 6"/>
          <p:cNvSpPr/>
          <p:nvPr/>
        </p:nvSpPr>
        <p:spPr>
          <a:xfrm>
            <a:off x="1108878" y="2498034"/>
            <a:ext cx="1911373" cy="2031325"/>
          </a:xfrm>
          <a:prstGeom prst="rect">
            <a:avLst/>
          </a:prstGeom>
        </p:spPr>
        <p:txBody>
          <a:bodyPr wrap="square">
            <a:spAutoFit/>
          </a:bodyPr>
          <a:lstStyle/>
          <a:p>
            <a:r>
              <a:rPr lang="en-US" dirty="0" smtClean="0"/>
              <a:t>Local City</a:t>
            </a:r>
          </a:p>
          <a:p>
            <a:endParaRPr lang="en-US" dirty="0" smtClean="0"/>
          </a:p>
          <a:p>
            <a:r>
              <a:rPr lang="en-US" dirty="0" smtClean="0"/>
              <a:t>State of WI</a:t>
            </a:r>
          </a:p>
          <a:p>
            <a:endParaRPr lang="en-US" dirty="0" smtClean="0"/>
          </a:p>
          <a:p>
            <a:r>
              <a:rPr lang="en-US" dirty="0" smtClean="0"/>
              <a:t>North Hemisphere</a:t>
            </a:r>
          </a:p>
          <a:p>
            <a:endParaRPr lang="en-US" dirty="0" smtClean="0"/>
          </a:p>
          <a:p>
            <a:r>
              <a:rPr lang="en-US" dirty="0" smtClean="0"/>
              <a:t>Other </a:t>
            </a:r>
            <a:r>
              <a:rPr lang="en-US" dirty="0" err="1" smtClean="0"/>
              <a:t>Hemishpere</a:t>
            </a:r>
            <a:endParaRPr lang="en-US" dirty="0"/>
          </a:p>
        </p:txBody>
      </p:sp>
      <p:grpSp>
        <p:nvGrpSpPr>
          <p:cNvPr id="4" name="Group 13"/>
          <p:cNvGrpSpPr/>
          <p:nvPr/>
        </p:nvGrpSpPr>
        <p:grpSpPr>
          <a:xfrm>
            <a:off x="364274" y="2400880"/>
            <a:ext cx="798698" cy="2338923"/>
            <a:chOff x="271342" y="2279097"/>
            <a:chExt cx="1169085" cy="3423570"/>
          </a:xfrm>
        </p:grpSpPr>
        <p:pic>
          <p:nvPicPr>
            <p:cNvPr id="9" name="Picture 8"/>
            <p:cNvPicPr>
              <a:picLocks noChangeAspect="1"/>
            </p:cNvPicPr>
            <p:nvPr/>
          </p:nvPicPr>
          <p:blipFill>
            <a:blip r:embed="rId2"/>
            <a:stretch>
              <a:fillRect/>
            </a:stretch>
          </p:blipFill>
          <p:spPr>
            <a:xfrm>
              <a:off x="271342" y="2279097"/>
              <a:ext cx="1104900" cy="812800"/>
            </a:xfrm>
            <a:prstGeom prst="rect">
              <a:avLst/>
            </a:prstGeom>
          </p:spPr>
        </p:pic>
        <p:pic>
          <p:nvPicPr>
            <p:cNvPr id="10" name="Picture 9"/>
            <p:cNvPicPr>
              <a:picLocks noChangeAspect="1"/>
            </p:cNvPicPr>
            <p:nvPr/>
          </p:nvPicPr>
          <p:blipFill>
            <a:blip r:embed="rId3"/>
            <a:stretch>
              <a:fillRect/>
            </a:stretch>
          </p:blipFill>
          <p:spPr>
            <a:xfrm>
              <a:off x="271343" y="3186630"/>
              <a:ext cx="1104900" cy="825500"/>
            </a:xfrm>
            <a:prstGeom prst="rect">
              <a:avLst/>
            </a:prstGeom>
          </p:spPr>
        </p:pic>
        <p:pic>
          <p:nvPicPr>
            <p:cNvPr id="11" name="Picture 10"/>
            <p:cNvPicPr>
              <a:picLocks noChangeAspect="1"/>
            </p:cNvPicPr>
            <p:nvPr/>
          </p:nvPicPr>
          <p:blipFill>
            <a:blip r:embed="rId4"/>
            <a:stretch>
              <a:fillRect/>
            </a:stretch>
          </p:blipFill>
          <p:spPr>
            <a:xfrm>
              <a:off x="271342" y="4061937"/>
              <a:ext cx="1104900" cy="685800"/>
            </a:xfrm>
            <a:prstGeom prst="rect">
              <a:avLst/>
            </a:prstGeom>
          </p:spPr>
        </p:pic>
        <p:pic>
          <p:nvPicPr>
            <p:cNvPr id="12" name="Picture 11"/>
            <p:cNvPicPr>
              <a:picLocks noChangeAspect="1"/>
            </p:cNvPicPr>
            <p:nvPr/>
          </p:nvPicPr>
          <p:blipFill>
            <a:blip r:embed="rId5"/>
            <a:stretch>
              <a:fillRect/>
            </a:stretch>
          </p:blipFill>
          <p:spPr>
            <a:xfrm>
              <a:off x="294031" y="4848346"/>
              <a:ext cx="1146396" cy="854321"/>
            </a:xfrm>
            <a:prstGeom prst="rect">
              <a:avLst/>
            </a:prstGeom>
          </p:spPr>
        </p:pic>
      </p:grpSp>
      <p:pic>
        <p:nvPicPr>
          <p:cNvPr id="13" name="Picture 12"/>
          <p:cNvPicPr>
            <a:picLocks noChangeAspect="1"/>
          </p:cNvPicPr>
          <p:nvPr/>
        </p:nvPicPr>
        <p:blipFill>
          <a:blip r:embed="rId6"/>
          <a:stretch>
            <a:fillRect/>
          </a:stretch>
        </p:blipFill>
        <p:spPr>
          <a:xfrm>
            <a:off x="278631" y="5257972"/>
            <a:ext cx="1006911" cy="964956"/>
          </a:xfrm>
          <a:prstGeom prst="rect">
            <a:avLst/>
          </a:prstGeom>
        </p:spPr>
      </p:pic>
      <p:sp>
        <p:nvSpPr>
          <p:cNvPr id="15" name="Rectangle 14"/>
          <p:cNvSpPr/>
          <p:nvPr/>
        </p:nvSpPr>
        <p:spPr>
          <a:xfrm>
            <a:off x="1356692" y="5545261"/>
            <a:ext cx="1880396" cy="369332"/>
          </a:xfrm>
          <a:prstGeom prst="rect">
            <a:avLst/>
          </a:prstGeom>
        </p:spPr>
        <p:txBody>
          <a:bodyPr wrap="square">
            <a:spAutoFit/>
          </a:bodyPr>
          <a:lstStyle/>
          <a:p>
            <a:r>
              <a:rPr lang="en-US" dirty="0" smtClean="0"/>
              <a:t>Report to Dr. Acer </a:t>
            </a:r>
            <a:endParaRPr lang="en-US" dirty="0"/>
          </a:p>
        </p:txBody>
      </p:sp>
      <p:sp>
        <p:nvSpPr>
          <p:cNvPr id="14" name="Text Placeholder 13"/>
          <p:cNvSpPr>
            <a:spLocks noGrp="1"/>
          </p:cNvSpPr>
          <p:nvPr>
            <p:ph type="body" sz="quarter" idx="13"/>
          </p:nvPr>
        </p:nvSpPr>
        <p:spPr>
          <a:xfrm>
            <a:off x="3856627" y="3553397"/>
            <a:ext cx="4878865" cy="1682074"/>
          </a:xfrm>
        </p:spPr>
        <p:txBody>
          <a:bodyPr/>
          <a:lstStyle/>
          <a:p>
            <a:r>
              <a:rPr lang="en-US" b="1" dirty="0" smtClean="0"/>
              <a:t>Questions:</a:t>
            </a:r>
            <a:r>
              <a:rPr lang="en-US" dirty="0" smtClean="0"/>
              <a:t/>
            </a:r>
            <a:br>
              <a:rPr lang="en-US" dirty="0" smtClean="0"/>
            </a:br>
            <a:r>
              <a:rPr lang="en-US" dirty="0" smtClean="0"/>
              <a:t>Do you observe any trends in the number of days with snowfall greater than 1 inches?</a:t>
            </a:r>
          </a:p>
          <a:p>
            <a:r>
              <a:rPr lang="en-US" dirty="0" smtClean="0"/>
              <a:t>What can you say about the year to year variability?</a:t>
            </a:r>
          </a:p>
          <a:p>
            <a:r>
              <a:rPr lang="en-US" dirty="0" smtClean="0"/>
              <a:t>Why would you be interested in the number of days </a:t>
            </a:r>
            <a:r>
              <a:rPr lang="en-US" dirty="0" err="1" smtClean="0"/>
              <a:t>withsnowfall</a:t>
            </a:r>
            <a:r>
              <a:rPr lang="en-US" dirty="0" smtClean="0"/>
              <a:t> greater than 1 inches (as compared to the number of days with snowfall greater than ¼ inch)?</a:t>
            </a:r>
            <a:endParaRPr lang="en-US" dirty="0"/>
          </a:p>
        </p:txBody>
      </p:sp>
      <p:sp>
        <p:nvSpPr>
          <p:cNvPr id="16" name="Rectangle 15"/>
          <p:cNvSpPr/>
          <p:nvPr/>
        </p:nvSpPr>
        <p:spPr>
          <a:xfrm>
            <a:off x="3626884" y="796985"/>
            <a:ext cx="1921207" cy="369332"/>
          </a:xfrm>
          <a:prstGeom prst="rect">
            <a:avLst/>
          </a:prstGeom>
        </p:spPr>
        <p:txBody>
          <a:bodyPr wrap="none">
            <a:spAutoFit/>
          </a:bodyPr>
          <a:lstStyle/>
          <a:p>
            <a:r>
              <a:rPr lang="en-US" dirty="0" smtClean="0"/>
              <a:t>Local City Snowfall </a:t>
            </a:r>
            <a:endParaRPr lang="en-US" dirty="0"/>
          </a:p>
        </p:txBody>
      </p:sp>
      <p:pic>
        <p:nvPicPr>
          <p:cNvPr id="18" name="Picture 17"/>
          <p:cNvPicPr>
            <a:picLocks noChangeAspect="1"/>
          </p:cNvPicPr>
          <p:nvPr/>
        </p:nvPicPr>
        <p:blipFill>
          <a:blip r:embed="rId7"/>
          <a:stretch>
            <a:fillRect/>
          </a:stretch>
        </p:blipFill>
        <p:spPr>
          <a:xfrm>
            <a:off x="3937000" y="5724532"/>
            <a:ext cx="632096" cy="670022"/>
          </a:xfrm>
          <a:prstGeom prst="rect">
            <a:avLst/>
          </a:prstGeom>
        </p:spPr>
      </p:pic>
      <p:sp>
        <p:nvSpPr>
          <p:cNvPr id="19" name="Rectangle 18"/>
          <p:cNvSpPr/>
          <p:nvPr/>
        </p:nvSpPr>
        <p:spPr>
          <a:xfrm>
            <a:off x="4733177" y="5739060"/>
            <a:ext cx="1338300" cy="646331"/>
          </a:xfrm>
          <a:prstGeom prst="rect">
            <a:avLst/>
          </a:prstGeom>
        </p:spPr>
        <p:txBody>
          <a:bodyPr wrap="square">
            <a:spAutoFit/>
          </a:bodyPr>
          <a:lstStyle/>
          <a:p>
            <a:r>
              <a:rPr lang="en-US" dirty="0" smtClean="0"/>
              <a:t>Explain to</a:t>
            </a:r>
          </a:p>
          <a:p>
            <a:r>
              <a:rPr lang="en-US" dirty="0" smtClean="0"/>
              <a:t>Dr. Schmidt</a:t>
            </a:r>
            <a:endParaRPr lang="en-US" dirty="0"/>
          </a:p>
        </p:txBody>
      </p:sp>
      <p:pic>
        <p:nvPicPr>
          <p:cNvPr id="20" name="Picture 19"/>
          <p:cNvPicPr>
            <a:picLocks noChangeAspect="1"/>
          </p:cNvPicPr>
          <p:nvPr/>
        </p:nvPicPr>
        <p:blipFill>
          <a:blip r:embed="rId5"/>
          <a:stretch>
            <a:fillRect/>
          </a:stretch>
        </p:blipFill>
        <p:spPr>
          <a:xfrm>
            <a:off x="4630799" y="1241187"/>
            <a:ext cx="2896594" cy="215860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Acer's Email Message:</a:t>
            </a:r>
            <a:endParaRPr lang="en-US" dirty="0"/>
          </a:p>
        </p:txBody>
      </p:sp>
      <p:sp>
        <p:nvSpPr>
          <p:cNvPr id="3" name="Text Placeholder 2"/>
          <p:cNvSpPr>
            <a:spLocks noGrp="1"/>
          </p:cNvSpPr>
          <p:nvPr>
            <p:ph type="body" sz="half" idx="10"/>
          </p:nvPr>
        </p:nvSpPr>
        <p:spPr>
          <a:xfrm>
            <a:off x="198809" y="1299100"/>
            <a:ext cx="3008313" cy="1086292"/>
          </a:xfrm>
        </p:spPr>
        <p:txBody>
          <a:bodyPr/>
          <a:lstStyle/>
          <a:p>
            <a:r>
              <a:rPr lang="en-US" dirty="0" smtClean="0"/>
              <a:t>Here are the attached graphs. Validate your interpretations</a:t>
            </a:r>
            <a:r>
              <a:rPr lang="en-US" b="1" dirty="0" smtClean="0"/>
              <a:t> for each of them</a:t>
            </a:r>
            <a:r>
              <a:rPr lang="en-US" dirty="0" smtClean="0"/>
              <a:t> with Dr. Schmidt. When finished, report back to me. </a:t>
            </a:r>
            <a:endParaRPr lang="en-US" dirty="0"/>
          </a:p>
        </p:txBody>
      </p:sp>
      <p:sp>
        <p:nvSpPr>
          <p:cNvPr id="7" name="Rectangle 6"/>
          <p:cNvSpPr/>
          <p:nvPr/>
        </p:nvSpPr>
        <p:spPr>
          <a:xfrm>
            <a:off x="1108878" y="2498034"/>
            <a:ext cx="1911373" cy="2031325"/>
          </a:xfrm>
          <a:prstGeom prst="rect">
            <a:avLst/>
          </a:prstGeom>
        </p:spPr>
        <p:txBody>
          <a:bodyPr wrap="square">
            <a:spAutoFit/>
          </a:bodyPr>
          <a:lstStyle/>
          <a:p>
            <a:r>
              <a:rPr lang="en-US" dirty="0" smtClean="0"/>
              <a:t>Local City</a:t>
            </a:r>
          </a:p>
          <a:p>
            <a:endParaRPr lang="en-US" dirty="0" smtClean="0"/>
          </a:p>
          <a:p>
            <a:r>
              <a:rPr lang="en-US" dirty="0" smtClean="0"/>
              <a:t>State of WI</a:t>
            </a:r>
          </a:p>
          <a:p>
            <a:endParaRPr lang="en-US" dirty="0" smtClean="0"/>
          </a:p>
          <a:p>
            <a:r>
              <a:rPr lang="en-US" dirty="0" smtClean="0"/>
              <a:t>North Hemisphere</a:t>
            </a:r>
          </a:p>
          <a:p>
            <a:endParaRPr lang="en-US" dirty="0" smtClean="0"/>
          </a:p>
          <a:p>
            <a:r>
              <a:rPr lang="en-US" dirty="0" smtClean="0"/>
              <a:t>Other </a:t>
            </a:r>
            <a:r>
              <a:rPr lang="en-US" dirty="0" err="1" smtClean="0"/>
              <a:t>Hemishpere</a:t>
            </a:r>
            <a:endParaRPr lang="en-US" dirty="0"/>
          </a:p>
        </p:txBody>
      </p:sp>
      <p:grpSp>
        <p:nvGrpSpPr>
          <p:cNvPr id="4" name="Group 13"/>
          <p:cNvGrpSpPr/>
          <p:nvPr/>
        </p:nvGrpSpPr>
        <p:grpSpPr>
          <a:xfrm>
            <a:off x="364274" y="2400880"/>
            <a:ext cx="798698" cy="2338923"/>
            <a:chOff x="271342" y="2279097"/>
            <a:chExt cx="1169085" cy="3423570"/>
          </a:xfrm>
        </p:grpSpPr>
        <p:pic>
          <p:nvPicPr>
            <p:cNvPr id="9" name="Picture 8"/>
            <p:cNvPicPr>
              <a:picLocks noChangeAspect="1"/>
            </p:cNvPicPr>
            <p:nvPr/>
          </p:nvPicPr>
          <p:blipFill>
            <a:blip r:embed="rId3"/>
            <a:stretch>
              <a:fillRect/>
            </a:stretch>
          </p:blipFill>
          <p:spPr>
            <a:xfrm>
              <a:off x="271342" y="2279097"/>
              <a:ext cx="1104900" cy="812800"/>
            </a:xfrm>
            <a:prstGeom prst="rect">
              <a:avLst/>
            </a:prstGeom>
          </p:spPr>
        </p:pic>
        <p:pic>
          <p:nvPicPr>
            <p:cNvPr id="10" name="Picture 9"/>
            <p:cNvPicPr>
              <a:picLocks noChangeAspect="1"/>
            </p:cNvPicPr>
            <p:nvPr/>
          </p:nvPicPr>
          <p:blipFill>
            <a:blip r:embed="rId4"/>
            <a:stretch>
              <a:fillRect/>
            </a:stretch>
          </p:blipFill>
          <p:spPr>
            <a:xfrm>
              <a:off x="271343" y="3186630"/>
              <a:ext cx="1104900" cy="825500"/>
            </a:xfrm>
            <a:prstGeom prst="rect">
              <a:avLst/>
            </a:prstGeom>
          </p:spPr>
        </p:pic>
        <p:pic>
          <p:nvPicPr>
            <p:cNvPr id="11" name="Picture 10"/>
            <p:cNvPicPr>
              <a:picLocks noChangeAspect="1"/>
            </p:cNvPicPr>
            <p:nvPr/>
          </p:nvPicPr>
          <p:blipFill>
            <a:blip r:embed="rId5"/>
            <a:stretch>
              <a:fillRect/>
            </a:stretch>
          </p:blipFill>
          <p:spPr>
            <a:xfrm>
              <a:off x="271342" y="4061937"/>
              <a:ext cx="1104900" cy="685800"/>
            </a:xfrm>
            <a:prstGeom prst="rect">
              <a:avLst/>
            </a:prstGeom>
          </p:spPr>
        </p:pic>
        <p:pic>
          <p:nvPicPr>
            <p:cNvPr id="12" name="Picture 11"/>
            <p:cNvPicPr>
              <a:picLocks noChangeAspect="1"/>
            </p:cNvPicPr>
            <p:nvPr/>
          </p:nvPicPr>
          <p:blipFill>
            <a:blip r:embed="rId6"/>
            <a:stretch>
              <a:fillRect/>
            </a:stretch>
          </p:blipFill>
          <p:spPr>
            <a:xfrm>
              <a:off x="294031" y="4848346"/>
              <a:ext cx="1146396" cy="854321"/>
            </a:xfrm>
            <a:prstGeom prst="rect">
              <a:avLst/>
            </a:prstGeom>
          </p:spPr>
        </p:pic>
      </p:grpSp>
      <p:pic>
        <p:nvPicPr>
          <p:cNvPr id="13" name="Picture 12"/>
          <p:cNvPicPr>
            <a:picLocks noChangeAspect="1"/>
          </p:cNvPicPr>
          <p:nvPr/>
        </p:nvPicPr>
        <p:blipFill>
          <a:blip r:embed="rId7"/>
          <a:stretch>
            <a:fillRect/>
          </a:stretch>
        </p:blipFill>
        <p:spPr>
          <a:xfrm>
            <a:off x="278631" y="5257972"/>
            <a:ext cx="1006911" cy="964956"/>
          </a:xfrm>
          <a:prstGeom prst="rect">
            <a:avLst/>
          </a:prstGeom>
        </p:spPr>
      </p:pic>
      <p:sp>
        <p:nvSpPr>
          <p:cNvPr id="15" name="Rectangle 14"/>
          <p:cNvSpPr/>
          <p:nvPr/>
        </p:nvSpPr>
        <p:spPr>
          <a:xfrm>
            <a:off x="1356692" y="5545261"/>
            <a:ext cx="1880396" cy="369332"/>
          </a:xfrm>
          <a:prstGeom prst="rect">
            <a:avLst/>
          </a:prstGeom>
        </p:spPr>
        <p:txBody>
          <a:bodyPr wrap="square">
            <a:spAutoFit/>
          </a:bodyPr>
          <a:lstStyle/>
          <a:p>
            <a:r>
              <a:rPr lang="en-US" dirty="0" smtClean="0"/>
              <a:t>Report to Dr. Acer </a:t>
            </a:r>
            <a:endParaRPr lang="en-US" dirty="0"/>
          </a:p>
        </p:txBody>
      </p:sp>
      <p:sp>
        <p:nvSpPr>
          <p:cNvPr id="14" name="Text Placeholder 13"/>
          <p:cNvSpPr>
            <a:spLocks noGrp="1"/>
          </p:cNvSpPr>
          <p:nvPr>
            <p:ph type="body" sz="quarter" idx="13"/>
          </p:nvPr>
        </p:nvSpPr>
        <p:spPr>
          <a:xfrm>
            <a:off x="3856627" y="3553397"/>
            <a:ext cx="4878865" cy="1682074"/>
          </a:xfrm>
        </p:spPr>
        <p:txBody>
          <a:bodyPr/>
          <a:lstStyle/>
          <a:p>
            <a:r>
              <a:rPr lang="en-US" sz="1200" dirty="0" smtClean="0"/>
              <a:t>Dr Schmidt: Okay, what did you come up with? (select all that apply)</a:t>
            </a:r>
          </a:p>
          <a:p>
            <a:r>
              <a:rPr lang="en-US" sz="1200" dirty="0" smtClean="0"/>
              <a:t>	The number of days with snowfall greater than 1 inches is increasing.</a:t>
            </a:r>
          </a:p>
          <a:p>
            <a:r>
              <a:rPr lang="en-US" sz="1200" dirty="0" smtClean="0"/>
              <a:t>	We have not had a year where there was a storm with more than 1 inches of snow fall.</a:t>
            </a:r>
          </a:p>
          <a:p>
            <a:r>
              <a:rPr lang="en-US" sz="1200" dirty="0" smtClean="0"/>
              <a:t>	Snowfall for the period 1975-1990 remained relatively constant. </a:t>
            </a:r>
            <a:endParaRPr lang="en-US" sz="1200" dirty="0"/>
          </a:p>
        </p:txBody>
      </p:sp>
      <p:sp>
        <p:nvSpPr>
          <p:cNvPr id="16" name="Rectangle 15"/>
          <p:cNvSpPr/>
          <p:nvPr/>
        </p:nvSpPr>
        <p:spPr>
          <a:xfrm>
            <a:off x="3626884" y="796985"/>
            <a:ext cx="1921207" cy="369332"/>
          </a:xfrm>
          <a:prstGeom prst="rect">
            <a:avLst/>
          </a:prstGeom>
        </p:spPr>
        <p:txBody>
          <a:bodyPr wrap="none">
            <a:spAutoFit/>
          </a:bodyPr>
          <a:lstStyle/>
          <a:p>
            <a:r>
              <a:rPr lang="en-US" dirty="0" smtClean="0"/>
              <a:t>Local City Snowfall </a:t>
            </a:r>
            <a:endParaRPr lang="en-US" dirty="0"/>
          </a:p>
        </p:txBody>
      </p:sp>
      <p:pic>
        <p:nvPicPr>
          <p:cNvPr id="18" name="Picture 17"/>
          <p:cNvPicPr>
            <a:picLocks noChangeAspect="1"/>
          </p:cNvPicPr>
          <p:nvPr/>
        </p:nvPicPr>
        <p:blipFill>
          <a:blip r:embed="rId8"/>
          <a:stretch>
            <a:fillRect/>
          </a:stretch>
        </p:blipFill>
        <p:spPr>
          <a:xfrm>
            <a:off x="3937000" y="5724532"/>
            <a:ext cx="632096" cy="670022"/>
          </a:xfrm>
          <a:prstGeom prst="rect">
            <a:avLst/>
          </a:prstGeom>
        </p:spPr>
      </p:pic>
      <p:sp>
        <p:nvSpPr>
          <p:cNvPr id="19" name="Rectangle 18"/>
          <p:cNvSpPr/>
          <p:nvPr/>
        </p:nvSpPr>
        <p:spPr>
          <a:xfrm>
            <a:off x="4733177" y="5739060"/>
            <a:ext cx="1338300" cy="646331"/>
          </a:xfrm>
          <a:prstGeom prst="rect">
            <a:avLst/>
          </a:prstGeom>
        </p:spPr>
        <p:txBody>
          <a:bodyPr wrap="square">
            <a:spAutoFit/>
          </a:bodyPr>
          <a:lstStyle/>
          <a:p>
            <a:r>
              <a:rPr lang="en-US" dirty="0" smtClean="0"/>
              <a:t>Explain to</a:t>
            </a:r>
          </a:p>
          <a:p>
            <a:r>
              <a:rPr lang="en-US" dirty="0" smtClean="0"/>
              <a:t>Dr. Schmidt</a:t>
            </a:r>
            <a:endParaRPr lang="en-US" dirty="0"/>
          </a:p>
        </p:txBody>
      </p:sp>
      <p:pic>
        <p:nvPicPr>
          <p:cNvPr id="20" name="Picture 19"/>
          <p:cNvPicPr>
            <a:picLocks noChangeAspect="1"/>
          </p:cNvPicPr>
          <p:nvPr/>
        </p:nvPicPr>
        <p:blipFill>
          <a:blip r:embed="rId6"/>
          <a:stretch>
            <a:fillRect/>
          </a:stretch>
        </p:blipFill>
        <p:spPr>
          <a:xfrm>
            <a:off x="4630799" y="1241187"/>
            <a:ext cx="2896594" cy="21586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Your first challenge</a:t>
            </a:r>
            <a:br>
              <a:rPr lang="en-US" dirty="0" smtClean="0"/>
            </a:br>
            <a:endParaRPr lang="en-US" dirty="0"/>
          </a:p>
        </p:txBody>
      </p:sp>
      <p:sp>
        <p:nvSpPr>
          <p:cNvPr id="8" name="Text Placeholder 7"/>
          <p:cNvSpPr>
            <a:spLocks noGrp="1"/>
          </p:cNvSpPr>
          <p:nvPr>
            <p:ph type="body" sz="half" idx="2"/>
          </p:nvPr>
        </p:nvSpPr>
        <p:spPr>
          <a:xfrm>
            <a:off x="550798" y="3797344"/>
            <a:ext cx="2453964" cy="880502"/>
          </a:xfrm>
        </p:spPr>
        <p:txBody>
          <a:bodyPr/>
          <a:lstStyle/>
          <a:p>
            <a:r>
              <a:rPr lang="en-US" b="1" dirty="0" smtClean="0"/>
              <a:t>Dr. Acer:</a:t>
            </a:r>
            <a:r>
              <a:rPr lang="en-US" dirty="0" smtClean="0"/>
              <a:t> First, I need to be sure you can read scientific graphs and analyze data trends. Here's your chance to impress me.</a:t>
            </a:r>
            <a:endParaRPr lang="en-US" dirty="0"/>
          </a:p>
        </p:txBody>
      </p:sp>
      <p:sp>
        <p:nvSpPr>
          <p:cNvPr id="9" name="Content Placeholder 8"/>
          <p:cNvSpPr>
            <a:spLocks noGrp="1"/>
          </p:cNvSpPr>
          <p:nvPr>
            <p:ph sz="quarter" idx="11"/>
          </p:nvPr>
        </p:nvSpPr>
        <p:spPr/>
        <p:txBody>
          <a:bodyPr/>
          <a:lstStyle/>
          <a:p>
            <a:endParaRPr lang="en-US"/>
          </a:p>
        </p:txBody>
      </p:sp>
      <p:sp>
        <p:nvSpPr>
          <p:cNvPr id="10" name="Text Placeholder 9"/>
          <p:cNvSpPr>
            <a:spLocks noGrp="1"/>
          </p:cNvSpPr>
          <p:nvPr>
            <p:ph type="body" sz="quarter" idx="12"/>
          </p:nvPr>
        </p:nvSpPr>
        <p:spPr/>
        <p:txBody>
          <a:bodyPr/>
          <a:lstStyle/>
          <a:p>
            <a:endParaRPr lang="en-US"/>
          </a:p>
        </p:txBody>
      </p:sp>
      <p:sp>
        <p:nvSpPr>
          <p:cNvPr id="11" name="Text Placeholder 10"/>
          <p:cNvSpPr>
            <a:spLocks noGrp="1"/>
          </p:cNvSpPr>
          <p:nvPr>
            <p:ph type="body" sz="quarter" idx="13"/>
          </p:nvPr>
        </p:nvSpPr>
        <p:spPr/>
        <p:txBody>
          <a:bodyPr/>
          <a:lstStyle/>
          <a:p>
            <a:endParaRPr lang="en-US"/>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pic>
        <p:nvPicPr>
          <p:cNvPr id="14" name="Picture 13"/>
          <p:cNvPicPr>
            <a:picLocks noChangeAspect="1"/>
          </p:cNvPicPr>
          <p:nvPr/>
        </p:nvPicPr>
        <p:blipFill>
          <a:blip r:embed="rId3"/>
          <a:stretch>
            <a:fillRect/>
          </a:stretch>
        </p:blipFill>
        <p:spPr>
          <a:xfrm>
            <a:off x="4819508" y="1473249"/>
            <a:ext cx="3761100" cy="2232145"/>
          </a:xfrm>
          <a:prstGeom prst="rect">
            <a:avLst/>
          </a:prstGeom>
        </p:spPr>
      </p:pic>
      <p:pic>
        <p:nvPicPr>
          <p:cNvPr id="13" name="Picture 12"/>
          <p:cNvPicPr>
            <a:picLocks noChangeAspect="1"/>
          </p:cNvPicPr>
          <p:nvPr/>
        </p:nvPicPr>
        <p:blipFill>
          <a:blip r:embed="rId4"/>
          <a:stretch>
            <a:fillRect/>
          </a:stretch>
        </p:blipFill>
        <p:spPr>
          <a:xfrm>
            <a:off x="1794927" y="4898672"/>
            <a:ext cx="381000" cy="406400"/>
          </a:xfrm>
          <a:prstGeom prst="rect">
            <a:avLst/>
          </a:prstGeom>
        </p:spPr>
      </p:pic>
      <p:pic>
        <p:nvPicPr>
          <p:cNvPr id="15" name="Picture 14"/>
          <p:cNvPicPr>
            <a:picLocks noChangeAspect="1"/>
          </p:cNvPicPr>
          <p:nvPr/>
        </p:nvPicPr>
        <p:blipFill>
          <a:blip r:embed="rId5"/>
          <a:stretch>
            <a:fillRect/>
          </a:stretch>
        </p:blipFill>
        <p:spPr>
          <a:xfrm>
            <a:off x="1392227" y="4898672"/>
            <a:ext cx="381000" cy="406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798" y="3797344"/>
            <a:ext cx="2453964" cy="617179"/>
          </a:xfrm>
        </p:spPr>
        <p:txBody>
          <a:bodyPr/>
          <a:lstStyle/>
          <a:p>
            <a:r>
              <a:rPr lang="en-US" b="1" dirty="0" smtClean="0"/>
              <a:t>Dr. Acer: </a:t>
            </a:r>
            <a:r>
              <a:rPr lang="en-US" dirty="0" smtClean="0"/>
              <a:t> "You did not do so well analyzing those graphs... Are you sure you are ready for this job? You need to study more. For now review this material."</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sp>
        <p:nvSpPr>
          <p:cNvPr id="17" name="Rectangle 16"/>
          <p:cNvSpPr/>
          <p:nvPr/>
        </p:nvSpPr>
        <p:spPr>
          <a:xfrm>
            <a:off x="805400" y="5359385"/>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Temporary Continue</a:t>
            </a:r>
            <a:endParaRPr lang="en-US" dirty="0" smtClean="0"/>
          </a:p>
        </p:txBody>
      </p:sp>
      <p:sp>
        <p:nvSpPr>
          <p:cNvPr id="11" name="Rectangle 10"/>
          <p:cNvSpPr/>
          <p:nvPr/>
        </p:nvSpPr>
        <p:spPr>
          <a:xfrm>
            <a:off x="498883" y="704047"/>
            <a:ext cx="2136710" cy="369332"/>
          </a:xfrm>
          <a:prstGeom prst="rect">
            <a:avLst/>
          </a:prstGeom>
        </p:spPr>
        <p:txBody>
          <a:bodyPr wrap="none">
            <a:spAutoFit/>
          </a:bodyPr>
          <a:lstStyle/>
          <a:p>
            <a:r>
              <a:rPr lang="en-US" dirty="0" smtClean="0"/>
              <a:t>Debrief with Dr. Acer</a:t>
            </a:r>
            <a:endParaRPr lang="en-US" dirty="0"/>
          </a:p>
        </p:txBody>
      </p:sp>
      <p:sp>
        <p:nvSpPr>
          <p:cNvPr id="6" name="Rectangle 5"/>
          <p:cNvSpPr/>
          <p:nvPr/>
        </p:nvSpPr>
        <p:spPr>
          <a:xfrm>
            <a:off x="4408900" y="697697"/>
            <a:ext cx="4572000" cy="1384995"/>
          </a:xfrm>
          <a:prstGeom prst="rect">
            <a:avLst/>
          </a:prstGeom>
        </p:spPr>
        <p:txBody>
          <a:bodyPr>
            <a:spAutoFit/>
          </a:bodyPr>
          <a:lstStyle/>
          <a:p>
            <a:r>
              <a:rPr lang="en-US" sz="1400" dirty="0" smtClean="0"/>
              <a:t>Design note:</a:t>
            </a:r>
          </a:p>
          <a:p>
            <a:endParaRPr lang="en-US" sz="1400" dirty="0" smtClean="0"/>
          </a:p>
          <a:p>
            <a:r>
              <a:rPr lang="en-US" sz="1400" dirty="0" smtClean="0"/>
              <a:t>Remedial links to be provided here:</a:t>
            </a:r>
          </a:p>
          <a:p>
            <a:endParaRPr lang="en-US" sz="1400" dirty="0" smtClean="0"/>
          </a:p>
          <a:p>
            <a:endParaRPr lang="en-US" sz="1400" dirty="0" smtClean="0"/>
          </a:p>
          <a:p>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798" y="3797344"/>
            <a:ext cx="2453964" cy="617179"/>
          </a:xfrm>
        </p:spPr>
        <p:txBody>
          <a:bodyPr/>
          <a:lstStyle/>
          <a:p>
            <a:r>
              <a:rPr lang="en-US" b="1" dirty="0" smtClean="0"/>
              <a:t>Dr. Acer</a:t>
            </a:r>
            <a:r>
              <a:rPr lang="en-US" dirty="0" smtClean="0"/>
              <a:t>: Good job interpreting the graphs! Dr. Schmidt is impressed with your ability to analyze data.</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sp>
        <p:nvSpPr>
          <p:cNvPr id="17" name="Rectangle 16"/>
          <p:cNvSpPr/>
          <p:nvPr/>
        </p:nvSpPr>
        <p:spPr>
          <a:xfrm>
            <a:off x="805400" y="5359385"/>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Continue</a:t>
            </a:r>
          </a:p>
        </p:txBody>
      </p:sp>
      <p:sp>
        <p:nvSpPr>
          <p:cNvPr id="11" name="Rectangle 10"/>
          <p:cNvSpPr/>
          <p:nvPr/>
        </p:nvSpPr>
        <p:spPr>
          <a:xfrm>
            <a:off x="498883" y="704047"/>
            <a:ext cx="2136710" cy="369332"/>
          </a:xfrm>
          <a:prstGeom prst="rect">
            <a:avLst/>
          </a:prstGeom>
        </p:spPr>
        <p:txBody>
          <a:bodyPr wrap="none">
            <a:spAutoFit/>
          </a:bodyPr>
          <a:lstStyle/>
          <a:p>
            <a:r>
              <a:rPr lang="en-US" dirty="0" smtClean="0"/>
              <a:t>Debrief with Dr. Acer</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798" y="3797344"/>
            <a:ext cx="2453964" cy="617179"/>
          </a:xfrm>
        </p:spPr>
        <p:txBody>
          <a:bodyPr/>
          <a:lstStyle/>
          <a:p>
            <a:r>
              <a:rPr lang="en-US" b="1" dirty="0" smtClean="0"/>
              <a:t>Dr. Acer:</a:t>
            </a:r>
            <a:r>
              <a:rPr lang="en-US" dirty="0" smtClean="0"/>
              <a:t> As I expected, we can see that there are definitely some trends toward snowfall level reduction. I'll summarize them on the whiteboard.</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sp>
        <p:nvSpPr>
          <p:cNvPr id="17" name="Rectangle 16"/>
          <p:cNvSpPr/>
          <p:nvPr/>
        </p:nvSpPr>
        <p:spPr>
          <a:xfrm>
            <a:off x="805400" y="5359385"/>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Continue</a:t>
            </a:r>
          </a:p>
        </p:txBody>
      </p:sp>
      <p:sp>
        <p:nvSpPr>
          <p:cNvPr id="11" name="Rectangle 10"/>
          <p:cNvSpPr/>
          <p:nvPr/>
        </p:nvSpPr>
        <p:spPr>
          <a:xfrm>
            <a:off x="498883" y="704047"/>
            <a:ext cx="2136710" cy="369332"/>
          </a:xfrm>
          <a:prstGeom prst="rect">
            <a:avLst/>
          </a:prstGeom>
        </p:spPr>
        <p:txBody>
          <a:bodyPr wrap="none">
            <a:spAutoFit/>
          </a:bodyPr>
          <a:lstStyle/>
          <a:p>
            <a:r>
              <a:rPr lang="en-US" dirty="0" smtClean="0"/>
              <a:t>Debrief with Dr. Acer</a:t>
            </a:r>
            <a:endParaRPr lang="en-US" dirty="0"/>
          </a:p>
        </p:txBody>
      </p:sp>
      <p:pic>
        <p:nvPicPr>
          <p:cNvPr id="6" name="Picture 5"/>
          <p:cNvPicPr>
            <a:picLocks noChangeAspect="1"/>
          </p:cNvPicPr>
          <p:nvPr/>
        </p:nvPicPr>
        <p:blipFill>
          <a:blip r:embed="rId3"/>
          <a:stretch>
            <a:fillRect/>
          </a:stretch>
        </p:blipFill>
        <p:spPr>
          <a:xfrm>
            <a:off x="4978979" y="836436"/>
            <a:ext cx="3446751" cy="444133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798" y="3797344"/>
            <a:ext cx="2453964" cy="617179"/>
          </a:xfrm>
        </p:spPr>
        <p:txBody>
          <a:bodyPr/>
          <a:lstStyle/>
          <a:p>
            <a:r>
              <a:rPr lang="en-US" b="1" dirty="0" smtClean="0"/>
              <a:t>Dr. Acer:</a:t>
            </a:r>
            <a:r>
              <a:rPr lang="en-US" dirty="0" smtClean="0"/>
              <a:t> I'll set up a meeting with the Mayor so we can report these findings. </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sp>
        <p:nvSpPr>
          <p:cNvPr id="17" name="Rectangle 16"/>
          <p:cNvSpPr/>
          <p:nvPr/>
        </p:nvSpPr>
        <p:spPr>
          <a:xfrm>
            <a:off x="805400" y="5359385"/>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Meet with Mayor</a:t>
            </a:r>
          </a:p>
        </p:txBody>
      </p:sp>
      <p:sp>
        <p:nvSpPr>
          <p:cNvPr id="11" name="Rectangle 10"/>
          <p:cNvSpPr/>
          <p:nvPr/>
        </p:nvSpPr>
        <p:spPr>
          <a:xfrm>
            <a:off x="498883" y="704047"/>
            <a:ext cx="2136710" cy="369332"/>
          </a:xfrm>
          <a:prstGeom prst="rect">
            <a:avLst/>
          </a:prstGeom>
        </p:spPr>
        <p:txBody>
          <a:bodyPr wrap="none">
            <a:spAutoFit/>
          </a:bodyPr>
          <a:lstStyle/>
          <a:p>
            <a:r>
              <a:rPr lang="en-US" dirty="0" smtClean="0"/>
              <a:t>Debrief with Dr. Acer</a:t>
            </a:r>
            <a:endParaRPr lang="en-US" dirty="0"/>
          </a:p>
        </p:txBody>
      </p:sp>
      <p:pic>
        <p:nvPicPr>
          <p:cNvPr id="6" name="Picture 5"/>
          <p:cNvPicPr>
            <a:picLocks noChangeAspect="1"/>
          </p:cNvPicPr>
          <p:nvPr/>
        </p:nvPicPr>
        <p:blipFill>
          <a:blip r:embed="rId3"/>
          <a:stretch>
            <a:fillRect/>
          </a:stretch>
        </p:blipFill>
        <p:spPr>
          <a:xfrm>
            <a:off x="4978979" y="836436"/>
            <a:ext cx="3446751" cy="44413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813050" cy="451191"/>
          </a:xfrm>
        </p:spPr>
        <p:txBody>
          <a:bodyPr/>
          <a:lstStyle/>
          <a:p>
            <a:r>
              <a:rPr lang="en-US" b="1" dirty="0" smtClean="0"/>
              <a:t>Dr. Acer</a:t>
            </a:r>
            <a:r>
              <a:rPr lang="en-US" dirty="0" smtClean="0"/>
              <a:t>: "Mr. Mayor, our analysis of snowfall for the city and the state indicate that the year-to-year changes in snowfall amounts make it difficult to make a 10-year projection. In the last 10 years we have had mostly above normal snowfalls, including a record breaking snowfall."</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374388" y="764944"/>
            <a:ext cx="2478261" cy="24937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Dr. Acer:</a:t>
            </a:r>
            <a:r>
              <a:rPr lang="en-US" dirty="0" smtClean="0"/>
              <a:t> " Based on the data we have analyzed, I don't think you can count on there being less snowfall in the coming years."</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374388" y="764944"/>
            <a:ext cx="2478261" cy="24937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Mayor</a:t>
            </a:r>
            <a:r>
              <a:rPr lang="en-US" dirty="0" smtClean="0"/>
              <a:t>: "Do you know if the snowfall comes in one or two events or is the snow distributed over the entire season? That could make a difference in my political career. City residents can handle ¼ inches of snowfall, but 4 inches in one storm is a different matter."</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9" name="Picture 8"/>
          <p:cNvPicPr>
            <a:picLocks noChangeAspect="1"/>
          </p:cNvPicPr>
          <p:nvPr/>
        </p:nvPicPr>
        <p:blipFill>
          <a:blip r:embed="rId4"/>
          <a:stretch>
            <a:fillRect/>
          </a:stretch>
        </p:blipFill>
        <p:spPr>
          <a:xfrm>
            <a:off x="5389876" y="774477"/>
            <a:ext cx="2464754" cy="250326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Dr. Acer:</a:t>
            </a:r>
            <a:r>
              <a:rPr lang="en-US" dirty="0" smtClean="0"/>
              <a:t> "We have analyzed the number of days at least 1 inch of snowfall occurs during the season; and again, we see a lot of variability. But, if anything, the last 10 years indicates an increasing trend in the occurrence of 1 inch snowfall."</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374388" y="764944"/>
            <a:ext cx="2478261" cy="24937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Mayor:</a:t>
            </a:r>
            <a:r>
              <a:rPr lang="en-US" dirty="0" smtClean="0"/>
              <a:t> "Well, political history has told me that if the major can't remove snowfall quickly enough, he or she will have a hard time being re-elected. So perhaps we should continue to budget for average snowfall amount." </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9" name="Picture 8"/>
          <p:cNvPicPr>
            <a:picLocks noChangeAspect="1"/>
          </p:cNvPicPr>
          <p:nvPr/>
        </p:nvPicPr>
        <p:blipFill>
          <a:blip r:embed="rId4"/>
          <a:stretch>
            <a:fillRect/>
          </a:stretch>
        </p:blipFill>
        <p:spPr>
          <a:xfrm>
            <a:off x="5389876" y="774477"/>
            <a:ext cx="2464754" cy="250326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Mayor:</a:t>
            </a:r>
            <a:r>
              <a:rPr lang="en-US" dirty="0" smtClean="0"/>
              <a:t> "I've promised this city my legacy will have a positive impact on our future environment. Since you can see these trends, let's broaden our horizon to 50 years!"</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9" name="Picture 8"/>
          <p:cNvPicPr>
            <a:picLocks noChangeAspect="1"/>
          </p:cNvPicPr>
          <p:nvPr/>
        </p:nvPicPr>
        <p:blipFill>
          <a:blip r:embed="rId4"/>
          <a:stretch>
            <a:fillRect/>
          </a:stretch>
        </p:blipFill>
        <p:spPr>
          <a:xfrm>
            <a:off x="5389876" y="774477"/>
            <a:ext cx="2464754" cy="25032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Your first challenge</a:t>
            </a:r>
            <a:br>
              <a:rPr lang="en-US" dirty="0" smtClean="0"/>
            </a:br>
            <a:endParaRPr lang="en-US" dirty="0"/>
          </a:p>
        </p:txBody>
      </p:sp>
      <p:sp>
        <p:nvSpPr>
          <p:cNvPr id="8" name="Text Placeholder 7"/>
          <p:cNvSpPr>
            <a:spLocks noGrp="1"/>
          </p:cNvSpPr>
          <p:nvPr>
            <p:ph type="body" sz="half" idx="2"/>
          </p:nvPr>
        </p:nvSpPr>
        <p:spPr>
          <a:xfrm>
            <a:off x="550798" y="3797344"/>
            <a:ext cx="2453964" cy="617179"/>
          </a:xfrm>
        </p:spPr>
        <p:txBody>
          <a:bodyPr/>
          <a:lstStyle/>
          <a:p>
            <a:r>
              <a:rPr lang="en-US" b="1" dirty="0" smtClean="0"/>
              <a:t>Dr. Acer:</a:t>
            </a:r>
            <a:r>
              <a:rPr lang="en-US" dirty="0" smtClean="0"/>
              <a:t> I'll show you 3 graphs and ask a few questions.</a:t>
            </a:r>
            <a:endParaRPr lang="en-US" dirty="0"/>
          </a:p>
        </p:txBody>
      </p:sp>
      <p:sp>
        <p:nvSpPr>
          <p:cNvPr id="9" name="Content Placeholder 8"/>
          <p:cNvSpPr>
            <a:spLocks noGrp="1"/>
          </p:cNvSpPr>
          <p:nvPr>
            <p:ph sz="quarter" idx="11"/>
          </p:nvPr>
        </p:nvSpPr>
        <p:spPr/>
        <p:txBody>
          <a:bodyPr/>
          <a:lstStyle/>
          <a:p>
            <a:endParaRPr lang="en-US"/>
          </a:p>
        </p:txBody>
      </p:sp>
      <p:sp>
        <p:nvSpPr>
          <p:cNvPr id="11" name="Text Placeholder 10"/>
          <p:cNvSpPr>
            <a:spLocks noGrp="1"/>
          </p:cNvSpPr>
          <p:nvPr>
            <p:ph type="body" sz="quarter" idx="13"/>
          </p:nvPr>
        </p:nvSpPr>
        <p:spPr/>
        <p:txBody>
          <a:bodyPr/>
          <a:lstStyle/>
          <a:p>
            <a:r>
              <a:rPr lang="en-US" dirty="0" smtClean="0"/>
              <a:t>Question 1:</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pic>
        <p:nvPicPr>
          <p:cNvPr id="13" name="Picture 12"/>
          <p:cNvPicPr>
            <a:picLocks noChangeAspect="1"/>
          </p:cNvPicPr>
          <p:nvPr/>
        </p:nvPicPr>
        <p:blipFill>
          <a:blip r:embed="rId3"/>
          <a:stretch>
            <a:fillRect/>
          </a:stretch>
        </p:blipFill>
        <p:spPr>
          <a:xfrm>
            <a:off x="4771550" y="1332035"/>
            <a:ext cx="3840034" cy="2319516"/>
          </a:xfrm>
          <a:prstGeom prst="rect">
            <a:avLst/>
          </a:prstGeom>
        </p:spPr>
      </p:pic>
      <p:pic>
        <p:nvPicPr>
          <p:cNvPr id="20" name="Picture 19"/>
          <p:cNvPicPr>
            <a:picLocks noChangeAspect="1"/>
          </p:cNvPicPr>
          <p:nvPr/>
        </p:nvPicPr>
        <p:blipFill>
          <a:blip r:embed="rId4"/>
          <a:stretch>
            <a:fillRect/>
          </a:stretch>
        </p:blipFill>
        <p:spPr>
          <a:xfrm>
            <a:off x="1794927" y="4403007"/>
            <a:ext cx="381000" cy="406400"/>
          </a:xfrm>
          <a:prstGeom prst="rect">
            <a:avLst/>
          </a:prstGeom>
        </p:spPr>
      </p:pic>
      <p:pic>
        <p:nvPicPr>
          <p:cNvPr id="21" name="Picture 20"/>
          <p:cNvPicPr>
            <a:picLocks noChangeAspect="1"/>
          </p:cNvPicPr>
          <p:nvPr/>
        </p:nvPicPr>
        <p:blipFill>
          <a:blip r:embed="rId5"/>
          <a:stretch>
            <a:fillRect/>
          </a:stretch>
        </p:blipFill>
        <p:spPr>
          <a:xfrm>
            <a:off x="1392227" y="4403007"/>
            <a:ext cx="381000" cy="406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City Planner:</a:t>
            </a:r>
            <a:r>
              <a:rPr lang="en-US" dirty="0" smtClean="0"/>
              <a:t> "With all due respect Mr. Mayor, do we really need to look that far head? It seems that we may be getting more rain than snow in the next few years. That should be an immediate concern to us?"</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467320" y="873762"/>
            <a:ext cx="2183980" cy="221810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Mayor:</a:t>
            </a:r>
            <a:r>
              <a:rPr lang="en-US" dirty="0" smtClean="0"/>
              <a:t> "That's a good point. It seems that the trend might be more snow and shorter winters. This could not only effect snow removal but the potential for flooding as well." </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9" name="Picture 8"/>
          <p:cNvPicPr>
            <a:picLocks noChangeAspect="1"/>
          </p:cNvPicPr>
          <p:nvPr/>
        </p:nvPicPr>
        <p:blipFill>
          <a:blip r:embed="rId4"/>
          <a:stretch>
            <a:fillRect/>
          </a:stretch>
        </p:blipFill>
        <p:spPr>
          <a:xfrm>
            <a:off x="5389876" y="774477"/>
            <a:ext cx="2464754" cy="250326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City Planner: </a:t>
            </a:r>
            <a:r>
              <a:rPr lang="en-US" dirty="0" smtClean="0"/>
              <a:t> "What will be the impact on other city services? If we get more precipitation then there will be a bigger load on our sewage systems, </a:t>
            </a:r>
            <a:r>
              <a:rPr lang="en-US" dirty="0" err="1" smtClean="0"/>
              <a:t>whicih</a:t>
            </a:r>
            <a:r>
              <a:rPr lang="en-US" dirty="0" smtClean="0"/>
              <a:t> are already in need of upgrades."</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467320" y="873762"/>
            <a:ext cx="2183980" cy="221810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Mayor: </a:t>
            </a:r>
            <a:r>
              <a:rPr lang="en-US" dirty="0" smtClean="0"/>
              <a:t> "Yes, that's right. Looking 10 to 50 years out the impact of these temperature and climate shifts on our city services and economy could spell a crisis." </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9" name="Picture 8"/>
          <p:cNvPicPr>
            <a:picLocks noChangeAspect="1"/>
          </p:cNvPicPr>
          <p:nvPr/>
        </p:nvPicPr>
        <p:blipFill>
          <a:blip r:embed="rId4"/>
          <a:stretch>
            <a:fillRect/>
          </a:stretch>
        </p:blipFill>
        <p:spPr>
          <a:xfrm>
            <a:off x="5389876" y="774477"/>
            <a:ext cx="2464754" cy="250326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City Planner</a:t>
            </a:r>
            <a:r>
              <a:rPr lang="en-US" dirty="0" smtClean="0"/>
              <a:t>: "But I'm also wondering what's happening to our winters and the frequency of major snow storms. We need to be prepared for these too."</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467320" y="873762"/>
            <a:ext cx="2183980" cy="221810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Dr. Acer: </a:t>
            </a:r>
            <a:r>
              <a:rPr lang="en-US" dirty="0" smtClean="0"/>
              <a:t> "</a:t>
            </a:r>
            <a:r>
              <a:rPr lang="en-US" dirty="0" err="1" smtClean="0"/>
              <a:t>Mr</a:t>
            </a:r>
            <a:r>
              <a:rPr lang="en-US" dirty="0" smtClean="0"/>
              <a:t> Mayor, there is a group of scientists </a:t>
            </a:r>
            <a:r>
              <a:rPr lang="en-US" dirty="0" err="1" smtClean="0"/>
              <a:t>studyng</a:t>
            </a:r>
            <a:r>
              <a:rPr lang="en-US" dirty="0" smtClean="0"/>
              <a:t> </a:t>
            </a:r>
            <a:r>
              <a:rPr lang="en-US" dirty="0" smtClean="0"/>
              <a:t>future trends in snowfall across the state, we could analyze their projects for you." </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374388" y="764944"/>
            <a:ext cx="2478261" cy="24937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Mayor</a:t>
            </a:r>
            <a:r>
              <a:rPr lang="en-US" dirty="0" smtClean="0"/>
              <a:t>: "Yes, please do that. In planning for the next 50 years I'd be interested in how much snowfall occurs but also if the winter season is getting longer or shorter. This could impact how fast the snow melts and our sewage and potential for spring time flooding. Do we expect rainfall to increase in the next 50 years?"</a:t>
            </a:r>
            <a:endParaRPr lang="en-US" dirty="0"/>
          </a:p>
        </p:txBody>
      </p:sp>
      <p:grpSp>
        <p:nvGrpSpPr>
          <p:cNvPr id="2" name="Group 9"/>
          <p:cNvGrpSpPr/>
          <p:nvPr/>
        </p:nvGrpSpPr>
        <p:grpSpPr>
          <a:xfrm>
            <a:off x="6333046" y="6044899"/>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9" name="Picture 8"/>
          <p:cNvPicPr>
            <a:picLocks noChangeAspect="1"/>
          </p:cNvPicPr>
          <p:nvPr/>
        </p:nvPicPr>
        <p:blipFill>
          <a:blip r:embed="rId4"/>
          <a:stretch>
            <a:fillRect/>
          </a:stretch>
        </p:blipFill>
        <p:spPr>
          <a:xfrm>
            <a:off x="5389876" y="774477"/>
            <a:ext cx="2464754" cy="250326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Back In the Board Room</a:t>
            </a:r>
            <a:endParaRPr lang="en-US" dirty="0"/>
          </a:p>
        </p:txBody>
      </p:sp>
      <p:sp>
        <p:nvSpPr>
          <p:cNvPr id="13" name="Text Placeholder 12"/>
          <p:cNvSpPr>
            <a:spLocks noGrp="1"/>
          </p:cNvSpPr>
          <p:nvPr>
            <p:ph type="body" sz="half" idx="2"/>
          </p:nvPr>
        </p:nvSpPr>
        <p:spPr/>
        <p:txBody>
          <a:bodyPr/>
          <a:lstStyle/>
          <a:p>
            <a:r>
              <a:rPr lang="en-US" dirty="0" smtClean="0"/>
              <a:t>The Mayor convenes a meeting. Dr Acer. summarizes the data for the mayor and city planner.</a:t>
            </a:r>
            <a:endParaRPr lang="en-US" dirty="0"/>
          </a:p>
        </p:txBody>
      </p:sp>
      <p:sp>
        <p:nvSpPr>
          <p:cNvPr id="15" name="Text Placeholder 14"/>
          <p:cNvSpPr>
            <a:spLocks noGrp="1"/>
          </p:cNvSpPr>
          <p:nvPr>
            <p:ph type="body" sz="quarter" idx="12"/>
          </p:nvPr>
        </p:nvSpPr>
        <p:spPr>
          <a:xfrm>
            <a:off x="5266114" y="3301170"/>
            <a:ext cx="2787886" cy="1918810"/>
          </a:xfrm>
        </p:spPr>
        <p:txBody>
          <a:bodyPr/>
          <a:lstStyle/>
          <a:p>
            <a:r>
              <a:rPr lang="en-US" b="1" dirty="0" smtClean="0"/>
              <a:t>Dr. Acer:</a:t>
            </a:r>
            <a:r>
              <a:rPr lang="en-US" dirty="0" smtClean="0"/>
              <a:t> "We'll get started on this analysis right away and get back to you later this afternoon."</a:t>
            </a:r>
            <a:endParaRPr lang="en-US" dirty="0"/>
          </a:p>
        </p:txBody>
      </p:sp>
      <p:grpSp>
        <p:nvGrpSpPr>
          <p:cNvPr id="2" name="Group 9"/>
          <p:cNvGrpSpPr/>
          <p:nvPr/>
        </p:nvGrpSpPr>
        <p:grpSpPr>
          <a:xfrm>
            <a:off x="6209138" y="5936472"/>
            <a:ext cx="783700" cy="406400"/>
            <a:chOff x="6224627" y="4929651"/>
            <a:chExt cx="783700" cy="406400"/>
          </a:xfrm>
        </p:grpSpPr>
        <p:pic>
          <p:nvPicPr>
            <p:cNvPr id="7" name="Picture 6"/>
            <p:cNvPicPr>
              <a:picLocks noChangeAspect="1"/>
            </p:cNvPicPr>
            <p:nvPr/>
          </p:nvPicPr>
          <p:blipFill>
            <a:blip r:embed="rId2"/>
            <a:stretch>
              <a:fillRect/>
            </a:stretch>
          </p:blipFill>
          <p:spPr>
            <a:xfrm>
              <a:off x="6627327" y="4929651"/>
              <a:ext cx="381000" cy="406400"/>
            </a:xfrm>
            <a:prstGeom prst="rect">
              <a:avLst/>
            </a:prstGeom>
          </p:spPr>
        </p:pic>
        <p:pic>
          <p:nvPicPr>
            <p:cNvPr id="8" name="Picture 7"/>
            <p:cNvPicPr>
              <a:picLocks noChangeAspect="1"/>
            </p:cNvPicPr>
            <p:nvPr/>
          </p:nvPicPr>
          <p:blipFill>
            <a:blip r:embed="rId3"/>
            <a:stretch>
              <a:fillRect/>
            </a:stretch>
          </p:blipFill>
          <p:spPr>
            <a:xfrm>
              <a:off x="6224627" y="4929651"/>
              <a:ext cx="381000" cy="406400"/>
            </a:xfrm>
            <a:prstGeom prst="rect">
              <a:avLst/>
            </a:prstGeom>
          </p:spPr>
        </p:pic>
      </p:grpSp>
      <p:pic>
        <p:nvPicPr>
          <p:cNvPr id="10" name="Picture 9"/>
          <p:cNvPicPr>
            <a:picLocks noChangeAspect="1"/>
          </p:cNvPicPr>
          <p:nvPr/>
        </p:nvPicPr>
        <p:blipFill>
          <a:blip r:embed="rId4"/>
          <a:stretch>
            <a:fillRect/>
          </a:stretch>
        </p:blipFill>
        <p:spPr>
          <a:xfrm>
            <a:off x="5374388" y="764944"/>
            <a:ext cx="2478261" cy="24937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8383" y="760895"/>
            <a:ext cx="4137951" cy="419843"/>
          </a:xfrm>
        </p:spPr>
        <p:txBody>
          <a:bodyPr/>
          <a:lstStyle/>
          <a:p>
            <a:r>
              <a:rPr lang="en-US" dirty="0" smtClean="0"/>
              <a:t>To be continued</a:t>
            </a:r>
            <a:endParaRPr lang="en-US" dirty="0"/>
          </a:p>
        </p:txBody>
      </p:sp>
      <p:sp>
        <p:nvSpPr>
          <p:cNvPr id="8" name="Rectangle 7"/>
          <p:cNvSpPr/>
          <p:nvPr/>
        </p:nvSpPr>
        <p:spPr>
          <a:xfrm>
            <a:off x="495631" y="1796788"/>
            <a:ext cx="1177123" cy="433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a:t>
            </a:r>
            <a:endParaRPr lang="en-US" dirty="0"/>
          </a:p>
        </p:txBody>
      </p:sp>
      <p:sp>
        <p:nvSpPr>
          <p:cNvPr id="9" name="TextBox 8"/>
          <p:cNvSpPr txBox="1"/>
          <p:nvPr/>
        </p:nvSpPr>
        <p:spPr>
          <a:xfrm>
            <a:off x="4476165" y="805457"/>
            <a:ext cx="608798" cy="369332"/>
          </a:xfrm>
          <a:prstGeom prst="rect">
            <a:avLst/>
          </a:prstGeom>
          <a:noFill/>
        </p:spPr>
        <p:txBody>
          <a:bodyPr wrap="none" rtlCol="0">
            <a:spAutoFit/>
          </a:bodyPr>
          <a:lstStyle/>
          <a:p>
            <a:r>
              <a:rPr lang="en-US" dirty="0" smtClean="0"/>
              <a:t>Stop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Your first challenge</a:t>
            </a:r>
            <a:br>
              <a:rPr lang="en-US" dirty="0" smtClean="0"/>
            </a:br>
            <a:endParaRPr lang="en-US" dirty="0"/>
          </a:p>
        </p:txBody>
      </p:sp>
      <p:sp>
        <p:nvSpPr>
          <p:cNvPr id="8" name="Text Placeholder 7"/>
          <p:cNvSpPr>
            <a:spLocks noGrp="1"/>
          </p:cNvSpPr>
          <p:nvPr>
            <p:ph type="body" sz="half" idx="2"/>
          </p:nvPr>
        </p:nvSpPr>
        <p:spPr>
          <a:xfrm>
            <a:off x="550798" y="3797344"/>
            <a:ext cx="2453964" cy="617179"/>
          </a:xfrm>
        </p:spPr>
        <p:txBody>
          <a:bodyPr/>
          <a:lstStyle/>
          <a:p>
            <a:r>
              <a:rPr lang="en-US" b="1" dirty="0" smtClean="0"/>
              <a:t>Dr. Acer:</a:t>
            </a:r>
            <a:r>
              <a:rPr lang="en-US" dirty="0" smtClean="0"/>
              <a:t> How do you answer this? </a:t>
            </a:r>
            <a:endParaRPr lang="en-US" dirty="0"/>
          </a:p>
        </p:txBody>
      </p:sp>
      <p:sp>
        <p:nvSpPr>
          <p:cNvPr id="9" name="Content Placeholder 8"/>
          <p:cNvSpPr>
            <a:spLocks noGrp="1"/>
          </p:cNvSpPr>
          <p:nvPr>
            <p:ph sz="quarter" idx="11"/>
          </p:nvPr>
        </p:nvSpPr>
        <p:spPr/>
        <p:txBody>
          <a:bodyPr/>
          <a:lstStyle/>
          <a:p>
            <a:endParaRPr lang="en-US"/>
          </a:p>
        </p:txBody>
      </p:sp>
      <p:sp>
        <p:nvSpPr>
          <p:cNvPr id="11" name="Text Placeholder 10"/>
          <p:cNvSpPr>
            <a:spLocks noGrp="1"/>
          </p:cNvSpPr>
          <p:nvPr>
            <p:ph type="body" sz="quarter" idx="13"/>
          </p:nvPr>
        </p:nvSpPr>
        <p:spPr/>
        <p:txBody>
          <a:bodyPr/>
          <a:lstStyle/>
          <a:p>
            <a:r>
              <a:rPr lang="en-US" dirty="0" smtClean="0"/>
              <a:t>Question 1:</a:t>
            </a:r>
            <a:endParaRPr lang="en-US" dirty="0"/>
          </a:p>
        </p:txBody>
      </p:sp>
      <p:pic>
        <p:nvPicPr>
          <p:cNvPr id="12" name="Picture 11"/>
          <p:cNvPicPr>
            <a:picLocks noChangeAspect="1"/>
          </p:cNvPicPr>
          <p:nvPr/>
        </p:nvPicPr>
        <p:blipFill>
          <a:blip r:embed="rId3"/>
          <a:stretch>
            <a:fillRect/>
          </a:stretch>
        </p:blipFill>
        <p:spPr>
          <a:xfrm>
            <a:off x="526591" y="1254654"/>
            <a:ext cx="2499573" cy="2515195"/>
          </a:xfrm>
          <a:prstGeom prst="rect">
            <a:avLst/>
          </a:prstGeom>
        </p:spPr>
      </p:pic>
      <p:pic>
        <p:nvPicPr>
          <p:cNvPr id="13" name="Picture 12"/>
          <p:cNvPicPr>
            <a:picLocks noChangeAspect="1"/>
          </p:cNvPicPr>
          <p:nvPr/>
        </p:nvPicPr>
        <p:blipFill>
          <a:blip r:embed="rId4"/>
          <a:stretch>
            <a:fillRect/>
          </a:stretch>
        </p:blipFill>
        <p:spPr>
          <a:xfrm>
            <a:off x="4771550" y="1332035"/>
            <a:ext cx="3840034" cy="2319516"/>
          </a:xfrm>
          <a:prstGeom prst="rect">
            <a:avLst/>
          </a:prstGeom>
        </p:spPr>
      </p:pic>
      <p:sp>
        <p:nvSpPr>
          <p:cNvPr id="17" name="Rectangle 16"/>
          <p:cNvSpPr/>
          <p:nvPr/>
        </p:nvSpPr>
        <p:spPr>
          <a:xfrm>
            <a:off x="805400" y="4693334"/>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Next Question</a:t>
            </a:r>
          </a:p>
        </p:txBody>
      </p:sp>
      <p:sp>
        <p:nvSpPr>
          <p:cNvPr id="10" name="Text Placeholder 9"/>
          <p:cNvSpPr txBox="1">
            <a:spLocks/>
          </p:cNvSpPr>
          <p:nvPr/>
        </p:nvSpPr>
        <p:spPr>
          <a:xfrm>
            <a:off x="5281602" y="4133733"/>
            <a:ext cx="3051189" cy="2724267"/>
          </a:xfrm>
          <a:prstGeom prst="rect">
            <a:avLst/>
          </a:prstGeom>
        </p:spPr>
        <p:txBody>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What is the approximate average July temperature of New York city?</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78°F</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78°C</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25°C</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74°F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798" y="3797344"/>
            <a:ext cx="2453964" cy="617179"/>
          </a:xfrm>
        </p:spPr>
        <p:txBody>
          <a:bodyPr/>
          <a:lstStyle/>
          <a:p>
            <a:r>
              <a:rPr lang="en-US" b="1" dirty="0" smtClean="0"/>
              <a:t>Dr. Acer:</a:t>
            </a:r>
            <a:r>
              <a:rPr lang="en-US" dirty="0" smtClean="0"/>
              <a:t> Okay, how about this?</a:t>
            </a:r>
            <a:endParaRPr lang="en-US" dirty="0"/>
          </a:p>
        </p:txBody>
      </p:sp>
      <p:sp>
        <p:nvSpPr>
          <p:cNvPr id="11" name="Text Placeholder 10"/>
          <p:cNvSpPr>
            <a:spLocks noGrp="1"/>
          </p:cNvSpPr>
          <p:nvPr>
            <p:ph type="body" sz="quarter" idx="13"/>
          </p:nvPr>
        </p:nvSpPr>
        <p:spPr/>
        <p:txBody>
          <a:bodyPr/>
          <a:lstStyle/>
          <a:p>
            <a:r>
              <a:rPr lang="en-US" dirty="0" smtClean="0"/>
              <a:t>Question 2:</a:t>
            </a:r>
            <a:endParaRPr lang="en-US" dirty="0"/>
          </a:p>
        </p:txBody>
      </p:sp>
      <p:pic>
        <p:nvPicPr>
          <p:cNvPr id="12" name="Picture 11"/>
          <p:cNvPicPr>
            <a:picLocks noChangeAspect="1"/>
          </p:cNvPicPr>
          <p:nvPr/>
        </p:nvPicPr>
        <p:blipFill>
          <a:blip r:embed="rId3"/>
          <a:stretch>
            <a:fillRect/>
          </a:stretch>
        </p:blipFill>
        <p:spPr>
          <a:xfrm>
            <a:off x="526591" y="1254654"/>
            <a:ext cx="2499573" cy="2515195"/>
          </a:xfrm>
          <a:prstGeom prst="rect">
            <a:avLst/>
          </a:prstGeom>
        </p:spPr>
      </p:pic>
      <p:sp>
        <p:nvSpPr>
          <p:cNvPr id="17" name="Rectangle 16"/>
          <p:cNvSpPr/>
          <p:nvPr/>
        </p:nvSpPr>
        <p:spPr>
          <a:xfrm>
            <a:off x="805400" y="4693334"/>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Next Question</a:t>
            </a:r>
          </a:p>
        </p:txBody>
      </p:sp>
      <p:sp>
        <p:nvSpPr>
          <p:cNvPr id="10" name="Text Placeholder 9"/>
          <p:cNvSpPr txBox="1">
            <a:spLocks/>
          </p:cNvSpPr>
          <p:nvPr/>
        </p:nvSpPr>
        <p:spPr>
          <a:xfrm>
            <a:off x="4398724" y="3779451"/>
            <a:ext cx="4404530" cy="2691310"/>
          </a:xfrm>
          <a:prstGeom prst="rect">
            <a:avLst/>
          </a:prstGeom>
        </p:spPr>
        <p:txBody>
          <a:bodyPr/>
          <a:lstStyle/>
          <a:p>
            <a:pPr lvl="0">
              <a:spcBef>
                <a:spcPct val="20000"/>
              </a:spcBef>
            </a:pPr>
            <a:r>
              <a:rPr lang="en-US" sz="1600" dirty="0" smtClean="0"/>
              <a:t>This figure from the Wisconsin state climatology office is the average wintertime temperature for central Wisconsin. What can you conclude from this data about the winter time temperature of the last decade?</a:t>
            </a:r>
          </a:p>
          <a:p>
            <a:pPr lvl="0">
              <a:spcBef>
                <a:spcPct val="20000"/>
              </a:spcBef>
            </a:pPr>
            <a:r>
              <a:rPr lang="en-US" sz="1600" dirty="0" smtClean="0"/>
              <a:t>- It is more red than previous years.</a:t>
            </a:r>
          </a:p>
          <a:p>
            <a:pPr lvl="0">
              <a:spcBef>
                <a:spcPct val="20000"/>
              </a:spcBef>
            </a:pPr>
            <a:r>
              <a:rPr lang="en-US" sz="1600" dirty="0" smtClean="0"/>
              <a:t>- The temperature between 2000-2010 have been about normal.</a:t>
            </a:r>
          </a:p>
          <a:p>
            <a:pPr lvl="0">
              <a:spcBef>
                <a:spcPct val="20000"/>
              </a:spcBef>
            </a:pPr>
            <a:r>
              <a:rPr lang="en-US" sz="1600" dirty="0" smtClean="0"/>
              <a:t>- The temperatures between 2000-2010 are generally warmer than the previous 100 years.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itle 15"/>
          <p:cNvSpPr>
            <a:spLocks noGrp="1"/>
          </p:cNvSpPr>
          <p:nvPr>
            <p:ph type="title"/>
          </p:nvPr>
        </p:nvSpPr>
        <p:spPr/>
        <p:txBody>
          <a:bodyPr/>
          <a:lstStyle/>
          <a:p>
            <a:endParaRPr lang="en-US"/>
          </a:p>
        </p:txBody>
      </p:sp>
      <p:pic>
        <p:nvPicPr>
          <p:cNvPr id="18" name="Picture 17"/>
          <p:cNvPicPr>
            <a:picLocks noChangeAspect="1"/>
          </p:cNvPicPr>
          <p:nvPr/>
        </p:nvPicPr>
        <p:blipFill>
          <a:blip r:embed="rId4"/>
          <a:stretch>
            <a:fillRect/>
          </a:stretch>
        </p:blipFill>
        <p:spPr>
          <a:xfrm>
            <a:off x="5041082" y="1146226"/>
            <a:ext cx="3580121" cy="25572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798" y="3797344"/>
            <a:ext cx="2453964" cy="617179"/>
          </a:xfrm>
        </p:spPr>
        <p:txBody>
          <a:bodyPr/>
          <a:lstStyle/>
          <a:p>
            <a:r>
              <a:rPr lang="en-US" b="1" dirty="0" smtClean="0"/>
              <a:t>Dr. Acer:</a:t>
            </a:r>
            <a:r>
              <a:rPr lang="en-US" dirty="0" smtClean="0"/>
              <a:t> "Okay. How did you do?"</a:t>
            </a:r>
            <a:endParaRPr lang="en-US" dirty="0"/>
          </a:p>
        </p:txBody>
      </p:sp>
      <p:pic>
        <p:nvPicPr>
          <p:cNvPr id="12" name="Picture 11"/>
          <p:cNvPicPr>
            <a:picLocks noChangeAspect="1"/>
          </p:cNvPicPr>
          <p:nvPr/>
        </p:nvPicPr>
        <p:blipFill>
          <a:blip r:embed="rId3"/>
          <a:stretch>
            <a:fillRect/>
          </a:stretch>
        </p:blipFill>
        <p:spPr>
          <a:xfrm>
            <a:off x="526591" y="1254654"/>
            <a:ext cx="2499573" cy="2515195"/>
          </a:xfrm>
          <a:prstGeom prst="rect">
            <a:avLst/>
          </a:prstGeom>
        </p:spPr>
      </p:pic>
      <p:sp>
        <p:nvSpPr>
          <p:cNvPr id="17" name="Rectangle 16"/>
          <p:cNvSpPr/>
          <p:nvPr/>
        </p:nvSpPr>
        <p:spPr>
          <a:xfrm>
            <a:off x="805400" y="4693334"/>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Continue</a:t>
            </a:r>
          </a:p>
        </p:txBody>
      </p:sp>
      <p:sp>
        <p:nvSpPr>
          <p:cNvPr id="10" name="Text Placeholder 9"/>
          <p:cNvSpPr txBox="1">
            <a:spLocks/>
          </p:cNvSpPr>
          <p:nvPr/>
        </p:nvSpPr>
        <p:spPr>
          <a:xfrm>
            <a:off x="4460678" y="3004973"/>
            <a:ext cx="4404530" cy="3423192"/>
          </a:xfrm>
          <a:prstGeom prst="rect">
            <a:avLst/>
          </a:prstGeom>
        </p:spPr>
        <p:txBody>
          <a:bodyPr/>
          <a:lstStyle/>
          <a:p>
            <a:pPr lvl="0">
              <a:spcBef>
                <a:spcPct val="20000"/>
              </a:spcBef>
            </a:pPr>
            <a:r>
              <a:rPr lang="en-US" sz="1600" dirty="0" smtClean="0"/>
              <a:t>This figure plots two variables and how they relate to one another. Select all that are accurate.</a:t>
            </a:r>
          </a:p>
          <a:p>
            <a:pPr lvl="0">
              <a:spcBef>
                <a:spcPct val="20000"/>
              </a:spcBef>
            </a:pPr>
            <a:endParaRPr lang="en-US" sz="1600" dirty="0" smtClean="0"/>
          </a:p>
          <a:p>
            <a:pPr lvl="0">
              <a:spcBef>
                <a:spcPct val="20000"/>
              </a:spcBef>
              <a:buFontTx/>
              <a:buChar char="-"/>
            </a:pPr>
            <a:r>
              <a:rPr lang="en-US" sz="1600" dirty="0" smtClean="0"/>
              <a:t>The variable represented by the green line is larger than the the variable represented by the blue line.</a:t>
            </a:r>
          </a:p>
          <a:p>
            <a:pPr lvl="0">
              <a:spcBef>
                <a:spcPct val="20000"/>
              </a:spcBef>
              <a:buFontTx/>
              <a:buChar char="-"/>
            </a:pPr>
            <a:r>
              <a:rPr lang="en-US" sz="1600" dirty="0" smtClean="0"/>
              <a:t> Both variables are increasing with time.</a:t>
            </a:r>
          </a:p>
          <a:p>
            <a:pPr lvl="0">
              <a:spcBef>
                <a:spcPct val="20000"/>
              </a:spcBef>
              <a:buFontTx/>
              <a:buChar char="-"/>
            </a:pPr>
            <a:r>
              <a:rPr lang="en-US" sz="1600" dirty="0" smtClean="0"/>
              <a:t>Both variables are increasing linearly.</a:t>
            </a:r>
          </a:p>
          <a:p>
            <a:pPr lvl="0">
              <a:spcBef>
                <a:spcPct val="20000"/>
              </a:spcBef>
              <a:buFontTx/>
              <a:buChar char="-"/>
            </a:pPr>
            <a:r>
              <a:rPr lang="en-US" sz="1600" dirty="0" smtClean="0"/>
              <a:t>The green line increases exponentially with time</a:t>
            </a:r>
          </a:p>
          <a:p>
            <a:pPr lvl="0">
              <a:spcBef>
                <a:spcPct val="20000"/>
              </a:spcBef>
              <a:buFontTx/>
              <a:buChar char="-"/>
            </a:pPr>
            <a:r>
              <a:rPr lang="en-US" sz="1600" dirty="0" smtClean="0"/>
              <a:t>The differences between the green and blue line will get larger with time</a:t>
            </a:r>
          </a:p>
          <a:p>
            <a:pPr lvl="0">
              <a:spcBef>
                <a:spcPct val="20000"/>
              </a:spcBef>
              <a:buFontTx/>
              <a:buChar char="-"/>
            </a:pPr>
            <a:r>
              <a:rPr lang="en-US" sz="1600" dirty="0" smtClean="0"/>
              <a:t>The green line is increasing </a:t>
            </a:r>
            <a:r>
              <a:rPr lang="en-US" sz="1600" dirty="0" err="1" smtClean="0"/>
              <a:t>logrithmically</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p:cNvPicPr>
            <a:picLocks noChangeAspect="1"/>
          </p:cNvPicPr>
          <p:nvPr/>
        </p:nvPicPr>
        <p:blipFill>
          <a:blip r:embed="rId4"/>
          <a:stretch>
            <a:fillRect/>
          </a:stretch>
        </p:blipFill>
        <p:spPr>
          <a:xfrm>
            <a:off x="4373029" y="856701"/>
            <a:ext cx="4709019" cy="18145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798" y="3797344"/>
            <a:ext cx="2453964" cy="617179"/>
          </a:xfrm>
        </p:spPr>
        <p:txBody>
          <a:bodyPr/>
          <a:lstStyle/>
          <a:p>
            <a:r>
              <a:rPr lang="en-US" dirty="0" smtClean="0"/>
              <a:t>I don't think you are ready for this job. Here's a tutorial for you to study. Until you're ready you can join the custodial team. </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sp>
        <p:nvSpPr>
          <p:cNvPr id="17" name="Rectangle 16"/>
          <p:cNvSpPr/>
          <p:nvPr/>
        </p:nvSpPr>
        <p:spPr>
          <a:xfrm>
            <a:off x="805400" y="5359385"/>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Again</a:t>
            </a:r>
          </a:p>
        </p:txBody>
      </p:sp>
      <p:sp>
        <p:nvSpPr>
          <p:cNvPr id="10" name="Text Placeholder 9"/>
          <p:cNvSpPr txBox="1">
            <a:spLocks/>
          </p:cNvSpPr>
          <p:nvPr/>
        </p:nvSpPr>
        <p:spPr>
          <a:xfrm>
            <a:off x="4460678" y="789967"/>
            <a:ext cx="4404530" cy="1951684"/>
          </a:xfrm>
          <a:prstGeom prst="rect">
            <a:avLst/>
          </a:prstGeom>
        </p:spPr>
        <p:txBody>
          <a:bodyPr/>
          <a:lstStyle/>
          <a:p>
            <a:pPr lvl="0">
              <a:spcBef>
                <a:spcPct val="20000"/>
              </a:spcBef>
            </a:pPr>
            <a:r>
              <a:rPr lang="en-US" sz="1600" b="1" dirty="0" smtClean="0"/>
              <a:t>Design Note: </a:t>
            </a:r>
            <a:r>
              <a:rPr lang="en-US" sz="1600" dirty="0" smtClean="0"/>
              <a:t/>
            </a:r>
            <a:br>
              <a:rPr lang="en-US" sz="1600" dirty="0" smtClean="0"/>
            </a:br>
            <a:r>
              <a:rPr lang="en-US" sz="1600" dirty="0" smtClean="0"/>
              <a:t/>
            </a:r>
            <a:br>
              <a:rPr lang="en-US" sz="1600" dirty="0" smtClean="0"/>
            </a:br>
            <a:r>
              <a:rPr lang="en-US" sz="1600" dirty="0" smtClean="0"/>
              <a:t>Allow 2 attempts. If fail on second attempt learner is fired and remedial tutorial is recommended.</a:t>
            </a:r>
            <a:br>
              <a:rPr lang="en-US" sz="1600" dirty="0" smtClean="0"/>
            </a:br>
            <a:r>
              <a:rPr lang="en-US" sz="1600" dirty="0" smtClean="0"/>
              <a:t/>
            </a:r>
            <a:br>
              <a:rPr lang="en-US" sz="1600" dirty="0" smtClean="0"/>
            </a:br>
            <a:r>
              <a:rPr lang="en-US" sz="1600" dirty="0" smtClean="0"/>
              <a:t>Continue to next scene.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4847889" y="3051441"/>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Board Room</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50798" y="3797344"/>
            <a:ext cx="2453964" cy="617179"/>
          </a:xfrm>
        </p:spPr>
        <p:txBody>
          <a:bodyPr/>
          <a:lstStyle/>
          <a:p>
            <a:r>
              <a:rPr lang="en-US" b="1" dirty="0" smtClean="0"/>
              <a:t>Dr. Acer: </a:t>
            </a:r>
            <a:r>
              <a:rPr lang="en-US" dirty="0" smtClean="0"/>
              <a:t> Good. Looks like you'll be able to handle the job. In 10 minutes we'll be meeting with the Mayor and the City Planner in the board room. I'll see you then. </a:t>
            </a:r>
            <a:endParaRPr lang="en-US" dirty="0"/>
          </a:p>
        </p:txBody>
      </p:sp>
      <p:pic>
        <p:nvPicPr>
          <p:cNvPr id="12" name="Picture 11"/>
          <p:cNvPicPr>
            <a:picLocks noChangeAspect="1"/>
          </p:cNvPicPr>
          <p:nvPr/>
        </p:nvPicPr>
        <p:blipFill>
          <a:blip r:embed="rId2"/>
          <a:stretch>
            <a:fillRect/>
          </a:stretch>
        </p:blipFill>
        <p:spPr>
          <a:xfrm>
            <a:off x="526591" y="1254654"/>
            <a:ext cx="2499573" cy="2515195"/>
          </a:xfrm>
          <a:prstGeom prst="rect">
            <a:avLst/>
          </a:prstGeom>
        </p:spPr>
      </p:pic>
      <p:sp>
        <p:nvSpPr>
          <p:cNvPr id="17" name="Rectangle 16"/>
          <p:cNvSpPr/>
          <p:nvPr/>
        </p:nvSpPr>
        <p:spPr>
          <a:xfrm>
            <a:off x="805400" y="5359385"/>
            <a:ext cx="2075454" cy="511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Board Room</a:t>
            </a:r>
          </a:p>
        </p:txBody>
      </p:sp>
      <p:pic>
        <p:nvPicPr>
          <p:cNvPr id="9" name="Picture 8"/>
          <p:cNvPicPr>
            <a:picLocks noChangeAspect="1"/>
          </p:cNvPicPr>
          <p:nvPr/>
        </p:nvPicPr>
        <p:blipFill>
          <a:blip r:embed="rId3"/>
          <a:stretch>
            <a:fillRect/>
          </a:stretch>
        </p:blipFill>
        <p:spPr>
          <a:xfrm>
            <a:off x="5093500" y="1285633"/>
            <a:ext cx="3248549" cy="33988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4674</TotalTime>
  <Words>4479</Words>
  <Application>Microsoft Macintosh PowerPoint</Application>
  <PresentationFormat>On-screen Show (4:3)</PresentationFormat>
  <Paragraphs>325</Paragraphs>
  <Slides>48</Slides>
  <Notes>8</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Office Theme</vt:lpstr>
      <vt:lpstr>You're the new intern </vt:lpstr>
      <vt:lpstr>Your first challenge </vt:lpstr>
      <vt:lpstr>Your first challenge </vt:lpstr>
      <vt:lpstr>Your first challenge </vt:lpstr>
      <vt:lpstr>Your first challenge </vt:lpstr>
      <vt:lpstr>Slide 6</vt:lpstr>
      <vt:lpstr>Slide 7</vt:lpstr>
      <vt:lpstr>Slide 8</vt:lpstr>
      <vt:lpstr>Slide 9</vt:lpstr>
      <vt:lpstr>In the Board Room</vt:lpstr>
      <vt:lpstr>In the Board Room</vt:lpstr>
      <vt:lpstr>In the Board Room</vt:lpstr>
      <vt:lpstr>In the Board Room</vt:lpstr>
      <vt:lpstr>In the Board Room</vt:lpstr>
      <vt:lpstr>In the Board Room</vt:lpstr>
      <vt:lpstr>In the Board Room</vt:lpstr>
      <vt:lpstr>In the Board Room</vt:lpstr>
      <vt:lpstr>Back in the Science Lab: </vt:lpstr>
      <vt:lpstr>Back in the Science Lab: </vt:lpstr>
      <vt:lpstr>Back in the Science Lab: </vt:lpstr>
      <vt:lpstr>Dr. Acer's Email Message:</vt:lpstr>
      <vt:lpstr>Dr. Acer's Email Message:</vt:lpstr>
      <vt:lpstr>Dr. Acer's Email Message:</vt:lpstr>
      <vt:lpstr>Dr. Acer's Email Message:</vt:lpstr>
      <vt:lpstr>Dr. Acer's Email Message:</vt:lpstr>
      <vt:lpstr>Dr. Acer's Email Message:</vt:lpstr>
      <vt:lpstr>Dr. Acer's Email Message:</vt:lpstr>
      <vt:lpstr>Dr. Acer's Email Message:</vt:lpstr>
      <vt:lpstr>Dr. Acer's Email Message:</vt:lpstr>
      <vt:lpstr>Slide 30</vt:lpstr>
      <vt:lpstr>Slide 31</vt:lpstr>
      <vt:lpstr>Slide 32</vt:lpstr>
      <vt:lpstr>Slide 33</vt:lpstr>
      <vt:lpstr>Back In the Board Room</vt:lpstr>
      <vt:lpstr>Back In the Board Room</vt:lpstr>
      <vt:lpstr>Back In the Board Room</vt:lpstr>
      <vt:lpstr>Back In the Board Room</vt:lpstr>
      <vt:lpstr>Back In the Board Room</vt:lpstr>
      <vt:lpstr>Back In the Board Room</vt:lpstr>
      <vt:lpstr>Back In the Board Room</vt:lpstr>
      <vt:lpstr>Back In the Board Room</vt:lpstr>
      <vt:lpstr>Back In the Board Room</vt:lpstr>
      <vt:lpstr>Back In the Board Room</vt:lpstr>
      <vt:lpstr>Back In the Board Room</vt:lpstr>
      <vt:lpstr>Back In the Board Room</vt:lpstr>
      <vt:lpstr>Back In the Board Room</vt:lpstr>
      <vt:lpstr>Back In the Board Room</vt:lpstr>
      <vt:lpstr>To be continued</vt:lpstr>
    </vt:vector>
  </TitlesOfParts>
  <Company>UW Madison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Emmanuel Contreras</dc:creator>
  <cp:lastModifiedBy>Emmanuel Contreras</cp:lastModifiedBy>
  <cp:revision>80</cp:revision>
  <dcterms:created xsi:type="dcterms:W3CDTF">2013-03-25T17:49:18Z</dcterms:created>
  <dcterms:modified xsi:type="dcterms:W3CDTF">2013-03-25T18:46:48Z</dcterms:modified>
</cp:coreProperties>
</file>