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3891200" cy="32918400"/>
  <p:notesSz cx="32248475" cy="395636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11111"/>
    <a:srgbClr val="FF3300"/>
    <a:srgbClr val="66FF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595" autoAdjust="0"/>
  </p:normalViewPr>
  <p:slideViewPr>
    <p:cSldViewPr>
      <p:cViewPr>
        <p:scale>
          <a:sx n="50" d="100"/>
          <a:sy n="50" d="100"/>
        </p:scale>
        <p:origin x="-72" y="138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6350" cy="1978025"/>
          </a:xfrm>
          <a:prstGeom prst="rect">
            <a:avLst/>
          </a:prstGeom>
          <a:noFill/>
          <a:ln w="9525">
            <a:noFill/>
            <a:miter lim="800000"/>
            <a:headEnd/>
            <a:tailEnd/>
          </a:ln>
          <a:effectLst/>
        </p:spPr>
        <p:txBody>
          <a:bodyPr vert="horz" wrap="square" lIns="448392" tIns="224198" rIns="448392" bIns="224198" numCol="1" anchor="t" anchorCtr="0" compatLnSpc="1">
            <a:prstTxWarp prst="textNoShape">
              <a:avLst/>
            </a:prstTxWarp>
          </a:bodyPr>
          <a:lstStyle>
            <a:lvl1pPr defTabSz="4481513">
              <a:defRPr sz="6300"/>
            </a:lvl1pPr>
          </a:lstStyle>
          <a:p>
            <a:pPr>
              <a:defRPr/>
            </a:pPr>
            <a:endParaRPr lang="en-US"/>
          </a:p>
        </p:txBody>
      </p:sp>
      <p:sp>
        <p:nvSpPr>
          <p:cNvPr id="4099" name="Rectangle 1027"/>
          <p:cNvSpPr>
            <a:spLocks noGrp="1" noChangeArrowheads="1"/>
          </p:cNvSpPr>
          <p:nvPr>
            <p:ph type="dt" sz="quarter" idx="1"/>
          </p:nvPr>
        </p:nvSpPr>
        <p:spPr bwMode="auto">
          <a:xfrm>
            <a:off x="18272125" y="0"/>
            <a:ext cx="13976350" cy="1978025"/>
          </a:xfrm>
          <a:prstGeom prst="rect">
            <a:avLst/>
          </a:prstGeom>
          <a:noFill/>
          <a:ln w="9525">
            <a:noFill/>
            <a:miter lim="800000"/>
            <a:headEnd/>
            <a:tailEnd/>
          </a:ln>
          <a:effectLst/>
        </p:spPr>
        <p:txBody>
          <a:bodyPr vert="horz" wrap="square" lIns="448392" tIns="224198" rIns="448392" bIns="224198" numCol="1" anchor="t" anchorCtr="0" compatLnSpc="1">
            <a:prstTxWarp prst="textNoShape">
              <a:avLst/>
            </a:prstTxWarp>
          </a:bodyPr>
          <a:lstStyle>
            <a:lvl1pPr algn="r" defTabSz="4481513">
              <a:defRPr sz="6300"/>
            </a:lvl1pPr>
          </a:lstStyle>
          <a:p>
            <a:pPr>
              <a:defRPr/>
            </a:pPr>
            <a:endParaRPr lang="en-US"/>
          </a:p>
        </p:txBody>
      </p:sp>
      <p:sp>
        <p:nvSpPr>
          <p:cNvPr id="4100" name="Rectangle 1028"/>
          <p:cNvSpPr>
            <a:spLocks noGrp="1" noChangeArrowheads="1"/>
          </p:cNvSpPr>
          <p:nvPr>
            <p:ph type="ftr" sz="quarter" idx="2"/>
          </p:nvPr>
        </p:nvSpPr>
        <p:spPr bwMode="auto">
          <a:xfrm>
            <a:off x="0" y="37585650"/>
            <a:ext cx="13976350" cy="1978025"/>
          </a:xfrm>
          <a:prstGeom prst="rect">
            <a:avLst/>
          </a:prstGeom>
          <a:noFill/>
          <a:ln w="9525">
            <a:noFill/>
            <a:miter lim="800000"/>
            <a:headEnd/>
            <a:tailEnd/>
          </a:ln>
          <a:effectLst/>
        </p:spPr>
        <p:txBody>
          <a:bodyPr vert="horz" wrap="square" lIns="448392" tIns="224198" rIns="448392" bIns="224198" numCol="1" anchor="b" anchorCtr="0" compatLnSpc="1">
            <a:prstTxWarp prst="textNoShape">
              <a:avLst/>
            </a:prstTxWarp>
          </a:bodyPr>
          <a:lstStyle>
            <a:lvl1pPr defTabSz="4481513">
              <a:defRPr sz="6300"/>
            </a:lvl1pPr>
          </a:lstStyle>
          <a:p>
            <a:pPr>
              <a:defRPr/>
            </a:pPr>
            <a:endParaRPr lang="en-US"/>
          </a:p>
        </p:txBody>
      </p:sp>
      <p:sp>
        <p:nvSpPr>
          <p:cNvPr id="4101" name="Rectangle 1029"/>
          <p:cNvSpPr>
            <a:spLocks noGrp="1" noChangeArrowheads="1"/>
          </p:cNvSpPr>
          <p:nvPr>
            <p:ph type="sldNum" sz="quarter" idx="3"/>
          </p:nvPr>
        </p:nvSpPr>
        <p:spPr bwMode="auto">
          <a:xfrm>
            <a:off x="18272125" y="37585650"/>
            <a:ext cx="13976350" cy="1978025"/>
          </a:xfrm>
          <a:prstGeom prst="rect">
            <a:avLst/>
          </a:prstGeom>
          <a:noFill/>
          <a:ln w="9525">
            <a:noFill/>
            <a:miter lim="800000"/>
            <a:headEnd/>
            <a:tailEnd/>
          </a:ln>
          <a:effectLst/>
        </p:spPr>
        <p:txBody>
          <a:bodyPr vert="horz" wrap="square" lIns="448392" tIns="224198" rIns="448392" bIns="224198" numCol="1" anchor="b" anchorCtr="0" compatLnSpc="1">
            <a:prstTxWarp prst="textNoShape">
              <a:avLst/>
            </a:prstTxWarp>
          </a:bodyPr>
          <a:lstStyle>
            <a:lvl1pPr algn="r" defTabSz="4481513">
              <a:defRPr sz="6300"/>
            </a:lvl1pPr>
          </a:lstStyle>
          <a:p>
            <a:pPr>
              <a:defRPr/>
            </a:pPr>
            <a:fld id="{5B0E22C5-78A1-4753-A701-849731A6F66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9AF02-502E-42BF-B9B2-E34E9D7DF62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680639-D844-4B86-BE26-37E5998B1D1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497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4063" y="2925763"/>
            <a:ext cx="2782570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085FEA-1665-43B0-B04F-B89DAC0485C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FD0247-5743-4013-B07F-FC1B04D1384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42545-7E35-46F6-AB87-E7C31CCDE54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4063" y="9509125"/>
            <a:ext cx="185753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53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715A86-C93A-4F0E-A3CA-8B2C641A9F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090A82-34BA-40C9-82E8-A8DD82CE99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AC9437-246E-48AD-936B-7841853396B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A95E5D-F280-4086-B5AA-B8AF8A1D5B4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42FA8-F2E2-4C17-AB69-429F6C3B72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ADE13D-96AB-4967-9E38-62A8E96D2B8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20877926-EE4D-4E63-BD2B-FB692FF86F2E}" type="slidenum">
              <a:rPr lang="en-US"/>
              <a:pPr>
                <a:defRPr/>
              </a:pPr>
              <a:t>‹#›</a:t>
            </a:fld>
            <a:endParaRPr lang="en-US" dirty="0"/>
          </a:p>
        </p:txBody>
      </p:sp>
      <p:pic>
        <p:nvPicPr>
          <p:cNvPr id="1031" name="Picture 7" descr="FIRSTIMAGE_G14V_SSEC_NL"/>
          <p:cNvPicPr>
            <a:picLocks noChangeAspect="1" noChangeArrowheads="1"/>
          </p:cNvPicPr>
          <p:nvPr userDrawn="1"/>
        </p:nvPicPr>
        <p:blipFill>
          <a:blip r:embed="rId13">
            <a:lum bright="40000" contrast="-60000"/>
          </a:blip>
          <a:srcRect/>
          <a:stretch>
            <a:fillRect/>
          </a:stretch>
        </p:blipFill>
        <p:spPr bwMode="auto">
          <a:xfrm>
            <a:off x="0" y="-2173288"/>
            <a:ext cx="44500800" cy="367601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gi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305800" y="868363"/>
            <a:ext cx="27635200" cy="1189037"/>
          </a:xfrm>
          <a:prstGeom prst="rect">
            <a:avLst/>
          </a:prstGeom>
          <a:noFill/>
          <a:ln w="9525">
            <a:noFill/>
            <a:miter lim="800000"/>
            <a:headEnd/>
            <a:tailEnd/>
          </a:ln>
        </p:spPr>
        <p:txBody>
          <a:bodyPr>
            <a:spAutoFit/>
          </a:bodyPr>
          <a:lstStyle/>
          <a:p>
            <a:pPr algn="ctr">
              <a:spcBef>
                <a:spcPct val="50000"/>
              </a:spcBef>
            </a:pPr>
            <a:r>
              <a:rPr lang="en-US" sz="7200" b="1">
                <a:solidFill>
                  <a:srgbClr val="FF3300"/>
                </a:solidFill>
              </a:rPr>
              <a:t>The GOES-14 Science Test – December 2009</a:t>
            </a:r>
          </a:p>
        </p:txBody>
      </p:sp>
      <p:sp>
        <p:nvSpPr>
          <p:cNvPr id="14339" name="Text Box 27"/>
          <p:cNvSpPr txBox="1">
            <a:spLocks noChangeArrowheads="1"/>
          </p:cNvSpPr>
          <p:nvPr/>
        </p:nvSpPr>
        <p:spPr bwMode="auto">
          <a:xfrm>
            <a:off x="26060400" y="3276600"/>
            <a:ext cx="7747000" cy="3016250"/>
          </a:xfrm>
          <a:prstGeom prst="rect">
            <a:avLst/>
          </a:prstGeom>
          <a:noFill/>
          <a:ln w="9525">
            <a:noFill/>
            <a:miter lim="800000"/>
            <a:headEnd/>
            <a:tailEnd/>
          </a:ln>
        </p:spPr>
        <p:txBody>
          <a:bodyPr>
            <a:spAutoFit/>
          </a:bodyPr>
          <a:lstStyle/>
          <a:p>
            <a:pPr algn="ctr"/>
            <a:r>
              <a:rPr lang="en-US" sz="3200" b="1">
                <a:solidFill>
                  <a:srgbClr val="111111"/>
                </a:solidFill>
              </a:rPr>
              <a:t>Timothy J. Schmit</a:t>
            </a:r>
          </a:p>
          <a:p>
            <a:pPr algn="ctr"/>
            <a:r>
              <a:rPr lang="en-US" sz="3200">
                <a:solidFill>
                  <a:srgbClr val="111111"/>
                </a:solidFill>
              </a:rPr>
              <a:t>NOAA/NESDIS, SaTellite Applications and Research (STAR) </a:t>
            </a:r>
          </a:p>
          <a:p>
            <a:pPr algn="ctr"/>
            <a:r>
              <a:rPr lang="en-US" sz="3200">
                <a:solidFill>
                  <a:srgbClr val="111111"/>
                </a:solidFill>
              </a:rPr>
              <a:t>Advanced Satellite Products Branch (ASPB)</a:t>
            </a:r>
          </a:p>
          <a:p>
            <a:pPr algn="ctr"/>
            <a:r>
              <a:rPr lang="en-US" sz="3200">
                <a:solidFill>
                  <a:srgbClr val="111111"/>
                </a:solidFill>
              </a:rPr>
              <a:t>Madison WI 53706</a:t>
            </a:r>
          </a:p>
          <a:p>
            <a:pPr algn="ctr"/>
            <a:r>
              <a:rPr lang="en-US" sz="3200" b="1">
                <a:solidFill>
                  <a:srgbClr val="111111"/>
                </a:solidFill>
              </a:rPr>
              <a:t>tim.j.schmit@noaa.gov</a:t>
            </a:r>
          </a:p>
        </p:txBody>
      </p:sp>
      <p:pic>
        <p:nvPicPr>
          <p:cNvPr id="14340" name="Picture 38" descr="ciracol_pc"/>
          <p:cNvPicPr>
            <a:picLocks noChangeAspect="1" noChangeArrowheads="1"/>
          </p:cNvPicPr>
          <p:nvPr/>
        </p:nvPicPr>
        <p:blipFill>
          <a:blip r:embed="rId2"/>
          <a:srcRect/>
          <a:stretch>
            <a:fillRect/>
          </a:stretch>
        </p:blipFill>
        <p:spPr bwMode="auto">
          <a:xfrm>
            <a:off x="4267200" y="3733800"/>
            <a:ext cx="5257800" cy="1949450"/>
          </a:xfrm>
          <a:prstGeom prst="rect">
            <a:avLst/>
          </a:prstGeom>
          <a:noFill/>
          <a:ln w="9525">
            <a:noFill/>
            <a:miter lim="800000"/>
            <a:headEnd/>
            <a:tailEnd/>
          </a:ln>
        </p:spPr>
      </p:pic>
      <p:pic>
        <p:nvPicPr>
          <p:cNvPr id="14341" name="Picture 1208" descr="CIMSS_logo_2002"/>
          <p:cNvPicPr>
            <a:picLocks noChangeAspect="1" noChangeArrowheads="1"/>
          </p:cNvPicPr>
          <p:nvPr/>
        </p:nvPicPr>
        <p:blipFill>
          <a:blip r:embed="rId3"/>
          <a:srcRect/>
          <a:stretch>
            <a:fillRect/>
          </a:stretch>
        </p:blipFill>
        <p:spPr bwMode="auto">
          <a:xfrm>
            <a:off x="35737800" y="3814763"/>
            <a:ext cx="3581400" cy="2405062"/>
          </a:xfrm>
          <a:prstGeom prst="rect">
            <a:avLst/>
          </a:prstGeom>
          <a:noFill/>
          <a:ln w="9525">
            <a:noFill/>
            <a:miter lim="800000"/>
            <a:headEnd/>
            <a:tailEnd/>
          </a:ln>
        </p:spPr>
      </p:pic>
      <p:sp>
        <p:nvSpPr>
          <p:cNvPr id="14342" name="Rectangle 2636"/>
          <p:cNvSpPr>
            <a:spLocks noChangeArrowheads="1"/>
          </p:cNvSpPr>
          <p:nvPr/>
        </p:nvSpPr>
        <p:spPr bwMode="auto">
          <a:xfrm>
            <a:off x="2971800" y="2590800"/>
            <a:ext cx="38481000" cy="4419600"/>
          </a:xfrm>
          <a:prstGeom prst="rect">
            <a:avLst/>
          </a:prstGeom>
          <a:noFill/>
          <a:ln w="9525">
            <a:solidFill>
              <a:schemeClr val="tx1"/>
            </a:solidFill>
            <a:miter lim="800000"/>
            <a:headEnd/>
            <a:tailEnd/>
          </a:ln>
        </p:spPr>
        <p:txBody>
          <a:bodyPr wrap="none" anchor="ctr"/>
          <a:lstStyle/>
          <a:p>
            <a:endParaRPr lang="en-US">
              <a:solidFill>
                <a:srgbClr val="111111"/>
              </a:solidFill>
            </a:endParaRPr>
          </a:p>
        </p:txBody>
      </p:sp>
      <p:sp>
        <p:nvSpPr>
          <p:cNvPr id="14343" name="Text Box 3015"/>
          <p:cNvSpPr txBox="1">
            <a:spLocks noChangeArrowheads="1"/>
          </p:cNvSpPr>
          <p:nvPr/>
        </p:nvSpPr>
        <p:spPr bwMode="auto">
          <a:xfrm>
            <a:off x="11049000" y="3165475"/>
            <a:ext cx="8763000" cy="3503613"/>
          </a:xfrm>
          <a:prstGeom prst="rect">
            <a:avLst/>
          </a:prstGeom>
          <a:noFill/>
          <a:ln w="9525">
            <a:noFill/>
            <a:miter lim="800000"/>
            <a:headEnd/>
            <a:tailEnd/>
          </a:ln>
        </p:spPr>
        <p:txBody>
          <a:bodyPr>
            <a:spAutoFit/>
          </a:bodyPr>
          <a:lstStyle/>
          <a:p>
            <a:pPr algn="ctr"/>
            <a:r>
              <a:rPr lang="en-US" sz="3200" b="1">
                <a:solidFill>
                  <a:srgbClr val="111111"/>
                </a:solidFill>
              </a:rPr>
              <a:t>Donald W. Hillger</a:t>
            </a:r>
          </a:p>
          <a:p>
            <a:pPr algn="ctr"/>
            <a:r>
              <a:rPr lang="en-US" sz="3200">
                <a:solidFill>
                  <a:srgbClr val="111111"/>
                </a:solidFill>
              </a:rPr>
              <a:t>NOAA/NESDIS, SaTellite Applications and Research (STAR)</a:t>
            </a:r>
          </a:p>
          <a:p>
            <a:pPr algn="ctr"/>
            <a:r>
              <a:rPr lang="en-US" sz="3200">
                <a:solidFill>
                  <a:srgbClr val="111111"/>
                </a:solidFill>
              </a:rPr>
              <a:t>Regional And Mesoscale Meteorology Branch (RAMMB)</a:t>
            </a:r>
          </a:p>
          <a:p>
            <a:pPr algn="ctr"/>
            <a:r>
              <a:rPr lang="en-US" sz="3200">
                <a:solidFill>
                  <a:srgbClr val="111111"/>
                </a:solidFill>
              </a:rPr>
              <a:t>Fort Collins CO 80523-1375</a:t>
            </a:r>
          </a:p>
          <a:p>
            <a:pPr algn="ctr"/>
            <a:r>
              <a:rPr lang="en-US" sz="3200" b="1">
                <a:solidFill>
                  <a:srgbClr val="111111"/>
                </a:solidFill>
              </a:rPr>
              <a:t>don.hillger@noaa.gov</a:t>
            </a:r>
          </a:p>
        </p:txBody>
      </p:sp>
      <p:sp>
        <p:nvSpPr>
          <p:cNvPr id="14344" name="Text Box 3033"/>
          <p:cNvSpPr txBox="1">
            <a:spLocks noChangeArrowheads="1"/>
          </p:cNvSpPr>
          <p:nvPr/>
        </p:nvSpPr>
        <p:spPr bwMode="auto">
          <a:xfrm>
            <a:off x="12792075" y="21640800"/>
            <a:ext cx="8620125" cy="895350"/>
          </a:xfrm>
          <a:prstGeom prst="rect">
            <a:avLst/>
          </a:prstGeom>
          <a:noFill/>
          <a:ln w="9525">
            <a:noFill/>
            <a:miter lim="800000"/>
            <a:headEnd/>
            <a:tailEnd/>
          </a:ln>
        </p:spPr>
        <p:txBody>
          <a:bodyPr>
            <a:spAutoFit/>
          </a:bodyPr>
          <a:lstStyle/>
          <a:p>
            <a:pPr algn="ctr">
              <a:spcBef>
                <a:spcPct val="20000"/>
              </a:spcBef>
            </a:pPr>
            <a:r>
              <a:rPr lang="en-US" b="1">
                <a:solidFill>
                  <a:srgbClr val="111111"/>
                </a:solidFill>
              </a:rPr>
              <a:t>GOES-14 Imager and Sounder weighting functions</a:t>
            </a:r>
          </a:p>
          <a:p>
            <a:pPr algn="ctr">
              <a:spcBef>
                <a:spcPct val="20000"/>
              </a:spcBef>
            </a:pPr>
            <a:r>
              <a:rPr lang="en-US" b="1">
                <a:solidFill>
                  <a:srgbClr val="111111"/>
                </a:solidFill>
              </a:rPr>
              <a:t>(Figures courtesy of Mat Gunshor/CIMSS.)</a:t>
            </a:r>
          </a:p>
        </p:txBody>
      </p:sp>
      <p:pic>
        <p:nvPicPr>
          <p:cNvPr id="14345" name="Picture 25" descr="C:\GOES-14_PLT\GOES14_SNDR_20PL.GIF"/>
          <p:cNvPicPr>
            <a:picLocks noChangeAspect="1" noChangeArrowheads="1"/>
          </p:cNvPicPr>
          <p:nvPr/>
        </p:nvPicPr>
        <p:blipFill>
          <a:blip r:embed="rId4"/>
          <a:srcRect/>
          <a:stretch>
            <a:fillRect/>
          </a:stretch>
        </p:blipFill>
        <p:spPr bwMode="auto">
          <a:xfrm>
            <a:off x="2971800" y="23926800"/>
            <a:ext cx="7620000" cy="5334000"/>
          </a:xfrm>
          <a:prstGeom prst="rect">
            <a:avLst/>
          </a:prstGeom>
          <a:noFill/>
          <a:ln w="9525">
            <a:noFill/>
            <a:miter lim="800000"/>
            <a:headEnd/>
            <a:tailEnd/>
          </a:ln>
        </p:spPr>
      </p:pic>
      <p:sp>
        <p:nvSpPr>
          <p:cNvPr id="14346" name="Text Box 3033"/>
          <p:cNvSpPr txBox="1">
            <a:spLocks noChangeArrowheads="1"/>
          </p:cNvSpPr>
          <p:nvPr/>
        </p:nvSpPr>
        <p:spPr bwMode="auto">
          <a:xfrm>
            <a:off x="2971800" y="29641800"/>
            <a:ext cx="7391400" cy="457200"/>
          </a:xfrm>
          <a:prstGeom prst="rect">
            <a:avLst/>
          </a:prstGeom>
          <a:noFill/>
          <a:ln w="9525">
            <a:noFill/>
            <a:miter lim="800000"/>
            <a:headEnd/>
            <a:tailEnd/>
          </a:ln>
        </p:spPr>
        <p:txBody>
          <a:bodyPr>
            <a:spAutoFit/>
          </a:bodyPr>
          <a:lstStyle/>
          <a:p>
            <a:pPr algn="ctr">
              <a:spcBef>
                <a:spcPct val="50000"/>
              </a:spcBef>
            </a:pPr>
            <a:r>
              <a:rPr lang="en-US" b="1">
                <a:solidFill>
                  <a:srgbClr val="111111"/>
                </a:solidFill>
              </a:rPr>
              <a:t>First images from the GOES-14 Sounder</a:t>
            </a:r>
          </a:p>
        </p:txBody>
      </p:sp>
      <p:sp>
        <p:nvSpPr>
          <p:cNvPr id="38" name="Rectangle 37"/>
          <p:cNvSpPr/>
          <p:nvPr/>
        </p:nvSpPr>
        <p:spPr>
          <a:xfrm>
            <a:off x="2133600" y="23545800"/>
            <a:ext cx="9144000" cy="693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111111"/>
              </a:solidFill>
            </a:endParaRPr>
          </a:p>
        </p:txBody>
      </p:sp>
      <p:grpSp>
        <p:nvGrpSpPr>
          <p:cNvPr id="14348" name="Group 46"/>
          <p:cNvGrpSpPr>
            <a:grpSpLocks/>
          </p:cNvGrpSpPr>
          <p:nvPr/>
        </p:nvGrpSpPr>
        <p:grpSpPr bwMode="auto">
          <a:xfrm>
            <a:off x="22936200" y="7772400"/>
            <a:ext cx="9220200" cy="7985125"/>
            <a:chOff x="14448" y="4896"/>
            <a:chExt cx="5808" cy="5030"/>
          </a:xfrm>
        </p:grpSpPr>
        <p:pic>
          <p:nvPicPr>
            <p:cNvPr id="14382" name="Picture 2" descr="C:\GOES-14_PLT\2PANEL_G12_G13_BAND6_DANNY_COLOR.GIF"/>
            <p:cNvPicPr>
              <a:picLocks noChangeAspect="1" noChangeArrowheads="1"/>
            </p:cNvPicPr>
            <p:nvPr/>
          </p:nvPicPr>
          <p:blipFill>
            <a:blip r:embed="rId5"/>
            <a:srcRect/>
            <a:stretch>
              <a:fillRect/>
            </a:stretch>
          </p:blipFill>
          <p:spPr bwMode="auto">
            <a:xfrm>
              <a:off x="14448" y="4896"/>
              <a:ext cx="5808" cy="4356"/>
            </a:xfrm>
            <a:prstGeom prst="rect">
              <a:avLst/>
            </a:prstGeom>
            <a:noFill/>
            <a:ln w="9525">
              <a:noFill/>
              <a:miter lim="800000"/>
              <a:headEnd/>
              <a:tailEnd/>
            </a:ln>
          </p:spPr>
        </p:pic>
        <p:sp>
          <p:nvSpPr>
            <p:cNvPr id="14383" name="Text Box 3033"/>
            <p:cNvSpPr txBox="1">
              <a:spLocks noChangeArrowheads="1"/>
            </p:cNvSpPr>
            <p:nvPr/>
          </p:nvSpPr>
          <p:spPr bwMode="auto">
            <a:xfrm>
              <a:off x="14976" y="9408"/>
              <a:ext cx="4896" cy="518"/>
            </a:xfrm>
            <a:prstGeom prst="rect">
              <a:avLst/>
            </a:prstGeom>
            <a:noFill/>
            <a:ln w="9525">
              <a:noFill/>
              <a:miter lim="800000"/>
              <a:headEnd/>
              <a:tailEnd/>
            </a:ln>
          </p:spPr>
          <p:txBody>
            <a:bodyPr>
              <a:spAutoFit/>
            </a:bodyPr>
            <a:lstStyle/>
            <a:p>
              <a:pPr algn="ctr">
                <a:spcBef>
                  <a:spcPct val="50000"/>
                </a:spcBef>
              </a:pPr>
              <a:r>
                <a:rPr lang="en-US" b="1">
                  <a:solidFill>
                    <a:srgbClr val="111111"/>
                  </a:solidFill>
                </a:rPr>
                <a:t>Improved spatial resolution at 13.3 µm for GOES-14 (right) compared to GOES-12 (left)</a:t>
              </a:r>
            </a:p>
          </p:txBody>
        </p:sp>
      </p:grpSp>
      <p:pic>
        <p:nvPicPr>
          <p:cNvPr id="14349" name="Picture 32" descr="C:\GOES-14_PLT\GOES-14 Sounder WF.jpg"/>
          <p:cNvPicPr>
            <a:picLocks noChangeAspect="1" noChangeArrowheads="1"/>
          </p:cNvPicPr>
          <p:nvPr/>
        </p:nvPicPr>
        <p:blipFill>
          <a:blip r:embed="rId6"/>
          <a:srcRect/>
          <a:stretch>
            <a:fillRect/>
          </a:stretch>
        </p:blipFill>
        <p:spPr bwMode="auto">
          <a:xfrm>
            <a:off x="16725900" y="17473613"/>
            <a:ext cx="5448300" cy="4198937"/>
          </a:xfrm>
          <a:prstGeom prst="rect">
            <a:avLst/>
          </a:prstGeom>
          <a:noFill/>
          <a:ln w="9525">
            <a:noFill/>
            <a:miter lim="800000"/>
            <a:headEnd/>
            <a:tailEnd/>
          </a:ln>
        </p:spPr>
      </p:pic>
      <p:sp>
        <p:nvSpPr>
          <p:cNvPr id="14350" name="TextBox 30"/>
          <p:cNvSpPr txBox="1">
            <a:spLocks noChangeArrowheads="1"/>
          </p:cNvSpPr>
          <p:nvPr/>
        </p:nvSpPr>
        <p:spPr bwMode="auto">
          <a:xfrm>
            <a:off x="11506200" y="29376688"/>
            <a:ext cx="9144000" cy="1187450"/>
          </a:xfrm>
          <a:prstGeom prst="rect">
            <a:avLst/>
          </a:prstGeom>
          <a:noFill/>
          <a:ln w="9525">
            <a:noFill/>
            <a:miter lim="800000"/>
            <a:headEnd/>
            <a:tailEnd/>
          </a:ln>
        </p:spPr>
        <p:txBody>
          <a:bodyPr>
            <a:spAutoFit/>
          </a:bodyPr>
          <a:lstStyle/>
          <a:p>
            <a:pPr algn="ctr"/>
            <a:r>
              <a:rPr lang="en-US" b="1">
                <a:solidFill>
                  <a:srgbClr val="111111"/>
                </a:solidFill>
              </a:rPr>
              <a:t>A series of von Karman vortices was seen streaming southward from Guadalupe Island off the west coast of Baja California.  </a:t>
            </a:r>
          </a:p>
          <a:p>
            <a:pPr algn="ctr"/>
            <a:r>
              <a:rPr lang="en-US" b="1">
                <a:solidFill>
                  <a:srgbClr val="111111"/>
                </a:solidFill>
              </a:rPr>
              <a:t>(Figure courtesy of  Scott Bachmeier and the CIMSS Satellite Blog)</a:t>
            </a:r>
          </a:p>
        </p:txBody>
      </p:sp>
      <p:pic>
        <p:nvPicPr>
          <p:cNvPr id="14351" name="Picture 32" descr="WideBannerLeft"/>
          <p:cNvPicPr>
            <a:picLocks noChangeAspect="1" noChangeArrowheads="1"/>
          </p:cNvPicPr>
          <p:nvPr/>
        </p:nvPicPr>
        <p:blipFill>
          <a:blip r:embed="rId7"/>
          <a:srcRect/>
          <a:stretch>
            <a:fillRect/>
          </a:stretch>
        </p:blipFill>
        <p:spPr bwMode="auto">
          <a:xfrm>
            <a:off x="20116800" y="6019800"/>
            <a:ext cx="4953000" cy="650875"/>
          </a:xfrm>
          <a:prstGeom prst="rect">
            <a:avLst/>
          </a:prstGeom>
          <a:noFill/>
          <a:ln w="9525">
            <a:noFill/>
            <a:miter lim="800000"/>
            <a:headEnd/>
            <a:tailEnd/>
          </a:ln>
        </p:spPr>
      </p:pic>
      <p:grpSp>
        <p:nvGrpSpPr>
          <p:cNvPr id="14352" name="Group 50"/>
          <p:cNvGrpSpPr>
            <a:grpSpLocks/>
          </p:cNvGrpSpPr>
          <p:nvPr/>
        </p:nvGrpSpPr>
        <p:grpSpPr bwMode="auto">
          <a:xfrm>
            <a:off x="1600200" y="16383000"/>
            <a:ext cx="8534400" cy="5287963"/>
            <a:chOff x="1008" y="10320"/>
            <a:chExt cx="5376" cy="3331"/>
          </a:xfrm>
        </p:grpSpPr>
        <p:sp>
          <p:nvSpPr>
            <p:cNvPr id="14380" name="Content Placeholder 2"/>
            <p:cNvSpPr>
              <a:spLocks/>
            </p:cNvSpPr>
            <p:nvPr/>
          </p:nvSpPr>
          <p:spPr bwMode="auto">
            <a:xfrm>
              <a:off x="1008" y="10800"/>
              <a:ext cx="5376" cy="2851"/>
            </a:xfrm>
            <a:prstGeom prst="rect">
              <a:avLst/>
            </a:prstGeom>
            <a:noFill/>
            <a:ln w="9525">
              <a:noFill/>
              <a:miter lim="800000"/>
              <a:headEnd/>
              <a:tailEnd/>
            </a:ln>
          </p:spPr>
          <p:txBody>
            <a:bodyPr/>
            <a:lstStyle/>
            <a:p>
              <a:pPr marL="1646238" indent="-1646238" defTabSz="4389438" eaLnBrk="0" hangingPunct="0">
                <a:lnSpc>
                  <a:spcPct val="90000"/>
                </a:lnSpc>
                <a:spcBef>
                  <a:spcPct val="20000"/>
                </a:spcBef>
              </a:pPr>
              <a:r>
                <a:rPr lang="en-US" sz="3200">
                  <a:solidFill>
                    <a:srgbClr val="111111"/>
                  </a:solidFill>
                </a:rPr>
                <a:t>5 weeks, from Start: 30 November 2009 to 04 January 2010</a:t>
              </a:r>
            </a:p>
            <a:p>
              <a:pPr marL="1646238" indent="-1646238" defTabSz="4389438" eaLnBrk="0" hangingPunct="0">
                <a:lnSpc>
                  <a:spcPct val="90000"/>
                </a:lnSpc>
                <a:spcBef>
                  <a:spcPct val="20000"/>
                </a:spcBef>
              </a:pPr>
              <a:r>
                <a:rPr lang="en-US" sz="3200">
                  <a:solidFill>
                    <a:srgbClr val="111111"/>
                  </a:solidFill>
                </a:rPr>
                <a:t>8 pre-determined schedules</a:t>
              </a:r>
            </a:p>
            <a:p>
              <a:pPr marL="1646238" indent="-1646238" defTabSz="4389438" eaLnBrk="0" hangingPunct="0">
                <a:lnSpc>
                  <a:spcPct val="90000"/>
                </a:lnSpc>
                <a:spcBef>
                  <a:spcPct val="20000"/>
                </a:spcBef>
              </a:pPr>
              <a:r>
                <a:rPr lang="en-US" sz="3200">
                  <a:solidFill>
                    <a:srgbClr val="111111"/>
                  </a:solidFill>
                </a:rPr>
                <a:t>	locations changed daily</a:t>
              </a:r>
              <a:endParaRPr lang="en-US" sz="2800" b="1" i="1">
                <a:solidFill>
                  <a:srgbClr val="111111"/>
                </a:solidFill>
              </a:endParaRPr>
            </a:p>
            <a:p>
              <a:pPr marL="1646238" indent="-1646238" defTabSz="4389438" eaLnBrk="0" hangingPunct="0">
                <a:lnSpc>
                  <a:spcPct val="90000"/>
                </a:lnSpc>
                <a:spcBef>
                  <a:spcPct val="20000"/>
                </a:spcBef>
              </a:pPr>
              <a:r>
                <a:rPr lang="en-US" sz="3200">
                  <a:solidFill>
                    <a:srgbClr val="111111"/>
                  </a:solidFill>
                </a:rPr>
                <a:t>Daily schedule changes (at 1630 UTC), determined by test coordinators, based on feedback from participating scientists and others</a:t>
              </a:r>
            </a:p>
            <a:p>
              <a:pPr marL="1646238" indent="-1646238" defTabSz="4389438" eaLnBrk="0" hangingPunct="0">
                <a:lnSpc>
                  <a:spcPct val="90000"/>
                </a:lnSpc>
                <a:spcBef>
                  <a:spcPct val="20000"/>
                </a:spcBef>
              </a:pPr>
              <a:r>
                <a:rPr lang="en-US" sz="3200">
                  <a:solidFill>
                    <a:srgbClr val="111111"/>
                  </a:solidFill>
                </a:rPr>
                <a:t>GOES-14 located at 105°W during the Science Test</a:t>
              </a:r>
            </a:p>
            <a:p>
              <a:pPr marL="1646238" indent="-1646238" defTabSz="4389438" eaLnBrk="0" hangingPunct="0">
                <a:lnSpc>
                  <a:spcPct val="90000"/>
                </a:lnSpc>
                <a:spcBef>
                  <a:spcPct val="20000"/>
                </a:spcBef>
              </a:pPr>
              <a:r>
                <a:rPr lang="en-US" sz="3200">
                  <a:solidFill>
                    <a:srgbClr val="111111"/>
                  </a:solidFill>
                </a:rPr>
                <a:t>Very important for operational readiness, worked closely with OSDPD</a:t>
              </a:r>
            </a:p>
          </p:txBody>
        </p:sp>
        <p:sp>
          <p:nvSpPr>
            <p:cNvPr id="14381" name="Text Box 37"/>
            <p:cNvSpPr txBox="1">
              <a:spLocks noChangeArrowheads="1"/>
            </p:cNvSpPr>
            <p:nvPr/>
          </p:nvSpPr>
          <p:spPr bwMode="auto">
            <a:xfrm>
              <a:off x="2064" y="10320"/>
              <a:ext cx="3192" cy="442"/>
            </a:xfrm>
            <a:prstGeom prst="rect">
              <a:avLst/>
            </a:prstGeom>
            <a:noFill/>
            <a:ln w="9525">
              <a:noFill/>
              <a:miter lim="800000"/>
              <a:headEnd/>
              <a:tailEnd/>
            </a:ln>
          </p:spPr>
          <p:txBody>
            <a:bodyPr wrap="none">
              <a:spAutoFit/>
            </a:bodyPr>
            <a:lstStyle/>
            <a:p>
              <a:r>
                <a:rPr lang="en-US" sz="4000" b="1">
                  <a:solidFill>
                    <a:srgbClr val="111111"/>
                  </a:solidFill>
                </a:rPr>
                <a:t>GOES-14 Science Test</a:t>
              </a:r>
            </a:p>
          </p:txBody>
        </p:sp>
      </p:grpSp>
      <p:grpSp>
        <p:nvGrpSpPr>
          <p:cNvPr id="14353" name="Group 45"/>
          <p:cNvGrpSpPr>
            <a:grpSpLocks/>
          </p:cNvGrpSpPr>
          <p:nvPr/>
        </p:nvGrpSpPr>
        <p:grpSpPr bwMode="auto">
          <a:xfrm>
            <a:off x="23012400" y="16002000"/>
            <a:ext cx="9372600" cy="5211763"/>
            <a:chOff x="14496" y="10157"/>
            <a:chExt cx="5904" cy="3283"/>
          </a:xfrm>
        </p:grpSpPr>
        <p:sp>
          <p:nvSpPr>
            <p:cNvPr id="14378" name="Rectangle 43"/>
            <p:cNvSpPr>
              <a:spLocks noChangeArrowheads="1"/>
            </p:cNvSpPr>
            <p:nvPr/>
          </p:nvSpPr>
          <p:spPr bwMode="auto">
            <a:xfrm>
              <a:off x="15072" y="10157"/>
              <a:ext cx="5184" cy="720"/>
            </a:xfrm>
            <a:prstGeom prst="rect">
              <a:avLst/>
            </a:prstGeom>
            <a:noFill/>
            <a:ln w="9525">
              <a:noFill/>
              <a:miter lim="800000"/>
              <a:headEnd/>
              <a:tailEnd/>
            </a:ln>
          </p:spPr>
          <p:txBody>
            <a:bodyPr anchor="ctr"/>
            <a:lstStyle/>
            <a:p>
              <a:pPr algn="ctr" defTabSz="4389438" eaLnBrk="0" hangingPunct="0"/>
              <a:r>
                <a:rPr lang="en-US" sz="4000" b="1">
                  <a:solidFill>
                    <a:srgbClr val="111111"/>
                  </a:solidFill>
                </a:rPr>
                <a:t>Preliminary intercalibration results with GOES-14 Imager using IASI</a:t>
              </a:r>
            </a:p>
          </p:txBody>
        </p:sp>
        <p:sp>
          <p:nvSpPr>
            <p:cNvPr id="14379" name="Rectangle 44"/>
            <p:cNvSpPr>
              <a:spLocks noChangeArrowheads="1"/>
            </p:cNvSpPr>
            <p:nvPr/>
          </p:nvSpPr>
          <p:spPr bwMode="auto">
            <a:xfrm>
              <a:off x="14496" y="10944"/>
              <a:ext cx="5904" cy="2496"/>
            </a:xfrm>
            <a:prstGeom prst="rect">
              <a:avLst/>
            </a:prstGeom>
            <a:noFill/>
            <a:ln w="9525">
              <a:noFill/>
              <a:miter lim="800000"/>
              <a:headEnd/>
              <a:tailEnd/>
            </a:ln>
          </p:spPr>
          <p:txBody>
            <a:bodyPr/>
            <a:lstStyle/>
            <a:p>
              <a:pPr marL="1646238" indent="-1646238" defTabSz="4389438" eaLnBrk="0" hangingPunct="0">
                <a:spcBef>
                  <a:spcPct val="20000"/>
                </a:spcBef>
              </a:pPr>
              <a:r>
                <a:rPr lang="en-US" sz="2000">
                  <a:solidFill>
                    <a:srgbClr val="111111"/>
                  </a:solidFill>
                </a:rPr>
                <a:t>From M. Gunhor, of CIMSS</a:t>
              </a:r>
            </a:p>
            <a:p>
              <a:pPr marL="1646238" indent="-1646238" defTabSz="4389438" eaLnBrk="0" hangingPunct="0">
                <a:spcBef>
                  <a:spcPct val="20000"/>
                </a:spcBef>
              </a:pPr>
              <a:r>
                <a:rPr lang="en-US" sz="2000">
                  <a:solidFill>
                    <a:srgbClr val="111111"/>
                  </a:solidFill>
                </a:rPr>
                <a:t>- Mean temperature differences with IASI (for 12 cases) are:</a:t>
              </a:r>
            </a:p>
            <a:p>
              <a:pPr marL="3565525" lvl="1" indent="-1371600" defTabSz="4389438" eaLnBrk="0" hangingPunct="0">
                <a:spcBef>
                  <a:spcPct val="20000"/>
                </a:spcBef>
              </a:pPr>
              <a:r>
                <a:rPr lang="en-US" sz="2300">
                  <a:solidFill>
                    <a:srgbClr val="111111"/>
                  </a:solidFill>
                </a:rPr>
                <a:t>  -0.4 K for the Shortwave Window band (5 night cases)</a:t>
              </a:r>
            </a:p>
            <a:p>
              <a:pPr marL="3565525" lvl="1" indent="-1371600" defTabSz="4389438" eaLnBrk="0" hangingPunct="0">
                <a:spcBef>
                  <a:spcPct val="20000"/>
                </a:spcBef>
              </a:pPr>
              <a:r>
                <a:rPr lang="en-US" sz="2300">
                  <a:solidFill>
                    <a:srgbClr val="111111"/>
                  </a:solidFill>
                </a:rPr>
                <a:t> +0.8 K for the Water Vapor band</a:t>
              </a:r>
            </a:p>
            <a:p>
              <a:pPr marL="3565525" lvl="1" indent="-1371600" defTabSz="4389438" eaLnBrk="0" hangingPunct="0">
                <a:spcBef>
                  <a:spcPct val="20000"/>
                </a:spcBef>
              </a:pPr>
              <a:r>
                <a:rPr lang="en-US" sz="2300">
                  <a:solidFill>
                    <a:srgbClr val="111111"/>
                  </a:solidFill>
                </a:rPr>
                <a:t> +0.1 K for the IR Window band</a:t>
              </a:r>
            </a:p>
            <a:p>
              <a:pPr marL="3565525" lvl="1" indent="-1371600" defTabSz="4389438" eaLnBrk="0" hangingPunct="0">
                <a:spcBef>
                  <a:spcPct val="20000"/>
                </a:spcBef>
              </a:pPr>
              <a:r>
                <a:rPr lang="en-US" sz="2300">
                  <a:solidFill>
                    <a:srgbClr val="111111"/>
                  </a:solidFill>
                </a:rPr>
                <a:t>  -0.6 K for the CO</a:t>
              </a:r>
              <a:r>
                <a:rPr lang="en-US" sz="2300" baseline="-25000">
                  <a:solidFill>
                    <a:srgbClr val="111111"/>
                  </a:solidFill>
                </a:rPr>
                <a:t>2</a:t>
              </a:r>
              <a:r>
                <a:rPr lang="en-US" sz="2300">
                  <a:solidFill>
                    <a:srgbClr val="111111"/>
                  </a:solidFill>
                </a:rPr>
                <a:t> Absorption band</a:t>
              </a:r>
            </a:p>
            <a:p>
              <a:pPr marL="1646238" indent="-1646238" defTabSz="4389438" eaLnBrk="0" hangingPunct="0">
                <a:spcBef>
                  <a:spcPct val="20000"/>
                </a:spcBef>
              </a:pPr>
              <a:r>
                <a:rPr lang="en-US" sz="2300">
                  <a:solidFill>
                    <a:srgbClr val="111111"/>
                  </a:solidFill>
                </a:rPr>
                <a:t> - Using Spectral Response Function (SRF) Rev A release.</a:t>
              </a:r>
            </a:p>
            <a:p>
              <a:pPr marL="1646238" indent="-1646238" defTabSz="4389438" eaLnBrk="0" hangingPunct="0">
                <a:spcBef>
                  <a:spcPct val="20000"/>
                </a:spcBef>
              </a:pPr>
              <a:r>
                <a:rPr lang="en-US" sz="2300">
                  <a:solidFill>
                    <a:srgbClr val="111111"/>
                  </a:solidFill>
                </a:rPr>
                <a:t> - Some of these results may include cases where navigation was not optimal.</a:t>
              </a:r>
            </a:p>
            <a:p>
              <a:pPr marL="1646238" indent="-1646238" defTabSz="4389438" eaLnBrk="0" hangingPunct="0">
                <a:spcBef>
                  <a:spcPct val="20000"/>
                </a:spcBef>
              </a:pPr>
              <a:r>
                <a:rPr lang="en-US" sz="2300">
                  <a:solidFill>
                    <a:srgbClr val="111111"/>
                  </a:solidFill>
                </a:rPr>
                <a:t> - Similar results from Dr. Wu of STAR (not shown)</a:t>
              </a:r>
            </a:p>
          </p:txBody>
        </p:sp>
      </p:grpSp>
      <p:grpSp>
        <p:nvGrpSpPr>
          <p:cNvPr id="14354" name="Group 47"/>
          <p:cNvGrpSpPr>
            <a:grpSpLocks/>
          </p:cNvGrpSpPr>
          <p:nvPr/>
        </p:nvGrpSpPr>
        <p:grpSpPr bwMode="auto">
          <a:xfrm>
            <a:off x="21564600" y="20726400"/>
            <a:ext cx="8229600" cy="4724400"/>
            <a:chOff x="1344" y="10812"/>
            <a:chExt cx="5184" cy="2976"/>
          </a:xfrm>
        </p:grpSpPr>
        <p:sp>
          <p:nvSpPr>
            <p:cNvPr id="14376" name="Rectangle 47"/>
            <p:cNvSpPr>
              <a:spLocks noChangeArrowheads="1"/>
            </p:cNvSpPr>
            <p:nvPr/>
          </p:nvSpPr>
          <p:spPr bwMode="auto">
            <a:xfrm>
              <a:off x="1344" y="10812"/>
              <a:ext cx="5184" cy="720"/>
            </a:xfrm>
            <a:prstGeom prst="rect">
              <a:avLst/>
            </a:prstGeom>
            <a:noFill/>
            <a:ln w="9525">
              <a:noFill/>
              <a:miter lim="800000"/>
              <a:headEnd/>
              <a:tailEnd/>
            </a:ln>
          </p:spPr>
          <p:txBody>
            <a:bodyPr anchor="ctr"/>
            <a:lstStyle/>
            <a:p>
              <a:pPr algn="ctr" defTabSz="4389438" eaLnBrk="0" hangingPunct="0"/>
              <a:r>
                <a:rPr lang="en-US" sz="4000" b="1">
                  <a:solidFill>
                    <a:srgbClr val="111111"/>
                  </a:solidFill>
                </a:rPr>
                <a:t>Operation through Eclipse</a:t>
              </a:r>
            </a:p>
          </p:txBody>
        </p:sp>
        <p:pic>
          <p:nvPicPr>
            <p:cNvPr id="14377" name="Picture 48" descr="G12_G14_ECLIPSE_COLOR"/>
            <p:cNvPicPr>
              <a:picLocks noChangeAspect="1" noChangeArrowheads="1"/>
            </p:cNvPicPr>
            <p:nvPr/>
          </p:nvPicPr>
          <p:blipFill>
            <a:blip r:embed="rId8"/>
            <a:srcRect/>
            <a:stretch>
              <a:fillRect/>
            </a:stretch>
          </p:blipFill>
          <p:spPr bwMode="auto">
            <a:xfrm>
              <a:off x="2208" y="11376"/>
              <a:ext cx="3216" cy="2412"/>
            </a:xfrm>
            <a:prstGeom prst="rect">
              <a:avLst/>
            </a:prstGeom>
            <a:noFill/>
            <a:ln w="9525">
              <a:noFill/>
              <a:miter lim="800000"/>
              <a:headEnd/>
              <a:tailEnd/>
            </a:ln>
          </p:spPr>
        </p:pic>
      </p:grpSp>
      <p:sp>
        <p:nvSpPr>
          <p:cNvPr id="14355" name="Rectangle 52" descr="11NOV09_CTP_GOES14_SNDR"/>
          <p:cNvSpPr>
            <a:spLocks noGrp="1" noChangeAspect="1" noChangeArrowheads="1"/>
          </p:cNvSpPr>
          <p:nvPr isPhoto="1"/>
        </p:nvSpPr>
        <p:spPr bwMode="auto">
          <a:xfrm>
            <a:off x="26289000" y="25717500"/>
            <a:ext cx="6248400" cy="4686300"/>
          </a:xfrm>
          <a:prstGeom prst="rect">
            <a:avLst/>
          </a:prstGeom>
          <a:blipFill dpi="0" rotWithShape="1">
            <a:blip r:embed="rId9"/>
            <a:srcRect/>
            <a:stretch>
              <a:fillRect/>
            </a:stretch>
          </a:blipFill>
          <a:ln w="9525">
            <a:solidFill>
              <a:schemeClr val="tx1"/>
            </a:solidFill>
            <a:miter lim="800000"/>
            <a:headEnd/>
            <a:tailEnd/>
          </a:ln>
        </p:spPr>
        <p:txBody>
          <a:bodyPr/>
          <a:lstStyle/>
          <a:p>
            <a:endParaRPr lang="en-US">
              <a:solidFill>
                <a:srgbClr val="111111"/>
              </a:solidFill>
            </a:endParaRPr>
          </a:p>
        </p:txBody>
      </p:sp>
      <p:grpSp>
        <p:nvGrpSpPr>
          <p:cNvPr id="14356" name="Group 49"/>
          <p:cNvGrpSpPr>
            <a:grpSpLocks/>
          </p:cNvGrpSpPr>
          <p:nvPr/>
        </p:nvGrpSpPr>
        <p:grpSpPr bwMode="auto">
          <a:xfrm>
            <a:off x="32766000" y="7239000"/>
            <a:ext cx="9906000" cy="11852275"/>
            <a:chOff x="20448" y="7920"/>
            <a:chExt cx="6240" cy="7466"/>
          </a:xfrm>
        </p:grpSpPr>
        <p:sp>
          <p:nvSpPr>
            <p:cNvPr id="14374" name="Text Box 54"/>
            <p:cNvSpPr txBox="1">
              <a:spLocks noChangeArrowheads="1"/>
            </p:cNvSpPr>
            <p:nvPr/>
          </p:nvSpPr>
          <p:spPr bwMode="auto">
            <a:xfrm>
              <a:off x="20448" y="13718"/>
              <a:ext cx="6240" cy="1668"/>
            </a:xfrm>
            <a:prstGeom prst="rect">
              <a:avLst/>
            </a:prstGeom>
            <a:noFill/>
            <a:ln w="9525">
              <a:noFill/>
              <a:miter lim="800000"/>
              <a:headEnd/>
              <a:tailEnd/>
            </a:ln>
          </p:spPr>
          <p:txBody>
            <a:bodyPr>
              <a:spAutoFit/>
            </a:bodyPr>
            <a:lstStyle/>
            <a:p>
              <a:r>
                <a:rPr lang="en-US" b="1">
                  <a:solidFill>
                    <a:srgbClr val="111111"/>
                  </a:solidFill>
                </a:rPr>
                <a:t>Derived product image (DPI) of total precipitable water (TPW) vapor derived from the GOES-14 Sounder (at 105W), nominally at 00 UTC on 04 Dec 2009 (top panel). DPI of TPW from GOES-11 (at 135 W) and GOES-12 (at 75W) at 00 UTC on 04 Dec 2009, with radiosonde values of TPW and 850 hPA winds overlaid. Good qualitative agreement is seen between GOES-14 and the operational GOES Sounders (lower panel). </a:t>
              </a:r>
            </a:p>
            <a:p>
              <a:r>
                <a:rPr lang="en-US" b="1">
                  <a:solidFill>
                    <a:srgbClr val="111111"/>
                  </a:solidFill>
                </a:rPr>
                <a:t>(From Gary S. Wade and Jim Nelson, CIMSS.)</a:t>
              </a:r>
            </a:p>
          </p:txBody>
        </p:sp>
        <p:pic>
          <p:nvPicPr>
            <p:cNvPr id="14375" name="Picture 55" descr="G14-11&amp;12-TPW-20091204-00z"/>
            <p:cNvPicPr>
              <a:picLocks noChangeAspect="1" noChangeArrowheads="1"/>
            </p:cNvPicPr>
            <p:nvPr/>
          </p:nvPicPr>
          <p:blipFill>
            <a:blip r:embed="rId10"/>
            <a:srcRect/>
            <a:stretch>
              <a:fillRect/>
            </a:stretch>
          </p:blipFill>
          <p:spPr bwMode="auto">
            <a:xfrm>
              <a:off x="21648" y="7920"/>
              <a:ext cx="3840" cy="5760"/>
            </a:xfrm>
            <a:prstGeom prst="rect">
              <a:avLst/>
            </a:prstGeom>
            <a:noFill/>
            <a:ln w="9525">
              <a:noFill/>
              <a:miter lim="800000"/>
              <a:headEnd/>
              <a:tailEnd/>
            </a:ln>
          </p:spPr>
        </p:pic>
      </p:grpSp>
      <p:sp>
        <p:nvSpPr>
          <p:cNvPr id="14357" name="Rectangle 49" descr="11NOV09_CTP_GOES14_IMGR"/>
          <p:cNvSpPr>
            <a:spLocks noGrp="1" noChangeAspect="1" noChangeArrowheads="1"/>
          </p:cNvSpPr>
          <p:nvPr isPhoto="1"/>
        </p:nvSpPr>
        <p:spPr bwMode="auto">
          <a:xfrm>
            <a:off x="21336000" y="26479500"/>
            <a:ext cx="6248400" cy="4686300"/>
          </a:xfrm>
          <a:prstGeom prst="rect">
            <a:avLst/>
          </a:prstGeom>
          <a:blipFill dpi="0" rotWithShape="1">
            <a:blip r:embed="rId11"/>
            <a:srcRect/>
            <a:stretch>
              <a:fillRect/>
            </a:stretch>
          </a:blipFill>
          <a:ln w="9525">
            <a:solidFill>
              <a:schemeClr val="tx1"/>
            </a:solidFill>
            <a:miter lim="800000"/>
            <a:headEnd/>
            <a:tailEnd/>
          </a:ln>
        </p:spPr>
        <p:txBody>
          <a:bodyPr/>
          <a:lstStyle/>
          <a:p>
            <a:endParaRPr lang="en-US">
              <a:solidFill>
                <a:srgbClr val="111111"/>
              </a:solidFill>
            </a:endParaRPr>
          </a:p>
        </p:txBody>
      </p:sp>
      <p:sp>
        <p:nvSpPr>
          <p:cNvPr id="14358" name="Text Box 53"/>
          <p:cNvSpPr txBox="1">
            <a:spLocks noChangeArrowheads="1"/>
          </p:cNvSpPr>
          <p:nvPr/>
        </p:nvSpPr>
        <p:spPr bwMode="auto">
          <a:xfrm>
            <a:off x="28194000" y="27736800"/>
            <a:ext cx="4286250" cy="366713"/>
          </a:xfrm>
          <a:prstGeom prst="rect">
            <a:avLst/>
          </a:prstGeom>
          <a:solidFill>
            <a:schemeClr val="bg1"/>
          </a:solidFill>
          <a:ln w="9525">
            <a:noFill/>
            <a:miter lim="800000"/>
            <a:headEnd/>
            <a:tailEnd/>
          </a:ln>
        </p:spPr>
        <p:txBody>
          <a:bodyPr wrap="none">
            <a:spAutoFit/>
          </a:bodyPr>
          <a:lstStyle/>
          <a:p>
            <a:r>
              <a:rPr lang="en-US" sz="1800">
                <a:latin typeface="Arial" charset="0"/>
              </a:rPr>
              <a:t>Cloud-top Pressure (GOES-14 Sounder)</a:t>
            </a:r>
          </a:p>
        </p:txBody>
      </p:sp>
      <p:sp>
        <p:nvSpPr>
          <p:cNvPr id="14359" name="Text Box 50"/>
          <p:cNvSpPr txBox="1">
            <a:spLocks noChangeArrowheads="1"/>
          </p:cNvSpPr>
          <p:nvPr/>
        </p:nvSpPr>
        <p:spPr bwMode="auto">
          <a:xfrm>
            <a:off x="21564600" y="30365700"/>
            <a:ext cx="4133850" cy="366713"/>
          </a:xfrm>
          <a:prstGeom prst="rect">
            <a:avLst/>
          </a:prstGeom>
          <a:solidFill>
            <a:schemeClr val="bg1"/>
          </a:solidFill>
          <a:ln w="9525">
            <a:noFill/>
            <a:miter lim="800000"/>
            <a:headEnd/>
            <a:tailEnd/>
          </a:ln>
        </p:spPr>
        <p:txBody>
          <a:bodyPr wrap="none">
            <a:spAutoFit/>
          </a:bodyPr>
          <a:lstStyle/>
          <a:p>
            <a:r>
              <a:rPr lang="en-US" sz="1800">
                <a:latin typeface="Arial" charset="0"/>
              </a:rPr>
              <a:t>Cloud-top Pressure</a:t>
            </a:r>
            <a:r>
              <a:rPr lang="en-US" sz="1800">
                <a:solidFill>
                  <a:schemeClr val="bg1"/>
                </a:solidFill>
                <a:latin typeface="Arial" charset="0"/>
              </a:rPr>
              <a:t> (GOES-14 Imager)</a:t>
            </a:r>
          </a:p>
        </p:txBody>
      </p:sp>
      <p:pic>
        <p:nvPicPr>
          <p:cNvPr id="14360" name="Picture 56" descr="goes-14_visible_von_Karmen_CIMSS_blog"/>
          <p:cNvPicPr>
            <a:picLocks noChangeAspect="1" noChangeArrowheads="1"/>
          </p:cNvPicPr>
          <p:nvPr/>
        </p:nvPicPr>
        <p:blipFill>
          <a:blip r:embed="rId12"/>
          <a:srcRect/>
          <a:stretch>
            <a:fillRect/>
          </a:stretch>
        </p:blipFill>
        <p:spPr bwMode="auto">
          <a:xfrm>
            <a:off x="11844338" y="23317200"/>
            <a:ext cx="7739062" cy="5983288"/>
          </a:xfrm>
          <a:prstGeom prst="rect">
            <a:avLst/>
          </a:prstGeom>
          <a:noFill/>
          <a:ln w="9525">
            <a:solidFill>
              <a:schemeClr val="tx1"/>
            </a:solidFill>
            <a:miter lim="800000"/>
            <a:headEnd/>
            <a:tailEnd/>
          </a:ln>
        </p:spPr>
      </p:pic>
      <p:sp>
        <p:nvSpPr>
          <p:cNvPr id="14361" name="Text Box 57"/>
          <p:cNvSpPr txBox="1">
            <a:spLocks noChangeArrowheads="1"/>
          </p:cNvSpPr>
          <p:nvPr/>
        </p:nvSpPr>
        <p:spPr bwMode="auto">
          <a:xfrm>
            <a:off x="33070800" y="19735800"/>
            <a:ext cx="9296400" cy="1920875"/>
          </a:xfrm>
          <a:prstGeom prst="rect">
            <a:avLst/>
          </a:prstGeom>
          <a:noFill/>
          <a:ln w="9525">
            <a:noFill/>
            <a:miter lim="800000"/>
            <a:headEnd/>
            <a:tailEnd/>
          </a:ln>
        </p:spPr>
        <p:txBody>
          <a:bodyPr>
            <a:spAutoFit/>
          </a:bodyPr>
          <a:lstStyle/>
          <a:p>
            <a:r>
              <a:rPr lang="en-US" sz="2000" b="1">
                <a:solidFill>
                  <a:srgbClr val="111111"/>
                </a:solidFill>
              </a:rPr>
              <a:t>GOES-13</a:t>
            </a:r>
          </a:p>
          <a:p>
            <a:r>
              <a:rPr lang="en-US" sz="2000">
                <a:solidFill>
                  <a:srgbClr val="111111"/>
                </a:solidFill>
              </a:rPr>
              <a:t>Hillger, D.W., and T.J. Schmit, 2007: The GOES-13 Science Test, </a:t>
            </a:r>
            <a:r>
              <a:rPr lang="en-US" sz="2000" i="1">
                <a:solidFill>
                  <a:srgbClr val="111111"/>
                </a:solidFill>
              </a:rPr>
              <a:t>NOAA Tech. Rep., NESDIS 125</a:t>
            </a:r>
            <a:r>
              <a:rPr lang="en-US" sz="2000">
                <a:solidFill>
                  <a:srgbClr val="111111"/>
                </a:solidFill>
              </a:rPr>
              <a:t>, (September), 88 pp.</a:t>
            </a:r>
          </a:p>
          <a:p>
            <a:endParaRPr lang="en-US" sz="2000">
              <a:solidFill>
                <a:srgbClr val="111111"/>
              </a:solidFill>
            </a:endParaRPr>
          </a:p>
          <a:p>
            <a:r>
              <a:rPr lang="en-US" sz="2000">
                <a:solidFill>
                  <a:srgbClr val="111111"/>
                </a:solidFill>
              </a:rPr>
              <a:t>Hillger, D.W., and T.J. Schmit, 2009: The GOES-13 Science Test: A Synopsis. </a:t>
            </a:r>
            <a:r>
              <a:rPr lang="en-US" sz="2000" i="1">
                <a:solidFill>
                  <a:srgbClr val="111111"/>
                </a:solidFill>
              </a:rPr>
              <a:t>Bull. Amer. Meteor. Soc., </a:t>
            </a:r>
            <a:r>
              <a:rPr lang="en-US" sz="2000">
                <a:solidFill>
                  <a:srgbClr val="111111"/>
                </a:solidFill>
              </a:rPr>
              <a:t>90(5), (May), 6-11.</a:t>
            </a:r>
          </a:p>
        </p:txBody>
      </p:sp>
      <p:sp>
        <p:nvSpPr>
          <p:cNvPr id="14362" name="Title 1"/>
          <p:cNvSpPr>
            <a:spLocks/>
          </p:cNvSpPr>
          <p:nvPr/>
        </p:nvSpPr>
        <p:spPr bwMode="auto">
          <a:xfrm>
            <a:off x="34137600" y="19202400"/>
            <a:ext cx="6781800" cy="715963"/>
          </a:xfrm>
          <a:prstGeom prst="rect">
            <a:avLst/>
          </a:prstGeom>
          <a:noFill/>
          <a:ln w="9525">
            <a:noFill/>
            <a:miter lim="800000"/>
            <a:headEnd/>
            <a:tailEnd/>
          </a:ln>
        </p:spPr>
        <p:txBody>
          <a:bodyPr anchor="ctr"/>
          <a:lstStyle/>
          <a:p>
            <a:pPr algn="ctr" defTabSz="4389438" eaLnBrk="0" hangingPunct="0"/>
            <a:r>
              <a:rPr lang="en-US" sz="2800" b="1">
                <a:solidFill>
                  <a:srgbClr val="111111"/>
                </a:solidFill>
              </a:rPr>
              <a:t>GOES-13 Science Test</a:t>
            </a:r>
            <a:endParaRPr lang="en-US" sz="2800">
              <a:solidFill>
                <a:srgbClr val="111111"/>
              </a:solidFill>
            </a:endParaRPr>
          </a:p>
        </p:txBody>
      </p:sp>
      <p:sp>
        <p:nvSpPr>
          <p:cNvPr id="14363" name="Text Box 59"/>
          <p:cNvSpPr txBox="1">
            <a:spLocks noChangeArrowheads="1"/>
          </p:cNvSpPr>
          <p:nvPr/>
        </p:nvSpPr>
        <p:spPr bwMode="auto">
          <a:xfrm>
            <a:off x="2057400" y="30861000"/>
            <a:ext cx="41833800" cy="1311275"/>
          </a:xfrm>
          <a:prstGeom prst="rect">
            <a:avLst/>
          </a:prstGeom>
          <a:noFill/>
          <a:ln w="9525">
            <a:noFill/>
            <a:miter lim="800000"/>
            <a:headEnd/>
            <a:tailEnd/>
          </a:ln>
        </p:spPr>
        <p:txBody>
          <a:bodyPr>
            <a:spAutoFit/>
          </a:bodyPr>
          <a:lstStyle/>
          <a:p>
            <a:r>
              <a:rPr lang="en-US" sz="2000" b="1">
                <a:solidFill>
                  <a:srgbClr val="111111"/>
                </a:solidFill>
              </a:rPr>
              <a:t>Acknowledgements</a:t>
            </a:r>
          </a:p>
          <a:p>
            <a:endParaRPr lang="en-US" sz="2000">
              <a:solidFill>
                <a:srgbClr val="111111"/>
              </a:solidFill>
            </a:endParaRPr>
          </a:p>
          <a:p>
            <a:r>
              <a:rPr lang="en-US" sz="2000">
                <a:solidFill>
                  <a:srgbClr val="111111"/>
                </a:solidFill>
              </a:rPr>
              <a:t>The GOES Science Tests occur at the end of long Post Launch Test (PLT) periods for each satellite and are possible because of the cooperation of NASA and NOAA/OSD and OSO personnel, who in particular prepare the satellite schedules and enable the daily changes that are requested by the science team.  Thanks as well to all who contribute to the analysis of the data collected during the Science Tests.</a:t>
            </a:r>
          </a:p>
          <a:p>
            <a:endParaRPr lang="en-US" sz="2000">
              <a:solidFill>
                <a:srgbClr val="111111"/>
              </a:solidFill>
            </a:endParaRPr>
          </a:p>
        </p:txBody>
      </p:sp>
      <p:pic>
        <p:nvPicPr>
          <p:cNvPr id="14364" name="Picture 60" descr="g14webpage"/>
          <p:cNvPicPr>
            <a:picLocks noChangeAspect="1" noChangeArrowheads="1"/>
          </p:cNvPicPr>
          <p:nvPr/>
        </p:nvPicPr>
        <p:blipFill>
          <a:blip r:embed="rId13"/>
          <a:srcRect/>
          <a:stretch>
            <a:fillRect/>
          </a:stretch>
        </p:blipFill>
        <p:spPr bwMode="auto">
          <a:xfrm>
            <a:off x="11430000" y="8305800"/>
            <a:ext cx="10972800" cy="8093075"/>
          </a:xfrm>
          <a:prstGeom prst="rect">
            <a:avLst/>
          </a:prstGeom>
          <a:noFill/>
          <a:ln w="9525">
            <a:noFill/>
            <a:miter lim="800000"/>
            <a:headEnd/>
            <a:tailEnd/>
          </a:ln>
        </p:spPr>
      </p:pic>
      <p:pic>
        <p:nvPicPr>
          <p:cNvPr id="14365" name="Picture 33" descr="C:\GOES-14_PLT\GOES-14 Imager WF.jpg"/>
          <p:cNvPicPr>
            <a:picLocks noChangeAspect="1" noChangeArrowheads="1"/>
          </p:cNvPicPr>
          <p:nvPr/>
        </p:nvPicPr>
        <p:blipFill>
          <a:blip r:embed="rId14"/>
          <a:srcRect l="3473"/>
          <a:stretch>
            <a:fillRect/>
          </a:stretch>
        </p:blipFill>
        <p:spPr bwMode="auto">
          <a:xfrm>
            <a:off x="11430000" y="17449800"/>
            <a:ext cx="5268913" cy="4154488"/>
          </a:xfrm>
          <a:prstGeom prst="rect">
            <a:avLst/>
          </a:prstGeom>
          <a:noFill/>
          <a:ln w="9525">
            <a:noFill/>
            <a:miter lim="800000"/>
            <a:headEnd/>
            <a:tailEnd/>
          </a:ln>
        </p:spPr>
      </p:pic>
      <p:sp>
        <p:nvSpPr>
          <p:cNvPr id="14366" name="Rectangle 42"/>
          <p:cNvSpPr>
            <a:spLocks noChangeArrowheads="1"/>
          </p:cNvSpPr>
          <p:nvPr/>
        </p:nvSpPr>
        <p:spPr bwMode="auto">
          <a:xfrm>
            <a:off x="1524000" y="7543800"/>
            <a:ext cx="9448800" cy="8499475"/>
          </a:xfrm>
          <a:prstGeom prst="rect">
            <a:avLst/>
          </a:prstGeom>
          <a:solidFill>
            <a:srgbClr val="FFFF99"/>
          </a:solidFill>
          <a:ln w="9525">
            <a:solidFill>
              <a:schemeClr val="tx1"/>
            </a:solidFill>
            <a:miter lim="800000"/>
            <a:headEnd/>
            <a:tailEnd/>
          </a:ln>
        </p:spPr>
        <p:txBody>
          <a:bodyPr anchor="ctr">
            <a:spAutoFit/>
          </a:bodyPr>
          <a:lstStyle/>
          <a:p>
            <a:r>
              <a:rPr lang="en-US" b="1" i="1">
                <a:solidFill>
                  <a:srgbClr val="111111"/>
                </a:solidFill>
                <a:latin typeface="Arial" charset="0"/>
              </a:rPr>
              <a:t>Requirement:</a:t>
            </a:r>
            <a:r>
              <a:rPr lang="en-US">
                <a:solidFill>
                  <a:srgbClr val="111111"/>
                </a:solidFill>
                <a:latin typeface="Arial" charset="0"/>
              </a:rPr>
              <a:t>  For all GOES check-outs, the goals of the Science Test include the following:</a:t>
            </a:r>
          </a:p>
          <a:p>
            <a:pPr>
              <a:buFontTx/>
              <a:buChar char="•"/>
            </a:pPr>
            <a:r>
              <a:rPr lang="en-US">
                <a:solidFill>
                  <a:srgbClr val="111111"/>
                </a:solidFill>
                <a:latin typeface="Arial" charset="0"/>
              </a:rPr>
              <a:t> To assess the quality of the GOES radiance data.  This is accomplished by comparison to other satellite measurements or by calculating the signal-to-noise ratio compared to specifications, as well as assess the striping in the imagery due to multiple detectors.</a:t>
            </a:r>
          </a:p>
          <a:p>
            <a:pPr>
              <a:buFontTx/>
              <a:buChar char="•"/>
            </a:pPr>
            <a:r>
              <a:rPr lang="en-US">
                <a:solidFill>
                  <a:srgbClr val="111111"/>
                </a:solidFill>
                <a:latin typeface="Arial" charset="0"/>
              </a:rPr>
              <a:t> To generate products from the GOES data stream and compare to those produced from other satellites.  These included several Imager and Sounder products currently used in operations.</a:t>
            </a:r>
          </a:p>
          <a:p>
            <a:pPr>
              <a:buFontTx/>
              <a:buChar char="•"/>
            </a:pPr>
            <a:r>
              <a:rPr lang="en-US">
                <a:solidFill>
                  <a:srgbClr val="111111"/>
                </a:solidFill>
                <a:latin typeface="Arial" charset="0"/>
              </a:rPr>
              <a:t> Rapid-scan imagery of interesting weather cases are collected with temporal resolutions as fine as every 30 seconds, a capability of  rapid-scan imagery from GOES-R that is not implemented operationally on current GOES.</a:t>
            </a:r>
          </a:p>
          <a:p>
            <a:pPr>
              <a:buFontTx/>
              <a:buChar char="•"/>
            </a:pPr>
            <a:r>
              <a:rPr lang="en-US">
                <a:solidFill>
                  <a:srgbClr val="111111"/>
                </a:solidFill>
                <a:latin typeface="Arial" charset="0"/>
              </a:rPr>
              <a:t> Monitor any instrument changes. For example, the improved spatial resolution of the Geostationary Operational Environmental Satellites (GOES)-14 imager band 6 (centered at 13.3 um). </a:t>
            </a:r>
            <a:br>
              <a:rPr lang="en-US">
                <a:solidFill>
                  <a:srgbClr val="111111"/>
                </a:solidFill>
                <a:latin typeface="Arial" charset="0"/>
              </a:rPr>
            </a:br>
            <a:endParaRPr lang="en-US">
              <a:solidFill>
                <a:srgbClr val="111111"/>
              </a:solidFill>
              <a:latin typeface="Arial" charset="0"/>
            </a:endParaRPr>
          </a:p>
          <a:p>
            <a:r>
              <a:rPr lang="en-US" b="1" i="1">
                <a:solidFill>
                  <a:srgbClr val="FF3300"/>
                </a:solidFill>
                <a:latin typeface="Arial" charset="0"/>
              </a:rPr>
              <a:t>Science:</a:t>
            </a:r>
            <a:r>
              <a:rPr lang="en-US" b="1">
                <a:solidFill>
                  <a:srgbClr val="111111"/>
                </a:solidFill>
                <a:latin typeface="Arial" charset="0"/>
              </a:rPr>
              <a:t>  </a:t>
            </a:r>
            <a:r>
              <a:rPr lang="en-US">
                <a:solidFill>
                  <a:srgbClr val="111111"/>
                </a:solidFill>
                <a:latin typeface="Arial" charset="0"/>
              </a:rPr>
              <a:t>Generate and validate products. Understand instrument characteristics. Balance the needs of the many groups during the data collection mode.</a:t>
            </a:r>
            <a:br>
              <a:rPr lang="en-US">
                <a:solidFill>
                  <a:srgbClr val="111111"/>
                </a:solidFill>
                <a:latin typeface="Arial" charset="0"/>
              </a:rPr>
            </a:br>
            <a:endParaRPr lang="en-US">
              <a:solidFill>
                <a:srgbClr val="111111"/>
              </a:solidFill>
              <a:latin typeface="Arial" charset="0"/>
            </a:endParaRPr>
          </a:p>
          <a:p>
            <a:r>
              <a:rPr lang="en-US" b="1" i="1">
                <a:solidFill>
                  <a:srgbClr val="111111"/>
                </a:solidFill>
                <a:latin typeface="Arial" charset="0"/>
              </a:rPr>
              <a:t>Benefit:</a:t>
            </a:r>
            <a:r>
              <a:rPr lang="en-US">
                <a:solidFill>
                  <a:srgbClr val="111111"/>
                </a:solidFill>
                <a:latin typeface="Arial" charset="0"/>
              </a:rPr>
              <a:t>  Prepare for operational use and build unique datasets to prepare for future sensors.</a:t>
            </a:r>
          </a:p>
        </p:txBody>
      </p:sp>
      <p:sp>
        <p:nvSpPr>
          <p:cNvPr id="14367" name="Rectangle 43"/>
          <p:cNvSpPr>
            <a:spLocks noChangeArrowheads="1"/>
          </p:cNvSpPr>
          <p:nvPr/>
        </p:nvSpPr>
        <p:spPr bwMode="auto">
          <a:xfrm>
            <a:off x="32994600" y="28371800"/>
            <a:ext cx="10287000" cy="3022600"/>
          </a:xfrm>
          <a:prstGeom prst="rect">
            <a:avLst/>
          </a:prstGeom>
          <a:solidFill>
            <a:srgbClr val="FFFF99"/>
          </a:solidFill>
          <a:ln w="9525">
            <a:solidFill>
              <a:schemeClr val="tx1"/>
            </a:solidFill>
            <a:miter lim="800000"/>
            <a:headEnd/>
            <a:tailEnd/>
          </a:ln>
        </p:spPr>
        <p:txBody>
          <a:bodyPr anchor="ctr">
            <a:spAutoFit/>
          </a:bodyPr>
          <a:lstStyle/>
          <a:p>
            <a:r>
              <a:rPr lang="en-US" b="1" i="1">
                <a:solidFill>
                  <a:srgbClr val="FF3300"/>
                </a:solidFill>
                <a:latin typeface="Arial" charset="0"/>
              </a:rPr>
              <a:t>Science Challenges:</a:t>
            </a:r>
            <a:r>
              <a:rPr lang="en-US">
                <a:solidFill>
                  <a:srgbClr val="111111"/>
                </a:solidFill>
                <a:latin typeface="Arial" charset="0"/>
              </a:rPr>
              <a:t>  Validate instrument changes and products generated. Collect the right data at the right time.</a:t>
            </a:r>
            <a:br>
              <a:rPr lang="en-US">
                <a:solidFill>
                  <a:srgbClr val="111111"/>
                </a:solidFill>
                <a:latin typeface="Arial" charset="0"/>
              </a:rPr>
            </a:br>
            <a:endParaRPr lang="en-US" b="1">
              <a:solidFill>
                <a:srgbClr val="111111"/>
              </a:solidFill>
              <a:latin typeface="Arial" charset="0"/>
            </a:endParaRPr>
          </a:p>
          <a:p>
            <a:r>
              <a:rPr lang="en-US" b="1" i="1">
                <a:solidFill>
                  <a:schemeClr val="accent2"/>
                </a:solidFill>
                <a:latin typeface="Arial" charset="0"/>
              </a:rPr>
              <a:t>Next Steps:</a:t>
            </a:r>
            <a:r>
              <a:rPr lang="en-US" b="1">
                <a:solidFill>
                  <a:srgbClr val="111111"/>
                </a:solidFill>
                <a:latin typeface="Arial" charset="0"/>
              </a:rPr>
              <a:t>  </a:t>
            </a:r>
            <a:r>
              <a:rPr lang="en-US">
                <a:solidFill>
                  <a:srgbClr val="111111"/>
                </a:solidFill>
                <a:latin typeface="Arial" charset="0"/>
              </a:rPr>
              <a:t>Analysis to support a NOAA Technical Report. Work with OSPDP regarding operational readiness.</a:t>
            </a:r>
            <a:br>
              <a:rPr lang="en-US">
                <a:solidFill>
                  <a:srgbClr val="111111"/>
                </a:solidFill>
                <a:latin typeface="Arial" charset="0"/>
              </a:rPr>
            </a:br>
            <a:endParaRPr lang="en-US">
              <a:solidFill>
                <a:srgbClr val="111111"/>
              </a:solidFill>
              <a:latin typeface="Arial" charset="0"/>
            </a:endParaRPr>
          </a:p>
          <a:p>
            <a:r>
              <a:rPr lang="en-US" b="1" i="1">
                <a:solidFill>
                  <a:srgbClr val="006600"/>
                </a:solidFill>
                <a:latin typeface="Arial" charset="0"/>
              </a:rPr>
              <a:t>Transition Path:</a:t>
            </a:r>
            <a:r>
              <a:rPr lang="en-US">
                <a:solidFill>
                  <a:srgbClr val="111111"/>
                </a:solidFill>
                <a:latin typeface="Arial" charset="0"/>
              </a:rPr>
              <a:t>  GOES-14 will become an operational satellite in 2 year, +/- 2 years. </a:t>
            </a:r>
            <a:endParaRPr lang="en-US" b="1">
              <a:solidFill>
                <a:srgbClr val="111111"/>
              </a:solidFill>
              <a:latin typeface="Arial" charset="0"/>
            </a:endParaRPr>
          </a:p>
        </p:txBody>
      </p:sp>
      <p:sp>
        <p:nvSpPr>
          <p:cNvPr id="14368" name="Rectangle 44"/>
          <p:cNvSpPr>
            <a:spLocks noChangeArrowheads="1"/>
          </p:cNvSpPr>
          <p:nvPr/>
        </p:nvSpPr>
        <p:spPr bwMode="auto">
          <a:xfrm>
            <a:off x="17145000" y="32004000"/>
            <a:ext cx="11061700" cy="457200"/>
          </a:xfrm>
          <a:prstGeom prst="rect">
            <a:avLst/>
          </a:prstGeom>
          <a:noFill/>
          <a:ln w="9525">
            <a:noFill/>
            <a:miter lim="800000"/>
            <a:headEnd/>
            <a:tailEnd/>
          </a:ln>
        </p:spPr>
        <p:txBody>
          <a:bodyPr wrap="none">
            <a:spAutoFit/>
          </a:bodyPr>
          <a:lstStyle/>
          <a:p>
            <a:r>
              <a:rPr lang="en-US" b="1">
                <a:solidFill>
                  <a:srgbClr val="111111"/>
                </a:solidFill>
              </a:rPr>
              <a:t>Center for Satellite Applications and Research (STAR) Review  09 – 11 March 2010</a:t>
            </a:r>
          </a:p>
        </p:txBody>
      </p:sp>
      <p:pic>
        <p:nvPicPr>
          <p:cNvPr id="14369" name="Picture 45" descr="noaa_seal"/>
          <p:cNvPicPr>
            <a:picLocks noChangeAspect="1" noChangeArrowheads="1"/>
          </p:cNvPicPr>
          <p:nvPr/>
        </p:nvPicPr>
        <p:blipFill>
          <a:blip r:embed="rId15"/>
          <a:srcRect/>
          <a:stretch>
            <a:fillRect/>
          </a:stretch>
        </p:blipFill>
        <p:spPr bwMode="auto">
          <a:xfrm>
            <a:off x="20955000" y="2971800"/>
            <a:ext cx="2895600" cy="2895600"/>
          </a:xfrm>
          <a:prstGeom prst="rect">
            <a:avLst/>
          </a:prstGeom>
          <a:noFill/>
          <a:ln w="9525">
            <a:noFill/>
            <a:miter lim="800000"/>
            <a:headEnd/>
            <a:tailEnd/>
          </a:ln>
        </p:spPr>
      </p:pic>
      <p:pic>
        <p:nvPicPr>
          <p:cNvPr id="14370" name="Picture 3" descr="C:\GOES-13\NOAA_Tech_Report_NESDIS_125_GOES-13_Science_Test.jpg"/>
          <p:cNvPicPr>
            <a:picLocks noChangeAspect="1" noChangeArrowheads="1"/>
          </p:cNvPicPr>
          <p:nvPr/>
        </p:nvPicPr>
        <p:blipFill>
          <a:blip r:embed="rId16"/>
          <a:srcRect/>
          <a:stretch>
            <a:fillRect/>
          </a:stretch>
        </p:blipFill>
        <p:spPr bwMode="auto">
          <a:xfrm>
            <a:off x="29703713" y="20955000"/>
            <a:ext cx="3062287" cy="3962400"/>
          </a:xfrm>
          <a:prstGeom prst="rect">
            <a:avLst/>
          </a:prstGeom>
          <a:noFill/>
          <a:ln w="9525">
            <a:solidFill>
              <a:schemeClr val="tx1"/>
            </a:solidFill>
            <a:miter lim="800000"/>
            <a:headEnd/>
            <a:tailEnd/>
          </a:ln>
        </p:spPr>
      </p:pic>
      <p:sp>
        <p:nvSpPr>
          <p:cNvPr id="14371" name="Text Box 51"/>
          <p:cNvSpPr txBox="1">
            <a:spLocks noChangeArrowheads="1"/>
          </p:cNvSpPr>
          <p:nvPr/>
        </p:nvSpPr>
        <p:spPr bwMode="auto">
          <a:xfrm>
            <a:off x="27873325" y="30597475"/>
            <a:ext cx="4435475" cy="1187450"/>
          </a:xfrm>
          <a:prstGeom prst="rect">
            <a:avLst/>
          </a:prstGeom>
          <a:noFill/>
          <a:ln w="9525">
            <a:noFill/>
            <a:miter lim="800000"/>
            <a:headEnd/>
            <a:tailEnd/>
          </a:ln>
        </p:spPr>
        <p:txBody>
          <a:bodyPr>
            <a:spAutoFit/>
          </a:bodyPr>
          <a:lstStyle/>
          <a:p>
            <a:r>
              <a:rPr lang="en-US" b="1">
                <a:solidFill>
                  <a:srgbClr val="111111"/>
                </a:solidFill>
              </a:rPr>
              <a:t>(Figures courtesy of  Tony Schreiner of CIMSS)</a:t>
            </a:r>
          </a:p>
          <a:p>
            <a:endParaRPr lang="en-US"/>
          </a:p>
        </p:txBody>
      </p:sp>
      <p:sp>
        <p:nvSpPr>
          <p:cNvPr id="14372" name="Text Box 47"/>
          <p:cNvSpPr txBox="1">
            <a:spLocks noChangeArrowheads="1"/>
          </p:cNvSpPr>
          <p:nvPr/>
        </p:nvSpPr>
        <p:spPr bwMode="auto">
          <a:xfrm>
            <a:off x="33147000" y="21869400"/>
            <a:ext cx="9982200" cy="6086475"/>
          </a:xfrm>
          <a:prstGeom prst="rect">
            <a:avLst/>
          </a:prstGeom>
          <a:noFill/>
          <a:ln w="9525">
            <a:noFill/>
            <a:miter lim="800000"/>
            <a:headEnd/>
            <a:tailEnd/>
          </a:ln>
        </p:spPr>
        <p:txBody>
          <a:bodyPr>
            <a:spAutoFit/>
          </a:bodyPr>
          <a:lstStyle/>
          <a:p>
            <a:pPr algn="ctr"/>
            <a:r>
              <a:rPr lang="en-US" b="1"/>
              <a:t>GOES-14 Science Test Preliminary Results</a:t>
            </a:r>
            <a:endParaRPr lang="en-US"/>
          </a:p>
          <a:p>
            <a:endParaRPr lang="en-US" sz="1000"/>
          </a:p>
          <a:p>
            <a:pPr>
              <a:buFontTx/>
              <a:buChar char="•"/>
            </a:pPr>
            <a:r>
              <a:rPr lang="en-US" b="1"/>
              <a:t> First official GOES-14 images </a:t>
            </a:r>
            <a:r>
              <a:rPr lang="en-US"/>
              <a:t>were collected from Imager (visible and IR) and Sounder</a:t>
            </a:r>
          </a:p>
          <a:p>
            <a:pPr>
              <a:buFontTx/>
              <a:buChar char="•"/>
            </a:pPr>
            <a:r>
              <a:rPr lang="en-US" b="1"/>
              <a:t> Improved (4 km) resolution of 13.3 µm band </a:t>
            </a:r>
            <a:r>
              <a:rPr lang="en-US"/>
              <a:t>required changes to GVAR format. Several issues with implementing the new GVAR format</a:t>
            </a:r>
            <a:r>
              <a:rPr lang="en-US" b="1"/>
              <a:t> </a:t>
            </a:r>
            <a:r>
              <a:rPr lang="en-US"/>
              <a:t>were discovered, communicated, rectified, and verified.</a:t>
            </a:r>
          </a:p>
          <a:p>
            <a:pPr>
              <a:buFontTx/>
              <a:buChar char="•"/>
            </a:pPr>
            <a:r>
              <a:rPr lang="en-US"/>
              <a:t> </a:t>
            </a:r>
            <a:r>
              <a:rPr lang="en-US" b="1"/>
              <a:t>Paired detectors </a:t>
            </a:r>
            <a:r>
              <a:rPr lang="en-US"/>
              <a:t>on the higher-resolution 13.3 µm band were inadvertently swapped.  Now fixed. </a:t>
            </a:r>
          </a:p>
          <a:p>
            <a:pPr>
              <a:buFontTx/>
              <a:buChar char="•"/>
            </a:pPr>
            <a:r>
              <a:rPr lang="en-US"/>
              <a:t> </a:t>
            </a:r>
            <a:r>
              <a:rPr lang="en-US" b="1"/>
              <a:t>Image navigation issues</a:t>
            </a:r>
            <a:r>
              <a:rPr lang="en-US"/>
              <a:t> have been resolved.</a:t>
            </a:r>
          </a:p>
          <a:p>
            <a:pPr>
              <a:buFontTx/>
              <a:buChar char="•"/>
            </a:pPr>
            <a:r>
              <a:rPr lang="en-US"/>
              <a:t> </a:t>
            </a:r>
            <a:r>
              <a:rPr lang="en-US" b="1"/>
              <a:t>Imager and Sounder data collected</a:t>
            </a:r>
            <a:r>
              <a:rPr lang="en-US"/>
              <a:t> for a host of schedules, including rapid scan imagery.</a:t>
            </a:r>
          </a:p>
          <a:p>
            <a:pPr>
              <a:buFontTx/>
              <a:buChar char="•"/>
            </a:pPr>
            <a:r>
              <a:rPr lang="en-US"/>
              <a:t> </a:t>
            </a:r>
            <a:r>
              <a:rPr lang="en-US" b="1"/>
              <a:t>Identified GOES Sounder calibration issue</a:t>
            </a:r>
            <a:r>
              <a:rPr lang="en-US"/>
              <a:t> with respect to averaging calibration slopes.</a:t>
            </a:r>
          </a:p>
          <a:p>
            <a:pPr>
              <a:buFontTx/>
              <a:buChar char="•"/>
            </a:pPr>
            <a:r>
              <a:rPr lang="en-US"/>
              <a:t> Initial </a:t>
            </a:r>
            <a:r>
              <a:rPr lang="en-US" b="1"/>
              <a:t>IASI inter-calibrations</a:t>
            </a:r>
            <a:r>
              <a:rPr lang="en-US"/>
              <a:t> with both the imager and sounders.</a:t>
            </a:r>
          </a:p>
          <a:p>
            <a:pPr>
              <a:buFontTx/>
              <a:buChar char="•"/>
            </a:pPr>
            <a:r>
              <a:rPr lang="en-US"/>
              <a:t> </a:t>
            </a:r>
            <a:r>
              <a:rPr lang="en-US" b="1"/>
              <a:t>Various products generated</a:t>
            </a:r>
            <a:r>
              <a:rPr lang="en-US"/>
              <a:t> (retrievals, winds, clouds, CSBT, SST, etc.)</a:t>
            </a:r>
          </a:p>
          <a:p>
            <a:pPr>
              <a:buFontTx/>
              <a:buChar char="•"/>
            </a:pPr>
            <a:r>
              <a:rPr lang="en-US"/>
              <a:t> </a:t>
            </a:r>
            <a:r>
              <a:rPr lang="en-US" b="1"/>
              <a:t>Imagery posted</a:t>
            </a:r>
            <a:r>
              <a:rPr lang="en-US"/>
              <a:t> on both the STAR and NESDIS home pages.</a:t>
            </a:r>
          </a:p>
        </p:txBody>
      </p:sp>
      <p:sp>
        <p:nvSpPr>
          <p:cNvPr id="14373" name="Text Box 48"/>
          <p:cNvSpPr txBox="1">
            <a:spLocks noChangeArrowheads="1"/>
          </p:cNvSpPr>
          <p:nvPr/>
        </p:nvSpPr>
        <p:spPr bwMode="auto">
          <a:xfrm>
            <a:off x="13335000" y="8940800"/>
            <a:ext cx="7059613" cy="519113"/>
          </a:xfrm>
          <a:prstGeom prst="rect">
            <a:avLst/>
          </a:prstGeom>
          <a:solidFill>
            <a:schemeClr val="bg1"/>
          </a:solidFill>
          <a:ln w="9525">
            <a:noFill/>
            <a:miter lim="800000"/>
            <a:headEnd/>
            <a:tailEnd/>
          </a:ln>
        </p:spPr>
        <p:txBody>
          <a:bodyPr wrap="none">
            <a:spAutoFit/>
          </a:bodyPr>
          <a:lstStyle/>
          <a:p>
            <a:r>
              <a:rPr lang="en-US" sz="2800" b="1" i="1">
                <a:solidFill>
                  <a:srgbClr val="111111"/>
                </a:solidFill>
              </a:rPr>
              <a:t>http://rammb.cira.colostate.edu/projects/goes-o</a:t>
            </a:r>
          </a:p>
        </p:txBody>
      </p:sp>
      <p:sp>
        <p:nvSpPr>
          <p:cNvPr id="14384" name="Text Box 48"/>
          <p:cNvSpPr txBox="1">
            <a:spLocks noChangeArrowheads="1"/>
          </p:cNvSpPr>
          <p:nvPr/>
        </p:nvSpPr>
        <p:spPr bwMode="auto">
          <a:xfrm>
            <a:off x="11982450" y="30480000"/>
            <a:ext cx="7905750" cy="457200"/>
          </a:xfrm>
          <a:prstGeom prst="rect">
            <a:avLst/>
          </a:prstGeom>
          <a:noFill/>
          <a:ln w="9525">
            <a:noFill/>
            <a:miter lim="800000"/>
            <a:headEnd/>
            <a:tailEnd/>
          </a:ln>
          <a:effectLst/>
        </p:spPr>
        <p:txBody>
          <a:bodyPr wrap="none">
            <a:spAutoFit/>
          </a:bodyPr>
          <a:lstStyle/>
          <a:p>
            <a:r>
              <a:rPr lang="en-US" i="1"/>
              <a:t>http://cimss.ssec.wisc.edu/goes/blog/archives/category/goes-14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4246</TotalTime>
  <Words>797</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Times New Roman</vt:lpstr>
      <vt:lpstr>Arial</vt:lpstr>
      <vt:lpstr>Calibri</vt:lpstr>
      <vt:lpstr>Default Design</vt:lpstr>
      <vt:lpstr>Slide 1</vt:lpstr>
    </vt:vector>
  </TitlesOfParts>
  <Company>ramm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ramm</dc:creator>
  <cp:lastModifiedBy>tims</cp:lastModifiedBy>
  <cp:revision>241</cp:revision>
  <dcterms:created xsi:type="dcterms:W3CDTF">2000-01-03T20:34:52Z</dcterms:created>
  <dcterms:modified xsi:type="dcterms:W3CDTF">2010-01-07T14:53:17Z</dcterms:modified>
</cp:coreProperties>
</file>