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6" r:id="rId2"/>
  </p:sldIdLst>
  <p:sldSz cx="43891200" cy="32918400"/>
  <p:notesSz cx="32248475" cy="395636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66FFFF"/>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4595" autoAdjust="0"/>
  </p:normalViewPr>
  <p:slideViewPr>
    <p:cSldViewPr>
      <p:cViewPr>
        <p:scale>
          <a:sx n="66" d="100"/>
          <a:sy n="66" d="100"/>
        </p:scale>
        <p:origin x="6696" y="8886"/>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13976350" cy="1978025"/>
          </a:xfrm>
          <a:prstGeom prst="rect">
            <a:avLst/>
          </a:prstGeom>
          <a:noFill/>
          <a:ln w="9525">
            <a:noFill/>
            <a:miter lim="800000"/>
            <a:headEnd/>
            <a:tailEnd/>
          </a:ln>
          <a:effectLst/>
        </p:spPr>
        <p:txBody>
          <a:bodyPr vert="horz" wrap="square" lIns="448392" tIns="224198" rIns="448392" bIns="224198" numCol="1" anchor="t" anchorCtr="0" compatLnSpc="1">
            <a:prstTxWarp prst="textNoShape">
              <a:avLst/>
            </a:prstTxWarp>
          </a:bodyPr>
          <a:lstStyle>
            <a:lvl1pPr defTabSz="4481513">
              <a:defRPr sz="6300" dirty="0"/>
            </a:lvl1pPr>
          </a:lstStyle>
          <a:p>
            <a:pPr>
              <a:defRPr/>
            </a:pPr>
            <a:endParaRPr lang="en-US"/>
          </a:p>
        </p:txBody>
      </p:sp>
      <p:sp>
        <p:nvSpPr>
          <p:cNvPr id="4099" name="Rectangle 1027"/>
          <p:cNvSpPr>
            <a:spLocks noGrp="1" noChangeArrowheads="1"/>
          </p:cNvSpPr>
          <p:nvPr>
            <p:ph type="dt" sz="quarter" idx="1"/>
          </p:nvPr>
        </p:nvSpPr>
        <p:spPr bwMode="auto">
          <a:xfrm>
            <a:off x="18272125" y="0"/>
            <a:ext cx="13976350" cy="1978025"/>
          </a:xfrm>
          <a:prstGeom prst="rect">
            <a:avLst/>
          </a:prstGeom>
          <a:noFill/>
          <a:ln w="9525">
            <a:noFill/>
            <a:miter lim="800000"/>
            <a:headEnd/>
            <a:tailEnd/>
          </a:ln>
          <a:effectLst/>
        </p:spPr>
        <p:txBody>
          <a:bodyPr vert="horz" wrap="square" lIns="448392" tIns="224198" rIns="448392" bIns="224198" numCol="1" anchor="t" anchorCtr="0" compatLnSpc="1">
            <a:prstTxWarp prst="textNoShape">
              <a:avLst/>
            </a:prstTxWarp>
          </a:bodyPr>
          <a:lstStyle>
            <a:lvl1pPr algn="r" defTabSz="4481513">
              <a:defRPr sz="6300" dirty="0"/>
            </a:lvl1pPr>
          </a:lstStyle>
          <a:p>
            <a:pPr>
              <a:defRPr/>
            </a:pPr>
            <a:endParaRPr lang="en-US"/>
          </a:p>
        </p:txBody>
      </p:sp>
      <p:sp>
        <p:nvSpPr>
          <p:cNvPr id="4100" name="Rectangle 1028"/>
          <p:cNvSpPr>
            <a:spLocks noGrp="1" noChangeArrowheads="1"/>
          </p:cNvSpPr>
          <p:nvPr>
            <p:ph type="ftr" sz="quarter" idx="2"/>
          </p:nvPr>
        </p:nvSpPr>
        <p:spPr bwMode="auto">
          <a:xfrm>
            <a:off x="0" y="37585650"/>
            <a:ext cx="13976350" cy="1978025"/>
          </a:xfrm>
          <a:prstGeom prst="rect">
            <a:avLst/>
          </a:prstGeom>
          <a:noFill/>
          <a:ln w="9525">
            <a:noFill/>
            <a:miter lim="800000"/>
            <a:headEnd/>
            <a:tailEnd/>
          </a:ln>
          <a:effectLst/>
        </p:spPr>
        <p:txBody>
          <a:bodyPr vert="horz" wrap="square" lIns="448392" tIns="224198" rIns="448392" bIns="224198" numCol="1" anchor="b" anchorCtr="0" compatLnSpc="1">
            <a:prstTxWarp prst="textNoShape">
              <a:avLst/>
            </a:prstTxWarp>
          </a:bodyPr>
          <a:lstStyle>
            <a:lvl1pPr defTabSz="4481513">
              <a:defRPr sz="6300" dirty="0"/>
            </a:lvl1pPr>
          </a:lstStyle>
          <a:p>
            <a:pPr>
              <a:defRPr/>
            </a:pPr>
            <a:endParaRPr lang="en-US"/>
          </a:p>
        </p:txBody>
      </p:sp>
      <p:sp>
        <p:nvSpPr>
          <p:cNvPr id="4101" name="Rectangle 1029"/>
          <p:cNvSpPr>
            <a:spLocks noGrp="1" noChangeArrowheads="1"/>
          </p:cNvSpPr>
          <p:nvPr>
            <p:ph type="sldNum" sz="quarter" idx="3"/>
          </p:nvPr>
        </p:nvSpPr>
        <p:spPr bwMode="auto">
          <a:xfrm>
            <a:off x="18272125" y="37585650"/>
            <a:ext cx="13976350" cy="1978025"/>
          </a:xfrm>
          <a:prstGeom prst="rect">
            <a:avLst/>
          </a:prstGeom>
          <a:noFill/>
          <a:ln w="9525">
            <a:noFill/>
            <a:miter lim="800000"/>
            <a:headEnd/>
            <a:tailEnd/>
          </a:ln>
          <a:effectLst/>
        </p:spPr>
        <p:txBody>
          <a:bodyPr vert="horz" wrap="square" lIns="448392" tIns="224198" rIns="448392" bIns="224198" numCol="1" anchor="b" anchorCtr="0" compatLnSpc="1">
            <a:prstTxWarp prst="textNoShape">
              <a:avLst/>
            </a:prstTxWarp>
          </a:bodyPr>
          <a:lstStyle>
            <a:lvl1pPr algn="r" defTabSz="4481513">
              <a:defRPr sz="6300"/>
            </a:lvl1pPr>
          </a:lstStyle>
          <a:p>
            <a:pPr>
              <a:defRPr/>
            </a:pPr>
            <a:fld id="{D611D99B-EED3-4A7F-86C2-9B8128DF4BA1}"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4B47BC-A442-443E-8B01-67198606136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6437BC-0C0F-48A0-B0F1-FBEDCE1F5BB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2163" y="2925763"/>
            <a:ext cx="9324975" cy="26335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94063" y="2925763"/>
            <a:ext cx="27825700" cy="26335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DCFADB-3151-4785-9680-BEC843DC751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785608-721F-4D2C-86CE-E4F3E6F826D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07DFA8-9D03-4F35-B655-31C3198B4AE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94063" y="9509125"/>
            <a:ext cx="18575337"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9509125"/>
            <a:ext cx="18575338"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1C09B2-C4BA-4139-B4EF-0086B2090EB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D4F657-76C6-4961-AAA0-578402D0957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5CF49ED-4608-4310-ACDA-DD2E050EF9C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4F14931-DEEF-490A-B7C9-58DCB8EC2B2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AD8854-4BEA-446E-95EE-B92A15E31D0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DAED0B-10D8-46D8-BD4E-DF00CEFF140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4063" y="2925763"/>
            <a:ext cx="37303075" cy="5486400"/>
          </a:xfrm>
          <a:prstGeom prst="rect">
            <a:avLst/>
          </a:prstGeom>
          <a:noFill/>
          <a:ln w="9525">
            <a:noFill/>
            <a:miter lim="800000"/>
            <a:headEnd/>
            <a:tailEnd/>
          </a:ln>
        </p:spPr>
        <p:txBody>
          <a:bodyPr vert="horz" wrap="square" lIns="438912" tIns="219456" rIns="438912" bIns="219456"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294063" y="9509125"/>
            <a:ext cx="37303075" cy="19751675"/>
          </a:xfrm>
          <a:prstGeom prst="rect">
            <a:avLst/>
          </a:prstGeom>
          <a:noFill/>
          <a:ln w="9525">
            <a:noFill/>
            <a:miter lim="800000"/>
            <a:headEnd/>
            <a:tailEnd/>
          </a:ln>
        </p:spPr>
        <p:txBody>
          <a:bodyPr vert="horz" wrap="square" lIns="438912" tIns="219456" rIns="438912" bIns="21945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294063" y="29992638"/>
            <a:ext cx="9144000" cy="2193925"/>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defRPr sz="6700" dirty="0"/>
            </a:lvl1pPr>
          </a:lstStyle>
          <a:p>
            <a:pPr>
              <a:defRPr/>
            </a:pPr>
            <a:endParaRPr lang="en-US"/>
          </a:p>
        </p:txBody>
      </p:sp>
      <p:sp>
        <p:nvSpPr>
          <p:cNvPr id="1029" name="Rectangle 5"/>
          <p:cNvSpPr>
            <a:spLocks noGrp="1" noChangeArrowheads="1"/>
          </p:cNvSpPr>
          <p:nvPr>
            <p:ph type="ftr" sz="quarter" idx="3"/>
          </p:nvPr>
        </p:nvSpPr>
        <p:spPr bwMode="auto">
          <a:xfrm>
            <a:off x="14993938" y="29992638"/>
            <a:ext cx="13903325" cy="2193925"/>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ctr">
              <a:defRPr sz="6700" dirty="0"/>
            </a:lvl1pPr>
          </a:lstStyle>
          <a:p>
            <a:pPr>
              <a:defRPr/>
            </a:pPr>
            <a:endParaRPr lang="en-US"/>
          </a:p>
        </p:txBody>
      </p:sp>
      <p:sp>
        <p:nvSpPr>
          <p:cNvPr id="1030" name="Rectangle 6"/>
          <p:cNvSpPr>
            <a:spLocks noGrp="1" noChangeArrowheads="1"/>
          </p:cNvSpPr>
          <p:nvPr>
            <p:ph type="sldNum" sz="quarter" idx="4"/>
          </p:nvPr>
        </p:nvSpPr>
        <p:spPr bwMode="auto">
          <a:xfrm>
            <a:off x="31453138" y="29992638"/>
            <a:ext cx="9144000" cy="2193925"/>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r">
              <a:defRPr sz="6700"/>
            </a:lvl1pPr>
          </a:lstStyle>
          <a:p>
            <a:pPr>
              <a:defRPr/>
            </a:pPr>
            <a:fld id="{C8994BA7-19FD-4643-B220-93C61899790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389438" rtl="0" eaLnBrk="0" fontAlgn="base" hangingPunct="0">
        <a:spcBef>
          <a:spcPct val="0"/>
        </a:spcBef>
        <a:spcAft>
          <a:spcPct val="0"/>
        </a:spcAft>
        <a:defRPr sz="211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Times New Roman" pitchFamily="18" charset="0"/>
        </a:defRPr>
      </a:lvl2pPr>
      <a:lvl3pPr algn="ctr" defTabSz="4389438" rtl="0" eaLnBrk="0" fontAlgn="base" hangingPunct="0">
        <a:spcBef>
          <a:spcPct val="0"/>
        </a:spcBef>
        <a:spcAft>
          <a:spcPct val="0"/>
        </a:spcAft>
        <a:defRPr sz="21100">
          <a:solidFill>
            <a:schemeClr val="tx2"/>
          </a:solidFill>
          <a:latin typeface="Times New Roman" pitchFamily="18" charset="0"/>
        </a:defRPr>
      </a:lvl3pPr>
      <a:lvl4pPr algn="ctr" defTabSz="4389438" rtl="0" eaLnBrk="0" fontAlgn="base" hangingPunct="0">
        <a:spcBef>
          <a:spcPct val="0"/>
        </a:spcBef>
        <a:spcAft>
          <a:spcPct val="0"/>
        </a:spcAft>
        <a:defRPr sz="21100">
          <a:solidFill>
            <a:schemeClr val="tx2"/>
          </a:solidFill>
          <a:latin typeface="Times New Roman" pitchFamily="18" charset="0"/>
        </a:defRPr>
      </a:lvl4pPr>
      <a:lvl5pPr algn="ctr" defTabSz="4389438" rtl="0" eaLnBrk="0" fontAlgn="base" hangingPunct="0">
        <a:spcBef>
          <a:spcPct val="0"/>
        </a:spcBef>
        <a:spcAft>
          <a:spcPct val="0"/>
        </a:spcAft>
        <a:defRPr sz="21100">
          <a:solidFill>
            <a:schemeClr val="tx2"/>
          </a:solidFill>
          <a:latin typeface="Times New Roman" pitchFamily="18" charset="0"/>
        </a:defRPr>
      </a:lvl5pPr>
      <a:lvl6pPr marL="457200" algn="ctr" defTabSz="4389438" rtl="0" fontAlgn="base">
        <a:spcBef>
          <a:spcPct val="0"/>
        </a:spcBef>
        <a:spcAft>
          <a:spcPct val="0"/>
        </a:spcAft>
        <a:defRPr sz="21100">
          <a:solidFill>
            <a:schemeClr val="tx2"/>
          </a:solidFill>
          <a:latin typeface="Times New Roman" pitchFamily="18" charset="0"/>
        </a:defRPr>
      </a:lvl6pPr>
      <a:lvl7pPr marL="914400" algn="ctr" defTabSz="4389438" rtl="0" fontAlgn="base">
        <a:spcBef>
          <a:spcPct val="0"/>
        </a:spcBef>
        <a:spcAft>
          <a:spcPct val="0"/>
        </a:spcAft>
        <a:defRPr sz="21100">
          <a:solidFill>
            <a:schemeClr val="tx2"/>
          </a:solidFill>
          <a:latin typeface="Times New Roman" pitchFamily="18" charset="0"/>
        </a:defRPr>
      </a:lvl7pPr>
      <a:lvl8pPr marL="1371600" algn="ctr" defTabSz="4389438" rtl="0" fontAlgn="base">
        <a:spcBef>
          <a:spcPct val="0"/>
        </a:spcBef>
        <a:spcAft>
          <a:spcPct val="0"/>
        </a:spcAft>
        <a:defRPr sz="21100">
          <a:solidFill>
            <a:schemeClr val="tx2"/>
          </a:solidFill>
          <a:latin typeface="Times New Roman" pitchFamily="18" charset="0"/>
        </a:defRPr>
      </a:lvl8pPr>
      <a:lvl9pPr marL="1828800" algn="ctr" defTabSz="4389438" rtl="0" fontAlgn="base">
        <a:spcBef>
          <a:spcPct val="0"/>
        </a:spcBef>
        <a:spcAft>
          <a:spcPct val="0"/>
        </a:spcAft>
        <a:defRPr sz="21100">
          <a:solidFill>
            <a:schemeClr val="tx2"/>
          </a:solidFill>
          <a:latin typeface="Times New Roman" pitchFamily="18" charset="0"/>
        </a:defRPr>
      </a:lvl9pPr>
    </p:titleStyle>
    <p:bodyStyle>
      <a:lvl1pPr marL="1646238" indent="-1646238" algn="l" defTabSz="4389438" rtl="0" eaLnBrk="0" fontAlgn="base" hangingPunct="0">
        <a:spcBef>
          <a:spcPct val="20000"/>
        </a:spcBef>
        <a:spcAft>
          <a:spcPct val="0"/>
        </a:spcAft>
        <a:buChar char="•"/>
        <a:defRPr sz="154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a:solidFill>
            <a:schemeClr val="tx1"/>
          </a:solidFill>
          <a:latin typeface="+mn-lt"/>
        </a:defRPr>
      </a:lvl2pPr>
      <a:lvl3pPr marL="5486400" indent="-1096963" algn="l" defTabSz="4389438" rtl="0" eaLnBrk="0" fontAlgn="base" hangingPunct="0">
        <a:spcBef>
          <a:spcPct val="20000"/>
        </a:spcBef>
        <a:spcAft>
          <a:spcPct val="0"/>
        </a:spcAft>
        <a:buChar char="•"/>
        <a:defRPr sz="11500">
          <a:solidFill>
            <a:schemeClr val="tx1"/>
          </a:solidFill>
          <a:latin typeface="+mn-lt"/>
        </a:defRPr>
      </a:lvl3pPr>
      <a:lvl4pPr marL="7680325" indent="-1096963" algn="l" defTabSz="4389438" rtl="0" eaLnBrk="0" fontAlgn="base" hangingPunct="0">
        <a:spcBef>
          <a:spcPct val="20000"/>
        </a:spcBef>
        <a:spcAft>
          <a:spcPct val="0"/>
        </a:spcAft>
        <a:buChar char="–"/>
        <a:defRPr sz="9600">
          <a:solidFill>
            <a:schemeClr val="tx1"/>
          </a:solidFill>
          <a:latin typeface="+mn-lt"/>
        </a:defRPr>
      </a:lvl4pPr>
      <a:lvl5pPr marL="9875838" indent="-1096963" algn="l" defTabSz="4389438" rtl="0" eaLnBrk="0" fontAlgn="base" hangingPunct="0">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gif"/><Relationship Id="rId12" Type="http://schemas.openxmlformats.org/officeDocument/2006/relationships/image" Target="../media/image11.png"/><Relationship Id="rId17" Type="http://schemas.openxmlformats.org/officeDocument/2006/relationships/image" Target="../media/image16.jpe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gif"/><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4"/>
          <p:cNvSpPr txBox="1">
            <a:spLocks noChangeArrowheads="1"/>
          </p:cNvSpPr>
          <p:nvPr/>
        </p:nvSpPr>
        <p:spPr bwMode="auto">
          <a:xfrm>
            <a:off x="8305800" y="868363"/>
            <a:ext cx="27635200" cy="1189037"/>
          </a:xfrm>
          <a:prstGeom prst="rect">
            <a:avLst/>
          </a:prstGeom>
          <a:noFill/>
          <a:ln w="9525">
            <a:noFill/>
            <a:miter lim="800000"/>
            <a:headEnd/>
            <a:tailEnd/>
          </a:ln>
        </p:spPr>
        <p:txBody>
          <a:bodyPr>
            <a:spAutoFit/>
          </a:bodyPr>
          <a:lstStyle/>
          <a:p>
            <a:pPr algn="ctr">
              <a:spcBef>
                <a:spcPct val="50000"/>
              </a:spcBef>
            </a:pPr>
            <a:r>
              <a:rPr lang="en-US" sz="7200" b="1"/>
              <a:t>The GOES-14 Science Test – December 2009</a:t>
            </a:r>
          </a:p>
        </p:txBody>
      </p:sp>
      <p:sp>
        <p:nvSpPr>
          <p:cNvPr id="14338" name="Text Box 27"/>
          <p:cNvSpPr txBox="1">
            <a:spLocks noChangeArrowheads="1"/>
          </p:cNvSpPr>
          <p:nvPr/>
        </p:nvSpPr>
        <p:spPr bwMode="auto">
          <a:xfrm>
            <a:off x="26060400" y="3276600"/>
            <a:ext cx="7747000" cy="3046413"/>
          </a:xfrm>
          <a:prstGeom prst="rect">
            <a:avLst/>
          </a:prstGeom>
          <a:noFill/>
          <a:ln w="9525">
            <a:noFill/>
            <a:miter lim="800000"/>
            <a:headEnd/>
            <a:tailEnd/>
          </a:ln>
        </p:spPr>
        <p:txBody>
          <a:bodyPr>
            <a:spAutoFit/>
          </a:bodyPr>
          <a:lstStyle/>
          <a:p>
            <a:pPr algn="ctr"/>
            <a:r>
              <a:rPr lang="en-US" sz="3200" b="1"/>
              <a:t>Timothy J. Schmit</a:t>
            </a:r>
          </a:p>
          <a:p>
            <a:pPr algn="ctr"/>
            <a:r>
              <a:rPr lang="en-US" sz="3200"/>
              <a:t>NOAA/NESDIS, SaTellite Applications and Research (STAR) </a:t>
            </a:r>
          </a:p>
          <a:p>
            <a:pPr algn="ctr"/>
            <a:r>
              <a:rPr lang="en-US" sz="3200"/>
              <a:t>Advanced Satellite Products Branch (ASPB)</a:t>
            </a:r>
          </a:p>
          <a:p>
            <a:pPr algn="ctr"/>
            <a:r>
              <a:rPr lang="en-US" sz="3200"/>
              <a:t>Madison WI 53706</a:t>
            </a:r>
          </a:p>
          <a:p>
            <a:pPr algn="ctr"/>
            <a:r>
              <a:rPr lang="en-US" sz="3200" b="1"/>
              <a:t>tim.j.schmit@noaa.gov</a:t>
            </a:r>
          </a:p>
        </p:txBody>
      </p:sp>
      <p:pic>
        <p:nvPicPr>
          <p:cNvPr id="14339" name="Picture 37" descr="noaalogo"/>
          <p:cNvPicPr>
            <a:picLocks noChangeAspect="1" noChangeArrowheads="1"/>
          </p:cNvPicPr>
          <p:nvPr/>
        </p:nvPicPr>
        <p:blipFill>
          <a:blip r:embed="rId2"/>
          <a:srcRect/>
          <a:stretch>
            <a:fillRect/>
          </a:stretch>
        </p:blipFill>
        <p:spPr bwMode="auto">
          <a:xfrm>
            <a:off x="20574000" y="2667000"/>
            <a:ext cx="3657600" cy="3194050"/>
          </a:xfrm>
          <a:prstGeom prst="rect">
            <a:avLst/>
          </a:prstGeom>
          <a:noFill/>
          <a:ln w="9525">
            <a:noFill/>
            <a:miter lim="800000"/>
            <a:headEnd/>
            <a:tailEnd/>
          </a:ln>
        </p:spPr>
      </p:pic>
      <p:pic>
        <p:nvPicPr>
          <p:cNvPr id="14340" name="Picture 38" descr="ciracol_pc"/>
          <p:cNvPicPr>
            <a:picLocks noChangeAspect="1" noChangeArrowheads="1"/>
          </p:cNvPicPr>
          <p:nvPr/>
        </p:nvPicPr>
        <p:blipFill>
          <a:blip r:embed="rId3"/>
          <a:srcRect/>
          <a:stretch>
            <a:fillRect/>
          </a:stretch>
        </p:blipFill>
        <p:spPr bwMode="auto">
          <a:xfrm>
            <a:off x="4267200" y="3733800"/>
            <a:ext cx="5257800" cy="1949450"/>
          </a:xfrm>
          <a:prstGeom prst="rect">
            <a:avLst/>
          </a:prstGeom>
          <a:noFill/>
          <a:ln w="9525">
            <a:noFill/>
            <a:miter lim="800000"/>
            <a:headEnd/>
            <a:tailEnd/>
          </a:ln>
        </p:spPr>
      </p:pic>
      <p:sp>
        <p:nvSpPr>
          <p:cNvPr id="14341" name="Rectangle 66"/>
          <p:cNvSpPr>
            <a:spLocks noChangeArrowheads="1"/>
          </p:cNvSpPr>
          <p:nvPr/>
        </p:nvSpPr>
        <p:spPr bwMode="auto">
          <a:xfrm>
            <a:off x="20516850" y="15444788"/>
            <a:ext cx="43891200" cy="0"/>
          </a:xfrm>
          <a:prstGeom prst="rect">
            <a:avLst/>
          </a:prstGeom>
          <a:noFill/>
          <a:ln w="9525">
            <a:noFill/>
            <a:miter lim="800000"/>
            <a:headEnd/>
            <a:tailEnd/>
          </a:ln>
        </p:spPr>
        <p:txBody>
          <a:bodyPr>
            <a:spAutoFit/>
          </a:bodyPr>
          <a:lstStyle/>
          <a:p>
            <a:endParaRPr lang="en-US"/>
          </a:p>
        </p:txBody>
      </p:sp>
      <p:pic>
        <p:nvPicPr>
          <p:cNvPr id="14342" name="Picture 1208" descr="CIMSS_logo_2002"/>
          <p:cNvPicPr>
            <a:picLocks noChangeAspect="1" noChangeArrowheads="1"/>
          </p:cNvPicPr>
          <p:nvPr/>
        </p:nvPicPr>
        <p:blipFill>
          <a:blip r:embed="rId4"/>
          <a:srcRect/>
          <a:stretch>
            <a:fillRect/>
          </a:stretch>
        </p:blipFill>
        <p:spPr bwMode="auto">
          <a:xfrm>
            <a:off x="35737800" y="3814763"/>
            <a:ext cx="3581400" cy="2405062"/>
          </a:xfrm>
          <a:prstGeom prst="rect">
            <a:avLst/>
          </a:prstGeom>
          <a:noFill/>
          <a:ln w="9525">
            <a:noFill/>
            <a:miter lim="800000"/>
            <a:headEnd/>
            <a:tailEnd/>
          </a:ln>
        </p:spPr>
      </p:pic>
      <p:sp>
        <p:nvSpPr>
          <p:cNvPr id="14343" name="Rectangle 2636"/>
          <p:cNvSpPr>
            <a:spLocks noChangeArrowheads="1"/>
          </p:cNvSpPr>
          <p:nvPr/>
        </p:nvSpPr>
        <p:spPr bwMode="auto">
          <a:xfrm>
            <a:off x="2971800" y="2590800"/>
            <a:ext cx="38481000" cy="4419600"/>
          </a:xfrm>
          <a:prstGeom prst="rect">
            <a:avLst/>
          </a:prstGeom>
          <a:noFill/>
          <a:ln w="9525">
            <a:solidFill>
              <a:schemeClr val="tx1"/>
            </a:solidFill>
            <a:miter lim="800000"/>
            <a:headEnd/>
            <a:tailEnd/>
          </a:ln>
        </p:spPr>
        <p:txBody>
          <a:bodyPr wrap="none" anchor="ctr"/>
          <a:lstStyle/>
          <a:p>
            <a:endParaRPr lang="en-US"/>
          </a:p>
        </p:txBody>
      </p:sp>
      <p:sp>
        <p:nvSpPr>
          <p:cNvPr id="14344" name="Text Box 3015"/>
          <p:cNvSpPr txBox="1">
            <a:spLocks noChangeArrowheads="1"/>
          </p:cNvSpPr>
          <p:nvPr/>
        </p:nvSpPr>
        <p:spPr bwMode="auto">
          <a:xfrm>
            <a:off x="11049000" y="3165475"/>
            <a:ext cx="8763000" cy="3540125"/>
          </a:xfrm>
          <a:prstGeom prst="rect">
            <a:avLst/>
          </a:prstGeom>
          <a:noFill/>
          <a:ln w="9525">
            <a:noFill/>
            <a:miter lim="800000"/>
            <a:headEnd/>
            <a:tailEnd/>
          </a:ln>
        </p:spPr>
        <p:txBody>
          <a:bodyPr>
            <a:spAutoFit/>
          </a:bodyPr>
          <a:lstStyle/>
          <a:p>
            <a:pPr algn="ctr"/>
            <a:r>
              <a:rPr lang="en-US" sz="3200" b="1"/>
              <a:t>Donald W. Hillger</a:t>
            </a:r>
          </a:p>
          <a:p>
            <a:pPr algn="ctr"/>
            <a:r>
              <a:rPr lang="en-US" sz="3200"/>
              <a:t>NOAA/NESDIS, SaTellite Applications and Research (STAR)</a:t>
            </a:r>
          </a:p>
          <a:p>
            <a:pPr algn="ctr"/>
            <a:r>
              <a:rPr lang="en-US" sz="3200"/>
              <a:t>Regional And Mesoscale Meteorology Branch (RAMMB)</a:t>
            </a:r>
          </a:p>
          <a:p>
            <a:pPr algn="ctr"/>
            <a:r>
              <a:rPr lang="en-US" sz="3200"/>
              <a:t>Fort Collins CO 80523-1375</a:t>
            </a:r>
          </a:p>
          <a:p>
            <a:pPr algn="ctr"/>
            <a:r>
              <a:rPr lang="en-US" sz="3200" b="1"/>
              <a:t>don.hillger@noaa.gov</a:t>
            </a:r>
          </a:p>
        </p:txBody>
      </p:sp>
      <p:sp>
        <p:nvSpPr>
          <p:cNvPr id="14349" name="Text Box 3033"/>
          <p:cNvSpPr txBox="1">
            <a:spLocks noChangeArrowheads="1"/>
          </p:cNvSpPr>
          <p:nvPr/>
        </p:nvSpPr>
        <p:spPr bwMode="auto">
          <a:xfrm>
            <a:off x="12792075" y="21640800"/>
            <a:ext cx="8620125" cy="895350"/>
          </a:xfrm>
          <a:prstGeom prst="rect">
            <a:avLst/>
          </a:prstGeom>
          <a:noFill/>
          <a:ln w="9525">
            <a:noFill/>
            <a:miter lim="800000"/>
            <a:headEnd/>
            <a:tailEnd/>
          </a:ln>
        </p:spPr>
        <p:txBody>
          <a:bodyPr>
            <a:spAutoFit/>
          </a:bodyPr>
          <a:lstStyle/>
          <a:p>
            <a:pPr algn="ctr">
              <a:spcBef>
                <a:spcPct val="20000"/>
              </a:spcBef>
            </a:pPr>
            <a:r>
              <a:rPr lang="en-US" b="1"/>
              <a:t>GOES-14 Imager and Sounder weighting functions</a:t>
            </a:r>
          </a:p>
          <a:p>
            <a:pPr algn="ctr">
              <a:spcBef>
                <a:spcPct val="20000"/>
              </a:spcBef>
            </a:pPr>
            <a:r>
              <a:rPr lang="en-US" b="1"/>
              <a:t>(Figures courtesy of Mat Gunshor/CIMSS.)</a:t>
            </a:r>
          </a:p>
        </p:txBody>
      </p:sp>
      <p:sp>
        <p:nvSpPr>
          <p:cNvPr id="14350" name="Text Box 3033"/>
          <p:cNvSpPr txBox="1">
            <a:spLocks noChangeArrowheads="1"/>
          </p:cNvSpPr>
          <p:nvPr/>
        </p:nvSpPr>
        <p:spPr bwMode="auto">
          <a:xfrm>
            <a:off x="3810000" y="22855238"/>
            <a:ext cx="6477000" cy="457200"/>
          </a:xfrm>
          <a:prstGeom prst="rect">
            <a:avLst/>
          </a:prstGeom>
          <a:noFill/>
          <a:ln w="9525">
            <a:noFill/>
            <a:miter lim="800000"/>
            <a:headEnd/>
            <a:tailEnd/>
          </a:ln>
        </p:spPr>
        <p:txBody>
          <a:bodyPr>
            <a:spAutoFit/>
          </a:bodyPr>
          <a:lstStyle/>
          <a:p>
            <a:pPr algn="ctr">
              <a:spcBef>
                <a:spcPct val="50000"/>
              </a:spcBef>
            </a:pPr>
            <a:r>
              <a:rPr lang="en-US" b="1"/>
              <a:t>First images from the GOES-14 Imager</a:t>
            </a:r>
          </a:p>
        </p:txBody>
      </p:sp>
      <p:pic>
        <p:nvPicPr>
          <p:cNvPr id="14351" name="Picture 25" descr="C:\GOES-14_PLT\GOES14_SNDR_20PL.GIF"/>
          <p:cNvPicPr>
            <a:picLocks noChangeAspect="1" noChangeArrowheads="1"/>
          </p:cNvPicPr>
          <p:nvPr/>
        </p:nvPicPr>
        <p:blipFill>
          <a:blip r:embed="rId5"/>
          <a:srcRect/>
          <a:stretch>
            <a:fillRect/>
          </a:stretch>
        </p:blipFill>
        <p:spPr bwMode="auto">
          <a:xfrm>
            <a:off x="2895600" y="24155400"/>
            <a:ext cx="7620000" cy="5334000"/>
          </a:xfrm>
          <a:prstGeom prst="rect">
            <a:avLst/>
          </a:prstGeom>
          <a:noFill/>
          <a:ln w="9525">
            <a:noFill/>
            <a:miter lim="800000"/>
            <a:headEnd/>
            <a:tailEnd/>
          </a:ln>
        </p:spPr>
      </p:pic>
      <p:sp>
        <p:nvSpPr>
          <p:cNvPr id="14352" name="Text Box 3033"/>
          <p:cNvSpPr txBox="1">
            <a:spLocks noChangeArrowheads="1"/>
          </p:cNvSpPr>
          <p:nvPr/>
        </p:nvSpPr>
        <p:spPr bwMode="auto">
          <a:xfrm>
            <a:off x="2971800" y="29641800"/>
            <a:ext cx="7391400" cy="457200"/>
          </a:xfrm>
          <a:prstGeom prst="rect">
            <a:avLst/>
          </a:prstGeom>
          <a:noFill/>
          <a:ln w="9525">
            <a:noFill/>
            <a:miter lim="800000"/>
            <a:headEnd/>
            <a:tailEnd/>
          </a:ln>
        </p:spPr>
        <p:txBody>
          <a:bodyPr>
            <a:spAutoFit/>
          </a:bodyPr>
          <a:lstStyle/>
          <a:p>
            <a:pPr algn="ctr">
              <a:spcBef>
                <a:spcPct val="50000"/>
              </a:spcBef>
            </a:pPr>
            <a:r>
              <a:rPr lang="en-US" b="1"/>
              <a:t>First images from the GOES-14 Sounder</a:t>
            </a:r>
          </a:p>
        </p:txBody>
      </p:sp>
      <p:sp>
        <p:nvSpPr>
          <p:cNvPr id="38" name="Rectangle 37"/>
          <p:cNvSpPr/>
          <p:nvPr/>
        </p:nvSpPr>
        <p:spPr>
          <a:xfrm>
            <a:off x="2133600" y="23545800"/>
            <a:ext cx="9144000" cy="6934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4356" name="Picture 2" descr="C:\GOES-14_PLT\FIRST_IMAGE_G14_V_SSEC.GIF"/>
          <p:cNvPicPr>
            <a:picLocks noChangeAspect="1" noChangeArrowheads="1"/>
          </p:cNvPicPr>
          <p:nvPr/>
        </p:nvPicPr>
        <p:blipFill>
          <a:blip r:embed="rId6"/>
          <a:srcRect/>
          <a:stretch>
            <a:fillRect/>
          </a:stretch>
        </p:blipFill>
        <p:spPr bwMode="auto">
          <a:xfrm>
            <a:off x="2133600" y="15203488"/>
            <a:ext cx="9175750" cy="7580312"/>
          </a:xfrm>
          <a:prstGeom prst="rect">
            <a:avLst/>
          </a:prstGeom>
          <a:noFill/>
          <a:ln w="9525">
            <a:noFill/>
            <a:miter lim="800000"/>
            <a:headEnd/>
            <a:tailEnd/>
          </a:ln>
        </p:spPr>
      </p:pic>
      <p:grpSp>
        <p:nvGrpSpPr>
          <p:cNvPr id="14382" name="Group 46"/>
          <p:cNvGrpSpPr>
            <a:grpSpLocks/>
          </p:cNvGrpSpPr>
          <p:nvPr/>
        </p:nvGrpSpPr>
        <p:grpSpPr bwMode="auto">
          <a:xfrm>
            <a:off x="22936200" y="7772400"/>
            <a:ext cx="9220200" cy="7985125"/>
            <a:chOff x="14448" y="4896"/>
            <a:chExt cx="5808" cy="5030"/>
          </a:xfrm>
        </p:grpSpPr>
        <p:pic>
          <p:nvPicPr>
            <p:cNvPr id="14357" name="Picture 2" descr="C:\GOES-14_PLT\2PANEL_G12_G13_BAND6_DANNY_COLOR.GIF"/>
            <p:cNvPicPr>
              <a:picLocks noChangeAspect="1" noChangeArrowheads="1"/>
            </p:cNvPicPr>
            <p:nvPr/>
          </p:nvPicPr>
          <p:blipFill>
            <a:blip r:embed="rId7"/>
            <a:srcRect/>
            <a:stretch>
              <a:fillRect/>
            </a:stretch>
          </p:blipFill>
          <p:spPr bwMode="auto">
            <a:xfrm>
              <a:off x="14448" y="4896"/>
              <a:ext cx="5808" cy="4356"/>
            </a:xfrm>
            <a:prstGeom prst="rect">
              <a:avLst/>
            </a:prstGeom>
            <a:noFill/>
            <a:ln w="9525">
              <a:noFill/>
              <a:miter lim="800000"/>
              <a:headEnd/>
              <a:tailEnd/>
            </a:ln>
          </p:spPr>
        </p:pic>
        <p:sp>
          <p:nvSpPr>
            <p:cNvPr id="14358" name="Text Box 3033"/>
            <p:cNvSpPr txBox="1">
              <a:spLocks noChangeArrowheads="1"/>
            </p:cNvSpPr>
            <p:nvPr/>
          </p:nvSpPr>
          <p:spPr bwMode="auto">
            <a:xfrm>
              <a:off x="14976" y="9408"/>
              <a:ext cx="4896" cy="518"/>
            </a:xfrm>
            <a:prstGeom prst="rect">
              <a:avLst/>
            </a:prstGeom>
            <a:noFill/>
            <a:ln w="9525">
              <a:noFill/>
              <a:miter lim="800000"/>
              <a:headEnd/>
              <a:tailEnd/>
            </a:ln>
          </p:spPr>
          <p:txBody>
            <a:bodyPr>
              <a:spAutoFit/>
            </a:bodyPr>
            <a:lstStyle/>
            <a:p>
              <a:pPr algn="ctr">
                <a:spcBef>
                  <a:spcPct val="50000"/>
                </a:spcBef>
              </a:pPr>
              <a:r>
                <a:rPr lang="en-US" b="1"/>
                <a:t>Improved spatial resolution at 13.3 µm for GOES-14 (right) compared to GOES-12 (left)</a:t>
              </a:r>
            </a:p>
          </p:txBody>
        </p:sp>
      </p:grpSp>
      <p:pic>
        <p:nvPicPr>
          <p:cNvPr id="14360" name="Picture 32" descr="C:\GOES-14_PLT\GOES-14 Sounder WF.jpg"/>
          <p:cNvPicPr>
            <a:picLocks noChangeAspect="1" noChangeArrowheads="1"/>
          </p:cNvPicPr>
          <p:nvPr/>
        </p:nvPicPr>
        <p:blipFill>
          <a:blip r:embed="rId8"/>
          <a:srcRect/>
          <a:stretch>
            <a:fillRect/>
          </a:stretch>
        </p:blipFill>
        <p:spPr bwMode="auto">
          <a:xfrm>
            <a:off x="16725900" y="17473613"/>
            <a:ext cx="5448300" cy="4198937"/>
          </a:xfrm>
          <a:prstGeom prst="rect">
            <a:avLst/>
          </a:prstGeom>
          <a:noFill/>
          <a:ln w="9525">
            <a:noFill/>
            <a:miter lim="800000"/>
            <a:headEnd/>
            <a:tailEnd/>
          </a:ln>
        </p:spPr>
      </p:pic>
      <p:pic>
        <p:nvPicPr>
          <p:cNvPr id="14364" name="Picture 2" descr="C:\GOES-14_PLT\GOES_Science_Test_Goals.jpg"/>
          <p:cNvPicPr>
            <a:picLocks noChangeAspect="1" noChangeArrowheads="1"/>
          </p:cNvPicPr>
          <p:nvPr/>
        </p:nvPicPr>
        <p:blipFill>
          <a:blip r:embed="rId9"/>
          <a:srcRect/>
          <a:stretch>
            <a:fillRect/>
          </a:stretch>
        </p:blipFill>
        <p:spPr bwMode="auto">
          <a:xfrm>
            <a:off x="2133600" y="7772400"/>
            <a:ext cx="9144000" cy="6858000"/>
          </a:xfrm>
          <a:prstGeom prst="rect">
            <a:avLst/>
          </a:prstGeom>
          <a:noFill/>
          <a:ln w="9525">
            <a:solidFill>
              <a:schemeClr val="tx1"/>
            </a:solidFill>
            <a:miter lim="800000"/>
            <a:headEnd/>
            <a:tailEnd/>
          </a:ln>
        </p:spPr>
      </p:pic>
      <p:sp>
        <p:nvSpPr>
          <p:cNvPr id="14366" name="TextBox 30"/>
          <p:cNvSpPr txBox="1">
            <a:spLocks noChangeArrowheads="1"/>
          </p:cNvSpPr>
          <p:nvPr/>
        </p:nvSpPr>
        <p:spPr bwMode="auto">
          <a:xfrm>
            <a:off x="11506200" y="29910088"/>
            <a:ext cx="9144000" cy="1187450"/>
          </a:xfrm>
          <a:prstGeom prst="rect">
            <a:avLst/>
          </a:prstGeom>
          <a:noFill/>
          <a:ln w="9525">
            <a:noFill/>
            <a:miter lim="800000"/>
            <a:headEnd/>
            <a:tailEnd/>
          </a:ln>
        </p:spPr>
        <p:txBody>
          <a:bodyPr>
            <a:spAutoFit/>
          </a:bodyPr>
          <a:lstStyle/>
          <a:p>
            <a:pPr algn="ctr"/>
            <a:r>
              <a:rPr lang="en-US" b="1"/>
              <a:t>A nice series of von Karman vortices was seen streaming southward from Guadalupe Island off the west coast of Baja California.  </a:t>
            </a:r>
          </a:p>
          <a:p>
            <a:pPr algn="ctr"/>
            <a:r>
              <a:rPr lang="en-US" b="1"/>
              <a:t>(Figure courtesy of  Scott Bachmeier and the CIMSS Satellite Blog)</a:t>
            </a:r>
          </a:p>
        </p:txBody>
      </p:sp>
      <p:pic>
        <p:nvPicPr>
          <p:cNvPr id="14368" name="Picture 32" descr="WideBannerLeft"/>
          <p:cNvPicPr>
            <a:picLocks noChangeAspect="1" noChangeArrowheads="1"/>
          </p:cNvPicPr>
          <p:nvPr/>
        </p:nvPicPr>
        <p:blipFill>
          <a:blip r:embed="rId10"/>
          <a:srcRect/>
          <a:stretch>
            <a:fillRect/>
          </a:stretch>
        </p:blipFill>
        <p:spPr bwMode="auto">
          <a:xfrm>
            <a:off x="20116800" y="6019800"/>
            <a:ext cx="4953000" cy="650875"/>
          </a:xfrm>
          <a:prstGeom prst="rect">
            <a:avLst/>
          </a:prstGeom>
          <a:noFill/>
        </p:spPr>
      </p:pic>
      <p:sp>
        <p:nvSpPr>
          <p:cNvPr id="3" name="Content Placeholder 2"/>
          <p:cNvSpPr>
            <a:spLocks/>
          </p:cNvSpPr>
          <p:nvPr/>
        </p:nvSpPr>
        <p:spPr bwMode="auto">
          <a:xfrm>
            <a:off x="32766000" y="8305800"/>
            <a:ext cx="10668000" cy="4525963"/>
          </a:xfrm>
          <a:prstGeom prst="rect">
            <a:avLst/>
          </a:prstGeom>
          <a:noFill/>
          <a:ln w="9525">
            <a:noFill/>
            <a:miter lim="800000"/>
            <a:headEnd/>
            <a:tailEnd/>
          </a:ln>
        </p:spPr>
        <p:txBody>
          <a:bodyPr/>
          <a:lstStyle/>
          <a:p>
            <a:pPr marL="1646238" indent="-1646238" defTabSz="4389438" eaLnBrk="0" hangingPunct="0">
              <a:lnSpc>
                <a:spcPct val="90000"/>
              </a:lnSpc>
              <a:spcBef>
                <a:spcPct val="20000"/>
              </a:spcBef>
            </a:pPr>
            <a:r>
              <a:rPr lang="en-US" sz="3200">
                <a:solidFill>
                  <a:srgbClr val="000000"/>
                </a:solidFill>
              </a:rPr>
              <a:t>5 weeks, from Start: 30 November 2009 to 04 January 2010</a:t>
            </a:r>
          </a:p>
          <a:p>
            <a:pPr marL="1646238" indent="-1646238" defTabSz="4389438" eaLnBrk="0" hangingPunct="0">
              <a:lnSpc>
                <a:spcPct val="90000"/>
              </a:lnSpc>
              <a:spcBef>
                <a:spcPct val="20000"/>
              </a:spcBef>
            </a:pPr>
            <a:r>
              <a:rPr lang="en-US" sz="3200">
                <a:solidFill>
                  <a:srgbClr val="000000"/>
                </a:solidFill>
              </a:rPr>
              <a:t>8 pre-determined schedules:  </a:t>
            </a:r>
            <a:r>
              <a:rPr lang="en-US" sz="2800" i="1">
                <a:solidFill>
                  <a:srgbClr val="000000"/>
                </a:solidFill>
              </a:rPr>
              <a:t>http://rammb.cira.colostate.edu/projects/goes-o/#schedules</a:t>
            </a:r>
          </a:p>
          <a:p>
            <a:pPr marL="1646238" indent="-1646238" defTabSz="4389438" eaLnBrk="0" hangingPunct="0">
              <a:lnSpc>
                <a:spcPct val="90000"/>
              </a:lnSpc>
              <a:spcBef>
                <a:spcPct val="20000"/>
              </a:spcBef>
            </a:pPr>
            <a:r>
              <a:rPr lang="en-US" sz="3200">
                <a:solidFill>
                  <a:srgbClr val="000000"/>
                </a:solidFill>
              </a:rPr>
              <a:t>Daily schedule changes (at 1630 UTC), determined by test coordinators, based on feedback from participating scientists and others</a:t>
            </a:r>
          </a:p>
          <a:p>
            <a:pPr marL="1646238" indent="-1646238" defTabSz="4389438" eaLnBrk="0" hangingPunct="0">
              <a:lnSpc>
                <a:spcPct val="90000"/>
              </a:lnSpc>
              <a:spcBef>
                <a:spcPct val="20000"/>
              </a:spcBef>
            </a:pPr>
            <a:r>
              <a:rPr lang="en-US" sz="3200">
                <a:solidFill>
                  <a:srgbClr val="000000"/>
                </a:solidFill>
              </a:rPr>
              <a:t>GOES-14 located at 105°W during the Science Test</a:t>
            </a:r>
          </a:p>
          <a:p>
            <a:pPr marL="1646238" indent="-1646238" defTabSz="4389438" eaLnBrk="0" hangingPunct="0">
              <a:lnSpc>
                <a:spcPct val="90000"/>
              </a:lnSpc>
              <a:spcBef>
                <a:spcPct val="20000"/>
              </a:spcBef>
            </a:pPr>
            <a:r>
              <a:rPr lang="en-US" sz="3200">
                <a:solidFill>
                  <a:srgbClr val="000000"/>
                </a:solidFill>
              </a:rPr>
              <a:t>Very important for operational readiness</a:t>
            </a:r>
          </a:p>
          <a:p>
            <a:pPr marL="1646238" indent="-1646238" defTabSz="4389438" eaLnBrk="0" hangingPunct="0">
              <a:lnSpc>
                <a:spcPct val="90000"/>
              </a:lnSpc>
              <a:spcBef>
                <a:spcPct val="20000"/>
              </a:spcBef>
            </a:pPr>
            <a:endParaRPr lang="en-US" sz="3200">
              <a:solidFill>
                <a:srgbClr val="000000"/>
              </a:solidFill>
            </a:endParaRPr>
          </a:p>
          <a:p>
            <a:pPr marL="1646238" indent="-1646238" defTabSz="4389438" eaLnBrk="0" hangingPunct="0">
              <a:lnSpc>
                <a:spcPct val="90000"/>
              </a:lnSpc>
              <a:spcBef>
                <a:spcPct val="20000"/>
              </a:spcBef>
            </a:pPr>
            <a:endParaRPr lang="en-US" sz="3200">
              <a:solidFill>
                <a:srgbClr val="000000"/>
              </a:solidFill>
            </a:endParaRPr>
          </a:p>
        </p:txBody>
      </p:sp>
      <p:sp>
        <p:nvSpPr>
          <p:cNvPr id="14373" name="Text Box 37"/>
          <p:cNvSpPr txBox="1">
            <a:spLocks noChangeArrowheads="1"/>
          </p:cNvSpPr>
          <p:nvPr/>
        </p:nvSpPr>
        <p:spPr bwMode="auto">
          <a:xfrm>
            <a:off x="35128200" y="7543800"/>
            <a:ext cx="5067300" cy="701675"/>
          </a:xfrm>
          <a:prstGeom prst="rect">
            <a:avLst/>
          </a:prstGeom>
          <a:noFill/>
          <a:ln w="9525">
            <a:noFill/>
            <a:miter lim="800000"/>
            <a:headEnd/>
            <a:tailEnd/>
          </a:ln>
          <a:effectLst/>
        </p:spPr>
        <p:txBody>
          <a:bodyPr wrap="none">
            <a:spAutoFit/>
          </a:bodyPr>
          <a:lstStyle/>
          <a:p>
            <a:r>
              <a:rPr lang="en-US" sz="4000" b="1"/>
              <a:t>GOES-14 Science Test</a:t>
            </a:r>
          </a:p>
        </p:txBody>
      </p:sp>
      <p:grpSp>
        <p:nvGrpSpPr>
          <p:cNvPr id="14381" name="Group 45"/>
          <p:cNvGrpSpPr>
            <a:grpSpLocks/>
          </p:cNvGrpSpPr>
          <p:nvPr/>
        </p:nvGrpSpPr>
        <p:grpSpPr bwMode="auto">
          <a:xfrm>
            <a:off x="23012400" y="16002000"/>
            <a:ext cx="9372600" cy="5211763"/>
            <a:chOff x="14496" y="10157"/>
            <a:chExt cx="5904" cy="3283"/>
          </a:xfrm>
        </p:grpSpPr>
        <p:sp>
          <p:nvSpPr>
            <p:cNvPr id="14379" name="Rectangle 43"/>
            <p:cNvSpPr>
              <a:spLocks noChangeArrowheads="1"/>
            </p:cNvSpPr>
            <p:nvPr/>
          </p:nvSpPr>
          <p:spPr bwMode="auto">
            <a:xfrm>
              <a:off x="15072" y="10157"/>
              <a:ext cx="5184" cy="720"/>
            </a:xfrm>
            <a:prstGeom prst="rect">
              <a:avLst/>
            </a:prstGeom>
            <a:noFill/>
            <a:ln w="9525">
              <a:noFill/>
              <a:miter lim="800000"/>
              <a:headEnd/>
              <a:tailEnd/>
            </a:ln>
            <a:effectLst/>
          </p:spPr>
          <p:txBody>
            <a:bodyPr anchor="ctr"/>
            <a:lstStyle/>
            <a:p>
              <a:pPr algn="ctr" defTabSz="4389438" eaLnBrk="0" hangingPunct="0"/>
              <a:r>
                <a:rPr lang="en-US" sz="4000" b="1"/>
                <a:t>Preliminary intercalibration results with GOES-14 Imager using IASI</a:t>
              </a:r>
            </a:p>
          </p:txBody>
        </p:sp>
        <p:sp>
          <p:nvSpPr>
            <p:cNvPr id="14380" name="Rectangle 44"/>
            <p:cNvSpPr>
              <a:spLocks noChangeArrowheads="1"/>
            </p:cNvSpPr>
            <p:nvPr/>
          </p:nvSpPr>
          <p:spPr bwMode="auto">
            <a:xfrm>
              <a:off x="14496" y="10944"/>
              <a:ext cx="5904" cy="2496"/>
            </a:xfrm>
            <a:prstGeom prst="rect">
              <a:avLst/>
            </a:prstGeom>
            <a:noFill/>
            <a:ln w="9525">
              <a:noFill/>
              <a:miter lim="800000"/>
              <a:headEnd/>
              <a:tailEnd/>
            </a:ln>
            <a:effectLst/>
          </p:spPr>
          <p:txBody>
            <a:bodyPr/>
            <a:lstStyle/>
            <a:p>
              <a:pPr marL="1646238" indent="-1646238" defTabSz="4389438" eaLnBrk="0" hangingPunct="0">
                <a:spcBef>
                  <a:spcPct val="20000"/>
                </a:spcBef>
              </a:pPr>
              <a:r>
                <a:rPr lang="en-US" sz="2000"/>
                <a:t>From M. Gunhor, of CIMSS</a:t>
              </a:r>
            </a:p>
            <a:p>
              <a:pPr marL="1646238" indent="-1646238" defTabSz="4389438" eaLnBrk="0" hangingPunct="0">
                <a:spcBef>
                  <a:spcPct val="20000"/>
                </a:spcBef>
              </a:pPr>
              <a:r>
                <a:rPr lang="en-US" sz="2000"/>
                <a:t>- Mean temperature differences with IASI (for 12 cases) are:</a:t>
              </a:r>
            </a:p>
            <a:p>
              <a:pPr marL="3565525" lvl="1" indent="-1371600" defTabSz="4389438" eaLnBrk="0" hangingPunct="0">
                <a:spcBef>
                  <a:spcPct val="20000"/>
                </a:spcBef>
              </a:pPr>
              <a:r>
                <a:rPr lang="en-US" sz="2300"/>
                <a:t>  -0.4 K for the Shortwave Window band (5 night cases)</a:t>
              </a:r>
            </a:p>
            <a:p>
              <a:pPr marL="3565525" lvl="1" indent="-1371600" defTabSz="4389438" eaLnBrk="0" hangingPunct="0">
                <a:spcBef>
                  <a:spcPct val="20000"/>
                </a:spcBef>
              </a:pPr>
              <a:r>
                <a:rPr lang="en-US" sz="2300"/>
                <a:t> +0.8 K for the Water Vapor band</a:t>
              </a:r>
            </a:p>
            <a:p>
              <a:pPr marL="3565525" lvl="1" indent="-1371600" defTabSz="4389438" eaLnBrk="0" hangingPunct="0">
                <a:spcBef>
                  <a:spcPct val="20000"/>
                </a:spcBef>
              </a:pPr>
              <a:r>
                <a:rPr lang="en-US" sz="2300"/>
                <a:t> +0.1 K for the IR Window band</a:t>
              </a:r>
            </a:p>
            <a:p>
              <a:pPr marL="3565525" lvl="1" indent="-1371600" defTabSz="4389438" eaLnBrk="0" hangingPunct="0">
                <a:spcBef>
                  <a:spcPct val="20000"/>
                </a:spcBef>
              </a:pPr>
              <a:r>
                <a:rPr lang="en-US" sz="2300"/>
                <a:t>  -0.6 K for the CO</a:t>
              </a:r>
              <a:r>
                <a:rPr lang="en-US" sz="2300" baseline="-25000"/>
                <a:t>2</a:t>
              </a:r>
              <a:r>
                <a:rPr lang="en-US" sz="2300"/>
                <a:t> Absorption band</a:t>
              </a:r>
            </a:p>
            <a:p>
              <a:pPr marL="1646238" indent="-1646238" defTabSz="4389438" eaLnBrk="0" hangingPunct="0">
                <a:spcBef>
                  <a:spcPct val="20000"/>
                </a:spcBef>
              </a:pPr>
              <a:r>
                <a:rPr lang="en-US" sz="2300"/>
                <a:t> - Using Spectral Response Function (SRF) Rev A release.</a:t>
              </a:r>
            </a:p>
            <a:p>
              <a:pPr marL="1646238" indent="-1646238" defTabSz="4389438" eaLnBrk="0" hangingPunct="0">
                <a:spcBef>
                  <a:spcPct val="20000"/>
                </a:spcBef>
              </a:pPr>
              <a:r>
                <a:rPr lang="en-US" sz="2300"/>
                <a:t> - Some of these results may include cases where navigation was not optimal.</a:t>
              </a:r>
            </a:p>
            <a:p>
              <a:pPr marL="1646238" indent="-1646238" defTabSz="4389438" eaLnBrk="0" hangingPunct="0">
                <a:spcBef>
                  <a:spcPct val="20000"/>
                </a:spcBef>
              </a:pPr>
              <a:r>
                <a:rPr lang="en-US" sz="2300"/>
                <a:t> - Similar results from Dr. Wu of STAR (not shown)</a:t>
              </a:r>
            </a:p>
          </p:txBody>
        </p:sp>
      </p:grpSp>
      <p:sp>
        <p:nvSpPr>
          <p:cNvPr id="14383" name="Rectangle 47"/>
          <p:cNvSpPr>
            <a:spLocks noChangeArrowheads="1"/>
          </p:cNvSpPr>
          <p:nvPr/>
        </p:nvSpPr>
        <p:spPr bwMode="auto">
          <a:xfrm>
            <a:off x="22783800" y="20955000"/>
            <a:ext cx="8229600" cy="1143000"/>
          </a:xfrm>
          <a:prstGeom prst="rect">
            <a:avLst/>
          </a:prstGeom>
          <a:noFill/>
          <a:ln w="9525">
            <a:noFill/>
            <a:miter lim="800000"/>
            <a:headEnd/>
            <a:tailEnd/>
          </a:ln>
          <a:effectLst/>
        </p:spPr>
        <p:txBody>
          <a:bodyPr anchor="ctr"/>
          <a:lstStyle/>
          <a:p>
            <a:pPr algn="ctr" defTabSz="4389438" eaLnBrk="0" hangingPunct="0"/>
            <a:r>
              <a:rPr lang="en-US" sz="4000" b="1">
                <a:solidFill>
                  <a:schemeClr val="tx2"/>
                </a:solidFill>
              </a:rPr>
              <a:t>Operation through Eclipse</a:t>
            </a:r>
          </a:p>
        </p:txBody>
      </p:sp>
      <p:pic>
        <p:nvPicPr>
          <p:cNvPr id="14384" name="Picture 48" descr="G12_G14_ECLIPSE_COLOR"/>
          <p:cNvPicPr>
            <a:picLocks noChangeAspect="1" noChangeArrowheads="1"/>
          </p:cNvPicPr>
          <p:nvPr/>
        </p:nvPicPr>
        <p:blipFill>
          <a:blip r:embed="rId11"/>
          <a:srcRect/>
          <a:stretch>
            <a:fillRect/>
          </a:stretch>
        </p:blipFill>
        <p:spPr bwMode="auto">
          <a:xfrm>
            <a:off x="24155400" y="21850350"/>
            <a:ext cx="5105400" cy="3829050"/>
          </a:xfrm>
          <a:prstGeom prst="rect">
            <a:avLst/>
          </a:prstGeom>
          <a:noFill/>
        </p:spPr>
      </p:pic>
      <p:sp>
        <p:nvSpPr>
          <p:cNvPr id="14388" name="Rectangle 52" descr="11NOV09_CTP_GOES14_SNDR"/>
          <p:cNvSpPr>
            <a:spLocks noGrp="1" noChangeAspect="1" noChangeArrowheads="1"/>
          </p:cNvSpPr>
          <p:nvPr isPhoto="1"/>
        </p:nvSpPr>
        <p:spPr bwMode="auto">
          <a:xfrm>
            <a:off x="26289000" y="25946100"/>
            <a:ext cx="6248400" cy="4686300"/>
          </a:xfrm>
          <a:prstGeom prst="rect">
            <a:avLst/>
          </a:prstGeom>
          <a:blipFill dpi="0" rotWithShape="1">
            <a:blip r:embed="rId12"/>
            <a:srcRect/>
            <a:stretch>
              <a:fillRect/>
            </a:stretch>
          </a:blipFill>
          <a:ln w="9525">
            <a:solidFill>
              <a:schemeClr val="tx1"/>
            </a:solidFill>
            <a:miter lim="800000"/>
            <a:headEnd/>
            <a:tailEnd/>
          </a:ln>
          <a:effectLst/>
        </p:spPr>
        <p:txBody>
          <a:bodyPr/>
          <a:lstStyle/>
          <a:p>
            <a:endParaRPr lang="en-US"/>
          </a:p>
        </p:txBody>
      </p:sp>
      <p:sp>
        <p:nvSpPr>
          <p:cNvPr id="14390" name="Text Box 54"/>
          <p:cNvSpPr txBox="1">
            <a:spLocks noChangeArrowheads="1"/>
          </p:cNvSpPr>
          <p:nvPr/>
        </p:nvSpPr>
        <p:spPr bwMode="auto">
          <a:xfrm>
            <a:off x="32461200" y="21777325"/>
            <a:ext cx="9906000" cy="2225675"/>
          </a:xfrm>
          <a:prstGeom prst="rect">
            <a:avLst/>
          </a:prstGeom>
          <a:noFill/>
          <a:ln w="9525">
            <a:noFill/>
            <a:miter lim="800000"/>
            <a:headEnd/>
            <a:tailEnd/>
          </a:ln>
          <a:effectLst/>
        </p:spPr>
        <p:txBody>
          <a:bodyPr>
            <a:spAutoFit/>
          </a:bodyPr>
          <a:lstStyle/>
          <a:p>
            <a:r>
              <a:rPr lang="en-US" sz="2000"/>
              <a:t>Top: Derived product image (DPI) of total precipitable water (TPW) vapor derived from the GOES-14 Sounder (at 105W), nominally at 00 UTC on 04 Dec 2009. Bottom: DPI of TPW from GOES-11 (at 135 W) and GOES-12 (at 75W) at 00 UTC on 04 Dec 2009, with radiosonde values of TPW and 850 hPA winds overlaid. Good agreement is seen between GOES-14 and the operational GOES Sounders; the contrasting pattern of very moist air over the Caribbean and very dry air over the west and central US is clearly evident in both DPI.</a:t>
            </a:r>
            <a:r>
              <a:rPr lang="en-US" sz="2000" b="1"/>
              <a:t> </a:t>
            </a:r>
            <a:r>
              <a:rPr lang="en-US" sz="2000"/>
              <a:t>(Figure from Gary S. Wade and Jim Nelson.)</a:t>
            </a:r>
          </a:p>
        </p:txBody>
      </p:sp>
      <p:pic>
        <p:nvPicPr>
          <p:cNvPr id="14391" name="Picture 55" descr="G14-11&amp;12-TPW-20091204-00z"/>
          <p:cNvPicPr>
            <a:picLocks noChangeAspect="1" noChangeArrowheads="1"/>
          </p:cNvPicPr>
          <p:nvPr/>
        </p:nvPicPr>
        <p:blipFill>
          <a:blip r:embed="rId13"/>
          <a:srcRect/>
          <a:stretch>
            <a:fillRect/>
          </a:stretch>
        </p:blipFill>
        <p:spPr bwMode="auto">
          <a:xfrm>
            <a:off x="34366200" y="12573000"/>
            <a:ext cx="6096000" cy="9144000"/>
          </a:xfrm>
          <a:prstGeom prst="rect">
            <a:avLst/>
          </a:prstGeom>
          <a:noFill/>
        </p:spPr>
      </p:pic>
      <p:sp>
        <p:nvSpPr>
          <p:cNvPr id="14385" name="Rectangle 49" descr="11NOV09_CTP_GOES14_IMGR"/>
          <p:cNvSpPr>
            <a:spLocks noGrp="1" noChangeAspect="1" noChangeArrowheads="1"/>
          </p:cNvSpPr>
          <p:nvPr isPhoto="1"/>
        </p:nvSpPr>
        <p:spPr bwMode="auto">
          <a:xfrm>
            <a:off x="21336000" y="26708100"/>
            <a:ext cx="6248400" cy="4686300"/>
          </a:xfrm>
          <a:prstGeom prst="rect">
            <a:avLst/>
          </a:prstGeom>
          <a:blipFill dpi="0" rotWithShape="1">
            <a:blip r:embed="rId14"/>
            <a:srcRect/>
            <a:stretch>
              <a:fillRect/>
            </a:stretch>
          </a:blipFill>
          <a:ln w="9525">
            <a:solidFill>
              <a:schemeClr val="tx1"/>
            </a:solidFill>
            <a:miter lim="800000"/>
            <a:headEnd/>
            <a:tailEnd/>
          </a:ln>
          <a:effectLst/>
        </p:spPr>
        <p:txBody>
          <a:bodyPr/>
          <a:lstStyle/>
          <a:p>
            <a:endParaRPr lang="en-US"/>
          </a:p>
        </p:txBody>
      </p:sp>
      <p:sp>
        <p:nvSpPr>
          <p:cNvPr id="14389" name="Text Box 53"/>
          <p:cNvSpPr txBox="1">
            <a:spLocks noChangeArrowheads="1"/>
          </p:cNvSpPr>
          <p:nvPr/>
        </p:nvSpPr>
        <p:spPr bwMode="auto">
          <a:xfrm>
            <a:off x="28194000" y="27965400"/>
            <a:ext cx="4286250" cy="366713"/>
          </a:xfrm>
          <a:prstGeom prst="rect">
            <a:avLst/>
          </a:prstGeom>
          <a:solidFill>
            <a:schemeClr val="bg1"/>
          </a:solidFill>
          <a:ln w="9525">
            <a:noFill/>
            <a:miter lim="800000"/>
            <a:headEnd/>
            <a:tailEnd/>
          </a:ln>
          <a:effectLst/>
        </p:spPr>
        <p:txBody>
          <a:bodyPr wrap="none">
            <a:spAutoFit/>
          </a:bodyPr>
          <a:lstStyle/>
          <a:p>
            <a:r>
              <a:rPr lang="en-US" sz="1800">
                <a:latin typeface="Arial" charset="0"/>
              </a:rPr>
              <a:t>Cloud-top Pressure (GOES-14 Sounder)</a:t>
            </a:r>
          </a:p>
        </p:txBody>
      </p:sp>
      <p:sp>
        <p:nvSpPr>
          <p:cNvPr id="14386" name="Text Box 50"/>
          <p:cNvSpPr txBox="1">
            <a:spLocks noChangeArrowheads="1"/>
          </p:cNvSpPr>
          <p:nvPr/>
        </p:nvSpPr>
        <p:spPr bwMode="auto">
          <a:xfrm>
            <a:off x="21564600" y="30594300"/>
            <a:ext cx="4133850" cy="366713"/>
          </a:xfrm>
          <a:prstGeom prst="rect">
            <a:avLst/>
          </a:prstGeom>
          <a:solidFill>
            <a:schemeClr val="bg1"/>
          </a:solidFill>
          <a:ln w="9525">
            <a:noFill/>
            <a:miter lim="800000"/>
            <a:headEnd/>
            <a:tailEnd/>
          </a:ln>
          <a:effectLst/>
        </p:spPr>
        <p:txBody>
          <a:bodyPr wrap="none">
            <a:spAutoFit/>
          </a:bodyPr>
          <a:lstStyle/>
          <a:p>
            <a:r>
              <a:rPr lang="en-US" sz="1800">
                <a:latin typeface="Arial" charset="0"/>
              </a:rPr>
              <a:t>Cloud-top Pressure (GOES-14 Imager)</a:t>
            </a:r>
          </a:p>
        </p:txBody>
      </p:sp>
      <p:pic>
        <p:nvPicPr>
          <p:cNvPr id="14392" name="Picture 56" descr="goes-14_visible_von_Karmen_CIMSS_blog"/>
          <p:cNvPicPr>
            <a:picLocks noChangeAspect="1" noChangeArrowheads="1"/>
          </p:cNvPicPr>
          <p:nvPr/>
        </p:nvPicPr>
        <p:blipFill>
          <a:blip r:embed="rId15"/>
          <a:srcRect/>
          <a:stretch>
            <a:fillRect/>
          </a:stretch>
        </p:blipFill>
        <p:spPr bwMode="auto">
          <a:xfrm>
            <a:off x="11844338" y="23850600"/>
            <a:ext cx="7739062" cy="5983288"/>
          </a:xfrm>
          <a:prstGeom prst="rect">
            <a:avLst/>
          </a:prstGeom>
          <a:noFill/>
        </p:spPr>
      </p:pic>
      <p:sp>
        <p:nvSpPr>
          <p:cNvPr id="14393" name="Text Box 57"/>
          <p:cNvSpPr txBox="1">
            <a:spLocks noChangeArrowheads="1"/>
          </p:cNvSpPr>
          <p:nvPr/>
        </p:nvSpPr>
        <p:spPr bwMode="auto">
          <a:xfrm>
            <a:off x="33147000" y="24749125"/>
            <a:ext cx="10515600" cy="6492875"/>
          </a:xfrm>
          <a:prstGeom prst="rect">
            <a:avLst/>
          </a:prstGeom>
          <a:noFill/>
          <a:ln w="9525">
            <a:noFill/>
            <a:miter lim="800000"/>
            <a:headEnd/>
            <a:tailEnd/>
          </a:ln>
          <a:effectLst/>
        </p:spPr>
        <p:txBody>
          <a:bodyPr>
            <a:spAutoFit/>
          </a:bodyPr>
          <a:lstStyle/>
          <a:p>
            <a:r>
              <a:rPr lang="en-US" sz="2000" b="1"/>
              <a:t>GOES-10</a:t>
            </a:r>
          </a:p>
          <a:p>
            <a:endParaRPr lang="en-US" sz="2000" b="1"/>
          </a:p>
          <a:p>
            <a:r>
              <a:rPr lang="en-US" sz="2000" i="1"/>
              <a:t>http://cimss.ssec.wisc.edu/goes/g10_report/</a:t>
            </a:r>
          </a:p>
          <a:p>
            <a:endParaRPr lang="en-US" sz="2000" i="1"/>
          </a:p>
          <a:p>
            <a:r>
              <a:rPr lang="en-US" sz="2000" b="1"/>
              <a:t>GOES-11</a:t>
            </a:r>
          </a:p>
          <a:p>
            <a:endParaRPr lang="en-US" sz="2000"/>
          </a:p>
          <a:p>
            <a:r>
              <a:rPr lang="en-US" sz="2000"/>
              <a:t>Daniels, J.M., T.J. Schmit, and D.W. Hillger, 2001: GOES-11 Imager and Sounder Radiance and Product Validations for the GOES-11 Science Test, </a:t>
            </a:r>
            <a:r>
              <a:rPr lang="en-US" sz="2000" i="1"/>
              <a:t>NOAA Tech. Rep. NESDIS 103</a:t>
            </a:r>
            <a:r>
              <a:rPr lang="en-US" sz="2000"/>
              <a:t>, (August), 49 pp.</a:t>
            </a:r>
          </a:p>
          <a:p>
            <a:endParaRPr lang="en-US" sz="2000"/>
          </a:p>
          <a:p>
            <a:r>
              <a:rPr lang="en-US" sz="2000" b="1"/>
              <a:t>GOES-12</a:t>
            </a:r>
          </a:p>
          <a:p>
            <a:endParaRPr lang="en-US" sz="2000"/>
          </a:p>
          <a:p>
            <a:r>
              <a:rPr lang="en-US" sz="2000"/>
              <a:t>Hillger, D.W., T.J. Schmit, and J.M. Daniels, 2003: Imager and Sounder Radiance and Product Validation for the GOES-12 Science Test. </a:t>
            </a:r>
            <a:r>
              <a:rPr lang="en-US" sz="2000" i="1"/>
              <a:t>NOAA Tech. Rep., NESDIS 115</a:t>
            </a:r>
            <a:r>
              <a:rPr lang="en-US" sz="2000"/>
              <a:t>, (September), 70 pp.</a:t>
            </a:r>
          </a:p>
          <a:p>
            <a:endParaRPr lang="en-US" sz="2000"/>
          </a:p>
          <a:p>
            <a:r>
              <a:rPr lang="en-US" sz="2000" b="1"/>
              <a:t>GOES-13</a:t>
            </a:r>
          </a:p>
          <a:p>
            <a:endParaRPr lang="en-US" sz="2000"/>
          </a:p>
          <a:p>
            <a:r>
              <a:rPr lang="en-US" sz="2000"/>
              <a:t>Hillger, D.W., and T.J. Schmit, 2007: The GOES-13 Science Test, </a:t>
            </a:r>
            <a:r>
              <a:rPr lang="en-US" sz="2000" i="1"/>
              <a:t>NOAA Tech. Rep., NESDIS 125</a:t>
            </a:r>
            <a:r>
              <a:rPr lang="en-US" sz="2000"/>
              <a:t>, (September), 88 pp.</a:t>
            </a:r>
          </a:p>
          <a:p>
            <a:endParaRPr lang="en-US" sz="2000"/>
          </a:p>
          <a:p>
            <a:r>
              <a:rPr lang="en-US" sz="2000"/>
              <a:t>Hillger, D.W., and T.J. Schmit, 2009: The GOES-13 Science Test: A Synopsis. </a:t>
            </a:r>
            <a:r>
              <a:rPr lang="en-US" sz="2000" i="1"/>
              <a:t>Bull. Amer. Meteor. Soc., </a:t>
            </a:r>
            <a:r>
              <a:rPr lang="en-US" sz="2000"/>
              <a:t>90(5), (May), 6-11.</a:t>
            </a:r>
          </a:p>
        </p:txBody>
      </p:sp>
      <p:sp>
        <p:nvSpPr>
          <p:cNvPr id="14394" name="Title 1"/>
          <p:cNvSpPr>
            <a:spLocks/>
          </p:cNvSpPr>
          <p:nvPr/>
        </p:nvSpPr>
        <p:spPr bwMode="auto">
          <a:xfrm>
            <a:off x="34137600" y="24307800"/>
            <a:ext cx="6781800" cy="715963"/>
          </a:xfrm>
          <a:prstGeom prst="rect">
            <a:avLst/>
          </a:prstGeom>
          <a:noFill/>
          <a:ln w="9525">
            <a:noFill/>
            <a:miter lim="800000"/>
            <a:headEnd/>
            <a:tailEnd/>
          </a:ln>
        </p:spPr>
        <p:txBody>
          <a:bodyPr anchor="ctr"/>
          <a:lstStyle/>
          <a:p>
            <a:pPr algn="ctr" defTabSz="4389438" eaLnBrk="0" hangingPunct="0"/>
            <a:r>
              <a:rPr lang="en-US" sz="2800" b="1">
                <a:solidFill>
                  <a:schemeClr val="tx2"/>
                </a:solidFill>
              </a:rPr>
              <a:t>Previous GOES Science Tests</a:t>
            </a:r>
            <a:endParaRPr lang="en-US" sz="2800">
              <a:solidFill>
                <a:schemeClr val="tx2"/>
              </a:solidFill>
            </a:endParaRPr>
          </a:p>
        </p:txBody>
      </p:sp>
      <p:sp>
        <p:nvSpPr>
          <p:cNvPr id="14395" name="Text Box 59"/>
          <p:cNvSpPr txBox="1">
            <a:spLocks noChangeArrowheads="1"/>
          </p:cNvSpPr>
          <p:nvPr/>
        </p:nvSpPr>
        <p:spPr bwMode="auto">
          <a:xfrm>
            <a:off x="1295400" y="31013400"/>
            <a:ext cx="41833800" cy="1311275"/>
          </a:xfrm>
          <a:prstGeom prst="rect">
            <a:avLst/>
          </a:prstGeom>
          <a:noFill/>
          <a:ln w="9525">
            <a:noFill/>
            <a:miter lim="800000"/>
            <a:headEnd/>
            <a:tailEnd/>
          </a:ln>
          <a:effectLst/>
        </p:spPr>
        <p:txBody>
          <a:bodyPr>
            <a:spAutoFit/>
          </a:bodyPr>
          <a:lstStyle/>
          <a:p>
            <a:r>
              <a:rPr lang="en-US" sz="2000" b="1"/>
              <a:t>Acknowledgements</a:t>
            </a:r>
          </a:p>
          <a:p>
            <a:endParaRPr lang="en-US" sz="2000"/>
          </a:p>
          <a:p>
            <a:r>
              <a:rPr lang="en-US" sz="2000"/>
              <a:t>The GOES Science Tests occur at the end of long Post Launch Test (PLT) periods for each satellite and are possible because of the cooperation of NASA and NOAA/OSD and OSO personnel, who in particular prepare the satellite schedules and enable the daily changes that are requested by the science team.  Thanks as well to all who contribute to the analysis of the data collected during the Science Tests.</a:t>
            </a:r>
          </a:p>
          <a:p>
            <a:endParaRPr lang="en-US" sz="2000"/>
          </a:p>
        </p:txBody>
      </p:sp>
      <p:pic>
        <p:nvPicPr>
          <p:cNvPr id="14396" name="Picture 60" descr="g14webpage"/>
          <p:cNvPicPr>
            <a:picLocks noChangeAspect="1" noChangeArrowheads="1"/>
          </p:cNvPicPr>
          <p:nvPr/>
        </p:nvPicPr>
        <p:blipFill>
          <a:blip r:embed="rId16"/>
          <a:srcRect/>
          <a:stretch>
            <a:fillRect/>
          </a:stretch>
        </p:blipFill>
        <p:spPr bwMode="auto">
          <a:xfrm>
            <a:off x="11658600" y="8137525"/>
            <a:ext cx="10972800" cy="8093075"/>
          </a:xfrm>
          <a:prstGeom prst="rect">
            <a:avLst/>
          </a:prstGeom>
          <a:noFill/>
        </p:spPr>
      </p:pic>
      <p:pic>
        <p:nvPicPr>
          <p:cNvPr id="14361" name="Picture 33" descr="C:\GOES-14_PLT\GOES-14 Imager WF.jpg"/>
          <p:cNvPicPr>
            <a:picLocks noChangeAspect="1" noChangeArrowheads="1"/>
          </p:cNvPicPr>
          <p:nvPr/>
        </p:nvPicPr>
        <p:blipFill>
          <a:blip r:embed="rId17"/>
          <a:srcRect l="3473"/>
          <a:stretch>
            <a:fillRect/>
          </a:stretch>
        </p:blipFill>
        <p:spPr bwMode="auto">
          <a:xfrm>
            <a:off x="11430000" y="17449800"/>
            <a:ext cx="5268913" cy="4154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1107</TotalTime>
  <Words>530</Words>
  <Application>Microsoft Office PowerPoint</Application>
  <PresentationFormat>Custom</PresentationFormat>
  <Paragraphs>59</Paragraphs>
  <Slides>1</Slides>
  <Notes>0</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vt:i4>
      </vt:variant>
    </vt:vector>
  </HeadingPairs>
  <TitlesOfParts>
    <vt:vector size="5" baseType="lpstr">
      <vt:lpstr>Times New Roman</vt:lpstr>
      <vt:lpstr>Arial</vt:lpstr>
      <vt:lpstr>Calibri</vt:lpstr>
      <vt:lpstr>Default Design</vt:lpstr>
      <vt:lpstr>Slide 1</vt:lpstr>
    </vt:vector>
  </TitlesOfParts>
  <Company>ramm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ramm</dc:creator>
  <cp:lastModifiedBy>tims</cp:lastModifiedBy>
  <cp:revision>235</cp:revision>
  <dcterms:created xsi:type="dcterms:W3CDTF">2000-01-03T20:34:52Z</dcterms:created>
  <dcterms:modified xsi:type="dcterms:W3CDTF">2009-12-14T22:39:53Z</dcterms:modified>
</cp:coreProperties>
</file>