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77" r:id="rId3"/>
    <p:sldId id="276" r:id="rId4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62" d="100"/>
          <a:sy n="162" d="100"/>
        </p:scale>
        <p:origin x="-108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1ABE1-5F30-4BE2-ADF5-BC99F5FF2D35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7BDA7-C5DC-4BA4-AAC8-8C0406619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24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Datasets are used not just for KPP, but level 2 processing as well.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7BDA7-C5DC-4BA4-AAC8-8C04066193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19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r>
              <a:rPr lang="en-US" baseline="0" dirty="0" smtClean="0"/>
              <a:t> UTC. 28-Oct-2015. </a:t>
            </a:r>
            <a:r>
              <a:rPr lang="en-US" dirty="0" smtClean="0"/>
              <a:t>11-bit </a:t>
            </a:r>
            <a:r>
              <a:rPr lang="en-US" baseline="0" dirty="0" smtClean="0"/>
              <a:t> </a:t>
            </a:r>
            <a:r>
              <a:rPr lang="en-US" dirty="0" smtClean="0"/>
              <a:t>enhancement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7BDA7-C5DC-4BA4-AAC8-8C04066193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0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C633-23F6-4501-A524-F06DED425212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F156-8A52-4036-B867-E674637E9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5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C633-23F6-4501-A524-F06DED425212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F156-8A52-4036-B867-E674637E9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03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C633-23F6-4501-A524-F06DED425212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F156-8A52-4036-B867-E674637E9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35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C633-23F6-4501-A524-F06DED425212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F156-8A52-4036-B867-E674637E9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39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C633-23F6-4501-A524-F06DED425212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F156-8A52-4036-B867-E674637E9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01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C633-23F6-4501-A524-F06DED425212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F156-8A52-4036-B867-E674637E9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8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C633-23F6-4501-A524-F06DED425212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F156-8A52-4036-B867-E674637E9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72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C633-23F6-4501-A524-F06DED425212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F156-8A52-4036-B867-E674637E9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50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C633-23F6-4501-A524-F06DED425212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F156-8A52-4036-B867-E674637E9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91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C633-23F6-4501-A524-F06DED425212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F156-8A52-4036-B867-E674637E9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40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C633-23F6-4501-A524-F06DED425212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F156-8A52-4036-B867-E674637E9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28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5C633-23F6-4501-A524-F06DED425212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EF156-8A52-4036-B867-E674637E9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0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cview.20151028_15Z.ABI_rad_b02"/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21" t="12740" b="33825"/>
          <a:stretch/>
        </p:blipFill>
        <p:spPr>
          <a:xfrm>
            <a:off x="0" y="1676400"/>
            <a:ext cx="5568444" cy="44632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3400" y="76200"/>
            <a:ext cx="8153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Cloud and Moisture </a:t>
            </a:r>
            <a:r>
              <a:rPr lang="en-US" sz="3200" dirty="0" smtClean="0"/>
              <a:t>Imagery and Level 2 products: </a:t>
            </a:r>
            <a:r>
              <a:rPr lang="en-US" sz="3200" dirty="0" smtClean="0"/>
              <a:t>Daily Real-time End-to-End Testing (from NWP to AWIPS-2)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896"/>
          <a:stretch/>
        </p:blipFill>
        <p:spPr>
          <a:xfrm>
            <a:off x="4953001" y="1752600"/>
            <a:ext cx="3969058" cy="405542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971800" y="2743200"/>
            <a:ext cx="2590800" cy="228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To NWS, remap, emulate ABI mode, released as PG blocks, sent over NOAA Port and into AWIPS-2, re-assembled.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86851" y="1752600"/>
            <a:ext cx="2729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Simulated ABI, on model grids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AWG / STAR / CIMSS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8863" y="5528846"/>
            <a:ext cx="2400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Simulated ABI , in AWIPS-2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1366" y="6324600"/>
            <a:ext cx="8477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Pierce, Brad; </a:t>
            </a:r>
            <a:r>
              <a:rPr lang="en-US" sz="1600" dirty="0" err="1"/>
              <a:t>Lenzen</a:t>
            </a:r>
            <a:r>
              <a:rPr lang="en-US" sz="1600" dirty="0"/>
              <a:t>, Allen; </a:t>
            </a:r>
            <a:r>
              <a:rPr lang="en-US" sz="1600" dirty="0" err="1"/>
              <a:t>Schaack</a:t>
            </a:r>
            <a:r>
              <a:rPr lang="en-US" sz="1600" dirty="0"/>
              <a:t>, Todd; </a:t>
            </a:r>
            <a:r>
              <a:rPr lang="en-US" sz="1600" dirty="0" err="1"/>
              <a:t>Gerth</a:t>
            </a:r>
            <a:r>
              <a:rPr lang="en-US" sz="1600" dirty="0"/>
              <a:t>, Jordan; Gunshor, </a:t>
            </a:r>
            <a:r>
              <a:rPr lang="en-US" sz="1600" dirty="0" smtClean="0"/>
              <a:t>Mathew; Bah</a:t>
            </a:r>
            <a:r>
              <a:rPr lang="en-US" sz="1600" dirty="0"/>
              <a:t>, </a:t>
            </a:r>
            <a:r>
              <a:rPr lang="en-US" sz="1600" dirty="0" err="1" smtClean="0"/>
              <a:t>Kaba</a:t>
            </a:r>
            <a:r>
              <a:rPr lang="en-US" sz="1600" dirty="0"/>
              <a:t>; Schmit, Tim</a:t>
            </a:r>
          </a:p>
        </p:txBody>
      </p:sp>
    </p:spTree>
    <p:extLst>
      <p:ext uri="{BB962C8B-B14F-4D97-AF65-F5344CB8AC3E}">
        <p14:creationId xmlns:p14="http://schemas.microsoft.com/office/powerpoint/2010/main" val="354372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03420" y="0"/>
            <a:ext cx="4673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GOES-R ABI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AWG Datasets </a:t>
            </a:r>
          </a:p>
        </p:txBody>
      </p:sp>
      <p:sp>
        <p:nvSpPr>
          <p:cNvPr id="275" name="Rectangle 274"/>
          <p:cNvSpPr/>
          <p:nvPr/>
        </p:nvSpPr>
        <p:spPr>
          <a:xfrm>
            <a:off x="76200" y="3429000"/>
            <a:ext cx="8991600" cy="2209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3505200"/>
            <a:ext cx="2838450" cy="646331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Grid Remap 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(GOES-R Full Disk GRB)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041571" y="3496270"/>
            <a:ext cx="2950029" cy="646331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Grid Remap 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(GOES-R CONUS/MESO GRB)</a:t>
            </a:r>
          </a:p>
        </p:txBody>
      </p:sp>
      <p:sp>
        <p:nvSpPr>
          <p:cNvPr id="274" name="Rectangle 273"/>
          <p:cNvSpPr/>
          <p:nvPr/>
        </p:nvSpPr>
        <p:spPr>
          <a:xfrm>
            <a:off x="152400" y="4949882"/>
            <a:ext cx="198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Calibri"/>
              </a:rPr>
              <a:t>RaFTR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software – 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ABI in a box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3" name="Rectangle 282"/>
          <p:cNvSpPr/>
          <p:nvPr/>
        </p:nvSpPr>
        <p:spPr>
          <a:xfrm>
            <a:off x="76200" y="838200"/>
            <a:ext cx="8991600" cy="2415096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1015767"/>
            <a:ext cx="1683756" cy="923330"/>
          </a:xfrm>
          <a:prstGeom prst="rect">
            <a:avLst/>
          </a:prstGeom>
          <a:solidFill>
            <a:srgbClr val="00B0F0"/>
          </a:solidFill>
          <a:ln w="254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GFS </a:t>
            </a:r>
          </a:p>
          <a:p>
            <a:pPr algn="ctr"/>
            <a:r>
              <a:rPr lang="en-US" dirty="0" err="1" smtClean="0">
                <a:solidFill>
                  <a:prstClr val="black"/>
                </a:solidFill>
                <a:latin typeface="Calibri"/>
              </a:rPr>
              <a:t>Met+Ozone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(Global)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5800" y="1066800"/>
            <a:ext cx="990600" cy="92333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RAQMS Aerosol (Global)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2800" y="1066800"/>
            <a:ext cx="1371600" cy="92333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WRF-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Chem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Met/Aerosol (CONUS)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8800" y="1066800"/>
            <a:ext cx="990600" cy="92333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RAQMS Ozone (Global)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3517" y="2514600"/>
            <a:ext cx="1697260" cy="646331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CRTM </a:t>
            </a:r>
            <a:r>
              <a:rPr lang="en-US" b="1" u="sng" dirty="0" smtClean="0">
                <a:solidFill>
                  <a:prstClr val="black"/>
                </a:solidFill>
                <a:latin typeface="Calibri"/>
              </a:rPr>
              <a:t>Full Disk  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16 ABI bands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74887" y="2477869"/>
            <a:ext cx="1480790" cy="646331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CRTM </a:t>
            </a:r>
            <a:r>
              <a:rPr lang="en-US" b="1" u="sng" dirty="0" smtClean="0">
                <a:solidFill>
                  <a:prstClr val="black"/>
                </a:solidFill>
                <a:latin typeface="Calibri"/>
              </a:rPr>
              <a:t>CONUS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16 ABI bands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2" name="Elbow Connector 51"/>
          <p:cNvCxnSpPr>
            <a:endCxn id="47" idx="1"/>
          </p:cNvCxnSpPr>
          <p:nvPr/>
        </p:nvCxnSpPr>
        <p:spPr>
          <a:xfrm rot="16200000" flipH="1">
            <a:off x="6300410" y="1826557"/>
            <a:ext cx="1303467" cy="645488"/>
          </a:xfrm>
          <a:prstGeom prst="bent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hape 62"/>
          <p:cNvCxnSpPr/>
          <p:nvPr/>
        </p:nvCxnSpPr>
        <p:spPr>
          <a:xfrm flipV="1">
            <a:off x="2895600" y="457200"/>
            <a:ext cx="5257800" cy="533400"/>
          </a:xfrm>
          <a:prstGeom prst="bentConnector3">
            <a:avLst>
              <a:gd name="adj1" fmla="val 60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8153400" y="457200"/>
            <a:ext cx="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hape 81"/>
          <p:cNvCxnSpPr>
            <a:stCxn id="15" idx="0"/>
          </p:cNvCxnSpPr>
          <p:nvPr/>
        </p:nvCxnSpPr>
        <p:spPr>
          <a:xfrm rot="5400000" flipH="1" flipV="1">
            <a:off x="6076950" y="-476250"/>
            <a:ext cx="457200" cy="2628900"/>
          </a:xfrm>
          <a:prstGeom prst="bentConnector2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7620000" y="609600"/>
            <a:ext cx="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2971800" y="1981200"/>
            <a:ext cx="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7837994" y="1981200"/>
            <a:ext cx="10606" cy="4953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 rot="300000">
            <a:off x="5009574" y="2009699"/>
            <a:ext cx="19626" cy="200101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6161911" y="2008480"/>
            <a:ext cx="0" cy="27752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flipH="1">
            <a:off x="3200400" y="2209800"/>
            <a:ext cx="18288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 flipH="1">
            <a:off x="3581400" y="2286000"/>
            <a:ext cx="25908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/>
          <p:cNvCxnSpPr>
            <a:endCxn id="4" idx="0"/>
          </p:cNvCxnSpPr>
          <p:nvPr/>
        </p:nvCxnSpPr>
        <p:spPr>
          <a:xfrm flipH="1">
            <a:off x="3192147" y="2209800"/>
            <a:ext cx="8253" cy="30480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/>
          <p:cNvCxnSpPr/>
          <p:nvPr/>
        </p:nvCxnSpPr>
        <p:spPr>
          <a:xfrm>
            <a:off x="3581400" y="2286000"/>
            <a:ext cx="0" cy="22860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TextBox 277"/>
          <p:cNvSpPr txBox="1"/>
          <p:nvPr/>
        </p:nvSpPr>
        <p:spPr>
          <a:xfrm>
            <a:off x="152400" y="2040887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Calibri"/>
              </a:rPr>
              <a:t>Radiative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Transfer –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synthetic radiances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152400" y="140905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NWP/Aerosol/Ozone Forecast – </a:t>
            </a:r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7919787" y="3124200"/>
            <a:ext cx="0" cy="4495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/>
          <p:nvPr/>
        </p:nvCxnSpPr>
        <p:spPr>
          <a:xfrm>
            <a:off x="2971800" y="3160931"/>
            <a:ext cx="0" cy="41277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133600" y="5791200"/>
            <a:ext cx="5715000" cy="38100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NOAA Satellite Broadcast Network (SBN) distribution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5342856" y="4982503"/>
            <a:ext cx="1362744" cy="56435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Flex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3970495" y="4982503"/>
            <a:ext cx="1372361" cy="56435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Full Disk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Left Brace 23"/>
          <p:cNvSpPr/>
          <p:nvPr/>
        </p:nvSpPr>
        <p:spPr>
          <a:xfrm rot="5400000">
            <a:off x="4457055" y="1220758"/>
            <a:ext cx="313860" cy="6019038"/>
          </a:xfrm>
          <a:prstGeom prst="leftBrace">
            <a:avLst>
              <a:gd name="adj1" fmla="val 8333"/>
              <a:gd name="adj2" fmla="val 37758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stCxn id="95" idx="1"/>
            <a:endCxn id="24" idx="1"/>
          </p:cNvCxnSpPr>
          <p:nvPr/>
        </p:nvCxnSpPr>
        <p:spPr>
          <a:xfrm flipH="1">
            <a:off x="5350836" y="3819436"/>
            <a:ext cx="690735" cy="253911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endCxn id="24" idx="1"/>
          </p:cNvCxnSpPr>
          <p:nvPr/>
        </p:nvCxnSpPr>
        <p:spPr>
          <a:xfrm>
            <a:off x="4743450" y="3819435"/>
            <a:ext cx="607386" cy="25391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Left Brace 72"/>
          <p:cNvSpPr/>
          <p:nvPr/>
        </p:nvSpPr>
        <p:spPr>
          <a:xfrm rot="5400000" flipH="1">
            <a:off x="4483971" y="1878728"/>
            <a:ext cx="251495" cy="6019038"/>
          </a:xfrm>
          <a:prstGeom prst="leftBrace">
            <a:avLst>
              <a:gd name="adj1" fmla="val 8333"/>
              <a:gd name="adj2" fmla="val 3761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38200" y="4382120"/>
            <a:ext cx="1524000" cy="380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GOES West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733799" y="4382120"/>
            <a:ext cx="2209801" cy="380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GOES Test (Central)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939143" y="4382120"/>
            <a:ext cx="1524000" cy="380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GOES East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5350836" y="5323853"/>
            <a:ext cx="0" cy="46734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4114800" y="6410947"/>
            <a:ext cx="2590800" cy="38100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AWIPS II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5342856" y="6177273"/>
            <a:ext cx="7980" cy="23367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2" name="TextBox 261"/>
          <p:cNvSpPr txBox="1"/>
          <p:nvPr/>
        </p:nvSpPr>
        <p:spPr>
          <a:xfrm>
            <a:off x="76200" y="838200"/>
            <a:ext cx="2214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AWG@SSEC</a:t>
            </a:r>
            <a:endParaRPr lang="en-US" sz="32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76200" y="3447949"/>
            <a:ext cx="1019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NWS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622025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Flowchart to emulate several operational situations (satellite locations and scan modes)</a:t>
            </a:r>
            <a:endParaRPr lang="en-US" sz="1400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5943600" y="6169223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…including SSEC Data Center and CIMSS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97847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1" y="762000"/>
            <a:ext cx="1676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16 Simulated </a:t>
            </a:r>
          </a:p>
          <a:p>
            <a:r>
              <a:rPr lang="en-US" sz="2400" dirty="0" smtClean="0"/>
              <a:t>ABI Bands</a:t>
            </a:r>
          </a:p>
          <a:p>
            <a:r>
              <a:rPr lang="en-US" dirty="0" smtClean="0"/>
              <a:t>  Visible (2)</a:t>
            </a:r>
          </a:p>
          <a:p>
            <a:r>
              <a:rPr lang="en-US" dirty="0"/>
              <a:t> </a:t>
            </a:r>
            <a:r>
              <a:rPr lang="en-US" dirty="0" smtClean="0"/>
              <a:t> Near IR (4)</a:t>
            </a:r>
          </a:p>
          <a:p>
            <a:r>
              <a:rPr lang="en-US" dirty="0"/>
              <a:t> </a:t>
            </a:r>
            <a:r>
              <a:rPr lang="en-US" dirty="0" smtClean="0"/>
              <a:t> IR (10)</a:t>
            </a:r>
          </a:p>
          <a:p>
            <a:endParaRPr lang="en-US" dirty="0" smtClean="0"/>
          </a:p>
          <a:p>
            <a:r>
              <a:rPr lang="en-US" sz="2400" dirty="0" smtClean="0"/>
              <a:t>AWIPS-2</a:t>
            </a:r>
          </a:p>
          <a:p>
            <a:endParaRPr lang="en-US" dirty="0"/>
          </a:p>
          <a:p>
            <a:r>
              <a:rPr lang="en-US" dirty="0" smtClean="0"/>
              <a:t>Full Disk</a:t>
            </a:r>
          </a:p>
          <a:p>
            <a:r>
              <a:rPr lang="en-US" dirty="0" smtClean="0"/>
              <a:t>Central location</a:t>
            </a:r>
          </a:p>
          <a:p>
            <a:r>
              <a:rPr lang="en-US" dirty="0" smtClean="0"/>
              <a:t>(Test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b="1" i="1" dirty="0" smtClean="0"/>
              <a:t>Realistic (simulated) imagery flowing for end-to-end system testing</a:t>
            </a:r>
            <a:endParaRPr lang="en-US" b="1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9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2638</TotalTime>
  <Words>257</Words>
  <Application>Microsoft Office PowerPoint</Application>
  <PresentationFormat>On-screen Show (4:3)</PresentationFormat>
  <Paragraphs>55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Tim Schmit</dc:creator>
  <cp:lastModifiedBy>Tim Schmit</cp:lastModifiedBy>
  <cp:revision>19</cp:revision>
  <dcterms:created xsi:type="dcterms:W3CDTF">2015-10-28T16:24:48Z</dcterms:created>
  <dcterms:modified xsi:type="dcterms:W3CDTF">2015-11-10T16:56:57Z</dcterms:modified>
</cp:coreProperties>
</file>