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8" d="100"/>
          <a:sy n="158" d="100"/>
        </p:scale>
        <p:origin x="-97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1D92C-D913-AB44-BA60-68727A162930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D1E48-788A-E541-B7B5-CD3ADD2AC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0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0771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5237" indent="-282784" defTabSz="890771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1136" indent="-226227" defTabSz="890771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83590" indent="-226227" defTabSz="890771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36044" indent="-226227" defTabSz="890771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88499" indent="-226227" defTabSz="89077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0953" indent="-226227" defTabSz="89077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93406" indent="-226227" defTabSz="89077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45860" indent="-226227" defTabSz="890771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078346D-4B3D-45FC-BB48-2B7BEEED54C1}" type="slidenum">
              <a:rPr lang="en-US" sz="1100">
                <a:solidFill>
                  <a:srgbClr val="000000"/>
                </a:solidFill>
                <a:ea typeface="ＭＳ Ｐゴシック" pitchFamily="34" charset="-128"/>
              </a:rPr>
              <a:pPr eaLnBrk="1" hangingPunct="1"/>
              <a:t>2</a:t>
            </a:fld>
            <a:endParaRPr lang="en-US" sz="110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47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4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92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26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4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085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6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54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87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1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95B78-55D7-9E45-8270-7E3180D1328E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886D1-2DE5-0B4D-9C9F-B4CE47F6B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blog.ametsoc.org/uncategorized/real-time-user-satellite-data-partly-to-mostly-availabl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Federal </a:t>
            </a:r>
            <a:r>
              <a:rPr lang="en-US" sz="2400" dirty="0" err="1" smtClean="0"/>
              <a:t>MetSat</a:t>
            </a:r>
            <a:r>
              <a:rPr lang="en-US" sz="2400" dirty="0" smtClean="0"/>
              <a:t> Radio Spectrum Sharing Could Impact Sources of Broadcast &amp; Internet Satellite Imagery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5246144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smtClean="0"/>
              <a:t>Some private sector weather enterprise providers of broadcast imagery products receive GOES / GOES-R data from direct broadcast satellite ground stations.</a:t>
            </a:r>
          </a:p>
          <a:p>
            <a:r>
              <a:rPr lang="en-US" sz="2000" dirty="0" smtClean="0"/>
              <a:t>Such non-Federal stations could be subject to undesired radio frequency interference, making the products unusable or degraded.</a:t>
            </a:r>
          </a:p>
          <a:p>
            <a:r>
              <a:rPr lang="en-US" sz="2000" dirty="0" smtClean="0"/>
              <a:t>Sharing is not dictated with commercial broadband transmitters in the adjacent frequency band.</a:t>
            </a:r>
          </a:p>
          <a:p>
            <a:r>
              <a:rPr lang="en-US" sz="2000" dirty="0" smtClean="0"/>
              <a:t>Current GOES-R downlink spectrum (1675-1695 MHz) under consideration for sharing – interference to unprotected stations may be significant.</a:t>
            </a:r>
          </a:p>
          <a:p>
            <a:r>
              <a:rPr lang="en-US" sz="2000" dirty="0" smtClean="0"/>
              <a:t>See for more information :</a:t>
            </a:r>
            <a:r>
              <a:rPr lang="en-US" sz="2000" dirty="0" smtClean="0">
                <a:hlinkClick r:id="rId4"/>
              </a:rPr>
              <a:t>http://blog.ametsoc.org/uncategorized/real-time-user-satellite-data-partly-to-mostly-available/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1482" y="4300799"/>
            <a:ext cx="3017253" cy="2465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03758" y="6295801"/>
            <a:ext cx="2803358" cy="430887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AVHRR Imagery Degraded by Frequency Interference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" name="640x640_AGOES14_B1_CONV_TX_animated_2015139_194500_182_2015139_204100_182_EB_TSTORM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1872" y="1181783"/>
            <a:ext cx="3016863" cy="30168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86638" y="3187300"/>
            <a:ext cx="2869696" cy="261610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Sample 1-min GOES-14 SRSOR imagery</a:t>
            </a: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6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2895600" y="3741738"/>
            <a:ext cx="169863" cy="261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5123" name="Picture 6" descr="D:\My Documents\Projects\NOAA\L-Band Sharing\AlionPowerPoint\SupportingData\FreqChartV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46"/>
          <a:stretch>
            <a:fillRect/>
          </a:stretch>
        </p:blipFill>
        <p:spPr>
          <a:xfrm>
            <a:off x="1290638" y="2090738"/>
            <a:ext cx="7543800" cy="2057400"/>
          </a:xfrm>
        </p:spPr>
      </p:pic>
      <p:sp>
        <p:nvSpPr>
          <p:cNvPr id="5124" name="Title 1"/>
          <p:cNvSpPr>
            <a:spLocks noGrp="1"/>
          </p:cNvSpPr>
          <p:nvPr>
            <p:ph type="title"/>
          </p:nvPr>
        </p:nvSpPr>
        <p:spPr>
          <a:xfrm>
            <a:off x="1181100" y="4763"/>
            <a:ext cx="6842125" cy="1143000"/>
          </a:xfrm>
        </p:spPr>
        <p:txBody>
          <a:bodyPr/>
          <a:lstStyle/>
          <a:p>
            <a:r>
              <a:rPr lang="en-US" dirty="0" smtClean="0"/>
              <a:t>NOAA’s L-Band Environment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0400" y="6381750"/>
            <a:ext cx="2119313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1BA463D-4B6F-43D3-8355-F3E2F0C41662}" type="slidenum">
              <a:rPr lang="en-US" smtClean="0">
                <a:solidFill>
                  <a:srgbClr val="000000"/>
                </a:solidFill>
                <a:latin typeface="Franklin Gothic Demi" pitchFamily="34" charset="0"/>
                <a:ea typeface="ＭＳ Ｐゴシック" pitchFamily="34" charset="-128"/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  <a:latin typeface="Franklin Gothic Demi" pitchFamily="34" charset="0"/>
              <a:ea typeface="ＭＳ Ｐゴシック" pitchFamily="34" charset="-128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285875" y="4610100"/>
            <a:ext cx="1466850" cy="430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5127" name="Group 15"/>
          <p:cNvGrpSpPr>
            <a:grpSpLocks/>
          </p:cNvGrpSpPr>
          <p:nvPr/>
        </p:nvGrpSpPr>
        <p:grpSpPr bwMode="auto">
          <a:xfrm>
            <a:off x="931863" y="2528888"/>
            <a:ext cx="7418387" cy="1639887"/>
            <a:chOff x="931863" y="2529126"/>
            <a:chExt cx="7418625" cy="1639888"/>
          </a:xfrm>
        </p:grpSpPr>
        <p:sp>
          <p:nvSpPr>
            <p:cNvPr id="45" name="Rectangle 44"/>
            <p:cNvSpPr/>
            <p:nvPr/>
          </p:nvSpPr>
          <p:spPr bwMode="auto">
            <a:xfrm>
              <a:off x="1308112" y="2535476"/>
              <a:ext cx="1139862" cy="430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931863" y="2529126"/>
              <a:ext cx="822351" cy="223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5810407" y="3751502"/>
              <a:ext cx="1920937" cy="23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2606729" y="3756264"/>
              <a:ext cx="930305" cy="412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418596" y="3749914"/>
              <a:ext cx="931892" cy="4127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</p:grpSp>
      <p:pic>
        <p:nvPicPr>
          <p:cNvPr id="5128" name="Picture 6" descr="D:\My Documents\Projects\NOAA\L-Band Sharing\AlionPowerPoint\SupportingData\FreqChartV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1" b="20119"/>
          <a:stretch>
            <a:fillRect/>
          </a:stretch>
        </p:blipFill>
        <p:spPr bwMode="auto">
          <a:xfrm>
            <a:off x="1281113" y="3732213"/>
            <a:ext cx="75438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9" name="Group 14"/>
          <p:cNvGrpSpPr>
            <a:grpSpLocks/>
          </p:cNvGrpSpPr>
          <p:nvPr/>
        </p:nvGrpSpPr>
        <p:grpSpPr bwMode="auto">
          <a:xfrm>
            <a:off x="1350963" y="3733800"/>
            <a:ext cx="6451600" cy="1327150"/>
            <a:chOff x="1350963" y="3734039"/>
            <a:chExt cx="6452076" cy="1327150"/>
          </a:xfrm>
        </p:grpSpPr>
        <p:sp>
          <p:nvSpPr>
            <p:cNvPr id="62" name="Rectangle 61"/>
            <p:cNvSpPr/>
            <p:nvPr/>
          </p:nvSpPr>
          <p:spPr bwMode="auto">
            <a:xfrm>
              <a:off x="5456541" y="3734039"/>
              <a:ext cx="274657" cy="460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5566086" y="3735627"/>
              <a:ext cx="165112" cy="414337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 rot="5400000">
              <a:off x="6225781" y="3247393"/>
              <a:ext cx="1074738" cy="2079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3660945" y="3735627"/>
              <a:ext cx="411193" cy="5905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5478768" y="3734039"/>
              <a:ext cx="74618" cy="569913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5104090" y="4313477"/>
              <a:ext cx="1517762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 err="1">
                  <a:solidFill>
                    <a:srgbClr val="000000"/>
                  </a:solidFill>
                </a:rPr>
                <a:t>TLM</a:t>
              </a:r>
              <a:r>
                <a:rPr lang="en-US" sz="1200" b="1" dirty="0">
                  <a:solidFill>
                    <a:srgbClr val="000000"/>
                  </a:solidFill>
                </a:rPr>
                <a:t>  </a:t>
              </a:r>
              <a:r>
                <a:rPr lang="en-US" sz="1200" b="1" dirty="0" err="1">
                  <a:solidFill>
                    <a:srgbClr val="000000"/>
                  </a:solidFill>
                </a:rPr>
                <a:t>HRIT</a:t>
              </a:r>
              <a:endParaRPr lang="en-US" sz="1200" b="1" dirty="0">
                <a:solidFill>
                  <a:srgbClr val="000000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srgbClr val="000000"/>
                  </a:solidFill>
                </a:rPr>
                <a:t>        EMWIN</a:t>
              </a: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7112425" y="3746739"/>
              <a:ext cx="682675" cy="71755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643482" y="3735627"/>
              <a:ext cx="127009" cy="566737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3800656" y="3734039"/>
              <a:ext cx="430245" cy="427038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3914964" y="4156314"/>
              <a:ext cx="479460" cy="4603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 bwMode="auto">
            <a:xfrm>
              <a:off x="3819707" y="3845164"/>
              <a:ext cx="1574916" cy="301625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</a:rPr>
                <a:t>GOES-R Rebroadcast</a:t>
              </a: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3387875" y="4359514"/>
              <a:ext cx="625521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b="1" dirty="0" err="1">
                  <a:solidFill>
                    <a:srgbClr val="000000"/>
                  </a:solidFill>
                </a:rPr>
                <a:t>DCPR</a:t>
              </a:r>
              <a:endParaRPr lang="en-US" sz="1000" b="1" dirty="0">
                <a:solidFill>
                  <a:srgbClr val="000000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1350963" y="4629389"/>
              <a:ext cx="1417742" cy="43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2962394" y="3735627"/>
              <a:ext cx="687439" cy="5619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" rIns="9144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dirty="0">
                  <a:solidFill>
                    <a:srgbClr val="000000"/>
                  </a:solidFill>
                </a:rPr>
                <a:t>Radiosondes</a:t>
              </a:r>
            </a:p>
          </p:txBody>
        </p:sp>
      </p:grpSp>
      <p:sp>
        <p:nvSpPr>
          <p:cNvPr id="5130" name="TextBox 78"/>
          <p:cNvSpPr txBox="1">
            <a:spLocks noChangeArrowheads="1"/>
          </p:cNvSpPr>
          <p:nvPr/>
        </p:nvSpPr>
        <p:spPr bwMode="auto">
          <a:xfrm>
            <a:off x="5826125" y="3343275"/>
            <a:ext cx="1924050" cy="1698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0" rIns="45720" bIns="0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100" b="1">
                <a:solidFill>
                  <a:srgbClr val="000000"/>
                </a:solidFill>
                <a:latin typeface="Arial Black" pitchFamily="34" charset="0"/>
              </a:rPr>
              <a:t>POES/MetOp</a:t>
            </a:r>
            <a:endParaRPr lang="en-US" sz="1600" b="1">
              <a:solidFill>
                <a:srgbClr val="000000"/>
              </a:solidFill>
              <a:latin typeface="Arial Black" pitchFamily="34" charset="0"/>
            </a:endParaRPr>
          </a:p>
        </p:txBody>
      </p:sp>
      <p:sp>
        <p:nvSpPr>
          <p:cNvPr id="5131" name="TextBox 9"/>
          <p:cNvSpPr txBox="1">
            <a:spLocks noChangeArrowheads="1"/>
          </p:cNvSpPr>
          <p:nvPr/>
        </p:nvSpPr>
        <p:spPr bwMode="auto">
          <a:xfrm>
            <a:off x="1030288" y="3614738"/>
            <a:ext cx="5127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  <a:latin typeface="Arial Black" pitchFamily="34" charset="0"/>
              </a:rPr>
              <a:t>MHZ</a:t>
            </a:r>
          </a:p>
        </p:txBody>
      </p:sp>
      <p:sp>
        <p:nvSpPr>
          <p:cNvPr id="5132" name="TextBox 9"/>
          <p:cNvSpPr txBox="1">
            <a:spLocks noChangeArrowheads="1"/>
          </p:cNvSpPr>
          <p:nvPr/>
        </p:nvSpPr>
        <p:spPr bwMode="auto">
          <a:xfrm>
            <a:off x="5459413" y="3668713"/>
            <a:ext cx="565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  <a:latin typeface="Arial Black" pitchFamily="34" charset="0"/>
              </a:rPr>
              <a:t>1695</a:t>
            </a:r>
          </a:p>
        </p:txBody>
      </p:sp>
      <p:sp>
        <p:nvSpPr>
          <p:cNvPr id="5133" name="TextBox 9"/>
          <p:cNvSpPr txBox="1">
            <a:spLocks noChangeArrowheads="1"/>
          </p:cNvSpPr>
          <p:nvPr/>
        </p:nvSpPr>
        <p:spPr bwMode="auto">
          <a:xfrm>
            <a:off x="7542213" y="3698875"/>
            <a:ext cx="636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000" b="1">
                <a:solidFill>
                  <a:srgbClr val="000000"/>
                </a:solidFill>
                <a:latin typeface="Arial Black" pitchFamily="34" charset="0"/>
              </a:rPr>
              <a:t>1710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333625" y="2152650"/>
            <a:ext cx="1500188" cy="290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1880395" y="2291556"/>
            <a:ext cx="1509712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996113" y="2409825"/>
            <a:ext cx="1500187" cy="290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 rot="16200000">
            <a:off x="7664450" y="2489200"/>
            <a:ext cx="1095375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8023225" y="4252913"/>
            <a:ext cx="1076325" cy="382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Commercial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</a:rPr>
              <a:t>1710 - 1755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2967038" y="3590925"/>
            <a:ext cx="9525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5738813" y="3592513"/>
            <a:ext cx="9525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V="1">
            <a:off x="7853363" y="3578225"/>
            <a:ext cx="3175" cy="0"/>
          </a:xfrm>
          <a:prstGeom prst="line">
            <a:avLst/>
          </a:prstGeom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42" name="Picture 6" descr="D:\My Documents\Projects\NOAA\L-Band Sharing\AlionPowerPoint\SupportingData\FreqChartV6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t="83960" r="25212" b="4752"/>
          <a:stretch>
            <a:fillRect/>
          </a:stretch>
        </p:blipFill>
        <p:spPr bwMode="auto">
          <a:xfrm>
            <a:off x="1113992" y="5223452"/>
            <a:ext cx="45720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Rectangle 107"/>
          <p:cNvSpPr/>
          <p:nvPr/>
        </p:nvSpPr>
        <p:spPr>
          <a:xfrm>
            <a:off x="1804988" y="5538788"/>
            <a:ext cx="1158875" cy="185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</a:rPr>
              <a:t>Radiosondes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625890" y="5275985"/>
            <a:ext cx="1639888" cy="195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</a:rPr>
              <a:t>Adjacent Bands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300288" y="3741738"/>
            <a:ext cx="652462" cy="400050"/>
          </a:xfrm>
          <a:prstGeom prst="rect">
            <a:avLst/>
          </a:prstGeom>
          <a:solidFill>
            <a:srgbClr val="FF25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629065" y="5484813"/>
            <a:ext cx="1397000" cy="382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</a:rPr>
              <a:t>Radiosondes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</a:rPr>
              <a:t>POES &amp; MetOp</a:t>
            </a:r>
          </a:p>
        </p:txBody>
      </p:sp>
      <p:sp>
        <p:nvSpPr>
          <p:cNvPr id="5147" name="TextBox 9"/>
          <p:cNvSpPr txBox="1">
            <a:spLocks noChangeArrowheads="1"/>
          </p:cNvSpPr>
          <p:nvPr/>
        </p:nvSpPr>
        <p:spPr bwMode="auto">
          <a:xfrm>
            <a:off x="2006600" y="3681413"/>
            <a:ext cx="5667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  <a:latin typeface="Arial Black" pitchFamily="34" charset="0"/>
              </a:rPr>
              <a:t>1670</a:t>
            </a:r>
          </a:p>
        </p:txBody>
      </p:sp>
      <p:sp>
        <p:nvSpPr>
          <p:cNvPr id="5148" name="TextBox 9"/>
          <p:cNvSpPr txBox="1">
            <a:spLocks noChangeArrowheads="1"/>
          </p:cNvSpPr>
          <p:nvPr/>
        </p:nvSpPr>
        <p:spPr bwMode="auto">
          <a:xfrm>
            <a:off x="3349625" y="3676650"/>
            <a:ext cx="566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  <a:latin typeface="Arial Black" pitchFamily="34" charset="0"/>
              </a:rPr>
              <a:t>1680</a:t>
            </a:r>
          </a:p>
        </p:txBody>
      </p:sp>
      <p:sp>
        <p:nvSpPr>
          <p:cNvPr id="5149" name="TextBox 9"/>
          <p:cNvSpPr txBox="1">
            <a:spLocks noChangeArrowheads="1"/>
          </p:cNvSpPr>
          <p:nvPr/>
        </p:nvSpPr>
        <p:spPr bwMode="auto">
          <a:xfrm>
            <a:off x="4064000" y="3676650"/>
            <a:ext cx="566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  <a:latin typeface="Arial Black" pitchFamily="34" charset="0"/>
              </a:rPr>
              <a:t>1685</a:t>
            </a:r>
          </a:p>
        </p:txBody>
      </p:sp>
      <p:sp>
        <p:nvSpPr>
          <p:cNvPr id="5150" name="TextBox 9"/>
          <p:cNvSpPr txBox="1">
            <a:spLocks noChangeArrowheads="1"/>
          </p:cNvSpPr>
          <p:nvPr/>
        </p:nvSpPr>
        <p:spPr bwMode="auto">
          <a:xfrm>
            <a:off x="4792663" y="3681413"/>
            <a:ext cx="56673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  <a:latin typeface="Arial Black" pitchFamily="34" charset="0"/>
              </a:rPr>
              <a:t>1690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433388" y="3081338"/>
            <a:ext cx="909637" cy="285750"/>
            <a:chOff x="433388" y="3081576"/>
            <a:chExt cx="909637" cy="285750"/>
          </a:xfrm>
        </p:grpSpPr>
        <p:sp>
          <p:nvSpPr>
            <p:cNvPr id="77" name="Rectangle 76"/>
            <p:cNvSpPr/>
            <p:nvPr/>
          </p:nvSpPr>
          <p:spPr>
            <a:xfrm>
              <a:off x="433388" y="3081576"/>
              <a:ext cx="604837" cy="2857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</a:rPr>
                <a:t>Today</a:t>
              </a:r>
            </a:p>
          </p:txBody>
        </p:sp>
        <p:cxnSp>
          <p:nvCxnSpPr>
            <p:cNvPr id="93" name="Straight Arrow Connector 92"/>
            <p:cNvCxnSpPr>
              <a:stCxn id="77" idx="3"/>
            </p:cNvCxnSpPr>
            <p:nvPr/>
          </p:nvCxnSpPr>
          <p:spPr>
            <a:xfrm>
              <a:off x="1038225" y="3224451"/>
              <a:ext cx="304800" cy="31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3663" y="4094163"/>
            <a:ext cx="1236662" cy="382587"/>
            <a:chOff x="93663" y="4094401"/>
            <a:chExt cx="1236898" cy="382588"/>
          </a:xfrm>
        </p:grpSpPr>
        <p:sp>
          <p:nvSpPr>
            <p:cNvPr id="84" name="Rectangle 83"/>
            <p:cNvSpPr/>
            <p:nvPr/>
          </p:nvSpPr>
          <p:spPr>
            <a:xfrm>
              <a:off x="93663" y="4094401"/>
              <a:ext cx="944742" cy="3825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</a:rPr>
                <a:t>Post-2030</a:t>
              </a:r>
            </a:p>
          </p:txBody>
        </p:sp>
        <p:cxnSp>
          <p:nvCxnSpPr>
            <p:cNvPr id="100" name="Straight Arrow Connector 99"/>
            <p:cNvCxnSpPr/>
            <p:nvPr/>
          </p:nvCxnSpPr>
          <p:spPr>
            <a:xfrm>
              <a:off x="1032054" y="4281726"/>
              <a:ext cx="298507" cy="31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65088" y="3552825"/>
            <a:ext cx="1285875" cy="373063"/>
            <a:chOff x="65089" y="3553064"/>
            <a:chExt cx="1285874" cy="373062"/>
          </a:xfrm>
        </p:grpSpPr>
        <p:sp>
          <p:nvSpPr>
            <p:cNvPr id="85" name="Rectangle 84"/>
            <p:cNvSpPr/>
            <p:nvPr/>
          </p:nvSpPr>
          <p:spPr>
            <a:xfrm>
              <a:off x="65089" y="3553064"/>
              <a:ext cx="973136" cy="373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100" b="1" dirty="0">
                  <a:solidFill>
                    <a:srgbClr val="000000"/>
                  </a:solidFill>
                </a:rPr>
                <a:t>2016 - 2030</a:t>
              </a:r>
            </a:p>
          </p:txBody>
        </p:sp>
        <p:cxnSp>
          <p:nvCxnSpPr>
            <p:cNvPr id="101" name="Straight Arrow Connector 100"/>
            <p:cNvCxnSpPr/>
            <p:nvPr/>
          </p:nvCxnSpPr>
          <p:spPr>
            <a:xfrm>
              <a:off x="1046163" y="3610214"/>
              <a:ext cx="298450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>
              <a:off x="1030288" y="3883263"/>
              <a:ext cx="320675" cy="317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54" name="TextBox 9"/>
          <p:cNvSpPr txBox="1">
            <a:spLocks noChangeArrowheads="1"/>
          </p:cNvSpPr>
          <p:nvPr/>
        </p:nvSpPr>
        <p:spPr bwMode="auto">
          <a:xfrm>
            <a:off x="2682875" y="3686175"/>
            <a:ext cx="566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000" b="1">
                <a:solidFill>
                  <a:srgbClr val="000000"/>
                </a:solidFill>
                <a:latin typeface="Arial Black" pitchFamily="34" charset="0"/>
              </a:rPr>
              <a:t>1675</a:t>
            </a:r>
          </a:p>
        </p:txBody>
      </p:sp>
      <p:cxnSp>
        <p:nvCxnSpPr>
          <p:cNvPr id="5156" name="Straight Arrow Connector 17"/>
          <p:cNvCxnSpPr>
            <a:cxnSpLocks noChangeShapeType="1"/>
          </p:cNvCxnSpPr>
          <p:nvPr/>
        </p:nvCxnSpPr>
        <p:spPr bwMode="auto">
          <a:xfrm flipH="1">
            <a:off x="8289925" y="4859338"/>
            <a:ext cx="1588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57" name="Straight Arrow Connector 17"/>
          <p:cNvCxnSpPr>
            <a:cxnSpLocks noChangeShapeType="1"/>
          </p:cNvCxnSpPr>
          <p:nvPr/>
        </p:nvCxnSpPr>
        <p:spPr bwMode="auto">
          <a:xfrm flipH="1">
            <a:off x="2908300" y="4132263"/>
            <a:ext cx="1588" cy="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Rectangle 2"/>
          <p:cNvSpPr/>
          <p:nvPr/>
        </p:nvSpPr>
        <p:spPr>
          <a:xfrm>
            <a:off x="8137525" y="4616450"/>
            <a:ext cx="423863" cy="32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647700" y="1659660"/>
            <a:ext cx="2303463" cy="3262313"/>
            <a:chOff x="643700" y="1681162"/>
            <a:chExt cx="2303097" cy="3262313"/>
          </a:xfrm>
        </p:grpSpPr>
        <p:sp>
          <p:nvSpPr>
            <p:cNvPr id="5165" name="Rectangle 81"/>
            <p:cNvSpPr>
              <a:spLocks noChangeArrowheads="1"/>
            </p:cNvSpPr>
            <p:nvPr/>
          </p:nvSpPr>
          <p:spPr bwMode="auto">
            <a:xfrm>
              <a:off x="643700" y="1681162"/>
              <a:ext cx="1847088" cy="340709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/>
              <a:r>
                <a:rPr lang="en-US" sz="1000" dirty="0" smtClean="0">
                  <a:solidFill>
                    <a:srgbClr val="000000"/>
                  </a:solidFill>
                  <a:latin typeface="Arial Black" pitchFamily="34" charset="0"/>
                </a:rPr>
                <a:t>2003 Auction 46 Commercial Use</a:t>
              </a:r>
              <a:endParaRPr lang="en-US" sz="1000" dirty="0">
                <a:solidFill>
                  <a:srgbClr val="000000"/>
                </a:solidFill>
                <a:latin typeface="Arial Black" pitchFamily="34" charset="0"/>
              </a:endParaRPr>
            </a:p>
            <a:p>
              <a:pPr algn="r"/>
              <a:endParaRPr lang="en-US" sz="1000" dirty="0">
                <a:solidFill>
                  <a:srgbClr val="000000"/>
                </a:solidFill>
                <a:latin typeface="Arial Black" pitchFamily="34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2289676" y="2212975"/>
              <a:ext cx="657121" cy="27305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" name="Down Arrow 3"/>
            <p:cNvSpPr/>
            <p:nvPr/>
          </p:nvSpPr>
          <p:spPr>
            <a:xfrm>
              <a:off x="2537287" y="1898650"/>
              <a:ext cx="201580" cy="254000"/>
            </a:xfrm>
            <a:prstGeom prst="down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954338" y="1350824"/>
            <a:ext cx="2266950" cy="3558017"/>
            <a:chOff x="2954338" y="1385977"/>
            <a:chExt cx="2266283" cy="3557081"/>
          </a:xfrm>
          <a:gradFill flip="none" rotWithShape="1">
            <a:gsLst>
              <a:gs pos="0">
                <a:srgbClr val="FF6600">
                  <a:alpha val="33000"/>
                </a:srgbClr>
              </a:gs>
              <a:gs pos="100000">
                <a:prstClr val="white"/>
              </a:gs>
            </a:gsLst>
            <a:lin ang="0" scaled="1"/>
            <a:tileRect/>
          </a:gradFill>
        </p:grpSpPr>
        <p:sp>
          <p:nvSpPr>
            <p:cNvPr id="5162" name="Rectangle 74"/>
            <p:cNvSpPr>
              <a:spLocks noChangeArrowheads="1"/>
            </p:cNvSpPr>
            <p:nvPr/>
          </p:nvSpPr>
          <p:spPr bwMode="auto">
            <a:xfrm>
              <a:off x="3474117" y="1385977"/>
              <a:ext cx="1746504" cy="4292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1000" dirty="0" smtClean="0">
                  <a:solidFill>
                    <a:srgbClr val="000000"/>
                  </a:solidFill>
                  <a:latin typeface="Arial Black" pitchFamily="34" charset="0"/>
                </a:rPr>
                <a:t>Legislative Recommendation for</a:t>
              </a:r>
            </a:p>
            <a:p>
              <a:r>
                <a:rPr lang="en-US" sz="1000" dirty="0" smtClean="0">
                  <a:solidFill>
                    <a:srgbClr val="000000"/>
                  </a:solidFill>
                  <a:latin typeface="Arial Black" pitchFamily="34" charset="0"/>
                </a:rPr>
                <a:t>Sharing by 2017</a:t>
              </a:r>
              <a:endParaRPr lang="en-US" sz="1000" dirty="0">
                <a:solidFill>
                  <a:srgbClr val="000000"/>
                </a:solidFill>
                <a:latin typeface="Arial Black" pitchFamily="34" charset="0"/>
              </a:endParaRPr>
            </a:p>
            <a:p>
              <a:endParaRPr lang="en-US" sz="1000" dirty="0">
                <a:solidFill>
                  <a:srgbClr val="000000"/>
                </a:solidFill>
                <a:latin typeface="Arial Black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2954338" y="2213276"/>
              <a:ext cx="709403" cy="2729782"/>
            </a:xfrm>
            <a:prstGeom prst="rect">
              <a:avLst/>
            </a:prstGeom>
            <a:grp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Down Arrow 89"/>
            <p:cNvSpPr/>
            <p:nvPr/>
          </p:nvSpPr>
          <p:spPr>
            <a:xfrm>
              <a:off x="3514560" y="1895860"/>
              <a:ext cx="199966" cy="253933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2963863" y="4067239"/>
            <a:ext cx="120650" cy="2222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08159" y="1893556"/>
            <a:ext cx="21966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rgbClr val="000000"/>
                </a:solidFill>
                <a:latin typeface="Arial Black" pitchFamily="34" charset="0"/>
              </a:rPr>
              <a:t>Under Evaluation for Sharing</a:t>
            </a:r>
            <a:endParaRPr lang="en-US" sz="1000" dirty="0">
              <a:solidFill>
                <a:srgbClr val="000000"/>
              </a:solidFill>
              <a:latin typeface="Arial Black" pitchFamily="34" charset="0"/>
            </a:endParaRPr>
          </a:p>
        </p:txBody>
      </p:sp>
      <p:grpSp>
        <p:nvGrpSpPr>
          <p:cNvPr id="105" name="Group 104"/>
          <p:cNvGrpSpPr>
            <a:grpSpLocks/>
          </p:cNvGrpSpPr>
          <p:nvPr/>
        </p:nvGrpSpPr>
        <p:grpSpPr bwMode="auto">
          <a:xfrm>
            <a:off x="2932545" y="1905000"/>
            <a:ext cx="3153873" cy="2996773"/>
            <a:chOff x="4985240" y="1826053"/>
            <a:chExt cx="3153873" cy="2996772"/>
          </a:xfrm>
        </p:grpSpPr>
        <p:sp>
          <p:nvSpPr>
            <p:cNvPr id="106" name="Rectangle 105"/>
            <p:cNvSpPr/>
            <p:nvPr/>
          </p:nvSpPr>
          <p:spPr bwMode="auto">
            <a:xfrm>
              <a:off x="5031422" y="1826053"/>
              <a:ext cx="2782456" cy="242456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solidFill>
                  <a:srgbClr val="000000"/>
                </a:solidFill>
                <a:latin typeface="Arial Black" pitchFamily="34" charset="0"/>
              </a:endParaRPr>
            </a:p>
          </p:txBody>
        </p:sp>
        <p:cxnSp>
          <p:nvCxnSpPr>
            <p:cNvPr id="107" name="Straight Arrow Connector 17"/>
            <p:cNvCxnSpPr>
              <a:cxnSpLocks noChangeShapeType="1"/>
            </p:cNvCxnSpPr>
            <p:nvPr/>
          </p:nvCxnSpPr>
          <p:spPr bwMode="auto">
            <a:xfrm flipH="1">
              <a:off x="8137596" y="4706504"/>
              <a:ext cx="1517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9" name="Rectangle 108"/>
            <p:cNvSpPr/>
            <p:nvPr/>
          </p:nvSpPr>
          <p:spPr bwMode="auto">
            <a:xfrm>
              <a:off x="4985240" y="2092326"/>
              <a:ext cx="2817323" cy="2730499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779818" y="5126182"/>
            <a:ext cx="958273" cy="4502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5529263" y="1882775"/>
            <a:ext cx="2609850" cy="3005138"/>
            <a:chOff x="5529263" y="1817688"/>
            <a:chExt cx="2609850" cy="3005137"/>
          </a:xfrm>
        </p:grpSpPr>
        <p:sp>
          <p:nvSpPr>
            <p:cNvPr id="94" name="Rectangle 93"/>
            <p:cNvSpPr/>
            <p:nvPr/>
          </p:nvSpPr>
          <p:spPr bwMode="auto">
            <a:xfrm>
              <a:off x="5529263" y="1817688"/>
              <a:ext cx="2446337" cy="27305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Arial Black" pitchFamily="34" charset="0"/>
                </a:rPr>
                <a:t> Auctioned Jan 30 For </a:t>
              </a:r>
              <a:r>
                <a:rPr lang="en-US" sz="1000" dirty="0">
                  <a:solidFill>
                    <a:srgbClr val="000000"/>
                  </a:solidFill>
                  <a:latin typeface="Arial Black" pitchFamily="34" charset="0"/>
                </a:rPr>
                <a:t>Sharing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00" dirty="0">
                <a:solidFill>
                  <a:srgbClr val="000000"/>
                </a:solidFill>
                <a:latin typeface="Arial Black" pitchFamily="34" charset="0"/>
              </a:endParaRPr>
            </a:p>
          </p:txBody>
        </p:sp>
        <p:cxnSp>
          <p:nvCxnSpPr>
            <p:cNvPr id="95" name="Straight Arrow Connector 17"/>
            <p:cNvCxnSpPr>
              <a:cxnSpLocks noChangeShapeType="1"/>
            </p:cNvCxnSpPr>
            <p:nvPr/>
          </p:nvCxnSpPr>
          <p:spPr bwMode="auto">
            <a:xfrm flipH="1">
              <a:off x="8137596" y="4706504"/>
              <a:ext cx="1517" cy="0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9" name="Rectangle 98"/>
            <p:cNvSpPr/>
            <p:nvPr/>
          </p:nvSpPr>
          <p:spPr bwMode="auto">
            <a:xfrm>
              <a:off x="5743575" y="2092326"/>
              <a:ext cx="2058988" cy="2730499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000"/>
              </a:scheme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56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4233</TotalTime>
  <Words>169</Words>
  <Application>Microsoft Office PowerPoint</Application>
  <PresentationFormat>On-screen Show (4:3)</PresentationFormat>
  <Paragraphs>39</Paragraphs>
  <Slides>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Federal MetSat Radio Spectrum Sharing Could Impact Sources of Broadcast &amp; Internet Satellite Imagery</vt:lpstr>
      <vt:lpstr>NOAA’s L-Band Environment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Federal MetSat Radio Spectrum Sharing Could Impact Sources of Broadcast &amp; Internet Satellite Imagery</dc:title>
  <dc:creator>Lubar, Dave G. (GSFC-4740)[AEROSPACE CORP]</dc:creator>
  <cp:lastModifiedBy>Tim Schmit</cp:lastModifiedBy>
  <cp:revision>7</cp:revision>
  <dcterms:created xsi:type="dcterms:W3CDTF">2015-05-22T16:39:35Z</dcterms:created>
  <dcterms:modified xsi:type="dcterms:W3CDTF">2015-05-25T15:34:47Z</dcterms:modified>
</cp:coreProperties>
</file>