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00" r:id="rId5"/>
    <p:sldMasterId id="2147483712" r:id="rId6"/>
    <p:sldMasterId id="2147483725" r:id="rId7"/>
    <p:sldMasterId id="2147483734" r:id="rId8"/>
    <p:sldMasterId id="2147483746" r:id="rId9"/>
    <p:sldMasterId id="2147483755" r:id="rId10"/>
    <p:sldMasterId id="2147483770" r:id="rId11"/>
  </p:sldMasterIdLst>
  <p:notesMasterIdLst>
    <p:notesMasterId r:id="rId44"/>
  </p:notesMasterIdLst>
  <p:sldIdLst>
    <p:sldId id="273" r:id="rId12"/>
    <p:sldId id="274" r:id="rId13"/>
    <p:sldId id="272" r:id="rId14"/>
    <p:sldId id="269" r:id="rId15"/>
    <p:sldId id="280" r:id="rId16"/>
    <p:sldId id="270" r:id="rId17"/>
    <p:sldId id="271" r:id="rId18"/>
    <p:sldId id="275" r:id="rId19"/>
    <p:sldId id="262" r:id="rId20"/>
    <p:sldId id="285" r:id="rId21"/>
    <p:sldId id="286" r:id="rId22"/>
    <p:sldId id="263" r:id="rId23"/>
    <p:sldId id="264" r:id="rId24"/>
    <p:sldId id="265" r:id="rId25"/>
    <p:sldId id="267" r:id="rId26"/>
    <p:sldId id="268" r:id="rId27"/>
    <p:sldId id="261" r:id="rId28"/>
    <p:sldId id="257" r:id="rId29"/>
    <p:sldId id="258" r:id="rId30"/>
    <p:sldId id="259" r:id="rId31"/>
    <p:sldId id="260" r:id="rId32"/>
    <p:sldId id="266" r:id="rId33"/>
    <p:sldId id="287" r:id="rId34"/>
    <p:sldId id="276" r:id="rId35"/>
    <p:sldId id="288" r:id="rId36"/>
    <p:sldId id="289" r:id="rId37"/>
    <p:sldId id="279" r:id="rId38"/>
    <p:sldId id="281" r:id="rId39"/>
    <p:sldId id="283" r:id="rId40"/>
    <p:sldId id="284" r:id="rId41"/>
    <p:sldId id="277" r:id="rId42"/>
    <p:sldId id="278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27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3C20-F73F-4D41-8AB6-18A8BA76642C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32199-15BC-488F-9403-36B089C87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Flexible Combined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9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 image is the shifted center</a:t>
            </a:r>
            <a:r>
              <a:rPr lang="en-US" baseline="0" dirty="0" smtClean="0"/>
              <a:t>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days simulated.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9B64-9E29-4E87-9215-2E470EDD37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3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 days simulated.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9B64-9E29-4E87-9215-2E470EDD37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08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GORWG-approved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7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GORWG-approved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0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FD70-6FC2-4932-98BB-A4C728488D7A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10D-A6B3-4F6D-B94E-DB62BF168E12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3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35B4D-F4D4-4A42-9BAA-9056E0F5FE5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461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0885-118E-43AC-A010-F38417477FC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898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66766-9705-4CEA-830A-CD0DAC77215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873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6516-0A9F-4600-B783-E1B19CE244A3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05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8AADB-19E0-4C04-9DE0-49608389A70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662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433F8-F955-4CA1-94D0-8070C507910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53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7DD99-9510-4305-B967-7012AC9C7E6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831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EA57-C531-4F5C-99E2-4A1865F40AD4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659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9CB8F-4F3A-463B-831C-6448008C0A9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50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B8947-26BE-4EF5-8DAE-23CDBF57F5B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35B-816D-4A08-8BF7-57BE32D86793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492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67BE-18B7-44B5-869B-DE4AEAC30C9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81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7745C-1634-4AF3-9033-98248BEDD38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2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5FC85-E849-4794-A393-59409C9C85B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68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51D02-9A0F-410A-A219-18EF8607EC4C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517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4D20F-636D-48AB-B141-BDA684531A03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55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F223-3F12-4296-9EBE-53E104B54CC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609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0DDC-936B-475F-B81C-E32254845937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59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8B053-7C3D-49AD-B82F-7867F511E94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99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A81B5-2ABE-460C-A1E0-19CE9B54CA07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272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688A4-5A5A-4E5C-9939-B69A4067480B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73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C9842-2DD5-41AE-8F58-48D745E0F8D3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383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AB52D-8226-49A1-8904-5B62DB7B6DC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92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AC4FA-6C77-49FB-9B2C-E51EE3AD95EF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37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7ADD-46FF-4599-B2C5-1362C5E3A71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3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E7D63-82DD-49FA-89E7-9F97637C687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56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7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0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7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1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9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72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98A6-8DE3-4DC0-905B-F989EE9FB360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6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67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8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78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42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137-7687-42BC-9019-09C3B8FBF9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24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E90E-6C19-401F-A593-DDA86192B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77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CC9E-E41C-40EF-882F-71EDA82904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2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0D85-0779-41C9-99A5-EEC0556D7A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03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B765-69D0-496B-9525-4BFBE38F7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20C3-B51D-46F1-80DC-F6742A35A3F0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5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E7EF-EED4-41CF-8A22-8EA2DE765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59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DD39-37F4-4F32-9679-ED9AC7B40D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29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33C2-3718-404E-80DF-6D30E7EA4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49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0CF6-9FA9-4C5F-ACE3-167129ED5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75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8D19-A21A-40CE-8256-F1D80A5684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68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7428-E9AB-4D26-ABCD-3350215407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27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7F1D-77FF-4E46-A5AA-3FEE7F35B1E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7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A3138-3FBF-4887-8CBE-C5986706E8BA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47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660B9-D8E3-4D37-BBA7-8799B4BBF19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06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9C975-1464-4880-9B17-DE09EF57D02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1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5ED5-ACF5-408D-95E4-4EE9D6397E26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3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36C23-8140-4287-A217-B61D26E8DC9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1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F20FD-D3B9-4BB7-AFB5-56D81304C328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13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C4362-6177-4BB2-BDB5-C6160954EA8A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26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9E912-AB8F-4F0B-9EFD-A4EC2959D5D7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9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F2AC-6754-4D1D-A1BC-05BF7F470574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53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B8F83-07B0-47A6-8BBE-C5F190AF412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94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BDD78-FB91-40B6-8FB9-18F815D1DE0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55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1E99B-65C9-4E73-A376-94E3E4D62D1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08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F815-5E1E-4CEC-A0A5-E643E0BD0A9A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64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3924300" y="6451601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F232F436-FC2E-4A0D-B94F-1250DC4AF312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grpSp>
        <p:nvGrpSpPr>
          <p:cNvPr id="5" name="Group 67"/>
          <p:cNvGrpSpPr>
            <a:grpSpLocks/>
          </p:cNvGrpSpPr>
          <p:nvPr userDrawn="1"/>
        </p:nvGrpSpPr>
        <p:grpSpPr bwMode="auto">
          <a:xfrm>
            <a:off x="-5862" y="3381376"/>
            <a:ext cx="9144000" cy="246063"/>
            <a:chOff x="0" y="2129"/>
            <a:chExt cx="6240" cy="155"/>
          </a:xfrm>
        </p:grpSpPr>
        <p:sp>
          <p:nvSpPr>
            <p:cNvPr id="6" name="Rectangle 68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7" name="Rectangle 69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8" name="Rectangle 70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9" name="Rectangle 71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0" name="Rectangle 72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pic>
        <p:nvPicPr>
          <p:cNvPr id="11" name="Picture 73" descr="EUMETSATLogo_hor_noTagline_gradient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4"/>
          <p:cNvSpPr>
            <a:spLocks noChangeArrowheads="1"/>
          </p:cNvSpPr>
          <p:nvPr userDrawn="1"/>
        </p:nvSpPr>
        <p:spPr bwMode="auto">
          <a:xfrm>
            <a:off x="211016" y="6324600"/>
            <a:ext cx="232116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</a:p>
          <a:p>
            <a:pPr eaLnBrk="0" fontAlgn="base" hangingPunct="0">
              <a:lnSpc>
                <a:spcPct val="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2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3660531" y="204789"/>
            <a:ext cx="5240215" cy="30321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0427" name="Rectangle 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1739" y="3952875"/>
            <a:ext cx="5256335" cy="1752600"/>
          </a:xfrm>
        </p:spPr>
        <p:txBody>
          <a:bodyPr/>
          <a:lstStyle>
            <a:lvl1pPr marL="0" indent="0">
              <a:defRPr b="1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83139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4732-9CEB-4E33-93D1-58DB3682B9FE}" type="datetime1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53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77205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4394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146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3385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34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8820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713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61183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38120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56150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9359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9497" y="0"/>
            <a:ext cx="2076450" cy="608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146" y="0"/>
            <a:ext cx="6088674" cy="6084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00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6C60-8A63-4D35-89CF-6ABCDFCECB06}" type="datetime1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6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15492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631950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8315" y="1487488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50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8891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0EA56-F77C-4CA1-933F-4F9D58CDC451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6019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72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EA289-9995-4706-9FE2-5A3B3A4E9925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7105B-FDA0-45CE-BBA3-37947FB40C3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23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30B7F-8614-4A36-941B-1B7FCD1798B9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6865E-8CD9-4B81-B0BC-55B08DB9DC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64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F171B-04A3-40CC-BA4D-4C3E0DD7C1A6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EBF15-D30D-4887-A334-41943E68A17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70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D0641-A890-4ACC-B65F-29818F3AF2AE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7A4-C715-41E5-B126-737EDDC3A96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78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A7E09-55A8-425B-92CE-E2CF79457304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6204E-CD7B-4CF2-BF9C-D9DA28C3B8B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9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E78AD-4AC1-47E2-A6FF-112A40E79478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DB58C-F36B-4BDB-85A0-84E51182497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58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E1C46-AA6B-4AF8-855B-155082BB36C8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CF72-FD2F-41D4-B26E-FFF82E412AC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237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E8A23-3E2F-4CFB-B133-46992F643A61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41A9D-9B5E-4DED-83FE-AF584DFF3A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9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5CBA-2966-4E81-A29C-8B588C15EF37}" type="datetime1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65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C030C-26E8-4858-A364-CFD29483F171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56C9-4489-4573-8B10-ACE40AB4D6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385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F0339-5D7F-42E7-857A-FF359B763A30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BD8E1-EBB1-4103-9F2E-DE6CDD4B22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27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917"/>
            <a:ext cx="8229600" cy="7064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9FFC4-1A00-4821-A113-4AAB56969BDF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E777-8AEA-4279-A769-C5DE142A404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70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204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1784" y="4407151"/>
            <a:ext cx="7772400" cy="1361709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1784" y="2906959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제목 1"/>
          <p:cNvSpPr txBox="1">
            <a:spLocks/>
          </p:cNvSpPr>
          <p:nvPr userDrawn="1"/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ko-KR" altLang="en-US" smtClean="0">
                <a:solidFill>
                  <a:prstClr val="white"/>
                </a:solidFill>
              </a:rPr>
              <a:t>마스터 제목 스타일 편집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4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97006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3407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20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35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3"/>
          <p:cNvCxnSpPr>
            <a:cxnSpLocks noChangeShapeType="1"/>
          </p:cNvCxnSpPr>
          <p:nvPr userDrawn="1"/>
        </p:nvCxnSpPr>
        <p:spPr bwMode="auto">
          <a:xfrm>
            <a:off x="433754" y="6545268"/>
            <a:ext cx="8324850" cy="1587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26372" y="6557772"/>
            <a:ext cx="2258189" cy="249894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1000">
                <a:solidFill>
                  <a:srgbClr val="0070C0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ko-KR" altLang="en-US" dirty="0" smtClean="0"/>
          </a:p>
        </p:txBody>
      </p:sp>
      <p:sp>
        <p:nvSpPr>
          <p:cNvPr id="6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57363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62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dirty="0">
                <a:solidFill>
                  <a:srgbClr val="1F497D"/>
                </a:solidFill>
              </a:rPr>
              <a:t>Slide: </a:t>
            </a:r>
            <a:fld id="{8AE4F5B3-C86E-48F7-90B4-22A3CA5B476D}" type="slidenum">
              <a:rPr kumimoji="1" lang="en-GB">
                <a:solidFill>
                  <a:srgbClr val="1F497D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95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36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7C6A-1545-4FC9-BC8E-F9F65305BC32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18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ED9-A786-4B10-96C0-6359A4CDC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584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20FE-D316-41C5-A67A-1B211F2BE8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3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2248-FF7D-4FED-BDD9-B826635480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2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5F16-88C7-433D-BF1D-4C1FECDFE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608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A402-AC2D-4890-B19F-E635A43D80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215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E691-7EA6-4AFC-8207-4EB1A77E5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16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8308-B439-467E-A8CE-1F13D60442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38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A306-0D09-4C6B-94E4-5FD303CB9C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3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AF21-2DD2-46A0-9863-00212E5FB8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74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59FE-1469-4CD4-AAEF-D0AE3B522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8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5E2-332C-445E-8DAE-1060E2481369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580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A74-EAA8-42BA-88AD-E9899DA152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219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951DB-C4D2-4549-9AC3-3BFDA6E267F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178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324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40FF8-407E-46EE-B57D-7B169CF5804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516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7110-DB9E-404C-AC0D-B80A66FFF3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286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8C08-0EB2-4C66-A5BE-BCC5E3C2CB7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DEC28-3107-4458-976B-D1C4DC5FF57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98AEE3-F06C-479F-B21F-7B276184394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93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1C465966-E1E5-47C4-A344-47E00E5B3A4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80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50551-45AE-423F-A81F-7E45551184A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2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21DA-9BA0-4836-B498-F779C82F3130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4391B-55AB-46A2-904B-418F773C355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98605-C4D9-407D-AE7E-9A9517A2215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0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5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94B0-8159-4988-85EC-263F20A5D3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1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5956E-96E1-4A04-A7DA-119C57D7C02B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4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0"/>
          <p:cNvSpPr>
            <a:spLocks noGrp="1" noChangeArrowheads="1"/>
          </p:cNvSpPr>
          <p:nvPr>
            <p:ph type="title"/>
          </p:nvPr>
        </p:nvSpPr>
        <p:spPr bwMode="auto">
          <a:xfrm>
            <a:off x="300405" y="0"/>
            <a:ext cx="829554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46" y="1525588"/>
            <a:ext cx="83058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here..</a:t>
            </a:r>
          </a:p>
        </p:txBody>
      </p:sp>
      <p:sp>
        <p:nvSpPr>
          <p:cNvPr id="1167" name="Rectangle 143"/>
          <p:cNvSpPr>
            <a:spLocks noChangeArrowheads="1"/>
          </p:cNvSpPr>
          <p:nvPr userDrawn="1"/>
        </p:nvSpPr>
        <p:spPr bwMode="auto">
          <a:xfrm>
            <a:off x="4094285" y="6475414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152B0F0B-C639-4D38-9809-2B1D33E9A604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pic>
        <p:nvPicPr>
          <p:cNvPr id="2053" name="Picture 144" descr="EUMETSATLogo_hor_noTagline_gradient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145"/>
          <p:cNvGrpSpPr>
            <a:grpSpLocks/>
          </p:cNvGrpSpPr>
          <p:nvPr userDrawn="1"/>
        </p:nvGrpSpPr>
        <p:grpSpPr bwMode="auto">
          <a:xfrm>
            <a:off x="0" y="1239838"/>
            <a:ext cx="9144000" cy="95250"/>
            <a:chOff x="0" y="2129"/>
            <a:chExt cx="6240" cy="155"/>
          </a:xfrm>
        </p:grpSpPr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1175" name="Rectangle 151"/>
          <p:cNvSpPr>
            <a:spLocks noChangeArrowheads="1"/>
          </p:cNvSpPr>
          <p:nvPr userDrawn="1"/>
        </p:nvSpPr>
        <p:spPr bwMode="auto">
          <a:xfrm>
            <a:off x="211016" y="6324601"/>
            <a:ext cx="232116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  <a:endParaRPr lang="en-GB" sz="1500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0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6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26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8315" y="836613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7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2641D3-3958-439D-A27B-AC3681F42C0C}" type="datetime1">
              <a:rPr kumimoji="1" lang="en-US" altLang="ja-JP" smtClean="0">
                <a:solidFill>
                  <a:srgbClr val="000000"/>
                </a:solidFill>
              </a:rPr>
              <a:t>1/21/2015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C6812-32F5-4971-92F9-7D66DCC20608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37" name="Group 13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40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Font typeface="Arial" charset="0"/>
        <a:buChar char="–"/>
        <a:defRPr kumimoji="1" sz="2800">
          <a:solidFill>
            <a:srgbClr val="777777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>
          <a:solidFill>
            <a:srgbClr val="777777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33993"/>
        </a:buClr>
        <a:buFont typeface="Arial" charset="0"/>
        <a:buChar char="–"/>
        <a:defRPr kumimoji="1" sz="2000">
          <a:solidFill>
            <a:srgbClr val="777777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4433626" y="6645325"/>
            <a:ext cx="1683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83BBE38-6613-442A-BD59-8C4355F7D04B}" type="slidenum">
              <a:rPr kumimoji="1" lang="en-US" altLang="ko-KR" sz="1000" b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0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6" name="Picture 4" descr="C:\Users\kiminhwan\Desktop\위성자료의 예보 및 응용기술개발\로고양식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144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8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AEB95-881A-40E2-B382-64D659BD68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8FFC58-C510-498B-A008-F17EF0BFF13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558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/GOES-14_SRSOR.html" TargetMode="External"/><Relationship Id="rId2" Type="http://schemas.openxmlformats.org/officeDocument/2006/relationships/hyperlink" Target="http://cimss.ssec.wisc.edu/goes/srsor2015/GOES-14_SRSOR.html" TargetMode="Externa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7.gif"/><Relationship Id="rId5" Type="http://schemas.openxmlformats.org/officeDocument/2006/relationships/hyperlink" Target="http://cimss.ssec.wisc.edu/goes/srsor2014/GOES-14_SRSOR.html" TargetMode="External"/><Relationship Id="rId4" Type="http://schemas.openxmlformats.org/officeDocument/2006/relationships/hyperlink" Target="http://cimss.ssec.wisc.edu/goes/srsor2013/GOES-14_SRSOR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3.jpeg"/><Relationship Id="rId39" Type="http://schemas.openxmlformats.org/officeDocument/2006/relationships/image" Target="../media/image56.jpe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jpeg"/><Relationship Id="rId47" Type="http://schemas.openxmlformats.org/officeDocument/2006/relationships/image" Target="../media/image64.jpeg"/><Relationship Id="rId50" Type="http://schemas.openxmlformats.org/officeDocument/2006/relationships/image" Target="../media/image67.jpeg"/><Relationship Id="rId55" Type="http://schemas.openxmlformats.org/officeDocument/2006/relationships/image" Target="../media/image72.png"/><Relationship Id="rId63" Type="http://schemas.openxmlformats.org/officeDocument/2006/relationships/image" Target="../media/image80.png"/><Relationship Id="rId68" Type="http://schemas.openxmlformats.org/officeDocument/2006/relationships/image" Target="../media/image8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jpeg"/><Relationship Id="rId40" Type="http://schemas.openxmlformats.org/officeDocument/2006/relationships/image" Target="../media/image57.jpeg"/><Relationship Id="rId45" Type="http://schemas.openxmlformats.org/officeDocument/2006/relationships/image" Target="../media/image62.jpeg"/><Relationship Id="rId53" Type="http://schemas.openxmlformats.org/officeDocument/2006/relationships/image" Target="../media/image70.jpeg"/><Relationship Id="rId58" Type="http://schemas.openxmlformats.org/officeDocument/2006/relationships/image" Target="../media/image75.png"/><Relationship Id="rId66" Type="http://schemas.openxmlformats.org/officeDocument/2006/relationships/image" Target="../media/image8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jpeg"/><Relationship Id="rId36" Type="http://schemas.openxmlformats.org/officeDocument/2006/relationships/image" Target="../media/image53.jpeg"/><Relationship Id="rId49" Type="http://schemas.openxmlformats.org/officeDocument/2006/relationships/image" Target="../media/image66.jpeg"/><Relationship Id="rId57" Type="http://schemas.openxmlformats.org/officeDocument/2006/relationships/image" Target="../media/image74.png"/><Relationship Id="rId61" Type="http://schemas.openxmlformats.org/officeDocument/2006/relationships/image" Target="../media/image78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52" Type="http://schemas.openxmlformats.org/officeDocument/2006/relationships/image" Target="../media/image69.jpeg"/><Relationship Id="rId60" Type="http://schemas.openxmlformats.org/officeDocument/2006/relationships/image" Target="../media/image77.png"/><Relationship Id="rId65" Type="http://schemas.openxmlformats.org/officeDocument/2006/relationships/image" Target="../media/image8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Relationship Id="rId27" Type="http://schemas.openxmlformats.org/officeDocument/2006/relationships/image" Target="../media/image44.jpeg"/><Relationship Id="rId30" Type="http://schemas.openxmlformats.org/officeDocument/2006/relationships/image" Target="../media/image47.png"/><Relationship Id="rId35" Type="http://schemas.openxmlformats.org/officeDocument/2006/relationships/image" Target="../media/image52.jpeg"/><Relationship Id="rId43" Type="http://schemas.openxmlformats.org/officeDocument/2006/relationships/image" Target="../media/image60.png"/><Relationship Id="rId48" Type="http://schemas.openxmlformats.org/officeDocument/2006/relationships/image" Target="../media/image65.jpeg"/><Relationship Id="rId56" Type="http://schemas.openxmlformats.org/officeDocument/2006/relationships/image" Target="../media/image73.png"/><Relationship Id="rId64" Type="http://schemas.openxmlformats.org/officeDocument/2006/relationships/image" Target="../media/image81.png"/><Relationship Id="rId69" Type="http://schemas.openxmlformats.org/officeDocument/2006/relationships/image" Target="../media/image86.png"/><Relationship Id="rId8" Type="http://schemas.openxmlformats.org/officeDocument/2006/relationships/image" Target="../media/image25.png"/><Relationship Id="rId51" Type="http://schemas.openxmlformats.org/officeDocument/2006/relationships/image" Target="../media/image68.jpeg"/><Relationship Id="rId3" Type="http://schemas.openxmlformats.org/officeDocument/2006/relationships/image" Target="../media/image20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jpe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59" Type="http://schemas.openxmlformats.org/officeDocument/2006/relationships/image" Target="../media/image76.png"/><Relationship Id="rId67" Type="http://schemas.openxmlformats.org/officeDocument/2006/relationships/image" Target="../media/image84.png"/><Relationship Id="rId20" Type="http://schemas.openxmlformats.org/officeDocument/2006/relationships/image" Target="../media/image37.png"/><Relationship Id="rId41" Type="http://schemas.openxmlformats.org/officeDocument/2006/relationships/image" Target="../media/image58.jpeg"/><Relationship Id="rId54" Type="http://schemas.openxmlformats.org/officeDocument/2006/relationships/image" Target="../media/image71.png"/><Relationship Id="rId62" Type="http://schemas.openxmlformats.org/officeDocument/2006/relationships/image" Target="../media/image79.png"/><Relationship Id="rId70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814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Possible ABI Scan Mode Options and 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Level-2 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Product </a:t>
            </a: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Options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NOAA/NESDIS/</a:t>
            </a:r>
            <a:r>
              <a:rPr lang="en-US" sz="2000" b="1" dirty="0" err="1" smtClean="0">
                <a:solidFill>
                  <a:srgbClr val="FFFF00"/>
                </a:solidFill>
                <a:latin typeface="Arial Unicode MS" pitchFamily="34" charset="-128"/>
              </a:rPr>
              <a:t>StAR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 Advanced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latin typeface="Arial Unicode MS" pitchFamily="34" charset="-128"/>
              </a:rPr>
              <a:t>W. P. </a:t>
            </a:r>
            <a:r>
              <a:rPr lang="en-US" sz="2000" b="1" dirty="0" err="1" smtClean="0">
                <a:latin typeface="Arial Unicode MS" pitchFamily="34" charset="-128"/>
              </a:rPr>
              <a:t>Menzel</a:t>
            </a:r>
            <a:r>
              <a:rPr lang="en-US" sz="2000" b="1" dirty="0" smtClean="0">
                <a:latin typeface="Arial Unicode MS" pitchFamily="34" charset="-128"/>
              </a:rPr>
              <a:t>, CIMSS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With help from many others (Mat Gunshor, Jordan </a:t>
            </a:r>
            <a:r>
              <a:rPr lang="en-US" sz="2000" b="1" dirty="0" err="1" smtClean="0">
                <a:solidFill>
                  <a:prstClr val="white"/>
                </a:solidFill>
                <a:latin typeface="Arial Unicode MS" pitchFamily="34" charset="-128"/>
              </a:rPr>
              <a:t>Gerth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…)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704582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NOAA Science Week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26-February-2015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4495800" cy="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7531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G-EAST-WEST-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8600" y="4648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CONUS from East and West (PUG Volume 4 Version C)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gested-EAST-WEST-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8600" y="4648200"/>
            <a:ext cx="7696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CONUS from East and West (NOAT/GORWG-approved)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R_137W_RES_2km_Zoomed_Proposed_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610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ABI CONUS: </a:t>
            </a:r>
            <a:r>
              <a:rPr lang="en-US" i="1" dirty="0" smtClean="0">
                <a:solidFill>
                  <a:prstClr val="black"/>
                </a:solidFill>
              </a:rPr>
              <a:t>West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(with increasing pixel size)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R_75W_RES_2km_Zoomed_Proposed_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534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ABI CONUS: </a:t>
            </a:r>
            <a:r>
              <a:rPr lang="en-US" i="1" dirty="0" smtClean="0">
                <a:solidFill>
                  <a:prstClr val="black"/>
                </a:solidFill>
              </a:rPr>
              <a:t>East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(with increasing pixel size)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5754469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Note the northwest corner of the scan sees into space</a:t>
            </a:r>
          </a:p>
        </p:txBody>
      </p:sp>
    </p:spTree>
    <p:extLst>
      <p:ext uri="{BB962C8B-B14F-4D97-AF65-F5344CB8AC3E}">
        <p14:creationId xmlns:p14="http://schemas.microsoft.com/office/powerpoint/2010/main" val="30525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1469" y="6412468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DRAFT!!!!!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452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Note </a:t>
            </a:r>
            <a:r>
              <a:rPr lang="en-US" dirty="0" smtClean="0">
                <a:solidFill>
                  <a:prstClr val="black"/>
                </a:solidFill>
              </a:rPr>
              <a:t>the ‘white’ space is instrument idle time.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Recent</a:t>
            </a:r>
            <a:r>
              <a:rPr lang="en-US" dirty="0" smtClean="0"/>
              <a:t> Mode 3 “Time-Time” chart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2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Baseline</a:t>
            </a:r>
            <a:r>
              <a:rPr lang="en-US" dirty="0" smtClean="0"/>
              <a:t> Time-Time Mode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4966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This is the Continuous Full Disk (every 5 min) mode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This is the highest data rate.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Exploratory ABI Scan Mode (draft) 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At some point, other ABI scan </a:t>
            </a:r>
            <a:r>
              <a:rPr lang="en-US" sz="2800" dirty="0" smtClean="0">
                <a:solidFill>
                  <a:srgbClr val="FFFFFF"/>
                </a:solidFill>
              </a:rPr>
              <a:t>modes </a:t>
            </a:r>
            <a:r>
              <a:rPr lang="en-US" sz="2800" dirty="0" smtClean="0">
                <a:solidFill>
                  <a:srgbClr val="FFFFFF"/>
                </a:solidFill>
              </a:rPr>
              <a:t>could be possible. </a:t>
            </a:r>
            <a:endParaRPr lang="en-US" sz="2800" dirty="0" smtClean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smtClean="0">
                <a:solidFill>
                  <a:srgbClr val="FFFFFF"/>
                </a:solidFill>
              </a:rPr>
              <a:t>requires </a:t>
            </a:r>
            <a:r>
              <a:rPr lang="en-US" sz="2000" dirty="0" smtClean="0">
                <a:solidFill>
                  <a:srgbClr val="FFFFFF"/>
                </a:solidFill>
              </a:rPr>
              <a:t>an upgrade to the ground system. </a:t>
            </a:r>
          </a:p>
          <a:p>
            <a:pPr lvl="1" indent="-342900" eaLnBrk="1" hangingPunct="1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  ABI </a:t>
            </a:r>
            <a:r>
              <a:rPr lang="en-US" sz="2000" i="1" dirty="0">
                <a:solidFill>
                  <a:srgbClr val="FFFFFF"/>
                </a:solidFill>
              </a:rPr>
              <a:t>instrument</a:t>
            </a:r>
            <a:r>
              <a:rPr lang="en-US" sz="2000" dirty="0">
                <a:solidFill>
                  <a:srgbClr val="FFFFFF"/>
                </a:solidFill>
              </a:rPr>
              <a:t> is capable of supporting other scan modes.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One </a:t>
            </a:r>
            <a:r>
              <a:rPr lang="en-US" sz="2800" dirty="0">
                <a:solidFill>
                  <a:srgbClr val="FFFFFF"/>
                </a:solidFill>
              </a:rPr>
              <a:t>option is to use the ‘white space’ of when the ABI instrument is not scanning in mode 3 (‘flex’). For example, increase to an ‘extended CONUS’ image</a:t>
            </a:r>
            <a:r>
              <a:rPr lang="en-US" sz="2800" dirty="0" smtClean="0">
                <a:solidFill>
                  <a:srgbClr val="FFFFFF"/>
                </a:solidFill>
              </a:rPr>
              <a:t>.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10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There </a:t>
            </a:r>
            <a:r>
              <a:rPr lang="en-US" sz="2800" dirty="0">
                <a:solidFill>
                  <a:srgbClr val="FFFFFF"/>
                </a:solidFill>
              </a:rPr>
              <a:t>are other optimized scan options as well, such as investigating a FD scan every 10 min </a:t>
            </a:r>
            <a:r>
              <a:rPr lang="en-US" sz="2800" dirty="0" smtClean="0">
                <a:solidFill>
                  <a:srgbClr val="FFFFFF"/>
                </a:solidFill>
              </a:rPr>
              <a:t>to sync </a:t>
            </a:r>
            <a:r>
              <a:rPr lang="en-US" sz="2800" dirty="0">
                <a:solidFill>
                  <a:srgbClr val="FFFFFF"/>
                </a:solidFill>
              </a:rPr>
              <a:t>with global constellation (EUMETSAT, AHI, </a:t>
            </a:r>
            <a:r>
              <a:rPr lang="en-US" sz="2800" dirty="0" smtClean="0">
                <a:solidFill>
                  <a:srgbClr val="FFFFFF"/>
                </a:solidFill>
              </a:rPr>
              <a:t>AGRI</a:t>
            </a:r>
            <a:r>
              <a:rPr lang="en-US" sz="2800" dirty="0" smtClean="0">
                <a:solidFill>
                  <a:srgbClr val="FFFFFF"/>
                </a:solidFill>
              </a:rPr>
              <a:t>, etc</a:t>
            </a:r>
            <a:r>
              <a:rPr lang="en-US" sz="2800" dirty="0" smtClean="0">
                <a:solidFill>
                  <a:srgbClr val="FFFFFF"/>
                </a:solidFill>
              </a:rPr>
              <a:t>.).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" y="228600"/>
            <a:ext cx="39243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ABI CONUS Sector Size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95400"/>
            <a:ext cx="3276601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Working on extending the ABI CONUS size to better address operational needs (and use time when the ABI instrument would be idle)</a:t>
            </a:r>
          </a:p>
          <a:p>
            <a:r>
              <a:rPr lang="en-US" sz="2400" dirty="0" smtClean="0"/>
              <a:t>This would need a ground system upgrade</a:t>
            </a:r>
          </a:p>
          <a:p>
            <a:r>
              <a:rPr lang="en-US" sz="2400" dirty="0" smtClean="0"/>
              <a:t>Other scan modes are being explored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2895600"/>
            <a:ext cx="43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Current CONUS Sector for ABI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600" y="5802868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Proposed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CONUS Sector for ABI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703"/>
          <a:stretch/>
        </p:blipFill>
        <p:spPr>
          <a:xfrm>
            <a:off x="4038600" y="3581400"/>
            <a:ext cx="4574908" cy="3243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703"/>
          <a:stretch/>
        </p:blipFill>
        <p:spPr>
          <a:xfrm>
            <a:off x="4038600" y="228600"/>
            <a:ext cx="4574908" cy="3243654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5943600" y="3124200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Mode 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9646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Mode “3a”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_shif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6738" y="6412468"/>
            <a:ext cx="19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CONUS from 137W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76400"/>
            <a:ext cx="6705600" cy="4038600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5345668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Extent of planned ABI CONUS image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_sugges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400800"/>
            <a:ext cx="396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Proposed Extended</a:t>
            </a:r>
            <a:r>
              <a:rPr lang="en-US" dirty="0" smtClean="0">
                <a:solidFill>
                  <a:prstClr val="black"/>
                </a:solidFill>
              </a:rPr>
              <a:t> ‘CONUS’ from 137W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03110" y="2895600"/>
            <a:ext cx="7312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Great</a:t>
            </a:r>
          </a:p>
          <a:p>
            <a:r>
              <a:rPr lang="en-US" dirty="0" smtClean="0"/>
              <a:t>Plains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2475" y="762000"/>
            <a:ext cx="7818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93425" y="1295400"/>
            <a:ext cx="883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3692" y="1295400"/>
            <a:ext cx="14711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Gulf of Alaska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02735" y="4876800"/>
            <a:ext cx="11364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1676400"/>
            <a:ext cx="6705600" cy="4038600"/>
          </a:xfrm>
          <a:prstGeom prst="rect">
            <a:avLst/>
          </a:prstGeom>
          <a:noFill/>
          <a:ln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0" y="5345668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Extent of planned ABI CONUS image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</a:t>
            </a:r>
            <a:r>
              <a:rPr lang="en-US" dirty="0" smtClean="0">
                <a:solidFill>
                  <a:schemeClr val="bg1"/>
                </a:solidFill>
              </a:rPr>
              <a:t>ABI Rapid </a:t>
            </a:r>
            <a:r>
              <a:rPr lang="en-US" dirty="0">
                <a:solidFill>
                  <a:schemeClr val="bg1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</a:t>
            </a:r>
            <a:r>
              <a:rPr lang="en-US" dirty="0" smtClean="0">
                <a:solidFill>
                  <a:schemeClr val="bg1"/>
                </a:solidFill>
              </a:rPr>
              <a:t>and Exploratory scan </a:t>
            </a:r>
            <a:r>
              <a:rPr lang="en-US" dirty="0">
                <a:solidFill>
                  <a:schemeClr val="bg1"/>
                </a:solidFill>
              </a:rPr>
              <a:t>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1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shif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6738" y="6400800"/>
            <a:ext cx="18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CONUS from 75W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1828800"/>
            <a:ext cx="6400800" cy="381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sugges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41747" y="6400800"/>
            <a:ext cx="384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Proposed Extended</a:t>
            </a:r>
            <a:r>
              <a:rPr lang="en-US" dirty="0" smtClean="0">
                <a:solidFill>
                  <a:prstClr val="black"/>
                </a:solidFill>
              </a:rPr>
              <a:t> ‘CONUS’ from 75W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2400" y="5345668"/>
            <a:ext cx="8996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1371600"/>
            <a:ext cx="883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1735" y="5650468"/>
            <a:ext cx="11364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72400" y="2438400"/>
            <a:ext cx="8996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1828800"/>
            <a:ext cx="6400800" cy="381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2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Draft</a:t>
            </a:r>
            <a:r>
              <a:rPr lang="en-US" dirty="0" smtClean="0"/>
              <a:t> Scan Mode 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0433" y="650390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DRAFT</a:t>
            </a:r>
            <a:r>
              <a:rPr lang="en-US" dirty="0" smtClean="0">
                <a:solidFill>
                  <a:prstClr val="black"/>
                </a:solidFill>
              </a:rPr>
              <a:t>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 10-min: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 Full Disk 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 CONUS 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20 </a:t>
            </a:r>
            <a:r>
              <a:rPr lang="en-US" sz="2400" dirty="0" err="1" smtClean="0">
                <a:solidFill>
                  <a:prstClr val="black"/>
                </a:solidFill>
              </a:rPr>
              <a:t>Meso</a:t>
            </a:r>
            <a:r>
              <a:rPr lang="en-US" sz="2400" dirty="0" smtClean="0">
                <a:solidFill>
                  <a:prstClr val="black"/>
                </a:solidFill>
              </a:rPr>
              <a:t>-scale</a:t>
            </a:r>
            <a:br>
              <a:rPr lang="en-US" sz="2400" dirty="0" smtClean="0">
                <a:solidFill>
                  <a:prstClr val="black"/>
                </a:solidFill>
              </a:rPr>
            </a:b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10-min Full Disk would offer synergy with other geos and improved AMVs outside of CONUS, plus still allow for </a:t>
            </a:r>
            <a:r>
              <a:rPr lang="en-US" sz="2400" dirty="0" err="1" smtClean="0">
                <a:solidFill>
                  <a:prstClr val="black"/>
                </a:solidFill>
              </a:rPr>
              <a:t>meso</a:t>
            </a:r>
            <a:r>
              <a:rPr lang="en-US" sz="2400" dirty="0" smtClean="0">
                <a:solidFill>
                  <a:prstClr val="black"/>
                </a:solidFill>
              </a:rPr>
              <a:t>-scale observations.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This draft mode 6 ideally could be tested during PLPT (Post Launch Products Test).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This mode should be easier to implement at the Ground System, </a:t>
            </a:r>
            <a:r>
              <a:rPr lang="en-US" sz="2400" dirty="0" smtClean="0">
                <a:solidFill>
                  <a:prstClr val="black"/>
                </a:solidFill>
              </a:rPr>
              <a:t>sense </a:t>
            </a:r>
            <a:r>
              <a:rPr lang="en-US" sz="2400" dirty="0" smtClean="0">
                <a:solidFill>
                  <a:prstClr val="black"/>
                </a:solidFill>
              </a:rPr>
              <a:t>the scan sectors are the same size/locations as in mode 3.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Draft </a:t>
            </a:r>
            <a:r>
              <a:rPr lang="en-US" dirty="0"/>
              <a:t> Scan Mode </a:t>
            </a:r>
            <a:r>
              <a:rPr lang="en-US" dirty="0" smtClean="0"/>
              <a:t>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54167" y="6503908"/>
            <a:ext cx="311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Time-time diagram from </a:t>
            </a:r>
            <a:r>
              <a:rPr lang="en-US" dirty="0" err="1" smtClean="0">
                <a:solidFill>
                  <a:prstClr val="black"/>
                </a:solidFill>
              </a:rPr>
              <a:t>Exelis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72"/>
            <a:ext cx="9144000" cy="466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955268"/>
            <a:ext cx="517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Note less ‘white space’ than scan mode 3 (flex mode)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</a:t>
            </a:r>
            <a:r>
              <a:rPr lang="en-US" dirty="0" smtClean="0">
                <a:solidFill>
                  <a:schemeClr val="bg1"/>
                </a:solidFill>
              </a:rPr>
              <a:t>ABI Rapid </a:t>
            </a:r>
            <a:r>
              <a:rPr lang="en-US" dirty="0">
                <a:solidFill>
                  <a:schemeClr val="bg1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</a:t>
            </a:r>
            <a:r>
              <a:rPr lang="en-US" dirty="0" smtClean="0">
                <a:solidFill>
                  <a:schemeClr val="bg1"/>
                </a:solidFill>
              </a:rPr>
              <a:t>and Exploratory scan </a:t>
            </a:r>
            <a:r>
              <a:rPr lang="en-US" dirty="0">
                <a:solidFill>
                  <a:schemeClr val="bg1"/>
                </a:solidFill>
              </a:rPr>
              <a:t>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172200"/>
            <a:ext cx="397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http://</a:t>
            </a:r>
            <a:r>
              <a:rPr lang="en-US" sz="3200" dirty="0" smtClean="0">
                <a:solidFill>
                  <a:srgbClr val="FFFF00"/>
                </a:solidFill>
              </a:rPr>
              <a:t>www.goes-r.gov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168238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854737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4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7538" y="66675"/>
            <a:ext cx="79930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ABI Level 2 Product Generation (draft)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After the ground system has been accepted by the government, it might be a good time to consider optimizing product generation</a:t>
            </a:r>
            <a:endParaRPr lang="en-US" sz="28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sz="10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Ideally, full spatial resolution, coupled with reasonable temporal resolution would be done for products for a given phenomena. For example, does it make since for some cloud products to be generated at a reduced resolution?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Some products could be produced less often, while some may need to be produced more often, to be consistent with other products.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7538" y="66675"/>
            <a:ext cx="79930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ABI Level 2 Product Generation (draft)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838200"/>
            <a:ext cx="88392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Consider re-visiting product generation, working with key stakeholders. This would be based on bringing a consistency by type/phenomena to product generation.</a:t>
            </a:r>
          </a:p>
          <a:p>
            <a:pPr marL="0" indent="0" eaLnBrk="1" hangingPunct="1">
              <a:buFontTx/>
              <a:buNone/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For example,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5min CONUS aerosol optical depth, but15min aerosol detection?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Only 15min for volcanic ash?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Cloud top phase at 2km, but cloud top height at 10km (CONUS)?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No </a:t>
            </a:r>
            <a:r>
              <a:rPr lang="en-US" sz="2200" dirty="0" err="1" smtClean="0">
                <a:solidFill>
                  <a:srgbClr val="FFFFFF"/>
                </a:solidFill>
              </a:rPr>
              <a:t>mesoscale</a:t>
            </a:r>
            <a:r>
              <a:rPr lang="en-US" sz="2200" dirty="0" smtClean="0">
                <a:solidFill>
                  <a:srgbClr val="FFFFFF"/>
                </a:solidFill>
              </a:rPr>
              <a:t> fire </a:t>
            </a:r>
            <a:r>
              <a:rPr lang="en-US" sz="2200" dirty="0" smtClean="0">
                <a:solidFill>
                  <a:srgbClr val="FFFFFF"/>
                </a:solidFill>
              </a:rPr>
              <a:t>detection?</a:t>
            </a:r>
            <a:endParaRPr lang="en-US" sz="2200" dirty="0" smtClean="0">
              <a:solidFill>
                <a:srgbClr val="FFFF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60min land surface temperature from the </a:t>
            </a:r>
            <a:r>
              <a:rPr lang="en-US" sz="2200" dirty="0" err="1" smtClean="0">
                <a:solidFill>
                  <a:srgbClr val="FFFFFF"/>
                </a:solidFill>
              </a:rPr>
              <a:t>mesoscale</a:t>
            </a:r>
            <a:r>
              <a:rPr lang="en-US" sz="2200" dirty="0" smtClean="0">
                <a:solidFill>
                  <a:srgbClr val="FFFFFF"/>
                </a:solidFill>
              </a:rPr>
              <a:t> sector?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</a:rPr>
              <a:t>60min </a:t>
            </a:r>
            <a:r>
              <a:rPr lang="en-US" sz="2200" dirty="0" smtClean="0">
                <a:solidFill>
                  <a:srgbClr val="FFFFFF"/>
                </a:solidFill>
              </a:rPr>
              <a:t>snow cover from </a:t>
            </a:r>
            <a:r>
              <a:rPr lang="en-US" sz="2200" dirty="0">
                <a:solidFill>
                  <a:srgbClr val="FFFFFF"/>
                </a:solidFill>
              </a:rPr>
              <a:t>the </a:t>
            </a:r>
            <a:r>
              <a:rPr lang="en-US" sz="2200" dirty="0" err="1">
                <a:solidFill>
                  <a:srgbClr val="FFFFFF"/>
                </a:solidFill>
              </a:rPr>
              <a:t>mesoscale</a:t>
            </a:r>
            <a:r>
              <a:rPr lang="en-US" sz="2200" dirty="0">
                <a:solidFill>
                  <a:srgbClr val="FFFFFF"/>
                </a:solidFill>
              </a:rPr>
              <a:t> sector</a:t>
            </a:r>
            <a:r>
              <a:rPr lang="en-US" sz="2200" dirty="0" smtClean="0">
                <a:solidFill>
                  <a:srgbClr val="FFFFFF"/>
                </a:solidFill>
              </a:rPr>
              <a:t>? (which must be embedded in the 60min full disk)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etc</a:t>
            </a:r>
            <a:r>
              <a:rPr lang="en-US" sz="2200" dirty="0" smtClean="0">
                <a:solidFill>
                  <a:srgbClr val="FFFFFF"/>
                </a:solidFill>
              </a:rPr>
              <a:t>.</a:t>
            </a:r>
            <a:endParaRPr lang="en-US" sz="2200" dirty="0">
              <a:solidFill>
                <a:srgbClr val="FFFF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2873" y="2286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F&amp;PS (Proposed only that!)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3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33350"/>
            <a:ext cx="8686800" cy="146685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Next </a:t>
            </a:r>
            <a:r>
              <a:rPr lang="en-US" sz="4000" b="1" dirty="0" smtClean="0"/>
              <a:t>Generation </a:t>
            </a:r>
            <a:r>
              <a:rPr lang="en-US" sz="4000" b="1" dirty="0" smtClean="0"/>
              <a:t>Geo Imagers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en-US" sz="4000" dirty="0" smtClean="0"/>
              <a:t>multispectral (&gt;11), on the order of 1km resolution, </a:t>
            </a:r>
            <a:r>
              <a:rPr lang="en-US" sz="4000" dirty="0" smtClean="0"/>
              <a:t>~10 min FD)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828800"/>
            <a:ext cx="70866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2002 – SEVIRI (MSG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Europe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2014 – AHI (Himawari-8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Japan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2016 </a:t>
            </a:r>
            <a:r>
              <a:rPr lang="en-US" dirty="0" smtClean="0">
                <a:solidFill>
                  <a:schemeClr val="tx1"/>
                </a:solidFill>
              </a:rPr>
              <a:t>– ABI (GOES-R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USA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2016 – AGRI (FY4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China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2017 – MSU-GS (Electro-L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Russia</a:t>
            </a:r>
            <a:endParaRPr lang="en-US" i="1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201? – ARCTICA (</a:t>
            </a:r>
            <a:r>
              <a:rPr lang="en-US" dirty="0" err="1">
                <a:solidFill>
                  <a:schemeClr val="tx1"/>
                </a:solidFill>
              </a:rPr>
              <a:t>Molniya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Russia</a:t>
            </a:r>
            <a:endParaRPr lang="en-US" i="1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2018 </a:t>
            </a:r>
            <a:r>
              <a:rPr lang="en-US" dirty="0" smtClean="0">
                <a:solidFill>
                  <a:schemeClr val="tx1"/>
                </a:solidFill>
              </a:rPr>
              <a:t>– AMI (KOMPSAT-2A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Korea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2019 – FCI (MTG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Europe</a:t>
            </a:r>
          </a:p>
          <a:p>
            <a:pPr algn="l"/>
            <a:r>
              <a:rPr lang="en-US" i="1" dirty="0" smtClean="0">
                <a:solidFill>
                  <a:schemeClr val="tx1"/>
                </a:solidFill>
              </a:rPr>
              <a:t>202?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anticipated ‘geo-like’ PCW. Canada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6" y="76200"/>
            <a:ext cx="872608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</a:t>
            </a:r>
            <a:r>
              <a:rPr lang="en-US" dirty="0" smtClean="0">
                <a:solidFill>
                  <a:schemeClr val="bg1"/>
                </a:solidFill>
              </a:rPr>
              <a:t>ABI Rapid </a:t>
            </a:r>
            <a:r>
              <a:rPr lang="en-US" dirty="0">
                <a:solidFill>
                  <a:schemeClr val="bg1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</a:t>
            </a:r>
            <a:r>
              <a:rPr lang="en-US" dirty="0" smtClean="0">
                <a:solidFill>
                  <a:schemeClr val="bg1"/>
                </a:solidFill>
              </a:rPr>
              <a:t>and Exploratory scan </a:t>
            </a:r>
            <a:r>
              <a:rPr lang="en-US" dirty="0">
                <a:solidFill>
                  <a:schemeClr val="bg1"/>
                </a:solidFill>
              </a:rPr>
              <a:t>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GOES SRSOR</a:t>
            </a:r>
            <a:endParaRPr lang="en-US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2015</a:t>
            </a:r>
            <a:endParaRPr lang="en-US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plans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2"/>
              </a:rPr>
              <a:t>cimss.ssec.wisc.edu/goes/srsor2015/GOES-14_SRSOR.html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convection):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3"/>
              </a:rPr>
              <a:t>http://cimss.ssec.wisc.edu/goes/srsor/GOES-14_SRSOR.html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sz="1400" i="1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cimss.ssec.wisc.edu/goes/srsor2013/GOES-14_SRSOR.html</a:t>
            </a:r>
            <a:endParaRPr lang="en-US" sz="1400" i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sz="1400" i="1" dirty="0" smtClean="0">
                <a:solidFill>
                  <a:schemeClr val="bg1"/>
                </a:solidFill>
                <a:hlinkClick r:id="rId5"/>
              </a:rPr>
              <a:t>cimss.ssec.wisc.edu/goes/srsor2014/GOES-14_SRSOR.html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sz="2000" dirty="0" err="1">
                <a:solidFill>
                  <a:schemeClr val="bg1"/>
                </a:solidFill>
              </a:rPr>
              <a:t>mesoscale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imagery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59436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30475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4" name="Picture 3" descr="zoom7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>
            <a:off x="52755" y="961925"/>
            <a:ext cx="4676043" cy="50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Rectangle 4"/>
          <p:cNvSpPr>
            <a:spLocks noChangeArrowheads="1"/>
          </p:cNvSpPr>
          <p:nvPr/>
        </p:nvSpPr>
        <p:spPr bwMode="auto">
          <a:xfrm>
            <a:off x="55462" y="960438"/>
            <a:ext cx="4662509" cy="505054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0736" name="Rectangle 5"/>
          <p:cNvSpPr>
            <a:spLocks noChangeArrowheads="1"/>
          </p:cNvSpPr>
          <p:nvPr/>
        </p:nvSpPr>
        <p:spPr bwMode="auto">
          <a:xfrm>
            <a:off x="55462" y="990600"/>
            <a:ext cx="4670629" cy="170730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4991101" y="1454150"/>
            <a:ext cx="398877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MTG FCI outbids MSG SEVIRI observations on cloud, aerosol, moisture and fire: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adding new channels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improving temporal-,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spatial-, and radiometric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resolution </a:t>
            </a:r>
          </a:p>
        </p:txBody>
      </p:sp>
      <p:sp>
        <p:nvSpPr>
          <p:cNvPr id="30725" name="Rectangle 17"/>
          <p:cNvSpPr>
            <a:spLocks noChangeArrowheads="1"/>
          </p:cNvSpPr>
          <p:nvPr/>
        </p:nvSpPr>
        <p:spPr bwMode="auto">
          <a:xfrm>
            <a:off x="590010" y="1733490"/>
            <a:ext cx="3576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00"/>
                </a:solidFill>
                <a:latin typeface="Helvetica" pitchFamily="34" charset="0"/>
              </a:rPr>
              <a:t>High-Resolution Fast Imagery</a:t>
            </a:r>
          </a:p>
        </p:txBody>
      </p:sp>
      <p:sp>
        <p:nvSpPr>
          <p:cNvPr id="30726" name="Rectangle 18"/>
          <p:cNvSpPr>
            <a:spLocks noChangeArrowheads="1"/>
          </p:cNvSpPr>
          <p:nvPr/>
        </p:nvSpPr>
        <p:spPr bwMode="auto">
          <a:xfrm>
            <a:off x="321293" y="4092714"/>
            <a:ext cx="4221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  <a:latin typeface="Helvetica" pitchFamily="34" charset="0"/>
              </a:rPr>
              <a:t>a Full-Disk High-Spectral-resolution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  <a:latin typeface="Helvetica" pitchFamily="34" charset="0"/>
              </a:rPr>
              <a:t>Imagery (FDHSI)</a:t>
            </a:r>
          </a:p>
        </p:txBody>
      </p:sp>
      <p:sp>
        <p:nvSpPr>
          <p:cNvPr id="30727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From MSG-SEVIRI to MTG-FCI</a:t>
            </a: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5048250" y="5302888"/>
            <a:ext cx="4095750" cy="1006475"/>
            <a:chOff x="3330" y="860"/>
            <a:chExt cx="2580" cy="634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398" y="861"/>
              <a:ext cx="1422" cy="63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45" y="1089"/>
              <a:ext cx="1053" cy="40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330" y="862"/>
              <a:ext cx="258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3333CC"/>
                  </a:solidFill>
                </a:rPr>
                <a:t>	                Coverage	Repeat cycle </a:t>
              </a:r>
              <a:r>
                <a:rPr lang="en-GB" sz="1400" dirty="0">
                  <a:solidFill>
                    <a:srgbClr val="FF3300"/>
                  </a:solidFill>
                </a:rPr>
                <a:t>FDHSI</a:t>
              </a:r>
              <a:r>
                <a:rPr lang="en-GB" sz="1400" dirty="0">
                  <a:solidFill>
                    <a:srgbClr val="3333CC"/>
                  </a:solidFill>
                </a:rPr>
                <a:t> mission           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x18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 	     10 min               </a:t>
              </a:r>
            </a:p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FFFF00"/>
                  </a:solidFill>
                </a:rPr>
                <a:t>HRFI</a:t>
              </a:r>
              <a:r>
                <a:rPr lang="en-GB" sz="1400" dirty="0">
                  <a:solidFill>
                    <a:srgbClr val="3333CC"/>
                  </a:solidFill>
                </a:rPr>
                <a:t>    mission 	1/4 FD</a:t>
              </a:r>
              <a:r>
                <a:rPr lang="en-GB" sz="1400" baseline="30000" dirty="0">
                  <a:solidFill>
                    <a:srgbClr val="3333CC"/>
                  </a:solidFill>
                </a:rPr>
                <a:t> </a:t>
              </a:r>
              <a:r>
                <a:rPr lang="en-GB" sz="1400" dirty="0">
                  <a:solidFill>
                    <a:srgbClr val="3333CC"/>
                  </a:solidFill>
                </a:rPr>
                <a:t>	  2.5 min</a:t>
              </a: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400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5072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4400" y="1088"/>
              <a:ext cx="1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233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128" y="207964"/>
            <a:ext cx="8295542" cy="669925"/>
          </a:xfrm>
        </p:spPr>
        <p:txBody>
          <a:bodyPr/>
          <a:lstStyle/>
          <a:p>
            <a:pPr algn="ctr"/>
            <a:r>
              <a:rPr lang="en-GB" altLang="en-US" smtClean="0"/>
              <a:t>MTG Provides a Total of Five Missions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952501"/>
            <a:ext cx="9144000" cy="530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5475" indent="-625475" eaLnBrk="0" hangingPunct="0">
              <a:lnSpc>
                <a:spcPct val="85000"/>
              </a:lnSpc>
              <a:spcBef>
                <a:spcPct val="500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 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FCI - 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Full Disk 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Scan Service (FCI-FDSS), global scales (Full Disk)                                              RC = 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10 min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, with 16 channels at spatial resolution of  1 km  (8 solar channels)          						   and  2 km  (8 thermal channels)</a:t>
            </a:r>
          </a:p>
          <a:p>
            <a:pPr marL="625475" indent="-625475" eaLnBrk="0" hangingPunct="0">
              <a:spcBef>
                <a:spcPct val="500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FCI - Rapid Scan Service (FCI-RSS), local scales (1/4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th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of Full Disk)                               RC = 2.5 min with 4 channels at high spatial resolution  0.5 km  (2 solar </a:t>
            </a:r>
            <a:r>
              <a:rPr lang="en-GB" sz="18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channels @ 0.6 and 2.2 µm),                             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						    and  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1.0 km   (2 thermal </a:t>
            </a:r>
            <a:r>
              <a:rPr lang="en-GB" sz="18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channels @ 3.8 and 10.5 µm)</a:t>
            </a:r>
            <a:endParaRPr lang="en-GB" sz="1800" b="1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lvl="2" eaLnBrk="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IRS =&gt;  Repeat Cycle : 15 min per 1/4th of Full Disk;                                                       Spatial resolution : 4 km, spectral sampling at 0.625 cm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-1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; </a:t>
            </a:r>
          </a:p>
          <a:p>
            <a:pPr marL="1082675" lvl="1" indent="-625475" eaLnBrk="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Two bands:  Long-Wave-IR  700 – 1210 cm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-1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~  820 spectral samples                                 	        Mid-Wave-IR  1600 – 2175 cm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-1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~  920 spectral samples</a:t>
            </a:r>
          </a:p>
          <a:p>
            <a:pPr marL="625475" indent="-625475" eaLnBrk="0" hangingPunct="0">
              <a:spcBef>
                <a:spcPct val="500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LI, continuously observing 80% of Full Disk:   Integration Time~1.5ms detection/mapping of Intra-Cloud and Cloud-Ground strokes at ~10km spatial resolution DE=90% (night) and DE=40% (overhead sun)</a:t>
            </a:r>
          </a:p>
          <a:p>
            <a:pPr marL="625475" indent="-625475" eaLnBrk="0" hangingPunct="0">
              <a:spcBef>
                <a:spcPct val="50000"/>
              </a:spcBef>
              <a:spcAft>
                <a:spcPct val="500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UVN Sounding, implemented as GMES Sentinel 4 Instruments provided by ESA</a:t>
            </a:r>
          </a:p>
        </p:txBody>
      </p:sp>
      <p:sp>
        <p:nvSpPr>
          <p:cNvPr id="4" name="Striped Right Arrow 3"/>
          <p:cNvSpPr/>
          <p:nvPr/>
        </p:nvSpPr>
        <p:spPr bwMode="auto">
          <a:xfrm>
            <a:off x="30774" y="952500"/>
            <a:ext cx="483577" cy="3302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>
            <a:off x="30774" y="2057400"/>
            <a:ext cx="483577" cy="323850"/>
          </a:xfrm>
          <a:prstGeom prst="stripedRightArrow">
            <a:avLst>
              <a:gd name="adj1" fmla="val 50000"/>
              <a:gd name="adj2" fmla="val 48077"/>
            </a:avLst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>
            <a:off x="0" y="3305389"/>
            <a:ext cx="584688" cy="43815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 dirty="0">
              <a:solidFill>
                <a:srgbClr val="00B050"/>
              </a:solidFill>
              <a:cs typeface="+mn-cs"/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>
            <a:off x="0" y="4758969"/>
            <a:ext cx="584688" cy="36195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>
            <a:off x="0" y="5867828"/>
            <a:ext cx="514350" cy="382588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711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88916"/>
            <a:ext cx="8229600" cy="64293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accent1">
                    <a:lumMod val="25000"/>
                  </a:schemeClr>
                </a:solidFill>
                <a:cs typeface="+mj-cs"/>
              </a:rPr>
              <a:t>AHI Sectored Observations in 10 minutes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250827" y="1484317"/>
            <a:ext cx="4772025" cy="4772025"/>
            <a:chOff x="158" y="935"/>
            <a:chExt cx="3006" cy="3006"/>
          </a:xfrm>
        </p:grpSpPr>
        <p:pic>
          <p:nvPicPr>
            <p:cNvPr id="18442" name="Picture 4" descr="188734&amp;DIFF=0&amp;SET=SIMPLE&amp;FILENAME=HRIT_MTSAT1_20080511_0230_DK01VIS&amp;PROJ=DISK&amp;FORM=PNG&amp;STR=1&amp;ELV=2&amp;ERR=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35"/>
              <a:ext cx="3006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Rectangle 5"/>
            <p:cNvSpPr>
              <a:spLocks noChangeArrowheads="1"/>
            </p:cNvSpPr>
            <p:nvPr/>
          </p:nvSpPr>
          <p:spPr bwMode="auto">
            <a:xfrm>
              <a:off x="1383" y="1343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4" name="Rectangle 6"/>
            <p:cNvSpPr>
              <a:spLocks noChangeArrowheads="1"/>
            </p:cNvSpPr>
            <p:nvPr/>
          </p:nvSpPr>
          <p:spPr bwMode="auto">
            <a:xfrm>
              <a:off x="1201" y="1570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5" name="Rectangle 7"/>
            <p:cNvSpPr>
              <a:spLocks noChangeArrowheads="1"/>
            </p:cNvSpPr>
            <p:nvPr/>
          </p:nvSpPr>
          <p:spPr bwMode="auto">
            <a:xfrm>
              <a:off x="1337" y="1751"/>
              <a:ext cx="272" cy="22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Rectangle 8"/>
            <p:cNvSpPr>
              <a:spLocks noChangeArrowheads="1"/>
            </p:cNvSpPr>
            <p:nvPr/>
          </p:nvSpPr>
          <p:spPr bwMode="auto">
            <a:xfrm>
              <a:off x="929" y="3022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7" name="Rectangle 9"/>
            <p:cNvSpPr>
              <a:spLocks noChangeArrowheads="1"/>
            </p:cNvSpPr>
            <p:nvPr/>
          </p:nvSpPr>
          <p:spPr bwMode="auto">
            <a:xfrm>
              <a:off x="2154" y="2931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Text Box 10"/>
            <p:cNvSpPr txBox="1">
              <a:spLocks noChangeArrowheads="1"/>
            </p:cNvSpPr>
            <p:nvPr/>
          </p:nvSpPr>
          <p:spPr bwMode="auto">
            <a:xfrm>
              <a:off x="885" y="1343"/>
              <a:ext cx="5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ja-JP" altLang="en-US" sz="1000" b="1" smtClean="0">
                  <a:solidFill>
                    <a:srgbClr val="0000FF"/>
                  </a:solidFill>
                </a:rPr>
                <a:t>　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1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N-E JAPAN</a:t>
              </a:r>
            </a:p>
          </p:txBody>
        </p:sp>
        <p:sp>
          <p:nvSpPr>
            <p:cNvPr id="18449" name="Text Box 11"/>
            <p:cNvSpPr txBox="1">
              <a:spLocks noChangeArrowheads="1"/>
            </p:cNvSpPr>
            <p:nvPr/>
          </p:nvSpPr>
          <p:spPr bwMode="auto">
            <a:xfrm>
              <a:off x="659" y="1570"/>
              <a:ext cx="6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en-US" altLang="ja-JP" sz="1000" smtClean="0">
                  <a:solidFill>
                    <a:srgbClr val="0000FF"/>
                  </a:solidFill>
                </a:rPr>
                <a:t> 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2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S-W JAPAN</a:t>
              </a:r>
            </a:p>
          </p:txBody>
        </p:sp>
        <p:sp>
          <p:nvSpPr>
            <p:cNvPr id="18450" name="Text Box 12"/>
            <p:cNvSpPr txBox="1">
              <a:spLocks noChangeArrowheads="1"/>
            </p:cNvSpPr>
            <p:nvPr/>
          </p:nvSpPr>
          <p:spPr bwMode="auto">
            <a:xfrm>
              <a:off x="931" y="1797"/>
              <a:ext cx="49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Region 3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Typhoon</a:t>
              </a:r>
            </a:p>
          </p:txBody>
        </p:sp>
        <p:sp>
          <p:nvSpPr>
            <p:cNvPr id="18451" name="Text Box 13"/>
            <p:cNvSpPr txBox="1">
              <a:spLocks noChangeArrowheads="1"/>
            </p:cNvSpPr>
            <p:nvPr/>
          </p:nvSpPr>
          <p:spPr bwMode="auto">
            <a:xfrm>
              <a:off x="1882" y="2704"/>
              <a:ext cx="6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4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  <p:sp>
          <p:nvSpPr>
            <p:cNvPr id="18452" name="Text Box 14"/>
            <p:cNvSpPr txBox="1">
              <a:spLocks noChangeArrowheads="1"/>
            </p:cNvSpPr>
            <p:nvPr/>
          </p:nvSpPr>
          <p:spPr bwMode="auto">
            <a:xfrm>
              <a:off x="703" y="2750"/>
              <a:ext cx="5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5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</p:grpSp>
      <p:sp>
        <p:nvSpPr>
          <p:cNvPr id="18436" name="AutoShape 15"/>
          <p:cNvSpPr>
            <a:spLocks/>
          </p:cNvSpPr>
          <p:nvPr/>
        </p:nvSpPr>
        <p:spPr bwMode="auto">
          <a:xfrm>
            <a:off x="5076827" y="1052513"/>
            <a:ext cx="3671888" cy="647700"/>
          </a:xfrm>
          <a:prstGeom prst="borderCallout1">
            <a:avLst>
              <a:gd name="adj1" fmla="val 47787"/>
              <a:gd name="adj2" fmla="val -1796"/>
              <a:gd name="adj3" fmla="val 136449"/>
              <a:gd name="adj4" fmla="val -34389"/>
            </a:avLst>
          </a:prstGeom>
          <a:noFill/>
          <a:ln w="317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 dirty="0">
                <a:solidFill>
                  <a:srgbClr val="C00000"/>
                </a:solidFill>
              </a:rPr>
              <a:t>Full disk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>
                <a:solidFill>
                  <a:srgbClr val="C00000"/>
                </a:solidFill>
              </a:rPr>
              <a:t>Interval : 10 minutes (6 times per hour)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>
                <a:solidFill>
                  <a:srgbClr val="C00000"/>
                </a:solidFill>
              </a:rPr>
              <a:t>23 swath</a:t>
            </a:r>
          </a:p>
        </p:txBody>
      </p:sp>
      <p:sp>
        <p:nvSpPr>
          <p:cNvPr id="14341" name="AutoShape 16"/>
          <p:cNvSpPr>
            <a:spLocks/>
          </p:cNvSpPr>
          <p:nvPr/>
        </p:nvSpPr>
        <p:spPr bwMode="auto">
          <a:xfrm>
            <a:off x="5508625" y="1843092"/>
            <a:ext cx="3240088" cy="865187"/>
          </a:xfrm>
          <a:prstGeom prst="borderCallout1">
            <a:avLst>
              <a:gd name="adj1" fmla="val 51213"/>
              <a:gd name="adj2" fmla="val -2986"/>
              <a:gd name="adj3" fmla="val 58786"/>
              <a:gd name="adj4" fmla="val -83563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1 JAPAN (North-East)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 </a:t>
            </a:r>
          </a:p>
        </p:txBody>
      </p:sp>
      <p:sp>
        <p:nvSpPr>
          <p:cNvPr id="14342" name="AutoShape 17"/>
          <p:cNvSpPr>
            <a:spLocks/>
          </p:cNvSpPr>
          <p:nvPr/>
        </p:nvSpPr>
        <p:spPr bwMode="auto">
          <a:xfrm>
            <a:off x="5508625" y="2781300"/>
            <a:ext cx="3240088" cy="863600"/>
          </a:xfrm>
          <a:prstGeom prst="borderCallout1">
            <a:avLst>
              <a:gd name="adj1" fmla="val 50116"/>
              <a:gd name="adj2" fmla="val -2669"/>
              <a:gd name="adj3" fmla="val -9757"/>
              <a:gd name="adj4" fmla="val -91160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2 JAPAN (South-West)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</a:t>
            </a:r>
          </a:p>
        </p:txBody>
      </p:sp>
      <p:sp>
        <p:nvSpPr>
          <p:cNvPr id="14343" name="AutoShape 18"/>
          <p:cNvSpPr>
            <a:spLocks/>
          </p:cNvSpPr>
          <p:nvPr/>
        </p:nvSpPr>
        <p:spPr bwMode="auto">
          <a:xfrm>
            <a:off x="5508625" y="3789363"/>
            <a:ext cx="3240088" cy="863600"/>
          </a:xfrm>
          <a:prstGeom prst="borderCallout1">
            <a:avLst>
              <a:gd name="adj1" fmla="val 47737"/>
              <a:gd name="adj2" fmla="val -2352"/>
              <a:gd name="adj3" fmla="val -93150"/>
              <a:gd name="adj4" fmla="val -94553"/>
            </a:avLst>
          </a:prstGeom>
          <a:noFill/>
          <a:ln w="31750">
            <a:solidFill>
              <a:srgbClr val="008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BBE0E3">
                    <a:lumMod val="25000"/>
                  </a:srgbClr>
                </a:solidFill>
              </a:rPr>
              <a:t>Region 3 Typhoon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Dimension : EW x NS: 1000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2 swath</a:t>
            </a:r>
          </a:p>
        </p:txBody>
      </p:sp>
      <p:sp>
        <p:nvSpPr>
          <p:cNvPr id="18440" name="AutoShape 19"/>
          <p:cNvSpPr>
            <a:spLocks/>
          </p:cNvSpPr>
          <p:nvPr/>
        </p:nvSpPr>
        <p:spPr bwMode="auto">
          <a:xfrm>
            <a:off x="5508627" y="4797425"/>
            <a:ext cx="3311525" cy="863600"/>
          </a:xfrm>
          <a:prstGeom prst="borderCallout1">
            <a:avLst>
              <a:gd name="adj1" fmla="val 46546"/>
              <a:gd name="adj2" fmla="val -1370"/>
              <a:gd name="adj3" fmla="val -5444"/>
              <a:gd name="adj4" fmla="val -48583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A29E00"/>
                </a:solidFill>
              </a:rPr>
              <a:t>Region 4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Interval : 0.5 minutes (20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1 swath  </a:t>
            </a:r>
          </a:p>
        </p:txBody>
      </p:sp>
      <p:sp>
        <p:nvSpPr>
          <p:cNvPr id="18441" name="AutoShape 20"/>
          <p:cNvSpPr>
            <a:spLocks/>
          </p:cNvSpPr>
          <p:nvPr/>
        </p:nvSpPr>
        <p:spPr bwMode="auto">
          <a:xfrm>
            <a:off x="5508627" y="5732467"/>
            <a:ext cx="3311525" cy="936625"/>
          </a:xfrm>
          <a:prstGeom prst="borderCallout1">
            <a:avLst>
              <a:gd name="adj1" fmla="val 44014"/>
              <a:gd name="adj2" fmla="val -2611"/>
              <a:gd name="adj3" fmla="val -87644"/>
              <a:gd name="adj4" fmla="val -107875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A29E00"/>
                </a:solidFill>
              </a:rPr>
              <a:t>Region 5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Interval : 0.5 minutes (20 times in 10minutes)</a:t>
            </a:r>
            <a:r>
              <a:rPr kumimoji="1" lang="en-US" altLang="ja-JP">
                <a:solidFill>
                  <a:srgbClr val="A29E00"/>
                </a:solidFill>
              </a:rPr>
              <a:t> </a:t>
            </a:r>
            <a:r>
              <a:rPr kumimoji="1" lang="en-US" altLang="ja-JP" sz="120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1 swath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0E777-8AEA-4279-A769-C5DE142A4040}" type="slidenum">
              <a:rPr lang="en-US" altLang="ja-JP" smtClean="0">
                <a:solidFill>
                  <a:srgbClr val="000000"/>
                </a:solidFill>
              </a:rPr>
              <a:pPr/>
              <a:t>6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13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>
          <a:xfrm>
            <a:off x="179512" y="6093296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520" y="1287304"/>
            <a:ext cx="2880000" cy="50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1498516" y="3488494"/>
            <a:ext cx="1448537" cy="267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55052" y="1284007"/>
            <a:ext cx="3024000" cy="507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6"/>
          <p:cNvGrpSpPr/>
          <p:nvPr/>
        </p:nvGrpSpPr>
        <p:grpSpPr>
          <a:xfrm>
            <a:off x="77344" y="1287313"/>
            <a:ext cx="9004678" cy="5072975"/>
            <a:chOff x="2412740" y="2227510"/>
            <a:chExt cx="7551653" cy="5181870"/>
          </a:xfrm>
        </p:grpSpPr>
        <p:sp>
          <p:nvSpPr>
            <p:cNvPr id="37" name="직사각형 36"/>
            <p:cNvSpPr/>
            <p:nvPr/>
          </p:nvSpPr>
          <p:spPr>
            <a:xfrm>
              <a:off x="4919533" y="2227510"/>
              <a:ext cx="2415273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955347" y="2560763"/>
              <a:ext cx="2304256" cy="4848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SzPct val="70000"/>
              </a:pP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412740" y="2237597"/>
              <a:ext cx="2415273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412741" y="3934817"/>
              <a:ext cx="2415274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7428356" y="2227510"/>
              <a:ext cx="2536037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3062850" y="1613554"/>
            <a:ext cx="432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86003" y="1613554"/>
            <a:ext cx="1458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087" y="1860070"/>
            <a:ext cx="97352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388202" y="1860070"/>
            <a:ext cx="150519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049147" y="260655"/>
            <a:ext cx="7895446" cy="709715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altLang="ko-KR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4.3 COMS &amp; GEO-KOMPSAT-2A</a:t>
            </a:r>
            <a:endParaRPr lang="ko-KR" altLang="en-US" sz="2800" b="1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6703" y="1268760"/>
            <a:ext cx="241040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resolution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upgrade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6" y="1889330"/>
            <a:ext cx="9015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4km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3670" y="1889330"/>
            <a:ext cx="15336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0.5~1km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     2km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1156548" y="2104475"/>
            <a:ext cx="175092" cy="216024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8" y="2946430"/>
            <a:ext cx="277870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Observation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frequency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 times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142" y="3488494"/>
            <a:ext cx="1384514" cy="2676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612069"/>
            <a:ext cx="684000" cy="675812"/>
          </a:xfrm>
          <a:prstGeom prst="rect">
            <a:avLst/>
          </a:prstGeom>
        </p:spPr>
      </p:pic>
      <p:grpSp>
        <p:nvGrpSpPr>
          <p:cNvPr id="6" name="그룹 1"/>
          <p:cNvGrpSpPr/>
          <p:nvPr/>
        </p:nvGrpSpPr>
        <p:grpSpPr>
          <a:xfrm>
            <a:off x="1411272" y="3645024"/>
            <a:ext cx="139675" cy="2273776"/>
            <a:chOff x="2269226" y="3458424"/>
            <a:chExt cx="216024" cy="2273776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2377239" y="3458424"/>
              <a:ext cx="0" cy="226800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H="1">
              <a:off x="2269226" y="346101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H="1">
              <a:off x="2269226" y="573220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38" y="2359895"/>
            <a:ext cx="864000" cy="860245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3641897" y="1588574"/>
            <a:ext cx="6730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3304249" y="1892331"/>
            <a:ext cx="1354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(Black and white)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3814799" y="3804761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O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3848463" y="4736532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425" y="5036561"/>
            <a:ext cx="594915" cy="592330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90" y="5036561"/>
            <a:ext cx="594915" cy="592330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354" y="5036561"/>
            <a:ext cx="594915" cy="59233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8" y="5036561"/>
            <a:ext cx="594915" cy="59233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203848" y="5949280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5 channel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4381857" y="1588574"/>
            <a:ext cx="16413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99" y="2347459"/>
            <a:ext cx="864342" cy="857842"/>
          </a:xfrm>
          <a:prstGeom prst="rect">
            <a:avLst/>
          </a:prstGeom>
        </p:spPr>
      </p:pic>
      <p:sp>
        <p:nvSpPr>
          <p:cNvPr id="97" name="직사각형 96"/>
          <p:cNvSpPr/>
          <p:nvPr/>
        </p:nvSpPr>
        <p:spPr>
          <a:xfrm>
            <a:off x="4685803" y="1892331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(color image)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103639" y="3407896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47" y="3706776"/>
            <a:ext cx="594915" cy="592330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385" y="3706776"/>
            <a:ext cx="594915" cy="592330"/>
          </a:xfrm>
          <a:prstGeom prst="rect">
            <a:avLst/>
          </a:prstGeom>
        </p:spPr>
      </p:pic>
      <p:sp>
        <p:nvSpPr>
          <p:cNvPr id="109" name="직사각형 108"/>
          <p:cNvSpPr/>
          <p:nvPr/>
        </p:nvSpPr>
        <p:spPr>
          <a:xfrm>
            <a:off x="5093896" y="4736532"/>
            <a:ext cx="3481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4572000" y="5949280"/>
            <a:ext cx="1249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16 channel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49388" y="2552848"/>
            <a:ext cx="4026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VIS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074473" y="374106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SW</a:t>
            </a:r>
            <a:b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3135787" y="5117283"/>
            <a:ext cx="320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314898" y="3794454"/>
            <a:ext cx="338743" cy="35462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21478" y="1268760"/>
            <a:ext cx="220842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channel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58744" y="1268760"/>
            <a:ext cx="25410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products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3.5 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084172" y="1628800"/>
            <a:ext cx="1373811" cy="47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54805" y="1588574"/>
            <a:ext cx="78009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228186" y="5970611"/>
            <a:ext cx="1094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16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01915" y="1827869"/>
            <a:ext cx="1106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 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053745" y="3048707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 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45036" y="4174920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211568" y="5111606"/>
            <a:ext cx="1103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 3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396711" y="1588574"/>
            <a:ext cx="1626779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668344" y="5970611"/>
            <a:ext cx="1166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52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683803" y="1827869"/>
            <a:ext cx="120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:19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519487" y="3048707"/>
            <a:ext cx="144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579947" y="4174920"/>
            <a:ext cx="138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573586" y="5111606"/>
            <a:ext cx="131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16" y="3612075"/>
            <a:ext cx="684000" cy="68102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653144"/>
            <a:ext cx="540000" cy="398491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26" y="4653144"/>
            <a:ext cx="540000" cy="398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79" y="5410047"/>
            <a:ext cx="346942" cy="467233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5410047"/>
            <a:ext cx="346942" cy="46723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5410047"/>
            <a:ext cx="346942" cy="46723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33053" y="430976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399731" y="5039598"/>
            <a:ext cx="623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2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35496" y="5877272"/>
            <a:ext cx="1327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every 15min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3" name="그림 2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51" y="3612069"/>
            <a:ext cx="684000" cy="675812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19" y="3612069"/>
            <a:ext cx="684000" cy="67581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435" y="3612069"/>
            <a:ext cx="684000" cy="675812"/>
          </a:xfrm>
          <a:prstGeom prst="rect">
            <a:avLst/>
          </a:prstGeom>
        </p:spPr>
      </p:pic>
      <p:sp>
        <p:nvSpPr>
          <p:cNvPr id="216" name="직사각형 215"/>
          <p:cNvSpPr/>
          <p:nvPr/>
        </p:nvSpPr>
        <p:spPr>
          <a:xfrm>
            <a:off x="1763692" y="4293096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 : 4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7" name="그림 21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4643216"/>
            <a:ext cx="540000" cy="398491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618" y="4643216"/>
            <a:ext cx="540000" cy="398491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7564" y="4643216"/>
            <a:ext cx="540000" cy="398491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1690928" y="5039598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10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2485750" y="5471646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…....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1700673" y="5877272"/>
            <a:ext cx="12458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 : every 2min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770" y="5410047"/>
            <a:ext cx="346942" cy="467233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778" y="5410047"/>
            <a:ext cx="346942" cy="467233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786" y="5410047"/>
            <a:ext cx="346942" cy="46723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794" y="5410047"/>
            <a:ext cx="346942" cy="467233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802" y="5410047"/>
            <a:ext cx="346942" cy="467233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810" y="5410047"/>
            <a:ext cx="346942" cy="467233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18" y="5410047"/>
            <a:ext cx="346942" cy="467233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826" y="5410047"/>
            <a:ext cx="346942" cy="46723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834" y="5410047"/>
            <a:ext cx="346942" cy="467233"/>
          </a:xfrm>
          <a:prstGeom prst="rect">
            <a:avLst/>
          </a:prstGeom>
        </p:spPr>
      </p:pic>
      <p:sp>
        <p:nvSpPr>
          <p:cNvPr id="55" name="오른쪽 화살표 54"/>
          <p:cNvSpPr/>
          <p:nvPr/>
        </p:nvSpPr>
        <p:spPr>
          <a:xfrm>
            <a:off x="1388408" y="4725144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510" y="4643216"/>
            <a:ext cx="540000" cy="398491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456" y="4643216"/>
            <a:ext cx="540000" cy="398491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402" y="4643216"/>
            <a:ext cx="540000" cy="398491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348" y="4643216"/>
            <a:ext cx="540000" cy="398491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294" y="4643216"/>
            <a:ext cx="540000" cy="398491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240" y="4643216"/>
            <a:ext cx="540000" cy="398491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186" y="4643216"/>
            <a:ext cx="540000" cy="398491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134" y="4643216"/>
            <a:ext cx="540000" cy="398491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1259636" y="3356992"/>
            <a:ext cx="475057" cy="256349"/>
          </a:xfrm>
          <a:prstGeom prst="rect">
            <a:avLst/>
          </a:prstGeom>
          <a:solidFill>
            <a:srgbClr val="004A8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06296" y="3341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1hr</a:t>
            </a:r>
            <a:endParaRPr kumimoji="1" lang="ko-KR" altLang="en-US" sz="11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1" name="그림 2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334" y="5036561"/>
            <a:ext cx="594915" cy="592330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26" y="5036561"/>
            <a:ext cx="594915" cy="592330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18" y="5036561"/>
            <a:ext cx="594915" cy="592330"/>
          </a:xfrm>
          <a:prstGeom prst="rect">
            <a:avLst/>
          </a:prstGeom>
        </p:spPr>
      </p:pic>
      <p:pic>
        <p:nvPicPr>
          <p:cNvPr id="244" name="그림 2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5" name="그림 2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6" name="그림 2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302" y="5036561"/>
            <a:ext cx="594915" cy="592330"/>
          </a:xfrm>
          <a:prstGeom prst="rect">
            <a:avLst/>
          </a:prstGeom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94" y="5036561"/>
            <a:ext cx="594915" cy="592330"/>
          </a:xfrm>
          <a:prstGeom prst="rect">
            <a:avLst/>
          </a:prstGeom>
        </p:spPr>
      </p:pic>
      <p:pic>
        <p:nvPicPr>
          <p:cNvPr id="248" name="그림 2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286" y="5036561"/>
            <a:ext cx="594915" cy="592330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78" y="5036561"/>
            <a:ext cx="594915" cy="592330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270" y="5036561"/>
            <a:ext cx="594915" cy="592330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62" y="5036561"/>
            <a:ext cx="594915" cy="592330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2113607"/>
            <a:ext cx="594000" cy="5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C:\Users\기본\Desktop\그림1.png"/>
          <p:cNvPicPr preferRelativeResize="0"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357826"/>
            <a:ext cx="594000" cy="594000"/>
          </a:xfrm>
          <a:prstGeom prst="rect">
            <a:avLst/>
          </a:prstGeom>
          <a:noFill/>
        </p:spPr>
      </p:pic>
      <p:pic>
        <p:nvPicPr>
          <p:cNvPr id="1039" name="Picture 15" descr="C:\Users\기본\Desktop\그림2.png"/>
          <p:cNvPicPr preferRelativeResize="0"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5357826"/>
            <a:ext cx="594000" cy="594000"/>
          </a:xfrm>
          <a:prstGeom prst="rect">
            <a:avLst/>
          </a:prstGeom>
          <a:noFill/>
        </p:spPr>
      </p:pic>
      <p:pic>
        <p:nvPicPr>
          <p:cNvPr id="1040" name="Picture 16" descr="C:\Users\기본\Desktop\그림3.png"/>
          <p:cNvPicPr preferRelativeResize="0"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5357826"/>
            <a:ext cx="594000" cy="594000"/>
          </a:xfrm>
          <a:prstGeom prst="rect">
            <a:avLst/>
          </a:prstGeom>
          <a:noFill/>
        </p:spPr>
      </p:pic>
      <p:pic>
        <p:nvPicPr>
          <p:cNvPr id="1044" name="Picture 20" descr="C:\Users\기본\Desktop\그림5.png"/>
          <p:cNvPicPr preferRelativeResize="0"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4461760"/>
            <a:ext cx="594000" cy="594000"/>
          </a:xfrm>
          <a:prstGeom prst="rect">
            <a:avLst/>
          </a:prstGeom>
          <a:noFill/>
        </p:spPr>
      </p:pic>
      <p:pic>
        <p:nvPicPr>
          <p:cNvPr id="1045" name="Picture 21" descr="C:\Users\기본\Desktop\그림6.png"/>
          <p:cNvPicPr preferRelativeResize="0"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4461760"/>
            <a:ext cx="594000" cy="594000"/>
          </a:xfrm>
          <a:prstGeom prst="rect">
            <a:avLst/>
          </a:prstGeom>
          <a:noFill/>
        </p:spPr>
      </p:pic>
      <p:pic>
        <p:nvPicPr>
          <p:cNvPr id="1046" name="Picture 22" descr="C:\Users\기본\Desktop\그림4.png"/>
          <p:cNvPicPr preferRelativeResize="0"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4461760"/>
            <a:ext cx="594000" cy="594000"/>
          </a:xfrm>
          <a:prstGeom prst="rect">
            <a:avLst/>
          </a:prstGeom>
          <a:noFill/>
        </p:spPr>
      </p:pic>
      <p:pic>
        <p:nvPicPr>
          <p:cNvPr id="1062" name="Picture 38" descr="C:\Users\기본\Desktop\그림12.png"/>
          <p:cNvPicPr preferRelativeResize="0">
            <a:picLocks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3310613"/>
            <a:ext cx="594000" cy="594000"/>
          </a:xfrm>
          <a:prstGeom prst="rect">
            <a:avLst/>
          </a:prstGeom>
          <a:noFill/>
        </p:spPr>
      </p:pic>
      <p:pic>
        <p:nvPicPr>
          <p:cNvPr id="1063" name="Picture 39" descr="C:\Users\기본\Desktop\그림13.png"/>
          <p:cNvPicPr preferRelativeResize="0">
            <a:picLocks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3310613"/>
            <a:ext cx="594000" cy="594000"/>
          </a:xfrm>
          <a:prstGeom prst="rect">
            <a:avLst/>
          </a:prstGeom>
          <a:noFill/>
        </p:spPr>
      </p:pic>
      <p:pic>
        <p:nvPicPr>
          <p:cNvPr id="1064" name="Picture 40" descr="C:\Users\기본\Desktop\그림14.png"/>
          <p:cNvPicPr preferRelativeResize="0">
            <a:picLocks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310613"/>
            <a:ext cx="594000" cy="594000"/>
          </a:xfrm>
          <a:prstGeom prst="rect">
            <a:avLst/>
          </a:prstGeom>
          <a:noFill/>
        </p:spPr>
      </p:pic>
      <p:pic>
        <p:nvPicPr>
          <p:cNvPr id="1065" name="Picture 41" descr="C:\Users\기본\Desktop\그림15.png"/>
          <p:cNvPicPr preferRelativeResize="0">
            <a:picLocks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3310613"/>
            <a:ext cx="594000" cy="594000"/>
          </a:xfrm>
          <a:prstGeom prst="rect">
            <a:avLst/>
          </a:prstGeom>
          <a:noFill/>
        </p:spPr>
      </p:pic>
      <p:pic>
        <p:nvPicPr>
          <p:cNvPr id="1066" name="Picture 42" descr="C:\Users\기본\Desktop\그림16.png"/>
          <p:cNvPicPr preferRelativeResize="0"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310613"/>
            <a:ext cx="594000" cy="594000"/>
          </a:xfrm>
          <a:prstGeom prst="rect">
            <a:avLst/>
          </a:prstGeom>
          <a:noFill/>
        </p:spPr>
      </p:pic>
      <p:pic>
        <p:nvPicPr>
          <p:cNvPr id="220" name="그림 219" descr="EMB0000153cbc02"/>
          <p:cNvPicPr preferRelativeResize="0"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2117200"/>
            <a:ext cx="594000" cy="594000"/>
          </a:xfrm>
          <a:prstGeom prst="rect">
            <a:avLst/>
          </a:prstGeom>
          <a:noFill/>
        </p:spPr>
      </p:pic>
      <p:pic>
        <p:nvPicPr>
          <p:cNvPr id="222" name="그림 221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88" y="2117200"/>
            <a:ext cx="594000" cy="594000"/>
          </a:xfrm>
          <a:prstGeom prst="rect">
            <a:avLst/>
          </a:prstGeom>
          <a:noFill/>
        </p:spPr>
      </p:pic>
      <p:pic>
        <p:nvPicPr>
          <p:cNvPr id="223" name="그림 222" descr="EMB0000153cbbe1"/>
          <p:cNvPicPr preferRelativeResize="0"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218" y="2117200"/>
            <a:ext cx="594000" cy="594000"/>
          </a:xfrm>
          <a:prstGeom prst="rect">
            <a:avLst/>
          </a:prstGeom>
          <a:noFill/>
        </p:spPr>
      </p:pic>
      <p:pic>
        <p:nvPicPr>
          <p:cNvPr id="224" name="그림 223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848" y="2117200"/>
            <a:ext cx="594000" cy="594000"/>
          </a:xfrm>
          <a:prstGeom prst="rect">
            <a:avLst/>
          </a:prstGeom>
          <a:noFill/>
        </p:spPr>
      </p:pic>
      <p:pic>
        <p:nvPicPr>
          <p:cNvPr id="259" name="그림 258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478" y="2117200"/>
            <a:ext cx="594000" cy="594000"/>
          </a:xfrm>
          <a:prstGeom prst="rect">
            <a:avLst/>
          </a:prstGeom>
          <a:noFill/>
        </p:spPr>
      </p:pic>
      <p:pic>
        <p:nvPicPr>
          <p:cNvPr id="261" name="그림 260" descr="EMB0000153cbc02"/>
          <p:cNvPicPr preferRelativeResize="0"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108" y="2117200"/>
            <a:ext cx="594000" cy="594000"/>
          </a:xfrm>
          <a:prstGeom prst="rect">
            <a:avLst/>
          </a:prstGeom>
          <a:noFill/>
        </p:spPr>
      </p:pic>
      <p:pic>
        <p:nvPicPr>
          <p:cNvPr id="265" name="그림 264" descr="EMB0000153cbbe1"/>
          <p:cNvPicPr preferRelativeResize="0"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738" y="2117200"/>
            <a:ext cx="594000" cy="594000"/>
          </a:xfrm>
          <a:prstGeom prst="rect">
            <a:avLst/>
          </a:prstGeom>
          <a:noFill/>
        </p:spPr>
      </p:pic>
      <p:pic>
        <p:nvPicPr>
          <p:cNvPr id="266" name="그림 265" descr="EMB0000153cbbe1"/>
          <p:cNvPicPr preferRelativeResize="0"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368" y="2117200"/>
            <a:ext cx="594000" cy="594000"/>
          </a:xfrm>
          <a:prstGeom prst="rect">
            <a:avLst/>
          </a:prstGeom>
          <a:noFill/>
        </p:spPr>
      </p:pic>
      <p:pic>
        <p:nvPicPr>
          <p:cNvPr id="267" name="그림 266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998" y="2117200"/>
            <a:ext cx="594000" cy="594000"/>
          </a:xfrm>
          <a:prstGeom prst="rect">
            <a:avLst/>
          </a:prstGeom>
          <a:noFill/>
        </p:spPr>
      </p:pic>
      <p:pic>
        <p:nvPicPr>
          <p:cNvPr id="270" name="그림 269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974" y="2402952"/>
            <a:ext cx="594000" cy="594000"/>
          </a:xfrm>
          <a:prstGeom prst="rect">
            <a:avLst/>
          </a:prstGeom>
          <a:noFill/>
        </p:spPr>
      </p:pic>
      <p:pic>
        <p:nvPicPr>
          <p:cNvPr id="228" name="Picture 4"/>
          <p:cNvPicPr preferRelativeResize="0">
            <a:picLocks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"/>
          <p:cNvPicPr preferRelativeResize="0"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26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"/>
          <p:cNvPicPr preferRelativeResize="0">
            <a:picLocks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57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"/>
          <p:cNvPicPr preferRelativeResize="0">
            <a:picLocks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8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"/>
          <p:cNvPicPr preferRelativeResize="0">
            <a:picLocks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190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4"/>
          <p:cNvPicPr preferRelativeResize="0">
            <a:picLocks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9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4"/>
          <p:cNvPicPr preferRelativeResize="0">
            <a:picLocks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080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4"/>
          <p:cNvPicPr preferRelativeResize="0">
            <a:picLocks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1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4"/>
          <p:cNvPicPr preferRelativeResize="0">
            <a:picLocks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42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4"/>
          <p:cNvPicPr preferRelativeResize="0"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727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4"/>
          <p:cNvPicPr preferRelativeResize="0">
            <a:picLocks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915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4"/>
          <p:cNvPicPr preferRelativeResize="0">
            <a:picLocks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023" y="3526636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4"/>
          <p:cNvPicPr preferRelativeResize="0">
            <a:picLocks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131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/>
          <p:cNvPicPr preferRelativeResize="0">
            <a:picLocks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239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4"/>
          <p:cNvPicPr preferRelativeResize="0">
            <a:picLocks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347" y="352981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/>
          <p:cNvPicPr preferRelativeResize="0">
            <a:picLocks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2456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그림 294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689" y="2402952"/>
            <a:ext cx="594000" cy="594000"/>
          </a:xfrm>
          <a:prstGeom prst="rect">
            <a:avLst/>
          </a:prstGeom>
          <a:noFill/>
        </p:spPr>
      </p:pic>
      <p:pic>
        <p:nvPicPr>
          <p:cNvPr id="296" name="그림 295" descr="EMB0000153cbbdb"/>
          <p:cNvPicPr preferRelativeResize="0"/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404" y="2402952"/>
            <a:ext cx="594000" cy="594000"/>
          </a:xfrm>
          <a:prstGeom prst="rect">
            <a:avLst/>
          </a:prstGeom>
          <a:noFill/>
        </p:spPr>
      </p:pic>
      <p:pic>
        <p:nvPicPr>
          <p:cNvPr id="297" name="그림 296" descr="EMB0000153cbbee"/>
          <p:cNvPicPr preferRelativeResize="0"/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4119" y="2402952"/>
            <a:ext cx="594000" cy="594000"/>
          </a:xfrm>
          <a:prstGeom prst="rect">
            <a:avLst/>
          </a:prstGeom>
          <a:noFill/>
        </p:spPr>
      </p:pic>
      <p:pic>
        <p:nvPicPr>
          <p:cNvPr id="298" name="그림 297" descr="EMB0000153cbbe7"/>
          <p:cNvPicPr preferRelativeResize="0"/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834" y="2402952"/>
            <a:ext cx="594000" cy="594000"/>
          </a:xfrm>
          <a:prstGeom prst="rect">
            <a:avLst/>
          </a:prstGeom>
          <a:noFill/>
        </p:spPr>
      </p:pic>
      <p:pic>
        <p:nvPicPr>
          <p:cNvPr id="299" name="그림 298" descr="EMB0000153cbbea"/>
          <p:cNvPicPr preferRelativeResize="0"/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549" y="2402952"/>
            <a:ext cx="594000" cy="594000"/>
          </a:xfrm>
          <a:prstGeom prst="rect">
            <a:avLst/>
          </a:prstGeom>
          <a:noFill/>
        </p:spPr>
      </p:pic>
      <p:pic>
        <p:nvPicPr>
          <p:cNvPr id="300" name="그림 299" descr="EMB0000153cbbf2"/>
          <p:cNvPicPr preferRelativeResize="0"/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264" y="2402952"/>
            <a:ext cx="594000" cy="594000"/>
          </a:xfrm>
          <a:prstGeom prst="rect">
            <a:avLst/>
          </a:prstGeom>
          <a:noFill/>
        </p:spPr>
      </p:pic>
      <p:pic>
        <p:nvPicPr>
          <p:cNvPr id="302" name="그림 301" descr="EMB0000153cbbfa"/>
          <p:cNvPicPr preferRelativeResize="0"/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2117200"/>
            <a:ext cx="594000" cy="594000"/>
          </a:xfrm>
          <a:prstGeom prst="rect">
            <a:avLst/>
          </a:prstGeom>
          <a:noFill/>
        </p:spPr>
      </p:pic>
      <p:pic>
        <p:nvPicPr>
          <p:cNvPr id="301" name="그림 300" descr="EMB0000153cbbf6"/>
          <p:cNvPicPr preferRelativeResize="0"/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979" y="2402952"/>
            <a:ext cx="594000" cy="594000"/>
          </a:xfrm>
          <a:prstGeom prst="rect">
            <a:avLst/>
          </a:prstGeom>
          <a:noFill/>
        </p:spPr>
      </p:pic>
      <p:pic>
        <p:nvPicPr>
          <p:cNvPr id="303" name="Picture 3" descr="C:\Users\기본\Desktop\amv3.png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857" y="4461760"/>
            <a:ext cx="55207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5" descr="C:\Users\기본\Desktop\amv.png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956" y="4461760"/>
            <a:ext cx="550932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7" descr="C:\Users\기본\Desktop\amv2.png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917" y="4461768"/>
            <a:ext cx="554244" cy="5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4" descr="C:\Users\기본\Desktop\amv5.png"/>
          <p:cNvPicPr>
            <a:picLocks noChangeAspect="1" noChangeArrowheads="1"/>
          </p:cNvPicPr>
          <p:nvPr/>
        </p:nvPicPr>
        <p:blipFill rotWithShape="1"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0194" y="4461760"/>
            <a:ext cx="547347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7" descr="C:\Users\기본\Desktop\amv2.png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88570" y="4461760"/>
            <a:ext cx="554244" cy="5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6" descr="C:\Users\기본\Desktop\TPW.png"/>
          <p:cNvPicPr>
            <a:picLocks noChangeAspect="1" noChangeArrowheads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838" y="4461768"/>
            <a:ext cx="600567" cy="5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2" descr="C:\Users\기본\Desktop\그림6.png"/>
          <p:cNvPicPr preferRelativeResize="0">
            <a:picLocks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361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3" descr="C:\Users\기본\Desktop\그림7.png"/>
          <p:cNvPicPr preferRelativeResize="0">
            <a:picLocks noChangeArrowheads="1"/>
          </p:cNvPicPr>
          <p:nvPr/>
        </p:nvPicPr>
        <p:blipFill rotWithShape="1"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042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0" descr="C:\Users\기본\Desktop\그림4.png"/>
          <p:cNvPicPr preferRelativeResize="0">
            <a:picLocks noChangeArrowheads="1"/>
          </p:cNvPicPr>
          <p:nvPr/>
        </p:nvPicPr>
        <p:blipFill rotWithShape="1"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724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13" descr="C:\Users\기본\Desktop\그림8.png"/>
          <p:cNvPicPr preferRelativeResize="0">
            <a:picLocks noChangeArrowheads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057" y="5365596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18" descr="C:\Users\기본\Desktop\그림2.png"/>
          <p:cNvPicPr preferRelativeResize="0">
            <a:picLocks noChangeArrowheads="1"/>
          </p:cNvPicPr>
          <p:nvPr/>
        </p:nvPicPr>
        <p:blipFill rotWithShape="1"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871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17" descr="C:\Users\기본\Desktop\그림1.png"/>
          <p:cNvPicPr preferRelativeResize="0">
            <a:picLocks noChangeArrowheads="1"/>
          </p:cNvPicPr>
          <p:nvPr/>
        </p:nvPicPr>
        <p:blipFill rotWithShape="1"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768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9" descr="C:\Users\기본\Desktop\그림3.png"/>
          <p:cNvPicPr preferRelativeResize="0">
            <a:picLocks noChangeArrowheads="1"/>
          </p:cNvPicPr>
          <p:nvPr/>
        </p:nvPicPr>
        <p:blipFill rotWithShape="1"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449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4" descr="C:\Users\기본\Desktop\그림9.png"/>
          <p:cNvPicPr preferRelativeResize="0">
            <a:picLocks noChangeArrowheads="1"/>
          </p:cNvPicPr>
          <p:nvPr/>
        </p:nvPicPr>
        <p:blipFill rotWithShape="1"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131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5" descr="C:\Users\기본\Desktop\그림10.png"/>
          <p:cNvPicPr preferRelativeResize="0">
            <a:picLocks noChangeArrowheads="1"/>
          </p:cNvPicPr>
          <p:nvPr/>
        </p:nvPicPr>
        <p:blipFill rotWithShape="1"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8127" y="5365468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1" descr="C:\Users\기본\Desktop\그림5.png"/>
          <p:cNvPicPr preferRelativeResize="0">
            <a:picLocks noChangeArrowheads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41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오른쪽 화살표 252"/>
          <p:cNvSpPr/>
          <p:nvPr/>
        </p:nvSpPr>
        <p:spPr>
          <a:xfrm>
            <a:off x="7318159" y="3958685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18" name="Picture 16" descr="C:\Users\기본\Desktop\그림11.png"/>
          <p:cNvPicPr preferRelativeResize="0">
            <a:picLocks noChangeArrowheads="1"/>
          </p:cNvPicPr>
          <p:nvPr/>
        </p:nvPicPr>
        <p:blipFill rotWithShape="1"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756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 descr="EMB0000153cbbde"/>
          <p:cNvPicPr preferRelativeResize="0"/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496" y="2404548"/>
            <a:ext cx="594000" cy="592404"/>
          </a:xfrm>
          <a:prstGeom prst="rect">
            <a:avLst/>
          </a:prstGeom>
          <a:noFill/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5410047"/>
            <a:ext cx="346942" cy="4672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mtClean="0">
                <a:solidFill>
                  <a:srgbClr val="1F497D"/>
                </a:solidFill>
              </a:rPr>
              <a:t>Slide: </a:t>
            </a:r>
            <a:fld id="{8AE4F5B3-C86E-48F7-90B4-22A3CA5B476D}" type="slidenum">
              <a:rPr kumimoji="1" lang="en-GB" smtClean="0">
                <a:solidFill>
                  <a:srgbClr val="1F497D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kumimoji="1"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GOES-R </a:t>
            </a:r>
            <a:r>
              <a:rPr lang="en-US" dirty="0" smtClean="0">
                <a:solidFill>
                  <a:srgbClr val="FFFF00"/>
                </a:solidFill>
              </a:rPr>
              <a:t>ABI Rapid </a:t>
            </a:r>
            <a:r>
              <a:rPr lang="en-US" dirty="0">
                <a:solidFill>
                  <a:srgbClr val="FFFF00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Baseline </a:t>
            </a:r>
            <a:r>
              <a:rPr lang="en-US" dirty="0" smtClean="0">
                <a:solidFill>
                  <a:srgbClr val="FFFF00"/>
                </a:solidFill>
              </a:rPr>
              <a:t>and Exploratory scan </a:t>
            </a:r>
            <a:r>
              <a:rPr lang="en-US" dirty="0">
                <a:solidFill>
                  <a:srgbClr val="FFFF00"/>
                </a:solidFill>
              </a:rPr>
              <a:t>strategies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u="sng" dirty="0" smtClean="0"/>
              <a:t>Baseline</a:t>
            </a:r>
            <a:r>
              <a:rPr lang="en-US" dirty="0" smtClean="0"/>
              <a:t> 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97" y="3482483"/>
            <a:ext cx="3505200" cy="264837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9" name="Picture 8" descr="GOES-R_ABI_TBB_b16_75W_CONUS_new_conus_2005_0604_2000UTC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2222"/>
          <a:stretch/>
        </p:blipFill>
        <p:spPr>
          <a:xfrm>
            <a:off x="5029200" y="1066800"/>
            <a:ext cx="3927397" cy="226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UM_template_v02">
  <a:themeElements>
    <a:clrScheme name="EUM_template_v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UM_template_v02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EUM_template_v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M_template_v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050907_murata_draft">
  <a:themeElements>
    <a:clrScheme name="20050907_murata_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0907_murata_draf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20050907_murata_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65509</TotalTime>
  <Words>1494</Words>
  <Application>Microsoft Office PowerPoint</Application>
  <PresentationFormat>On-screen Show (4:3)</PresentationFormat>
  <Paragraphs>363</Paragraphs>
  <Slides>32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Office Theme</vt:lpstr>
      <vt:lpstr>2_NOAA</vt:lpstr>
      <vt:lpstr>4_Office Theme</vt:lpstr>
      <vt:lpstr>1_Default Design</vt:lpstr>
      <vt:lpstr>1_EUM_template_v02</vt:lpstr>
      <vt:lpstr>20050907_murata_draft</vt:lpstr>
      <vt:lpstr>기본 디자인</vt:lpstr>
      <vt:lpstr>1_Office Theme</vt:lpstr>
      <vt:lpstr>2_Office Theme</vt:lpstr>
      <vt:lpstr>2_Default Design</vt:lpstr>
      <vt:lpstr>3_Default Design</vt:lpstr>
      <vt:lpstr>PowerPoint Presentation</vt:lpstr>
      <vt:lpstr>Outline</vt:lpstr>
      <vt:lpstr>Next Generation Geo Imagers (multispectral (&gt;11), on the order of 1km resolution, ~10 min FD)</vt:lpstr>
      <vt:lpstr>From MSG-SEVIRI to MTG-FCI</vt:lpstr>
      <vt:lpstr>MTG Provides a Total of Five Missions</vt:lpstr>
      <vt:lpstr>AHI Sectored Observations in 10 minutes</vt:lpstr>
      <vt:lpstr> 4.3 COMS &amp; GEO-KOMPSAT-2A</vt:lpstr>
      <vt:lpstr>Outline</vt:lpstr>
      <vt:lpstr>Baseline ABI Scan Modes</vt:lpstr>
      <vt:lpstr>PowerPoint Presentation</vt:lpstr>
      <vt:lpstr>PowerPoint Presentation</vt:lpstr>
      <vt:lpstr>PowerPoint Presentation</vt:lpstr>
      <vt:lpstr>PowerPoint Presentation</vt:lpstr>
      <vt:lpstr>Recent Mode 3 “Time-Time” chart</vt:lpstr>
      <vt:lpstr>Baseline Time-Time Mode 4</vt:lpstr>
      <vt:lpstr>PowerPoint Presentation</vt:lpstr>
      <vt:lpstr>ABI CONUS Sector Size</vt:lpstr>
      <vt:lpstr>PowerPoint Presentation</vt:lpstr>
      <vt:lpstr>PowerPoint Presentation</vt:lpstr>
      <vt:lpstr>PowerPoint Presentation</vt:lpstr>
      <vt:lpstr>PowerPoint Presentation</vt:lpstr>
      <vt:lpstr>Draft Scan Mode ”6” with 10-min FD</vt:lpstr>
      <vt:lpstr>Draft  Scan Mode ”6” with 10-min FD</vt:lpstr>
      <vt:lpstr>Outline</vt:lpstr>
      <vt:lpstr>PowerPoint Presentation</vt:lpstr>
      <vt:lpstr>GOES-R ABI Products</vt:lpstr>
      <vt:lpstr>PowerPoint Presentation</vt:lpstr>
      <vt:lpstr>PowerPoint Presentation</vt:lpstr>
      <vt:lpstr>PowerPoint Presentation</vt:lpstr>
      <vt:lpstr>PowerPoint Presentation</vt:lpstr>
      <vt:lpstr>Outline</vt:lpstr>
      <vt:lpstr>GOES-14 Super Rapid Scan Operations to Prepare for GOES-R (SRSOR)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30</cp:revision>
  <dcterms:created xsi:type="dcterms:W3CDTF">2014-11-12T17:07:16Z</dcterms:created>
  <dcterms:modified xsi:type="dcterms:W3CDTF">2015-01-29T22:38:40Z</dcterms:modified>
</cp:coreProperties>
</file>