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4" r:id="rId2"/>
    <p:sldId id="265" r:id="rId3"/>
    <p:sldId id="321" r:id="rId4"/>
    <p:sldId id="316" r:id="rId5"/>
    <p:sldId id="304" r:id="rId6"/>
    <p:sldId id="322" r:id="rId7"/>
    <p:sldId id="317" r:id="rId8"/>
    <p:sldId id="323" r:id="rId9"/>
    <p:sldId id="286" r:id="rId10"/>
    <p:sldId id="287" r:id="rId11"/>
    <p:sldId id="319" r:id="rId12"/>
    <p:sldId id="289" r:id="rId13"/>
    <p:sldId id="320" r:id="rId14"/>
    <p:sldId id="267" r:id="rId15"/>
    <p:sldId id="280" r:id="rId16"/>
    <p:sldId id="284" r:id="rId17"/>
    <p:sldId id="293" r:id="rId18"/>
    <p:sldId id="295" r:id="rId19"/>
    <p:sldId id="279" r:id="rId20"/>
    <p:sldId id="314" r:id="rId21"/>
    <p:sldId id="285" r:id="rId22"/>
    <p:sldId id="296" r:id="rId23"/>
    <p:sldId id="305" r:id="rId24"/>
    <p:sldId id="306" r:id="rId25"/>
    <p:sldId id="307" r:id="rId26"/>
    <p:sldId id="291" r:id="rId27"/>
    <p:sldId id="292" r:id="rId28"/>
    <p:sldId id="271" r:id="rId29"/>
    <p:sldId id="273" r:id="rId30"/>
    <p:sldId id="309" r:id="rId31"/>
    <p:sldId id="310" r:id="rId32"/>
    <p:sldId id="311" r:id="rId33"/>
    <p:sldId id="312" r:id="rId34"/>
    <p:sldId id="313" r:id="rId35"/>
    <p:sldId id="274" r:id="rId36"/>
    <p:sldId id="259" r:id="rId37"/>
    <p:sldId id="260" r:id="rId38"/>
    <p:sldId id="257" r:id="rId39"/>
    <p:sldId id="315" r:id="rId40"/>
    <p:sldId id="318" r:id="rId41"/>
    <p:sldId id="299" r:id="rId42"/>
    <p:sldId id="300" r:id="rId43"/>
    <p:sldId id="302" r:id="rId44"/>
    <p:sldId id="301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0506-B11A-4B55-B7AB-27A395EE8697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84263-1E82-4352-9BCD-489C954D4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1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CF8D5-136F-6B41-A0E9-858F29CF05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_r/proving-ground/wrf_chem_abi/ABI-PRODUCTS/wrf_chem_abi_prod.html" TargetMode="External"/><Relationship Id="rId2" Type="http://schemas.openxmlformats.org/officeDocument/2006/relationships/hyperlink" Target="http://cimss.ssec.wisc.edu/goes_r/proving-ground/wrf_chem_abi/wrf_chem_abi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ftp://ftp.ssec.wisc.edu/ABI/REALTIME_PROXY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raqms-ops.ssec.wisc.edu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cimss.ssec.wisc.edu/goes/srsor2013/900x900_GOES_B1_CONV_WI_animated_2013233_150000_182_2013233_204000_182_X.mp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imss.ssec.wisc.edu/idea-i/USozone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cspp/uwhsrtv_edr_v1.1.s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1112" y="152400"/>
            <a:ext cx="71118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ABI WRF-CHEM Proxy Decision Support</a:t>
            </a:r>
            <a:endParaRPr lang="en-US" sz="3200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Brad Pierce, </a:t>
            </a:r>
            <a:r>
              <a:rPr lang="en-US" dirty="0"/>
              <a:t>Todd </a:t>
            </a:r>
            <a:r>
              <a:rPr lang="en-US" dirty="0" err="1" smtClean="0"/>
              <a:t>Schaack</a:t>
            </a:r>
            <a:r>
              <a:rPr lang="en-US" dirty="0" smtClean="0"/>
              <a:t>, </a:t>
            </a:r>
            <a:r>
              <a:rPr lang="en-US" dirty="0" err="1" smtClean="0"/>
              <a:t>Marek</a:t>
            </a:r>
            <a:r>
              <a:rPr lang="en-US" dirty="0" smtClean="0"/>
              <a:t> </a:t>
            </a:r>
            <a:r>
              <a:rPr lang="en-US" dirty="0" err="1" smtClean="0"/>
              <a:t>Rogal</a:t>
            </a:r>
            <a:r>
              <a:rPr lang="en-US" dirty="0" smtClean="0"/>
              <a:t>, </a:t>
            </a:r>
            <a:r>
              <a:rPr lang="en-US" dirty="0" err="1"/>
              <a:t>Kaba</a:t>
            </a:r>
            <a:r>
              <a:rPr lang="en-US" dirty="0"/>
              <a:t> </a:t>
            </a:r>
            <a:r>
              <a:rPr lang="en-US" dirty="0" smtClean="0"/>
              <a:t>Bah, </a:t>
            </a:r>
            <a:r>
              <a:rPr lang="en-US" dirty="0"/>
              <a:t>Tom </a:t>
            </a:r>
            <a:r>
              <a:rPr lang="en-US" dirty="0" smtClean="0"/>
              <a:t>Greenwald, Allen </a:t>
            </a:r>
            <a:r>
              <a:rPr lang="en-US" dirty="0" err="1" smtClean="0"/>
              <a:t>Lenzen</a:t>
            </a:r>
            <a:r>
              <a:rPr lang="en-US" dirty="0" smtClean="0"/>
              <a:t>, Jim Nelson, </a:t>
            </a:r>
            <a:r>
              <a:rPr lang="en-US" dirty="0"/>
              <a:t>Jason </a:t>
            </a:r>
            <a:r>
              <a:rPr lang="en-US" dirty="0" err="1" smtClean="0"/>
              <a:t>Otkin</a:t>
            </a:r>
            <a:r>
              <a:rPr lang="en-US" dirty="0" smtClean="0"/>
              <a:t>, </a:t>
            </a:r>
            <a:r>
              <a:rPr lang="en-US" dirty="0"/>
              <a:t>Jim </a:t>
            </a:r>
            <a:r>
              <a:rPr lang="en-US" dirty="0" smtClean="0"/>
              <a:t>Davies, </a:t>
            </a:r>
            <a:r>
              <a:rPr lang="en-US" dirty="0"/>
              <a:t>Eva </a:t>
            </a:r>
            <a:r>
              <a:rPr lang="en-US" dirty="0" err="1" smtClean="0"/>
              <a:t>Borbas</a:t>
            </a:r>
            <a:r>
              <a:rPr lang="en-US" dirty="0" smtClean="0"/>
              <a:t>, </a:t>
            </a:r>
            <a:r>
              <a:rPr lang="en-US" dirty="0"/>
              <a:t>Justin </a:t>
            </a:r>
            <a:r>
              <a:rPr lang="en-US" dirty="0" err="1" smtClean="0"/>
              <a:t>Sieglaff</a:t>
            </a:r>
            <a:r>
              <a:rPr lang="en-US" dirty="0" smtClean="0"/>
              <a:t>, Hung-Lung Huang, Tim </a:t>
            </a:r>
            <a:r>
              <a:rPr lang="en-US" dirty="0" err="1" smtClean="0"/>
              <a:t>Schmit</a:t>
            </a:r>
            <a:r>
              <a:rPr lang="en-US" dirty="0" smtClean="0"/>
              <a:t>, Andrew </a:t>
            </a:r>
            <a:r>
              <a:rPr lang="en-US" dirty="0" err="1" smtClean="0"/>
              <a:t>Heidinger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80731" y="6558192"/>
            <a:ext cx="6113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Presented at </a:t>
            </a:r>
            <a:r>
              <a:rPr lang="en-US" sz="1400" b="1" dirty="0"/>
              <a:t>the CIMSS/Satellite Liaison M</a:t>
            </a:r>
            <a:r>
              <a:rPr lang="en-US" sz="1400" b="1" dirty="0" smtClean="0"/>
              <a:t>eeting, Madison WI, March 5-6, 2014</a:t>
            </a:r>
            <a:endParaRPr lang="en-US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12102" r="8175" b="5645"/>
          <a:stretch/>
        </p:blipFill>
        <p:spPr bwMode="auto">
          <a:xfrm>
            <a:off x="745629" y="1860332"/>
            <a:ext cx="7636371" cy="469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beans\users$\bpierce\Data\Documents\Attachments\mar_04\ABI_Airmass_RGB_march_3-4_20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8" y="773313"/>
            <a:ext cx="7848600" cy="47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5275183"/>
            <a:ext cx="8763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b="1" dirty="0" smtClean="0"/>
          </a:p>
          <a:p>
            <a:r>
              <a:rPr lang="en-US" sz="1400" b="1" dirty="0" smtClean="0"/>
              <a:t>Color scheme</a:t>
            </a:r>
            <a:r>
              <a:rPr lang="en-US" sz="1400" dirty="0" smtClean="0"/>
              <a:t>: </a:t>
            </a:r>
          </a:p>
          <a:p>
            <a:r>
              <a:rPr lang="en-US" sz="1400" dirty="0" smtClean="0"/>
              <a:t>Ozone-poor tropical air masses are green, ozone-rich polar air masses are blue </a:t>
            </a:r>
          </a:p>
          <a:p>
            <a:r>
              <a:rPr lang="en-US" sz="1400" dirty="0" smtClean="0"/>
              <a:t>Dry air masses in the upper troposphere are red to orange </a:t>
            </a:r>
          </a:p>
          <a:p>
            <a:r>
              <a:rPr lang="en-US" sz="1400" dirty="0" smtClean="0"/>
              <a:t>High-level clouds are white, Mid-level clouds are brown</a:t>
            </a:r>
          </a:p>
          <a:p>
            <a:r>
              <a:rPr lang="en-US" sz="1400" dirty="0" smtClean="0"/>
              <a:t>Magenta (limb viewing, disregard)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http://www.goes-r.gov/users/comet/npoess/multispectral_topics/rgb/navmenu.php_tab_1_page_6.7.0.htm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016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Synthetic ABI </a:t>
            </a:r>
            <a:r>
              <a:rPr lang="en-US" sz="2000" b="1" dirty="0" err="1" smtClean="0"/>
              <a:t>Airmass</a:t>
            </a:r>
            <a:r>
              <a:rPr lang="en-US" sz="2000" b="1" dirty="0" smtClean="0"/>
              <a:t> RGB 12Z March 03 – 12Z March 04, 2014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649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839600"/>
            <a:ext cx="1683756" cy="1200329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0.5</a:t>
            </a:r>
            <a:r>
              <a:rPr lang="en-US" baseline="30000" dirty="0" smtClean="0"/>
              <a:t>o</a:t>
            </a:r>
            <a:r>
              <a:rPr lang="en-US" dirty="0" smtClean="0"/>
              <a:t>x0.5</a:t>
            </a:r>
            <a:r>
              <a:rPr lang="en-US" baseline="30000" dirty="0" smtClean="0"/>
              <a:t>o</a:t>
            </a:r>
          </a:p>
          <a:p>
            <a:pPr algn="ctr"/>
            <a:r>
              <a:rPr lang="en-US" dirty="0" smtClean="0"/>
              <a:t>GFS </a:t>
            </a:r>
          </a:p>
          <a:p>
            <a:pPr algn="ctr"/>
            <a:r>
              <a:rPr lang="en-US" dirty="0" smtClean="0"/>
              <a:t>Meteorological  Forecast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95600" y="841831"/>
            <a:ext cx="990600" cy="1200329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o</a:t>
            </a:r>
            <a:r>
              <a:rPr lang="en-US" dirty="0" smtClean="0"/>
              <a:t>x1</a:t>
            </a:r>
            <a:r>
              <a:rPr lang="en-US" baseline="30000" dirty="0" smtClean="0"/>
              <a:t>o</a:t>
            </a:r>
          </a:p>
          <a:p>
            <a:pPr algn="ctr"/>
            <a:r>
              <a:rPr lang="en-US" dirty="0" smtClean="0"/>
              <a:t>RAQMS Aerosol Forecast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2667000"/>
            <a:ext cx="1371600" cy="1477328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8x8km</a:t>
            </a:r>
          </a:p>
          <a:p>
            <a:pPr algn="ctr"/>
            <a:r>
              <a:rPr lang="en-US" dirty="0" smtClean="0"/>
              <a:t>WRF-</a:t>
            </a:r>
            <a:r>
              <a:rPr lang="en-US" dirty="0" err="1" smtClean="0"/>
              <a:t>Chem</a:t>
            </a:r>
            <a:endParaRPr lang="en-US" dirty="0" smtClean="0"/>
          </a:p>
          <a:p>
            <a:pPr algn="ctr"/>
            <a:r>
              <a:rPr lang="en-US" dirty="0" smtClean="0"/>
              <a:t>Met/Aerosol Forecast (CONUS)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415" y="4486870"/>
            <a:ext cx="1857367" cy="923330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CRTM </a:t>
            </a:r>
          </a:p>
          <a:p>
            <a:pPr algn="ctr"/>
            <a:r>
              <a:rPr lang="en-US" dirty="0" smtClean="0"/>
              <a:t>Radiative Transfer</a:t>
            </a:r>
          </a:p>
          <a:p>
            <a:pPr algn="ctr"/>
            <a:r>
              <a:rPr lang="en-US" dirty="0" smtClean="0"/>
              <a:t>16 ABI bands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0137" y="5715000"/>
            <a:ext cx="2175509" cy="646331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2kmx2km Fixed </a:t>
            </a:r>
            <a:r>
              <a:rPr lang="en-US" dirty="0"/>
              <a:t>Grid</a:t>
            </a:r>
          </a:p>
          <a:p>
            <a:pPr algn="ctr"/>
            <a:r>
              <a:rPr lang="en-US" dirty="0" smtClean="0"/>
              <a:t>Remap (GOES-R GRB)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0900" y="5437554"/>
            <a:ext cx="2662525" cy="1200329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GEOCAT</a:t>
            </a:r>
          </a:p>
          <a:p>
            <a:pPr algn="ctr"/>
            <a:r>
              <a:rPr lang="en-US" dirty="0" smtClean="0"/>
              <a:t>GOES-R ABI </a:t>
            </a:r>
          </a:p>
          <a:p>
            <a:pPr algn="ctr"/>
            <a:r>
              <a:rPr lang="en-US" dirty="0" smtClean="0"/>
              <a:t>Cloud Retrieval</a:t>
            </a:r>
          </a:p>
          <a:p>
            <a:pPr algn="ctr"/>
            <a:r>
              <a:rPr lang="en-US" dirty="0"/>
              <a:t>u</a:t>
            </a:r>
            <a:r>
              <a:rPr lang="en-US" dirty="0" smtClean="0"/>
              <a:t>sing Synthetic Radiances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7886" y="5848350"/>
            <a:ext cx="1785874" cy="369332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Cloud Top Height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76200"/>
            <a:ext cx="890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ABI Cloud Retrieval using Synthetic Radiances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2" idx="2"/>
            <a:endCxn id="3" idx="0"/>
          </p:cNvCxnSpPr>
          <p:nvPr/>
        </p:nvCxnSpPr>
        <p:spPr>
          <a:xfrm flipH="1">
            <a:off x="1295400" y="2039929"/>
            <a:ext cx="3678" cy="6270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Elbow Connector 1041"/>
          <p:cNvCxnSpPr/>
          <p:nvPr/>
        </p:nvCxnSpPr>
        <p:spPr>
          <a:xfrm rot="10800000" flipV="1">
            <a:off x="1981200" y="1060326"/>
            <a:ext cx="899160" cy="196366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" idx="3"/>
            <a:endCxn id="7" idx="1"/>
          </p:cNvCxnSpPr>
          <p:nvPr/>
        </p:nvCxnSpPr>
        <p:spPr>
          <a:xfrm flipV="1">
            <a:off x="6053425" y="6033016"/>
            <a:ext cx="824461" cy="470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3" idx="2"/>
            <a:endCxn id="4" idx="0"/>
          </p:cNvCxnSpPr>
          <p:nvPr/>
        </p:nvCxnSpPr>
        <p:spPr>
          <a:xfrm flipH="1">
            <a:off x="1292099" y="4144328"/>
            <a:ext cx="3301" cy="34254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stCxn id="4" idx="2"/>
            <a:endCxn id="5" idx="0"/>
          </p:cNvCxnSpPr>
          <p:nvPr/>
        </p:nvCxnSpPr>
        <p:spPr>
          <a:xfrm>
            <a:off x="1292099" y="5410200"/>
            <a:ext cx="5793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5" idx="3"/>
            <a:endCxn id="6" idx="1"/>
          </p:cNvCxnSpPr>
          <p:nvPr/>
        </p:nvCxnSpPr>
        <p:spPr>
          <a:xfrm flipV="1">
            <a:off x="2385646" y="6037719"/>
            <a:ext cx="1005254" cy="44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6818225" y="6248400"/>
            <a:ext cx="19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1" t="19765" r="16204" b="24140"/>
          <a:stretch/>
        </p:blipFill>
        <p:spPr bwMode="auto">
          <a:xfrm>
            <a:off x="3988005" y="2039929"/>
            <a:ext cx="5076096" cy="325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85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beans\users$\bpierce\Data\Documents\Attachments\mar_04\ABI_CTP_march-3-3_20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4" y="693420"/>
            <a:ext cx="8115300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016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Synthetic ABI Cloud Top Pressure 12Z March 03 – 12Z March 04, 2014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0" y="646861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http://www.goes-r.gov/products/ATBDs/baseline/Cloud_CldHeight_v2.0_no_color.pdf</a:t>
            </a:r>
          </a:p>
        </p:txBody>
      </p:sp>
    </p:spTree>
    <p:extLst>
      <p:ext uri="{BB962C8B-B14F-4D97-AF65-F5344CB8AC3E}">
        <p14:creationId xmlns:p14="http://schemas.microsoft.com/office/powerpoint/2010/main" val="6675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016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Synthetic ABI Total Column Ozone 12Z March 03 – 12Z March 04, 2014</a:t>
            </a:r>
            <a:endParaRPr lang="en-US" sz="2000" b="1" dirty="0"/>
          </a:p>
        </p:txBody>
      </p:sp>
      <p:pic>
        <p:nvPicPr>
          <p:cNvPr id="6" name="Picture 2" descr="\\beans\users$\bpierce\Data\Documents\Attachments\mar_05\TC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32" y="699854"/>
            <a:ext cx="8115300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480" y="6495248"/>
            <a:ext cx="9138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http://www.goes-r.gov/products/ATBDs/option2/AAA_Ozone_V2.0_no_color.pdf</a:t>
            </a:r>
          </a:p>
        </p:txBody>
      </p:sp>
    </p:spTree>
    <p:extLst>
      <p:ext uri="{BB962C8B-B14F-4D97-AF65-F5344CB8AC3E}">
        <p14:creationId xmlns:p14="http://schemas.microsoft.com/office/powerpoint/2010/main" val="185198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343400" cy="5611607"/>
          </a:xfrm>
          <a:prstGeom prst="rect">
            <a:avLst/>
          </a:prstGeom>
        </p:spPr>
      </p:pic>
      <p:sp>
        <p:nvSpPr>
          <p:cNvPr id="17" name="Text Box 697"/>
          <p:cNvSpPr txBox="1">
            <a:spLocks noChangeArrowheads="1"/>
          </p:cNvSpPr>
          <p:nvPr/>
        </p:nvSpPr>
        <p:spPr bwMode="auto">
          <a:xfrm>
            <a:off x="5161909" y="1524000"/>
            <a:ext cx="3559213" cy="5847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Verification</a:t>
            </a:r>
            <a:endParaRPr lang="en-US" sz="32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643853" y="4724400"/>
            <a:ext cx="4234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q"/>
            </a:pPr>
            <a:r>
              <a:rPr lang="en-US" sz="1400" dirty="0" smtClean="0"/>
              <a:t>GOES-13 Sounder data (collected at SSEC) are used to verify select IR and visible bands of the simulated ABI data.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16" y="2209800"/>
            <a:ext cx="3683001" cy="2438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39034" y="76200"/>
            <a:ext cx="40439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CRTM calculations use 16 day running mean MODIS BRDF retrievals for surface reflectivity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CRTM calculations use monthly mean climatological surface emissivity from the UW-Madison </a:t>
            </a:r>
            <a:r>
              <a:rPr lang="en-US" sz="1400" b="1" dirty="0" err="1" smtClean="0"/>
              <a:t>hyperspectral</a:t>
            </a:r>
            <a:r>
              <a:rPr lang="en-US" sz="1400" b="1" dirty="0" smtClean="0"/>
              <a:t> data base</a:t>
            </a:r>
          </a:p>
          <a:p>
            <a:endParaRPr lang="en-US" sz="1400" b="1" dirty="0"/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746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Brad\Documents\Work\Attachments\jan_02\RAW_TC_RGB_2013_05_21_00z.wrfch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4625"/>
            <a:ext cx="9144000" cy="54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82869" y="76200"/>
            <a:ext cx="52293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Moore OK Tornado Case Study 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12Z May 20 to 12Z May 21, 2013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1400" y="3276600"/>
            <a:ext cx="1828800" cy="182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9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eans\users$\bpierce\Data\Documents\Attachments\feb_07\IR_OKLAHOMA_cumulative_timeseri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533" y="348734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4408" y="12954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09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4408" y="22860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005" y="3244334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005" y="41910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0824" y="51054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9351" y="60960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1" y="164068"/>
            <a:ext cx="381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Comparison with GOES Sounder Channels</a:t>
            </a:r>
          </a:p>
          <a:p>
            <a:endParaRPr lang="en-US" sz="2400" dirty="0" smtClean="0"/>
          </a:p>
          <a:p>
            <a:r>
              <a:rPr lang="en-US" sz="2400" dirty="0" smtClean="0"/>
              <a:t>Synthetic ABI – GOES </a:t>
            </a:r>
            <a:r>
              <a:rPr lang="en-US" sz="2400" dirty="0" err="1" smtClean="0"/>
              <a:t>Timeseries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Red=All pixels</a:t>
            </a:r>
          </a:p>
          <a:p>
            <a:r>
              <a:rPr lang="en-US" sz="2400" dirty="0" smtClean="0"/>
              <a:t>Black=Clear Pixels</a:t>
            </a:r>
          </a:p>
          <a:p>
            <a:r>
              <a:rPr lang="en-US" sz="2400" dirty="0" smtClean="0"/>
              <a:t>Green=Cloudy pixels</a:t>
            </a:r>
          </a:p>
          <a:p>
            <a:endParaRPr lang="en-US" sz="2400" dirty="0"/>
          </a:p>
          <a:p>
            <a:r>
              <a:rPr lang="en-US" sz="2400" dirty="0" smtClean="0"/>
              <a:t>Largest biases for cloudy pixels around 18Z May 18, and 00Z May 21st 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057400" y="792912"/>
            <a:ext cx="3754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18th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2839030" y="792912"/>
            <a:ext cx="3754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19th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3599156" y="788634"/>
            <a:ext cx="3754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20th</a:t>
            </a:r>
            <a:endParaRPr 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806390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21st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8882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eans\users$\bpierce\Data\Documents\Attachments\feb_07\IR_OKLAHOMA_cumulative_timeseri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533" y="348734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4408" y="12954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09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4408" y="22860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005" y="3244334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005" y="41910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0824" y="51054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9351" y="60960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1" y="164068"/>
            <a:ext cx="381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Comparison with GOES Sounder Channels</a:t>
            </a:r>
          </a:p>
          <a:p>
            <a:endParaRPr lang="en-US" sz="2400" dirty="0" smtClean="0"/>
          </a:p>
          <a:p>
            <a:r>
              <a:rPr lang="en-US" sz="2400" dirty="0" smtClean="0"/>
              <a:t>Synthetic ABI – GOES </a:t>
            </a:r>
            <a:r>
              <a:rPr lang="en-US" sz="2400" dirty="0" err="1" smtClean="0"/>
              <a:t>Timeseries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Red=All pixels</a:t>
            </a:r>
          </a:p>
          <a:p>
            <a:r>
              <a:rPr lang="en-US" sz="2400" dirty="0" smtClean="0"/>
              <a:t>Black=Clear Pixels</a:t>
            </a:r>
          </a:p>
          <a:p>
            <a:r>
              <a:rPr lang="en-US" sz="2400" dirty="0" smtClean="0"/>
              <a:t>Green=Cloudy pixels</a:t>
            </a:r>
          </a:p>
          <a:p>
            <a:endParaRPr lang="en-US" sz="2400" dirty="0"/>
          </a:p>
          <a:p>
            <a:r>
              <a:rPr lang="en-US" sz="2400" dirty="0" smtClean="0"/>
              <a:t>Largest biases for cloudy pixels around </a:t>
            </a:r>
            <a:r>
              <a:rPr lang="en-US" sz="2400" dirty="0" smtClean="0">
                <a:solidFill>
                  <a:srgbClr val="FF0000"/>
                </a:solidFill>
              </a:rPr>
              <a:t>18Z May 18</a:t>
            </a:r>
            <a:r>
              <a:rPr lang="en-US" sz="2400" dirty="0" smtClean="0"/>
              <a:t>, and 00Z May 21st 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057400" y="792912"/>
            <a:ext cx="3754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18th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2839030" y="792912"/>
            <a:ext cx="3754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19th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3599156" y="788634"/>
            <a:ext cx="3754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20th</a:t>
            </a:r>
            <a:endParaRPr 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806390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21st</a:t>
            </a:r>
            <a:endParaRPr lang="en-US" sz="800" dirty="0"/>
          </a:p>
        </p:txBody>
      </p:sp>
      <p:pic>
        <p:nvPicPr>
          <p:cNvPr id="1028" name="Picture 4" descr="\\beans\users$\bpierce\Data\Documents\Attachments\mar_05\MOD_RGB_CONUS_201305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77789" cy="337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stCxn id="1028" idx="1"/>
          </p:cNvCxnSpPr>
          <p:nvPr/>
        </p:nvCxnSpPr>
        <p:spPr>
          <a:xfrm flipH="1">
            <a:off x="2839030" y="1686630"/>
            <a:ext cx="2647370" cy="96870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58000" y="1828800"/>
            <a:ext cx="872345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eans\users$\bpierce\Data\Documents\Attachments\feb_07\IR_OKLAHOMA_cumulative_timeseri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533" y="348734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4408" y="12954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09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4408" y="22860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005" y="3244334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005" y="41910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0824" y="51054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9351" y="60960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1" y="164068"/>
            <a:ext cx="381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Comparison with GOES Sounder Channels</a:t>
            </a:r>
          </a:p>
          <a:p>
            <a:endParaRPr lang="en-US" sz="2400" dirty="0" smtClean="0"/>
          </a:p>
          <a:p>
            <a:r>
              <a:rPr lang="en-US" sz="2400" dirty="0" smtClean="0"/>
              <a:t>Synthetic ABI – GOES </a:t>
            </a:r>
            <a:r>
              <a:rPr lang="en-US" sz="2400" dirty="0" err="1" smtClean="0"/>
              <a:t>Timeseries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Red=All pixels</a:t>
            </a:r>
          </a:p>
          <a:p>
            <a:r>
              <a:rPr lang="en-US" sz="2400" dirty="0" smtClean="0"/>
              <a:t>Black=Clear Pixels</a:t>
            </a:r>
          </a:p>
          <a:p>
            <a:r>
              <a:rPr lang="en-US" sz="2400" dirty="0" smtClean="0"/>
              <a:t>Green=Cloudy pixels</a:t>
            </a:r>
          </a:p>
          <a:p>
            <a:endParaRPr lang="en-US" sz="2400" dirty="0"/>
          </a:p>
          <a:p>
            <a:r>
              <a:rPr lang="en-US" sz="2400" dirty="0" smtClean="0"/>
              <a:t>Largest biases for cloudy pixels around 18Z May 18, and </a:t>
            </a:r>
            <a:r>
              <a:rPr lang="en-US" sz="2400" dirty="0" smtClean="0">
                <a:solidFill>
                  <a:srgbClr val="FF0000"/>
                </a:solidFill>
              </a:rPr>
              <a:t>00Z May 21st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792912"/>
            <a:ext cx="3754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18th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2839030" y="792912"/>
            <a:ext cx="3754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19th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3599156" y="788634"/>
            <a:ext cx="3754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20th</a:t>
            </a:r>
            <a:endParaRPr 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806390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21st</a:t>
            </a:r>
            <a:endParaRPr lang="en-US" sz="800" dirty="0"/>
          </a:p>
        </p:txBody>
      </p:sp>
      <p:pic>
        <p:nvPicPr>
          <p:cNvPr id="1026" name="Picture 2" descr="\\beans\users$\bpierce\Data\Documents\Attachments\mar_05\MOD_RGB_CONUS_201305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7" y="-14823"/>
            <a:ext cx="3662363" cy="335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>
            <a:stCxn id="1026" idx="1"/>
          </p:cNvCxnSpPr>
          <p:nvPr/>
        </p:nvCxnSpPr>
        <p:spPr>
          <a:xfrm flipH="1">
            <a:off x="4572001" y="1664732"/>
            <a:ext cx="909636" cy="11546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858000" y="1828800"/>
            <a:ext cx="872345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\\beans\users$\bpierce\Data\Documents\Attachments\feb_07\OKLAHOMA2013_GOES_CRTM_ABI1_Z_SCATTER_band12_to_09_ALL_ALLTIM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0"/>
          <a:stretch/>
        </p:blipFill>
        <p:spPr bwMode="auto">
          <a:xfrm>
            <a:off x="0" y="4613945"/>
            <a:ext cx="2315808" cy="224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\\beans\users$\bpierce\Data\Documents\Attachments\feb_07\OKLAHOMA2013_GOES_CRTM_ABI1_Z_SCATTER_band14_to_08_ALL_ALLTIM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79"/>
          <a:stretch/>
        </p:blipFill>
        <p:spPr bwMode="auto">
          <a:xfrm>
            <a:off x="2286000" y="4633344"/>
            <a:ext cx="2315808" cy="22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\\beans\users$\bpierce\Data\Documents\Attachments\feb_07\OKLAHOMA2013_GOES_CRTM_ABI1_Z_SCATTER_band15_to_07_ALL_ALLTIM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7"/>
          <a:stretch/>
        </p:blipFill>
        <p:spPr bwMode="auto">
          <a:xfrm>
            <a:off x="4512578" y="4633344"/>
            <a:ext cx="2315808" cy="22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\\beans\users$\bpierce\Data\Documents\Attachments\feb_07\OKLAHOMA2013_GOES_CRTM_ABI1_Z_SCATTER_band16_to_05_ALL_ALLTIME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15"/>
          <a:stretch/>
        </p:blipFill>
        <p:spPr bwMode="auto">
          <a:xfrm>
            <a:off x="6828192" y="4613944"/>
            <a:ext cx="2315808" cy="22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\\beans\users$\bpierce\Data\Documents\Attachments\feb_07\OKLAHOMA2013_GOES_CRTM_ABI1_Z_SCATTER_band08_to_12_ALL_ALLTIME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7"/>
          <a:stretch/>
        </p:blipFill>
        <p:spPr bwMode="auto">
          <a:xfrm>
            <a:off x="1049575" y="1965537"/>
            <a:ext cx="2315807" cy="223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\\beans\users$\bpierce\Data\Documents\Attachments\feb_07\OKLAHOMA2013_GOES_CRTM_ABI1_Z_SCATTER_band10_to_10_ALL_ALLTIME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0"/>
          <a:stretch/>
        </p:blipFill>
        <p:spPr bwMode="auto">
          <a:xfrm>
            <a:off x="5685192" y="1957148"/>
            <a:ext cx="2315808" cy="224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\\beans\users$\bpierce\Data\Documents\Attachments\feb_07\OKLAHOMA2013_GOES_CRTM_ABI1_Z_SCATTER_band09_to_11_ALL_ALLTIMES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7"/>
          <a:stretch/>
        </p:blipFill>
        <p:spPr bwMode="auto">
          <a:xfrm>
            <a:off x="3348159" y="1957148"/>
            <a:ext cx="2315807" cy="223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35100" y="1624236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08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721325" y="1611868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09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09600" y="424461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95600" y="4267991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14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070108" y="4264012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15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326300" y="4264012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16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0258" y="164068"/>
            <a:ext cx="9134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Comparison with GOES Sounder Channels</a:t>
            </a:r>
          </a:p>
          <a:p>
            <a:pPr algn="ctr"/>
            <a:r>
              <a:rPr lang="en-US" sz="2400" dirty="0" smtClean="0"/>
              <a:t>Synthetic ABI – GOES Scatter Plot </a:t>
            </a:r>
          </a:p>
          <a:p>
            <a:pPr algn="ctr"/>
            <a:r>
              <a:rPr lang="en-US" sz="2400" dirty="0" smtClean="0"/>
              <a:t>(12Z May 17 – 12Z May 21, 2013)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6168396" y="1581836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ABI Band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8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Background</a:t>
            </a:r>
          </a:p>
          <a:p>
            <a:pPr algn="ctr"/>
            <a:r>
              <a:rPr lang="en-US" b="1" dirty="0" smtClean="0"/>
              <a:t>GOES-R AWG real-time proxy system has been developed to: </a:t>
            </a:r>
          </a:p>
          <a:p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Provide real-time proxy ABI data </a:t>
            </a:r>
            <a:r>
              <a:rPr lang="en-US" dirty="0"/>
              <a:t>(including products) </a:t>
            </a:r>
            <a:r>
              <a:rPr lang="en-US" dirty="0" smtClean="0"/>
              <a:t>from WRF-</a:t>
            </a:r>
            <a:r>
              <a:rPr lang="en-US" dirty="0" err="1" smtClean="0"/>
              <a:t>Chem</a:t>
            </a:r>
            <a:r>
              <a:rPr lang="en-US" dirty="0" smtClean="0"/>
              <a:t> model forecasts over CONUS using the Community </a:t>
            </a:r>
            <a:r>
              <a:rPr lang="en-US" dirty="0" err="1" smtClean="0"/>
              <a:t>Radiative</a:t>
            </a:r>
            <a:r>
              <a:rPr lang="en-US" dirty="0" smtClean="0"/>
              <a:t> Transfer Model (CRTM) for all 16 ABI bands. Remap it to the ABI Fixed Grid Format, compatible with GOES-R Re-Broadcast Level 1b data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Provide a validation system for verification of model simulated ABI radiances and derived products</a:t>
            </a:r>
          </a:p>
          <a:p>
            <a:endParaRPr lang="en-US" b="1" dirty="0" smtClean="0"/>
          </a:p>
          <a:p>
            <a:pPr marL="342900" indent="-342900" algn="ctr"/>
            <a:r>
              <a:rPr lang="en-US" b="1" dirty="0" smtClean="0"/>
              <a:t>Community Impact: </a:t>
            </a:r>
          </a:p>
          <a:p>
            <a:pPr marL="342900" indent="-342900"/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System allows forecasters and other users to prepare for the new information that the ABI will provide on the atmosphere, clouds and the surface making use of the future GOES </a:t>
            </a:r>
            <a:r>
              <a:rPr lang="en-US" dirty="0" err="1" smtClean="0"/>
              <a:t>ReBroadcast</a:t>
            </a:r>
            <a:r>
              <a:rPr lang="en-US" dirty="0" smtClean="0"/>
              <a:t> (GRB) data and GOES-R ABI algorithms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These data can also be used for GOES-R pre-launch activities, such as testing GOES-R ground system throughput, and providing synthetic ABI imagery and products to AWIPS users</a:t>
            </a:r>
          </a:p>
          <a:p>
            <a:pPr marL="342900" indent="-342900"/>
            <a:endParaRPr lang="en-US" dirty="0" smtClean="0"/>
          </a:p>
          <a:p>
            <a:pPr marL="342900" indent="-342900" algn="ctr"/>
            <a:r>
              <a:rPr lang="en-US" dirty="0" err="1" smtClean="0"/>
              <a:t>Realtime</a:t>
            </a:r>
            <a:r>
              <a:rPr lang="en-US" dirty="0" smtClean="0"/>
              <a:t> synthetic radiance imagery: </a:t>
            </a:r>
            <a:endParaRPr lang="en-US" dirty="0" smtClean="0">
              <a:hlinkClick r:id="rId2"/>
            </a:endParaRPr>
          </a:p>
          <a:p>
            <a:pPr marL="342900" indent="-342900" algn="ctr"/>
            <a:r>
              <a:rPr lang="en-US" dirty="0" smtClean="0">
                <a:hlinkClick r:id="rId2"/>
              </a:rPr>
              <a:t>http://cimss.ssec.wisc.edu/goes_r/proving-ground/wrf_chem_abi/wrf_chem_abi.html</a:t>
            </a:r>
            <a:endParaRPr lang="en-US" dirty="0" smtClean="0"/>
          </a:p>
          <a:p>
            <a:pPr marL="342900" indent="-342900" algn="ctr"/>
            <a:r>
              <a:rPr lang="en-US" dirty="0" err="1" smtClean="0"/>
              <a:t>Realtime</a:t>
            </a:r>
            <a:r>
              <a:rPr lang="en-US" dirty="0" smtClean="0"/>
              <a:t> synthetic retrievals:</a:t>
            </a:r>
          </a:p>
          <a:p>
            <a:pPr marL="342900" indent="-342900" algn="ctr"/>
            <a:r>
              <a:rPr lang="en-US" dirty="0" smtClean="0">
                <a:hlinkClick r:id="rId3"/>
              </a:rPr>
              <a:t>http://cimss.ssec.wisc.edu/goes_r/proving-ground/wrf_chem_abi/ABI-PRODUCTS/wrf_chem_abi_prod.html</a:t>
            </a:r>
            <a:endParaRPr lang="en-US" dirty="0" smtClean="0"/>
          </a:p>
          <a:p>
            <a:pPr marL="342900" indent="-342900" algn="ctr"/>
            <a:r>
              <a:rPr lang="en-US" dirty="0" err="1" smtClean="0"/>
              <a:t>Realtime</a:t>
            </a:r>
            <a:r>
              <a:rPr lang="en-US" dirty="0" smtClean="0"/>
              <a:t> synthetic GRB data:</a:t>
            </a:r>
          </a:p>
          <a:p>
            <a:pPr marL="342900" indent="-342900" algn="ctr"/>
            <a:r>
              <a:rPr lang="en-US" dirty="0" smtClean="0">
                <a:hlinkClick r:id="rId4"/>
              </a:rPr>
              <a:t>ftp://ftp.ssec.wisc.edu/ABI/REALTIME_PROXY/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\\beans\users$\bpierce\Data\Documents\Attachments\mar_05\updatedrankcorrelationsforthewhole1721\OKLAHOMA2013_GOES_CRTM_ABI_RANKED_band12_to_09_ALL_ALLTIM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7"/>
          <a:stretch/>
        </p:blipFill>
        <p:spPr bwMode="auto">
          <a:xfrm>
            <a:off x="12576" y="4583097"/>
            <a:ext cx="2314575" cy="227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beans\users$\bpierce\Data\Documents\Attachments\mar_05\updatedrankcorrelationsforthewhole1721\OKLAHOMA2013_GOES_CRTM_ABI_RANKED_band08_to_12_ALL_ALLTIME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4"/>
          <a:stretch/>
        </p:blipFill>
        <p:spPr bwMode="auto">
          <a:xfrm>
            <a:off x="962025" y="1922756"/>
            <a:ext cx="2314575" cy="22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beans\users$\bpierce\Data\Documents\Attachments\mar_05\updatedrankcorrelationsforthewhole1721\OKLAHOMA2013_GOES_CRTM_ABI_RANKED_band09_to_11_ALL_ALLTIME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4"/>
          <a:stretch/>
        </p:blipFill>
        <p:spPr bwMode="auto">
          <a:xfrm>
            <a:off x="3276600" y="1914432"/>
            <a:ext cx="2314575" cy="22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beans\users$\bpierce\Data\Documents\Attachments\mar_05\updatedrankcorrelationsforthewhole1721\OKLAHOMA2013_GOES_CRTM_ABI_RANKED_band10_to_10_ALL_ALLTIME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71"/>
          <a:stretch/>
        </p:blipFill>
        <p:spPr bwMode="auto">
          <a:xfrm>
            <a:off x="5672137" y="1828800"/>
            <a:ext cx="2314575" cy="234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\\beans\users$\bpierce\Data\Documents\Attachments\mar_05\updatedrankcorrelationsforthewhole1721\OKLAHOMA2013_GOES_CRTM_ABI_RANKED_band14_to_08_ALL_ALLTIME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5"/>
          <a:stretch/>
        </p:blipFill>
        <p:spPr bwMode="auto">
          <a:xfrm>
            <a:off x="2327151" y="4640061"/>
            <a:ext cx="2314575" cy="22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\\beans\users$\bpierce\Data\Documents\Attachments\mar_05\updatedrankcorrelationsforthewhole1721\OKLAHOMA2013_GOES_CRTM_ABI_RANKED_band15_to_07_ALL_ALLTIMES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9"/>
          <a:stretch/>
        </p:blipFill>
        <p:spPr bwMode="auto">
          <a:xfrm>
            <a:off x="4543425" y="4631184"/>
            <a:ext cx="2314575" cy="222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\\beans\users$\bpierce\Data\Documents\Attachments\mar_05\updatedrankcorrelationsforthewhole1721\OKLAHOMA2013_GOES_CRTM_ABI_RANKED_band16_to_05_ALL_ALLTIMES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6"/>
          <a:stretch/>
        </p:blipFill>
        <p:spPr bwMode="auto">
          <a:xfrm>
            <a:off x="6829425" y="4601685"/>
            <a:ext cx="2314575" cy="22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beans\users$\bpierce\Data\Documents\Attachments\mar_05\updatedrankcorrelationsforthewhole1721\OKLAHOMA2013_GOES_CRTM_ABI_RANKED_band08_to_12_ALL_ALLTIME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58"/>
          <a:stretch/>
        </p:blipFill>
        <p:spPr bwMode="auto">
          <a:xfrm>
            <a:off x="1057922" y="1626834"/>
            <a:ext cx="2314575" cy="36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beans\users$\bpierce\Data\Documents\Attachments\mar_05\updatedrankcorrelationsforthewhole1721\OKLAHOMA2013_GOES_CRTM_ABI_RANKED_band09_to_11_ALL_ALLTIME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58"/>
          <a:stretch/>
        </p:blipFill>
        <p:spPr bwMode="auto">
          <a:xfrm>
            <a:off x="3258105" y="1612593"/>
            <a:ext cx="2314575" cy="36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\\beans\users$\bpierce\Data\Documents\Attachments\mar_05\updatedrankcorrelationsforthewhole1721\OKLAHOMA2013_GOES_CRTM_ABI_RANKED_band10_to_10_ALL_ALLTIME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58"/>
          <a:stretch/>
        </p:blipFill>
        <p:spPr bwMode="auto">
          <a:xfrm>
            <a:off x="5672136" y="1646807"/>
            <a:ext cx="2314575" cy="36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\\beans\users$\bpierce\Data\Documents\Attachments\mar_05\updatedrankcorrelationsforthewhole1721\OKLAHOMA2013_GOES_CRTM_ABI_RANKED_band12_to_09_ALL_ALLTIM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58"/>
          <a:stretch/>
        </p:blipFill>
        <p:spPr bwMode="auto">
          <a:xfrm>
            <a:off x="12575" y="4284215"/>
            <a:ext cx="2314575" cy="36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\\beans\users$\bpierce\Data\Documents\Attachments\mar_05\updatedrankcorrelationsforthewhole1721\OKLAHOMA2013_GOES_CRTM_ABI_RANKED_band14_to_08_ALL_ALLTIME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58"/>
          <a:stretch/>
        </p:blipFill>
        <p:spPr bwMode="auto">
          <a:xfrm>
            <a:off x="2328631" y="4301971"/>
            <a:ext cx="2314575" cy="36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\\beans\users$\bpierce\Data\Documents\Attachments\mar_05\updatedrankcorrelationsforthewhole1721\OKLAHOMA2013_GOES_CRTM_ABI_RANKED_band15_to_07_ALL_ALLTIMES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58"/>
          <a:stretch/>
        </p:blipFill>
        <p:spPr bwMode="auto">
          <a:xfrm>
            <a:off x="4619625" y="4284215"/>
            <a:ext cx="2314575" cy="36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\\beans\users$\bpierce\Data\Documents\Attachments\mar_05\updatedrankcorrelationsforthewhole1721\OKLAHOMA2013_GOES_CRTM_ABI_RANKED_band16_to_05_ALL_ALLTIMES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58"/>
          <a:stretch/>
        </p:blipFill>
        <p:spPr bwMode="auto">
          <a:xfrm>
            <a:off x="6829425" y="4267200"/>
            <a:ext cx="2314575" cy="36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3478" y="228600"/>
            <a:ext cx="9134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Comparison with GOES Sounder Channels</a:t>
            </a:r>
          </a:p>
          <a:p>
            <a:pPr algn="ctr"/>
            <a:r>
              <a:rPr lang="en-US" sz="2400" dirty="0" smtClean="0"/>
              <a:t>Synthetic ABI – GOES Ranked Correlation</a:t>
            </a:r>
          </a:p>
          <a:p>
            <a:pPr algn="ctr"/>
            <a:r>
              <a:rPr lang="en-US" sz="2400" dirty="0"/>
              <a:t>(12Z May </a:t>
            </a:r>
            <a:r>
              <a:rPr lang="en-US" sz="2400" dirty="0" smtClean="0"/>
              <a:t>17 </a:t>
            </a:r>
            <a:r>
              <a:rPr lang="en-US" sz="2400" dirty="0"/>
              <a:t>– 12Z May 21, 2013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911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839600"/>
            <a:ext cx="1683756" cy="1200329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0.5</a:t>
            </a:r>
            <a:r>
              <a:rPr lang="en-US" baseline="30000" dirty="0" smtClean="0"/>
              <a:t>o</a:t>
            </a:r>
            <a:r>
              <a:rPr lang="en-US" dirty="0" smtClean="0"/>
              <a:t>x0.5</a:t>
            </a:r>
            <a:r>
              <a:rPr lang="en-US" baseline="30000" dirty="0" smtClean="0"/>
              <a:t>o</a:t>
            </a:r>
          </a:p>
          <a:p>
            <a:pPr algn="ctr"/>
            <a:r>
              <a:rPr lang="en-US" dirty="0" smtClean="0"/>
              <a:t>GFS </a:t>
            </a:r>
          </a:p>
          <a:p>
            <a:pPr algn="ctr"/>
            <a:r>
              <a:rPr lang="en-US" dirty="0" smtClean="0"/>
              <a:t>Meteorological  Forecast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95600" y="841831"/>
            <a:ext cx="990600" cy="1200329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o</a:t>
            </a:r>
            <a:r>
              <a:rPr lang="en-US" dirty="0" smtClean="0"/>
              <a:t>x1</a:t>
            </a:r>
            <a:r>
              <a:rPr lang="en-US" baseline="30000" dirty="0" smtClean="0"/>
              <a:t>o</a:t>
            </a:r>
          </a:p>
          <a:p>
            <a:pPr algn="ctr"/>
            <a:r>
              <a:rPr lang="en-US" dirty="0" smtClean="0"/>
              <a:t>RAQMS Aerosol Forecast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2667000"/>
            <a:ext cx="1371600" cy="1477328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8x8km</a:t>
            </a:r>
          </a:p>
          <a:p>
            <a:pPr algn="ctr"/>
            <a:r>
              <a:rPr lang="en-US" dirty="0" smtClean="0"/>
              <a:t>WRF-</a:t>
            </a:r>
            <a:r>
              <a:rPr lang="en-US" dirty="0" err="1" smtClean="0"/>
              <a:t>Chem</a:t>
            </a:r>
            <a:endParaRPr lang="en-US" dirty="0" smtClean="0"/>
          </a:p>
          <a:p>
            <a:pPr algn="ctr"/>
            <a:r>
              <a:rPr lang="en-US" dirty="0" smtClean="0"/>
              <a:t>Met/Aerosol Forecast (CONUS)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38600" y="833625"/>
            <a:ext cx="990600" cy="1200329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o</a:t>
            </a:r>
            <a:r>
              <a:rPr lang="en-US" dirty="0"/>
              <a:t>x1</a:t>
            </a:r>
            <a:r>
              <a:rPr lang="en-US" baseline="30000" dirty="0"/>
              <a:t>o</a:t>
            </a:r>
          </a:p>
          <a:p>
            <a:pPr algn="ctr"/>
            <a:r>
              <a:rPr lang="en-US" dirty="0" smtClean="0"/>
              <a:t>RAQMS Ozone Forecast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415" y="4486870"/>
            <a:ext cx="1857367" cy="923330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CRTM </a:t>
            </a:r>
          </a:p>
          <a:p>
            <a:pPr algn="ctr"/>
            <a:r>
              <a:rPr lang="en-US" dirty="0" smtClean="0"/>
              <a:t>Radiative Transfer</a:t>
            </a:r>
          </a:p>
          <a:p>
            <a:pPr algn="ctr"/>
            <a:r>
              <a:rPr lang="en-US" dirty="0" smtClean="0"/>
              <a:t>16 ABI bands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0137" y="5715000"/>
            <a:ext cx="2175509" cy="646331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2kmx2km Fixed </a:t>
            </a:r>
            <a:r>
              <a:rPr lang="en-US" dirty="0"/>
              <a:t>Grid</a:t>
            </a:r>
          </a:p>
          <a:p>
            <a:pPr algn="ctr"/>
            <a:r>
              <a:rPr lang="en-US" dirty="0" smtClean="0"/>
              <a:t>Remap (GOES-R GRB)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2131" y="5445369"/>
            <a:ext cx="2599045" cy="1200329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GEOCAT</a:t>
            </a:r>
          </a:p>
          <a:p>
            <a:pPr algn="ctr"/>
            <a:r>
              <a:rPr lang="en-US" dirty="0" smtClean="0"/>
              <a:t>GOES-R ABI </a:t>
            </a:r>
          </a:p>
          <a:p>
            <a:pPr algn="ctr"/>
            <a:r>
              <a:rPr lang="en-US" dirty="0" smtClean="0"/>
              <a:t>Legacy Profile Retrieval</a:t>
            </a:r>
          </a:p>
          <a:p>
            <a:pPr algn="ctr"/>
            <a:r>
              <a:rPr lang="en-US" dirty="0"/>
              <a:t>u</a:t>
            </a:r>
            <a:r>
              <a:rPr lang="en-US" dirty="0" smtClean="0"/>
              <a:t>sing Synthetic Radiances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34737" y="6008022"/>
            <a:ext cx="1685526" cy="369332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Lifted Index (LI)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47137" y="6447637"/>
            <a:ext cx="724878" cy="369332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CAPE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918243" y="5565659"/>
            <a:ext cx="2583849" cy="369332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Total </a:t>
            </a:r>
            <a:r>
              <a:rPr lang="en-US" dirty="0" err="1" smtClean="0"/>
              <a:t>Precip</a:t>
            </a:r>
            <a:r>
              <a:rPr lang="en-US" dirty="0" smtClean="0"/>
              <a:t> Water (TPW)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938769" y="5106993"/>
            <a:ext cx="2692275" cy="369332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Total Column Ozone (TCO)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921391" y="3223791"/>
            <a:ext cx="1685526" cy="36933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Lifted Index (LI)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933114" y="3821668"/>
            <a:ext cx="724878" cy="36933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CAPE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921391" y="2590800"/>
            <a:ext cx="2583849" cy="36933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Total </a:t>
            </a:r>
            <a:r>
              <a:rPr lang="en-US" dirty="0" err="1" smtClean="0"/>
              <a:t>Precip</a:t>
            </a:r>
            <a:r>
              <a:rPr lang="en-US" dirty="0" smtClean="0"/>
              <a:t> Water (TPW)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146925" y="1248453"/>
            <a:ext cx="2692275" cy="369332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Total Column Ozone (TCO)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414868" y="2407570"/>
            <a:ext cx="2175509" cy="646331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2x2km Fixed </a:t>
            </a:r>
            <a:r>
              <a:rPr lang="en-US" dirty="0"/>
              <a:t>Grid</a:t>
            </a:r>
          </a:p>
          <a:p>
            <a:pPr algn="ctr"/>
            <a:r>
              <a:rPr lang="en-US" dirty="0" smtClean="0"/>
              <a:t>Remap (GOES-R GRB)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7940" y="3544163"/>
            <a:ext cx="2289153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Validation: </a:t>
            </a:r>
          </a:p>
          <a:p>
            <a:pPr algn="ctr"/>
            <a:r>
              <a:rPr lang="en-US" dirty="0" smtClean="0"/>
              <a:t>WRF-</a:t>
            </a:r>
            <a:r>
              <a:rPr lang="en-US" dirty="0" err="1" smtClean="0"/>
              <a:t>Chem</a:t>
            </a:r>
            <a:r>
              <a:rPr lang="en-US" dirty="0" smtClean="0"/>
              <a:t> Truth</a:t>
            </a:r>
          </a:p>
          <a:p>
            <a:pPr algn="ctr"/>
            <a:r>
              <a:rPr lang="en-US" dirty="0" smtClean="0"/>
              <a:t>vs</a:t>
            </a:r>
          </a:p>
          <a:p>
            <a:pPr algn="ctr"/>
            <a:r>
              <a:rPr lang="en-US" dirty="0" smtClean="0"/>
              <a:t>ABI </a:t>
            </a:r>
            <a:r>
              <a:rPr lang="en-US" dirty="0"/>
              <a:t>synthetic retrieval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76200"/>
            <a:ext cx="9052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ABI Profile Validation using Synthetic Retrievals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2" idx="2"/>
            <a:endCxn id="3" idx="0"/>
          </p:cNvCxnSpPr>
          <p:nvPr/>
        </p:nvCxnSpPr>
        <p:spPr>
          <a:xfrm flipH="1">
            <a:off x="1295400" y="2039929"/>
            <a:ext cx="3678" cy="6270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Elbow Connector 1041"/>
          <p:cNvCxnSpPr/>
          <p:nvPr/>
        </p:nvCxnSpPr>
        <p:spPr>
          <a:xfrm rot="10800000" flipV="1">
            <a:off x="1981200" y="1060326"/>
            <a:ext cx="899160" cy="196366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Elbow Connector 1046"/>
          <p:cNvCxnSpPr>
            <a:endCxn id="27" idx="1"/>
          </p:cNvCxnSpPr>
          <p:nvPr/>
        </p:nvCxnSpPr>
        <p:spPr>
          <a:xfrm flipV="1">
            <a:off x="1994095" y="2775466"/>
            <a:ext cx="927296" cy="436602"/>
          </a:xfrm>
          <a:prstGeom prst="bentConnector3">
            <a:avLst>
              <a:gd name="adj1" fmla="val 62642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endCxn id="26" idx="1"/>
          </p:cNvCxnSpPr>
          <p:nvPr/>
        </p:nvCxnSpPr>
        <p:spPr>
          <a:xfrm>
            <a:off x="1994095" y="3651136"/>
            <a:ext cx="939019" cy="355198"/>
          </a:xfrm>
          <a:prstGeom prst="bentConnector3">
            <a:avLst>
              <a:gd name="adj1" fmla="val 63733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Straight Arrow Connector 1053"/>
          <p:cNvCxnSpPr>
            <a:stCxn id="3" idx="3"/>
            <a:endCxn id="25" idx="1"/>
          </p:cNvCxnSpPr>
          <p:nvPr/>
        </p:nvCxnSpPr>
        <p:spPr>
          <a:xfrm>
            <a:off x="1981200" y="3405664"/>
            <a:ext cx="940191" cy="27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7" idx="3"/>
            <a:endCxn id="28" idx="1"/>
          </p:cNvCxnSpPr>
          <p:nvPr/>
        </p:nvCxnSpPr>
        <p:spPr>
          <a:xfrm flipV="1">
            <a:off x="5029200" y="1433119"/>
            <a:ext cx="1117725" cy="6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/>
          <p:nvPr/>
        </p:nvCxnSpPr>
        <p:spPr>
          <a:xfrm flipV="1">
            <a:off x="5334000" y="5263507"/>
            <a:ext cx="624183" cy="340124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/>
          <p:nvPr/>
        </p:nvCxnSpPr>
        <p:spPr>
          <a:xfrm>
            <a:off x="5334000" y="6350402"/>
            <a:ext cx="624183" cy="35519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endCxn id="7" idx="1"/>
          </p:cNvCxnSpPr>
          <p:nvPr/>
        </p:nvCxnSpPr>
        <p:spPr>
          <a:xfrm>
            <a:off x="5334000" y="6192688"/>
            <a:ext cx="60073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5334000" y="5791200"/>
            <a:ext cx="58424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26" idx="3"/>
          </p:cNvCxnSpPr>
          <p:nvPr/>
        </p:nvCxnSpPr>
        <p:spPr>
          <a:xfrm flipV="1">
            <a:off x="3657992" y="2993767"/>
            <a:ext cx="2768599" cy="1012567"/>
          </a:xfrm>
          <a:prstGeom prst="bentConnector3">
            <a:avLst>
              <a:gd name="adj1" fmla="val 87685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>
            <a:endCxn id="29" idx="1"/>
          </p:cNvCxnSpPr>
          <p:nvPr/>
        </p:nvCxnSpPr>
        <p:spPr>
          <a:xfrm flipV="1">
            <a:off x="4606917" y="2730736"/>
            <a:ext cx="1807951" cy="677722"/>
          </a:xfrm>
          <a:prstGeom prst="bentConnector3">
            <a:avLst>
              <a:gd name="adj1" fmla="val 72047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/>
          <p:nvPr/>
        </p:nvCxnSpPr>
        <p:spPr>
          <a:xfrm flipV="1">
            <a:off x="5496824" y="2436605"/>
            <a:ext cx="903976" cy="338862"/>
          </a:xfrm>
          <a:prstGeom prst="bentConnector3">
            <a:avLst>
              <a:gd name="adj1" fmla="val 2536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28" idx="2"/>
            <a:endCxn id="29" idx="0"/>
          </p:cNvCxnSpPr>
          <p:nvPr/>
        </p:nvCxnSpPr>
        <p:spPr>
          <a:xfrm>
            <a:off x="7493063" y="1617785"/>
            <a:ext cx="9560" cy="78978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29" idx="2"/>
            <a:endCxn id="8" idx="0"/>
          </p:cNvCxnSpPr>
          <p:nvPr/>
        </p:nvCxnSpPr>
        <p:spPr>
          <a:xfrm flipH="1">
            <a:off x="7502517" y="3053901"/>
            <a:ext cx="106" cy="490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endCxn id="8" idx="2"/>
          </p:cNvCxnSpPr>
          <p:nvPr/>
        </p:nvCxnSpPr>
        <p:spPr>
          <a:xfrm flipH="1" flipV="1">
            <a:off x="7502517" y="4744492"/>
            <a:ext cx="106" cy="36250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3" idx="2"/>
            <a:endCxn id="4" idx="0"/>
          </p:cNvCxnSpPr>
          <p:nvPr/>
        </p:nvCxnSpPr>
        <p:spPr>
          <a:xfrm flipH="1">
            <a:off x="1292099" y="4144328"/>
            <a:ext cx="3301" cy="34254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stCxn id="4" idx="2"/>
            <a:endCxn id="5" idx="0"/>
          </p:cNvCxnSpPr>
          <p:nvPr/>
        </p:nvCxnSpPr>
        <p:spPr>
          <a:xfrm>
            <a:off x="1292099" y="5410200"/>
            <a:ext cx="5793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5" idx="3"/>
            <a:endCxn id="6" idx="1"/>
          </p:cNvCxnSpPr>
          <p:nvPr/>
        </p:nvCxnSpPr>
        <p:spPr>
          <a:xfrm>
            <a:off x="2385646" y="6038166"/>
            <a:ext cx="336485" cy="73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3744747" y="2207581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153" name="TextBox 152"/>
          <p:cNvSpPr txBox="1"/>
          <p:nvPr/>
        </p:nvSpPr>
        <p:spPr>
          <a:xfrm>
            <a:off x="7086600" y="83288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125" name="TextBox 124"/>
          <p:cNvSpPr txBox="1"/>
          <p:nvPr/>
        </p:nvSpPr>
        <p:spPr>
          <a:xfrm>
            <a:off x="6818225" y="6487381"/>
            <a:ext cx="19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</p:spTree>
    <p:extLst>
      <p:ext uri="{BB962C8B-B14F-4D97-AF65-F5344CB8AC3E}">
        <p14:creationId xmlns:p14="http://schemas.microsoft.com/office/powerpoint/2010/main" val="31691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rad\Documents\Work\Attachments\jan_02\MOORE_2013_05_20_WRFvsCRTM_ABI_Z_SCATTER_tp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:\Users\Brad\Documents\Work\Attachments\jan_02\MOORE_V1_2013_05_21_00UTC_3PANELS_GEOCAT_WRF_TP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30905" cy="68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 - Truth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4267200" y="246906"/>
            <a:ext cx="470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Water (TPW) Validation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12192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Brad\Documents\Work\Attachments\jan_02\MOORE_V1_2013_05_21_00UTC_3PANELS_GEOCAT_WRF_CA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30905" cy="68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 - Truth</a:t>
            </a:r>
            <a:endParaRPr lang="en-US" b="1" i="1" u="sng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4267200" y="246906"/>
            <a:ext cx="470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CAPE Validation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Brad\Documents\Work\Attachments\jan_02\MOORE_2013_05_20_WRFvsCRTM_ABI_Z_SCATTER_ca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0" y="12192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ad\Documents\Work\Attachments\jan_02\MOORE_V1_2013_05_21_00UTC_3PANELS_GEOCAT_WRF_L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 - Truth</a:t>
            </a:r>
            <a:endParaRPr lang="en-US" b="1" i="1" u="sng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4267200" y="246906"/>
            <a:ext cx="470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Lifted Index (LI) Validation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Brad\Documents\Work\Attachments\jan_02\MOORE_2013_05_20_WRFvsCRTM_ABI_Z_SCATTER_l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0" y="12192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C:\Users\Brad\Documents\Work\Attachments\jan_02\MOORE_V1_2013_05_21_00UTC_3PANELS_GEOCAT_WRF_TC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30905" cy="68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 - Truth</a:t>
            </a:r>
            <a:endParaRPr lang="en-US" b="1" i="1" u="sng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4267200" y="246906"/>
            <a:ext cx="470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Column Ozone (TCO) Validation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C:\Users\Brad\Documents\Work\Attachments\jan_02\MOORE_2013_05_20_WRFvsCRTM_ABI_Z_SCATTER_tc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0" y="12192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2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24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WRF-CHEM Proxy Hurricane Sandy simulation </a:t>
            </a:r>
            <a:r>
              <a:rPr lang="en-US" b="1" dirty="0" err="1" smtClean="0">
                <a:solidFill>
                  <a:srgbClr val="0070C0"/>
                </a:solidFill>
              </a:rPr>
              <a:t>vs</a:t>
            </a:r>
            <a:r>
              <a:rPr lang="en-US" b="1" dirty="0" smtClean="0">
                <a:solidFill>
                  <a:srgbClr val="0070C0"/>
                </a:solidFill>
              </a:rPr>
              <a:t> GOES Sounder </a:t>
            </a:r>
            <a:r>
              <a:rPr lang="en-US" b="1" dirty="0" err="1" smtClean="0">
                <a:solidFill>
                  <a:srgbClr val="0070C0"/>
                </a:solidFill>
              </a:rPr>
              <a:t>Airmass</a:t>
            </a:r>
            <a:r>
              <a:rPr lang="en-US" b="1" dirty="0" smtClean="0">
                <a:solidFill>
                  <a:srgbClr val="0070C0"/>
                </a:solidFill>
              </a:rPr>
              <a:t> RGB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October 26-31, 2012.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25" y="3593068"/>
            <a:ext cx="8680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Calculation                                  					Observation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267200"/>
            <a:ext cx="876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Airmass</a:t>
            </a:r>
            <a:r>
              <a:rPr lang="en-US" dirty="0" smtClean="0"/>
              <a:t> RGB is designed for monitoring the evolution of cyclones, rapid </a:t>
            </a:r>
            <a:r>
              <a:rPr lang="en-US" dirty="0" err="1" smtClean="0"/>
              <a:t>cyclogenesis</a:t>
            </a:r>
            <a:r>
              <a:rPr lang="en-US" dirty="0" smtClean="0"/>
              <a:t>, jet streaks, and potential </a:t>
            </a:r>
            <a:r>
              <a:rPr lang="en-US" dirty="0" err="1" smtClean="0"/>
              <a:t>vorticity</a:t>
            </a:r>
            <a:r>
              <a:rPr lang="en-US" dirty="0" smtClean="0"/>
              <a:t> (PV) anomalies</a:t>
            </a:r>
          </a:p>
          <a:p>
            <a:endParaRPr lang="en-US" b="1" dirty="0" smtClean="0"/>
          </a:p>
          <a:p>
            <a:r>
              <a:rPr lang="en-US" b="1" dirty="0" smtClean="0"/>
              <a:t>Color scheme</a:t>
            </a:r>
            <a:r>
              <a:rPr lang="en-US" dirty="0" smtClean="0"/>
              <a:t>: </a:t>
            </a:r>
          </a:p>
          <a:p>
            <a:r>
              <a:rPr lang="en-US" dirty="0" smtClean="0"/>
              <a:t>Ozone-poor tropical air masses are green, ozone-rich polar air masses are blue </a:t>
            </a:r>
          </a:p>
          <a:p>
            <a:r>
              <a:rPr lang="en-US" dirty="0" smtClean="0"/>
              <a:t>Dry air masses in the upper troposphere are red to orange </a:t>
            </a:r>
          </a:p>
          <a:p>
            <a:r>
              <a:rPr lang="en-US" dirty="0" smtClean="0"/>
              <a:t>High-level clouds are white, Mid-level clouds are brown</a:t>
            </a:r>
          </a:p>
          <a:p>
            <a:r>
              <a:rPr lang="en-US" dirty="0" smtClean="0"/>
              <a:t>Magenta (limb viewing, disregard)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http://www.goes-r.gov/users/comet/npoess/multispectral_topics/rgb/navmenu.php_tab_1_page_6.7.0.htm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1981200"/>
            <a:ext cx="1600200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RGB </a:t>
            </a:r>
            <a:r>
              <a:rPr lang="en-US" sz="1400" dirty="0" err="1" smtClean="0">
                <a:solidFill>
                  <a:schemeClr val="bg1"/>
                </a:solidFill>
              </a:rPr>
              <a:t>Airmass</a:t>
            </a:r>
            <a:r>
              <a:rPr lang="en-US" sz="1400" dirty="0" smtClean="0">
                <a:solidFill>
                  <a:schemeClr val="bg1"/>
                </a:solidFill>
              </a:rPr>
              <a:t> shows entrainment of dry upper </a:t>
            </a:r>
            <a:r>
              <a:rPr lang="en-US" sz="1400" dirty="0" err="1" smtClean="0">
                <a:solidFill>
                  <a:schemeClr val="bg1"/>
                </a:solidFill>
              </a:rPr>
              <a:t>tropospheric</a:t>
            </a:r>
            <a:r>
              <a:rPr lang="en-US" sz="1400" dirty="0" smtClean="0">
                <a:solidFill>
                  <a:schemeClr val="bg1"/>
                </a:solidFill>
              </a:rPr>
              <a:t> air into Sandy during transition from tropical to extra-tropical storm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\\beans\users$\bpierce\Data\Documents\Attachments\mar_04\Animated_RGB_Composite_Sand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" y="685800"/>
            <a:ext cx="9140301" cy="361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5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beans\users$\bpierce\Data\Documents\Attachments\sep_06\Airmass_RGB_Composite_2012_10_30_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441"/>
            <a:ext cx="9144000" cy="35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beans\users$\bpierce\Data\Documents\Attachments\sep_06\CRTM_vs_GOES_RGB_COMPARISON_SCATTER_ALL_SCENES_SANDY_20Z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71"/>
          <a:stretch/>
        </p:blipFill>
        <p:spPr bwMode="auto">
          <a:xfrm>
            <a:off x="6452587" y="4419600"/>
            <a:ext cx="2260600" cy="24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beans\users$\bpierce\Data\Documents\Attachments\sep_06\CRTM_vs_GOES_RGB_COMPARISON_SCATTER_ALL_SCENES_SANDY_20Z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9" b="33599"/>
          <a:stretch/>
        </p:blipFill>
        <p:spPr bwMode="auto">
          <a:xfrm>
            <a:off x="3378200" y="4742896"/>
            <a:ext cx="2260600" cy="20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beans\users$\bpierce\Data\Documents\Attachments\sep_06\CRTM_vs_GOES_RGB_COMPARISON_SCATTER_ALL_SCENES_SANDY_20Z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9" b="2136"/>
          <a:stretch/>
        </p:blipFill>
        <p:spPr bwMode="auto">
          <a:xfrm>
            <a:off x="273050" y="4701466"/>
            <a:ext cx="2260600" cy="21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4343400"/>
            <a:ext cx="8680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Validation </a:t>
            </a:r>
            <a:r>
              <a:rPr lang="en-US" b="1" dirty="0"/>
              <a:t>of proxy ABI RGB </a:t>
            </a:r>
            <a:r>
              <a:rPr lang="en-US" b="1" dirty="0" err="1" smtClean="0"/>
              <a:t>airmass</a:t>
            </a:r>
            <a:r>
              <a:rPr lang="en-US" b="1" dirty="0" smtClean="0"/>
              <a:t> </a:t>
            </a:r>
            <a:r>
              <a:rPr lang="en-US" b="1" dirty="0" err="1" smtClean="0"/>
              <a:t>vs</a:t>
            </a:r>
            <a:r>
              <a:rPr lang="en-US" b="1" dirty="0" smtClean="0"/>
              <a:t> GOES Sounder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-24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WRF-CHEM Proxy Hurricane Sandy simulation </a:t>
            </a:r>
            <a:r>
              <a:rPr lang="en-US" b="1" dirty="0" err="1" smtClean="0">
                <a:solidFill>
                  <a:srgbClr val="0070C0"/>
                </a:solidFill>
              </a:rPr>
              <a:t>vs</a:t>
            </a:r>
            <a:r>
              <a:rPr lang="en-US" b="1" dirty="0" smtClean="0">
                <a:solidFill>
                  <a:srgbClr val="0070C0"/>
                </a:solidFill>
              </a:rPr>
              <a:t> GOES Sounder </a:t>
            </a:r>
            <a:r>
              <a:rPr lang="en-US" b="1" dirty="0" err="1" smtClean="0">
                <a:solidFill>
                  <a:srgbClr val="0070C0"/>
                </a:solidFill>
              </a:rPr>
              <a:t>Airmass</a:t>
            </a:r>
            <a:r>
              <a:rPr lang="en-US" b="1" dirty="0" smtClean="0">
                <a:solidFill>
                  <a:srgbClr val="0070C0"/>
                </a:solidFill>
              </a:rPr>
              <a:t> RGB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October 26-31, 2012.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3494" y="4800600"/>
            <a:ext cx="54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4800600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10400" y="4876800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43400" y="1981200"/>
            <a:ext cx="1600200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Validation with GOES Sounder RGB shows that biases are consistent with expected ABI and Sounder SRF differences (dashed)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925" y="3593068"/>
            <a:ext cx="8680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Calculation                                  					Observation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839600"/>
            <a:ext cx="1683756" cy="1200329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0.5</a:t>
            </a:r>
            <a:r>
              <a:rPr lang="en-US" baseline="30000" dirty="0" smtClean="0"/>
              <a:t>o</a:t>
            </a:r>
            <a:r>
              <a:rPr lang="en-US" dirty="0" smtClean="0"/>
              <a:t>x0.5</a:t>
            </a:r>
            <a:r>
              <a:rPr lang="en-US" baseline="30000" dirty="0" smtClean="0"/>
              <a:t>o</a:t>
            </a:r>
          </a:p>
          <a:p>
            <a:pPr algn="ctr"/>
            <a:r>
              <a:rPr lang="en-US" dirty="0" smtClean="0"/>
              <a:t>GFS </a:t>
            </a:r>
          </a:p>
          <a:p>
            <a:pPr algn="ctr"/>
            <a:r>
              <a:rPr lang="en-US" dirty="0" smtClean="0"/>
              <a:t>Meteorological  Forecast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95600" y="841831"/>
            <a:ext cx="990600" cy="1200329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o</a:t>
            </a:r>
            <a:r>
              <a:rPr lang="en-US" dirty="0" smtClean="0"/>
              <a:t>x1</a:t>
            </a:r>
            <a:r>
              <a:rPr lang="en-US" baseline="30000" dirty="0" smtClean="0"/>
              <a:t>o</a:t>
            </a:r>
          </a:p>
          <a:p>
            <a:pPr algn="ctr"/>
            <a:r>
              <a:rPr lang="en-US" dirty="0" smtClean="0"/>
              <a:t>RAQMS Aerosol Forecast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2667000"/>
            <a:ext cx="1371600" cy="1477328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8x8km</a:t>
            </a:r>
          </a:p>
          <a:p>
            <a:pPr algn="ctr"/>
            <a:r>
              <a:rPr lang="en-US" dirty="0" smtClean="0"/>
              <a:t>WRF-</a:t>
            </a:r>
            <a:r>
              <a:rPr lang="en-US" dirty="0" err="1" smtClean="0"/>
              <a:t>Chem</a:t>
            </a:r>
            <a:endParaRPr lang="en-US" dirty="0" smtClean="0"/>
          </a:p>
          <a:p>
            <a:pPr algn="ctr"/>
            <a:r>
              <a:rPr lang="en-US" dirty="0" smtClean="0"/>
              <a:t>Met/Aerosol Forecast (CONUS)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415" y="4486870"/>
            <a:ext cx="1857367" cy="923330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CRTM </a:t>
            </a:r>
          </a:p>
          <a:p>
            <a:pPr algn="ctr"/>
            <a:r>
              <a:rPr lang="en-US" dirty="0" smtClean="0"/>
              <a:t>Radiative Transfer</a:t>
            </a:r>
          </a:p>
          <a:p>
            <a:pPr algn="ctr"/>
            <a:r>
              <a:rPr lang="en-US" dirty="0" smtClean="0"/>
              <a:t>16 ABI bands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0137" y="5715000"/>
            <a:ext cx="2175509" cy="646331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2kmx2km Fixed </a:t>
            </a:r>
            <a:r>
              <a:rPr lang="en-US" dirty="0"/>
              <a:t>Grid</a:t>
            </a:r>
          </a:p>
          <a:p>
            <a:pPr algn="ctr"/>
            <a:r>
              <a:rPr lang="en-US" dirty="0" smtClean="0"/>
              <a:t>Remap (GOES-R GRB)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0900" y="5437554"/>
            <a:ext cx="2662525" cy="1200329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GEOCAT</a:t>
            </a:r>
          </a:p>
          <a:p>
            <a:pPr algn="ctr"/>
            <a:r>
              <a:rPr lang="en-US" dirty="0" smtClean="0"/>
              <a:t>GOES-R ABI </a:t>
            </a:r>
          </a:p>
          <a:p>
            <a:pPr algn="ctr"/>
            <a:r>
              <a:rPr lang="en-US" dirty="0" smtClean="0"/>
              <a:t>Cloud Retrieval</a:t>
            </a:r>
          </a:p>
          <a:p>
            <a:pPr algn="ctr"/>
            <a:r>
              <a:rPr lang="en-US" dirty="0"/>
              <a:t>u</a:t>
            </a:r>
            <a:r>
              <a:rPr lang="en-US" dirty="0" smtClean="0"/>
              <a:t>sing Synthetic Radiances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7886" y="5848350"/>
            <a:ext cx="1785874" cy="369332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Cloud Top Height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895600" y="2940010"/>
            <a:ext cx="3474413" cy="923330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Cloud Height</a:t>
            </a:r>
          </a:p>
          <a:p>
            <a:r>
              <a:rPr lang="en-US" dirty="0" smtClean="0"/>
              <a:t>Cloud Optical Depths ranging from </a:t>
            </a:r>
          </a:p>
          <a:p>
            <a:r>
              <a:rPr lang="en-US" dirty="0" smtClean="0"/>
              <a:t>0.1,0.3,0.5,1.0,2.0,4.0  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83068" y="3078509"/>
            <a:ext cx="2175509" cy="646331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2x2km Fixed </a:t>
            </a:r>
            <a:r>
              <a:rPr lang="en-US" dirty="0"/>
              <a:t>Grid</a:t>
            </a:r>
          </a:p>
          <a:p>
            <a:pPr algn="ctr"/>
            <a:r>
              <a:rPr lang="en-US" dirty="0" smtClean="0"/>
              <a:t>Remap (GOES-R GRB)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6247" y="3992701"/>
            <a:ext cx="2289153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Validation: </a:t>
            </a:r>
          </a:p>
          <a:p>
            <a:pPr algn="ctr"/>
            <a:r>
              <a:rPr lang="en-US" dirty="0" smtClean="0"/>
              <a:t>WRF-</a:t>
            </a:r>
            <a:r>
              <a:rPr lang="en-US" dirty="0" err="1" smtClean="0"/>
              <a:t>Chem</a:t>
            </a:r>
            <a:r>
              <a:rPr lang="en-US" dirty="0" smtClean="0"/>
              <a:t> Truth</a:t>
            </a:r>
          </a:p>
          <a:p>
            <a:pPr algn="ctr"/>
            <a:r>
              <a:rPr lang="en-US" dirty="0" smtClean="0"/>
              <a:t>vs</a:t>
            </a:r>
          </a:p>
          <a:p>
            <a:pPr algn="ctr"/>
            <a:r>
              <a:rPr lang="en-US" dirty="0" smtClean="0"/>
              <a:t>ABI </a:t>
            </a:r>
            <a:r>
              <a:rPr lang="en-US" dirty="0"/>
              <a:t>synthetic retrieval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76200"/>
            <a:ext cx="9046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ABI Cloud Validation using Synthetic Retrievals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2" idx="2"/>
            <a:endCxn id="3" idx="0"/>
          </p:cNvCxnSpPr>
          <p:nvPr/>
        </p:nvCxnSpPr>
        <p:spPr>
          <a:xfrm flipH="1">
            <a:off x="1295400" y="2039929"/>
            <a:ext cx="3678" cy="6270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Elbow Connector 1041"/>
          <p:cNvCxnSpPr/>
          <p:nvPr/>
        </p:nvCxnSpPr>
        <p:spPr>
          <a:xfrm rot="10800000" flipV="1">
            <a:off x="1981200" y="1060326"/>
            <a:ext cx="899160" cy="196366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Straight Arrow Connector 1053"/>
          <p:cNvCxnSpPr>
            <a:stCxn id="3" idx="3"/>
            <a:endCxn id="25" idx="1"/>
          </p:cNvCxnSpPr>
          <p:nvPr/>
        </p:nvCxnSpPr>
        <p:spPr>
          <a:xfrm flipV="1">
            <a:off x="1981200" y="3401675"/>
            <a:ext cx="914400" cy="39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" idx="3"/>
            <a:endCxn id="7" idx="1"/>
          </p:cNvCxnSpPr>
          <p:nvPr/>
        </p:nvCxnSpPr>
        <p:spPr>
          <a:xfrm flipV="1">
            <a:off x="6053425" y="6033016"/>
            <a:ext cx="824461" cy="470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29" idx="2"/>
            <a:endCxn id="8" idx="0"/>
          </p:cNvCxnSpPr>
          <p:nvPr/>
        </p:nvCxnSpPr>
        <p:spPr>
          <a:xfrm>
            <a:off x="7770823" y="3724840"/>
            <a:ext cx="1" cy="2678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7" idx="0"/>
          </p:cNvCxnSpPr>
          <p:nvPr/>
        </p:nvCxnSpPr>
        <p:spPr>
          <a:xfrm flipV="1">
            <a:off x="7770823" y="5193030"/>
            <a:ext cx="0" cy="6553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3" idx="2"/>
            <a:endCxn id="4" idx="0"/>
          </p:cNvCxnSpPr>
          <p:nvPr/>
        </p:nvCxnSpPr>
        <p:spPr>
          <a:xfrm flipH="1">
            <a:off x="1292099" y="4144328"/>
            <a:ext cx="3301" cy="34254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stCxn id="4" idx="2"/>
            <a:endCxn id="5" idx="0"/>
          </p:cNvCxnSpPr>
          <p:nvPr/>
        </p:nvCxnSpPr>
        <p:spPr>
          <a:xfrm>
            <a:off x="1292099" y="5410200"/>
            <a:ext cx="5793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5" idx="3"/>
            <a:endCxn id="6" idx="1"/>
          </p:cNvCxnSpPr>
          <p:nvPr/>
        </p:nvCxnSpPr>
        <p:spPr>
          <a:xfrm flipV="1">
            <a:off x="2385646" y="6037719"/>
            <a:ext cx="1005254" cy="44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4251253" y="2533605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125" name="TextBox 124"/>
          <p:cNvSpPr txBox="1"/>
          <p:nvPr/>
        </p:nvSpPr>
        <p:spPr>
          <a:xfrm>
            <a:off x="6818225" y="6248400"/>
            <a:ext cx="19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cxnSp>
        <p:nvCxnSpPr>
          <p:cNvPr id="35" name="Straight Arrow Connector 34"/>
          <p:cNvCxnSpPr>
            <a:stCxn id="25" idx="3"/>
            <a:endCxn id="29" idx="1"/>
          </p:cNvCxnSpPr>
          <p:nvPr/>
        </p:nvCxnSpPr>
        <p:spPr>
          <a:xfrm>
            <a:off x="6370013" y="3401675"/>
            <a:ext cx="31305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7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Brad\Documents\Work\Attachments\jan_02\SANDY_2013_10_26_31_WRFvsCRTM_ABI14_Z_SCATTER_ctp02_p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114425"/>
            <a:ext cx="5743575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Brad\Documents\Work\Attachments\jan_02\SANDY_V1_OD01_2012_10_30_20UTC_3PANELS_GEOCAT_WRF_CT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 - Truth</a:t>
            </a:r>
            <a:endParaRPr lang="en-US" b="1" i="1" u="sng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4267200" y="246906"/>
            <a:ext cx="470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Top Height (COT=0.1) Validation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mar_05\peak_pm25_u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66058"/>
            <a:ext cx="8258174" cy="629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5016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Surface Fine Particulate (&lt;2.5 micron) PM2.5 Air Quality Index (AQI) </a:t>
            </a:r>
            <a:r>
              <a:rPr lang="en-US" sz="2000" b="1" dirty="0" smtClean="0"/>
              <a:t>March 03, </a:t>
            </a:r>
            <a:r>
              <a:rPr lang="en-US" sz="2000" b="1" dirty="0" smtClean="0"/>
              <a:t>2014</a:t>
            </a:r>
            <a:endParaRPr lang="en-US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t="70475" r="46195" b="24775"/>
          <a:stretch/>
        </p:blipFill>
        <p:spPr bwMode="auto">
          <a:xfrm>
            <a:off x="3789535" y="6382962"/>
            <a:ext cx="5051834" cy="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2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Brad\Documents\Work\Attachments\jan_02\SANDY_2013_10_26_31_WRFvsCRTM_ABI14_Z_SCATTER_ctp02_p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114425"/>
            <a:ext cx="5743575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rad\Documents\Work\Attachments\jan_02\SANDY_V1_OD03_2012_10_30_20UTC_3PANELS_GEOCAT_WRF_CT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 - Truth</a:t>
            </a:r>
            <a:endParaRPr lang="en-US" b="1" i="1" u="sng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4267200" y="246906"/>
            <a:ext cx="470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Top Height (COT=0.3) Validation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80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rad\Documents\Work\Attachments\jan_02\SANDY_2013_10_26_31_WRFvsCRTM_ABI14_Z_SCATTER_ctp02_p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114425"/>
            <a:ext cx="5743575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Brad\Documents\Work\Attachments\jan_02\SANDY_V1_OD05_2012_10_30_20UTC_3PANELS_GEOCAT_WRF_CT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 - Truth</a:t>
            </a:r>
            <a:endParaRPr lang="en-US" b="1" i="1" u="sng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4267200" y="246906"/>
            <a:ext cx="470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Top Height (COT=0.5) Validation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rad\Documents\Work\Attachments\jan_02\SANDY_2013_10_26_31_WRFvsCRTM_ABI14_Z_SCATTER_ctp02_1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114425"/>
            <a:ext cx="5743575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Brad\Documents\Work\Attachments\jan_02\SANDY_V1_OD10_2012_10_30_20UTC_3PANELS_GEOCAT_WRF_CT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 - Truth</a:t>
            </a:r>
            <a:endParaRPr lang="en-US" b="1" i="1" u="sng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4267200" y="246906"/>
            <a:ext cx="470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Top Height (COT=1.0) Validation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5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Brad\Documents\Work\Attachments\jan_02\SANDY_2013_10_26_31_WRFvsCRTM_ABI14_Z_SCATTER_ctp02_2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114425"/>
            <a:ext cx="5743575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Brad\Documents\Work\Attachments\jan_02\SANDY_V1_OD20_2012_10_30_20UTC_3PANELS_GEOCAT_WRF_CT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 - Truth</a:t>
            </a:r>
            <a:endParaRPr lang="en-US" b="1" i="1" u="sng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267200" y="246906"/>
            <a:ext cx="470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Top Height (COT=2.0) Validation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4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Brad\Documents\Work\Attachments\jan_02\SANDY_2013_10_26_31_WRFvsCRTM_ABI14_Z_SCATTER_ctp02_4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114425"/>
            <a:ext cx="5743575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Brad\Documents\Work\Attachments\jan_02\SANDY_V1_OD50_2012_10_30_20UTC_3PANELS_GEOCAT_WRF_CT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</a:t>
            </a:r>
            <a:endParaRPr lang="en-US" b="1" i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Truth</a:t>
            </a:r>
            <a:endParaRPr lang="en-US" b="1" i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Retrieval - Truth</a:t>
            </a:r>
            <a:endParaRPr lang="en-US" b="1" i="1" u="sng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267200" y="246906"/>
            <a:ext cx="470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Top Height (COT=4.0) Validation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2" t="35556" r="52231" b="33265"/>
          <a:stretch/>
        </p:blipFill>
        <p:spPr bwMode="auto">
          <a:xfrm>
            <a:off x="990600" y="1524000"/>
            <a:ext cx="635795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4876800"/>
            <a:ext cx="762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69770" y="4747260"/>
            <a:ext cx="83820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COT=0.1</a:t>
            </a:r>
            <a:endParaRPr lang="en-US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38450" y="4744730"/>
            <a:ext cx="83820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COT=0.3</a:t>
            </a:r>
            <a:endParaRPr lang="en-US" sz="11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03320" y="4744730"/>
            <a:ext cx="83820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COT=0.5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83430" y="4747260"/>
            <a:ext cx="83820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COT=1.0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52110" y="4744730"/>
            <a:ext cx="83820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COT=2.0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16980" y="4744730"/>
            <a:ext cx="83820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COT=4.0</a:t>
            </a:r>
            <a:endParaRPr lang="en-US" sz="11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640747" y="5562600"/>
            <a:ext cx="6324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Tests using different Cloud Optical Thickness (COT) thresholds for determining </a:t>
            </a:r>
            <a:r>
              <a:rPr lang="en-US" dirty="0"/>
              <a:t>C</a:t>
            </a:r>
            <a:r>
              <a:rPr lang="en-US" dirty="0" smtClean="0"/>
              <a:t>loud </a:t>
            </a:r>
            <a:r>
              <a:rPr lang="en-US" dirty="0"/>
              <a:t>T</a:t>
            </a:r>
            <a:r>
              <a:rPr lang="en-US" dirty="0" smtClean="0"/>
              <a:t>op Pressure (CTP) shows that the GOES-R ABI CTP retrieval is sensitive to clouds with minimum COT between  0.1 and 0.3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08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1536174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GFS/RAQMS/CRTM based Full Disk ABI proxy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ea typeface="Calibri" pitchFamily="34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1) GFS model meteorological (T,Q,P,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Tsfc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cloud water, cloud ice) and RAQMS 1x1 degree aerosol/ozone forecasts interpolated onto GFS grid used as input to CRTM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2) Simulated FD datasets all ban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ds provided on ABI fixed grid (as implemented in ground system) at time resolutions (achieved by linear time interpolation) indicated by expected ABI mode (3, 4).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3) Expertise developed under GRAFIIR will be adapted to develop a set of instrument level artifacts (such as noise or striping) to the automated generation of the simulated ABI data.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7800" y="5606534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RAQMS – </a:t>
            </a:r>
            <a:r>
              <a:rPr lang="en-US" dirty="0" err="1"/>
              <a:t>Realtime</a:t>
            </a:r>
            <a:r>
              <a:rPr lang="en-US" dirty="0"/>
              <a:t> Air Quality Modeling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2945404" y="6172200"/>
            <a:ext cx="321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http://raqms-ops.ssec.wisc.edu/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287"/>
          <p:cNvSpPr/>
          <p:nvPr/>
        </p:nvSpPr>
        <p:spPr>
          <a:xfrm>
            <a:off x="1905000" y="5181600"/>
            <a:ext cx="7086600" cy="381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FTP file transfer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0135" y="152400"/>
            <a:ext cx="6363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ABI Full Disk Data Simulation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5798890"/>
            <a:ext cx="2175509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2kmx2km Full Disk Fixed Grid Remap (GOES-R GRB)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16091" y="5789960"/>
            <a:ext cx="2175509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2kmx2km CONUS Fixed Grid Remap (GOES-R GRB)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flipH="1">
            <a:off x="7919787" y="4343400"/>
            <a:ext cx="5013" cy="14466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ectangle 273"/>
          <p:cNvSpPr/>
          <p:nvPr/>
        </p:nvSpPr>
        <p:spPr>
          <a:xfrm>
            <a:off x="152401" y="5867400"/>
            <a:ext cx="160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RaFTR</a:t>
            </a:r>
            <a:r>
              <a:rPr lang="en-US" dirty="0" smtClean="0"/>
              <a:t> software – </a:t>
            </a:r>
          </a:p>
          <a:p>
            <a:r>
              <a:rPr lang="en-US" dirty="0" smtClean="0"/>
              <a:t>ABI in a box </a:t>
            </a: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76200" y="5722690"/>
            <a:ext cx="8991600" cy="105911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9" name="Straight Arrow Connector 278"/>
          <p:cNvCxnSpPr/>
          <p:nvPr/>
        </p:nvCxnSpPr>
        <p:spPr>
          <a:xfrm>
            <a:off x="2971800" y="4343400"/>
            <a:ext cx="0" cy="1447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/>
          <p:cNvGrpSpPr/>
          <p:nvPr/>
        </p:nvGrpSpPr>
        <p:grpSpPr>
          <a:xfrm>
            <a:off x="76200" y="762000"/>
            <a:ext cx="8991600" cy="4191000"/>
            <a:chOff x="76200" y="1295400"/>
            <a:chExt cx="8991600" cy="4191000"/>
          </a:xfrm>
        </p:grpSpPr>
        <p:sp>
          <p:nvSpPr>
            <p:cNvPr id="2" name="TextBox 1"/>
            <p:cNvSpPr txBox="1"/>
            <p:nvPr/>
          </p:nvSpPr>
          <p:spPr>
            <a:xfrm>
              <a:off x="2362200" y="1853967"/>
              <a:ext cx="1683756" cy="1477328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T574 (~28km) GFS </a:t>
              </a:r>
            </a:p>
            <a:p>
              <a:pPr algn="ctr"/>
              <a:r>
                <a:rPr lang="en-US" dirty="0" smtClean="0"/>
                <a:t>Meteorological  Forecast (Global)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5800" y="1905000"/>
              <a:ext cx="990600" cy="1477328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</a:t>
              </a:r>
              <a:r>
                <a:rPr lang="en-US" baseline="30000" dirty="0" smtClean="0"/>
                <a:t>o</a:t>
              </a:r>
              <a:r>
                <a:rPr lang="en-US" dirty="0" smtClean="0"/>
                <a:t>x1</a:t>
              </a:r>
              <a:r>
                <a:rPr lang="en-US" baseline="30000" dirty="0" smtClean="0"/>
                <a:t>o</a:t>
              </a:r>
            </a:p>
            <a:p>
              <a:pPr algn="ctr"/>
              <a:r>
                <a:rPr lang="en-US" dirty="0" smtClean="0"/>
                <a:t>RAQMS Aerosol Forecast (Global)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162800" y="1905000"/>
              <a:ext cx="1371600" cy="1477328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8x8km</a:t>
              </a:r>
            </a:p>
            <a:p>
              <a:pPr algn="ctr"/>
              <a:r>
                <a:rPr lang="en-US" dirty="0" smtClean="0"/>
                <a:t>WRF-</a:t>
              </a:r>
              <a:r>
                <a:rPr lang="en-US" dirty="0" err="1" smtClean="0"/>
                <a:t>Chem</a:t>
              </a:r>
              <a:endParaRPr lang="en-US" dirty="0" smtClean="0"/>
            </a:p>
            <a:p>
              <a:pPr algn="ctr"/>
              <a:r>
                <a:rPr lang="en-US" dirty="0" smtClean="0"/>
                <a:t>Met/Aerosol Forecast (CONUS)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38800" y="1905000"/>
              <a:ext cx="990600" cy="1477328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r>
                <a:rPr lang="en-US" baseline="30000" dirty="0"/>
                <a:t>o</a:t>
              </a:r>
              <a:r>
                <a:rPr lang="en-US" dirty="0"/>
                <a:t>x1</a:t>
              </a:r>
              <a:r>
                <a:rPr lang="en-US" baseline="30000" dirty="0"/>
                <a:t>o</a:t>
              </a:r>
            </a:p>
            <a:p>
              <a:pPr algn="ctr"/>
              <a:r>
                <a:rPr lang="en-US" dirty="0" smtClean="0"/>
                <a:t>RAQMS Ozone Forecast (Global)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05000" y="3962400"/>
              <a:ext cx="1857367" cy="92333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  <a:prstDash val="solid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CRTM Full Disk  </a:t>
              </a:r>
            </a:p>
            <a:p>
              <a:pPr algn="ctr"/>
              <a:r>
                <a:rPr lang="en-US" dirty="0" smtClean="0"/>
                <a:t>Radiative Transfer</a:t>
              </a:r>
            </a:p>
            <a:p>
              <a:pPr algn="ctr"/>
              <a:r>
                <a:rPr lang="en-US" dirty="0" smtClean="0"/>
                <a:t>16 ABI bands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086600" y="3962400"/>
              <a:ext cx="1857367" cy="92333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  <a:prstDash val="solid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CRTM CONUS</a:t>
              </a:r>
            </a:p>
            <a:p>
              <a:pPr algn="ctr"/>
              <a:r>
                <a:rPr lang="en-US" dirty="0" smtClean="0"/>
                <a:t>Radiative Transfer</a:t>
              </a:r>
            </a:p>
            <a:p>
              <a:pPr algn="ctr"/>
              <a:r>
                <a:rPr lang="en-US" dirty="0" smtClean="0"/>
                <a:t>16 ABI bands</a:t>
              </a:r>
              <a:endParaRPr lang="en-US" dirty="0"/>
            </a:p>
          </p:txBody>
        </p:sp>
        <p:cxnSp>
          <p:nvCxnSpPr>
            <p:cNvPr id="52" name="Elbow Connector 51"/>
            <p:cNvCxnSpPr/>
            <p:nvPr/>
          </p:nvCxnSpPr>
          <p:spPr>
            <a:xfrm>
              <a:off x="6629400" y="2334399"/>
              <a:ext cx="457200" cy="1780401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hape 62"/>
            <p:cNvCxnSpPr/>
            <p:nvPr/>
          </p:nvCxnSpPr>
          <p:spPr>
            <a:xfrm flipV="1">
              <a:off x="2895600" y="1295400"/>
              <a:ext cx="5257800" cy="533400"/>
            </a:xfrm>
            <a:prstGeom prst="bentConnector3">
              <a:avLst>
                <a:gd name="adj1" fmla="val 60"/>
              </a:avLst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8153400" y="1295400"/>
              <a:ext cx="0" cy="6096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hape 81"/>
            <p:cNvCxnSpPr>
              <a:stCxn id="15" idx="0"/>
            </p:cNvCxnSpPr>
            <p:nvPr/>
          </p:nvCxnSpPr>
          <p:spPr>
            <a:xfrm rot="5400000" flipH="1" flipV="1">
              <a:off x="6076950" y="361950"/>
              <a:ext cx="457200" cy="2628900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7620000" y="1447800"/>
              <a:ext cx="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2971800" y="3352800"/>
              <a:ext cx="0" cy="6096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7837994" y="3352800"/>
              <a:ext cx="10606" cy="6284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 flipH="1">
              <a:off x="5604545" y="4258811"/>
              <a:ext cx="533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ectangle 181"/>
            <p:cNvSpPr/>
            <p:nvPr/>
          </p:nvSpPr>
          <p:spPr>
            <a:xfrm>
              <a:off x="4038600" y="3868340"/>
              <a:ext cx="2743200" cy="646331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UW HSR IR land surface emissivity (Global/CONUS)</a:t>
              </a:r>
              <a:endParaRPr lang="en-US" dirty="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4038600" y="4611469"/>
              <a:ext cx="2743200" cy="646331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MODIS land surface reflectivity (Global/CONUS)</a:t>
              </a:r>
              <a:endParaRPr lang="en-US" dirty="0"/>
            </a:p>
          </p:txBody>
        </p:sp>
        <p:cxnSp>
          <p:nvCxnSpPr>
            <p:cNvPr id="191" name="Elbow Connector 190"/>
            <p:cNvCxnSpPr>
              <a:stCxn id="183" idx="3"/>
            </p:cNvCxnSpPr>
            <p:nvPr/>
          </p:nvCxnSpPr>
          <p:spPr>
            <a:xfrm flipV="1">
              <a:off x="6781800" y="4800600"/>
              <a:ext cx="304800" cy="1340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/>
            <p:nvPr/>
          </p:nvCxnSpPr>
          <p:spPr>
            <a:xfrm>
              <a:off x="6781800" y="4343400"/>
              <a:ext cx="3048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Arrow Connector 220"/>
            <p:cNvCxnSpPr/>
            <p:nvPr/>
          </p:nvCxnSpPr>
          <p:spPr>
            <a:xfrm flipH="1" flipV="1">
              <a:off x="3733800" y="4342894"/>
              <a:ext cx="304800" cy="5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Elbow Connector 222"/>
            <p:cNvCxnSpPr>
              <a:stCxn id="183" idx="1"/>
            </p:cNvCxnSpPr>
            <p:nvPr/>
          </p:nvCxnSpPr>
          <p:spPr>
            <a:xfrm rot="10800000">
              <a:off x="3733800" y="4800601"/>
              <a:ext cx="304800" cy="1340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300000">
              <a:off x="5009574" y="3381299"/>
              <a:ext cx="19626" cy="2001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80000">
              <a:off x="6152648" y="3380349"/>
              <a:ext cx="19552" cy="3534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H="1">
              <a:off x="3200400" y="3581400"/>
              <a:ext cx="1828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H="1">
              <a:off x="3581400" y="3733800"/>
              <a:ext cx="2590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/>
            <p:nvPr/>
          </p:nvCxnSpPr>
          <p:spPr>
            <a:xfrm>
              <a:off x="3200400" y="3581400"/>
              <a:ext cx="0" cy="381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/>
            <p:cNvCxnSpPr/>
            <p:nvPr/>
          </p:nvCxnSpPr>
          <p:spPr>
            <a:xfrm>
              <a:off x="3581400" y="3733800"/>
              <a:ext cx="0" cy="2286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Rectangle 276"/>
            <p:cNvSpPr/>
            <p:nvPr/>
          </p:nvSpPr>
          <p:spPr>
            <a:xfrm>
              <a:off x="76200" y="3657600"/>
              <a:ext cx="8991600" cy="18288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152400" y="4410670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Radiative</a:t>
              </a:r>
              <a:r>
                <a:rPr lang="en-US" dirty="0" smtClean="0"/>
                <a:t> </a:t>
              </a:r>
            </a:p>
            <a:p>
              <a:r>
                <a:rPr lang="en-US" dirty="0" smtClean="0"/>
                <a:t>Transfer –</a:t>
              </a:r>
            </a:p>
            <a:p>
              <a:r>
                <a:rPr lang="en-US" dirty="0" smtClean="0"/>
                <a:t>synthetic radiances</a:t>
              </a:r>
              <a:endParaRPr lang="en-US" dirty="0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76200" y="1676400"/>
              <a:ext cx="8991600" cy="18288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52400" y="1752600"/>
              <a:ext cx="2133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NWP/Aerosol/Ozone Forecast – </a:t>
              </a:r>
            </a:p>
            <a:p>
              <a:r>
                <a:rPr lang="en-US" dirty="0" smtClean="0"/>
                <a:t>input profiles for RT</a:t>
              </a:r>
            </a:p>
            <a:p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7507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7288"/>
            <a:ext cx="9144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Initial AWIPS II test data development (November/December 2013)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The primary AWIPS II application for data ingest, processing, and storage is </a:t>
            </a:r>
            <a:r>
              <a:rPr lang="en-US" dirty="0" smtClean="0"/>
              <a:t>the Environmental </a:t>
            </a:r>
            <a:r>
              <a:rPr lang="en-US" dirty="0"/>
              <a:t>Data </a:t>
            </a:r>
            <a:r>
              <a:rPr lang="en-US" dirty="0" err="1"/>
              <a:t>EXchange</a:t>
            </a:r>
            <a:r>
              <a:rPr lang="en-US" dirty="0"/>
              <a:t> (EDEX) server</a:t>
            </a:r>
            <a:r>
              <a:rPr lang="en-US" dirty="0" smtClean="0"/>
              <a:t>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The primary AWIPS II application for visualization/data manipulation is the </a:t>
            </a:r>
            <a:r>
              <a:rPr lang="en-US" dirty="0" smtClean="0"/>
              <a:t>Common AWIPS </a:t>
            </a:r>
            <a:r>
              <a:rPr lang="en-US" dirty="0"/>
              <a:t>Visualization Environment (CAVE) </a:t>
            </a:r>
            <a:r>
              <a:rPr lang="en-US" dirty="0" smtClean="0"/>
              <a:t>client.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ABI Full disk simulation used for AWIPS II development/test of EDEX/CAVE capability </a:t>
            </a:r>
            <a:r>
              <a:rPr lang="en-US" dirty="0" err="1" smtClean="0"/>
              <a:t>wrt</a:t>
            </a:r>
            <a:r>
              <a:rPr lang="en-US" dirty="0" smtClean="0"/>
              <a:t> ABI imagery.  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Working with Joe </a:t>
            </a:r>
            <a:r>
              <a:rPr lang="en-US" dirty="0" err="1" smtClean="0"/>
              <a:t>Zajic</a:t>
            </a:r>
            <a:r>
              <a:rPr lang="en-US" dirty="0" smtClean="0"/>
              <a:t> (AWIPS </a:t>
            </a:r>
            <a:r>
              <a:rPr lang="en-US" dirty="0"/>
              <a:t>II coordinator for the Proving Ground efforts) </a:t>
            </a:r>
            <a:r>
              <a:rPr lang="en-US" dirty="0" smtClean="0"/>
              <a:t>to use WRF-CHEM and GFS-based ABI radiances to support GOES-R Data </a:t>
            </a:r>
            <a:r>
              <a:rPr lang="en-US" dirty="0"/>
              <a:t>Operations Support Team (DOST) </a:t>
            </a:r>
            <a:r>
              <a:rPr lang="en-US" dirty="0" smtClean="0"/>
              <a:t>validation </a:t>
            </a:r>
            <a:r>
              <a:rPr lang="en-US" dirty="0"/>
              <a:t>and preparation of operations of the GOES ground data and product system.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7288"/>
            <a:ext cx="9144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Initial AWIPS II test data development (November/December 2013) </a:t>
            </a:r>
            <a:br>
              <a:rPr lang="en-US" sz="2400" b="1" dirty="0" smtClean="0"/>
            </a:br>
            <a:endParaRPr lang="en-US" sz="2400" b="1" dirty="0" smtClean="0"/>
          </a:p>
          <a:p>
            <a:r>
              <a:rPr lang="en-US" dirty="0" smtClean="0"/>
              <a:t>Deliveries to date:</a:t>
            </a:r>
          </a:p>
          <a:p>
            <a:endParaRPr lang="en-US" dirty="0" smtClean="0"/>
          </a:p>
          <a:p>
            <a:pPr marL="800100" lvl="1" indent="-342900">
              <a:buAutoNum type="arabicPeriod"/>
            </a:pPr>
            <a:r>
              <a:rPr lang="en-US" dirty="0" smtClean="0"/>
              <a:t> Full Disk GFS-based ABI radiances for 48 hour period </a:t>
            </a:r>
            <a:r>
              <a:rPr lang="en-US" dirty="0" smtClean="0">
                <a:latin typeface="+mj-lt"/>
                <a:cs typeface="Arial" charset="0"/>
              </a:rPr>
              <a:t>August 20-22, 2013 </a:t>
            </a:r>
            <a:r>
              <a:rPr lang="en-US" dirty="0" smtClean="0">
                <a:latin typeface="Arial" charset="0"/>
                <a:cs typeface="Arial" charset="0"/>
              </a:rPr>
              <a:t>(</a:t>
            </a:r>
            <a:r>
              <a:rPr lang="en-US" dirty="0" smtClean="0"/>
              <a:t>every 3 hours, on the forecast grid) - for East and West stations.</a:t>
            </a:r>
          </a:p>
          <a:p>
            <a:pPr marL="800100" lvl="1" indent="-342900">
              <a:buAutoNum type="arabicPeriod"/>
            </a:pPr>
            <a:endParaRPr lang="en-US" dirty="0" smtClean="0"/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 smtClean="0"/>
              <a:t>GFS global 27 km (T574) 64 level (model top at 0.2 </a:t>
            </a:r>
            <a:r>
              <a:rPr lang="en-US" dirty="0" err="1" smtClean="0"/>
              <a:t>hPa</a:t>
            </a:r>
            <a:r>
              <a:rPr lang="en-US" dirty="0" smtClean="0"/>
              <a:t>) forecast</a:t>
            </a:r>
          </a:p>
          <a:p>
            <a:pPr marL="800100" lvl="1" indent="-342900">
              <a:buAutoNum type="arabicPeriod"/>
            </a:pPr>
            <a:endParaRPr lang="en-US" dirty="0" smtClean="0"/>
          </a:p>
          <a:p>
            <a:pPr lvl="1"/>
            <a:r>
              <a:rPr lang="en-US" dirty="0" smtClean="0"/>
              <a:t>2.  CONUS RAQMS/WRF-</a:t>
            </a:r>
            <a:r>
              <a:rPr lang="en-US" dirty="0" err="1" smtClean="0"/>
              <a:t>Chem</a:t>
            </a:r>
            <a:r>
              <a:rPr lang="en-US" dirty="0" smtClean="0"/>
              <a:t> based ABI radiances for 48 hour period </a:t>
            </a:r>
            <a:r>
              <a:rPr lang="en-US" dirty="0" smtClean="0">
                <a:cs typeface="Arial" charset="0"/>
              </a:rPr>
              <a:t>August 20-22, 2013</a:t>
            </a:r>
            <a:r>
              <a:rPr lang="en-US" dirty="0" smtClean="0"/>
              <a:t> (hourly, on the forecast grid) – for East and West stations.</a:t>
            </a:r>
          </a:p>
          <a:p>
            <a:pPr lvl="1"/>
            <a:endParaRPr lang="en-US" dirty="0" smtClean="0"/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 smtClean="0"/>
              <a:t>WRF-</a:t>
            </a:r>
            <a:r>
              <a:rPr lang="en-US" dirty="0" err="1" smtClean="0"/>
              <a:t>Chem</a:t>
            </a:r>
            <a:r>
              <a:rPr lang="en-US" dirty="0" smtClean="0"/>
              <a:t> 8km met/aerosol forecast with RAQMS stratosphere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3.  The corresponding raw GOES-14 Super-Rapid-Scan data from that time period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smtClean="0">
                <a:hlinkClick r:id="rId2"/>
              </a:rPr>
              <a:t>August 21, 2013 Late Afternoon over Wisconsin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endParaRPr lang="en-US" dirty="0"/>
          </a:p>
          <a:p>
            <a:r>
              <a:rPr lang="en-US" dirty="0" smtClean="0"/>
              <a:t>Currently working on real-time delivery of Full Disk East and West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38200" y="5934670"/>
            <a:ext cx="6540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 – NCEP Global Forecast System</a:t>
            </a:r>
          </a:p>
          <a:p>
            <a:r>
              <a:rPr lang="en-US" dirty="0" smtClean="0"/>
              <a:t>WRF-</a:t>
            </a:r>
            <a:r>
              <a:rPr lang="en-US" dirty="0" err="1" smtClean="0"/>
              <a:t>Chem</a:t>
            </a:r>
            <a:r>
              <a:rPr lang="en-US" dirty="0" smtClean="0"/>
              <a:t> – Weather Research and Forecast model with Chemistry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016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Radar reflectivity/Surface analysis: 12Z March </a:t>
            </a:r>
            <a:r>
              <a:rPr lang="en-US" sz="2000" b="1" dirty="0" smtClean="0"/>
              <a:t>03, </a:t>
            </a:r>
            <a:r>
              <a:rPr lang="en-US" sz="2000" b="1" dirty="0" smtClean="0"/>
              <a:t>2014</a:t>
            </a:r>
            <a:endParaRPr lang="en-US" sz="2000" b="1" dirty="0"/>
          </a:p>
        </p:txBody>
      </p:sp>
      <p:pic>
        <p:nvPicPr>
          <p:cNvPr id="7" name="Picture 3" descr="\\beans\users$\bpierce\Data\Documents\Attachments\mar_05\radsfcus_exp20140303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84308"/>
            <a:ext cx="7848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40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016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Synthetic ABI Band 13 (10.35 micron) 12Z March 03 –09Z March 06, 2014</a:t>
            </a:r>
            <a:endParaRPr lang="en-US" sz="2000" b="1" dirty="0"/>
          </a:p>
        </p:txBody>
      </p:sp>
      <p:pic>
        <p:nvPicPr>
          <p:cNvPr id="14341" name="Picture 5" descr="\\beans\users$\bpierce\Data\Documents\Attachments\mar_05\gfs_ABI_TB1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1184"/>
            <a:ext cx="6762750" cy="640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7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96176" y="81376"/>
            <a:ext cx="4876800" cy="6706625"/>
            <a:chOff x="380999" y="-3276600"/>
            <a:chExt cx="8021372" cy="9180213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8" t="12220" r="25375" b="3683"/>
            <a:stretch/>
          </p:blipFill>
          <p:spPr bwMode="auto">
            <a:xfrm>
              <a:off x="381000" y="-3276600"/>
              <a:ext cx="8021371" cy="8410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4" t="64687" r="25389" b="27618"/>
            <a:stretch/>
          </p:blipFill>
          <p:spPr bwMode="auto">
            <a:xfrm>
              <a:off x="380999" y="5134069"/>
              <a:ext cx="8021371" cy="769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52400" y="3657600"/>
            <a:ext cx="3682934" cy="28623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IDEA-I AIRS,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and IASI SI forecast capability is currently being beta tested at CIMSS using the UW-Madison Dual Regression retrieval</a:t>
            </a:r>
          </a:p>
          <a:p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Extensive testing for June 6, 2012 Wyoming SI Exceptional Event Analysis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esting for May 2013 SI events underway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41961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Infusing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Satellite Data Into Environmental Applications - International (IDEA-I)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Stratospheric Intrusion (SI) forecast is being developed under the Community Satellite Processing Package (CSPP) 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CSPP supports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Direct Broadcast (DB)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satellite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community through the packaging and distribution of open source science software.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Funded by NOAA Joint Polar Satellite System (JPSS)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488668"/>
            <a:ext cx="4263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http://cimss.ssec.wisc.edu/idea-i/USozone/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000694" y="184736"/>
            <a:ext cx="7136261" cy="49259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Dual-Regression Retrieval Parameters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47283"/>
            <a:ext cx="9144000" cy="501675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atmospheric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temperature [K] at 101 pressure levels  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atmospheric humidity [g/kg] at 101 pressure levels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atmospheric ozone [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ppmv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] at 101 pressure levels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atmospheric relative humidity [%] at 101 pressure levels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atmospheric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dew point temperature [K] at 101 pressure levels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surface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skin temperature [K]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surface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emissivity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instrument spectral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resolution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precipitable water (vertically integrated from 100 hPa to surface) [cm]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precipitable water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1, 2, 3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(vertically integrated from 900 hPa to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surface, 700 to 900, 300 to 700 hPa)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[cm]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ozone amount (vertically integrated) [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dobson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units]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lifted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index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600" baseline="30000" dirty="0" err="1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convective available potential energy [J/kg]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concentration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ppmv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top pressure [hPa]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top temperature [K]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optical thickness      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effective cloud emissivity 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mask (values: 0 clear, 1 cloud)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Output Format: hdf5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http://cimss.ssec.wisc.edu/cspp/uwhsrtv_edr_v1.1.shtml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857082" y="932156"/>
            <a:ext cx="9144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67400" y="1438922"/>
            <a:ext cx="1447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867400" y="1905000"/>
            <a:ext cx="9144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71482" y="932156"/>
            <a:ext cx="0" cy="9728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15200" y="1102312"/>
            <a:ext cx="1328056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Used in SI </a:t>
            </a:r>
          </a:p>
          <a:p>
            <a:r>
              <a:rPr lang="en-US" dirty="0" smtClean="0"/>
              <a:t>initialization</a:t>
            </a:r>
            <a:endParaRPr lang="en-US" dirty="0"/>
          </a:p>
        </p:txBody>
      </p:sp>
      <p:pic>
        <p:nvPicPr>
          <p:cNvPr id="14" name="Picture 13" descr="IASIprofi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82" y="3122773"/>
            <a:ext cx="3063379" cy="37034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48400" y="3641589"/>
            <a:ext cx="1334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O3VMR (</a:t>
            </a:r>
            <a:r>
              <a:rPr lang="en-US" sz="1400" b="1" dirty="0" err="1" smtClean="0">
                <a:solidFill>
                  <a:srgbClr val="FF0000"/>
                </a:solidFill>
              </a:rPr>
              <a:t>ppmv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79228" y="4903560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DPD (K)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494234" y="3290654"/>
            <a:ext cx="0" cy="2819400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2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jul_03\USA_Day_AIRSozone.20120604.delay.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077075" cy="531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6769" y="71735"/>
            <a:ext cx="607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Basis for initialization point selection criteria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5943600"/>
            <a:ext cx="3071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err="1" smtClean="0">
                <a:latin typeface="Times New Roman" pitchFamily="18" charset="0"/>
                <a:cs typeface="Times New Roman" pitchFamily="18" charset="0"/>
              </a:rPr>
              <a:t>Plevs</a:t>
            </a:r>
            <a:r>
              <a:rPr lang="en-US" sz="1600" kern="1200" dirty="0" smtClean="0">
                <a:latin typeface="Times New Roman" pitchFamily="18" charset="0"/>
                <a:cs typeface="Times New Roman" pitchFamily="18" charset="0"/>
              </a:rPr>
              <a:t> threshold:                &gt;500mb</a:t>
            </a:r>
          </a:p>
          <a:p>
            <a:r>
              <a:rPr lang="en-US" sz="1600" kern="1200" dirty="0" smtClean="0">
                <a:latin typeface="Times New Roman" pitchFamily="18" charset="0"/>
                <a:cs typeface="Times New Roman" pitchFamily="18" charset="0"/>
              </a:rPr>
              <a:t>O3VMR threshold:           &gt;80ppbv</a:t>
            </a:r>
          </a:p>
          <a:p>
            <a:r>
              <a:rPr lang="en-US" sz="1600" kern="1200" dirty="0" err="1" smtClean="0">
                <a:latin typeface="Times New Roman" pitchFamily="18" charset="0"/>
                <a:cs typeface="Times New Roman" pitchFamily="18" charset="0"/>
              </a:rPr>
              <a:t>Dewpnt-Tair</a:t>
            </a:r>
            <a:r>
              <a:rPr lang="en-US" sz="1600" kern="1200" dirty="0" smtClean="0">
                <a:latin typeface="Times New Roman" pitchFamily="18" charset="0"/>
                <a:cs typeface="Times New Roman" pitchFamily="18" charset="0"/>
              </a:rPr>
              <a:t> threshold:   &lt;-15K</a:t>
            </a:r>
            <a:endParaRPr lang="en-US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6172200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 June, 2012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6157" y="990600"/>
            <a:ext cx="15279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stratospheric air;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dry air with high ozone 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r="8345"/>
          <a:stretch/>
        </p:blipFill>
        <p:spPr bwMode="auto">
          <a:xfrm>
            <a:off x="-22194" y="-8878"/>
            <a:ext cx="9166194" cy="687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8059" y="914400"/>
            <a:ext cx="5085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Two day’s prior to Wyoming SI exceptional Event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(6 initialization opportunities each day!)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6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50167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IR Satellite/Surface analysis: 12Z March </a:t>
            </a:r>
            <a:r>
              <a:rPr lang="en-US" sz="2000" b="1" dirty="0" smtClean="0"/>
              <a:t>03, </a:t>
            </a:r>
            <a:r>
              <a:rPr lang="en-US" sz="2000" b="1" dirty="0" smtClean="0"/>
              <a:t>2014</a:t>
            </a:r>
            <a:endParaRPr lang="en-US" sz="2000" b="1" dirty="0"/>
          </a:p>
        </p:txBody>
      </p:sp>
      <p:pic>
        <p:nvPicPr>
          <p:cNvPr id="4" name="Picture 2" descr="\\beans\users$\bpierce\Data\Documents\Attachments\mar_05\ussatsfc20140303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83568"/>
            <a:ext cx="8020050" cy="601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3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mar_05\PM2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Forecasted</a:t>
            </a:r>
            <a:r>
              <a:rPr lang="en-US" sz="2000" b="1" dirty="0" smtClean="0">
                <a:solidFill>
                  <a:schemeClr val="bg1"/>
                </a:solidFill>
              </a:rPr>
              <a:t> Surface PM2.5: </a:t>
            </a:r>
            <a:r>
              <a:rPr lang="en-US" sz="2000" b="1" dirty="0" smtClean="0">
                <a:solidFill>
                  <a:schemeClr val="bg1"/>
                </a:solidFill>
              </a:rPr>
              <a:t>12Z March 03 –12Z March 04, 2014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beans\users$\bpierce\Data\Documents\Attachments\mar_05\pc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Forecasted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Precipitation: 12Z March 03 –12Z March 04, 2014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839600"/>
            <a:ext cx="1683756" cy="1200329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0.5</a:t>
            </a:r>
            <a:r>
              <a:rPr lang="en-US" baseline="30000" dirty="0" smtClean="0"/>
              <a:t>o</a:t>
            </a:r>
            <a:r>
              <a:rPr lang="en-US" dirty="0" smtClean="0"/>
              <a:t>x0.5</a:t>
            </a:r>
            <a:r>
              <a:rPr lang="en-US" baseline="30000" dirty="0" smtClean="0"/>
              <a:t>o</a:t>
            </a:r>
          </a:p>
          <a:p>
            <a:pPr algn="ctr"/>
            <a:r>
              <a:rPr lang="en-US" dirty="0" smtClean="0"/>
              <a:t>GFS </a:t>
            </a:r>
          </a:p>
          <a:p>
            <a:pPr algn="ctr"/>
            <a:r>
              <a:rPr lang="en-US" dirty="0" smtClean="0"/>
              <a:t>Meteorological  Forecast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95600" y="841831"/>
            <a:ext cx="990600" cy="1200329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o</a:t>
            </a:r>
            <a:r>
              <a:rPr lang="en-US" dirty="0" smtClean="0"/>
              <a:t>x1</a:t>
            </a:r>
            <a:r>
              <a:rPr lang="en-US" baseline="30000" dirty="0" smtClean="0"/>
              <a:t>o</a:t>
            </a:r>
          </a:p>
          <a:p>
            <a:pPr algn="ctr"/>
            <a:r>
              <a:rPr lang="en-US" dirty="0" smtClean="0"/>
              <a:t>RAQMS Aerosol Forecast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2667000"/>
            <a:ext cx="1371600" cy="1477328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8x8km</a:t>
            </a:r>
          </a:p>
          <a:p>
            <a:pPr algn="ctr"/>
            <a:r>
              <a:rPr lang="en-US" dirty="0" smtClean="0"/>
              <a:t>WRF-</a:t>
            </a:r>
            <a:r>
              <a:rPr lang="en-US" dirty="0" err="1" smtClean="0"/>
              <a:t>Chem</a:t>
            </a:r>
            <a:endParaRPr lang="en-US" dirty="0" smtClean="0"/>
          </a:p>
          <a:p>
            <a:pPr algn="ctr"/>
            <a:r>
              <a:rPr lang="en-US" dirty="0" smtClean="0"/>
              <a:t>Met/Aerosol Forecast (CONUS)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415" y="4486870"/>
            <a:ext cx="1857367" cy="923330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CRTM </a:t>
            </a:r>
          </a:p>
          <a:p>
            <a:pPr algn="ctr"/>
            <a:r>
              <a:rPr lang="en-US" dirty="0" smtClean="0"/>
              <a:t>Radiative Transfer</a:t>
            </a:r>
          </a:p>
          <a:p>
            <a:pPr algn="ctr"/>
            <a:r>
              <a:rPr lang="en-US" dirty="0" smtClean="0"/>
              <a:t>16 ABI bands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76200"/>
            <a:ext cx="6636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ABI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CRTM Synthetic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Radiances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2" idx="2"/>
            <a:endCxn id="3" idx="0"/>
          </p:cNvCxnSpPr>
          <p:nvPr/>
        </p:nvCxnSpPr>
        <p:spPr>
          <a:xfrm flipH="1">
            <a:off x="1295400" y="2039929"/>
            <a:ext cx="3678" cy="6270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Elbow Connector 1041"/>
          <p:cNvCxnSpPr/>
          <p:nvPr/>
        </p:nvCxnSpPr>
        <p:spPr>
          <a:xfrm rot="10800000" flipV="1">
            <a:off x="1981200" y="1060326"/>
            <a:ext cx="899160" cy="196366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3" idx="2"/>
            <a:endCxn id="4" idx="0"/>
          </p:cNvCxnSpPr>
          <p:nvPr/>
        </p:nvCxnSpPr>
        <p:spPr>
          <a:xfrm flipH="1">
            <a:off x="1292099" y="4144328"/>
            <a:ext cx="3301" cy="34254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06347" y="5486400"/>
            <a:ext cx="208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Synthetic </a:t>
            </a:r>
            <a:r>
              <a:rPr lang="en-US" b="1" i="1" u="sng" dirty="0" smtClean="0"/>
              <a:t>Radiances</a:t>
            </a:r>
            <a:endParaRPr lang="en-US" b="1" i="1" u="sn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4" t="21183" r="16492" b="25680"/>
          <a:stretch/>
        </p:blipFill>
        <p:spPr bwMode="auto">
          <a:xfrm>
            <a:off x="3200400" y="3023995"/>
            <a:ext cx="5105400" cy="312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3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016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Synthetic ABI Band 13 (10.35micron) 12Z March 03 –12Z March 04, 2014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0" y="647529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http://www.goes-r.gov/products/ATBDs/baseline/Imagery_v2.0_no_color.pdf</a:t>
            </a:r>
          </a:p>
        </p:txBody>
      </p:sp>
      <p:pic>
        <p:nvPicPr>
          <p:cNvPr id="7" name="Picture 3" descr="\\beans\users$\bpierce\Data\Documents\Attachments\mar_05\tb1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32" y="694678"/>
            <a:ext cx="8115300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4249</TotalTime>
  <Words>1916</Words>
  <Application>Microsoft Office PowerPoint</Application>
  <PresentationFormat>On-screen Show (4:3)</PresentationFormat>
  <Paragraphs>397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Dual-Regression Retrieval Parameters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Brad Pierce</dc:creator>
  <cp:lastModifiedBy>Brad Pierce</cp:lastModifiedBy>
  <cp:revision>81</cp:revision>
  <dcterms:created xsi:type="dcterms:W3CDTF">2006-08-16T00:00:00Z</dcterms:created>
  <dcterms:modified xsi:type="dcterms:W3CDTF">2014-03-06T14:19:11Z</dcterms:modified>
</cp:coreProperties>
</file>