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unknown"/>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Override2.xml" ContentType="application/vnd.openxmlformats-officedocument.themeOverrid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theme/themeOverride3.xml" ContentType="application/vnd.openxmlformats-officedocument.themeOverrid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3.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4.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49.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0.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1.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2.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4.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5.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6.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7.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media/image346.JPG" ContentType="image/gif"/>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6.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2" r:id="rId4"/>
    <p:sldMasterId id="2147483705" r:id="rId5"/>
    <p:sldMasterId id="2147483717" r:id="rId6"/>
    <p:sldMasterId id="2147483730" r:id="rId7"/>
    <p:sldMasterId id="2147483742" r:id="rId8"/>
    <p:sldMasterId id="2147483755" r:id="rId9"/>
    <p:sldMasterId id="2147483767" r:id="rId10"/>
    <p:sldMasterId id="2147483781" r:id="rId11"/>
    <p:sldMasterId id="2147483795" r:id="rId12"/>
    <p:sldMasterId id="2147483807" r:id="rId13"/>
    <p:sldMasterId id="2147483819" r:id="rId14"/>
    <p:sldMasterId id="2147483831" r:id="rId15"/>
    <p:sldMasterId id="2147483843" r:id="rId16"/>
    <p:sldMasterId id="2147483857" r:id="rId17"/>
    <p:sldMasterId id="2147483866" r:id="rId18"/>
    <p:sldMasterId id="2147483878" r:id="rId19"/>
    <p:sldMasterId id="2147483891" r:id="rId20"/>
    <p:sldMasterId id="2147483904" r:id="rId21"/>
    <p:sldMasterId id="2147483912" r:id="rId22"/>
    <p:sldMasterId id="2147483926" r:id="rId23"/>
    <p:sldMasterId id="2147483940" r:id="rId24"/>
    <p:sldMasterId id="2147483954" r:id="rId25"/>
    <p:sldMasterId id="2147483968" r:id="rId26"/>
    <p:sldMasterId id="2147483982" r:id="rId27"/>
    <p:sldMasterId id="2147483996" r:id="rId28"/>
    <p:sldMasterId id="2147484021" r:id="rId29"/>
    <p:sldMasterId id="2147484033" r:id="rId30"/>
    <p:sldMasterId id="2147484040" r:id="rId31"/>
    <p:sldMasterId id="2147484052" r:id="rId32"/>
    <p:sldMasterId id="2147484085" r:id="rId33"/>
    <p:sldMasterId id="2147484094" r:id="rId34"/>
    <p:sldMasterId id="2147484120" r:id="rId35"/>
    <p:sldMasterId id="2147484132" r:id="rId36"/>
    <p:sldMasterId id="2147484146" r:id="rId37"/>
    <p:sldMasterId id="2147484153" r:id="rId38"/>
    <p:sldMasterId id="2147484179" r:id="rId39"/>
    <p:sldMasterId id="2147484191" r:id="rId40"/>
    <p:sldMasterId id="2147484204" r:id="rId41"/>
    <p:sldMasterId id="2147484217" r:id="rId42"/>
    <p:sldMasterId id="2147484230" r:id="rId43"/>
    <p:sldMasterId id="2147484244" r:id="rId44"/>
    <p:sldMasterId id="2147484257" r:id="rId45"/>
    <p:sldMasterId id="2147484261" r:id="rId46"/>
    <p:sldMasterId id="2147484273" r:id="rId47"/>
    <p:sldMasterId id="2147484285" r:id="rId48"/>
    <p:sldMasterId id="2147484297" r:id="rId49"/>
    <p:sldMasterId id="2147484326" r:id="rId50"/>
    <p:sldMasterId id="2147484338" r:id="rId51"/>
    <p:sldMasterId id="2147484350" r:id="rId52"/>
    <p:sldMasterId id="2147484363" r:id="rId53"/>
    <p:sldMasterId id="2147484375" r:id="rId54"/>
    <p:sldMasterId id="2147484387" r:id="rId55"/>
    <p:sldMasterId id="2147484401" r:id="rId56"/>
    <p:sldMasterId id="2147484413" r:id="rId57"/>
    <p:sldMasterId id="2147484425" r:id="rId58"/>
  </p:sldMasterIdLst>
  <p:notesMasterIdLst>
    <p:notesMasterId r:id="rId269"/>
  </p:notesMasterIdLst>
  <p:sldIdLst>
    <p:sldId id="258" r:id="rId59"/>
    <p:sldId id="420" r:id="rId60"/>
    <p:sldId id="438" r:id="rId61"/>
    <p:sldId id="259" r:id="rId62"/>
    <p:sldId id="260" r:id="rId63"/>
    <p:sldId id="261" r:id="rId64"/>
    <p:sldId id="262" r:id="rId65"/>
    <p:sldId id="263" r:id="rId66"/>
    <p:sldId id="266" r:id="rId67"/>
    <p:sldId id="264" r:id="rId68"/>
    <p:sldId id="265" r:id="rId69"/>
    <p:sldId id="267" r:id="rId70"/>
    <p:sldId id="329" r:id="rId71"/>
    <p:sldId id="436" r:id="rId72"/>
    <p:sldId id="268" r:id="rId73"/>
    <p:sldId id="496" r:id="rId74"/>
    <p:sldId id="460" r:id="rId75"/>
    <p:sldId id="462" r:id="rId76"/>
    <p:sldId id="347" r:id="rId77"/>
    <p:sldId id="461" r:id="rId78"/>
    <p:sldId id="406" r:id="rId79"/>
    <p:sldId id="269" r:id="rId80"/>
    <p:sldId id="463" r:id="rId81"/>
    <p:sldId id="464" r:id="rId82"/>
    <p:sldId id="465" r:id="rId83"/>
    <p:sldId id="466" r:id="rId84"/>
    <p:sldId id="467" r:id="rId85"/>
    <p:sldId id="468" r:id="rId86"/>
    <p:sldId id="474" r:id="rId87"/>
    <p:sldId id="270" r:id="rId88"/>
    <p:sldId id="419" r:id="rId89"/>
    <p:sldId id="493" r:id="rId90"/>
    <p:sldId id="469" r:id="rId91"/>
    <p:sldId id="470" r:id="rId92"/>
    <p:sldId id="471" r:id="rId93"/>
    <p:sldId id="459" r:id="rId94"/>
    <p:sldId id="494" r:id="rId95"/>
    <p:sldId id="497" r:id="rId96"/>
    <p:sldId id="352" r:id="rId97"/>
    <p:sldId id="353" r:id="rId98"/>
    <p:sldId id="354" r:id="rId99"/>
    <p:sldId id="348" r:id="rId100"/>
    <p:sldId id="480" r:id="rId101"/>
    <p:sldId id="271" r:id="rId102"/>
    <p:sldId id="272" r:id="rId103"/>
    <p:sldId id="273" r:id="rId104"/>
    <p:sldId id="274" r:id="rId105"/>
    <p:sldId id="275" r:id="rId106"/>
    <p:sldId id="280" r:id="rId107"/>
    <p:sldId id="276" r:id="rId108"/>
    <p:sldId id="277" r:id="rId109"/>
    <p:sldId id="278" r:id="rId110"/>
    <p:sldId id="281" r:id="rId111"/>
    <p:sldId id="282" r:id="rId112"/>
    <p:sldId id="283" r:id="rId113"/>
    <p:sldId id="284" r:id="rId114"/>
    <p:sldId id="285" r:id="rId115"/>
    <p:sldId id="440" r:id="rId116"/>
    <p:sldId id="423" r:id="rId117"/>
    <p:sldId id="498" r:id="rId118"/>
    <p:sldId id="287" r:id="rId119"/>
    <p:sldId id="288" r:id="rId120"/>
    <p:sldId id="289" r:id="rId121"/>
    <p:sldId id="290" r:id="rId122"/>
    <p:sldId id="291" r:id="rId123"/>
    <p:sldId id="292" r:id="rId124"/>
    <p:sldId id="293" r:id="rId125"/>
    <p:sldId id="422" r:id="rId126"/>
    <p:sldId id="444" r:id="rId127"/>
    <p:sldId id="445" r:id="rId128"/>
    <p:sldId id="294" r:id="rId129"/>
    <p:sldId id="441" r:id="rId130"/>
    <p:sldId id="295" r:id="rId131"/>
    <p:sldId id="296" r:id="rId132"/>
    <p:sldId id="479" r:id="rId133"/>
    <p:sldId id="442" r:id="rId134"/>
    <p:sldId id="297" r:id="rId135"/>
    <p:sldId id="298" r:id="rId136"/>
    <p:sldId id="416" r:id="rId137"/>
    <p:sldId id="417" r:id="rId138"/>
    <p:sldId id="301" r:id="rId139"/>
    <p:sldId id="487" r:id="rId140"/>
    <p:sldId id="488" r:id="rId141"/>
    <p:sldId id="302" r:id="rId142"/>
    <p:sldId id="303" r:id="rId143"/>
    <p:sldId id="304" r:id="rId144"/>
    <p:sldId id="305" r:id="rId145"/>
    <p:sldId id="306" r:id="rId146"/>
    <p:sldId id="307" r:id="rId147"/>
    <p:sldId id="308" r:id="rId148"/>
    <p:sldId id="328" r:id="rId149"/>
    <p:sldId id="257" r:id="rId150"/>
    <p:sldId id="309" r:id="rId151"/>
    <p:sldId id="481" r:id="rId152"/>
    <p:sldId id="482" r:id="rId153"/>
    <p:sldId id="495" r:id="rId154"/>
    <p:sldId id="311" r:id="rId155"/>
    <p:sldId id="312" r:id="rId156"/>
    <p:sldId id="313" r:id="rId157"/>
    <p:sldId id="456" r:id="rId158"/>
    <p:sldId id="457" r:id="rId159"/>
    <p:sldId id="314" r:id="rId160"/>
    <p:sldId id="315" r:id="rId161"/>
    <p:sldId id="316" r:id="rId162"/>
    <p:sldId id="331" r:id="rId163"/>
    <p:sldId id="332" r:id="rId164"/>
    <p:sldId id="333" r:id="rId165"/>
    <p:sldId id="334" r:id="rId166"/>
    <p:sldId id="372" r:id="rId167"/>
    <p:sldId id="373" r:id="rId168"/>
    <p:sldId id="374" r:id="rId169"/>
    <p:sldId id="375" r:id="rId170"/>
    <p:sldId id="376" r:id="rId171"/>
    <p:sldId id="377" r:id="rId172"/>
    <p:sldId id="378" r:id="rId173"/>
    <p:sldId id="379" r:id="rId174"/>
    <p:sldId id="380" r:id="rId175"/>
    <p:sldId id="381" r:id="rId176"/>
    <p:sldId id="382" r:id="rId177"/>
    <p:sldId id="383" r:id="rId178"/>
    <p:sldId id="384" r:id="rId179"/>
    <p:sldId id="385" r:id="rId180"/>
    <p:sldId id="386" r:id="rId181"/>
    <p:sldId id="387" r:id="rId182"/>
    <p:sldId id="390" r:id="rId183"/>
    <p:sldId id="391" r:id="rId184"/>
    <p:sldId id="426" r:id="rId185"/>
    <p:sldId id="392" r:id="rId186"/>
    <p:sldId id="427" r:id="rId187"/>
    <p:sldId id="393" r:id="rId188"/>
    <p:sldId id="428" r:id="rId189"/>
    <p:sldId id="429" r:id="rId190"/>
    <p:sldId id="355" r:id="rId191"/>
    <p:sldId id="425" r:id="rId192"/>
    <p:sldId id="407" r:id="rId193"/>
    <p:sldId id="335" r:id="rId194"/>
    <p:sldId id="317" r:id="rId195"/>
    <p:sldId id="318" r:id="rId196"/>
    <p:sldId id="319" r:id="rId197"/>
    <p:sldId id="472" r:id="rId198"/>
    <p:sldId id="473" r:id="rId199"/>
    <p:sldId id="336" r:id="rId200"/>
    <p:sldId id="337" r:id="rId201"/>
    <p:sldId id="338" r:id="rId202"/>
    <p:sldId id="339" r:id="rId203"/>
    <p:sldId id="340" r:id="rId204"/>
    <p:sldId id="341" r:id="rId205"/>
    <p:sldId id="342" r:id="rId206"/>
    <p:sldId id="343" r:id="rId207"/>
    <p:sldId id="344" r:id="rId208"/>
    <p:sldId id="345" r:id="rId209"/>
    <p:sldId id="346" r:id="rId210"/>
    <p:sldId id="320" r:id="rId211"/>
    <p:sldId id="455" r:id="rId212"/>
    <p:sldId id="450" r:id="rId213"/>
    <p:sldId id="363" r:id="rId214"/>
    <p:sldId id="364" r:id="rId215"/>
    <p:sldId id="365" r:id="rId216"/>
    <p:sldId id="366" r:id="rId217"/>
    <p:sldId id="367" r:id="rId218"/>
    <p:sldId id="368" r:id="rId219"/>
    <p:sldId id="370" r:id="rId220"/>
    <p:sldId id="415" r:id="rId221"/>
    <p:sldId id="424" r:id="rId222"/>
    <p:sldId id="485" r:id="rId223"/>
    <p:sldId id="321" r:id="rId224"/>
    <p:sldId id="486" r:id="rId225"/>
    <p:sldId id="483" r:id="rId226"/>
    <p:sldId id="484" r:id="rId227"/>
    <p:sldId id="322" r:id="rId228"/>
    <p:sldId id="357" r:id="rId229"/>
    <p:sldId id="358" r:id="rId230"/>
    <p:sldId id="433" r:id="rId231"/>
    <p:sldId id="434" r:id="rId232"/>
    <p:sldId id="435" r:id="rId233"/>
    <p:sldId id="489" r:id="rId234"/>
    <p:sldId id="490" r:id="rId235"/>
    <p:sldId id="491" r:id="rId236"/>
    <p:sldId id="492" r:id="rId237"/>
    <p:sldId id="324" r:id="rId238"/>
    <p:sldId id="323" r:id="rId239"/>
    <p:sldId id="439" r:id="rId240"/>
    <p:sldId id="325" r:id="rId241"/>
    <p:sldId id="356" r:id="rId242"/>
    <p:sldId id="330" r:id="rId243"/>
    <p:sldId id="326" r:id="rId244"/>
    <p:sldId id="327" r:id="rId245"/>
    <p:sldId id="350" r:id="rId246"/>
    <p:sldId id="351" r:id="rId247"/>
    <p:sldId id="443" r:id="rId248"/>
    <p:sldId id="359" r:id="rId249"/>
    <p:sldId id="404" r:id="rId250"/>
    <p:sldId id="449" r:id="rId251"/>
    <p:sldId id="414" r:id="rId252"/>
    <p:sldId id="421" r:id="rId253"/>
    <p:sldId id="431" r:id="rId254"/>
    <p:sldId id="447" r:id="rId255"/>
    <p:sldId id="448" r:id="rId256"/>
    <p:sldId id="453" r:id="rId257"/>
    <p:sldId id="454" r:id="rId258"/>
    <p:sldId id="446" r:id="rId259"/>
    <p:sldId id="478" r:id="rId260"/>
    <p:sldId id="451" r:id="rId261"/>
    <p:sldId id="452" r:id="rId262"/>
    <p:sldId id="458" r:id="rId263"/>
    <p:sldId id="475" r:id="rId264"/>
    <p:sldId id="476" r:id="rId265"/>
    <p:sldId id="477" r:id="rId266"/>
    <p:sldId id="499" r:id="rId267"/>
    <p:sldId id="349" r:id="rId2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1D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65" autoAdjust="0"/>
  </p:normalViewPr>
  <p:slideViewPr>
    <p:cSldViewPr showGuides="1">
      <p:cViewPr varScale="1">
        <p:scale>
          <a:sx n="88" d="100"/>
          <a:sy n="88" d="100"/>
        </p:scale>
        <p:origin x="-126" y="-1014"/>
      </p:cViewPr>
      <p:guideLst>
        <p:guide orient="horz" pos="2160"/>
        <p:guide pos="2880"/>
      </p:guideLst>
    </p:cSldViewPr>
  </p:slideViewPr>
  <p:notesTextViewPr>
    <p:cViewPr>
      <p:scale>
        <a:sx n="1" d="1"/>
        <a:sy n="1" d="1"/>
      </p:scale>
      <p:origin x="0" y="0"/>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slide" Target="slides/slide112.xml"/><Relationship Id="rId191" Type="http://schemas.openxmlformats.org/officeDocument/2006/relationships/slide" Target="slides/slide133.xml"/><Relationship Id="rId205" Type="http://schemas.openxmlformats.org/officeDocument/2006/relationships/slide" Target="slides/slide147.xml"/><Relationship Id="rId226" Type="http://schemas.openxmlformats.org/officeDocument/2006/relationships/slide" Target="slides/slide168.xml"/><Relationship Id="rId247" Type="http://schemas.openxmlformats.org/officeDocument/2006/relationships/slide" Target="slides/slide189.xml"/><Relationship Id="rId107" Type="http://schemas.openxmlformats.org/officeDocument/2006/relationships/slide" Target="slides/slide49.xml"/><Relationship Id="rId268" Type="http://schemas.openxmlformats.org/officeDocument/2006/relationships/slide" Target="slides/slide21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6.xml"/><Relationship Id="rId128" Type="http://schemas.openxmlformats.org/officeDocument/2006/relationships/slide" Target="slides/slide70.xml"/><Relationship Id="rId149" Type="http://schemas.openxmlformats.org/officeDocument/2006/relationships/slide" Target="slides/slide91.xml"/><Relationship Id="rId5" Type="http://schemas.openxmlformats.org/officeDocument/2006/relationships/slideMaster" Target="slideMasters/slideMaster5.xml"/><Relationship Id="rId95" Type="http://schemas.openxmlformats.org/officeDocument/2006/relationships/slide" Target="slides/slide37.xml"/><Relationship Id="rId160" Type="http://schemas.openxmlformats.org/officeDocument/2006/relationships/slide" Target="slides/slide102.xml"/><Relationship Id="rId181" Type="http://schemas.openxmlformats.org/officeDocument/2006/relationships/slide" Target="slides/slide123.xml"/><Relationship Id="rId216" Type="http://schemas.openxmlformats.org/officeDocument/2006/relationships/slide" Target="slides/slide158.xml"/><Relationship Id="rId237" Type="http://schemas.openxmlformats.org/officeDocument/2006/relationships/slide" Target="slides/slide179.xml"/><Relationship Id="rId258" Type="http://schemas.openxmlformats.org/officeDocument/2006/relationships/slide" Target="slides/slide200.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206" Type="http://schemas.openxmlformats.org/officeDocument/2006/relationships/slide" Target="slides/slide148.xml"/><Relationship Id="rId227" Type="http://schemas.openxmlformats.org/officeDocument/2006/relationships/slide" Target="slides/slide169.xml"/><Relationship Id="rId248" Type="http://schemas.openxmlformats.org/officeDocument/2006/relationships/slide" Target="slides/slide190.xml"/><Relationship Id="rId269"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217" Type="http://schemas.openxmlformats.org/officeDocument/2006/relationships/slide" Target="slides/slide159.xml"/><Relationship Id="rId6" Type="http://schemas.openxmlformats.org/officeDocument/2006/relationships/slideMaster" Target="slideMasters/slideMaster6.xml"/><Relationship Id="rId238" Type="http://schemas.openxmlformats.org/officeDocument/2006/relationships/slide" Target="slides/slide180.xml"/><Relationship Id="rId259" Type="http://schemas.openxmlformats.org/officeDocument/2006/relationships/slide" Target="slides/slide201.xml"/><Relationship Id="rId23" Type="http://schemas.openxmlformats.org/officeDocument/2006/relationships/slideMaster" Target="slideMasters/slideMaster23.xml"/><Relationship Id="rId119" Type="http://schemas.openxmlformats.org/officeDocument/2006/relationships/slide" Target="slides/slide61.xml"/><Relationship Id="rId270" Type="http://schemas.openxmlformats.org/officeDocument/2006/relationships/presProps" Target="presProps.xml"/><Relationship Id="rId44" Type="http://schemas.openxmlformats.org/officeDocument/2006/relationships/slideMaster" Target="slideMasters/slideMaster44.xml"/><Relationship Id="rId60" Type="http://schemas.openxmlformats.org/officeDocument/2006/relationships/slide" Target="slides/slide2.xml"/><Relationship Id="rId65" Type="http://schemas.openxmlformats.org/officeDocument/2006/relationships/slide" Target="slides/slide7.xml"/><Relationship Id="rId81" Type="http://schemas.openxmlformats.org/officeDocument/2006/relationships/slide" Target="slides/slide23.xml"/><Relationship Id="rId86" Type="http://schemas.openxmlformats.org/officeDocument/2006/relationships/slide" Target="slides/slide28.xml"/><Relationship Id="rId130" Type="http://schemas.openxmlformats.org/officeDocument/2006/relationships/slide" Target="slides/slide72.xml"/><Relationship Id="rId135" Type="http://schemas.openxmlformats.org/officeDocument/2006/relationships/slide" Target="slides/slide77.xml"/><Relationship Id="rId151" Type="http://schemas.openxmlformats.org/officeDocument/2006/relationships/slide" Target="slides/slide93.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172" Type="http://schemas.openxmlformats.org/officeDocument/2006/relationships/slide" Target="slides/slide114.xml"/><Relationship Id="rId193" Type="http://schemas.openxmlformats.org/officeDocument/2006/relationships/slide" Target="slides/slide135.xml"/><Relationship Id="rId202" Type="http://schemas.openxmlformats.org/officeDocument/2006/relationships/slide" Target="slides/slide144.xml"/><Relationship Id="rId207" Type="http://schemas.openxmlformats.org/officeDocument/2006/relationships/slide" Target="slides/slide149.xml"/><Relationship Id="rId223" Type="http://schemas.openxmlformats.org/officeDocument/2006/relationships/slide" Target="slides/slide165.xml"/><Relationship Id="rId228" Type="http://schemas.openxmlformats.org/officeDocument/2006/relationships/slide" Target="slides/slide170.xml"/><Relationship Id="rId244" Type="http://schemas.openxmlformats.org/officeDocument/2006/relationships/slide" Target="slides/slide186.xml"/><Relationship Id="rId249" Type="http://schemas.openxmlformats.org/officeDocument/2006/relationships/slide" Target="slides/slide19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1.xml"/><Relationship Id="rId260" Type="http://schemas.openxmlformats.org/officeDocument/2006/relationships/slide" Target="slides/slide202.xml"/><Relationship Id="rId265" Type="http://schemas.openxmlformats.org/officeDocument/2006/relationships/slide" Target="slides/slide20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120" Type="http://schemas.openxmlformats.org/officeDocument/2006/relationships/slide" Target="slides/slide62.xml"/><Relationship Id="rId125" Type="http://schemas.openxmlformats.org/officeDocument/2006/relationships/slide" Target="slides/slide67.xml"/><Relationship Id="rId141" Type="http://schemas.openxmlformats.org/officeDocument/2006/relationships/slide" Target="slides/slide83.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13.xml"/><Relationship Id="rId92" Type="http://schemas.openxmlformats.org/officeDocument/2006/relationships/slide" Target="slides/slide34.xml"/><Relationship Id="rId162" Type="http://schemas.openxmlformats.org/officeDocument/2006/relationships/slide" Target="slides/slide104.xml"/><Relationship Id="rId183" Type="http://schemas.openxmlformats.org/officeDocument/2006/relationships/slide" Target="slides/slide125.xml"/><Relationship Id="rId213" Type="http://schemas.openxmlformats.org/officeDocument/2006/relationships/slide" Target="slides/slide155.xml"/><Relationship Id="rId218" Type="http://schemas.openxmlformats.org/officeDocument/2006/relationships/slide" Target="slides/slide160.xml"/><Relationship Id="rId234" Type="http://schemas.openxmlformats.org/officeDocument/2006/relationships/slide" Target="slides/slide176.xml"/><Relationship Id="rId239"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192.xml"/><Relationship Id="rId255" Type="http://schemas.openxmlformats.org/officeDocument/2006/relationships/slide" Target="slides/slide197.xml"/><Relationship Id="rId271" Type="http://schemas.openxmlformats.org/officeDocument/2006/relationships/viewProps" Target="viewProps.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slide" Target="slides/slide73.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199" Type="http://schemas.openxmlformats.org/officeDocument/2006/relationships/slide" Target="slides/slide141.xml"/><Relationship Id="rId203" Type="http://schemas.openxmlformats.org/officeDocument/2006/relationships/slide" Target="slides/slide145.xml"/><Relationship Id="rId208" Type="http://schemas.openxmlformats.org/officeDocument/2006/relationships/slide" Target="slides/slide150.xml"/><Relationship Id="rId229" Type="http://schemas.openxmlformats.org/officeDocument/2006/relationships/slide" Target="slides/slide171.xml"/><Relationship Id="rId19" Type="http://schemas.openxmlformats.org/officeDocument/2006/relationships/slideMaster" Target="slideMasters/slideMaster19.xml"/><Relationship Id="rId224" Type="http://schemas.openxmlformats.org/officeDocument/2006/relationships/slide" Target="slides/slide166.xml"/><Relationship Id="rId240" Type="http://schemas.openxmlformats.org/officeDocument/2006/relationships/slide" Target="slides/slide182.xml"/><Relationship Id="rId245" Type="http://schemas.openxmlformats.org/officeDocument/2006/relationships/slide" Target="slides/slide187.xml"/><Relationship Id="rId261" Type="http://schemas.openxmlformats.org/officeDocument/2006/relationships/slide" Target="slides/slide203.xml"/><Relationship Id="rId266" Type="http://schemas.openxmlformats.org/officeDocument/2006/relationships/slide" Target="slides/slide208.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189" Type="http://schemas.openxmlformats.org/officeDocument/2006/relationships/slide" Target="slides/slide131.xml"/><Relationship Id="rId21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56.xml"/><Relationship Id="rId230" Type="http://schemas.openxmlformats.org/officeDocument/2006/relationships/slide" Target="slides/slide172.xml"/><Relationship Id="rId235" Type="http://schemas.openxmlformats.org/officeDocument/2006/relationships/slide" Target="slides/slide177.xml"/><Relationship Id="rId251" Type="http://schemas.openxmlformats.org/officeDocument/2006/relationships/slide" Target="slides/slide193.xml"/><Relationship Id="rId256"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72"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79" Type="http://schemas.openxmlformats.org/officeDocument/2006/relationships/slide" Target="slides/slide121.xml"/><Relationship Id="rId195" Type="http://schemas.openxmlformats.org/officeDocument/2006/relationships/slide" Target="slides/slide137.xml"/><Relationship Id="rId209" Type="http://schemas.openxmlformats.org/officeDocument/2006/relationships/slide" Target="slides/slide151.xml"/><Relationship Id="rId190" Type="http://schemas.openxmlformats.org/officeDocument/2006/relationships/slide" Target="slides/slide132.xml"/><Relationship Id="rId204" Type="http://schemas.openxmlformats.org/officeDocument/2006/relationships/slide" Target="slides/slide146.xml"/><Relationship Id="rId220" Type="http://schemas.openxmlformats.org/officeDocument/2006/relationships/slide" Target="slides/slide162.xml"/><Relationship Id="rId225" Type="http://schemas.openxmlformats.org/officeDocument/2006/relationships/slide" Target="slides/slide167.xml"/><Relationship Id="rId241" Type="http://schemas.openxmlformats.org/officeDocument/2006/relationships/slide" Target="slides/slide183.xml"/><Relationship Id="rId246" Type="http://schemas.openxmlformats.org/officeDocument/2006/relationships/slide" Target="slides/slide188.xml"/><Relationship Id="rId267" Type="http://schemas.openxmlformats.org/officeDocument/2006/relationships/slide" Target="slides/slide2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262" Type="http://schemas.openxmlformats.org/officeDocument/2006/relationships/slide" Target="slides/slide20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 Id="rId210" Type="http://schemas.openxmlformats.org/officeDocument/2006/relationships/slide" Target="slides/slide152.xml"/><Relationship Id="rId215" Type="http://schemas.openxmlformats.org/officeDocument/2006/relationships/slide" Target="slides/slide157.xml"/><Relationship Id="rId236" Type="http://schemas.openxmlformats.org/officeDocument/2006/relationships/slide" Target="slides/slide178.xml"/><Relationship Id="rId257" Type="http://schemas.openxmlformats.org/officeDocument/2006/relationships/slide" Target="slides/slide199.xml"/><Relationship Id="rId26" Type="http://schemas.openxmlformats.org/officeDocument/2006/relationships/slideMaster" Target="slideMasters/slideMaster26.xml"/><Relationship Id="rId231" Type="http://schemas.openxmlformats.org/officeDocument/2006/relationships/slide" Target="slides/slide173.xml"/><Relationship Id="rId252" Type="http://schemas.openxmlformats.org/officeDocument/2006/relationships/slide" Target="slides/slide194.xml"/><Relationship Id="rId273" Type="http://schemas.openxmlformats.org/officeDocument/2006/relationships/tableStyles" Target="tableStyles.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 Id="rId16" Type="http://schemas.openxmlformats.org/officeDocument/2006/relationships/slideMaster" Target="slideMasters/slideMaster16.xml"/><Relationship Id="rId221" Type="http://schemas.openxmlformats.org/officeDocument/2006/relationships/slide" Target="slides/slide163.xml"/><Relationship Id="rId242" Type="http://schemas.openxmlformats.org/officeDocument/2006/relationships/slide" Target="slides/slide184.xml"/><Relationship Id="rId263" Type="http://schemas.openxmlformats.org/officeDocument/2006/relationships/slide" Target="slides/slide20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11" Type="http://schemas.openxmlformats.org/officeDocument/2006/relationships/slide" Target="slides/slide153.xml"/><Relationship Id="rId232" Type="http://schemas.openxmlformats.org/officeDocument/2006/relationships/slide" Target="slides/slide174.xml"/><Relationship Id="rId253" Type="http://schemas.openxmlformats.org/officeDocument/2006/relationships/slide" Target="slides/slide19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slide" Target="slides/slide143.xml"/><Relationship Id="rId222" Type="http://schemas.openxmlformats.org/officeDocument/2006/relationships/slide" Target="slides/slide164.xml"/><Relationship Id="rId243" Type="http://schemas.openxmlformats.org/officeDocument/2006/relationships/slide" Target="slides/slide185.xml"/><Relationship Id="rId264" Type="http://schemas.openxmlformats.org/officeDocument/2006/relationships/slide" Target="slides/slide20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12" Type="http://schemas.openxmlformats.org/officeDocument/2006/relationships/slide" Target="slides/slide154.xml"/><Relationship Id="rId233" Type="http://schemas.openxmlformats.org/officeDocument/2006/relationships/slide" Target="slides/slide175.xml"/><Relationship Id="rId254" Type="http://schemas.openxmlformats.org/officeDocument/2006/relationships/slide" Target="slides/slide19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image" Target="../media/image1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696B1-8E68-452D-BCD1-8105DA07D952}" type="datetimeFigureOut">
              <a:rPr lang="en-US" smtClean="0"/>
              <a:t>3/17/2015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C6E42-B320-4003-8229-9D4E2119D775}" type="slidenum">
              <a:rPr lang="en-US" smtClean="0"/>
              <a:t>‹#›</a:t>
            </a:fld>
            <a:endParaRPr lang="en-US"/>
          </a:p>
        </p:txBody>
      </p:sp>
    </p:spTree>
    <p:extLst>
      <p:ext uri="{BB962C8B-B14F-4D97-AF65-F5344CB8AC3E}">
        <p14:creationId xmlns:p14="http://schemas.microsoft.com/office/powerpoint/2010/main" val="212093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data.jma.go.jp/mscweb/en/himawari89/space_segment/spsg_sample.html"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data.jma.go.jp/mscweb/en/himawari89/space_segment/spsg_sample.html" TargetMode="External"/><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http://journals.ametsoc.org/toc/bams/current</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14</a:t>
            </a:fld>
            <a:endParaRPr lang="en-US"/>
          </a:p>
        </p:txBody>
      </p:sp>
    </p:spTree>
    <p:extLst>
      <p:ext uri="{BB962C8B-B14F-4D97-AF65-F5344CB8AC3E}">
        <p14:creationId xmlns:p14="http://schemas.microsoft.com/office/powerpoint/2010/main" val="34057488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xfrm>
            <a:off x="1143000" y="687388"/>
            <a:ext cx="4572000" cy="3429000"/>
          </a:xfrm>
          <a:ln/>
        </p:spPr>
      </p:sp>
      <p:sp>
        <p:nvSpPr>
          <p:cNvPr id="631811" name="Rectangle 3"/>
          <p:cNvSpPr>
            <a:spLocks noGrp="1" noChangeArrowheads="1"/>
          </p:cNvSpPr>
          <p:nvPr>
            <p:ph type="body" idx="1"/>
          </p:nvPr>
        </p:nvSpPr>
        <p:spPr>
          <a:xfrm>
            <a:off x="686104" y="4343094"/>
            <a:ext cx="5485794" cy="4114185"/>
          </a:xfrm>
        </p:spPr>
        <p:txBody>
          <a:bodyPr/>
          <a:lstStyle/>
          <a:p>
            <a:r>
              <a:rPr lang="en-US" altLang="en-US"/>
              <a:t>Specific NOAA requirement(s) being addressed</a:t>
            </a:r>
          </a:p>
          <a:p>
            <a:pPr lvl="1"/>
            <a:r>
              <a:rPr lang="en-US" altLang="en-US"/>
              <a:t>Associated Science Question(s) being worked (objective(s) of the specific research effort)</a:t>
            </a:r>
          </a:p>
          <a:p>
            <a:pPr lvl="1"/>
            <a:r>
              <a:rPr lang="en-US" altLang="en-US"/>
              <a:t>(Traceability)</a:t>
            </a:r>
          </a:p>
          <a:p>
            <a:r>
              <a:rPr lang="en-US" altLang="en-US"/>
              <a:t>Who cares (recipients/beneficiaries of the work; societal benefit)?</a:t>
            </a:r>
          </a:p>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C68DA-73C0-4D68-B7F4-9C2A96C6106E}" type="slidenum">
              <a:rPr lang="en-US">
                <a:solidFill>
                  <a:prstClr val="black"/>
                </a:solidFill>
              </a:rPr>
              <a:pPr eaLnBrk="1" hangingPunct="1"/>
              <a:t>202</a:t>
            </a:fld>
            <a:endParaRPr lang="en-US">
              <a:solidFill>
                <a:prstClr val="black"/>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p:spPr>
        <p:txBody>
          <a:bodyPr/>
          <a:lstStyle/>
          <a:p>
            <a:r>
              <a:rPr lang="en-US" smtClean="0">
                <a:latin typeface="Arial" charset="0"/>
              </a:rPr>
              <a:t>Current GOES can detect an ash cloud, but not the SO2. Note different color scales!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pPr lvl="0"/>
            <a:endParaRPr/>
          </a:p>
        </p:txBody>
      </p:sp>
      <p:sp>
        <p:nvSpPr>
          <p:cNvPr id="161" name="Shape 161"/>
          <p:cNvSpPr>
            <a:spLocks noGrp="1"/>
          </p:cNvSpPr>
          <p:nvPr>
            <p:ph type="body" sz="quarter" idx="1"/>
          </p:nvPr>
        </p:nvSpPr>
        <p:spPr>
          <a:prstGeom prst="rect">
            <a:avLst/>
          </a:prstGeom>
        </p:spPr>
        <p:txBody>
          <a:bodyPr/>
          <a:lstStyle/>
          <a:p>
            <a:pPr lvl="0" defTabSz="914400">
              <a:lnSpc>
                <a:spcPct val="100000"/>
              </a:lnSpc>
              <a:defRPr sz="1800"/>
            </a:pPr>
            <a:endParaRPr lang="en-US" sz="1200" baseline="0" dirty="0" smtClean="0">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210</a:t>
            </a:fld>
            <a:endParaRPr lang="en-US" dirty="0">
              <a:solidFill>
                <a:prstClr val="black"/>
              </a:solidFill>
            </a:endParaRPr>
          </a:p>
        </p:txBody>
      </p:sp>
    </p:spTree>
    <p:extLst>
      <p:ext uri="{BB962C8B-B14F-4D97-AF65-F5344CB8AC3E}">
        <p14:creationId xmlns:p14="http://schemas.microsoft.com/office/powerpoint/2010/main" val="36529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FA6CEF-5C92-4678-AA5D-53E601CBDFA6}" type="slidenum">
              <a:rPr lang="en-US" smtClean="0">
                <a:solidFill>
                  <a:prstClr val="black"/>
                </a:solidFill>
              </a:rPr>
              <a:pPr eaLnBrk="1" hangingPunct="1"/>
              <a:t>15</a:t>
            </a:fld>
            <a:endParaRPr lang="en-US" smtClean="0">
              <a:solidFill>
                <a:prstClr val="black"/>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smtClean="0">
                <a:latin typeface="Arial" charset="0"/>
              </a:rPr>
              <a:t>Natural color images from the geo perspective are possible, as demonstrated in 1967.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p:spPr>
        <p:txBody>
          <a:bodyPr/>
          <a:lstStyle/>
          <a:p>
            <a:r>
              <a:rPr lang="en-US" altLang="en-US" smtClean="0"/>
              <a:t>http://nssdc.gsfc.nasa.gov/nmc/datasetDisplay.do?id=ESAD-00165</a:t>
            </a:r>
          </a:p>
          <a:p>
            <a:r>
              <a:rPr lang="en-US" altLang="en-US" smtClean="0"/>
              <a:t>http://nssdc.gsfc.nasa.gov/nmc/spacecraftOrbit.do?id=1974-039A</a:t>
            </a:r>
          </a:p>
        </p:txBody>
      </p:sp>
      <p:sp>
        <p:nvSpPr>
          <p:cNvPr id="19456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3FD1B26-9DB3-442E-8DD2-E7C5CF79171D}" type="slidenum">
              <a:rPr lang="en-US" altLang="en-US" smtClean="0"/>
              <a:pPr eaLnBrk="1" hangingPunct="1"/>
              <a:t>18</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r>
              <a:rPr lang="en-US" altLang="en-US" smtClean="0"/>
              <a:t>http://science.nasa.gov/missions/sms/</a:t>
            </a:r>
          </a:p>
        </p:txBody>
      </p:sp>
      <p:sp>
        <p:nvSpPr>
          <p:cNvPr id="19354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E4AB305-9C46-4FE0-9C25-3C6384B7391E}" type="slidenum">
              <a:rPr lang="en-US" altLang="en-US" smtClean="0"/>
              <a:pPr eaLnBrk="1" hangingPunct="1"/>
              <a:t>20</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http://cimss.ssec.wisc.edu/goes/fd/</a:t>
            </a:r>
          </a:p>
          <a:p>
            <a:r>
              <a:rPr lang="en-US" dirty="0" smtClean="0"/>
              <a:t>http://en.wikipedia.org/wiki/1979_Pacific_hurricane_season</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21</a:t>
            </a:fld>
            <a:endParaRPr lang="en-US"/>
          </a:p>
        </p:txBody>
      </p:sp>
    </p:spTree>
    <p:extLst>
      <p:ext uri="{BB962C8B-B14F-4D97-AF65-F5344CB8AC3E}">
        <p14:creationId xmlns:p14="http://schemas.microsoft.com/office/powerpoint/2010/main" val="2365395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22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r>
              <a:rPr lang="en-US" altLang="en-US" smtClean="0"/>
              <a:t>http://science.nasa.gov/missions/sms/</a:t>
            </a:r>
          </a:p>
        </p:txBody>
      </p:sp>
      <p:sp>
        <p:nvSpPr>
          <p:cNvPr id="19558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10A27B-3326-452A-92CA-6B357C86B5FD}" type="slidenum">
              <a:rPr lang="en-US" altLang="en-US" smtClean="0"/>
              <a:pPr eaLnBrk="1" hangingPunct="1"/>
              <a:t>23</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0DB53C-2CE1-4816-9F3C-0BB64CE81D78}" type="slidenum">
              <a:rPr lang="en-US" altLang="en-US" smtClean="0">
                <a:solidFill>
                  <a:srgbClr val="000000"/>
                </a:solidFill>
              </a:rPr>
              <a:pPr eaLnBrk="1" hangingPunct="1"/>
              <a:t>28</a:t>
            </a:fld>
            <a:endParaRPr lang="en-US" altLang="en-US" smtClean="0">
              <a:solidFill>
                <a:srgbClr val="000000"/>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r>
              <a:rPr lang="en-US" altLang="en-US" smtClean="0"/>
              <a:t>Visible band.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19C3B8B-12F1-4659-A14A-15EAE7D69F04}" type="slidenum">
              <a:rPr lang="en-US" altLang="en-US" smtClean="0">
                <a:solidFill>
                  <a:srgbClr val="000000"/>
                </a:solidFill>
              </a:rPr>
              <a:pPr eaLnBrk="1" hangingPunct="1"/>
              <a:t>34</a:t>
            </a:fld>
            <a:endParaRPr lang="en-US" altLang="en-US" smtClean="0">
              <a:solidFill>
                <a:srgbClr val="000000"/>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GOES-14 (previously GOES-0) was launched on June 27, 2009.</a:t>
            </a:r>
          </a:p>
          <a:p>
            <a:pPr eaLnBrk="1" hangingPunct="1"/>
            <a:endParaRPr lang="en-US" altLang="en-US" smtClean="0"/>
          </a:p>
          <a:p>
            <a:pPr eaLnBrk="1" hangingPunct="1"/>
            <a:r>
              <a:rPr lang="en-US" altLang="en-US" smtClean="0"/>
              <a:t>The issue with the band 6 of the imager, was the detector order was initially flipped in the data stream. This was fixed on August 24, 2009 (not shown).</a:t>
            </a:r>
          </a:p>
          <a:p>
            <a:pPr eaLnBrk="1" hangingPunct="1"/>
            <a:endParaRPr lang="en-US" altLang="en-US" smtClean="0"/>
          </a:p>
          <a:p>
            <a:pPr eaLnBrk="1" hangingPunct="1"/>
            <a:r>
              <a:rPr lang="en-US" altLang="en-US" smtClean="0"/>
              <a:t>More information can be found at: </a:t>
            </a:r>
          </a:p>
          <a:p>
            <a:pPr eaLnBrk="1" hangingPunct="1"/>
            <a:r>
              <a:rPr lang="en-US" altLang="en-US" smtClean="0"/>
              <a:t>	http://rammb.cira.colostate.edu/projects/goes-o/</a:t>
            </a:r>
          </a:p>
          <a:p>
            <a:pPr eaLnBrk="1" hangingPunct="1"/>
            <a:r>
              <a:rPr lang="en-US" altLang="en-US" smtClean="0"/>
              <a:t>	http://cimss.ssec.wisc.edu/goes/blog/archives/3054</a:t>
            </a:r>
          </a:p>
          <a:p>
            <a:pPr eaLnBrk="1" hangingPunct="1"/>
            <a:endParaRPr lang="en-US" altLang="en-US" smtClean="0"/>
          </a:p>
          <a:p>
            <a:pPr eaLnBrk="1" hangingPunct="1"/>
            <a:r>
              <a:rPr lang="en-US" altLang="en-US" smtClean="0"/>
              <a:t>Don Hillger and Tim Schmit are co-leading the GOES-14 NOAA science test. </a:t>
            </a:r>
          </a:p>
          <a:p>
            <a:pPr eaLnBrk="1" hangingPunct="1"/>
            <a:endParaRPr lang="en-US" altLang="en-US" smtClean="0"/>
          </a:p>
          <a:p>
            <a:pPr eaLnBrk="1" hangingPunct="1"/>
            <a:r>
              <a:rPr lang="en-US" altLang="en-US" smtClean="0"/>
              <a:t>The above images were ingested by the SSEC data center in Madison, WI. Image generated by T. Schmit of NOAA NESDIS STAR ASPB.</a:t>
            </a:r>
          </a:p>
          <a:p>
            <a:pPr eaLnBrk="1" hangingPunct="1"/>
            <a:endParaRPr lang="en-US" altLang="en-US" smtClean="0"/>
          </a:p>
          <a:p>
            <a:pPr eaLnBrk="1" hangingPunct="1"/>
            <a:r>
              <a:rPr lang="en-US" altLang="en-US"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35</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P. 103. 1854 -1863</a:t>
            </a:r>
          </a:p>
          <a:p>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5</a:t>
            </a:fld>
            <a:endParaRPr lang="en-US"/>
          </a:p>
        </p:txBody>
      </p:sp>
    </p:spTree>
    <p:extLst>
      <p:ext uri="{BB962C8B-B14F-4D97-AF65-F5344CB8AC3E}">
        <p14:creationId xmlns:p14="http://schemas.microsoft.com/office/powerpoint/2010/main" val="1035281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A8A9B252-B8EA-4B01-9139-5DC90A371858}" type="slidenum">
              <a:rPr lang="en-US" smtClean="0">
                <a:solidFill>
                  <a:prstClr val="black"/>
                </a:solidFill>
              </a:rPr>
              <a:pPr/>
              <a:t>36</a:t>
            </a:fld>
            <a:endParaRPr lang="en-US" smtClean="0">
              <a:solidFill>
                <a:prstClr val="black"/>
              </a:solidFill>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r>
              <a:rPr lang="en-US" smtClean="0"/>
              <a:t>GOES-P was called GOES-15 after it successfully obtained geostationary orbit.</a:t>
            </a:r>
          </a:p>
          <a:p>
            <a:pPr eaLnBrk="1" hangingPunct="1"/>
            <a:endParaRPr lang="en-US" smtClean="0"/>
          </a:p>
          <a:p>
            <a:pPr eaLnBrk="1" hangingPunct="1"/>
            <a:r>
              <a:rPr lang="en-US" smtClean="0"/>
              <a:t>The Science Tests are time for learning about the satellite and collecting unique data, but to discover things wrong and a chance to correct them. With GOES-15 the main changes involved …</a:t>
            </a:r>
          </a:p>
          <a:p>
            <a:pPr eaLnBrk="1" hangingPunct="1"/>
            <a:endParaRPr lang="en-US" smtClean="0"/>
          </a:p>
          <a:p>
            <a:pPr eaLnBrk="1" hangingPunct="1"/>
            <a:r>
              <a:rPr lang="en-US" smtClean="0"/>
              <a:t>Full-disk GOES images courtesy of CIRA.</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37</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latin typeface="Arial"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Now</a:t>
            </a:r>
            <a:r>
              <a:rPr lang="en-US" sz="1200" baseline="0" dirty="0" smtClean="0">
                <a:solidFill>
                  <a:srgbClr val="FFFFFF"/>
                </a:solidFill>
              </a:rPr>
              <a:t> m</a:t>
            </a:r>
            <a:r>
              <a:rPr lang="en-US" sz="1200" dirty="0" smtClean="0">
                <a:solidFill>
                  <a:srgbClr val="FFFFFF"/>
                </a:solidFill>
              </a:rPr>
              <a:t>ore coverage both south and east of the current operational sector. </a:t>
            </a:r>
            <a:endParaRPr lang="en-US" dirty="0"/>
          </a:p>
        </p:txBody>
      </p:sp>
      <p:sp>
        <p:nvSpPr>
          <p:cNvPr id="4" name="Slide Number Placeholder 3"/>
          <p:cNvSpPr>
            <a:spLocks noGrp="1"/>
          </p:cNvSpPr>
          <p:nvPr>
            <p:ph type="sldNum" sz="quarter" idx="10"/>
          </p:nvPr>
        </p:nvSpPr>
        <p:spPr/>
        <p:txBody>
          <a:bodyPr/>
          <a:lstStyle/>
          <a:p>
            <a:fld id="{336FC37D-D8B7-4ED6-9EB8-3F9D4B968FC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568390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41</a:t>
            </a:fld>
            <a:endParaRPr lang="en-US"/>
          </a:p>
        </p:txBody>
      </p:sp>
    </p:spTree>
    <p:extLst>
      <p:ext uri="{BB962C8B-B14F-4D97-AF65-F5344CB8AC3E}">
        <p14:creationId xmlns:p14="http://schemas.microsoft.com/office/powerpoint/2010/main" val="4005137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http://ac.els-cdn.com/0094576596000215/1-s2.0-0094576596000215-main.pdf?_tid=86f5529e-c98d-11e4-8a46-00000aacb35f&amp;acdnat=1426257222_f09810532f99876bc6014fff4f4d65be</a:t>
            </a:r>
          </a:p>
          <a:p>
            <a:endParaRPr lang="en-US" dirty="0" smtClean="0"/>
          </a:p>
          <a:p>
            <a:r>
              <a:rPr lang="en-US" sz="1200" kern="1200" dirty="0" smtClean="0">
                <a:solidFill>
                  <a:schemeClr val="tx1"/>
                </a:solidFill>
                <a:latin typeface="+mn-lt"/>
                <a:ea typeface="+mn-ea"/>
                <a:cs typeface="+mn-cs"/>
              </a:rPr>
              <a:t>NOAA's future earth observations from advanced GOES satellites </a:t>
            </a:r>
            <a:br>
              <a:rPr lang="en-US" sz="1200" kern="1200" dirty="0" smtClean="0">
                <a:solidFill>
                  <a:schemeClr val="tx1"/>
                </a:solidFill>
                <a:latin typeface="+mn-lt"/>
                <a:ea typeface="+mn-ea"/>
                <a:cs typeface="+mn-cs"/>
              </a:rPr>
            </a:br>
            <a:r>
              <a:rPr lang="en-US" sz="1200" kern="1200" dirty="0" err="1" smtClean="0">
                <a:solidFill>
                  <a:schemeClr val="tx1"/>
                </a:solidFill>
                <a:latin typeface="+mn-lt"/>
                <a:ea typeface="+mn-ea"/>
                <a:cs typeface="+mn-cs"/>
              </a:rPr>
              <a:t>Dittberner</a:t>
            </a:r>
            <a:r>
              <a:rPr lang="en-US" sz="1200" kern="1200" dirty="0" smtClean="0">
                <a:solidFill>
                  <a:schemeClr val="tx1"/>
                </a:solidFill>
                <a:latin typeface="+mn-lt"/>
                <a:ea typeface="+mn-ea"/>
                <a:cs typeface="+mn-cs"/>
              </a:rPr>
              <a:t> G.</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Gird R.</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Heymann</a:t>
            </a:r>
            <a:r>
              <a:rPr lang="en-US" sz="1200" kern="1200" dirty="0" smtClean="0">
                <a:solidFill>
                  <a:schemeClr val="tx1"/>
                </a:solidFill>
                <a:latin typeface="+mn-lt"/>
                <a:ea typeface="+mn-ea"/>
                <a:cs typeface="+mn-cs"/>
              </a:rPr>
              <a:t> R.</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Howard E.</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Kirkner</a:t>
            </a:r>
            <a:r>
              <a:rPr lang="en-US" sz="1200" kern="1200" dirty="0" smtClean="0">
                <a:solidFill>
                  <a:schemeClr val="tx1"/>
                </a:solidFill>
                <a:latin typeface="+mn-lt"/>
                <a:ea typeface="+mn-ea"/>
                <a:cs typeface="+mn-cs"/>
              </a:rPr>
              <a:t> S.</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Uccellini</a:t>
            </a:r>
            <a:r>
              <a:rPr lang="en-US" sz="1200" kern="1200" dirty="0" smtClean="0">
                <a:solidFill>
                  <a:schemeClr val="tx1"/>
                </a:solidFill>
                <a:latin typeface="+mn-lt"/>
                <a:ea typeface="+mn-ea"/>
                <a:cs typeface="+mn-cs"/>
              </a:rPr>
              <a:t> L.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(1996)  </a:t>
            </a:r>
            <a:r>
              <a:rPr lang="en-US" sz="1200" i="1" kern="1200" dirty="0" err="1" smtClean="0">
                <a:solidFill>
                  <a:schemeClr val="tx1"/>
                </a:solidFill>
                <a:latin typeface="+mn-lt"/>
                <a:ea typeface="+mn-ea"/>
                <a:cs typeface="+mn-cs"/>
              </a:rPr>
              <a:t>Acta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Astronautica</a:t>
            </a:r>
            <a:r>
              <a:rPr lang="en-US" sz="1200" kern="1200" dirty="0" smtClean="0">
                <a:solidFill>
                  <a:schemeClr val="tx1"/>
                </a:solidFill>
                <a:latin typeface="+mn-lt"/>
                <a:ea typeface="+mn-ea"/>
                <a:cs typeface="+mn-cs"/>
              </a:rPr>
              <a:t>,  38  (4-8) , pp. 467-477. </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43</a:t>
            </a:fld>
            <a:endParaRPr lang="en-US"/>
          </a:p>
        </p:txBody>
      </p:sp>
    </p:spTree>
    <p:extLst>
      <p:ext uri="{BB962C8B-B14F-4D97-AF65-F5344CB8AC3E}">
        <p14:creationId xmlns:p14="http://schemas.microsoft.com/office/powerpoint/2010/main" val="3549131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B5875-F93D-4EE4-85BF-03CB3E330283}" type="slidenum">
              <a:rPr lang="en-US">
                <a:solidFill>
                  <a:srgbClr val="000000"/>
                </a:solidFill>
              </a:rPr>
              <a:pPr eaLnBrk="1" hangingPunct="1"/>
              <a:t>44</a:t>
            </a:fld>
            <a:endParaRPr 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2FEF96-5084-4791-8AE6-9F7E9BF4FE33}" type="slidenum">
              <a:rPr lang="en-US">
                <a:solidFill>
                  <a:prstClr val="black"/>
                </a:solidFill>
              </a:rPr>
              <a:pPr eaLnBrk="1" hangingPunct="1"/>
              <a:t>45</a:t>
            </a:fld>
            <a:endParaRPr lang="en-US">
              <a:solidFill>
                <a:prstClr val="black"/>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A87D4-FBF0-479C-80A4-44167E2C90FF}" type="slidenum">
              <a:rPr lang="en-US">
                <a:solidFill>
                  <a:prstClr val="black"/>
                </a:solidFill>
              </a:rPr>
              <a:pPr eaLnBrk="1" hangingPunct="1"/>
              <a:t>46</a:t>
            </a:fld>
            <a:endParaRPr lang="en-US">
              <a:solidFill>
                <a:prstClr val="black"/>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45E76-A93D-49FB-9C44-51A435C35C36}" type="slidenum">
              <a:rPr lang="en-US">
                <a:solidFill>
                  <a:prstClr val="black"/>
                </a:solidFill>
              </a:rPr>
              <a:pPr eaLnBrk="1" hangingPunct="1"/>
              <a:t>47</a:t>
            </a:fld>
            <a:endParaRPr lang="en-US">
              <a:solidFill>
                <a:prstClr val="black"/>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E012B-F8E2-4EDC-93F1-2836EE1A3CA9}" type="slidenum">
              <a:rPr lang="en-US">
                <a:solidFill>
                  <a:prstClr val="black"/>
                </a:solidFill>
              </a:rPr>
              <a:pPr eaLnBrk="1" hangingPunct="1"/>
              <a:t>48</a:t>
            </a:fld>
            <a:endParaRPr lang="en-US">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http://web.archive.org/web/20090318000548/http://www.clarkefoundation.org/docs/ClarkeWirelessWorldArticle.pdf</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6</a:t>
            </a:fld>
            <a:endParaRPr lang="en-US"/>
          </a:p>
        </p:txBody>
      </p:sp>
    </p:spTree>
    <p:extLst>
      <p:ext uri="{BB962C8B-B14F-4D97-AF65-F5344CB8AC3E}">
        <p14:creationId xmlns:p14="http://schemas.microsoft.com/office/powerpoint/2010/main" val="2612632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53</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E5071-7859-460D-9BC2-F6198741AB90}" type="slidenum">
              <a:rPr lang="en-US">
                <a:solidFill>
                  <a:prstClr val="black"/>
                </a:solidFill>
              </a:rPr>
              <a:pPr eaLnBrk="1" hangingPunct="1"/>
              <a:t>54</a:t>
            </a:fld>
            <a:endParaRPr lang="en-US">
              <a:solidFill>
                <a:prstClr val="black"/>
              </a:solidFill>
            </a:endParaRPr>
          </a:p>
        </p:txBody>
      </p:sp>
      <p:sp>
        <p:nvSpPr>
          <p:cNvPr id="209923" name="Rectangle 2"/>
          <p:cNvSpPr>
            <a:spLocks noGrp="1" noRot="1" noChangeAspect="1" noChangeArrowheads="1" noTextEdit="1"/>
          </p:cNvSpPr>
          <p:nvPr>
            <p:ph type="sldImg"/>
          </p:nvPr>
        </p:nvSpPr>
        <p:spPr>
          <a:xfrm>
            <a:off x="1143000" y="687388"/>
            <a:ext cx="4572000" cy="3429000"/>
          </a:xfrm>
          <a:ln/>
        </p:spPr>
      </p:sp>
      <p:sp>
        <p:nvSpPr>
          <p:cNvPr id="209924" name="Rectangle 3"/>
          <p:cNvSpPr>
            <a:spLocks noGrp="1" noChangeArrowheads="1"/>
          </p:cNvSpPr>
          <p:nvPr>
            <p:ph type="body" idx="1"/>
          </p:nvPr>
        </p:nvSpPr>
        <p:spPr>
          <a:xfrm>
            <a:off x="685800" y="4343400"/>
            <a:ext cx="5486400" cy="4113213"/>
          </a:xfrm>
          <a:noFill/>
        </p:spPr>
        <p:txBody>
          <a:bodyPr/>
          <a:lstStyle/>
          <a:p>
            <a:pPr eaLnBrk="1" hangingPunct="1"/>
            <a:r>
              <a:rPr lang="en-US" smtClean="0">
                <a:latin typeface="Arial" charset="0"/>
              </a:rPr>
              <a:t>Note how ABI bands 2 and 3 might indicate vegetation. ABI bands 2 and 5 (or 6) depict snow. </a:t>
            </a:r>
          </a:p>
          <a:p>
            <a:pPr eaLnBrk="1" hangingPunct="1"/>
            <a:endParaRPr lang="en-US" smtClean="0">
              <a:latin typeface="Arial" charset="0"/>
            </a:endParaRPr>
          </a:p>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8D3B0-4288-4245-B7C0-A8FC9F45B724}" type="slidenum">
              <a:rPr lang="en-US">
                <a:solidFill>
                  <a:prstClr val="black"/>
                </a:solidFill>
              </a:rPr>
              <a:pPr eaLnBrk="1" hangingPunct="1"/>
              <a:t>55</a:t>
            </a:fld>
            <a:endParaRPr lang="en-US">
              <a:solidFill>
                <a:prstClr val="black"/>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i="1" smtClean="0">
                <a:latin typeface="Arial" charset="0"/>
              </a:rPr>
              <a:t>AVIRIS</a:t>
            </a:r>
            <a:r>
              <a:rPr lang="en-US" smtClean="0">
                <a:latin typeface="Arial" charset="0"/>
              </a:rPr>
              <a:t> (Airborne Visible/Infrared Imaging Spectrometer) </a:t>
            </a:r>
          </a:p>
          <a:p>
            <a:pPr eaLnBrk="1" hangingPunct="1"/>
            <a:r>
              <a:rPr lang="en-US" smtClean="0">
                <a:latin typeface="Arial" charset="0"/>
              </a:rPr>
              <a:t>Simulated by convolving mock ABI spectral response functions with either AVIRIS data.</a:t>
            </a:r>
          </a:p>
          <a:p>
            <a:pPr eaLnBrk="1" hangingPunct="1"/>
            <a:r>
              <a:rPr lang="en-US" smtClean="0">
                <a:latin typeface="Arial" charset="0"/>
              </a:rPr>
              <a:t>This band was chosen to better monitor daytime smoke, etc.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05C5AF-E3A4-4534-9AF3-12006096454C}" type="slidenum">
              <a:rPr lang="en-US">
                <a:solidFill>
                  <a:prstClr val="black"/>
                </a:solidFill>
              </a:rPr>
              <a:pPr eaLnBrk="1" hangingPunct="1"/>
              <a:t>56</a:t>
            </a:fld>
            <a:endParaRPr lang="en-US">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smtClean="0">
                <a:latin typeface="Arial" charset="0"/>
              </a:rPr>
              <a:t>Simulated by convolving mock ABI spectral response functions with either AVIRIS data.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00AA-3474-46DD-871C-952E758B86FD}" type="slidenum">
              <a:rPr lang="en-US">
                <a:solidFill>
                  <a:prstClr val="black"/>
                </a:solidFill>
              </a:rPr>
              <a:pPr eaLnBrk="1" hangingPunct="1"/>
              <a:t>57</a:t>
            </a:fld>
            <a:endParaRPr lang="en-US">
              <a:solidFill>
                <a:prstClr val="black"/>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smtClean="0">
                <a:latin typeface="Arial" charset="0"/>
              </a:rPr>
              <a:t>Figures from Chris Moeller, of CIMSS. The traditional visible 0.6um band does not show the burn scars (not shown).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62</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63</a:t>
            </a:fld>
            <a:endParaRPr lang="en-US">
              <a:solidFill>
                <a:prstClr val="black"/>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65</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66</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67</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http://en.wikipedia.org/wiki/Herman_Poto%C4%8Dnik</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7</a:t>
            </a:fld>
            <a:endParaRPr lang="en-US"/>
          </a:p>
        </p:txBody>
      </p:sp>
    </p:spTree>
    <p:extLst>
      <p:ext uri="{BB962C8B-B14F-4D97-AF65-F5344CB8AC3E}">
        <p14:creationId xmlns:p14="http://schemas.microsoft.com/office/powerpoint/2010/main" val="3889455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1B607-E84A-4927-8934-8E3DC0B94CD5}" type="slidenum">
              <a:rPr lang="en-US" altLang="en-US">
                <a:solidFill>
                  <a:prstClr val="black"/>
                </a:solidFill>
              </a:rPr>
              <a:pPr/>
              <a:t>69</a:t>
            </a:fld>
            <a:endParaRPr lang="en-US" altLang="en-US">
              <a:solidFill>
                <a:prstClr val="black"/>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xfrm>
            <a:off x="686591" y="4344025"/>
            <a:ext cx="5486400" cy="4114488"/>
          </a:xfrm>
        </p:spPr>
        <p:txBody>
          <a:bodyPr/>
          <a:lstStyle/>
          <a:p>
            <a:r>
              <a:rPr lang="en-US" altLang="en-US" dirty="0" smtClean="0"/>
              <a:t>http://www.centrec.com/assets/guc-extended-abstract.pdf</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F5E2A-0380-463D-AC8C-50F2316FD710}" type="slidenum">
              <a:rPr lang="en-US" altLang="en-US">
                <a:solidFill>
                  <a:prstClr val="black"/>
                </a:solidFill>
              </a:rPr>
              <a:pPr/>
              <a:t>70</a:t>
            </a:fld>
            <a:endParaRPr lang="en-US" alt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686591" y="4344025"/>
            <a:ext cx="5486400" cy="4114488"/>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71</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4EC42DA-D6C4-4F0D-BFA9-1DF7734E5D46}" type="slidenum">
              <a:rPr lang="en-US" altLang="en-US">
                <a:solidFill>
                  <a:prstClr val="black"/>
                </a:solidFill>
              </a:rPr>
              <a:pPr/>
              <a:t>72</a:t>
            </a:fld>
            <a:endParaRPr lang="en-US" altLang="en-US">
              <a:solidFill>
                <a:prstClr val="black"/>
              </a:solidFill>
            </a:endParaRPr>
          </a:p>
        </p:txBody>
      </p:sp>
      <p:sp>
        <p:nvSpPr>
          <p:cNvPr id="74754" name="Rectangle 2"/>
          <p:cNvSpPr>
            <a:spLocks noGrp="1" noChangeArrowheads="1"/>
          </p:cNvSpPr>
          <p:nvPr>
            <p:ph type="body" idx="1"/>
          </p:nvPr>
        </p:nvSpPr>
        <p:spPr>
          <a:xfrm>
            <a:off x="1066836" y="6019801"/>
            <a:ext cx="5028464" cy="2819400"/>
          </a:xfrm>
        </p:spPr>
        <p:txBody>
          <a:bodyPr/>
          <a:lstStyle/>
          <a:p>
            <a:r>
              <a:rPr lang="en-US" altLang="en-US"/>
              <a:t>Over the past 2 years, D. Westphal at the Naval Research Laboratory (NRL) in Monterey, California has been assimilating half-hourly Geostationary Operational Environmental Satellite (GOES) Wildfire Automated Biomass Burning Algorithm (ABBA) fire products into the Navy Aerosol Analysis and Prediction System (NAAPS) in real time to analyze and predict aerosol extent, loading, and transport regimes.  In August 2001 the NAAPS successfully documented the transport of smoke associated with wildfires burning in the western U.S.  On August 18, the NAAPS analyzed a large smoke pall that extended north into Canada and south over the plains of Montana.  This effort is part of a joint collaboration funded by the National Aeronautics and Space Administration (NASA) under the Earth Systems Enterprise (ESE) modeling and data analysis research program.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15E47-C0BA-4DD4-9858-422741C210C0}" type="slidenum">
              <a:rPr lang="en-US">
                <a:solidFill>
                  <a:srgbClr val="000000"/>
                </a:solidFill>
              </a:rPr>
              <a:pPr eaLnBrk="1" hangingPunct="1"/>
              <a:t>73</a:t>
            </a:fld>
            <a:endParaRPr lang="en-US">
              <a:solidFill>
                <a:srgbClr val="000000"/>
              </a:solidFill>
            </a:endParaRPr>
          </a:p>
        </p:txBody>
      </p:sp>
      <p:sp>
        <p:nvSpPr>
          <p:cNvPr id="221187" name="Rectangle 2"/>
          <p:cNvSpPr>
            <a:spLocks noGrp="1" noRot="1" noChangeAspect="1" noChangeArrowheads="1" noTextEdit="1"/>
          </p:cNvSpPr>
          <p:nvPr>
            <p:ph type="sldImg"/>
          </p:nvPr>
        </p:nvSpPr>
        <p:spPr>
          <a:xfrm>
            <a:off x="1143000" y="687388"/>
            <a:ext cx="4572000" cy="3429000"/>
          </a:xfrm>
          <a:ln/>
        </p:spPr>
      </p:sp>
      <p:sp>
        <p:nvSpPr>
          <p:cNvPr id="221188" name="Rectangle 3"/>
          <p:cNvSpPr>
            <a:spLocks noGrp="1" noChangeArrowheads="1"/>
          </p:cNvSpPr>
          <p:nvPr>
            <p:ph type="body" idx="1"/>
          </p:nvPr>
        </p:nvSpPr>
        <p:spPr>
          <a:xfrm>
            <a:off x="912813" y="4343400"/>
            <a:ext cx="5032375" cy="4113213"/>
          </a:xfrm>
          <a:noFill/>
        </p:spPr>
        <p:txBody>
          <a:bodyPr/>
          <a:lstStyle/>
          <a:p>
            <a:r>
              <a:rPr lang="en-US" smtClean="0">
                <a:latin typeface="Arial" charset="0"/>
              </a:rPr>
              <a:t>Current GOES can detect an ash cloud, but not the SO2 signature. The ABI can, if the plume is large and high enough. </a:t>
            </a:r>
          </a:p>
          <a:p>
            <a:r>
              <a:rPr lang="en-US" smtClean="0">
                <a:latin typeface="Arial" charset="0"/>
              </a:rPr>
              <a:t>Image on Right from:</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D5E372-569E-4643-8099-F6F5ADD31B41}" type="slidenum">
              <a:rPr lang="en-US">
                <a:solidFill>
                  <a:srgbClr val="000000"/>
                </a:solidFill>
              </a:rPr>
              <a:pPr eaLnBrk="1" hangingPunct="1"/>
              <a:t>74</a:t>
            </a:fld>
            <a:endParaRPr lang="en-US">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smtClean="0">
                <a:latin typeface="Arial" charset="0"/>
              </a:rPr>
              <a:t>One of uses of the 8.5 um is better ash detection.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73D17-BA74-4BF0-9399-729A9849315D}" type="slidenum">
              <a:rPr lang="en-US" altLang="en-US">
                <a:solidFill>
                  <a:prstClr val="black"/>
                </a:solidFill>
              </a:rPr>
              <a:pPr/>
              <a:t>75</a:t>
            </a:fld>
            <a:endParaRPr lang="en-US" altLang="en-US">
              <a:solidFill>
                <a:prstClr val="black"/>
              </a:solidFill>
            </a:endParaRPr>
          </a:p>
        </p:txBody>
      </p:sp>
      <p:sp>
        <p:nvSpPr>
          <p:cNvPr id="5122" name="Rectangle 2"/>
          <p:cNvSpPr>
            <a:spLocks noGrp="1" noRot="1" noChangeAspect="1" noChangeArrowheads="1" noTextEdit="1"/>
          </p:cNvSpPr>
          <p:nvPr>
            <p:ph type="sldImg"/>
          </p:nvPr>
        </p:nvSpPr>
        <p:spPr>
          <a:xfrm>
            <a:off x="1143000" y="687388"/>
            <a:ext cx="4570413" cy="3427412"/>
          </a:xfrm>
          <a:ln/>
        </p:spPr>
      </p:sp>
      <p:sp>
        <p:nvSpPr>
          <p:cNvPr id="5123" name="Rectangle 3"/>
          <p:cNvSpPr>
            <a:spLocks noGrp="1" noChangeArrowheads="1"/>
          </p:cNvSpPr>
          <p:nvPr>
            <p:ph type="body" idx="1"/>
          </p:nvPr>
        </p:nvSpPr>
        <p:spPr>
          <a:xfrm>
            <a:off x="685800" y="4343400"/>
            <a:ext cx="5487988" cy="4113213"/>
          </a:xfrm>
          <a:noFill/>
        </p:spPr>
        <p:txBody>
          <a:bodyPr lIns="91425" tIns="45712" rIns="91425" bIns="45712"/>
          <a:lstStyle/>
          <a:p>
            <a:r>
              <a:rPr lang="en-US" altLang="en-US"/>
              <a:t>Every Phase of flight</a:t>
            </a:r>
          </a:p>
          <a:p>
            <a:r>
              <a:rPr lang="en-US" altLang="en-US"/>
              <a:t>Actionable information</a:t>
            </a:r>
          </a:p>
          <a:p>
            <a:r>
              <a:rPr lang="en-US" altLang="en-US"/>
              <a:t>Deice </a:t>
            </a:r>
          </a:p>
          <a:p>
            <a:r>
              <a:rPr lang="en-US" altLang="en-US"/>
              <a:t>     temp-gallon</a:t>
            </a:r>
          </a:p>
          <a:p>
            <a:r>
              <a:rPr lang="en-US" altLang="en-US"/>
              <a:t>Risk average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3D298-7FB3-4634-B457-99E71F69D943}" type="slidenum">
              <a:rPr lang="en-US">
                <a:solidFill>
                  <a:prstClr val="black"/>
                </a:solidFill>
              </a:rPr>
              <a:pPr eaLnBrk="1" hangingPunct="1"/>
              <a:t>77</a:t>
            </a:fld>
            <a:endParaRPr lang="en-US">
              <a:solidFill>
                <a:prstClr val="blac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smtClean="0">
                <a:latin typeface="Arial" charset="0"/>
              </a:rPr>
              <a:t>Another use of the 8.5 um band is a day and night cloud-top phase product. </a:t>
            </a:r>
          </a:p>
          <a:p>
            <a:pPr eaLnBrk="1" hangingPunct="1"/>
            <a:endParaRPr lang="en-U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17FCEA-6BA2-413A-AF6E-5839B03A2261}" type="slidenum">
              <a:rPr lang="en-US">
                <a:solidFill>
                  <a:srgbClr val="000000"/>
                </a:solidFill>
              </a:rPr>
              <a:pPr eaLnBrk="1" hangingPunct="1"/>
              <a:t>78</a:t>
            </a:fld>
            <a:endParaRPr lang="en-US">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r>
              <a:rPr lang="en-US" smtClean="0">
                <a:latin typeface="Arial" charset="0"/>
              </a:rPr>
              <a:t>The 8.5 um is also very helpful for dust detection.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551CD-69CA-4191-8879-C57AADA8CE21}" type="slidenum">
              <a:rPr lang="en-US" smtClean="0">
                <a:solidFill>
                  <a:prstClr val="black"/>
                </a:solidFill>
              </a:rPr>
              <a:pPr eaLnBrk="1" hangingPunct="1"/>
              <a:t>79</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r>
              <a:rPr lang="en-US" dirty="0" smtClean="0">
                <a:latin typeface="Arial" charset="0"/>
              </a:rPr>
              <a:t>http://history.nasa.gov/sputnik/TOC.html</a:t>
            </a:r>
          </a:p>
        </p:txBody>
      </p:sp>
      <p:sp>
        <p:nvSpPr>
          <p:cNvPr id="18944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F81970-FADE-4BC6-A90E-7EC11A02F61E}" type="slidenum">
              <a:rPr lang="en-US" smtClean="0">
                <a:solidFill>
                  <a:prstClr val="black"/>
                </a:solidFill>
              </a:rPr>
              <a:pPr eaLnBrk="1" hangingPunct="1"/>
              <a:t>8</a:t>
            </a:fld>
            <a:endParaRPr lang="en-US" smtClean="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8C12-75D8-4EF5-B2DF-D7367A9D598C}" type="slidenum">
              <a:rPr lang="en-US" altLang="en-US">
                <a:solidFill>
                  <a:prstClr val="black"/>
                </a:solidFill>
              </a:rPr>
              <a:pPr/>
              <a:t>82</a:t>
            </a:fld>
            <a:endParaRPr lang="en-US" altLang="en-US">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ltLang="en-US"/>
              <a:t>Both remapped to 10km. GOES imagery on top panel. Images displayed in Mcidas-X.</a:t>
            </a:r>
          </a:p>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4E5A6-8EAC-421A-884B-C073FA4D30CF}" type="slidenum">
              <a:rPr lang="en-US" altLang="en-US">
                <a:solidFill>
                  <a:prstClr val="black"/>
                </a:solidFill>
              </a:rPr>
              <a:pPr/>
              <a:t>83</a:t>
            </a:fld>
            <a:endParaRPr lang="en-US" altLang="en-US">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ltLang="en-US"/>
              <a:t>Both remapped to 10km. GOES imagery on top panel. Images displayed in Mcidas-X.</a:t>
            </a:r>
          </a:p>
          <a:p>
            <a:endParaRPr lang="en-US" altLang="en-US"/>
          </a:p>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84</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85</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5FCB2-98C1-47C5-8D40-86C2AC029741}" type="slidenum">
              <a:rPr lang="en-US">
                <a:solidFill>
                  <a:prstClr val="black"/>
                </a:solidFill>
              </a:rPr>
              <a:pPr/>
              <a:t>89</a:t>
            </a:fld>
            <a:endParaRPr lang="en-US">
              <a:solidFill>
                <a:prstClr val="black"/>
              </a:solidFill>
            </a:endParaRPr>
          </a:p>
        </p:txBody>
      </p:sp>
      <p:sp>
        <p:nvSpPr>
          <p:cNvPr id="7170" name="Rectangle 2"/>
          <p:cNvSpPr>
            <a:spLocks noGrp="1" noRot="1" noChangeAspect="1" noChangeArrowheads="1" noTextEdit="1"/>
          </p:cNvSpPr>
          <p:nvPr>
            <p:ph type="sldImg"/>
          </p:nvPr>
        </p:nvSpPr>
        <p:spPr>
          <a:xfrm>
            <a:off x="1146175" y="681038"/>
            <a:ext cx="4578350" cy="3433762"/>
          </a:xfrm>
          <a:ln/>
        </p:spPr>
      </p:sp>
      <p:sp>
        <p:nvSpPr>
          <p:cNvPr id="7171" name="Rectangle 3"/>
          <p:cNvSpPr>
            <a:spLocks noGrp="1" noChangeArrowheads="1"/>
          </p:cNvSpPr>
          <p:nvPr>
            <p:ph type="body" idx="1"/>
          </p:nvPr>
        </p:nvSpPr>
        <p:spPr>
          <a:xfrm>
            <a:off x="912813" y="4343400"/>
            <a:ext cx="5032375" cy="4119563"/>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91346" tIns="45673" rIns="91346" bIns="45673"/>
          <a:lstStyle/>
          <a:p>
            <a:pPr>
              <a:lnSpc>
                <a:spcPct val="80000"/>
              </a:lnSpc>
            </a:pPr>
            <a:endParaRPr lang="en-US"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0336DD-E70E-4FDB-83E2-73280E6F814F}"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257314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93</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347D30-C036-49E5-ABD1-43E13C658A7C}" type="slidenum">
              <a:rPr lang="en-US" altLang="en-US">
                <a:solidFill>
                  <a:prstClr val="black"/>
                </a:solidFill>
              </a:rPr>
              <a:pPr eaLnBrk="1" hangingPunct="1"/>
              <a:t>96</a:t>
            </a:fld>
            <a:endParaRPr lang="en-US" altLang="en-US">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sz="800" smtClean="0">
                <a:latin typeface="Arial" charset="0"/>
              </a:rPr>
              <a:t>Note the 3 layers of information possible from the ABI (right panel). </a:t>
            </a:r>
          </a:p>
          <a:p>
            <a:pPr eaLnBrk="1" hangingPunct="1"/>
            <a:r>
              <a:rPr lang="en-US" altLang="en-US" sz="800" smtClean="0">
                <a:latin typeface="Arial" charset="0"/>
              </a:rPr>
              <a:t>http://www.ssec.wisc.edu/mcidas/software/v/</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http://journals.ametsoc.org/doi/abs/10.1175/WAF-D-14-00062.1</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101</a:t>
            </a:fld>
            <a:endParaRPr lang="en-US"/>
          </a:p>
        </p:txBody>
      </p:sp>
    </p:spTree>
    <p:extLst>
      <p:ext uri="{BB962C8B-B14F-4D97-AF65-F5344CB8AC3E}">
        <p14:creationId xmlns:p14="http://schemas.microsoft.com/office/powerpoint/2010/main" val="223040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dirty="0"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36CFC4-3A41-4BC3-87F2-601E5BC6BE5F}" type="slidenum">
              <a:rPr lang="en-US" smtClean="0">
                <a:solidFill>
                  <a:prstClr val="black"/>
                </a:solidFill>
              </a:rPr>
              <a:pPr eaLnBrk="1" hangingPunct="1"/>
              <a:t>9</a:t>
            </a:fld>
            <a:endParaRPr lang="en-US" smtClean="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1374B-6584-491E-8E8D-705743122478}" type="slidenum">
              <a:rPr lang="en-US" smtClean="0">
                <a:solidFill>
                  <a:srgbClr val="000000"/>
                </a:solidFill>
              </a:rPr>
              <a:pPr eaLnBrk="1" hangingPunct="1"/>
              <a:t>103</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r>
              <a:rPr lang="en-US" smtClean="0">
                <a:latin typeface="Arial" charset="0"/>
              </a:rPr>
              <a:t>These are calculated spectra, showing important features dealing with temperature and moisture are in the high-spectral data, but are smoothed over in the broad-band data. </a:t>
            </a:r>
            <a:r>
              <a:rPr lang="en-US" altLang="ko-KR" smtClean="0">
                <a:latin typeface="Arial" charset="0"/>
                <a:ea typeface="Gulim" pitchFamily="34" charset="-127"/>
              </a:rPr>
              <a:t>Figure courtesy of J. Sieglaff, CIMSS.</a:t>
            </a:r>
          </a:p>
          <a:p>
            <a:endParaRPr lang="en-US" altLang="ko-KR" smtClean="0">
              <a:latin typeface="Arial" charset="0"/>
              <a:ea typeface="Gulim" pitchFamily="34" charset="-127"/>
            </a:endParaRPr>
          </a:p>
          <a:p>
            <a:r>
              <a:rPr lang="en-US" altLang="ko-KR" smtClean="0">
                <a:latin typeface="Arial" charset="0"/>
                <a:ea typeface="Gulim" pitchFamily="34" charset="-127"/>
              </a:rPr>
              <a:t>I’m not sure it is useful to show an entire spectrum. Rather I prefer to show the above and indicate that it is these little wiggles that make the HES so valuable and that the current GOES smears out.</a:t>
            </a:r>
          </a:p>
          <a:p>
            <a:endParaRPr lang="en-US"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occurrence. </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105</a:t>
            </a:fld>
            <a:endParaRPr lang="en-US"/>
          </a:p>
        </p:txBody>
      </p:sp>
    </p:spTree>
    <p:extLst>
      <p:ext uri="{BB962C8B-B14F-4D97-AF65-F5344CB8AC3E}">
        <p14:creationId xmlns:p14="http://schemas.microsoft.com/office/powerpoint/2010/main" val="2765867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Flexible Combined Imager</a:t>
            </a:r>
            <a:endParaRPr lang="en-US" dirty="0"/>
          </a:p>
        </p:txBody>
      </p:sp>
      <p:sp>
        <p:nvSpPr>
          <p:cNvPr id="4" name="Slide Number Placeholder 3"/>
          <p:cNvSpPr>
            <a:spLocks noGrp="1"/>
          </p:cNvSpPr>
          <p:nvPr>
            <p:ph type="sldNum" sz="quarter" idx="10"/>
          </p:nvPr>
        </p:nvSpPr>
        <p:spPr/>
        <p:txBody>
          <a:bodyPr/>
          <a:lstStyle/>
          <a:p>
            <a:fld id="{61D1F3A5-66D3-4802-A21B-47559E3CD6A6}"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19126921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 with CIMSS.</a:t>
            </a:r>
            <a:endParaRPr lang="en-US" dirty="0" smtClean="0"/>
          </a:p>
          <a:p>
            <a:r>
              <a:rPr lang="en-US" dirty="0" smtClean="0"/>
              <a:t>MTSAT=</a:t>
            </a:r>
            <a:r>
              <a:rPr lang="en-US" baseline="0" dirty="0" smtClean="0"/>
              <a:t> JMA’s current imager;   AHI = JMA’s next generation (ABI-like) imager.   ABI = Advanced Baseline Imager</a:t>
            </a:r>
            <a:endParaRPr lang="en-US" dirty="0" smtClean="0"/>
          </a:p>
          <a:p>
            <a:r>
              <a:rPr lang="en-US" dirty="0" smtClean="0">
                <a:solidFill>
                  <a:schemeClr val="bg1"/>
                </a:solidFill>
              </a:rPr>
              <a:t>Data from: </a:t>
            </a:r>
            <a:endParaRPr lang="en-US" dirty="0" smtClean="0">
              <a:solidFill>
                <a:schemeClr val="bg1"/>
              </a:solidFill>
              <a:hlinkClick r:id="rId3"/>
            </a:endParaRPr>
          </a:p>
          <a:p>
            <a:r>
              <a:rPr lang="en-US" dirty="0" smtClean="0">
                <a:hlinkClick r:id="rId3"/>
              </a:rPr>
              <a:t>http://www.data.jma.go.jp/mscweb/en/himawari89/space_segment/spsg_sample.html</a:t>
            </a:r>
            <a:endParaRPr lang="en-US" dirty="0" smtClean="0"/>
          </a:p>
          <a:p>
            <a:r>
              <a:rPr lang="en-US" dirty="0" smtClean="0">
                <a:solidFill>
                  <a:schemeClr val="bg1"/>
                </a:solidFill>
              </a:rPr>
              <a:t>Displayed in McIDAS-V</a:t>
            </a:r>
          </a:p>
          <a:p>
            <a:r>
              <a:rPr lang="en-US" dirty="0" smtClean="0"/>
              <a:t>Images made with McIDAS-V</a:t>
            </a:r>
            <a:r>
              <a:rPr lang="en-US" baseline="0" dirty="0" smtClean="0"/>
              <a:t> by M. Gunshor, using a ‘square root’ enhancement.</a:t>
            </a:r>
            <a:endParaRPr lang="en-US" dirty="0"/>
          </a:p>
        </p:txBody>
      </p:sp>
      <p:sp>
        <p:nvSpPr>
          <p:cNvPr id="4" name="Slide Number Placeholder 3"/>
          <p:cNvSpPr>
            <a:spLocks noGrp="1"/>
          </p:cNvSpPr>
          <p:nvPr>
            <p:ph type="sldNum" sz="quarter" idx="10"/>
          </p:nvPr>
        </p:nvSpPr>
        <p:spPr/>
        <p:txBody>
          <a:bodyPr/>
          <a:lstStyle/>
          <a:p>
            <a:fld id="{F9EEB9BE-D27A-4423-AC35-A0019CC72678}" type="slidenum">
              <a:rPr lang="en-US">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1613326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data are from those</a:t>
            </a:r>
            <a:r>
              <a:rPr lang="en-US" baseline="0" dirty="0" smtClean="0"/>
              <a:t> posted on the JMA web page. </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135</a:t>
            </a:fld>
            <a:endParaRPr lang="en-US"/>
          </a:p>
        </p:txBody>
      </p:sp>
    </p:spTree>
    <p:extLst>
      <p:ext uri="{BB962C8B-B14F-4D97-AF65-F5344CB8AC3E}">
        <p14:creationId xmlns:p14="http://schemas.microsoft.com/office/powerpoint/2010/main" val="27370585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72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DB56E656-7BCA-47BA-932F-B9CCCDF33D5D}" type="slidenum">
              <a:rPr lang="en-GB">
                <a:solidFill>
                  <a:prstClr val="black"/>
                </a:solidFill>
              </a:rPr>
              <a:pPr/>
              <a:t>136</a:t>
            </a:fld>
            <a:endParaRPr lang="en-GB">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138</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039864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76534-22A7-4D8B-9CB8-A1582D79C023}"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4575077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Schmit, personal communication</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11</a:t>
            </a:fld>
            <a:endParaRPr lang="en-US"/>
          </a:p>
        </p:txBody>
      </p:sp>
    </p:spTree>
    <p:extLst>
      <p:ext uri="{BB962C8B-B14F-4D97-AF65-F5344CB8AC3E}">
        <p14:creationId xmlns:p14="http://schemas.microsoft.com/office/powerpoint/2010/main" val="9829334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days simulated. </a:t>
            </a:r>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24317303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prstClr val="black"/>
                </a:solidFill>
              </a:rPr>
              <a:t>GORWG-approved</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31977730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prstClr val="black"/>
                </a:solidFill>
              </a:rPr>
              <a:t>GORWG-approved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36982078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153</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D64A14C2-06B6-4AC5-8530-C5A1C26F6810}" type="slidenum">
              <a:rPr lang="en-US" smtClean="0">
                <a:solidFill>
                  <a:prstClr val="black"/>
                </a:solidFill>
              </a:rPr>
              <a:pPr/>
              <a:t>154</a:t>
            </a:fld>
            <a:endParaRPr lang="en-US" smtClean="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http://journals.ametsoc.org.ezproxy.library.wisc.edu/doi/pdf/10.1175/2007WAF2007010.1</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155</a:t>
            </a:fld>
            <a:endParaRPr lang="en-US"/>
          </a:p>
        </p:txBody>
      </p:sp>
    </p:spTree>
    <p:extLst>
      <p:ext uri="{BB962C8B-B14F-4D97-AF65-F5344CB8AC3E}">
        <p14:creationId xmlns:p14="http://schemas.microsoft.com/office/powerpoint/2010/main" val="401400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Dr. Paul</a:t>
            </a:r>
            <a:r>
              <a:rPr lang="en-US" baseline="0" dirty="0" smtClean="0"/>
              <a:t> </a:t>
            </a:r>
            <a:r>
              <a:rPr lang="en-US" baseline="0" dirty="0" err="1" smtClean="0"/>
              <a:t>Menzel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12</a:t>
            </a:fld>
            <a:endParaRPr lang="en-US"/>
          </a:p>
        </p:txBody>
      </p:sp>
    </p:spTree>
    <p:extLst>
      <p:ext uri="{BB962C8B-B14F-4D97-AF65-F5344CB8AC3E}">
        <p14:creationId xmlns:p14="http://schemas.microsoft.com/office/powerpoint/2010/main" val="18207270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AHI resolution at a viewing angle</a:t>
            </a:r>
            <a:r>
              <a:rPr lang="en-US" baseline="0" dirty="0" smtClean="0"/>
              <a:t> of 65+ degrees is actually better than MTSAT or GOES at nadir.</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157</a:t>
            </a:fld>
            <a:endParaRPr lang="en-US" altLang="zh-CN">
              <a:solidFill>
                <a:prstClr val="black"/>
              </a:solidFill>
            </a:endParaRPr>
          </a:p>
        </p:txBody>
      </p:sp>
    </p:spTree>
    <p:extLst>
      <p:ext uri="{BB962C8B-B14F-4D97-AF65-F5344CB8AC3E}">
        <p14:creationId xmlns:p14="http://schemas.microsoft.com/office/powerpoint/2010/main" val="28271755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https://volcano.ssec.wisc.edu/</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158</a:t>
            </a:fld>
            <a:endParaRPr lang="en-US"/>
          </a:p>
        </p:txBody>
      </p:sp>
    </p:spTree>
    <p:extLst>
      <p:ext uri="{BB962C8B-B14F-4D97-AF65-F5344CB8AC3E}">
        <p14:creationId xmlns:p14="http://schemas.microsoft.com/office/powerpoint/2010/main" val="24310187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 an overview of a statistical model called </a:t>
            </a:r>
            <a:r>
              <a:rPr lang="en-US" baseline="0" dirty="0" err="1" smtClean="0"/>
              <a:t>ProbSevere</a:t>
            </a:r>
            <a:r>
              <a:rPr lang="en-US" baseline="0" dirty="0" smtClean="0"/>
              <a:t> that condenses large quantities of </a:t>
            </a:r>
            <a:r>
              <a:rPr lang="en-US" baseline="0" dirty="0" err="1" smtClean="0"/>
              <a:t>meteorlogical</a:t>
            </a:r>
            <a:r>
              <a:rPr lang="en-US" baseline="0" dirty="0" smtClean="0"/>
              <a:t> </a:t>
            </a:r>
            <a:r>
              <a:rPr lang="en-US" baseline="0" smtClean="0"/>
              <a:t>data into </a:t>
            </a:r>
            <a:r>
              <a:rPr lang="en-US" baseline="0" dirty="0" smtClean="0"/>
              <a:t>information needed to help forecast severe weather in the 0 to 60 minute timeframe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-Define “severe weather” – a thunderstorm that produces a tornado, winds of at least 58 mph, and/or hail at least 1 inch in diameter</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159</a:t>
            </a:fld>
            <a:endParaRPr lang="en-US" altLang="zh-CN">
              <a:solidFill>
                <a:prstClr val="black"/>
              </a:solidFill>
            </a:endParaRPr>
          </a:p>
        </p:txBody>
      </p:sp>
    </p:spTree>
    <p:extLst>
      <p:ext uri="{BB962C8B-B14F-4D97-AF65-F5344CB8AC3E}">
        <p14:creationId xmlns:p14="http://schemas.microsoft.com/office/powerpoint/2010/main" val="26061581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-Forecasters are confronted with large volumes of data relevant to severe weather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-Pre-storm environment: NWP and analyses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the relatively short time between the end of the pre-cumulus environment and convective initiation satellite data are often used in a qualitative manner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-After convective initiation, radar is easily the primary tool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-Satellite movies are used to qualitatively observe the evolution of cloud fields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-While satellite data alone is not a sufficient tool for warning operations, it has been significantly underutilized in the severe weather forecasting process.</a:t>
            </a:r>
            <a:endParaRPr lang="en-US" dirty="0" smtClean="0"/>
          </a:p>
          <a:p>
            <a:r>
              <a:rPr lang="en-US" dirty="0" smtClean="0"/>
              <a:t>-Prior to storm development high resolution</a:t>
            </a:r>
            <a:r>
              <a:rPr lang="en-US" baseline="0" dirty="0" smtClean="0"/>
              <a:t> models and analyses are used to extensively.  Once storms form radar becomes the primary forecasting tool.  </a:t>
            </a:r>
            <a:r>
              <a:rPr lang="en-US" dirty="0" smtClean="0"/>
              <a:t>Satellite imagery</a:t>
            </a:r>
            <a:r>
              <a:rPr lang="en-US" baseline="0" dirty="0" smtClean="0"/>
              <a:t> is most often used in a qualitative manner and is generally used very little once a radar signature develops.</a:t>
            </a:r>
          </a:p>
          <a:p>
            <a:r>
              <a:rPr lang="en-US" baseline="0" dirty="0" smtClean="0"/>
              <a:t>-We have developed methods to utilize NWP, satellite, and radar data in a quantitative manner to improve short-term severe weather prediction using a simple statistical framework.</a:t>
            </a:r>
          </a:p>
          <a:p>
            <a:r>
              <a:rPr lang="en-US" baseline="0" dirty="0" smtClean="0"/>
              <a:t>-The tool is called </a:t>
            </a:r>
            <a:r>
              <a:rPr lang="en-US" baseline="0" dirty="0" err="1" smtClean="0"/>
              <a:t>ProbSevere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160</a:t>
            </a:fld>
            <a:endParaRPr lang="en-US" altLang="zh-CN">
              <a:solidFill>
                <a:prstClr val="black"/>
              </a:solidFill>
            </a:endParaRPr>
          </a:p>
        </p:txBody>
      </p:sp>
    </p:spTree>
    <p:extLst>
      <p:ext uri="{BB962C8B-B14F-4D97-AF65-F5344CB8AC3E}">
        <p14:creationId xmlns:p14="http://schemas.microsoft.com/office/powerpoint/2010/main" val="15723556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-Extract storm-scale objects and track them in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-Instantaneous satellite-derived cloud fields are not well-suited to the short-term severe weather forecasting, but temporal trends in those cloud properties 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-Calculating temporal trends in satellite-derived cloud properties is not a trivial task.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order to capture temporal trends in cloud properties, object tracking is needed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-Collaboration with OU-CIMMS and NSSL was essential</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161</a:t>
            </a:fld>
            <a:endParaRPr lang="en-US" altLang="zh-CN">
              <a:solidFill>
                <a:prstClr val="black"/>
              </a:solidFill>
            </a:endParaRPr>
          </a:p>
        </p:txBody>
      </p:sp>
    </p:spTree>
    <p:extLst>
      <p:ext uri="{BB962C8B-B14F-4D97-AF65-F5344CB8AC3E}">
        <p14:creationId xmlns:p14="http://schemas.microsoft.com/office/powerpoint/2010/main" val="26653327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80% threshold for skill/lead-time</a:t>
            </a:r>
            <a:r>
              <a:rPr lang="en-US" sz="1200" kern="1200" baseline="0" dirty="0" smtClean="0">
                <a:solidFill>
                  <a:schemeClr val="tx1"/>
                </a:solidFill>
                <a:effectLst/>
                <a:latin typeface="Calibri" pitchFamily="34" charset="0"/>
                <a:ea typeface="+mn-ea"/>
                <a:cs typeface="+mn-cs"/>
              </a:rPr>
              <a:t> plot (CSI:  32% model, 44% NWS)—CSI was 27% with median LT of 37 min @ 40% threshold.</a:t>
            </a: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May, June and July (1 August day)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Critical Success Index (</a:t>
            </a:r>
            <a:r>
              <a:rPr lang="en-US" i="1" dirty="0" smtClean="0"/>
              <a:t>CSI</a:t>
            </a:r>
            <a:r>
              <a:rPr lang="en-US" dirty="0" smtClean="0"/>
              <a:t>)</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162</a:t>
            </a:fld>
            <a:endParaRPr lang="en-US" altLang="zh-CN">
              <a:solidFill>
                <a:prstClr val="black"/>
              </a:solidFill>
            </a:endParaRPr>
          </a:p>
        </p:txBody>
      </p:sp>
    </p:spTree>
    <p:extLst>
      <p:ext uri="{BB962C8B-B14F-4D97-AF65-F5344CB8AC3E}">
        <p14:creationId xmlns:p14="http://schemas.microsoft.com/office/powerpoint/2010/main" val="41307044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CAAA9-0C96-7F46-9673-82C2D4B1D15B}"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1928762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Animations at: ftp://ftp.ssec.wisc.edu/ABI/overview</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167</a:t>
            </a:fld>
            <a:endParaRPr lang="en-US"/>
          </a:p>
        </p:txBody>
      </p:sp>
    </p:spTree>
    <p:extLst>
      <p:ext uri="{BB962C8B-B14F-4D97-AF65-F5344CB8AC3E}">
        <p14:creationId xmlns:p14="http://schemas.microsoft.com/office/powerpoint/2010/main" val="3992350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Highlights added. </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712234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171</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http://www.nasa.gov/multimedia/imagegallery/image_feature_1249.html#.VP4KiuGLXEM</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t>13</a:t>
            </a:fld>
            <a:endParaRPr lang="en-US"/>
          </a:p>
        </p:txBody>
      </p:sp>
    </p:spTree>
    <p:extLst>
      <p:ext uri="{BB962C8B-B14F-4D97-AF65-F5344CB8AC3E}">
        <p14:creationId xmlns:p14="http://schemas.microsoft.com/office/powerpoint/2010/main" val="8895379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172</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in parenthesis is approximate 50% width</a:t>
            </a:r>
            <a:r>
              <a:rPr lang="en-US" baseline="0" dirty="0" smtClean="0"/>
              <a:t> of the visible or IR window.</a:t>
            </a:r>
            <a:endParaRPr lang="en-US" dirty="0" smtClean="0"/>
          </a:p>
          <a:p>
            <a:r>
              <a:rPr lang="en-US" dirty="0" smtClean="0"/>
              <a:t>http://cimss.ssec.wisc.edu/goes/calibration/</a:t>
            </a:r>
          </a:p>
          <a:p>
            <a:r>
              <a:rPr lang="en-US" dirty="0" smtClean="0"/>
              <a:t>Values</a:t>
            </a:r>
            <a:r>
              <a:rPr lang="en-US" baseline="0" dirty="0" smtClean="0"/>
              <a:t> are approximate.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23752069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a:t>
            </a:r>
            <a:r>
              <a:rPr lang="en-US" baseline="0" dirty="0" smtClean="0"/>
              <a:t> are approximate, at satellite sub-points. GOES Imager over-sampling not represented.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37069844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Values</a:t>
            </a:r>
            <a:r>
              <a:rPr lang="en-US" baseline="0" dirty="0" smtClean="0"/>
              <a:t> are approximate. Times are routine, not special modes. </a:t>
            </a:r>
            <a:endParaRPr lang="en-US" dirty="0" smtClean="0"/>
          </a:p>
          <a:p>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28154608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11178500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Now</a:t>
            </a:r>
            <a:r>
              <a:rPr lang="en-US" sz="1200" baseline="0" dirty="0" smtClean="0">
                <a:solidFill>
                  <a:srgbClr val="FFFFFF"/>
                </a:solidFill>
              </a:rPr>
              <a:t> m</a:t>
            </a:r>
            <a:r>
              <a:rPr lang="en-US" sz="1200" dirty="0" smtClean="0">
                <a:solidFill>
                  <a:srgbClr val="FFFFFF"/>
                </a:solidFill>
              </a:rPr>
              <a:t>ore coverage both south and east of the current operational sector. </a:t>
            </a:r>
            <a:endParaRPr lang="en-US" dirty="0"/>
          </a:p>
        </p:txBody>
      </p:sp>
      <p:sp>
        <p:nvSpPr>
          <p:cNvPr id="4" name="Slide Number Placeholder 3"/>
          <p:cNvSpPr>
            <a:spLocks noGrp="1"/>
          </p:cNvSpPr>
          <p:nvPr>
            <p:ph type="sldNum" sz="quarter" idx="10"/>
          </p:nvPr>
        </p:nvSpPr>
        <p:spPr/>
        <p:txBody>
          <a:bodyPr/>
          <a:lstStyle/>
          <a:p>
            <a:fld id="{336FC37D-D8B7-4ED6-9EB8-3F9D4B968FCE}"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5683905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 with CIMSS.</a:t>
            </a:r>
            <a:endParaRPr lang="en-US" dirty="0" smtClean="0"/>
          </a:p>
          <a:p>
            <a:r>
              <a:rPr lang="en-US" dirty="0" smtClean="0"/>
              <a:t>MTSAT=</a:t>
            </a:r>
            <a:r>
              <a:rPr lang="en-US" baseline="0" dirty="0" smtClean="0"/>
              <a:t> JMA’s current imager;   AHI = JMA’s next generation (ABI-like) imager.   ABI = Advanced Baseline Imager</a:t>
            </a:r>
            <a:endParaRPr lang="en-US" dirty="0" smtClean="0"/>
          </a:p>
          <a:p>
            <a:r>
              <a:rPr lang="en-US" dirty="0" smtClean="0">
                <a:solidFill>
                  <a:schemeClr val="bg1"/>
                </a:solidFill>
              </a:rPr>
              <a:t>Data from: </a:t>
            </a:r>
            <a:endParaRPr lang="en-US" dirty="0" smtClean="0">
              <a:solidFill>
                <a:schemeClr val="bg1"/>
              </a:solidFill>
              <a:hlinkClick r:id="rId3"/>
            </a:endParaRPr>
          </a:p>
          <a:p>
            <a:r>
              <a:rPr lang="en-US" dirty="0" smtClean="0">
                <a:hlinkClick r:id="rId3"/>
              </a:rPr>
              <a:t>http://www.data.jma.go.jp/mscweb/en/himawari89/space_segment/spsg_sample.html</a:t>
            </a:r>
            <a:endParaRPr lang="en-US" dirty="0" smtClean="0"/>
          </a:p>
          <a:p>
            <a:r>
              <a:rPr lang="en-US" dirty="0" smtClean="0">
                <a:solidFill>
                  <a:schemeClr val="bg1"/>
                </a:solidFill>
              </a:rPr>
              <a:t>Displayed in McIDAS-V</a:t>
            </a:r>
          </a:p>
          <a:p>
            <a:r>
              <a:rPr lang="en-US" dirty="0" smtClean="0"/>
              <a:t>Images made with McIDAS-V</a:t>
            </a:r>
            <a:r>
              <a:rPr lang="en-US" baseline="0" dirty="0" smtClean="0"/>
              <a:t> by M. Gunshor, using a ‘square root’ enhancement.</a:t>
            </a:r>
            <a:endParaRPr lang="en-US" dirty="0"/>
          </a:p>
        </p:txBody>
      </p:sp>
      <p:sp>
        <p:nvSpPr>
          <p:cNvPr id="4" name="Slide Number Placeholder 3"/>
          <p:cNvSpPr>
            <a:spLocks noGrp="1"/>
          </p:cNvSpPr>
          <p:nvPr>
            <p:ph type="sldNum" sz="quarter" idx="10"/>
          </p:nvPr>
        </p:nvSpPr>
        <p:spPr/>
        <p:txBody>
          <a:bodyPr/>
          <a:lstStyle/>
          <a:p>
            <a:fld id="{F9EEB9BE-D27A-4423-AC35-A0019CC72678}" type="slidenum">
              <a:rPr lang="en-US">
                <a:solidFill>
                  <a:prstClr val="black"/>
                </a:solidFill>
              </a:rPr>
              <a:pPr/>
              <a:t>191</a:t>
            </a:fld>
            <a:endParaRPr lang="en-US">
              <a:solidFill>
                <a:prstClr val="black"/>
              </a:solidFill>
            </a:endParaRPr>
          </a:p>
        </p:txBody>
      </p:sp>
    </p:spTree>
    <p:extLst>
      <p:ext uri="{BB962C8B-B14F-4D97-AF65-F5344CB8AC3E}">
        <p14:creationId xmlns:p14="http://schemas.microsoft.com/office/powerpoint/2010/main" val="16133269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NEdT</a:t>
            </a:r>
            <a:r>
              <a:rPr lang="en-US" baseline="0" dirty="0" smtClean="0"/>
              <a:t> is 300K for all bands, but the Water vapor bands are 240K for ABI and 230K for GOES!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42354942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normAutofit fontScale="92500"/>
          </a:bodyPr>
          <a:lstStyle/>
          <a:p>
            <a:pPr defTabSz="913948">
              <a:defRPr/>
            </a:pPr>
            <a:r>
              <a:rPr lang="en-US" b="1" dirty="0" smtClean="0">
                <a:solidFill>
                  <a:srgbClr val="0000FF"/>
                </a:solidFill>
                <a:cs typeface="Calibri"/>
              </a:rPr>
              <a:t>GOES-R:  Benefits of Next Generation Environmental Monitoring - </a:t>
            </a:r>
            <a:r>
              <a:rPr lang="en-US" dirty="0" smtClean="0">
                <a:cs typeface="Calibri"/>
              </a:rPr>
              <a:t>Includes an overview of the mission, instruments, system and services, satellite synergy, the role of GOES-R in the Global Observing System as well an environmental monitoring section that addresses the benefits of GOES-R and the ability to monitor 13 unique hazards and phenomena. </a:t>
            </a:r>
          </a:p>
          <a:p>
            <a:pPr defTabSz="913948">
              <a:defRPr/>
            </a:pPr>
            <a:endParaRPr lang="en-US" b="1" dirty="0" smtClean="0">
              <a:latin typeface="Calibri" pitchFamily="34" charset="0"/>
              <a:ea typeface="ＭＳ Ｐゴシック"/>
              <a:cs typeface="ＭＳ Ｐゴシック"/>
            </a:endParaRPr>
          </a:p>
          <a:p>
            <a:pPr defTabSz="913948">
              <a:defRPr/>
            </a:pPr>
            <a:r>
              <a:rPr lang="en-US" b="1" dirty="0" smtClean="0">
                <a:latin typeface="Calibri" pitchFamily="34" charset="0"/>
                <a:ea typeface="ＭＳ Ｐゴシック"/>
                <a:cs typeface="ＭＳ Ｐゴシック"/>
              </a:rPr>
              <a:t>GOES-R 101 - </a:t>
            </a:r>
            <a:r>
              <a:rPr lang="en-US" dirty="0" smtClean="0">
                <a:latin typeface="Calibri" pitchFamily="34" charset="0"/>
                <a:ea typeface="ＭＳ Ｐゴシック"/>
                <a:cs typeface="ＭＳ Ｐゴシック"/>
              </a:rPr>
              <a:t>Targeted for Forecasters and anyone else interested in basic aspects of GOES-R </a:t>
            </a:r>
            <a:endParaRPr lang="en-US" i="0" dirty="0" smtClean="0"/>
          </a:p>
          <a:p>
            <a:pPr defTabSz="913948">
              <a:defRPr/>
            </a:pPr>
            <a:endParaRPr lang="en-US" dirty="0" smtClean="0"/>
          </a:p>
          <a:p>
            <a:pPr defTabSz="913948">
              <a:defRPr/>
            </a:pPr>
            <a:r>
              <a:rPr lang="en-US" b="1" dirty="0" smtClean="0">
                <a:cs typeface="Calibri"/>
              </a:rPr>
              <a:t>Satellite Hydrology and Meteorology (SHyMeT)</a:t>
            </a:r>
            <a:r>
              <a:rPr lang="en-US" dirty="0" smtClean="0">
                <a:cs typeface="Calibri"/>
              </a:rPr>
              <a:t> - Dedicated to operational satellite meteorology. The Forecaster track of the SHyMet course covers satellite imagery interpretation, including feature identification, water vapor channels, and what to expect on GOES-R.  There is a session on remote sensing data for operational hydrology as well as one relating to aviation hazards.  Other topics include an understanding of the Dvorak method in tropical cyclone analysis and the utility of cloud composites in forecasting</a:t>
            </a:r>
          </a:p>
          <a:p>
            <a:pPr defTabSz="913948">
              <a:defRPr/>
            </a:pPr>
            <a:endParaRPr lang="en-US" dirty="0" smtClean="0">
              <a:cs typeface="Calibri"/>
            </a:endParaRPr>
          </a:p>
          <a:p>
            <a:pPr defTabSz="913948">
              <a:defRPr/>
            </a:pPr>
            <a:r>
              <a:rPr lang="en-US" b="1" dirty="0" smtClean="0">
                <a:solidFill>
                  <a:srgbClr val="0000FF"/>
                </a:solidFill>
                <a:latin typeface="Calibri" pitchFamily="34" charset="0"/>
                <a:ea typeface="ＭＳ Ｐゴシック"/>
                <a:cs typeface="ＭＳ Ｐゴシック"/>
              </a:rPr>
              <a:t>CIMSS Satellite Meteorology for Grades 7-12</a:t>
            </a:r>
            <a:r>
              <a:rPr lang="en-US" b="1" dirty="0" smtClean="0">
                <a:latin typeface="Calibri" pitchFamily="34" charset="0"/>
                <a:ea typeface="ＭＳ Ｐゴシック"/>
                <a:cs typeface="ＭＳ Ｐゴシック"/>
              </a:rPr>
              <a:t> -</a:t>
            </a:r>
            <a:r>
              <a:rPr lang="en-US" dirty="0" smtClean="0">
                <a:latin typeface="Calibri" pitchFamily="34" charset="0"/>
              </a:rPr>
              <a:t>Meteorology is an excellent topic to introduce middle and high school students to geoscience, physics, chemistry, and applied mathematics. Satellite Meteorology provides scientists and educators with exciting tools for investigation, inquiry, analysis and stewardship.  </a:t>
            </a:r>
            <a:endParaRPr lang="en-US" dirty="0" smtClean="0">
              <a:latin typeface="Calibri" pitchFamily="34" charset="0"/>
              <a:ea typeface="ＭＳ Ｐゴシック"/>
              <a:cs typeface="ＭＳ Ｐゴシック"/>
            </a:endParaRPr>
          </a:p>
          <a:p>
            <a:pPr defTabSz="913948">
              <a:defRPr/>
            </a:pPr>
            <a:endParaRPr lang="en-US" dirty="0" smtClean="0">
              <a:cs typeface="Calibri"/>
            </a:endParaRPr>
          </a:p>
          <a:p>
            <a:pPr defTabSz="913948">
              <a:defRPr/>
            </a:pPr>
            <a:r>
              <a:rPr lang="en-US" dirty="0" smtClean="0"/>
              <a:t>Commerce Learning Center:  Forecasters can take these training courses and get credit for taking them</a:t>
            </a:r>
          </a:p>
          <a:p>
            <a:pPr defTabSz="913948">
              <a:defRPr/>
            </a:pPr>
            <a:r>
              <a:rPr lang="en-US" dirty="0" smtClean="0"/>
              <a:t/>
            </a:r>
            <a:br>
              <a:rPr lang="en-US" dirty="0" smtClean="0"/>
            </a:b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a:solidFill>
                  <a:prstClr val="black"/>
                </a:solidFill>
                <a:latin typeface="Arial" pitchFamily="34" charset="0"/>
                <a:ea typeface="ＭＳ Ｐゴシック" pitchFamily="34" charset="-128"/>
              </a:rPr>
              <a:pPr/>
              <a:t>194</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656870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1374B-6584-491E-8E8D-705743122478}" type="slidenum">
              <a:rPr lang="en-US" smtClean="0">
                <a:solidFill>
                  <a:srgbClr val="000000"/>
                </a:solidFill>
              </a:rPr>
              <a:pPr eaLnBrk="1" hangingPunct="1"/>
              <a:t>197</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r>
              <a:rPr lang="en-US" smtClean="0">
                <a:latin typeface="Arial" charset="0"/>
              </a:rPr>
              <a:t>These are calculated spectra, showing important features dealing with temperature and moisture are in the high-spectral data, but are smoothed over in the broad-band data. </a:t>
            </a:r>
            <a:r>
              <a:rPr lang="en-US" altLang="ko-KR" smtClean="0">
                <a:latin typeface="Arial" charset="0"/>
                <a:ea typeface="Gulim" pitchFamily="34" charset="-127"/>
              </a:rPr>
              <a:t>Figure courtesy of J. Sieglaff, CIMSS.</a:t>
            </a:r>
          </a:p>
          <a:p>
            <a:endParaRPr lang="en-US" altLang="ko-KR" smtClean="0">
              <a:latin typeface="Arial" charset="0"/>
              <a:ea typeface="Gulim" pitchFamily="34" charset="-127"/>
            </a:endParaRPr>
          </a:p>
          <a:p>
            <a:r>
              <a:rPr lang="en-US" altLang="ko-KR" smtClean="0">
                <a:latin typeface="Arial" charset="0"/>
                <a:ea typeface="Gulim" pitchFamily="34" charset="-127"/>
              </a:rPr>
              <a:t>I’m not sure it is useful to show an entire spectrum. Rather I prefer to show the above and indicate that it is these little wiggles that make the HES so valuable and that the current GOES smears out.</a:t>
            </a:r>
          </a:p>
          <a:p>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7.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hemeOverride" Target="../theme/themeOverride3.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3.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2" Type="http://schemas.openxmlformats.org/officeDocument/2006/relationships/slideMaster" Target="../slideMasters/slideMaster53.xml"/><Relationship Id="rId1" Type="http://schemas.openxmlformats.org/officeDocument/2006/relationships/tags" Target="../tags/tag1.xml"/></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Master" Target="../slideMasters/slideMaster53.xml"/><Relationship Id="rId1" Type="http://schemas.openxmlformats.org/officeDocument/2006/relationships/tags" Target="../tags/tag2.xml"/><Relationship Id="rId4" Type="http://schemas.openxmlformats.org/officeDocument/2006/relationships/image" Target="../media/image43.png"/></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71955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650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86CA8-790A-47BC-8F9B-11349D6E0CDB}" type="slidenum">
              <a:rPr lang="en-US"/>
              <a:pPr>
                <a:defRPr/>
              </a:pPr>
              <a:t>‹#›</a:t>
            </a:fld>
            <a:endParaRPr lang="en-US"/>
          </a:p>
        </p:txBody>
      </p:sp>
    </p:spTree>
    <p:extLst>
      <p:ext uri="{BB962C8B-B14F-4D97-AF65-F5344CB8AC3E}">
        <p14:creationId xmlns:p14="http://schemas.microsoft.com/office/powerpoint/2010/main" val="24698938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4E783-0E8B-4C5E-B261-E19BCFC817F8}" type="slidenum">
              <a:rPr lang="en-US"/>
              <a:pPr>
                <a:defRPr/>
              </a:pPr>
              <a:t>‹#›</a:t>
            </a:fld>
            <a:endParaRPr lang="en-US"/>
          </a:p>
        </p:txBody>
      </p:sp>
    </p:spTree>
    <p:extLst>
      <p:ext uri="{BB962C8B-B14F-4D97-AF65-F5344CB8AC3E}">
        <p14:creationId xmlns:p14="http://schemas.microsoft.com/office/powerpoint/2010/main" val="41874485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159EC0-52E0-4637-8526-3B8845108CA1}" type="slidenum">
              <a:rPr lang="en-US"/>
              <a:pPr>
                <a:defRPr/>
              </a:pPr>
              <a:t>‹#›</a:t>
            </a:fld>
            <a:endParaRPr lang="en-US"/>
          </a:p>
        </p:txBody>
      </p:sp>
    </p:spTree>
    <p:extLst>
      <p:ext uri="{BB962C8B-B14F-4D97-AF65-F5344CB8AC3E}">
        <p14:creationId xmlns:p14="http://schemas.microsoft.com/office/powerpoint/2010/main" val="40798964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739BC-4A7A-4F88-88BD-0D46778F8047}" type="slidenum">
              <a:rPr lang="en-US"/>
              <a:pPr>
                <a:defRPr/>
              </a:pPr>
              <a:t>‹#›</a:t>
            </a:fld>
            <a:endParaRPr lang="en-US"/>
          </a:p>
        </p:txBody>
      </p:sp>
    </p:spTree>
    <p:extLst>
      <p:ext uri="{BB962C8B-B14F-4D97-AF65-F5344CB8AC3E}">
        <p14:creationId xmlns:p14="http://schemas.microsoft.com/office/powerpoint/2010/main" val="21766701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379FCB-8E34-48E1-A464-6061771716B1}" type="slidenum">
              <a:rPr lang="en-US"/>
              <a:pPr>
                <a:defRPr/>
              </a:pPr>
              <a:t>‹#›</a:t>
            </a:fld>
            <a:endParaRPr lang="en-US"/>
          </a:p>
        </p:txBody>
      </p:sp>
    </p:spTree>
    <p:extLst>
      <p:ext uri="{BB962C8B-B14F-4D97-AF65-F5344CB8AC3E}">
        <p14:creationId xmlns:p14="http://schemas.microsoft.com/office/powerpoint/2010/main" val="854618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5DA2C4-49D1-471B-92FC-66BCD6721B76}" type="slidenum">
              <a:rPr lang="en-US"/>
              <a:pPr>
                <a:defRPr/>
              </a:pPr>
              <a:t>‹#›</a:t>
            </a:fld>
            <a:endParaRPr lang="en-US"/>
          </a:p>
        </p:txBody>
      </p:sp>
    </p:spTree>
    <p:extLst>
      <p:ext uri="{BB962C8B-B14F-4D97-AF65-F5344CB8AC3E}">
        <p14:creationId xmlns:p14="http://schemas.microsoft.com/office/powerpoint/2010/main" val="10260659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1E534-C2D6-46B4-B145-79BAA65B5070}" type="slidenum">
              <a:rPr lang="en-US"/>
              <a:pPr>
                <a:defRPr/>
              </a:pPr>
              <a:t>‹#›</a:t>
            </a:fld>
            <a:endParaRPr lang="en-US"/>
          </a:p>
        </p:txBody>
      </p:sp>
    </p:spTree>
    <p:extLst>
      <p:ext uri="{BB962C8B-B14F-4D97-AF65-F5344CB8AC3E}">
        <p14:creationId xmlns:p14="http://schemas.microsoft.com/office/powerpoint/2010/main" val="1285399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26F99-E754-48BB-899C-2B9611FAA95B}" type="slidenum">
              <a:rPr lang="en-US"/>
              <a:pPr>
                <a:defRPr/>
              </a:pPr>
              <a:t>‹#›</a:t>
            </a:fld>
            <a:endParaRPr lang="en-US"/>
          </a:p>
        </p:txBody>
      </p:sp>
    </p:spTree>
    <p:extLst>
      <p:ext uri="{BB962C8B-B14F-4D97-AF65-F5344CB8AC3E}">
        <p14:creationId xmlns:p14="http://schemas.microsoft.com/office/powerpoint/2010/main" val="23210869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6B7A0-2A22-40FC-861E-6C51C1E67AA6}" type="slidenum">
              <a:rPr lang="en-US"/>
              <a:pPr>
                <a:defRPr/>
              </a:pPr>
              <a:t>‹#›</a:t>
            </a:fld>
            <a:endParaRPr lang="en-US"/>
          </a:p>
        </p:txBody>
      </p:sp>
    </p:spTree>
    <p:extLst>
      <p:ext uri="{BB962C8B-B14F-4D97-AF65-F5344CB8AC3E}">
        <p14:creationId xmlns:p14="http://schemas.microsoft.com/office/powerpoint/2010/main" val="11179392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640C6-F98E-48A1-8E2A-FEA9F9B43A29}" type="slidenum">
              <a:rPr lang="en-US"/>
              <a:pPr>
                <a:defRPr/>
              </a:pPr>
              <a:t>‹#›</a:t>
            </a:fld>
            <a:endParaRPr lang="en-US"/>
          </a:p>
        </p:txBody>
      </p:sp>
    </p:spTree>
    <p:extLst>
      <p:ext uri="{BB962C8B-B14F-4D97-AF65-F5344CB8AC3E}">
        <p14:creationId xmlns:p14="http://schemas.microsoft.com/office/powerpoint/2010/main" val="14499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34628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2B7C8-9C8E-491A-AF3D-136C58393AA7}" type="slidenum">
              <a:rPr lang="en-US"/>
              <a:pPr>
                <a:defRPr/>
              </a:pPr>
              <a:t>‹#›</a:t>
            </a:fld>
            <a:endParaRPr lang="en-US"/>
          </a:p>
        </p:txBody>
      </p:sp>
    </p:spTree>
    <p:extLst>
      <p:ext uri="{BB962C8B-B14F-4D97-AF65-F5344CB8AC3E}">
        <p14:creationId xmlns:p14="http://schemas.microsoft.com/office/powerpoint/2010/main" val="37239078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3520484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35751807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37018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1408033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35649730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29920757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28695170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3697231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3635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5636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960838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883176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4375860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490067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44162"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1244163"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a:lvl1pPr>
          </a:lstStyle>
          <a:p>
            <a:pPr lvl="0"/>
            <a:r>
              <a:rPr lang="en-US" altLang="en-US" noProof="0" smtClean="0"/>
              <a:t>Click to edit Master subtitle style</a:t>
            </a:r>
          </a:p>
        </p:txBody>
      </p:sp>
      <p:sp>
        <p:nvSpPr>
          <p:cNvPr id="1244164" name="Rectangle 4"/>
          <p:cNvSpPr>
            <a:spLocks noGrp="1" noChangeArrowheads="1"/>
          </p:cNvSpPr>
          <p:nvPr>
            <p:ph type="dt" sz="half" idx="2"/>
          </p:nvPr>
        </p:nvSpPr>
        <p:spPr/>
        <p:txBody>
          <a:bodyPr anchor="t"/>
          <a:lstStyle>
            <a:lvl1pPr>
              <a:defRPr b="1"/>
            </a:lvl1pPr>
          </a:lstStyle>
          <a:p>
            <a:fld id="{4D722C49-4B40-47B8-A1CB-A9B6740E3135}" type="datetime1">
              <a:rPr lang="en-US">
                <a:solidFill>
                  <a:srgbClr val="000000"/>
                </a:solidFill>
              </a:rPr>
              <a:pPr/>
              <a:t>3/17/2015</a:t>
            </a:fld>
            <a:endParaRPr lang="en-US" altLang="en-US">
              <a:solidFill>
                <a:srgbClr val="000000"/>
              </a:solidFill>
            </a:endParaRPr>
          </a:p>
        </p:txBody>
      </p:sp>
      <p:sp>
        <p:nvSpPr>
          <p:cNvPr id="1244165"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algn="ctr" fontAlgn="base">
              <a:spcBef>
                <a:spcPct val="0"/>
              </a:spcBef>
              <a:spcAft>
                <a:spcPct val="0"/>
              </a:spcAft>
            </a:pPr>
            <a:endParaRPr lang="en-US" altLang="en-US" smtClean="0">
              <a:solidFill>
                <a:srgbClr val="000000"/>
              </a:solidFill>
            </a:endParaRPr>
          </a:p>
        </p:txBody>
      </p:sp>
      <p:sp>
        <p:nvSpPr>
          <p:cNvPr id="1244166" name="Rectangle 6"/>
          <p:cNvSpPr>
            <a:spLocks noGrp="1" noChangeArrowheads="1"/>
          </p:cNvSpPr>
          <p:nvPr>
            <p:ph type="sldNum" sz="quarter" idx="4"/>
          </p:nvPr>
        </p:nvSpPr>
        <p:spPr>
          <a:xfrm>
            <a:off x="7010400" y="6567488"/>
            <a:ext cx="2133600" cy="290512"/>
          </a:xfrm>
        </p:spPr>
        <p:txBody>
          <a:bodyPr anchor="t"/>
          <a:lstStyle>
            <a:lvl1pPr>
              <a:defRPr sz="1000" b="1"/>
            </a:lvl1pPr>
          </a:lstStyle>
          <a:p>
            <a:fld id="{FD52BA93-0FDA-459D-B47D-574A1D37096F}" type="slidenum">
              <a:rPr lang="en-US" altLang="en-US">
                <a:solidFill>
                  <a:srgbClr val="000000"/>
                </a:solidFill>
              </a:rPr>
              <a:pPr/>
              <a:t>‹#›</a:t>
            </a:fld>
            <a:endParaRPr lang="en-US" altLang="en-US">
              <a:solidFill>
                <a:srgbClr val="000000"/>
              </a:solidFill>
            </a:endParaRPr>
          </a:p>
        </p:txBody>
      </p:sp>
      <p:sp>
        <p:nvSpPr>
          <p:cNvPr id="1244169" name="Line 9"/>
          <p:cNvSpPr>
            <a:spLocks noChangeShapeType="1"/>
          </p:cNvSpPr>
          <p:nvPr/>
        </p:nvSpPr>
        <p:spPr bwMode="auto">
          <a:xfrm>
            <a:off x="0" y="100171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pic>
        <p:nvPicPr>
          <p:cNvPr id="1244171" name="Picture 11"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44172" name="Picture 12"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75933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C268019-4853-4453-99C8-93B8FA92863C}"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904DF306-F644-4207-942D-D41A185963D7}"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358924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F819543-AE48-4F45-A713-E3E65B0AFE2F}"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EE571538-954F-4F23-9158-BEBD5BE437D8}"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1097724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637E65B-53E6-45B5-BB0A-0986FA52E330}"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EE8DCB7D-3541-4AD1-8F4B-D787591A4FDA}"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7937254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7390E73-60AC-44DA-996D-1B55BE7929B4}" type="slidenum">
              <a:rPr lang="en-US" altLang="en-US">
                <a:solidFill>
                  <a:srgbClr val="000000"/>
                </a:solidFill>
              </a:rPr>
              <a:pPr/>
              <a:t>‹#›</a:t>
            </a:fld>
            <a:endParaRPr lang="en-US" altLang="en-US">
              <a:solidFill>
                <a:srgbClr val="000000"/>
              </a:solidFill>
            </a:endParaRPr>
          </a:p>
        </p:txBody>
      </p:sp>
      <p:sp>
        <p:nvSpPr>
          <p:cNvPr id="8" name="Date Placeholder 7"/>
          <p:cNvSpPr>
            <a:spLocks noGrp="1"/>
          </p:cNvSpPr>
          <p:nvPr>
            <p:ph type="dt" sz="half" idx="11"/>
          </p:nvPr>
        </p:nvSpPr>
        <p:spPr/>
        <p:txBody>
          <a:bodyPr/>
          <a:lstStyle>
            <a:lvl1pPr>
              <a:defRPr/>
            </a:lvl1pPr>
          </a:lstStyle>
          <a:p>
            <a:fld id="{9FC38573-F184-4A79-9D31-6F9FF0E019EA}"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41374654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4A97AFE-6D56-4839-A5FB-8B0DD53FDD0B}" type="slidenum">
              <a:rPr lang="en-US" altLang="en-US">
                <a:solidFill>
                  <a:srgbClr val="000000"/>
                </a:solidFill>
              </a:rPr>
              <a:pPr/>
              <a:t>‹#›</a:t>
            </a:fld>
            <a:endParaRPr lang="en-US" altLang="en-US">
              <a:solidFill>
                <a:srgbClr val="000000"/>
              </a:solidFill>
            </a:endParaRPr>
          </a:p>
        </p:txBody>
      </p:sp>
      <p:sp>
        <p:nvSpPr>
          <p:cNvPr id="4" name="Date Placeholder 3"/>
          <p:cNvSpPr>
            <a:spLocks noGrp="1"/>
          </p:cNvSpPr>
          <p:nvPr>
            <p:ph type="dt" sz="half" idx="11"/>
          </p:nvPr>
        </p:nvSpPr>
        <p:spPr/>
        <p:txBody>
          <a:bodyPr/>
          <a:lstStyle>
            <a:lvl1pPr>
              <a:defRPr/>
            </a:lvl1pPr>
          </a:lstStyle>
          <a:p>
            <a:fld id="{4E6BD5B8-94C4-4155-89DD-58272C455694}"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595941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8862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356455-6740-42D3-9089-BDDDDBDE2036}" type="slidenum">
              <a:rPr lang="en-US" altLang="en-US">
                <a:solidFill>
                  <a:srgbClr val="000000"/>
                </a:solidFill>
              </a:rPr>
              <a:pPr/>
              <a:t>‹#›</a:t>
            </a:fld>
            <a:endParaRPr lang="en-US" altLang="en-US">
              <a:solidFill>
                <a:srgbClr val="000000"/>
              </a:solidFill>
            </a:endParaRPr>
          </a:p>
        </p:txBody>
      </p:sp>
      <p:sp>
        <p:nvSpPr>
          <p:cNvPr id="3" name="Date Placeholder 2"/>
          <p:cNvSpPr>
            <a:spLocks noGrp="1"/>
          </p:cNvSpPr>
          <p:nvPr>
            <p:ph type="dt" sz="half" idx="11"/>
          </p:nvPr>
        </p:nvSpPr>
        <p:spPr/>
        <p:txBody>
          <a:bodyPr/>
          <a:lstStyle>
            <a:lvl1pPr>
              <a:defRPr/>
            </a:lvl1pPr>
          </a:lstStyle>
          <a:p>
            <a:fld id="{A7FC7067-05E4-4CE1-89F8-C7C391A84EAA}"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5409917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15BCE64-EDD9-4E21-A315-F1C058866FAF}"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A8E4C2CD-1DC1-4AF2-B7E4-ED832F6BE503}"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4766706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2EA2A0A-1CBC-4A41-90EE-6AF8C58C18B3}"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83A9A762-89F3-4FC4-85F7-98DB1BAABB26}"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548183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7B3E99-6E32-4EA6-ADA8-7423C8F700CB}"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C8649EF1-3527-44D3-8975-DAD4565399CA}"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1333786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42888"/>
            <a:ext cx="2117725" cy="6246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242888"/>
            <a:ext cx="6200775" cy="6246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7B3320-2EAC-4727-8634-F53F8FB34296}"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AB5ABB52-C8F1-4C83-BAE7-44E42BF0D106}" type="datetime1">
              <a:rPr lang="en-US">
                <a:solidFill>
                  <a:srgbClr val="000000"/>
                </a:solidFill>
              </a:rPr>
              <a:pPr/>
              <a:t>3/17/2015</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2333743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EA28DA-E6B8-4829-A1B1-982E8460D4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67225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B9E454-E85E-406E-9764-5EE253E6B3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0693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37EDAF-4B73-4CD6-83B4-47D1F4CD64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22248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0EC8AE-EEAF-407F-B25A-A79039B64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03818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FC461C-270D-4950-B22C-E89C2E07E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97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264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365654-E1CB-4789-8C07-B8D9F23DE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828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A5AFB8-7C13-408D-9C65-B88F84EA0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3444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8D1567-386D-4A1D-A564-393C5CA835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46086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65C28-70D5-407A-8F5E-42F7E85DF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4910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512927-65FE-4E0E-A076-BE6C0875F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53087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FB2712-0876-4E7F-9E48-92EDA5399B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5030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7FD82A2-3BB7-4A99-92C1-5C1CEB4EA4CC}" type="slidenum">
              <a:rPr lang="en-US"/>
              <a:pPr>
                <a:defRPr/>
              </a:pPr>
              <a:t>‹#›</a:t>
            </a:fld>
            <a:endParaRPr lang="en-US"/>
          </a:p>
        </p:txBody>
      </p:sp>
    </p:spTree>
    <p:extLst>
      <p:ext uri="{BB962C8B-B14F-4D97-AF65-F5344CB8AC3E}">
        <p14:creationId xmlns:p14="http://schemas.microsoft.com/office/powerpoint/2010/main" val="33113145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7B2EE86-51C1-4F0B-BB7C-1107D7B46C94}" type="slidenum">
              <a:rPr lang="en-US"/>
              <a:pPr>
                <a:defRPr/>
              </a:pPr>
              <a:t>‹#›</a:t>
            </a:fld>
            <a:endParaRPr lang="en-US"/>
          </a:p>
        </p:txBody>
      </p:sp>
    </p:spTree>
    <p:extLst>
      <p:ext uri="{BB962C8B-B14F-4D97-AF65-F5344CB8AC3E}">
        <p14:creationId xmlns:p14="http://schemas.microsoft.com/office/powerpoint/2010/main" val="33479832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BAEC4AB-5B8E-499E-8FCE-0B1C9894296F}" type="slidenum">
              <a:rPr lang="en-US"/>
              <a:pPr>
                <a:defRPr/>
              </a:pPr>
              <a:t>‹#›</a:t>
            </a:fld>
            <a:endParaRPr lang="en-US"/>
          </a:p>
        </p:txBody>
      </p:sp>
    </p:spTree>
    <p:extLst>
      <p:ext uri="{BB962C8B-B14F-4D97-AF65-F5344CB8AC3E}">
        <p14:creationId xmlns:p14="http://schemas.microsoft.com/office/powerpoint/2010/main" val="16135276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99C13DE-44D5-4597-8C2E-512F5B929FA7}" type="slidenum">
              <a:rPr lang="en-US"/>
              <a:pPr>
                <a:defRPr/>
              </a:pPr>
              <a:t>‹#›</a:t>
            </a:fld>
            <a:endParaRPr lang="en-US"/>
          </a:p>
        </p:txBody>
      </p:sp>
    </p:spTree>
    <p:extLst>
      <p:ext uri="{BB962C8B-B14F-4D97-AF65-F5344CB8AC3E}">
        <p14:creationId xmlns:p14="http://schemas.microsoft.com/office/powerpoint/2010/main" val="2556798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7345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552D26F-99AB-4827-AF00-18AF47C883FB}" type="slidenum">
              <a:rPr lang="en-US"/>
              <a:pPr>
                <a:defRPr/>
              </a:pPr>
              <a:t>‹#›</a:t>
            </a:fld>
            <a:endParaRPr lang="en-US"/>
          </a:p>
        </p:txBody>
      </p:sp>
    </p:spTree>
    <p:extLst>
      <p:ext uri="{BB962C8B-B14F-4D97-AF65-F5344CB8AC3E}">
        <p14:creationId xmlns:p14="http://schemas.microsoft.com/office/powerpoint/2010/main" val="8379004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159843B-9CEE-4233-971B-E831DE808E71}" type="slidenum">
              <a:rPr lang="en-US"/>
              <a:pPr>
                <a:defRPr/>
              </a:pPr>
              <a:t>‹#›</a:t>
            </a:fld>
            <a:endParaRPr lang="en-US"/>
          </a:p>
        </p:txBody>
      </p:sp>
    </p:spTree>
    <p:extLst>
      <p:ext uri="{BB962C8B-B14F-4D97-AF65-F5344CB8AC3E}">
        <p14:creationId xmlns:p14="http://schemas.microsoft.com/office/powerpoint/2010/main" val="36701341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2F9A4A2-4D8A-466F-B2E5-ECC39081FECA}" type="slidenum">
              <a:rPr lang="en-US"/>
              <a:pPr>
                <a:defRPr/>
              </a:pPr>
              <a:t>‹#›</a:t>
            </a:fld>
            <a:endParaRPr lang="en-US"/>
          </a:p>
        </p:txBody>
      </p:sp>
    </p:spTree>
    <p:extLst>
      <p:ext uri="{BB962C8B-B14F-4D97-AF65-F5344CB8AC3E}">
        <p14:creationId xmlns:p14="http://schemas.microsoft.com/office/powerpoint/2010/main" val="23483630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C3CB317-7C62-4E03-AD76-7774EBA845B9}" type="slidenum">
              <a:rPr lang="en-US"/>
              <a:pPr>
                <a:defRPr/>
              </a:pPr>
              <a:t>‹#›</a:t>
            </a:fld>
            <a:endParaRPr lang="en-US"/>
          </a:p>
        </p:txBody>
      </p:sp>
    </p:spTree>
    <p:extLst>
      <p:ext uri="{BB962C8B-B14F-4D97-AF65-F5344CB8AC3E}">
        <p14:creationId xmlns:p14="http://schemas.microsoft.com/office/powerpoint/2010/main" val="16006880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CFF12F9-E515-451D-93B6-6F5075276BB6}" type="slidenum">
              <a:rPr lang="en-US"/>
              <a:pPr>
                <a:defRPr/>
              </a:pPr>
              <a:t>‹#›</a:t>
            </a:fld>
            <a:endParaRPr lang="en-US"/>
          </a:p>
        </p:txBody>
      </p:sp>
    </p:spTree>
    <p:extLst>
      <p:ext uri="{BB962C8B-B14F-4D97-AF65-F5344CB8AC3E}">
        <p14:creationId xmlns:p14="http://schemas.microsoft.com/office/powerpoint/2010/main" val="15518764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5931DCF-F368-42CB-93CE-5B3E0DDA1105}" type="slidenum">
              <a:rPr lang="en-US"/>
              <a:pPr>
                <a:defRPr/>
              </a:pPr>
              <a:t>‹#›</a:t>
            </a:fld>
            <a:endParaRPr lang="en-US"/>
          </a:p>
        </p:txBody>
      </p:sp>
    </p:spTree>
    <p:extLst>
      <p:ext uri="{BB962C8B-B14F-4D97-AF65-F5344CB8AC3E}">
        <p14:creationId xmlns:p14="http://schemas.microsoft.com/office/powerpoint/2010/main" val="16544230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5ABBB16-42CA-4634-833E-520D2B23D375}" type="slidenum">
              <a:rPr lang="en-US"/>
              <a:pPr>
                <a:defRPr/>
              </a:pPr>
              <a:t>‹#›</a:t>
            </a:fld>
            <a:endParaRPr lang="en-US"/>
          </a:p>
        </p:txBody>
      </p:sp>
    </p:spTree>
    <p:extLst>
      <p:ext uri="{BB962C8B-B14F-4D97-AF65-F5344CB8AC3E}">
        <p14:creationId xmlns:p14="http://schemas.microsoft.com/office/powerpoint/2010/main" val="11653688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EBEBD9C8-FD52-4020-A5F3-B19179E87CC3}" type="slidenum">
              <a:rPr lang="en-US"/>
              <a:pPr>
                <a:defRPr/>
              </a:pPr>
              <a:t>‹#›</a:t>
            </a:fld>
            <a:endParaRPr lang="en-US"/>
          </a:p>
        </p:txBody>
      </p:sp>
    </p:spTree>
    <p:extLst>
      <p:ext uri="{BB962C8B-B14F-4D97-AF65-F5344CB8AC3E}">
        <p14:creationId xmlns:p14="http://schemas.microsoft.com/office/powerpoint/2010/main" val="327004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994E700-149D-4246-A56E-7C802072BA31}" type="slidenum">
              <a:rPr lang="en-US"/>
              <a:pPr>
                <a:defRPr/>
              </a:pPr>
              <a:t>‹#›</a:t>
            </a:fld>
            <a:endParaRPr lang="en-US"/>
          </a:p>
        </p:txBody>
      </p:sp>
    </p:spTree>
    <p:extLst>
      <p:ext uri="{BB962C8B-B14F-4D97-AF65-F5344CB8AC3E}">
        <p14:creationId xmlns:p14="http://schemas.microsoft.com/office/powerpoint/2010/main" val="35483873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64BCC06-1245-41C3-80B5-771CFCE18E61}" type="slidenum">
              <a:rPr lang="en-US"/>
              <a:pPr>
                <a:defRPr/>
              </a:pPr>
              <a:t>‹#›</a:t>
            </a:fld>
            <a:endParaRPr lang="en-US"/>
          </a:p>
        </p:txBody>
      </p:sp>
    </p:spTree>
    <p:extLst>
      <p:ext uri="{BB962C8B-B14F-4D97-AF65-F5344CB8AC3E}">
        <p14:creationId xmlns:p14="http://schemas.microsoft.com/office/powerpoint/2010/main" val="4246860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6953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17C8289-E742-4E80-89B5-A76B3E3FBB77}" type="slidenum">
              <a:rPr lang="en-US"/>
              <a:pPr>
                <a:defRPr/>
              </a:pPr>
              <a:t>‹#›</a:t>
            </a:fld>
            <a:endParaRPr lang="en-US"/>
          </a:p>
        </p:txBody>
      </p:sp>
    </p:spTree>
    <p:extLst>
      <p:ext uri="{BB962C8B-B14F-4D97-AF65-F5344CB8AC3E}">
        <p14:creationId xmlns:p14="http://schemas.microsoft.com/office/powerpoint/2010/main" val="37073158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BDEB621F-AD3B-4494-8842-765093B01EB2}" type="slidenum">
              <a:rPr lang="en-US"/>
              <a:pPr>
                <a:defRPr/>
              </a:pPr>
              <a:t>‹#›</a:t>
            </a:fld>
            <a:endParaRPr lang="en-US"/>
          </a:p>
        </p:txBody>
      </p:sp>
    </p:spTree>
    <p:extLst>
      <p:ext uri="{BB962C8B-B14F-4D97-AF65-F5344CB8AC3E}">
        <p14:creationId xmlns:p14="http://schemas.microsoft.com/office/powerpoint/2010/main" val="7866021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5C5E8360-3F89-4AEA-8868-145AF2AA5489}" type="slidenum">
              <a:rPr lang="en-US"/>
              <a:pPr>
                <a:defRPr/>
              </a:pPr>
              <a:t>‹#›</a:t>
            </a:fld>
            <a:endParaRPr lang="en-US"/>
          </a:p>
        </p:txBody>
      </p:sp>
    </p:spTree>
    <p:extLst>
      <p:ext uri="{BB962C8B-B14F-4D97-AF65-F5344CB8AC3E}">
        <p14:creationId xmlns:p14="http://schemas.microsoft.com/office/powerpoint/2010/main" val="21459898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9283DA25-49F6-405B-B80B-BC74417DE3E6}" type="slidenum">
              <a:rPr lang="en-US"/>
              <a:pPr>
                <a:defRPr/>
              </a:pPr>
              <a:t>‹#›</a:t>
            </a:fld>
            <a:endParaRPr lang="en-US"/>
          </a:p>
        </p:txBody>
      </p:sp>
    </p:spTree>
    <p:extLst>
      <p:ext uri="{BB962C8B-B14F-4D97-AF65-F5344CB8AC3E}">
        <p14:creationId xmlns:p14="http://schemas.microsoft.com/office/powerpoint/2010/main" val="39689355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1845E17-FBD9-46F3-B318-7CFFE8539C80}" type="slidenum">
              <a:rPr lang="en-US"/>
              <a:pPr>
                <a:defRPr/>
              </a:pPr>
              <a:t>‹#›</a:t>
            </a:fld>
            <a:endParaRPr lang="en-US"/>
          </a:p>
        </p:txBody>
      </p:sp>
    </p:spTree>
    <p:extLst>
      <p:ext uri="{BB962C8B-B14F-4D97-AF65-F5344CB8AC3E}">
        <p14:creationId xmlns:p14="http://schemas.microsoft.com/office/powerpoint/2010/main" val="39799775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D78C41D6-5F0D-474B-B63A-48AAF5990B36}" type="slidenum">
              <a:rPr lang="en-US"/>
              <a:pPr>
                <a:defRPr/>
              </a:pPr>
              <a:t>‹#›</a:t>
            </a:fld>
            <a:endParaRPr lang="en-US"/>
          </a:p>
        </p:txBody>
      </p:sp>
    </p:spTree>
    <p:extLst>
      <p:ext uri="{BB962C8B-B14F-4D97-AF65-F5344CB8AC3E}">
        <p14:creationId xmlns:p14="http://schemas.microsoft.com/office/powerpoint/2010/main" val="3497053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CA9C66F-FB06-4FA6-BD02-D4DDF55315C9}" type="slidenum">
              <a:rPr lang="en-US"/>
              <a:pPr>
                <a:defRPr/>
              </a:pPr>
              <a:t>‹#›</a:t>
            </a:fld>
            <a:endParaRPr lang="en-US"/>
          </a:p>
        </p:txBody>
      </p:sp>
    </p:spTree>
    <p:extLst>
      <p:ext uri="{BB962C8B-B14F-4D97-AF65-F5344CB8AC3E}">
        <p14:creationId xmlns:p14="http://schemas.microsoft.com/office/powerpoint/2010/main" val="24492350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9527E6-FEE4-4266-A084-CA1637161641}" type="slidenum">
              <a:rPr lang="en-US"/>
              <a:pPr>
                <a:defRPr/>
              </a:pPr>
              <a:t>‹#›</a:t>
            </a:fld>
            <a:endParaRPr lang="en-US"/>
          </a:p>
        </p:txBody>
      </p:sp>
    </p:spTree>
    <p:extLst>
      <p:ext uri="{BB962C8B-B14F-4D97-AF65-F5344CB8AC3E}">
        <p14:creationId xmlns:p14="http://schemas.microsoft.com/office/powerpoint/2010/main" val="37564457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E1307B-55BB-4F50-89E4-75A1E1BEB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7725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AD201-DA10-4DCD-BE85-93FE3C25A2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25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5477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C1348F-2CD6-40CC-860D-59EE72074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111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66DEFB-236F-4983-9EDC-37FE8221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0165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15A1C5-BDDB-41DC-BC09-B7BECC553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95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74C2B-0171-44F8-AD47-4BDBAD5B4F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3757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36584-33F5-43D0-AD7C-AC11C1E96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0390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8FFF5-E88F-4663-9221-1C5DAF7DC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777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B3CEE0-A1D6-4965-B187-D1B33C4A08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9852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9AD92-7E52-403A-A8A7-6149E85B68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328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849B9F-A889-431F-90AD-3ACCDEFA4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95110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28AC95A-EB95-4A5F-B03A-74C1E0C6EB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44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4432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0AD1D54-E722-4BDF-835E-CA004A4D3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2348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767051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174032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408418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592087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047275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3235006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3/17/2015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68022648"/>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611167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727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615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7777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6577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2418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3/17/2015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2572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3/17/2015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7019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3/17/2015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235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6142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8394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0459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45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26772"/>
            <a:ext cx="9144000" cy="6884772"/>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350"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5" name="Picture 24" descr="NASA_Logo.png"/>
          <p:cNvPicPr>
            <a:picLocks noChangeAspect="1"/>
          </p:cNvPicPr>
          <p:nvPr userDrawn="1"/>
        </p:nvPicPr>
        <p:blipFill>
          <a:blip r:embed="rId3" cstate="print"/>
          <a:stretch>
            <a:fillRect/>
          </a:stretch>
        </p:blipFill>
        <p:spPr>
          <a:xfrm>
            <a:off x="8072436" y="139225"/>
            <a:ext cx="542204" cy="492173"/>
          </a:xfrm>
          <a:prstGeom prst="rect">
            <a:avLst/>
          </a:prstGeom>
        </p:spPr>
      </p:pic>
      <p:pic>
        <p:nvPicPr>
          <p:cNvPr id="26" name="Picture 25" descr="NOAA_logo.png"/>
          <p:cNvPicPr>
            <a:picLocks noChangeAspect="1"/>
          </p:cNvPicPr>
          <p:nvPr userDrawn="1"/>
        </p:nvPicPr>
        <p:blipFill>
          <a:blip r:embed="rId4" cstate="print"/>
          <a:stretch>
            <a:fillRect/>
          </a:stretch>
        </p:blipFill>
        <p:spPr>
          <a:xfrm>
            <a:off x="8605834" y="139225"/>
            <a:ext cx="456236" cy="492172"/>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7501" y="76753"/>
            <a:ext cx="1072649" cy="685905"/>
          </a:xfrm>
          <a:prstGeom prst="rect">
            <a:avLst/>
          </a:prstGeom>
        </p:spPr>
      </p:pic>
    </p:spTree>
    <p:extLst>
      <p:ext uri="{BB962C8B-B14F-4D97-AF65-F5344CB8AC3E}">
        <p14:creationId xmlns:p14="http://schemas.microsoft.com/office/powerpoint/2010/main" val="284145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047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53"/>
          <p:cNvSpPr>
            <a:spLocks noChangeArrowheads="1"/>
          </p:cNvSpPr>
          <p:nvPr/>
        </p:nvSpPr>
        <p:spPr bwMode="auto">
          <a:xfrm>
            <a:off x="3924300" y="6451601"/>
            <a:ext cx="644769" cy="138499"/>
          </a:xfrm>
          <a:prstGeom prst="rect">
            <a:avLst/>
          </a:prstGeom>
          <a:noFill/>
          <a:ln w="9525">
            <a:noFill/>
            <a:miter lim="800000"/>
            <a:headEnd/>
            <a:tailEnd/>
          </a:ln>
        </p:spPr>
        <p:txBody>
          <a:bodyPr lIns="0" tIns="0" rIns="0" bIns="0">
            <a:spAutoFit/>
          </a:bodyPr>
          <a:lstStyle/>
          <a:p>
            <a:pPr algn="ctr" eaLnBrk="0" fontAlgn="base" hangingPunct="0">
              <a:spcBef>
                <a:spcPct val="0"/>
              </a:spcBef>
              <a:spcAft>
                <a:spcPct val="0"/>
              </a:spcAft>
              <a:defRPr/>
            </a:pPr>
            <a:r>
              <a:rPr lang="de-DE" sz="900">
                <a:solidFill>
                  <a:srgbClr val="5C7F92"/>
                </a:solidFill>
                <a:latin typeface="Century Gothic" pitchFamily="34" charset="0"/>
              </a:rPr>
              <a:t>Slide: </a:t>
            </a:r>
            <a:fld id="{F232F436-FC2E-4A0D-B94F-1250DC4AF312}" type="slidenum">
              <a:rPr lang="de-DE" sz="900">
                <a:solidFill>
                  <a:srgbClr val="5C7F92"/>
                </a:solidFill>
                <a:latin typeface="Century Gothic" pitchFamily="34" charset="0"/>
              </a:rPr>
              <a:pPr algn="ctr" eaLnBrk="0" fontAlgn="base" hangingPunct="0">
                <a:spcBef>
                  <a:spcPct val="0"/>
                </a:spcBef>
                <a:spcAft>
                  <a:spcPct val="0"/>
                </a:spcAft>
                <a:defRPr/>
              </a:pPr>
              <a:t>‹#›</a:t>
            </a:fld>
            <a:endParaRPr lang="de-DE" sz="900">
              <a:solidFill>
                <a:srgbClr val="5C7F92"/>
              </a:solidFill>
              <a:latin typeface="Century Gothic" pitchFamily="34" charset="0"/>
            </a:endParaRPr>
          </a:p>
        </p:txBody>
      </p:sp>
      <p:grpSp>
        <p:nvGrpSpPr>
          <p:cNvPr id="5" name="Group 67"/>
          <p:cNvGrpSpPr>
            <a:grpSpLocks/>
          </p:cNvGrpSpPr>
          <p:nvPr userDrawn="1"/>
        </p:nvGrpSpPr>
        <p:grpSpPr bwMode="auto">
          <a:xfrm>
            <a:off x="-5862" y="3381376"/>
            <a:ext cx="9144000" cy="246063"/>
            <a:chOff x="0" y="2129"/>
            <a:chExt cx="6240" cy="155"/>
          </a:xfrm>
        </p:grpSpPr>
        <p:sp>
          <p:nvSpPr>
            <p:cNvPr id="6" name="Rectangle 68"/>
            <p:cNvSpPr>
              <a:spLocks noChangeArrowheads="1"/>
            </p:cNvSpPr>
            <p:nvPr/>
          </p:nvSpPr>
          <p:spPr bwMode="auto">
            <a:xfrm>
              <a:off x="0" y="2129"/>
              <a:ext cx="2436"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7" name="Rectangle 69"/>
            <p:cNvSpPr>
              <a:spLocks noChangeArrowheads="1"/>
            </p:cNvSpPr>
            <p:nvPr/>
          </p:nvSpPr>
          <p:spPr bwMode="auto">
            <a:xfrm>
              <a:off x="2557" y="2129"/>
              <a:ext cx="445" cy="155"/>
            </a:xfrm>
            <a:prstGeom prst="rect">
              <a:avLst/>
            </a:prstGeom>
            <a:solidFill>
              <a:srgbClr val="9F2D2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8" name="Rectangle 70"/>
            <p:cNvSpPr>
              <a:spLocks noChangeArrowheads="1"/>
            </p:cNvSpPr>
            <p:nvPr/>
          </p:nvSpPr>
          <p:spPr bwMode="auto">
            <a:xfrm>
              <a:off x="3149" y="2129"/>
              <a:ext cx="149" cy="155"/>
            </a:xfrm>
            <a:prstGeom prst="rect">
              <a:avLst/>
            </a:prstGeom>
            <a:solidFill>
              <a:srgbClr val="7498C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9" name="Rectangle 71"/>
            <p:cNvSpPr>
              <a:spLocks noChangeArrowheads="1"/>
            </p:cNvSpPr>
            <p:nvPr/>
          </p:nvSpPr>
          <p:spPr bwMode="auto">
            <a:xfrm>
              <a:off x="3476" y="2129"/>
              <a:ext cx="89" cy="155"/>
            </a:xfrm>
            <a:prstGeom prst="rect">
              <a:avLst/>
            </a:prstGeom>
            <a:solidFill>
              <a:srgbClr val="FF9A0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0" name="Rectangle 72"/>
            <p:cNvSpPr>
              <a:spLocks noChangeArrowheads="1"/>
            </p:cNvSpPr>
            <p:nvPr/>
          </p:nvSpPr>
          <p:spPr bwMode="auto">
            <a:xfrm>
              <a:off x="4398" y="2129"/>
              <a:ext cx="1842"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grpSp>
      <p:pic>
        <p:nvPicPr>
          <p:cNvPr id="11" name="Picture 73" descr="EUMETSATLogo_hor_noTagline_gradient"/>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879982" y="6264275"/>
            <a:ext cx="1960685" cy="527050"/>
          </a:xfrm>
          <a:prstGeom prst="rect">
            <a:avLst/>
          </a:prstGeom>
          <a:noFill/>
          <a:ln w="9525">
            <a:noFill/>
            <a:miter lim="800000"/>
            <a:headEnd/>
            <a:tailEnd/>
          </a:ln>
        </p:spPr>
      </p:pic>
      <p:sp>
        <p:nvSpPr>
          <p:cNvPr id="12" name="Rectangle 74"/>
          <p:cNvSpPr>
            <a:spLocks noChangeArrowheads="1"/>
          </p:cNvSpPr>
          <p:nvPr userDrawn="1"/>
        </p:nvSpPr>
        <p:spPr bwMode="auto">
          <a:xfrm>
            <a:off x="211016" y="6324600"/>
            <a:ext cx="2321169" cy="465138"/>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defRPr/>
            </a:pPr>
            <a:r>
              <a:rPr lang="en-GB" sz="1000" dirty="0">
                <a:solidFill>
                  <a:srgbClr val="000000"/>
                </a:solidFill>
                <a:latin typeface="Helvetica" pitchFamily="34" charset="0"/>
              </a:rPr>
              <a:t>EUM/OPS/VWG/13/717038</a:t>
            </a:r>
          </a:p>
          <a:p>
            <a:pPr eaLnBrk="0" fontAlgn="base" hangingPunct="0">
              <a:spcBef>
                <a:spcPct val="0"/>
              </a:spcBef>
              <a:spcAft>
                <a:spcPct val="0"/>
              </a:spcAft>
              <a:defRPr/>
            </a:pPr>
            <a:r>
              <a:rPr lang="en-GB" sz="1000" dirty="0">
                <a:solidFill>
                  <a:srgbClr val="000000"/>
                </a:solidFill>
                <a:latin typeface="Helvetica" pitchFamily="34" charset="0"/>
              </a:rPr>
              <a:t>Issue 1.0</a:t>
            </a:r>
          </a:p>
          <a:p>
            <a:pPr eaLnBrk="0" fontAlgn="base" hangingPunct="0">
              <a:spcBef>
                <a:spcPct val="0"/>
              </a:spcBef>
              <a:spcAft>
                <a:spcPct val="0"/>
              </a:spcAft>
              <a:defRPr/>
            </a:pPr>
            <a:r>
              <a:rPr lang="en-GB" sz="1000" dirty="0">
                <a:solidFill>
                  <a:srgbClr val="000000"/>
                </a:solidFill>
                <a:latin typeface="Helvetica" pitchFamily="34" charset="0"/>
              </a:rPr>
              <a:t>01 September 2013</a:t>
            </a:r>
          </a:p>
          <a:p>
            <a:pPr eaLnBrk="0" fontAlgn="base" hangingPunct="0">
              <a:lnSpc>
                <a:spcPct val="0"/>
              </a:lnSpc>
              <a:spcBef>
                <a:spcPct val="0"/>
              </a:spcBef>
              <a:spcAft>
                <a:spcPct val="0"/>
              </a:spcAft>
              <a:defRPr/>
            </a:pPr>
            <a:endParaRPr lang="en-GB" sz="2400" dirty="0">
              <a:solidFill>
                <a:srgbClr val="000000"/>
              </a:solidFill>
              <a:latin typeface="Times New Roman" pitchFamily="18" charset="0"/>
            </a:endParaRPr>
          </a:p>
        </p:txBody>
      </p:sp>
      <p:sp>
        <p:nvSpPr>
          <p:cNvPr id="230426" name="Rectangle 26"/>
          <p:cNvSpPr>
            <a:spLocks noGrp="1" noChangeArrowheads="1"/>
          </p:cNvSpPr>
          <p:nvPr>
            <p:ph type="ctrTitle" sz="quarter"/>
          </p:nvPr>
        </p:nvSpPr>
        <p:spPr>
          <a:xfrm>
            <a:off x="3660531" y="204789"/>
            <a:ext cx="5240215" cy="3032125"/>
          </a:xfrm>
        </p:spPr>
        <p:txBody>
          <a:bodyPr/>
          <a:lstStyle>
            <a:lvl1pPr>
              <a:defRPr sz="3200"/>
            </a:lvl1pPr>
          </a:lstStyle>
          <a:p>
            <a:r>
              <a:rPr lang="en-GB"/>
              <a:t>Click to edit Master title style</a:t>
            </a:r>
          </a:p>
        </p:txBody>
      </p:sp>
      <p:sp>
        <p:nvSpPr>
          <p:cNvPr id="230427" name="Rectangle 27"/>
          <p:cNvSpPr>
            <a:spLocks noGrp="1" noChangeArrowheads="1"/>
          </p:cNvSpPr>
          <p:nvPr>
            <p:ph type="subTitle" sz="quarter" idx="1"/>
          </p:nvPr>
        </p:nvSpPr>
        <p:spPr>
          <a:xfrm>
            <a:off x="3651739" y="3952875"/>
            <a:ext cx="5256335" cy="1752600"/>
          </a:xfrm>
        </p:spPr>
        <p:txBody>
          <a:bodyPr/>
          <a:lstStyle>
            <a:lvl1pPr marL="0" indent="0">
              <a:defRPr b="1"/>
            </a:lvl1pPr>
          </a:lstStyle>
          <a:p>
            <a:r>
              <a:rPr lang="en-GB"/>
              <a:t>Click to edit Master subtitle style</a:t>
            </a:r>
          </a:p>
        </p:txBody>
      </p:sp>
    </p:spTree>
    <p:extLst>
      <p:ext uri="{BB962C8B-B14F-4D97-AF65-F5344CB8AC3E}">
        <p14:creationId xmlns:p14="http://schemas.microsoft.com/office/powerpoint/2010/main" val="357400063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7046600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411032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90146" y="1525588"/>
            <a:ext cx="4082562"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13385" y="1525588"/>
            <a:ext cx="4082562"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2451609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57142508"/>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030969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0924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05616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301991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71914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3175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497" y="0"/>
            <a:ext cx="2076450" cy="6084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90146" y="0"/>
            <a:ext cx="6088674" cy="6084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9817500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and Content">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0965083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auto">
          <a:xfrm>
            <a:off x="250825" y="1631950"/>
            <a:ext cx="8642350" cy="71438"/>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5" name="Rectangle 3"/>
          <p:cNvSpPr>
            <a:spLocks noChangeArrowheads="1"/>
          </p:cNvSpPr>
          <p:nvPr/>
        </p:nvSpPr>
        <p:spPr bwMode="auto">
          <a:xfrm>
            <a:off x="468315" y="1487488"/>
            <a:ext cx="1366837"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6" name="Rectangle 4"/>
          <p:cNvSpPr>
            <a:spLocks noChangeArrowheads="1"/>
          </p:cNvSpPr>
          <p:nvPr/>
        </p:nvSpPr>
        <p:spPr bwMode="auto">
          <a:xfrm>
            <a:off x="8280400" y="6453192"/>
            <a:ext cx="863600" cy="7143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7" name="Rectangle 9"/>
          <p:cNvSpPr>
            <a:spLocks noChangeArrowheads="1"/>
          </p:cNvSpPr>
          <p:nvPr/>
        </p:nvSpPr>
        <p:spPr bwMode="auto">
          <a:xfrm>
            <a:off x="8893177"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8" name="Rectangle 10"/>
          <p:cNvSpPr>
            <a:spLocks noChangeArrowheads="1"/>
          </p:cNvSpPr>
          <p:nvPr/>
        </p:nvSpPr>
        <p:spPr bwMode="auto">
          <a:xfrm>
            <a:off x="8726490"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9" name="Rectangle 11"/>
          <p:cNvSpPr>
            <a:spLocks noChangeArrowheads="1"/>
          </p:cNvSpPr>
          <p:nvPr/>
        </p:nvSpPr>
        <p:spPr bwMode="auto">
          <a:xfrm>
            <a:off x="8893177" y="2809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nvGrpSpPr>
          <p:cNvPr id="10" name="Group 12"/>
          <p:cNvGrpSpPr>
            <a:grpSpLocks/>
          </p:cNvGrpSpPr>
          <p:nvPr/>
        </p:nvGrpSpPr>
        <p:grpSpPr bwMode="auto">
          <a:xfrm rot="10800000">
            <a:off x="85725" y="6465888"/>
            <a:ext cx="309563" cy="309562"/>
            <a:chOff x="113" y="4020"/>
            <a:chExt cx="195" cy="195"/>
          </a:xfrm>
        </p:grpSpPr>
        <p:sp>
          <p:nvSpPr>
            <p:cNvPr id="11" name="Rectangle 13"/>
            <p:cNvSpPr>
              <a:spLocks noChangeArrowheads="1"/>
            </p:cNvSpPr>
            <p:nvPr userDrawn="1"/>
          </p:nvSpPr>
          <p:spPr bwMode="auto">
            <a:xfrm>
              <a:off x="200"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2" name="Rectangle 14"/>
            <p:cNvSpPr>
              <a:spLocks noChangeArrowheads="1"/>
            </p:cNvSpPr>
            <p:nvPr userDrawn="1"/>
          </p:nvSpPr>
          <p:spPr bwMode="auto">
            <a:xfrm>
              <a:off x="95"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3" name="Rectangle 15"/>
            <p:cNvSpPr>
              <a:spLocks noChangeArrowheads="1"/>
            </p:cNvSpPr>
            <p:nvPr userDrawn="1"/>
          </p:nvSpPr>
          <p:spPr bwMode="auto">
            <a:xfrm>
              <a:off x="200" y="4125"/>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sp>
        <p:nvSpPr>
          <p:cNvPr id="385029" name="Rectangle 5"/>
          <p:cNvSpPr>
            <a:spLocks noGrp="1" noChangeArrowheads="1"/>
          </p:cNvSpPr>
          <p:nvPr>
            <p:ph type="ctrTitle"/>
          </p:nvPr>
        </p:nvSpPr>
        <p:spPr>
          <a:xfrm>
            <a:off x="685800" y="188915"/>
            <a:ext cx="7772400" cy="1470025"/>
          </a:xfrm>
        </p:spPr>
        <p:txBody>
          <a:bodyPr/>
          <a:lstStyle>
            <a:lvl1pPr>
              <a:defRPr/>
            </a:lvl1pPr>
          </a:lstStyle>
          <a:p>
            <a:r>
              <a:rPr lang="ja-JP" altLang="en-US"/>
              <a:t>マスタ タイトルの書式設定</a:t>
            </a:r>
          </a:p>
        </p:txBody>
      </p:sp>
      <p:sp>
        <p:nvSpPr>
          <p:cNvPr id="385030"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4" name="Rectangle 7"/>
          <p:cNvSpPr>
            <a:spLocks noGrp="1" noChangeArrowheads="1"/>
          </p:cNvSpPr>
          <p:nvPr>
            <p:ph type="dt" sz="half" idx="10"/>
          </p:nvPr>
        </p:nvSpPr>
        <p:spPr/>
        <p:txBody>
          <a:bodyPr/>
          <a:lstStyle>
            <a:lvl1pPr>
              <a:defRPr/>
            </a:lvl1pPr>
          </a:lstStyle>
          <a:p>
            <a:fld id="{9D70EA56-F77C-4CA1-933F-4F9D58CDC451}" type="datetime1">
              <a:rPr lang="en-US" altLang="ja-JP" smtClean="0">
                <a:solidFill>
                  <a:srgbClr val="000000"/>
                </a:solidFill>
              </a:rPr>
              <a:pPr/>
              <a:t>3/17/2015</a:t>
            </a:fld>
            <a:endParaRPr lang="en-US" altLang="ja-JP">
              <a:solidFill>
                <a:srgbClr val="000000"/>
              </a:solidFill>
            </a:endParaRPr>
          </a:p>
        </p:txBody>
      </p:sp>
      <p:sp>
        <p:nvSpPr>
          <p:cNvPr id="15" name="Rectangle 8"/>
          <p:cNvSpPr>
            <a:spLocks noGrp="1" noChangeArrowheads="1"/>
          </p:cNvSpPr>
          <p:nvPr>
            <p:ph type="ftr" sz="quarter" idx="11"/>
          </p:nvPr>
        </p:nvSpPr>
        <p:spPr>
          <a:xfrm>
            <a:off x="2667000" y="6245225"/>
            <a:ext cx="6019800" cy="476250"/>
          </a:xfrm>
        </p:spPr>
        <p:txBody>
          <a:bodyPr/>
          <a:lstStyle>
            <a:lvl1pPr>
              <a:defRPr/>
            </a:lvl1pPr>
          </a:lstStyle>
          <a:p>
            <a:endParaRPr lang="en-US" altLang="ja-JP">
              <a:solidFill>
                <a:srgbClr val="000000"/>
              </a:solidFill>
            </a:endParaRPr>
          </a:p>
        </p:txBody>
      </p:sp>
    </p:spTree>
    <p:extLst>
      <p:ext uri="{BB962C8B-B14F-4D97-AF65-F5344CB8AC3E}">
        <p14:creationId xmlns:p14="http://schemas.microsoft.com/office/powerpoint/2010/main" val="16017544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fld id="{8ACEA289-9995-4706-9FE2-5A3B3A4E9925}" type="datetime1">
              <a:rPr lang="en-US" altLang="ja-JP" smtClean="0">
                <a:solidFill>
                  <a:srgbClr val="000000"/>
                </a:solidFill>
              </a:rPr>
              <a:pPr/>
              <a:t>3/17/2015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C517105B-FDA0-45CE-BBA3-37947FB40C3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155187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7"/>
          <p:cNvSpPr>
            <a:spLocks noGrp="1" noChangeArrowheads="1"/>
          </p:cNvSpPr>
          <p:nvPr>
            <p:ph type="dt" sz="half" idx="10"/>
          </p:nvPr>
        </p:nvSpPr>
        <p:spPr>
          <a:ln/>
        </p:spPr>
        <p:txBody>
          <a:bodyPr/>
          <a:lstStyle>
            <a:lvl1pPr>
              <a:defRPr/>
            </a:lvl1pPr>
          </a:lstStyle>
          <a:p>
            <a:fld id="{41030B7F-8614-4A36-941B-1B7FCD1798B9}" type="datetime1">
              <a:rPr lang="en-US" altLang="ja-JP" smtClean="0">
                <a:solidFill>
                  <a:srgbClr val="000000"/>
                </a:solidFill>
              </a:rPr>
              <a:pPr/>
              <a:t>3/17/2015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7836865E-8CD9-4B81-B0BC-55B08DB9DC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850399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26841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26841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fld id="{840F171B-04A3-40CC-BA4D-4C3E0DD7C1A6}" type="datetime1">
              <a:rPr lang="en-US" altLang="ja-JP" smtClean="0">
                <a:solidFill>
                  <a:srgbClr val="000000"/>
                </a:solidFill>
              </a:rPr>
              <a:pPr/>
              <a:t>3/17/2015</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3C0EBF15-D30D-4887-A334-41943E68A1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322417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a:ln/>
        </p:spPr>
        <p:txBody>
          <a:bodyPr/>
          <a:lstStyle>
            <a:lvl1pPr>
              <a:defRPr/>
            </a:lvl1pPr>
          </a:lstStyle>
          <a:p>
            <a:fld id="{081D0641-A890-4ACC-B65F-29818F3AF2AE}" type="datetime1">
              <a:rPr lang="en-US" altLang="ja-JP" smtClean="0">
                <a:solidFill>
                  <a:srgbClr val="000000"/>
                </a:solidFill>
              </a:rPr>
              <a:pPr/>
              <a:t>3/17/2015</a:t>
            </a:fld>
            <a:endParaRPr lang="en-US" altLang="ja-JP">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fld id="{3C0177A4-C715-41E5-B126-737EDDC3A9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062623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7"/>
          <p:cNvSpPr>
            <a:spLocks noGrp="1" noChangeArrowheads="1"/>
          </p:cNvSpPr>
          <p:nvPr>
            <p:ph type="dt" sz="half" idx="10"/>
          </p:nvPr>
        </p:nvSpPr>
        <p:spPr>
          <a:ln/>
        </p:spPr>
        <p:txBody>
          <a:bodyPr/>
          <a:lstStyle>
            <a:lvl1pPr>
              <a:defRPr/>
            </a:lvl1pPr>
          </a:lstStyle>
          <a:p>
            <a:fld id="{C97A7E09-55A8-425B-92CE-E2CF79457304}" type="datetime1">
              <a:rPr lang="en-US" altLang="ja-JP" smtClean="0">
                <a:solidFill>
                  <a:srgbClr val="000000"/>
                </a:solidFill>
              </a:rPr>
              <a:pPr/>
              <a:t>3/17/2015</a:t>
            </a:fld>
            <a:endParaRPr lang="en-US" altLang="ja-JP">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fld id="{4DC6204E-CD7B-4CF2-BF9C-D9DA28C3B8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512255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168E78AD-4AC1-47E2-A6FF-112A40E79478}" type="datetime1">
              <a:rPr lang="en-US" altLang="ja-JP" smtClean="0">
                <a:solidFill>
                  <a:srgbClr val="000000"/>
                </a:solidFill>
              </a:rPr>
              <a:pPr/>
              <a:t>3/17/2015</a:t>
            </a:fld>
            <a:endParaRPr lang="en-US" altLang="ja-JP">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fld id="{69DDB58C-F36B-4BDB-85A0-84E5118249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849555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fld id="{2B3E1C46-AA6B-4AF8-855B-155082BB36C8}" type="datetime1">
              <a:rPr lang="en-US" altLang="ja-JP" smtClean="0">
                <a:solidFill>
                  <a:srgbClr val="000000"/>
                </a:solidFill>
              </a:rPr>
              <a:pPr/>
              <a:t>3/17/2015</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4A12CF72-FD2F-41D4-B26E-FFF82E412A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15678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8957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fld id="{386E8A23-3E2F-4CFB-B133-46992F643A61}" type="datetime1">
              <a:rPr lang="en-US" altLang="ja-JP" smtClean="0">
                <a:solidFill>
                  <a:srgbClr val="000000"/>
                </a:solidFill>
              </a:rPr>
              <a:pPr/>
              <a:t>3/17/2015</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23741A9D-9B5E-4DED-83FE-AF584DFF3A5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503331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fld id="{1CFC030C-26E8-4858-A364-CFD29483F171}" type="datetime1">
              <a:rPr lang="en-US" altLang="ja-JP" smtClean="0">
                <a:solidFill>
                  <a:srgbClr val="000000"/>
                </a:solidFill>
              </a:rPr>
              <a:pPr/>
              <a:t>3/17/2015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F6EF56C9-4489-4573-8B10-ACE40AB4D6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149920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88913"/>
            <a:ext cx="2057400" cy="59372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88913"/>
            <a:ext cx="6019800" cy="59372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fld id="{2ECF0339-5D7F-42E7-857A-FF359B763A30}" type="datetime1">
              <a:rPr lang="en-US" altLang="ja-JP" smtClean="0">
                <a:solidFill>
                  <a:srgbClr val="000000"/>
                </a:solidFill>
              </a:rPr>
              <a:pPr/>
              <a:t>3/17/2015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DDEBD8E1-EBB1-4103-9F2E-DE6CDD4B22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12966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917"/>
            <a:ext cx="8229600" cy="706437"/>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268413"/>
            <a:ext cx="8229600" cy="4857750"/>
          </a:xfrm>
        </p:spPr>
        <p:txBody>
          <a:bodyPr/>
          <a:lstStyle/>
          <a:p>
            <a:pPr lvl="0"/>
            <a:endParaRPr lang="ja-JP" altLang="en-US" noProof="0" smtClean="0"/>
          </a:p>
        </p:txBody>
      </p:sp>
      <p:sp>
        <p:nvSpPr>
          <p:cNvPr id="4" name="Rectangle 7"/>
          <p:cNvSpPr>
            <a:spLocks noGrp="1" noChangeArrowheads="1"/>
          </p:cNvSpPr>
          <p:nvPr>
            <p:ph type="dt" sz="half" idx="10"/>
          </p:nvPr>
        </p:nvSpPr>
        <p:spPr>
          <a:ln/>
        </p:spPr>
        <p:txBody>
          <a:bodyPr/>
          <a:lstStyle>
            <a:lvl1pPr>
              <a:defRPr/>
            </a:lvl1pPr>
          </a:lstStyle>
          <a:p>
            <a:fld id="{4839FFC4-1A00-4821-A113-4AAB56969BDF}" type="datetime1">
              <a:rPr lang="en-US" altLang="ja-JP" smtClean="0">
                <a:solidFill>
                  <a:srgbClr val="000000"/>
                </a:solidFill>
              </a:rPr>
              <a:pPr/>
              <a:t>3/17/2015</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1D60E777-8AEA-4279-A769-C5DE142A404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515215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384458" y="1124744"/>
            <a:ext cx="8229600" cy="5528202"/>
          </a:xfrm>
          <a:prstGeom prst="rect">
            <a:avLst/>
          </a:prstGeom>
        </p:spPr>
        <p:txBody>
          <a:bodyPr/>
          <a:lstStyle>
            <a:lvl1pPr marL="342900" indent="-342900">
              <a:buClr>
                <a:schemeClr val="tx2"/>
              </a:buClr>
              <a:buFont typeface="Wingdings" pitchFamily="2" charset="2"/>
              <a:buChar char="v"/>
              <a:defRPr>
                <a:latin typeface="한컴 윤체 L" pitchFamily="18" charset="-127"/>
                <a:ea typeface="한컴 윤체 L" pitchFamily="18" charset="-127"/>
              </a:defRPr>
            </a:lvl1pPr>
            <a:lvl2pPr>
              <a:defRPr>
                <a:latin typeface="한컴 윤체 L" pitchFamily="18" charset="-127"/>
                <a:ea typeface="한컴 윤체 L" pitchFamily="18" charset="-127"/>
              </a:defRPr>
            </a:lvl2pPr>
            <a:lvl3pPr>
              <a:defRPr>
                <a:latin typeface="한컴 윤체 L" pitchFamily="18" charset="-127"/>
                <a:ea typeface="한컴 윤체 L" pitchFamily="18" charset="-127"/>
              </a:defRPr>
            </a:lvl3pPr>
          </a:lstStyle>
          <a:p>
            <a:pPr lvl="0"/>
            <a:r>
              <a:rPr lang="ko-KR" altLang="en-US" dirty="0" smtClean="0"/>
              <a:t> 마스터 텍스트 스타일을 편집합니다</a:t>
            </a:r>
          </a:p>
          <a:p>
            <a:pPr lvl="1"/>
            <a:r>
              <a:rPr lang="ko-KR" altLang="en-US" dirty="0" smtClean="0"/>
              <a:t>둘째 수준</a:t>
            </a:r>
          </a:p>
          <a:p>
            <a:pPr lvl="2"/>
            <a:r>
              <a:rPr lang="ko-KR" altLang="en-US" dirty="0" smtClean="0"/>
              <a:t>셋째 수준</a:t>
            </a:r>
          </a:p>
        </p:txBody>
      </p:sp>
      <p:sp>
        <p:nvSpPr>
          <p:cNvPr id="4"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459173024"/>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1784" y="4407151"/>
            <a:ext cx="7772400" cy="1361709"/>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1784" y="2906959"/>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제목 1"/>
          <p:cNvSpPr txBox="1">
            <a:spLocks/>
          </p:cNvSpPr>
          <p:nvPr userDrawn="1"/>
        </p:nvSpPr>
        <p:spPr>
          <a:xfrm>
            <a:off x="1152884" y="361908"/>
            <a:ext cx="6182869" cy="438156"/>
          </a:xfrm>
          <a:prstGeom prst="rect">
            <a:avLst/>
          </a:prstGeom>
        </p:spPr>
        <p:txBody>
          <a:bodyPr anchor="ctr"/>
          <a:lstStyle>
            <a:lvl1pPr algn="l" rtl="0" eaLnBrk="0" fontAlgn="base" latinLnBrk="1" hangingPunct="0">
              <a:spcBef>
                <a:spcPct val="0"/>
              </a:spcBef>
              <a:spcAft>
                <a:spcPct val="0"/>
              </a:spcAft>
              <a:defRPr kumimoji="1" sz="2800" b="1">
                <a:solidFill>
                  <a:schemeClr val="bg1"/>
                </a:solidFill>
                <a:latin typeface="맑은 고딕" pitchFamily="50" charset="-127"/>
                <a:ea typeface="맑은 고딕" pitchFamily="50" charset="-127"/>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mtClean="0">
                <a:solidFill>
                  <a:prstClr val="white"/>
                </a:solidFill>
              </a:rPr>
              <a:t>마스터 제목 스타일 편집</a:t>
            </a:r>
            <a:endParaRPr lang="ko-KR" altLang="en-US" dirty="0">
              <a:solidFill>
                <a:prstClr val="white"/>
              </a:solidFill>
            </a:endParaRPr>
          </a:p>
        </p:txBody>
      </p:sp>
    </p:spTree>
    <p:extLst>
      <p:ext uri="{BB962C8B-B14F-4D97-AF65-F5344CB8AC3E}">
        <p14:creationId xmlns:p14="http://schemas.microsoft.com/office/powerpoint/2010/main" val="1226314653"/>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397006" y="1484784"/>
            <a:ext cx="4013200" cy="4525840"/>
          </a:xfrm>
          <a:prstGeom prst="rect">
            <a:avLst/>
          </a:prstGeom>
        </p:spPr>
        <p:txBody>
          <a:bodyPr/>
          <a:lstStyle>
            <a:lvl1pPr>
              <a:defRPr sz="2800">
                <a:latin typeface="한컴 윤체 L" pitchFamily="18" charset="-127"/>
                <a:ea typeface="한컴 윤체 L" pitchFamily="18" charset="-127"/>
              </a:defRPr>
            </a:lvl1pPr>
            <a:lvl2pPr>
              <a:defRPr sz="2400">
                <a:latin typeface="한컴 윤체 L" pitchFamily="18" charset="-127"/>
                <a:ea typeface="한컴 윤체 L" pitchFamily="18" charset="-127"/>
              </a:defRPr>
            </a:lvl2pPr>
            <a:lvl3pPr>
              <a:defRPr sz="2000">
                <a:latin typeface="한컴 윤체 L" pitchFamily="18" charset="-127"/>
                <a:ea typeface="한컴 윤체 L" pitchFamily="18" charset="-127"/>
              </a:defRPr>
            </a:lvl3pPr>
            <a:lvl4pPr>
              <a:defRPr sz="1800">
                <a:latin typeface="한컴 윤체 L" pitchFamily="18" charset="-127"/>
                <a:ea typeface="한컴 윤체 L" pitchFamily="18" charset="-127"/>
              </a:defRPr>
            </a:lvl4pPr>
            <a:lvl5pPr>
              <a:defRPr sz="1800">
                <a:latin typeface="한컴 윤체 L" pitchFamily="18" charset="-127"/>
                <a:ea typeface="한컴 윤체 L"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내용 개체 틀 3"/>
          <p:cNvSpPr>
            <a:spLocks noGrp="1"/>
          </p:cNvSpPr>
          <p:nvPr>
            <p:ph sz="half" idx="2"/>
          </p:nvPr>
        </p:nvSpPr>
        <p:spPr>
          <a:xfrm>
            <a:off x="4613407" y="1484784"/>
            <a:ext cx="4013200" cy="4525840"/>
          </a:xfrm>
          <a:prstGeom prst="rect">
            <a:avLst/>
          </a:prstGeom>
        </p:spPr>
        <p:txBody>
          <a:bodyPr/>
          <a:lstStyle>
            <a:lvl1pPr>
              <a:defRPr sz="2800">
                <a:latin typeface="한컴 윤체 L" pitchFamily="18" charset="-127"/>
                <a:ea typeface="한컴 윤체 L" pitchFamily="18" charset="-127"/>
              </a:defRPr>
            </a:lvl1pPr>
            <a:lvl2pPr>
              <a:defRPr sz="2400">
                <a:latin typeface="한컴 윤체 L" pitchFamily="18" charset="-127"/>
                <a:ea typeface="한컴 윤체 L" pitchFamily="18" charset="-127"/>
              </a:defRPr>
            </a:lvl2pPr>
            <a:lvl3pPr>
              <a:defRPr sz="2000">
                <a:latin typeface="한컴 윤체 L" pitchFamily="18" charset="-127"/>
                <a:ea typeface="한컴 윤체 L" pitchFamily="18" charset="-127"/>
              </a:defRPr>
            </a:lvl3pPr>
            <a:lvl4pPr>
              <a:defRPr sz="1800">
                <a:latin typeface="한컴 윤체 L" pitchFamily="18" charset="-127"/>
                <a:ea typeface="한컴 윤체 L" pitchFamily="18" charset="-127"/>
              </a:defRPr>
            </a:lvl4pPr>
            <a:lvl5pPr>
              <a:defRPr sz="1800">
                <a:latin typeface="한컴 윤체 L" pitchFamily="18" charset="-127"/>
                <a:ea typeface="한컴 윤체 L" pitchFamily="18" charset="-127"/>
              </a:defRPr>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3332485131"/>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제목만">
    <p:spTree>
      <p:nvGrpSpPr>
        <p:cNvPr id="1" name=""/>
        <p:cNvGrpSpPr/>
        <p:nvPr/>
      </p:nvGrpSpPr>
      <p:grpSpPr>
        <a:xfrm>
          <a:off x="0" y="0"/>
          <a:ext cx="0" cy="0"/>
          <a:chOff x="0" y="0"/>
          <a:chExt cx="0" cy="0"/>
        </a:xfrm>
      </p:grpSpPr>
      <p:sp>
        <p:nvSpPr>
          <p:cNvPr id="3"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1506722770"/>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cxnSp>
        <p:nvCxnSpPr>
          <p:cNvPr id="5" name="직선 연결선 3"/>
          <p:cNvCxnSpPr>
            <a:cxnSpLocks noChangeShapeType="1"/>
          </p:cNvCxnSpPr>
          <p:nvPr userDrawn="1"/>
        </p:nvCxnSpPr>
        <p:spPr bwMode="auto">
          <a:xfrm>
            <a:off x="433754" y="6545268"/>
            <a:ext cx="8324850" cy="1587"/>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sp>
        <p:nvSpPr>
          <p:cNvPr id="2" name="제목 1"/>
          <p:cNvSpPr>
            <a:spLocks noGrp="1"/>
          </p:cNvSpPr>
          <p:nvPr>
            <p:ph type="title"/>
          </p:nvPr>
        </p:nvSpPr>
        <p:spPr>
          <a:xfrm>
            <a:off x="1152884" y="361908"/>
            <a:ext cx="6182869" cy="438156"/>
          </a:xfrm>
          <a:prstGeom prst="rect">
            <a:avLst/>
          </a:prstGeom>
        </p:spPr>
        <p:txBody>
          <a:bodyPr anchor="ctr"/>
          <a:lstStyle>
            <a:lvl1pPr algn="l">
              <a:defRPr sz="2800" b="1">
                <a:solidFill>
                  <a:schemeClr val="bg1"/>
                </a:solidFill>
                <a:latin typeface="맑은 고딕" pitchFamily="50" charset="-127"/>
                <a:ea typeface="맑은 고딕" pitchFamily="50" charset="-127"/>
              </a:defRPr>
            </a:lvl1pPr>
          </a:lstStyle>
          <a:p>
            <a:r>
              <a:rPr lang="ko-KR" altLang="en-US" dirty="0" smtClean="0"/>
              <a:t>마스터 제목 스타일 편집</a:t>
            </a:r>
            <a:endParaRPr lang="ko-KR" altLang="en-US" dirty="0"/>
          </a:p>
        </p:txBody>
      </p:sp>
      <p:sp>
        <p:nvSpPr>
          <p:cNvPr id="8" name="텍스트 개체 틀 8"/>
          <p:cNvSpPr>
            <a:spLocks noGrp="1"/>
          </p:cNvSpPr>
          <p:nvPr>
            <p:ph type="body" sz="quarter" idx="11"/>
          </p:nvPr>
        </p:nvSpPr>
        <p:spPr>
          <a:xfrm>
            <a:off x="426372" y="6557772"/>
            <a:ext cx="2258189" cy="249894"/>
          </a:xfrm>
          <a:prstGeom prst="rect">
            <a:avLst/>
          </a:prstGeom>
        </p:spPr>
        <p:txBody>
          <a:bodyPr anchor="ctr"/>
          <a:lstStyle>
            <a:lvl1pPr>
              <a:buFontTx/>
              <a:buNone/>
              <a:defRPr sz="1000">
                <a:solidFill>
                  <a:srgbClr val="0070C0"/>
                </a:solidFill>
                <a:latin typeface="가는둥근제목체" pitchFamily="18" charset="-127"/>
                <a:ea typeface="가는둥근제목체" pitchFamily="18" charset="-127"/>
              </a:defRPr>
            </a:lvl1pPr>
            <a:lvl2pPr>
              <a:defRPr sz="1200"/>
            </a:lvl2pPr>
            <a:lvl3pPr>
              <a:defRPr sz="1200"/>
            </a:lvl3pPr>
            <a:lvl4pPr>
              <a:defRPr sz="1200"/>
            </a:lvl4pPr>
            <a:lvl5pPr>
              <a:defRPr sz="1200"/>
            </a:lvl5pPr>
          </a:lstStyle>
          <a:p>
            <a:pPr lvl="0"/>
            <a:endParaRPr lang="ko-KR" altLang="en-US" dirty="0" smtClean="0"/>
          </a:p>
        </p:txBody>
      </p:sp>
      <p:sp>
        <p:nvSpPr>
          <p:cNvPr id="6" name="내용 개체 틀 2"/>
          <p:cNvSpPr>
            <a:spLocks noGrp="1"/>
          </p:cNvSpPr>
          <p:nvPr>
            <p:ph idx="1" hasCustomPrompt="1"/>
          </p:nvPr>
        </p:nvSpPr>
        <p:spPr>
          <a:xfrm>
            <a:off x="384458" y="1124744"/>
            <a:ext cx="8229600" cy="5528202"/>
          </a:xfrm>
          <a:prstGeom prst="rect">
            <a:avLst/>
          </a:prstGeom>
        </p:spPr>
        <p:txBody>
          <a:bodyPr/>
          <a:lstStyle>
            <a:lvl1pPr marL="342900" indent="-342900">
              <a:buClr>
                <a:schemeClr val="tx2"/>
              </a:buClr>
              <a:buFont typeface="Wingdings" pitchFamily="2" charset="2"/>
              <a:buChar char="v"/>
              <a:defRPr>
                <a:latin typeface="한컴 윤체 L" pitchFamily="18" charset="-127"/>
                <a:ea typeface="한컴 윤체 L" pitchFamily="18" charset="-127"/>
              </a:defRPr>
            </a:lvl1pPr>
            <a:lvl2pPr>
              <a:defRPr>
                <a:latin typeface="한컴 윤체 L" pitchFamily="18" charset="-127"/>
                <a:ea typeface="한컴 윤체 L" pitchFamily="18" charset="-127"/>
              </a:defRPr>
            </a:lvl2pPr>
            <a:lvl3pPr>
              <a:defRPr>
                <a:latin typeface="한컴 윤체 L" pitchFamily="18" charset="-127"/>
                <a:ea typeface="한컴 윤체 L" pitchFamily="18" charset="-127"/>
              </a:defRPr>
            </a:lvl3pPr>
          </a:lstStyle>
          <a:p>
            <a:pPr lvl="0"/>
            <a:r>
              <a:rPr lang="ko-KR" altLang="en-US" dirty="0" smtClean="0"/>
              <a:t> 마스터 텍스트 스타일을 편집합니다</a:t>
            </a:r>
          </a:p>
          <a:p>
            <a:pPr lvl="1"/>
            <a:r>
              <a:rPr lang="ko-KR" altLang="en-US" dirty="0" smtClean="0"/>
              <a:t>둘째 수준</a:t>
            </a:r>
          </a:p>
          <a:p>
            <a:pPr lvl="2"/>
            <a:r>
              <a:rPr lang="ko-KR" altLang="en-US" dirty="0" smtClean="0"/>
              <a:t>셋째 수준</a:t>
            </a:r>
          </a:p>
        </p:txBody>
      </p:sp>
    </p:spTree>
    <p:extLst>
      <p:ext uri="{BB962C8B-B14F-4D97-AF65-F5344CB8AC3E}">
        <p14:creationId xmlns:p14="http://schemas.microsoft.com/office/powerpoint/2010/main" val="3067881256"/>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5"/>
          <p:cNvSpPr>
            <a:spLocks noGrp="1" noChangeArrowheads="1"/>
          </p:cNvSpPr>
          <p:nvPr>
            <p:ph type="sldNum" sz="quarter" idx="4294967295"/>
          </p:nvPr>
        </p:nvSpPr>
        <p:spPr>
          <a:xfrm>
            <a:off x="8609462" y="6610350"/>
            <a:ext cx="571053" cy="247650"/>
          </a:xfrm>
          <a:prstGeom prst="rect">
            <a:avLst/>
          </a:prstGeom>
        </p:spPr>
        <p:txBody>
          <a:bodyPr/>
          <a:lstStyle>
            <a:lvl1pPr>
              <a:defRPr sz="800">
                <a:solidFill>
                  <a:schemeClr val="tx2"/>
                </a:solidFill>
              </a:defRPr>
            </a:lvl1pPr>
          </a:lstStyle>
          <a:p>
            <a:pPr algn="ctr" fontAlgn="base" latinLnBrk="1">
              <a:spcBef>
                <a:spcPct val="0"/>
              </a:spcBef>
              <a:spcAft>
                <a:spcPct val="0"/>
              </a:spcAft>
              <a:defRPr/>
            </a:pPr>
            <a:r>
              <a:rPr kumimoji="1" lang="en-GB" dirty="0">
                <a:solidFill>
                  <a:srgbClr val="1F497D"/>
                </a:solidFill>
              </a:rPr>
              <a:t>Slide: </a:t>
            </a:r>
            <a:fld id="{8AE4F5B3-C86E-48F7-90B4-22A3CA5B476D}" type="slidenum">
              <a:rPr kumimoji="1" lang="en-GB">
                <a:solidFill>
                  <a:srgbClr val="1F497D"/>
                </a:solidFill>
              </a:rPr>
              <a:pPr algn="ctr" fontAlgn="base" latinLnBrk="1">
                <a:spcBef>
                  <a:spcPct val="0"/>
                </a:spcBef>
                <a:spcAft>
                  <a:spcPct val="0"/>
                </a:spcAft>
                <a:defRPr/>
              </a:pPr>
              <a:t>‹#›</a:t>
            </a:fld>
            <a:endParaRPr kumimoji="1" lang="en-GB" dirty="0">
              <a:solidFill>
                <a:srgbClr val="1F497D"/>
              </a:solidFill>
            </a:endParaRPr>
          </a:p>
        </p:txBody>
      </p:sp>
    </p:spTree>
    <p:extLst>
      <p:ext uri="{BB962C8B-B14F-4D97-AF65-F5344CB8AC3E}">
        <p14:creationId xmlns:p14="http://schemas.microsoft.com/office/powerpoint/2010/main" val="255141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4084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8_제목 및 내용">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8082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7200025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25170093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32767146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6985956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7173907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2877195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7164282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537722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744292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9221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33566929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4549913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40029167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22707332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8828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7477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7677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1078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3/17/2015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0659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3/17/2015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948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6101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3/17/2015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330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771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249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7305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0304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9209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3862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3824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9611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1051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4836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8763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3/17/2015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8463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3/17/2015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012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3/17/2015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4888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945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9539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3873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472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23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386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7948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35655743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24919990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191645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3130430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28700177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80792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23605246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2221045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8994975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830744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5063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19710133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612368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21855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4B86E0-F4BD-432F-BB08-29EBDBA387D2}"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65109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7CF6B52-CFDF-43B4-B881-7DB76FA4E271}"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0227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6CC9723-8334-438D-8522-C1BD577D96D8}"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1679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1756A4A-8E0C-49B6-B8E3-FBEFEEAD77A4}"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051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CEBEFDF-2DE3-4C3E-B71F-397883B0FFCC}" type="datetime1">
              <a:rPr lang="en-US" smtClean="0">
                <a:solidFill>
                  <a:srgbClr val="000000"/>
                </a:solidFill>
              </a:rPr>
              <a:pPr>
                <a:defRPr/>
              </a:pPr>
              <a:t>3/17/2015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038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66AC687-853E-4709-AE11-7DCA18AF038F}" type="datetime1">
              <a:rPr lang="en-US" smtClean="0">
                <a:solidFill>
                  <a:srgbClr val="000000"/>
                </a:solidFill>
              </a:rPr>
              <a:pPr>
                <a:defRPr/>
              </a:pPr>
              <a:t>3/17/2015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480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8335C3A-7A41-40F6-83A6-685429439F75}" type="datetime1">
              <a:rPr lang="en-US" smtClean="0">
                <a:solidFill>
                  <a:srgbClr val="000000"/>
                </a:solidFill>
              </a:rPr>
              <a:pPr>
                <a:defRPr/>
              </a:pPr>
              <a:t>3/17/2015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383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7041630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6E67B5D-BE7B-4677-B847-DE7464E16652}"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5360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790F60-46DA-4B5F-B559-4411BD5FAD1C}"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97685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494C7A-D241-452C-8409-D0125982B5B6}"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0052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9FFEA5-FBED-4ADB-A804-ED23841977E3}"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2412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151761DF-D7AF-4167-A944-BDC44D0E3477}"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0797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8AF1208-3081-41BF-8ADB-3C02E1081667}"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9587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29601832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4798154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38451471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404786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75706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10818162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22339796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34651805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58935325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111933976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1799677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27972481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261871346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3119955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9729854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056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36132480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7659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264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19073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1761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9499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1711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934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4734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4118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872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241106725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7079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25869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89016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1660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83634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4643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33113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552471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54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585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32462232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6163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latin typeface="Calibri"/>
              </a:rPr>
              <a:pPr/>
              <a:t>3/17/2015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13395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35722177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12767109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133677013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20387302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36349291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30971172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9583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844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21423189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1504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2871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43963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1553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4376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43667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70437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1423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43739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86F3B7-5B67-4634-ACA0-F4CE9D85D9B5}"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959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421674579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61FCEA-7120-447D-B1F8-E9851DE62794}"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5523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62854FD-6582-49A0-863C-0947CEB10CE5}"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1035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165C09B-D43F-4D96-9788-4257C7525E04}"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0357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A6E2E59-AC83-4BD1-B93A-961B59086C5B}" type="datetime1">
              <a:rPr lang="en-US" smtClean="0">
                <a:solidFill>
                  <a:srgbClr val="000000"/>
                </a:solidFill>
              </a:rPr>
              <a:pPr>
                <a:defRPr/>
              </a:pPr>
              <a:t>3/17/2015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0217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DC84159-96A9-4AE6-B887-4D3CDB921466}" type="datetime1">
              <a:rPr lang="en-US" smtClean="0">
                <a:solidFill>
                  <a:srgbClr val="000000"/>
                </a:solidFill>
              </a:rPr>
              <a:pPr>
                <a:defRPr/>
              </a:pPr>
              <a:t>3/17/2015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2724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1B7A59-E20F-46A9-95BC-072BBC624B85}" type="datetime1">
              <a:rPr lang="en-US" smtClean="0">
                <a:solidFill>
                  <a:srgbClr val="000000"/>
                </a:solidFill>
              </a:rPr>
              <a:pPr>
                <a:defRPr/>
              </a:pPr>
              <a:t>3/17/2015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4416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D573944-E93E-4BF8-9521-A24C21CFF71C}"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1243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95254F5-96E1-4CF2-8A11-0B8AA5807B59}"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4644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B473281-392E-4F59-B85B-39AA0AC369E0}"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220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5AAA17F-6376-420C-B610-04898FDBC69F}"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78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9419017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33391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05834" y="139225"/>
            <a:ext cx="456236" cy="457200"/>
          </a:xfrm>
          <a:prstGeom prst="rect">
            <a:avLst/>
          </a:prstGeom>
        </p:spPr>
      </p:pic>
    </p:spTree>
    <p:extLst>
      <p:ext uri="{BB962C8B-B14F-4D97-AF65-F5344CB8AC3E}">
        <p14:creationId xmlns:p14="http://schemas.microsoft.com/office/powerpoint/2010/main" val="388993787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143654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638548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0843367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3/17/2015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29374943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3/17/2015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74473024"/>
      </p:ext>
    </p:extLst>
  </p:cSld>
  <p:clrMapOvr>
    <a:masterClrMapping/>
  </p:clrMapOvr>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81889" y="6487723"/>
            <a:ext cx="2133600" cy="365125"/>
          </a:xfrm>
          <a:prstGeom prst="rect">
            <a:avLst/>
          </a:prstGeom>
        </p:spPr>
        <p:txBody>
          <a:bodyPr/>
          <a:lstStyle/>
          <a:p>
            <a:r>
              <a:rPr lang="en-US">
                <a:solidFill>
                  <a:prstClr val="white">
                    <a:tint val="75000"/>
                  </a:prstClr>
                </a:solidFill>
              </a:rPr>
              <a:t>May 14, 2014</a:t>
            </a:r>
            <a:endParaRPr lang="en-US" dirty="0">
              <a:solidFill>
                <a:prstClr val="white">
                  <a:tint val="75000"/>
                </a:prstClr>
              </a:solidFill>
            </a:endParaRPr>
          </a:p>
        </p:txBody>
      </p:sp>
      <p:sp>
        <p:nvSpPr>
          <p:cNvPr id="5" name="Footer Placeholder 4"/>
          <p:cNvSpPr>
            <a:spLocks noGrp="1"/>
          </p:cNvSpPr>
          <p:nvPr>
            <p:ph type="ftr" sz="quarter" idx="11"/>
          </p:nvPr>
        </p:nvSpPr>
        <p:spPr>
          <a:xfrm>
            <a:off x="2590800" y="6487723"/>
            <a:ext cx="3962400" cy="365125"/>
          </a:xfrm>
          <a:prstGeom prst="rect">
            <a:avLst/>
          </a:prstGeom>
        </p:spPr>
        <p:txBody>
          <a:bodyPr/>
          <a:lstStyle/>
          <a:p>
            <a:r>
              <a:rPr lang="en-US">
                <a:solidFill>
                  <a:prstClr val="white">
                    <a:tint val="75000"/>
                  </a:prstClr>
                </a:solidFill>
              </a:rPr>
              <a:t>SENSITIVE AND PRIVILEGED:  FOR OFFICIAL USE ONLY</a:t>
            </a:r>
          </a:p>
        </p:txBody>
      </p:sp>
      <p:sp>
        <p:nvSpPr>
          <p:cNvPr id="6" name="Slide Number Placeholder 5"/>
          <p:cNvSpPr>
            <a:spLocks noGrp="1"/>
          </p:cNvSpPr>
          <p:nvPr>
            <p:ph type="sldNum" sz="quarter" idx="12"/>
          </p:nvPr>
        </p:nvSpPr>
        <p:spPr>
          <a:xfrm>
            <a:off x="6846273" y="6487723"/>
            <a:ext cx="2133600" cy="365125"/>
          </a:xfrm>
          <a:prstGeom prst="rect">
            <a:avLst/>
          </a:prstGeom>
        </p:spPr>
        <p:txBody>
          <a:bodyPr/>
          <a:lstStyle/>
          <a:p>
            <a:fld id="{7C81C18B-989A-4738-B9CF-989732883A3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6212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BBF969D-ED23-49A8-B9D3-F23C7E367F72}"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6498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24E3F15-900C-40CE-B1AE-89D520DA7E7B}"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694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192922083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286517A-D7E7-4A13-8704-CBA224325193}"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2170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4C62683-0A83-4A95-99F4-802D08FB0CC6}"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2261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0C3DB3D-2EBC-43D5-8BDB-7EC35BBFD1FB}" type="datetime1">
              <a:rPr lang="en-US" smtClean="0">
                <a:solidFill>
                  <a:srgbClr val="000000"/>
                </a:solidFill>
              </a:rPr>
              <a:pPr>
                <a:defRPr/>
              </a:pPr>
              <a:t>3/17/2015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2888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E8386E0-9C59-43C4-B103-A82A11F7ACF3}" type="datetime1">
              <a:rPr lang="en-US" smtClean="0">
                <a:solidFill>
                  <a:srgbClr val="000000"/>
                </a:solidFill>
              </a:rPr>
              <a:pPr>
                <a:defRPr/>
              </a:pPr>
              <a:t>3/17/2015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3662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694548-0668-4E3D-AD17-BA11F09789FC}" type="datetime1">
              <a:rPr lang="en-US" smtClean="0">
                <a:solidFill>
                  <a:srgbClr val="000000"/>
                </a:solidFill>
              </a:rPr>
              <a:pPr>
                <a:defRPr/>
              </a:pPr>
              <a:t>3/17/2015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0917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B10A23-47C8-453F-8973-AA7A52F561CE}"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80163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A8D55C5-454F-4D1B-99F0-D8A8F47CDD13}" type="datetime1">
              <a:rPr lang="en-US" smtClean="0">
                <a:solidFill>
                  <a:srgbClr val="000000"/>
                </a:solidFill>
              </a:rPr>
              <a:pPr>
                <a:defRPr/>
              </a:pPr>
              <a:t>3/17/2015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34695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0B9613-A7FB-4301-88A8-D1AF54AAAFA0}"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03372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DA5467-29E1-4E57-A507-D83408BAB1B6}" type="datetime1">
              <a:rPr lang="en-US" smtClean="0">
                <a:solidFill>
                  <a:srgbClr val="000000"/>
                </a:solidFill>
              </a:rPr>
              <a:pPr>
                <a:defRPr/>
              </a:pPr>
              <a:t>3/17/2015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8629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45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41569632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60932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6883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6348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102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43156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27378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400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4953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4995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480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65169614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78030578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40387247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98128894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3852553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188411441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215199009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71235433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9174727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058195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317896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43704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394483922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15905250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24035547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28779257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1805678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415301845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375747138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303528340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281146087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4412218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378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41293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842278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70785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40014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307972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1599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871228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28655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05581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49214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66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5932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0623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42165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71050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5193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54262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29360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26537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75693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9999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83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15780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86071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7162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84520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6828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09892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2472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113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03629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717526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4672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51067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959798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06605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3504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01583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18972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20503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339832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34054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86056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1115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57044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15686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926868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27323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232129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68485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1660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39572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6802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2323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1237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34727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63929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43661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1267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28140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18785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816786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1242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92395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63B03F-A0E4-404A-9D2E-79C719E8B5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95344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2530BF-DEB9-407B-AC52-75A385AEBF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505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11772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09CA40-9BF6-406E-AC0C-AE4BFD28B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914829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99CD83-412F-4690-96F9-09816A0813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35342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18CE4DD-071A-4B33-A8B3-9155966CD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06945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BCF3B4-42C1-4F8F-A599-5F53A380A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50756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809250E-971C-4BD5-8694-A4FB49DB60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16707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715BED-D148-43E8-9F60-296121DE2D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09814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63CCD8-DAB6-4AC4-BA8F-56A76C791F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4546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52BDD7-D838-4336-BA3E-04E904BFEC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111616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1321E5-E936-4626-9449-1D920143B4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97405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33297E5-73AA-4599-9976-967C5618B5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3145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58911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970E1E8F-D31E-4A1E-A5DD-B700EF20DD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9501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DAC99-3C3B-4230-B902-5B2CDFA1D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936023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DD0624-3A05-48AD-A847-42E382DFA9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14529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292CED-21F9-4622-AAC7-A5F99FFB2C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739846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446666-DD03-48A0-92BE-D6E62563B1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39042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6EA41FD-A4E5-4080-8EEA-EC886F0353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3516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CD4A82-CE52-44CE-9F5B-22B1736A79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44660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E6F4C4B-0524-469A-B669-957DC7A602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341705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AAA5F0-08EA-4AF8-970E-A2400840CD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32956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3941A80-A8AC-47D9-A615-6431311BB4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156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96015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547632-CD32-44C9-BB71-F101F9DA02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104065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DBEE2D-D2A1-405E-AC86-4803C13110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546390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5AA2A8-33CE-455A-97D6-017C5F2253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382675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28A94639-45FD-43FB-917A-A76E47F3AB0F}" type="datetime1">
              <a:rPr lang="en-US" smtClean="0">
                <a:solidFill>
                  <a:srgbClr val="000000"/>
                </a:solidFill>
              </a:rPr>
              <a:pPr>
                <a:defRPr/>
              </a:pPr>
              <a:t>3/17/2015</a:t>
            </a:fld>
            <a:endParaRPr lang="en-US">
              <a:solidFill>
                <a:srgbClr val="000000"/>
              </a:solidFill>
            </a:endParaRPr>
          </a:p>
        </p:txBody>
      </p:sp>
      <p:sp>
        <p:nvSpPr>
          <p:cNvPr id="6" name="Rectangle 13"/>
          <p:cNvSpPr>
            <a:spLocks noGrp="1" noChangeArrowheads="1"/>
          </p:cNvSpPr>
          <p:nvPr>
            <p:ph type="sldNum" sz="quarter" idx="12"/>
          </p:nvPr>
        </p:nvSpPr>
        <p:spPr>
          <a:xfrm>
            <a:off x="8458200" y="6629400"/>
            <a:ext cx="685800" cy="228600"/>
          </a:xfrm>
          <a:ln/>
        </p:spPr>
        <p:txBody>
          <a:bodyPr/>
          <a:lstStyle>
            <a:lvl1pPr>
              <a:defRPr/>
            </a:lvl1pPr>
          </a:lstStyle>
          <a:p>
            <a:pPr>
              <a:defRPr/>
            </a:pPr>
            <a:fld id="{0AD8E02F-C5DC-4399-BD78-83F251147648}" type="slidenum">
              <a:rPr lang="en-US" smtClean="0"/>
              <a:pPr>
                <a:defRPr/>
              </a:pPr>
              <a:t>‹#›</a:t>
            </a:fld>
            <a:endParaRPr lang="en-US" dirty="0"/>
          </a:p>
        </p:txBody>
      </p:sp>
    </p:spTree>
    <p:extLst>
      <p:ext uri="{BB962C8B-B14F-4D97-AF65-F5344CB8AC3E}">
        <p14:creationId xmlns:p14="http://schemas.microsoft.com/office/powerpoint/2010/main" val="11982929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EACC2368-2493-4C59-B296-1AEBB2D783B0}" type="datetime1">
              <a:rPr lang="en-US" smtClean="0">
                <a:solidFill>
                  <a:srgbClr val="000000"/>
                </a:solidFill>
              </a:rPr>
              <a:pPr>
                <a:defRPr/>
              </a:pPr>
              <a:t>3/17/2015</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3674820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DA64734C-7D85-4EBC-B49F-DB235AF01E06}" type="datetime1">
              <a:rPr lang="en-US" smtClean="0">
                <a:solidFill>
                  <a:srgbClr val="000000"/>
                </a:solidFill>
              </a:rPr>
              <a:pPr>
                <a:defRPr/>
              </a:pPr>
              <a:t>3/17/2015</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418763844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99323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24478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41066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18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97944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7564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00500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1052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68983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94336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039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6905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5215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74592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01469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05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08996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83792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27811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2642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33930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21001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06041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62351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48931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 name="Shape 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9" name="Shape 9"/>
          <p:cNvSpPr/>
          <p:nvPr/>
        </p:nvSpPr>
        <p:spPr>
          <a:xfrm>
            <a:off x="164591" y="146304"/>
            <a:ext cx="8814818" cy="2505457"/>
          </a:xfrm>
          <a:custGeom>
            <a:avLst/>
            <a:gdLst/>
            <a:ahLst/>
            <a:cxnLst>
              <a:cxn ang="0">
                <a:pos x="wd2" y="hd2"/>
              </a:cxn>
              <a:cxn ang="5400000">
                <a:pos x="wd2" y="hd2"/>
              </a:cxn>
              <a:cxn ang="10800000">
                <a:pos x="wd2" y="hd2"/>
              </a:cxn>
              <a:cxn ang="16200000">
                <a:pos x="wd2" y="hd2"/>
              </a:cxn>
            </a:cxnLst>
            <a:rect l="0" t="0" r="r" b="b"/>
            <a:pathLst>
              <a:path w="21600" h="21600" extrusionOk="0">
                <a:moveTo>
                  <a:pt x="725" y="0"/>
                </a:moveTo>
                <a:lnTo>
                  <a:pt x="21600" y="0"/>
                </a:lnTo>
                <a:lnTo>
                  <a:pt x="21600" y="19050"/>
                </a:lnTo>
                <a:cubicBezTo>
                  <a:pt x="21600" y="20458"/>
                  <a:pt x="21275" y="21600"/>
                  <a:pt x="20875" y="21600"/>
                </a:cubicBezTo>
                <a:lnTo>
                  <a:pt x="0" y="21600"/>
                </a:lnTo>
                <a:lnTo>
                  <a:pt x="0" y="2550"/>
                </a:lnTo>
                <a:cubicBezTo>
                  <a:pt x="0" y="1142"/>
                  <a:pt x="325" y="0"/>
                  <a:pt x="725"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10" name="Shape 10"/>
          <p:cNvSpPr>
            <a:spLocks noGrp="1"/>
          </p:cNvSpPr>
          <p:nvPr>
            <p:ph type="title"/>
          </p:nvPr>
        </p:nvSpPr>
        <p:spPr>
          <a:xfrm>
            <a:off x="464234" y="0"/>
            <a:ext cx="8229601" cy="2590801"/>
          </a:xfrm>
          <a:prstGeom prst="rect">
            <a:avLst/>
          </a:prstGeom>
        </p:spPr>
        <p:txBody>
          <a:bodyPr/>
          <a:lstStyle>
            <a:lvl1pPr indent="0">
              <a:defRPr sz="4800"/>
            </a:lvl1pPr>
          </a:lstStyle>
          <a:p>
            <a:pPr lvl="0">
              <a:defRPr sz="1800">
                <a:solidFill>
                  <a:srgbClr val="000000"/>
                </a:solidFill>
                <a:effectLst/>
              </a:defRPr>
            </a:pPr>
            <a:r>
              <a:rPr sz="4800">
                <a:solidFill>
                  <a:srgbClr val="E7E9CA"/>
                </a:solidFill>
                <a:effectLst>
                  <a:outerShdw blurRad="38100" dist="25500" dir="5400000" rotWithShape="0">
                    <a:srgbClr val="000000">
                      <a:alpha val="75000"/>
                    </a:srgbClr>
                  </a:outerShdw>
                </a:effectLst>
              </a:rPr>
              <a:t>Title Text</a:t>
            </a:r>
          </a:p>
        </p:txBody>
      </p:sp>
      <p:sp>
        <p:nvSpPr>
          <p:cNvPr id="11" name="Shape 11"/>
          <p:cNvSpPr>
            <a:spLocks noGrp="1"/>
          </p:cNvSpPr>
          <p:nvPr>
            <p:ph type="body" idx="1"/>
          </p:nvPr>
        </p:nvSpPr>
        <p:spPr>
          <a:xfrm>
            <a:off x="2133600" y="2819400"/>
            <a:ext cx="6560234" cy="3467100"/>
          </a:xfrm>
          <a:prstGeom prst="rect">
            <a:avLst/>
          </a:prstGeom>
        </p:spPr>
        <p:txBody>
          <a:bodyPr/>
          <a:lstStyle>
            <a:lvl1pPr marL="0" indent="0" algn="r">
              <a:buClrTx/>
              <a:buSzTx/>
              <a:buFontTx/>
              <a:buNone/>
            </a:lvl1pPr>
            <a:lvl2pPr marL="0" indent="457200" algn="r">
              <a:buClrTx/>
              <a:buSzTx/>
              <a:buFontTx/>
              <a:buNone/>
            </a:lvl2pPr>
            <a:lvl3pPr marL="0" indent="914400" algn="r">
              <a:buClrTx/>
              <a:buSzTx/>
              <a:buFontTx/>
              <a:buNone/>
            </a:lvl3pPr>
            <a:lvl4pPr marL="0" indent="1371600" algn="r">
              <a:buClrTx/>
              <a:buSzTx/>
              <a:buFontTx/>
              <a:buNone/>
            </a:lvl4pPr>
            <a:lvl5pPr marL="0" indent="1828800" algn="r">
              <a:buClrTx/>
              <a:buSzTx/>
              <a:buFontTx/>
              <a:buNone/>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12" name="Shape 12"/>
          <p:cNvSpPr>
            <a:spLocks noGrp="1"/>
          </p:cNvSpPr>
          <p:nvPr>
            <p:ph type="sldNum" sz="quarter" idx="2"/>
          </p:nvPr>
        </p:nvSpPr>
        <p:spPr>
          <a:xfrm>
            <a:off x="8638951" y="6479794"/>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473757225"/>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15" name="Shape 15"/>
          <p:cNvSpPr>
            <a:spLocks noGrp="1"/>
          </p:cNvSpPr>
          <p:nvPr>
            <p:ph type="body" idx="1"/>
          </p:nvPr>
        </p:nvSpPr>
        <p:spPr>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515216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501659E4-7EE9-44D1-8F0B-D86A1F71EB2F}" type="slidenum">
              <a:rPr lang="en-US"/>
              <a:pPr>
                <a:defRPr/>
              </a:pPr>
              <a:t>‹#›</a:t>
            </a:fld>
            <a:endParaRPr lang="en-US"/>
          </a:p>
        </p:txBody>
      </p:sp>
    </p:spTree>
    <p:extLst>
      <p:ext uri="{BB962C8B-B14F-4D97-AF65-F5344CB8AC3E}">
        <p14:creationId xmlns:p14="http://schemas.microsoft.com/office/powerpoint/2010/main" val="313881090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8" name="Shape 1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19" name="Shape 19"/>
          <p:cNvSpPr/>
          <p:nvPr/>
        </p:nvSpPr>
        <p:spPr>
          <a:xfrm>
            <a:off x="1000127" y="3267455"/>
            <a:ext cx="7406642"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20" name="Shape 20"/>
          <p:cNvSpPr>
            <a:spLocks noGrp="1"/>
          </p:cNvSpPr>
          <p:nvPr>
            <p:ph type="title"/>
          </p:nvPr>
        </p:nvSpPr>
        <p:spPr>
          <a:xfrm>
            <a:off x="722376" y="0"/>
            <a:ext cx="7772401" cy="3229238"/>
          </a:xfrm>
          <a:prstGeom prst="rect">
            <a:avLst/>
          </a:prstGeom>
        </p:spPr>
        <p:txBody>
          <a:bodyPr/>
          <a:lstStyle>
            <a:lvl1pPr>
              <a:defRPr sz="4000" b="1">
                <a:solidFill>
                  <a:srgbClr val="68BF6F"/>
                </a:solidFill>
              </a:defRPr>
            </a:lvl1pPr>
          </a:lstStyle>
          <a:p>
            <a:pPr lvl="0">
              <a:defRPr sz="1800" b="0">
                <a:solidFill>
                  <a:srgbClr val="000000"/>
                </a:solidFill>
                <a:effectLst/>
              </a:defRPr>
            </a:pPr>
            <a:r>
              <a:rPr sz="4000" b="1">
                <a:solidFill>
                  <a:srgbClr val="68BF6F"/>
                </a:solidFill>
                <a:effectLst>
                  <a:outerShdw blurRad="38100" dist="25500" dir="5400000" rotWithShape="0">
                    <a:srgbClr val="000000">
                      <a:alpha val="75000"/>
                    </a:srgbClr>
                  </a:outerShdw>
                </a:effectLst>
              </a:rPr>
              <a:t>Title Text</a:t>
            </a:r>
          </a:p>
        </p:txBody>
      </p:sp>
      <p:sp>
        <p:nvSpPr>
          <p:cNvPr id="21" name="Shape 21"/>
          <p:cNvSpPr>
            <a:spLocks noGrp="1"/>
          </p:cNvSpPr>
          <p:nvPr>
            <p:ph type="body" idx="1"/>
          </p:nvPr>
        </p:nvSpPr>
        <p:spPr>
          <a:xfrm>
            <a:off x="722312" y="3287712"/>
            <a:ext cx="7772401" cy="3224213"/>
          </a:xfrm>
          <a:prstGeom prst="rect">
            <a:avLst/>
          </a:prstGeom>
        </p:spPr>
        <p:txBody>
          <a:bodyPr/>
          <a:lstStyle>
            <a:lvl1pPr marL="0" indent="0" algn="r">
              <a:buClrTx/>
              <a:buSzTx/>
              <a:buFontTx/>
              <a:buNone/>
              <a:defRPr sz="2000"/>
            </a:lvl1pPr>
            <a:lvl2pPr marL="0" indent="411480" algn="r">
              <a:buClrTx/>
              <a:buSzTx/>
              <a:buFontTx/>
              <a:buNone/>
              <a:defRPr sz="2000"/>
            </a:lvl2pPr>
            <a:lvl3pPr marL="0" indent="630936" algn="r">
              <a:buClrTx/>
              <a:buSzTx/>
              <a:buFontTx/>
              <a:buNone/>
              <a:defRPr sz="2000"/>
            </a:lvl3pPr>
            <a:lvl4pPr marL="0" indent="822959" algn="r">
              <a:buClrTx/>
              <a:buSzTx/>
              <a:buFontTx/>
              <a:buNone/>
              <a:defRPr sz="2000"/>
            </a:lvl4pPr>
            <a:lvl5pPr marL="0" indent="1005839" algn="r">
              <a:buClrTx/>
              <a:buSzTx/>
              <a:buFontTx/>
              <a:buNone/>
              <a:defRPr sz="2000"/>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sz="1800">
                <a:solidFill>
                  <a:srgbClr val="000000"/>
                </a:solidFill>
              </a:defRPr>
            </a:pPr>
            <a:r>
              <a:rPr sz="2000">
                <a:solidFill>
                  <a:srgbClr val="FFFFFF"/>
                </a:solidFill>
              </a:rPr>
              <a:t>Body Level Five</a:t>
            </a:r>
          </a:p>
        </p:txBody>
      </p:sp>
      <p:sp>
        <p:nvSpPr>
          <p:cNvPr id="22" name="Shape 22"/>
          <p:cNvSpPr>
            <a:spLocks noGrp="1"/>
          </p:cNvSpPr>
          <p:nvPr>
            <p:ph type="sldNum" sz="quarter" idx="2"/>
          </p:nvPr>
        </p:nvSpPr>
        <p:spPr>
          <a:xfrm>
            <a:off x="8638951" y="6484459"/>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4078217030"/>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25" name="Shape 25"/>
          <p:cNvSpPr>
            <a:spLocks noGrp="1"/>
          </p:cNvSpPr>
          <p:nvPr>
            <p:ph type="body" idx="1"/>
          </p:nvPr>
        </p:nvSpPr>
        <p:spPr>
          <a:xfrm>
            <a:off x="457200" y="1645920"/>
            <a:ext cx="4038600" cy="5212080"/>
          </a:xfrm>
          <a:prstGeom prst="rect">
            <a:avLst/>
          </a:prstGeom>
        </p:spPr>
        <p:txBody>
          <a:bodyPr/>
          <a:lstStyle>
            <a:lvl1pPr>
              <a:defRPr sz="2800"/>
            </a:lvl1pPr>
            <a:lvl2pPr marL="678180" indent="-266700">
              <a:defRPr sz="2800"/>
            </a:lvl2pPr>
            <a:lvl3pPr marL="899769" indent="-268833">
              <a:defRPr sz="2800"/>
            </a:lvl3pPr>
            <a:lvl4pPr marL="1107439" indent="-284480">
              <a:defRPr sz="2800"/>
            </a:lvl4pPr>
            <a:lvl5pPr marL="1290319" indent="-284480">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
        <p:nvSpPr>
          <p:cNvPr id="26" name="Shape 26"/>
          <p:cNvSpPr>
            <a:spLocks noGrp="1"/>
          </p:cNvSpPr>
          <p:nvPr>
            <p:ph type="sldNum" sz="quarter" idx="2"/>
          </p:nvPr>
        </p:nvSpPr>
        <p:spPr>
          <a:xfrm>
            <a:off x="8641080" y="6485358"/>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863299854"/>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8" name="Shape 2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29" name="Shape 29"/>
          <p:cNvSpPr/>
          <p:nvPr/>
        </p:nvSpPr>
        <p:spPr>
          <a:xfrm>
            <a:off x="616743" y="2165216"/>
            <a:ext cx="3749042"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b"/>
          <a:lstStyle/>
          <a:p>
            <a:pPr algn="ctr">
              <a:defRPr>
                <a:solidFill>
                  <a:srgbClr val="FFFFFF"/>
                </a:solidFill>
              </a:defRPr>
            </a:pPr>
            <a:endParaRPr kern="0">
              <a:solidFill>
                <a:srgbClr val="FFFFFF"/>
              </a:solidFill>
              <a:latin typeface="Rockwell"/>
              <a:sym typeface="Rockwell"/>
            </a:endParaRPr>
          </a:p>
        </p:txBody>
      </p:sp>
      <p:sp>
        <p:nvSpPr>
          <p:cNvPr id="30" name="Shape 30"/>
          <p:cNvSpPr/>
          <p:nvPr/>
        </p:nvSpPr>
        <p:spPr>
          <a:xfrm>
            <a:off x="4800600" y="2165216"/>
            <a:ext cx="3749041"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b"/>
          <a:lstStyle/>
          <a:p>
            <a:pPr algn="ctr">
              <a:defRPr>
                <a:solidFill>
                  <a:srgbClr val="FFFFFF"/>
                </a:solidFill>
              </a:defRPr>
            </a:pPr>
            <a:endParaRPr kern="0">
              <a:solidFill>
                <a:srgbClr val="FFFFFF"/>
              </a:solidFill>
              <a:latin typeface="Rockwell"/>
              <a:sym typeface="Rockwell"/>
            </a:endParaRPr>
          </a:p>
        </p:txBody>
      </p:sp>
      <p:sp>
        <p:nvSpPr>
          <p:cNvPr id="31" name="Shape 31"/>
          <p:cNvSpPr>
            <a:spLocks noGrp="1"/>
          </p:cNvSpPr>
          <p:nvPr>
            <p:ph type="title"/>
          </p:nvPr>
        </p:nvSpPr>
        <p:spPr>
          <a:xfrm>
            <a:off x="457200" y="0"/>
            <a:ext cx="8229600" cy="1394948"/>
          </a:xfrm>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32" name="Shape 32"/>
          <p:cNvSpPr>
            <a:spLocks noGrp="1"/>
          </p:cNvSpPr>
          <p:nvPr>
            <p:ph type="body" idx="1"/>
          </p:nvPr>
        </p:nvSpPr>
        <p:spPr>
          <a:xfrm>
            <a:off x="457200" y="1394947"/>
            <a:ext cx="4040188" cy="779928"/>
          </a:xfrm>
          <a:prstGeom prst="rect">
            <a:avLst/>
          </a:prstGeom>
        </p:spPr>
        <p:txBody>
          <a:bodyPr anchor="b">
            <a:noAutofit/>
          </a:bodyPr>
          <a:lstStyle>
            <a:lvl1pPr marL="0" indent="91439">
              <a:buClrTx/>
              <a:buSzTx/>
              <a:buFontTx/>
              <a:buNone/>
              <a:defRPr sz="2200" cap="all"/>
            </a:lvl1pPr>
            <a:lvl2pPr marL="0" indent="411480">
              <a:buClrTx/>
              <a:buSzTx/>
              <a:buFontTx/>
              <a:buNone/>
              <a:defRPr sz="2200" cap="all"/>
            </a:lvl2pPr>
            <a:lvl3pPr marL="0" indent="630936">
              <a:buClrTx/>
              <a:buSzTx/>
              <a:buFontTx/>
              <a:buNone/>
              <a:defRPr sz="2200" cap="all"/>
            </a:lvl3pPr>
            <a:lvl4pPr marL="0" indent="822959">
              <a:buClrTx/>
              <a:buSzTx/>
              <a:buFontTx/>
              <a:buNone/>
              <a:defRPr sz="2200" cap="all"/>
            </a:lvl4pPr>
            <a:lvl5pPr marL="0" indent="1005839">
              <a:buClrTx/>
              <a:buSzTx/>
              <a:buFontTx/>
              <a:buNone/>
              <a:defRPr sz="2200" cap="all"/>
            </a:lvl5pPr>
          </a:lstStyle>
          <a:p>
            <a:pPr lvl="0">
              <a:defRPr sz="1800" cap="none">
                <a:solidFill>
                  <a:srgbClr val="000000"/>
                </a:solidFill>
              </a:defRPr>
            </a:pPr>
            <a:r>
              <a:rPr sz="2200" cap="all">
                <a:solidFill>
                  <a:srgbClr val="FFFFFF"/>
                </a:solidFill>
              </a:rPr>
              <a:t>Body Level One</a:t>
            </a:r>
          </a:p>
          <a:p>
            <a:pPr lvl="1">
              <a:defRPr sz="1800" cap="none">
                <a:solidFill>
                  <a:srgbClr val="000000"/>
                </a:solidFill>
              </a:defRPr>
            </a:pPr>
            <a:r>
              <a:rPr sz="2200" cap="all">
                <a:solidFill>
                  <a:srgbClr val="FFFFFF"/>
                </a:solidFill>
              </a:rPr>
              <a:t>Body Level Two</a:t>
            </a:r>
          </a:p>
          <a:p>
            <a:pPr lvl="2">
              <a:defRPr sz="1800" cap="none">
                <a:solidFill>
                  <a:srgbClr val="000000"/>
                </a:solidFill>
              </a:defRPr>
            </a:pPr>
            <a:r>
              <a:rPr sz="2200" cap="all">
                <a:solidFill>
                  <a:srgbClr val="FFFFFF"/>
                </a:solidFill>
              </a:rPr>
              <a:t>Body Level Three</a:t>
            </a:r>
          </a:p>
          <a:p>
            <a:pPr lvl="3">
              <a:defRPr sz="1800" cap="none">
                <a:solidFill>
                  <a:srgbClr val="000000"/>
                </a:solidFill>
              </a:defRPr>
            </a:pPr>
            <a:r>
              <a:rPr sz="2200" cap="all">
                <a:solidFill>
                  <a:srgbClr val="FFFFFF"/>
                </a:solidFill>
              </a:rPr>
              <a:t>Body Level Four</a:t>
            </a:r>
          </a:p>
          <a:p>
            <a:pPr lvl="4">
              <a:defRPr sz="1800" cap="none">
                <a:solidFill>
                  <a:srgbClr val="000000"/>
                </a:solidFill>
              </a:defRPr>
            </a:pPr>
            <a:r>
              <a:rPr sz="2200" cap="all">
                <a:solidFill>
                  <a:srgbClr val="FFFFFF"/>
                </a:solidFill>
              </a:rPr>
              <a:t>Body Level Five</a:t>
            </a:r>
          </a:p>
        </p:txBody>
      </p:sp>
      <p:sp>
        <p:nvSpPr>
          <p:cNvPr id="33" name="Shape 33"/>
          <p:cNvSpPr>
            <a:spLocks noGrp="1"/>
          </p:cNvSpPr>
          <p:nvPr>
            <p:ph type="sldNum" sz="quarter" idx="2"/>
          </p:nvPr>
        </p:nvSpPr>
        <p:spPr>
          <a:xfrm>
            <a:off x="8641080" y="6485358"/>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1595866584"/>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 name="Shape 35"/>
          <p:cNvSpPr>
            <a:spLocks noGrp="1"/>
          </p:cNvSpPr>
          <p:nvPr>
            <p:ph type="title"/>
          </p:nvPr>
        </p:nvSpPr>
        <p:spPr>
          <a:xfrm>
            <a:off x="457200" y="0"/>
            <a:ext cx="8229600" cy="1396218"/>
          </a:xfrm>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36" name="Shape 36"/>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711132534"/>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 name="Shape 38"/>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39" name="Shape 39"/>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51636223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1" name="Shape 41"/>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2" name="Shape 42"/>
          <p:cNvSpPr/>
          <p:nvPr/>
        </p:nvSpPr>
        <p:spPr>
          <a:xfrm>
            <a:off x="5057552" y="1057655"/>
            <a:ext cx="3749041"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3" name="Shape 43"/>
          <p:cNvSpPr>
            <a:spLocks noGrp="1"/>
          </p:cNvSpPr>
          <p:nvPr>
            <p:ph type="title"/>
          </p:nvPr>
        </p:nvSpPr>
        <p:spPr>
          <a:xfrm>
            <a:off x="4963135" y="0"/>
            <a:ext cx="3931921" cy="1066800"/>
          </a:xfrm>
          <a:prstGeom prst="rect">
            <a:avLst/>
          </a:prstGeom>
        </p:spPr>
        <p:txBody>
          <a:bodyPr/>
          <a:lstStyle>
            <a:lvl1pPr indent="0">
              <a:defRPr sz="2000" b="1"/>
            </a:lvl1pPr>
          </a:lstStyle>
          <a:p>
            <a:pPr lvl="0">
              <a:defRPr sz="1800" b="0">
                <a:solidFill>
                  <a:srgbClr val="000000"/>
                </a:solidFill>
                <a:effectLst/>
              </a:defRPr>
            </a:pPr>
            <a:r>
              <a:rPr sz="2000" b="1">
                <a:solidFill>
                  <a:srgbClr val="E7E9CA"/>
                </a:solidFill>
                <a:effectLst>
                  <a:outerShdw blurRad="38100" dist="25500" dir="5400000" rotWithShape="0">
                    <a:srgbClr val="000000">
                      <a:alpha val="75000"/>
                    </a:srgbClr>
                  </a:outerShdw>
                </a:effectLst>
              </a:rPr>
              <a:t>Title Text</a:t>
            </a:r>
          </a:p>
        </p:txBody>
      </p:sp>
      <p:sp>
        <p:nvSpPr>
          <p:cNvPr id="44" name="Shape 44"/>
          <p:cNvSpPr>
            <a:spLocks noGrp="1"/>
          </p:cNvSpPr>
          <p:nvPr>
            <p:ph type="body" idx="1"/>
          </p:nvPr>
        </p:nvSpPr>
        <p:spPr>
          <a:xfrm>
            <a:off x="4963135" y="1107560"/>
            <a:ext cx="3931921" cy="2781301"/>
          </a:xfrm>
          <a:prstGeom prst="rect">
            <a:avLst/>
          </a:prstGeom>
        </p:spPr>
        <p:txBody>
          <a:bodyPr/>
          <a:lstStyle>
            <a:lvl1pPr marL="0" indent="0" algn="r">
              <a:buClrTx/>
              <a:buSzTx/>
              <a:buFontTx/>
              <a:buNone/>
              <a:defRPr sz="1400"/>
            </a:lvl1pPr>
            <a:lvl2pPr marL="0" indent="411480" algn="r">
              <a:buClrTx/>
              <a:buSzTx/>
              <a:buFontTx/>
              <a:buNone/>
              <a:defRPr sz="1400"/>
            </a:lvl2pPr>
            <a:lvl3pPr marL="0" indent="630936" algn="r">
              <a:buClrTx/>
              <a:buSzTx/>
              <a:buFontTx/>
              <a:buNone/>
              <a:defRPr sz="1400"/>
            </a:lvl3pPr>
            <a:lvl4pPr marL="0" indent="822959" algn="r">
              <a:buClrTx/>
              <a:buSzTx/>
              <a:buFontTx/>
              <a:buNone/>
              <a:defRPr sz="1400"/>
            </a:lvl4pPr>
            <a:lvl5pPr marL="0" indent="1005839" algn="r">
              <a:buClrTx/>
              <a:buSzTx/>
              <a:buFontTx/>
              <a:buNone/>
              <a:defRPr sz="1400"/>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45" name="Shape 45"/>
          <p:cNvSpPr>
            <a:spLocks noGrp="1"/>
          </p:cNvSpPr>
          <p:nvPr>
            <p:ph type="sldNum" sz="quarter" idx="2"/>
          </p:nvPr>
        </p:nvSpPr>
        <p:spPr>
          <a:xfrm>
            <a:off x="8638951" y="6484459"/>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14412158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47" name="Shape 47"/>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8" name="Shape 48"/>
          <p:cNvSpPr>
            <a:spLocks noGrp="1"/>
          </p:cNvSpPr>
          <p:nvPr>
            <p:ph type="title"/>
          </p:nvPr>
        </p:nvSpPr>
        <p:spPr>
          <a:xfrm>
            <a:off x="3040442" y="3009900"/>
            <a:ext cx="5486401" cy="2379036"/>
          </a:xfrm>
          <a:prstGeom prst="rect">
            <a:avLst/>
          </a:prstGeom>
        </p:spPr>
        <p:txBody>
          <a:bodyPr/>
          <a:lstStyle>
            <a:lvl1pPr indent="0">
              <a:defRPr sz="2000" b="1"/>
            </a:lvl1pPr>
          </a:lstStyle>
          <a:p>
            <a:pPr lvl="0">
              <a:defRPr sz="1800" b="0">
                <a:solidFill>
                  <a:srgbClr val="000000"/>
                </a:solidFill>
                <a:effectLst/>
              </a:defRPr>
            </a:pPr>
            <a:r>
              <a:rPr sz="2000" b="1">
                <a:solidFill>
                  <a:srgbClr val="E7E9CA"/>
                </a:solidFill>
                <a:effectLst>
                  <a:outerShdw blurRad="38100" dist="25500" dir="5400000" rotWithShape="0">
                    <a:srgbClr val="000000">
                      <a:alpha val="75000"/>
                    </a:srgbClr>
                  </a:outerShdw>
                </a:effectLst>
              </a:rPr>
              <a:t>Title Text</a:t>
            </a:r>
          </a:p>
        </p:txBody>
      </p:sp>
      <p:sp>
        <p:nvSpPr>
          <p:cNvPr id="49" name="Shape 49"/>
          <p:cNvSpPr>
            <a:spLocks noGrp="1"/>
          </p:cNvSpPr>
          <p:nvPr>
            <p:ph type="body" idx="1"/>
          </p:nvPr>
        </p:nvSpPr>
        <p:spPr>
          <a:xfrm>
            <a:off x="3040442" y="5388936"/>
            <a:ext cx="5486401" cy="1469064"/>
          </a:xfrm>
          <a:prstGeom prst="rect">
            <a:avLst/>
          </a:prstGeom>
        </p:spPr>
        <p:txBody>
          <a:bodyPr/>
          <a:lstStyle>
            <a:lvl1pPr marL="0" indent="0" algn="r">
              <a:buClrTx/>
              <a:buSzTx/>
              <a:buFontTx/>
              <a:buNone/>
              <a:defRPr sz="1400"/>
            </a:lvl1pPr>
            <a:lvl2pPr marL="678180" indent="-266700" algn="r">
              <a:buClrTx/>
              <a:buFontTx/>
              <a:defRPr sz="1400"/>
            </a:lvl2pPr>
            <a:lvl3pPr marL="899769" indent="-268833" algn="r">
              <a:buClrTx/>
              <a:buFontTx/>
              <a:defRPr sz="1400"/>
            </a:lvl3pPr>
            <a:lvl4pPr marL="1107439" indent="-284480" algn="r">
              <a:buClrTx/>
              <a:buFontTx/>
              <a:defRPr sz="1400"/>
            </a:lvl4pPr>
            <a:lvl5pPr marL="1290319" indent="-284480" algn="r">
              <a:buClrTx/>
              <a:buFontTx/>
              <a:defRPr sz="1400"/>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50" name="Shape 50"/>
          <p:cNvSpPr>
            <a:spLocks noGrp="1"/>
          </p:cNvSpPr>
          <p:nvPr>
            <p:ph type="sldNum" sz="quarter" idx="2"/>
          </p:nvPr>
        </p:nvSpPr>
        <p:spPr>
          <a:xfrm>
            <a:off x="8638951" y="6479794"/>
            <a:ext cx="464289" cy="332741"/>
          </a:xfrm>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2564322587"/>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52" name="Shape 52"/>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53" name="Shape 53"/>
          <p:cNvSpPr>
            <a:spLocks noGrp="1"/>
          </p:cNvSpPr>
          <p:nvPr>
            <p:ph type="title"/>
          </p:nvPr>
        </p:nvSpPr>
        <p:spPr>
          <a:prstGeom prst="rect">
            <a:avLst/>
          </a:prstGeom>
        </p:spPr>
        <p:txBody>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54" name="Shape 54"/>
          <p:cNvSpPr>
            <a:spLocks noGrp="1"/>
          </p:cNvSpPr>
          <p:nvPr>
            <p:ph type="body" idx="1"/>
          </p:nvPr>
        </p:nvSpPr>
        <p:spPr>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5" name="Shape 55"/>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101059549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57" name="Shape 57"/>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58" name="Shape 58"/>
          <p:cNvSpPr>
            <a:spLocks noGrp="1"/>
          </p:cNvSpPr>
          <p:nvPr>
            <p:ph type="title"/>
          </p:nvPr>
        </p:nvSpPr>
        <p:spPr>
          <a:xfrm>
            <a:off x="6629400" y="0"/>
            <a:ext cx="2057400" cy="6126163"/>
          </a:xfrm>
          <a:prstGeom prst="rect">
            <a:avLst/>
          </a:prstGeom>
        </p:spPr>
        <p:txBody>
          <a:bodyPr/>
          <a:lstStyle>
            <a:lvl1pPr algn="l"/>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59" name="Shape 59"/>
          <p:cNvSpPr>
            <a:spLocks noGrp="1"/>
          </p:cNvSpPr>
          <p:nvPr>
            <p:ph type="body" idx="1"/>
          </p:nvPr>
        </p:nvSpPr>
        <p:spPr>
          <a:xfrm>
            <a:off x="457200" y="274638"/>
            <a:ext cx="6019800" cy="6583363"/>
          </a:xfrm>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60" name="Shape 60"/>
          <p:cNvSpPr>
            <a:spLocks noGrp="1"/>
          </p:cNvSpPr>
          <p:nvPr>
            <p:ph type="sldNum" sz="quarter" idx="2"/>
          </p:nvPr>
        </p:nvSpPr>
        <p:spPr>
          <a:prstGeom prst="rect">
            <a:avLst/>
          </a:prstGeom>
        </p:spPr>
        <p:txBody>
          <a:bodyPr/>
          <a:lstStyle>
            <a:lvl1pPr>
              <a:defRPr>
                <a:latin typeface="Rockwell"/>
                <a:ea typeface="Rockwell"/>
                <a:cs typeface="Rockwell"/>
                <a:sym typeface="Rockwell"/>
              </a:defRPr>
            </a:lvl1pPr>
          </a:lstStyle>
          <a:p>
            <a:fld id="{86CB4B4D-7CA3-9044-876B-883B54F8677D}" type="slidenum">
              <a:rPr/>
              <a:pPr/>
              <a:t>‹#›</a:t>
            </a:fld>
            <a:endParaRPr/>
          </a:p>
        </p:txBody>
      </p:sp>
    </p:spTree>
    <p:extLst>
      <p:ext uri="{BB962C8B-B14F-4D97-AF65-F5344CB8AC3E}">
        <p14:creationId xmlns:p14="http://schemas.microsoft.com/office/powerpoint/2010/main" val="4124375440"/>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885577"/>
            <a:ext cx="6400800" cy="47899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Title 5"/>
          <p:cNvSpPr>
            <a:spLocks noGrp="1"/>
          </p:cNvSpPr>
          <p:nvPr>
            <p:ph type="title"/>
          </p:nvPr>
        </p:nvSpPr>
        <p:spPr>
          <a:xfrm>
            <a:off x="1562100" y="3372006"/>
            <a:ext cx="6019800" cy="752475"/>
          </a:xfrm>
        </p:spPr>
        <p:txBody>
          <a:bodyPr/>
          <a:lstStyle/>
          <a:p>
            <a:r>
              <a:rPr lang="en-US" smtClean="0"/>
              <a:t>Click to edit Master title style</a:t>
            </a:r>
            <a:endParaRPr lang="en-US"/>
          </a:p>
        </p:txBody>
      </p:sp>
      <p:sp>
        <p:nvSpPr>
          <p:cNvPr id="7" name="TextBox 6"/>
          <p:cNvSpPr txBox="1"/>
          <p:nvPr userDrawn="1"/>
        </p:nvSpPr>
        <p:spPr>
          <a:xfrm>
            <a:off x="2997200" y="6278880"/>
            <a:ext cx="3647440" cy="345440"/>
          </a:xfrm>
          <a:prstGeom prst="rect">
            <a:avLst/>
          </a:prstGeom>
          <a:noFill/>
        </p:spPr>
        <p:txBody>
          <a:bodyPr wrap="square" rtlCol="0">
            <a:spAutoFit/>
          </a:bodyPr>
          <a:lstStyle/>
          <a:p>
            <a:pPr fontAlgn="base">
              <a:spcBef>
                <a:spcPct val="0"/>
              </a:spcBef>
              <a:spcAft>
                <a:spcPct val="0"/>
              </a:spcAft>
            </a:pPr>
            <a:endParaRPr lang="en-US" sz="1600" b="1" dirty="0">
              <a:solidFill>
                <a:srgbClr val="000000"/>
              </a:solidFill>
            </a:endParaRPr>
          </a:p>
        </p:txBody>
      </p:sp>
      <p:sp>
        <p:nvSpPr>
          <p:cNvPr id="9"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a:defRPr/>
            </a:pPr>
            <a:endParaRPr lang="en-US" dirty="0" smtClean="0">
              <a:solidFill>
                <a:srgbClr val="000000"/>
              </a:solidFill>
            </a:endParaRPr>
          </a:p>
        </p:txBody>
      </p:sp>
    </p:spTree>
    <p:extLst>
      <p:ext uri="{BB962C8B-B14F-4D97-AF65-F5344CB8AC3E}">
        <p14:creationId xmlns:p14="http://schemas.microsoft.com/office/powerpoint/2010/main" val="1927991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A80201B6-E8AF-4D1E-9E27-603765FA91ED}" type="slidenum">
              <a:rPr lang="en-US"/>
              <a:pPr>
                <a:defRPr/>
              </a:pPr>
              <a:t>‹#›</a:t>
            </a:fld>
            <a:endParaRPr lang="en-US"/>
          </a:p>
        </p:txBody>
      </p:sp>
    </p:spTree>
    <p:extLst>
      <p:ext uri="{BB962C8B-B14F-4D97-AF65-F5344CB8AC3E}">
        <p14:creationId xmlns:p14="http://schemas.microsoft.com/office/powerpoint/2010/main" val="219537261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sp>
        <p:nvSpPr>
          <p:cNvPr id="4"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867652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Footer Placeholder 5"/>
          <p:cNvSpPr>
            <a:spLocks noGrp="1" noChangeArrowheads="1"/>
          </p:cNvSpPr>
          <p:nvPr>
            <p:ph type="ftr" sz="quarter" idx="10"/>
          </p:nvPr>
        </p:nvSpPr>
        <p:spPr>
          <a:xfrm>
            <a:off x="114300" y="6521450"/>
            <a:ext cx="4123592" cy="304800"/>
          </a:xfrm>
          <a:prstGeom prst="rect">
            <a:avLst/>
          </a:prstGeom>
          <a:ln/>
        </p:spPr>
        <p:txBody>
          <a:bodyPr/>
          <a:lstStyle>
            <a:lvl1pPr>
              <a:defRPr/>
            </a:lvl1pPr>
          </a:lstStyle>
          <a:p>
            <a:pPr>
              <a:defRPr/>
            </a:pPr>
            <a:endParaRPr lang="en-US"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267889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114299" y="6521450"/>
            <a:ext cx="3859823" cy="304800"/>
          </a:xfrm>
          <a:prstGeom prst="rect">
            <a:avLst/>
          </a:prstGeom>
          <a:ln/>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555620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0102"/>
            <a:ext cx="8229600" cy="64392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73197"/>
            <a:ext cx="4040188" cy="8027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27838"/>
            <a:ext cx="4040188" cy="419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873197"/>
            <a:ext cx="4041775" cy="8182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27838"/>
            <a:ext cx="4041775" cy="419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5"/>
          <p:cNvSpPr>
            <a:spLocks noGrp="1" noChangeArrowheads="1"/>
          </p:cNvSpPr>
          <p:nvPr>
            <p:ph type="ftr" sz="quarter" idx="10"/>
          </p:nvPr>
        </p:nvSpPr>
        <p:spPr>
          <a:xfrm>
            <a:off x="114300" y="6521450"/>
            <a:ext cx="3956538"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9368232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Rectangle 5"/>
          <p:cNvSpPr>
            <a:spLocks noGrp="1" noChangeArrowheads="1"/>
          </p:cNvSpPr>
          <p:nvPr>
            <p:ph type="ftr" sz="quarter" idx="10"/>
          </p:nvPr>
        </p:nvSpPr>
        <p:spPr>
          <a:xfrm>
            <a:off x="114300" y="6521450"/>
            <a:ext cx="4123592" cy="304800"/>
          </a:xfrm>
          <a:prstGeom prst="rect">
            <a:avLst/>
          </a:prstGeom>
          <a:ln/>
        </p:spPr>
        <p:txBody>
          <a:bodyPr/>
          <a:lstStyle>
            <a:lvl1pPr>
              <a:defRPr/>
            </a:lvl1pPr>
          </a:lstStyle>
          <a:p>
            <a:pPr>
              <a:defRPr/>
            </a:pPr>
            <a:endParaRPr lang="en-US" dirty="0">
              <a:solidFill>
                <a:srgbClr val="000000"/>
              </a:solidFill>
            </a:endParaRPr>
          </a:p>
        </p:txBody>
      </p:sp>
      <p:sp>
        <p:nvSpPr>
          <p:cNvPr id="4"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176103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xfrm>
            <a:off x="114300" y="6521450"/>
            <a:ext cx="4466492" cy="304800"/>
          </a:xfrm>
          <a:prstGeom prst="rect">
            <a:avLst/>
          </a:prstGeom>
          <a:ln/>
        </p:spPr>
        <p:txBody>
          <a:bodyPr/>
          <a:lstStyle>
            <a:lvl1pPr>
              <a:defRPr/>
            </a:lvl1pPr>
          </a:lstStyle>
          <a:p>
            <a:pPr>
              <a:defRPr/>
            </a:pPr>
            <a:endParaRPr lang="en-US" dirty="0">
              <a:solidFill>
                <a:srgbClr val="000000"/>
              </a:solidFill>
            </a:endParaRPr>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314845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5"/>
          <p:cNvSpPr>
            <a:spLocks noGrp="1" noChangeArrowheads="1"/>
          </p:cNvSpPr>
          <p:nvPr>
            <p:ph type="ftr" sz="quarter" idx="10"/>
          </p:nvPr>
        </p:nvSpPr>
        <p:spPr>
          <a:xfrm>
            <a:off x="114299" y="6521450"/>
            <a:ext cx="4308231"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60107030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5"/>
          <p:cNvSpPr>
            <a:spLocks noGrp="1" noChangeArrowheads="1"/>
          </p:cNvSpPr>
          <p:nvPr>
            <p:ph type="ftr" sz="quarter" idx="10"/>
          </p:nvPr>
        </p:nvSpPr>
        <p:spPr>
          <a:xfrm>
            <a:off x="114300" y="6521450"/>
            <a:ext cx="4334608"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3731507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114300" y="6521450"/>
            <a:ext cx="4176346"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80093713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088"/>
            <a:ext cx="2057400" cy="6061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5088"/>
            <a:ext cx="6019800" cy="6061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114300" y="6521450"/>
            <a:ext cx="4070838"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389382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508CFA4F-E855-42C4-845E-90963C8AEABD}" type="slidenum">
              <a:rPr lang="en-US"/>
              <a:pPr>
                <a:defRPr/>
              </a:pPr>
              <a:t>‹#›</a:t>
            </a:fld>
            <a:endParaRPr lang="en-US"/>
          </a:p>
        </p:txBody>
      </p:sp>
    </p:spTree>
    <p:extLst>
      <p:ext uri="{BB962C8B-B14F-4D97-AF65-F5344CB8AC3E}">
        <p14:creationId xmlns:p14="http://schemas.microsoft.com/office/powerpoint/2010/main" val="263301173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2100" y="65088"/>
            <a:ext cx="6019800" cy="7524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0"/>
            <a:ext cx="8229600" cy="4926013"/>
          </a:xfrm>
        </p:spPr>
        <p:txBody>
          <a:bodyPr/>
          <a:lstStyle/>
          <a:p>
            <a:pPr lvl="0"/>
            <a:endParaRPr lang="en-US" noProof="0" smtClean="0"/>
          </a:p>
        </p:txBody>
      </p:sp>
      <p:sp>
        <p:nvSpPr>
          <p:cNvPr id="7" name="Rectangle 5"/>
          <p:cNvSpPr>
            <a:spLocks noGrp="1" noChangeArrowheads="1"/>
          </p:cNvSpPr>
          <p:nvPr>
            <p:ph type="ftr" sz="quarter" idx="10"/>
          </p:nvPr>
        </p:nvSpPr>
        <p:spPr>
          <a:xfrm>
            <a:off x="114300" y="6521450"/>
            <a:ext cx="4123592" cy="30480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8634086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2100" y="65088"/>
            <a:ext cx="6019800" cy="7524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38600" cy="2386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2386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38563"/>
            <a:ext cx="4038600" cy="238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38563"/>
            <a:ext cx="4038600" cy="238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71538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62100" y="65088"/>
            <a:ext cx="6019800" cy="752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8229600" cy="2386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738563"/>
            <a:ext cx="8229600" cy="238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884872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
        <p:nvSpPr>
          <p:cNvPr id="4" name="Slide Number Placeholder 5"/>
          <p:cNvSpPr txBox="1">
            <a:spLocks/>
          </p:cNvSpPr>
          <p:nvPr userDrawn="1"/>
        </p:nvSpPr>
        <p:spPr>
          <a:xfrm>
            <a:off x="8305863" y="6637869"/>
            <a:ext cx="905933" cy="303741"/>
          </a:xfrm>
          <a:prstGeom prst="rect">
            <a:avLst/>
          </a:prstGeom>
        </p:spPr>
        <p:txBody>
          <a:bodyPr/>
          <a:lstStyle>
            <a:lvl1pPr>
              <a:defRPr baseline="0">
                <a:solidFill>
                  <a:schemeClr val="tx1"/>
                </a:solidFill>
              </a:defRPr>
            </a:lvl1pPr>
          </a:lstStyle>
          <a:p>
            <a:pPr defTabSz="457200">
              <a:defRPr/>
            </a:pPr>
            <a:fld id="{5BA0CD8C-480D-4EFE-B840-7F15D9DDF482}" type="slidenum">
              <a:rPr lang="en-US" smtClean="0">
                <a:solidFill>
                  <a:srgbClr val="000000"/>
                </a:solidFill>
              </a:rPr>
              <a:pPr defTabSz="457200">
                <a:defRPr/>
              </a:pPr>
              <a:t>‹#›</a:t>
            </a:fld>
            <a:endParaRPr lang="en-US" dirty="0">
              <a:solidFill>
                <a:srgbClr val="000000"/>
              </a:solidFill>
            </a:endParaRPr>
          </a:p>
        </p:txBody>
      </p:sp>
    </p:spTree>
    <p:extLst>
      <p:ext uri="{BB962C8B-B14F-4D97-AF65-F5344CB8AC3E}">
        <p14:creationId xmlns:p14="http://schemas.microsoft.com/office/powerpoint/2010/main" val="102737611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16855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Title 4"/>
          <p:cNvSpPr>
            <a:spLocks noGrp="1"/>
          </p:cNvSpPr>
          <p:nvPr>
            <p:ph type="title"/>
          </p:nvPr>
        </p:nvSpPr>
        <p:spPr>
          <a:xfrm>
            <a:off x="685800" y="136525"/>
            <a:ext cx="7772400" cy="7651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943579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5" name="Title 4"/>
          <p:cNvSpPr>
            <a:spLocks noGrp="1"/>
          </p:cNvSpPr>
          <p:nvPr>
            <p:ph type="title"/>
          </p:nvPr>
        </p:nvSpPr>
        <p:spPr>
          <a:xfrm>
            <a:off x="673100" y="136525"/>
            <a:ext cx="7772400" cy="7524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8223255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Title 4"/>
          <p:cNvSpPr>
            <a:spLocks noGrp="1"/>
          </p:cNvSpPr>
          <p:nvPr>
            <p:ph type="title"/>
          </p:nvPr>
        </p:nvSpPr>
        <p:spPr>
          <a:xfrm>
            <a:off x="685800" y="111125"/>
            <a:ext cx="7772400" cy="7778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012749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5" name="Title 4"/>
          <p:cNvSpPr>
            <a:spLocks noGrp="1"/>
          </p:cNvSpPr>
          <p:nvPr>
            <p:ph type="title"/>
          </p:nvPr>
        </p:nvSpPr>
        <p:spPr>
          <a:xfrm>
            <a:off x="685800" y="111125"/>
            <a:ext cx="7772400" cy="7524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224009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4"/>
          <p:cNvSpPr>
            <a:spLocks noGrp="1"/>
          </p:cNvSpPr>
          <p:nvPr>
            <p:ph type="title"/>
          </p:nvPr>
        </p:nvSpPr>
        <p:spPr>
          <a:xfrm>
            <a:off x="673100" y="0"/>
            <a:ext cx="7772400" cy="9652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5691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C32B8C91-68F4-42DB-882B-04826893D833}" type="slidenum">
              <a:rPr lang="en-US"/>
              <a:pPr>
                <a:defRPr/>
              </a:pPr>
              <a:t>‹#›</a:t>
            </a:fld>
            <a:endParaRPr lang="en-US"/>
          </a:p>
        </p:txBody>
      </p:sp>
    </p:spTree>
    <p:extLst>
      <p:ext uri="{BB962C8B-B14F-4D97-AF65-F5344CB8AC3E}">
        <p14:creationId xmlns:p14="http://schemas.microsoft.com/office/powerpoint/2010/main" val="226449834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5" name="Title 4"/>
          <p:cNvSpPr>
            <a:spLocks noGrp="1"/>
          </p:cNvSpPr>
          <p:nvPr>
            <p:ph type="title"/>
          </p:nvPr>
        </p:nvSpPr>
        <p:spPr>
          <a:xfrm>
            <a:off x="673100" y="98425"/>
            <a:ext cx="7772400" cy="80327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208435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2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437461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3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817776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4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9032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5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031072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6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p>
            <a:pPr fontAlgn="base">
              <a:spcBef>
                <a:spcPct val="0"/>
              </a:spcBef>
              <a:spcAft>
                <a:spcPct val="0"/>
              </a:spcAft>
            </a:pPr>
            <a:endParaRPr lang="en-US" sz="1600" b="1" dirty="0">
              <a:solidFill>
                <a:srgbClr val="000000"/>
              </a:solidFill>
            </a:endParaRPr>
          </a:p>
        </p:txBody>
      </p:sp>
      <p:sp>
        <p:nvSpPr>
          <p:cNvPr id="5" name="Slide Number Placeholder 5"/>
          <p:cNvSpPr>
            <a:spLocks noGrp="1"/>
          </p:cNvSpPr>
          <p:nvPr>
            <p:ph type="sldNum" sz="quarter" idx="12"/>
          </p:nvPr>
        </p:nvSpPr>
        <p:spPr>
          <a:xfrm>
            <a:off x="8153463" y="6485469"/>
            <a:ext cx="905933" cy="303741"/>
          </a:xfrm>
          <a:prstGeom prst="rect">
            <a:avLst/>
          </a:prstGeom>
        </p:spPr>
        <p:txBody>
          <a:bodyPr/>
          <a:lstStyle>
            <a:lvl1pPr>
              <a:defRPr baseline="0">
                <a:solidFill>
                  <a:schemeClr val="tx1"/>
                </a:solidFill>
              </a:defRPr>
            </a:lvl1pPr>
          </a:lstStyle>
          <a:p>
            <a:fld id="{5BA0CD8C-480D-4EFE-B840-7F15D9DDF48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126607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303213"/>
            <a:ext cx="69850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457200">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3D0D301-F4CF-43C7-90EC-8E7FEE0362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097651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432F4C-8ADF-4707-9CF7-8DF74C180D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46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965245-776C-4B9F-A9B2-D271DB7431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92690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A3EBE2-D527-4C69-BA4E-F18FFA1197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8745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1B39FF95-7BA7-465B-B498-9E15CB61B45B}" type="slidenum">
              <a:rPr lang="en-US"/>
              <a:pPr>
                <a:defRPr/>
              </a:pPr>
              <a:t>‹#›</a:t>
            </a:fld>
            <a:endParaRPr lang="en-US"/>
          </a:p>
        </p:txBody>
      </p:sp>
    </p:spTree>
    <p:extLst>
      <p:ext uri="{BB962C8B-B14F-4D97-AF65-F5344CB8AC3E}">
        <p14:creationId xmlns:p14="http://schemas.microsoft.com/office/powerpoint/2010/main" val="310722532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CCE13-AEB9-4610-BCA8-DD5A574110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76366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5BC3842-1744-4AB0-90DE-EFF125A08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6147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D02E2D-1493-4A4A-9EFA-4BF7C33063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026593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0C902D-EBD3-4516-BE14-9BA73F0BC4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46836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7EEA3F-2681-44A1-9256-04BD8CAF2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322117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20B27E-D575-41AA-9425-4CD1E19AA2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16119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499501-01E9-47EE-95DB-36667E5CCE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796248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C5820A-FF72-48E1-9A7E-9A5A86CB11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00628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161101-E242-43D4-B209-B50BB8A48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77205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EA3DCD-3FF6-40B3-9B7F-DA5AB8388C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3206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AA1E0364-8C64-40E0-ADD1-89FCABACE830}" type="slidenum">
              <a:rPr lang="en-US"/>
              <a:pPr>
                <a:defRPr/>
              </a:pPr>
              <a:t>‹#›</a:t>
            </a:fld>
            <a:endParaRPr lang="en-US"/>
          </a:p>
        </p:txBody>
      </p:sp>
    </p:spTree>
    <p:extLst>
      <p:ext uri="{BB962C8B-B14F-4D97-AF65-F5344CB8AC3E}">
        <p14:creationId xmlns:p14="http://schemas.microsoft.com/office/powerpoint/2010/main" val="8847398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29388D-6A56-4520-8837-AA06F17B48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26676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C010D4-F318-44FE-AD9C-50E390E02A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973718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71EB06-5460-45B0-B61E-1B3DAE9219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645394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DE138C-5B36-483B-A574-97F51A03F2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76648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1B4214-974A-4A8F-8A0F-6CD3359CDB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382667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2C476D-E886-4EF2-89EE-D2B2826259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55415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8A2726-4809-47A2-9180-E7D6F4718B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75703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C18BB0-F682-4927-AA84-82BB835839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880054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760CD-CE8C-4015-9154-3F8BB58159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253025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6364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FF4BD3D-8667-421A-8525-4F7E5B206970}" type="slidenum">
              <a:rPr lang="en-US"/>
              <a:pPr>
                <a:defRPr/>
              </a:pPr>
              <a:t>‹#›</a:t>
            </a:fld>
            <a:endParaRPr lang="en-US"/>
          </a:p>
        </p:txBody>
      </p:sp>
    </p:spTree>
    <p:extLst>
      <p:ext uri="{BB962C8B-B14F-4D97-AF65-F5344CB8AC3E}">
        <p14:creationId xmlns:p14="http://schemas.microsoft.com/office/powerpoint/2010/main" val="265654225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3/17/2015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531713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3/17/2015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03833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3/17/2015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587925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3/17/2015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271013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3/17/2015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570917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3/17/2015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203133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3/17/2015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105535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3/17/2015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411460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3/17/2015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739476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3/17/2015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357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9FC15F5-F0A4-43E4-9C9B-3AAE9D509456}" type="slidenum">
              <a:rPr lang="en-US"/>
              <a:pPr>
                <a:defRPr/>
              </a:pPr>
              <a:t>‹#›</a:t>
            </a:fld>
            <a:endParaRPr lang="en-US"/>
          </a:p>
        </p:txBody>
      </p:sp>
    </p:spTree>
    <p:extLst>
      <p:ext uri="{BB962C8B-B14F-4D97-AF65-F5344CB8AC3E}">
        <p14:creationId xmlns:p14="http://schemas.microsoft.com/office/powerpoint/2010/main" val="363395725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48C3CB-32C2-44DC-9AA8-C5B960117D74}" type="datetimeFigureOut">
              <a:rPr lang="en-US">
                <a:solidFill>
                  <a:prstClr val="black"/>
                </a:solidFill>
              </a:rPr>
              <a:pPr/>
              <a:t>3/17/2015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C1D0FDB-BDAC-4C0E-9009-750D1EA18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89582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07194462"/>
      </p:ext>
    </p:extLst>
  </p:cSld>
  <p:clrMapOvr>
    <a:masterClrMapping/>
  </p:clrMapOvr>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3F3FF"/>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930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1676400" y="39051"/>
            <a:ext cx="6019800" cy="875349"/>
          </a:xfrm>
        </p:spPr>
        <p:txBody>
          <a:bodyPr>
            <a:noAutofit/>
          </a:bodyPr>
          <a:lstStyle>
            <a:lvl1pPr>
              <a:defRPr sz="5400" b="1">
                <a:solidFill>
                  <a:schemeClr val="bg1"/>
                </a:solidFill>
              </a:defRPr>
            </a:lvl1pPr>
          </a:lstStyle>
          <a:p>
            <a:r>
              <a:rPr lang="en-US" dirty="0" smtClean="0"/>
              <a:t>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11" descr="C:\Users\bline\Desktop\spclogo.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337" y="115251"/>
            <a:ext cx="1540863" cy="722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03-med.png"/>
          <p:cNvPicPr>
            <a:picLocks noChangeAspect="1"/>
          </p:cNvPicPr>
          <p:nvPr userDrawn="1"/>
        </p:nvPicPr>
        <p:blipFill>
          <a:blip r:embed="rId4" cstate="print"/>
          <a:stretch>
            <a:fillRect/>
          </a:stretch>
        </p:blipFill>
        <p:spPr>
          <a:xfrm>
            <a:off x="7924800" y="0"/>
            <a:ext cx="990600" cy="864367"/>
          </a:xfrm>
          <a:prstGeom prst="rect">
            <a:avLst/>
          </a:prstGeom>
        </p:spPr>
      </p:pic>
      <p:cxnSp>
        <p:nvCxnSpPr>
          <p:cNvPr id="9" name="Straight Connector 8"/>
          <p:cNvCxnSpPr/>
          <p:nvPr userDrawn="1"/>
        </p:nvCxnSpPr>
        <p:spPr>
          <a:xfrm>
            <a:off x="0" y="914400"/>
            <a:ext cx="9144000" cy="0"/>
          </a:xfrm>
          <a:prstGeom prst="line">
            <a:avLst/>
          </a:prstGeom>
          <a:ln w="57150">
            <a:solidFill>
              <a:srgbClr val="C0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2621372"/>
      </p:ext>
    </p:extLst>
  </p:cSld>
  <p:clrMapOvr>
    <a:masterClrMapping/>
  </p:clrMapOvr>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52068"/>
      </p:ext>
    </p:extLst>
  </p:cSld>
  <p:clrMapOvr>
    <a:masterClrMapping/>
  </p:clrMapOvr>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48014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93213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62481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34116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92620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5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48195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7DA03CE5-0C21-4365-ADD9-711047AF7E07}" type="slidenum">
              <a:rPr lang="en-US"/>
              <a:pPr>
                <a:defRPr/>
              </a:pPr>
              <a:t>‹#›</a:t>
            </a:fld>
            <a:endParaRPr lang="en-US"/>
          </a:p>
        </p:txBody>
      </p:sp>
    </p:spTree>
    <p:extLst>
      <p:ext uri="{BB962C8B-B14F-4D97-AF65-F5344CB8AC3E}">
        <p14:creationId xmlns:p14="http://schemas.microsoft.com/office/powerpoint/2010/main" val="5523799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68772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33833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0DC997-5ED4-4CF5-9067-FCC0274E0B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18891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CADF88-5653-4F31-9EE9-668C278715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16201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102D12-96AA-48FC-BD7B-6BAE4CCCF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64589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F93A24-0BBF-4F6E-A388-FAABBECA22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020451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4CB268-B533-4BC3-90E9-FCB884E2E0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03199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29301F9-77EA-4F5D-B397-C95365334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756606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4222C53-6B86-4DEB-B096-337DD87BE9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89845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CDAC99-31DC-4926-A094-C1BE73A452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8574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FAE9A65-F7C8-43A3-9096-40E5BCDE77C1}" type="slidenum">
              <a:rPr lang="en-US"/>
              <a:pPr>
                <a:defRPr/>
              </a:pPr>
              <a:t>‹#›</a:t>
            </a:fld>
            <a:endParaRPr lang="en-US"/>
          </a:p>
        </p:txBody>
      </p:sp>
    </p:spTree>
    <p:extLst>
      <p:ext uri="{BB962C8B-B14F-4D97-AF65-F5344CB8AC3E}">
        <p14:creationId xmlns:p14="http://schemas.microsoft.com/office/powerpoint/2010/main" val="16337773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408A86-257E-4C6C-90BD-B68C50A82E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34285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5F88FC-A1D5-4538-9BA7-186E7CB004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280841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609545-F608-4314-8D18-DBB24E41B5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0829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BBC2EF-C3F1-400B-B650-39A1AE9299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579278"/>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948EFF-5BDF-4072-A7EF-A62C509239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183767"/>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BED28A-BB7D-45F8-8F88-E69715F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56300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AF668A-2B0B-46C6-8733-1597CDE511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84263"/>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5AD507-2C41-43CB-B6E8-F11E35AD8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03446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EB81FB-FD65-4C88-941D-48DDCF57D0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503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3F7734-5BFC-4E13-89B2-C55D3479C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629915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3375"/>
            <a:ext cx="2057400" cy="5792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3375"/>
            <a:ext cx="6019800" cy="5792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5A6187E-DFB5-4D8D-851D-E6BD1E7C48E9}" type="slidenum">
              <a:rPr lang="en-US"/>
              <a:pPr>
                <a:defRPr/>
              </a:pPr>
              <a:t>‹#›</a:t>
            </a:fld>
            <a:endParaRPr lang="en-US"/>
          </a:p>
        </p:txBody>
      </p:sp>
    </p:spTree>
    <p:extLst>
      <p:ext uri="{BB962C8B-B14F-4D97-AF65-F5344CB8AC3E}">
        <p14:creationId xmlns:p14="http://schemas.microsoft.com/office/powerpoint/2010/main" val="200148472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CD0EA-5165-48A4-889E-C37A510B8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45423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06A7F7-CF9A-44D8-B8CD-812396010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368331"/>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43C1C5-8E0C-45C0-999A-4812A7664A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634573"/>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9C518-31A1-447F-B84A-4ABA65ADC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61895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6BB5F0-1766-4F4E-808D-DA11F7B48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537896"/>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D9064-6A28-4AAC-A4C5-FA4B0C85A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079965"/>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91228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3917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92430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092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33375"/>
            <a:ext cx="8229600" cy="579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8C996766-9C09-437E-BD0C-E093287581AD}" type="slidenum">
              <a:rPr lang="en-US"/>
              <a:pPr>
                <a:defRPr/>
              </a:pPr>
              <a:t>‹#›</a:t>
            </a:fld>
            <a:endParaRPr lang="en-US"/>
          </a:p>
        </p:txBody>
      </p:sp>
    </p:spTree>
    <p:extLst>
      <p:ext uri="{BB962C8B-B14F-4D97-AF65-F5344CB8AC3E}">
        <p14:creationId xmlns:p14="http://schemas.microsoft.com/office/powerpoint/2010/main" val="294819066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73107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16769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32893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70270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05340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25083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58738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71907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61768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996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0D1341FA-5B66-4CEA-83A1-832335062DE9}" type="slidenum">
              <a:rPr lang="en-US"/>
              <a:pPr>
                <a:defRPr/>
              </a:pPr>
              <a:t>‹#›</a:t>
            </a:fld>
            <a:endParaRPr lang="en-US"/>
          </a:p>
        </p:txBody>
      </p:sp>
    </p:spTree>
    <p:extLst>
      <p:ext uri="{BB962C8B-B14F-4D97-AF65-F5344CB8AC3E}">
        <p14:creationId xmlns:p14="http://schemas.microsoft.com/office/powerpoint/2010/main" val="298732275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44050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98003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4481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04376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70305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02627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543414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67736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BBC2EF-C3F1-400B-B650-39A1AE9299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63114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948EFF-5BDF-4072-A7EF-A62C509239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74831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2FF083C4-546E-4FBC-A687-D84477309FBB}" type="slidenum">
              <a:rPr lang="en-US"/>
              <a:pPr>
                <a:defRPr/>
              </a:pPr>
              <a:t>‹#›</a:t>
            </a:fld>
            <a:endParaRPr lang="en-US"/>
          </a:p>
        </p:txBody>
      </p:sp>
    </p:spTree>
    <p:extLst>
      <p:ext uri="{BB962C8B-B14F-4D97-AF65-F5344CB8AC3E}">
        <p14:creationId xmlns:p14="http://schemas.microsoft.com/office/powerpoint/2010/main" val="258954800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BED28A-BB7D-45F8-8F88-E69715F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064187"/>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AF668A-2B0B-46C6-8733-1597CDE511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968708"/>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5AD507-2C41-43CB-B6E8-F11E35AD8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7349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EB81FB-FD65-4C88-941D-48DDCF57D0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72396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3F7734-5BFC-4E13-89B2-C55D3479C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90102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CD0EA-5165-48A4-889E-C37A510B8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63410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06A7F7-CF9A-44D8-B8CD-812396010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013540"/>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43C1C5-8E0C-45C0-999A-4812A7664A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719897"/>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9C518-31A1-447F-B84A-4ABA65ADC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5767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6BB5F0-1766-4F4E-808D-DA11F7B48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81315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6033279-A14F-4D82-B663-15168753ADA2}" type="slidenum">
              <a:rPr lang="en-US"/>
              <a:pPr>
                <a:defRPr/>
              </a:pPr>
              <a:t>‹#›</a:t>
            </a:fld>
            <a:endParaRPr lang="en-US"/>
          </a:p>
        </p:txBody>
      </p:sp>
    </p:spTree>
    <p:extLst>
      <p:ext uri="{BB962C8B-B14F-4D97-AF65-F5344CB8AC3E}">
        <p14:creationId xmlns:p14="http://schemas.microsoft.com/office/powerpoint/2010/main" val="42771206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D9064-6A28-4AAC-A4C5-FA4B0C85A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476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CA33B9A-5E33-407E-9F54-2DE73419DE22}" type="slidenum">
              <a:rPr lang="en-US"/>
              <a:pPr>
                <a:defRPr/>
              </a:pPr>
              <a:t>‹#›</a:t>
            </a:fld>
            <a:endParaRPr lang="en-US"/>
          </a:p>
        </p:txBody>
      </p:sp>
    </p:spTree>
    <p:extLst>
      <p:ext uri="{BB962C8B-B14F-4D97-AF65-F5344CB8AC3E}">
        <p14:creationId xmlns:p14="http://schemas.microsoft.com/office/powerpoint/2010/main" val="78359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E55EB8E0-A50C-4336-934C-9E8585CB202F}" type="slidenum">
              <a:rPr lang="en-US"/>
              <a:pPr>
                <a:defRPr/>
              </a:pPr>
              <a:t>‹#›</a:t>
            </a:fld>
            <a:endParaRPr lang="en-US"/>
          </a:p>
        </p:txBody>
      </p:sp>
    </p:spTree>
    <p:extLst>
      <p:ext uri="{BB962C8B-B14F-4D97-AF65-F5344CB8AC3E}">
        <p14:creationId xmlns:p14="http://schemas.microsoft.com/office/powerpoint/2010/main" val="58027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F8F9E208-855B-428D-8FA8-9090D772EDC8}" type="slidenum">
              <a:rPr lang="en-US"/>
              <a:pPr>
                <a:defRPr/>
              </a:pPr>
              <a:t>‹#›</a:t>
            </a:fld>
            <a:endParaRPr lang="en-US"/>
          </a:p>
        </p:txBody>
      </p:sp>
    </p:spTree>
    <p:extLst>
      <p:ext uri="{BB962C8B-B14F-4D97-AF65-F5344CB8AC3E}">
        <p14:creationId xmlns:p14="http://schemas.microsoft.com/office/powerpoint/2010/main" val="159521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0639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4CF2AF14-5BF5-495B-ABEC-C407B09E0FC4}" type="slidenum">
              <a:rPr lang="en-US"/>
              <a:pPr>
                <a:defRPr/>
              </a:pPr>
              <a:t>‹#›</a:t>
            </a:fld>
            <a:endParaRPr lang="en-US"/>
          </a:p>
        </p:txBody>
      </p:sp>
    </p:spTree>
    <p:extLst>
      <p:ext uri="{BB962C8B-B14F-4D97-AF65-F5344CB8AC3E}">
        <p14:creationId xmlns:p14="http://schemas.microsoft.com/office/powerpoint/2010/main" val="435455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A2ECE7F-2E5F-462D-AF0B-33B556D5CE4E}" type="slidenum">
              <a:rPr lang="en-US"/>
              <a:pPr>
                <a:defRPr/>
              </a:pPr>
              <a:t>‹#›</a:t>
            </a:fld>
            <a:endParaRPr lang="en-US"/>
          </a:p>
        </p:txBody>
      </p:sp>
    </p:spTree>
    <p:extLst>
      <p:ext uri="{BB962C8B-B14F-4D97-AF65-F5344CB8AC3E}">
        <p14:creationId xmlns:p14="http://schemas.microsoft.com/office/powerpoint/2010/main" val="2021739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97A6DA84-0702-4A1C-86D3-0CEAC8C7A2F4}" type="slidenum">
              <a:rPr lang="en-US"/>
              <a:pPr>
                <a:defRPr/>
              </a:pPr>
              <a:t>‹#›</a:t>
            </a:fld>
            <a:endParaRPr lang="en-US"/>
          </a:p>
        </p:txBody>
      </p:sp>
    </p:spTree>
    <p:extLst>
      <p:ext uri="{BB962C8B-B14F-4D97-AF65-F5344CB8AC3E}">
        <p14:creationId xmlns:p14="http://schemas.microsoft.com/office/powerpoint/2010/main" val="1876675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3C6C6438-4C05-4B72-8F1C-A16CF4B337D5}" type="slidenum">
              <a:rPr lang="en-US"/>
              <a:pPr>
                <a:defRPr/>
              </a:pPr>
              <a:t>‹#›</a:t>
            </a:fld>
            <a:endParaRPr lang="en-US"/>
          </a:p>
        </p:txBody>
      </p:sp>
    </p:spTree>
    <p:extLst>
      <p:ext uri="{BB962C8B-B14F-4D97-AF65-F5344CB8AC3E}">
        <p14:creationId xmlns:p14="http://schemas.microsoft.com/office/powerpoint/2010/main" val="1801323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F387F87-5CC1-41B7-BE60-54E805D1D85A}" type="slidenum">
              <a:rPr lang="en-US"/>
              <a:pPr>
                <a:defRPr/>
              </a:pPr>
              <a:t>‹#›</a:t>
            </a:fld>
            <a:endParaRPr lang="en-US"/>
          </a:p>
        </p:txBody>
      </p:sp>
    </p:spTree>
    <p:extLst>
      <p:ext uri="{BB962C8B-B14F-4D97-AF65-F5344CB8AC3E}">
        <p14:creationId xmlns:p14="http://schemas.microsoft.com/office/powerpoint/2010/main" val="8416635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662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5418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6645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4212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29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1260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4242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2616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8592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358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586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2240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388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32367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292939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4993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9957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2765376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589472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368480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27523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25161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5097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88656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1366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571E-10DF-4388-8573-E58E961F2D9B}" type="slidenum">
              <a:rPr lang="en-US"/>
              <a:pPr>
                <a:defRPr/>
              </a:pPr>
              <a:t>‹#›</a:t>
            </a:fld>
            <a:endParaRPr lang="en-US"/>
          </a:p>
        </p:txBody>
      </p:sp>
    </p:spTree>
    <p:extLst>
      <p:ext uri="{BB962C8B-B14F-4D97-AF65-F5344CB8AC3E}">
        <p14:creationId xmlns:p14="http://schemas.microsoft.com/office/powerpoint/2010/main" val="32486073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47862-3F1E-44F0-A4FE-6D1933505A94}" type="slidenum">
              <a:rPr lang="en-US"/>
              <a:pPr>
                <a:defRPr/>
              </a:pPr>
              <a:t>‹#›</a:t>
            </a:fld>
            <a:endParaRPr lang="en-US"/>
          </a:p>
        </p:txBody>
      </p:sp>
    </p:spTree>
    <p:extLst>
      <p:ext uri="{BB962C8B-B14F-4D97-AF65-F5344CB8AC3E}">
        <p14:creationId xmlns:p14="http://schemas.microsoft.com/office/powerpoint/2010/main" val="708348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0.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5" Type="http://schemas.openxmlformats.org/officeDocument/2006/relationships/slideLayout" Target="../slideLayouts/slideLayout185.xml"/><Relationship Id="rId4" Type="http://schemas.openxmlformats.org/officeDocument/2006/relationships/slideLayout" Target="../slideLayouts/slideLayout184.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9.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5.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0.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5" Type="http://schemas.openxmlformats.org/officeDocument/2006/relationships/slideLayout" Target="../slideLayouts/slideLayout228.xml"/><Relationship Id="rId4" Type="http://schemas.openxmlformats.org/officeDocument/2006/relationships/slideLayout" Target="../slideLayouts/slideLayout227.xml"/><Relationship Id="rId9" Type="http://schemas.openxmlformats.org/officeDocument/2006/relationships/image" Target="../media/image18.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6" Type="http://schemas.openxmlformats.org/officeDocument/2006/relationships/image" Target="../media/image20.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9.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theme" Target="../theme/theme28.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9.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34.xml"/><Relationship Id="rId7"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5" Type="http://schemas.openxmlformats.org/officeDocument/2006/relationships/slideLayout" Target="../slideLayouts/slideLayout336.xml"/><Relationship Id="rId10" Type="http://schemas.openxmlformats.org/officeDocument/2006/relationships/image" Target="../media/image24.png"/><Relationship Id="rId4" Type="http://schemas.openxmlformats.org/officeDocument/2006/relationships/slideLayout" Target="../slideLayouts/slideLayout335.xml"/><Relationship Id="rId9" Type="http://schemas.openxmlformats.org/officeDocument/2006/relationships/image" Target="../media/image2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1.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2.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5" Type="http://schemas.openxmlformats.org/officeDocument/2006/relationships/slideLayout" Target="../slideLayouts/slideLayout364.xml"/><Relationship Id="rId4" Type="http://schemas.openxmlformats.org/officeDocument/2006/relationships/slideLayout" Target="../slideLayouts/slideLayout363.xml"/><Relationship Id="rId9"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05.xml"/><Relationship Id="rId7"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5" Type="http://schemas.openxmlformats.org/officeDocument/2006/relationships/slideLayout" Target="../slideLayouts/slideLayout407.xml"/><Relationship Id="rId10" Type="http://schemas.openxmlformats.org/officeDocument/2006/relationships/image" Target="../media/image24.png"/><Relationship Id="rId4" Type="http://schemas.openxmlformats.org/officeDocument/2006/relationships/slideLayout" Target="../slideLayouts/slideLayout406.xml"/><Relationship Id="rId9" Type="http://schemas.openxmlformats.org/officeDocument/2006/relationships/image" Target="../media/image23.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theme" Target="../theme/theme38.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theme" Target="../theme/theme40.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theme" Target="../theme/theme4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42.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slideLayout" Target="../slideLayouts/slideLayout480.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44.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495.xml"/><Relationship Id="rId7" Type="http://schemas.openxmlformats.org/officeDocument/2006/relationships/image" Target="../media/image31.jpeg"/><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image" Target="../media/image30.jpeg"/><Relationship Id="rId5" Type="http://schemas.openxmlformats.org/officeDocument/2006/relationships/image" Target="../media/image19.png"/><Relationship Id="rId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33.pn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18" Type="http://schemas.openxmlformats.org/officeDocument/2006/relationships/slideLayout" Target="../slideLayouts/slideLayout546.xml"/><Relationship Id="rId26" Type="http://schemas.openxmlformats.org/officeDocument/2006/relationships/slideLayout" Target="../slideLayouts/slideLayout554.xml"/><Relationship Id="rId3" Type="http://schemas.openxmlformats.org/officeDocument/2006/relationships/slideLayout" Target="../slideLayouts/slideLayout531.xml"/><Relationship Id="rId21" Type="http://schemas.openxmlformats.org/officeDocument/2006/relationships/slideLayout" Target="../slideLayouts/slideLayout549.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17" Type="http://schemas.openxmlformats.org/officeDocument/2006/relationships/slideLayout" Target="../slideLayouts/slideLayout545.xml"/><Relationship Id="rId25" Type="http://schemas.openxmlformats.org/officeDocument/2006/relationships/slideLayout" Target="../slideLayouts/slideLayout553.xml"/><Relationship Id="rId2" Type="http://schemas.openxmlformats.org/officeDocument/2006/relationships/slideLayout" Target="../slideLayouts/slideLayout530.xml"/><Relationship Id="rId16" Type="http://schemas.openxmlformats.org/officeDocument/2006/relationships/slideLayout" Target="../slideLayouts/slideLayout544.xml"/><Relationship Id="rId20" Type="http://schemas.openxmlformats.org/officeDocument/2006/relationships/slideLayout" Target="../slideLayouts/slideLayout548.xml"/><Relationship Id="rId29" Type="http://schemas.openxmlformats.org/officeDocument/2006/relationships/theme" Target="../theme/theme49.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24" Type="http://schemas.openxmlformats.org/officeDocument/2006/relationships/slideLayout" Target="../slideLayouts/slideLayout552.xml"/><Relationship Id="rId32" Type="http://schemas.openxmlformats.org/officeDocument/2006/relationships/image" Target="../media/image36.jpeg"/><Relationship Id="rId5" Type="http://schemas.openxmlformats.org/officeDocument/2006/relationships/slideLayout" Target="../slideLayouts/slideLayout533.xml"/><Relationship Id="rId15" Type="http://schemas.openxmlformats.org/officeDocument/2006/relationships/slideLayout" Target="../slideLayouts/slideLayout543.xml"/><Relationship Id="rId23" Type="http://schemas.openxmlformats.org/officeDocument/2006/relationships/slideLayout" Target="../slideLayouts/slideLayout551.xml"/><Relationship Id="rId28" Type="http://schemas.openxmlformats.org/officeDocument/2006/relationships/slideLayout" Target="../slideLayouts/slideLayout556.xml"/><Relationship Id="rId10" Type="http://schemas.openxmlformats.org/officeDocument/2006/relationships/slideLayout" Target="../slideLayouts/slideLayout538.xml"/><Relationship Id="rId19" Type="http://schemas.openxmlformats.org/officeDocument/2006/relationships/slideLayout" Target="../slideLayouts/slideLayout547.xml"/><Relationship Id="rId31" Type="http://schemas.openxmlformats.org/officeDocument/2006/relationships/image" Target="../media/image35.png"/><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slideLayout" Target="../slideLayouts/slideLayout542.xml"/><Relationship Id="rId22" Type="http://schemas.openxmlformats.org/officeDocument/2006/relationships/slideLayout" Target="../slideLayouts/slideLayout550.xml"/><Relationship Id="rId27" Type="http://schemas.openxmlformats.org/officeDocument/2006/relationships/slideLayout" Target="../slideLayouts/slideLayout555.xml"/><Relationship Id="rId30" Type="http://schemas.openxmlformats.org/officeDocument/2006/relationships/image" Target="../media/image3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0.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1.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2.xml"/><Relationship Id="rId18" Type="http://schemas.openxmlformats.org/officeDocument/2006/relationships/image" Target="../media/image41.pn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17" Type="http://schemas.openxmlformats.org/officeDocument/2006/relationships/image" Target="../media/image40.png"/><Relationship Id="rId2" Type="http://schemas.openxmlformats.org/officeDocument/2006/relationships/slideLayout" Target="../slideLayouts/slideLayout580.xml"/><Relationship Id="rId16" Type="http://schemas.openxmlformats.org/officeDocument/2006/relationships/image" Target="../media/image39.png"/><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5" Type="http://schemas.openxmlformats.org/officeDocument/2006/relationships/image" Target="../media/image38.png"/><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image" Target="../media/image37.jpe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3.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4.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slideLayout" Target="../slideLayouts/slideLayout625.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slideLayout" Target="../slideLayouts/slideLayout624.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6.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7.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slideLayout" Target="../slideLayouts/slideLayout660.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 Id="rId14" Type="http://schemas.openxmlformats.org/officeDocument/2006/relationships/theme" Target="../theme/theme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8.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9.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2"/>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7"/>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7"/>
            <a:ext cx="2895600" cy="365125"/>
          </a:xfrm>
          <a:prstGeom prst="rect">
            <a:avLst/>
          </a:prstGeom>
        </p:spPr>
        <p:txBody>
          <a:bodyPr vert="horz" lIns="91440" tIns="45720" rIns="91440" bIns="45720" rtlCol="0" anchor="ctr"/>
          <a:lstStyle>
            <a:lvl1pPr algn="ctr" fontAlgn="auto">
              <a:spcBef>
                <a:spcPts val="0"/>
              </a:spcBef>
              <a:spcAft>
                <a:spcPts val="0"/>
              </a:spcAft>
              <a:defRPr sz="9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7"/>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1863629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sldNum="0" hdr="0" ftr="0" dt="0"/>
  <p:txStyles>
    <p:titleStyle>
      <a:lvl1pPr algn="ctr" rtl="0" fontAlgn="base">
        <a:spcBef>
          <a:spcPct val="0"/>
        </a:spcBef>
        <a:spcAft>
          <a:spcPct val="0"/>
        </a:spcAft>
        <a:defRPr sz="2700" kern="1200">
          <a:solidFill>
            <a:schemeClr val="bg1"/>
          </a:solidFill>
          <a:latin typeface="+mj-lt"/>
          <a:ea typeface="+mj-ea"/>
          <a:cs typeface="+mj-cs"/>
        </a:defRPr>
      </a:lvl1pPr>
      <a:lvl2pPr algn="ctr" rtl="0" fontAlgn="base">
        <a:spcBef>
          <a:spcPct val="0"/>
        </a:spcBef>
        <a:spcAft>
          <a:spcPct val="0"/>
        </a:spcAft>
        <a:defRPr sz="2700">
          <a:solidFill>
            <a:schemeClr val="bg1"/>
          </a:solidFill>
          <a:latin typeface="Calibri" pitchFamily="34" charset="0"/>
        </a:defRPr>
      </a:lvl2pPr>
      <a:lvl3pPr algn="ctr" rtl="0" fontAlgn="base">
        <a:spcBef>
          <a:spcPct val="0"/>
        </a:spcBef>
        <a:spcAft>
          <a:spcPct val="0"/>
        </a:spcAft>
        <a:defRPr sz="2700">
          <a:solidFill>
            <a:schemeClr val="bg1"/>
          </a:solidFill>
          <a:latin typeface="Calibri" pitchFamily="34" charset="0"/>
        </a:defRPr>
      </a:lvl3pPr>
      <a:lvl4pPr algn="ctr" rtl="0" fontAlgn="base">
        <a:spcBef>
          <a:spcPct val="0"/>
        </a:spcBef>
        <a:spcAft>
          <a:spcPct val="0"/>
        </a:spcAft>
        <a:defRPr sz="2700">
          <a:solidFill>
            <a:schemeClr val="bg1"/>
          </a:solidFill>
          <a:latin typeface="Calibri" pitchFamily="34" charset="0"/>
        </a:defRPr>
      </a:lvl4pPr>
      <a:lvl5pPr algn="ctr" rtl="0" fontAlgn="base">
        <a:spcBef>
          <a:spcPct val="0"/>
        </a:spcBef>
        <a:spcAft>
          <a:spcPct val="0"/>
        </a:spcAft>
        <a:defRPr sz="2700">
          <a:solidFill>
            <a:schemeClr val="bg1"/>
          </a:solidFill>
          <a:latin typeface="Calibri" pitchFamily="34" charset="0"/>
        </a:defRPr>
      </a:lvl5pPr>
      <a:lvl6pPr marL="342900" algn="ctr" rtl="0" fontAlgn="base">
        <a:spcBef>
          <a:spcPct val="0"/>
        </a:spcBef>
        <a:spcAft>
          <a:spcPct val="0"/>
        </a:spcAft>
        <a:defRPr sz="2700">
          <a:solidFill>
            <a:schemeClr val="bg1"/>
          </a:solidFill>
          <a:latin typeface="Calibri" pitchFamily="34" charset="0"/>
        </a:defRPr>
      </a:lvl6pPr>
      <a:lvl7pPr marL="685800" algn="ctr" rtl="0" fontAlgn="base">
        <a:spcBef>
          <a:spcPct val="0"/>
        </a:spcBef>
        <a:spcAft>
          <a:spcPct val="0"/>
        </a:spcAft>
        <a:defRPr sz="2700">
          <a:solidFill>
            <a:schemeClr val="bg1"/>
          </a:solidFill>
          <a:latin typeface="Calibri" pitchFamily="34" charset="0"/>
        </a:defRPr>
      </a:lvl7pPr>
      <a:lvl8pPr marL="1028700" algn="ctr" rtl="0" fontAlgn="base">
        <a:spcBef>
          <a:spcPct val="0"/>
        </a:spcBef>
        <a:spcAft>
          <a:spcPct val="0"/>
        </a:spcAft>
        <a:defRPr sz="2700">
          <a:solidFill>
            <a:schemeClr val="bg1"/>
          </a:solidFill>
          <a:latin typeface="Calibri" pitchFamily="34" charset="0"/>
        </a:defRPr>
      </a:lvl8pPr>
      <a:lvl9pPr marL="1371600" algn="ctr" rtl="0" fontAlgn="base">
        <a:spcBef>
          <a:spcPct val="0"/>
        </a:spcBef>
        <a:spcAft>
          <a:spcPct val="0"/>
        </a:spcAft>
        <a:defRPr sz="2700">
          <a:solidFill>
            <a:schemeClr val="bg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fontAlgn="base">
              <a:spcBef>
                <a:spcPct val="0"/>
              </a:spcBef>
              <a:spcAft>
                <a:spcPct val="0"/>
              </a:spcAft>
              <a:defRPr/>
            </a:pPr>
            <a:fld id="{BE60F87A-575B-474C-A041-158C95F9C6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786410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2425535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1875" name="Rectangle 3"/>
          <p:cNvSpPr>
            <a:spLocks noGrp="1" noChangeArrowheads="1"/>
          </p:cNvSpPr>
          <p:nvPr>
            <p:ph type="body" idx="1"/>
          </p:nvPr>
        </p:nvSpPr>
        <p:spPr bwMode="auto">
          <a:xfrm>
            <a:off x="336550" y="1228725"/>
            <a:ext cx="84709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31874" name="Rectangle 2"/>
          <p:cNvSpPr>
            <a:spLocks noGrp="1" noChangeArrowheads="1"/>
          </p:cNvSpPr>
          <p:nvPr>
            <p:ph type="title"/>
          </p:nvPr>
        </p:nvSpPr>
        <p:spPr bwMode="auto">
          <a:xfrm>
            <a:off x="996950" y="242888"/>
            <a:ext cx="7181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31878" name="Rectangle 6"/>
          <p:cNvSpPr>
            <a:spLocks noGrp="1" noChangeArrowheads="1"/>
          </p:cNvSpPr>
          <p:nvPr>
            <p:ph type="sldNum" sz="quarter" idx="4"/>
          </p:nvPr>
        </p:nvSpPr>
        <p:spPr bwMode="auto">
          <a:xfrm>
            <a:off x="7010400" y="6564313"/>
            <a:ext cx="21336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mn-lt"/>
              </a:defRPr>
            </a:lvl1pPr>
          </a:lstStyle>
          <a:p>
            <a:pPr fontAlgn="base">
              <a:spcBef>
                <a:spcPct val="0"/>
              </a:spcBef>
              <a:spcAft>
                <a:spcPct val="0"/>
              </a:spcAft>
            </a:pPr>
            <a:fld id="{1419400B-91E3-482F-878C-23B4985B08C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1231881" name="Line 9"/>
          <p:cNvSpPr>
            <a:spLocks noChangeShapeType="1"/>
          </p:cNvSpPr>
          <p:nvPr/>
        </p:nvSpPr>
        <p:spPr bwMode="auto">
          <a:xfrm>
            <a:off x="0" y="98266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pic>
        <p:nvPicPr>
          <p:cNvPr id="1231886" name="Picture 14" descr="DO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31887" name="Picture 15"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93" name="Rectangle 21"/>
          <p:cNvSpPr>
            <a:spLocks noGrp="1" noChangeArrowheads="1"/>
          </p:cNvSpPr>
          <p:nvPr>
            <p:ph type="dt" sz="half" idx="2"/>
          </p:nvPr>
        </p:nvSpPr>
        <p:spPr bwMode="auto">
          <a:xfrm>
            <a:off x="0" y="6567488"/>
            <a:ext cx="21336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000" b="0">
                <a:solidFill>
                  <a:schemeClr val="tx1"/>
                </a:solidFill>
                <a:latin typeface="+mn-lt"/>
              </a:defRPr>
            </a:lvl1pPr>
          </a:lstStyle>
          <a:p>
            <a:pPr fontAlgn="base">
              <a:spcBef>
                <a:spcPct val="0"/>
              </a:spcBef>
              <a:spcAft>
                <a:spcPct val="0"/>
              </a:spcAft>
            </a:pPr>
            <a:fld id="{9DA3EC1F-03EF-4EBE-A98D-493127C1FE1C}" type="datetime1">
              <a:rPr lang="en-US" smtClean="0">
                <a:solidFill>
                  <a:srgbClr val="000000"/>
                </a:solidFill>
              </a:rPr>
              <a:pPr fontAlgn="base">
                <a:spcBef>
                  <a:spcPct val="0"/>
                </a:spcBef>
                <a:spcAft>
                  <a:spcPct val="0"/>
                </a:spcAft>
              </a:pPr>
              <a:t>3/17/2015</a:t>
            </a:fld>
            <a:r>
              <a:rPr lang="en-US" smtClean="0">
                <a:solidFill>
                  <a:srgbClr val="000000"/>
                </a:solidFill>
              </a:rPr>
              <a:t> Draft</a:t>
            </a:r>
            <a:endParaRPr lang="en-US" altLang="en-US" smtClean="0">
              <a:solidFill>
                <a:srgbClr val="000000"/>
              </a:solidFill>
            </a:endParaRPr>
          </a:p>
        </p:txBody>
      </p:sp>
    </p:spTree>
    <p:extLst>
      <p:ext uri="{BB962C8B-B14F-4D97-AF65-F5344CB8AC3E}">
        <p14:creationId xmlns:p14="http://schemas.microsoft.com/office/powerpoint/2010/main" val="351698014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p:txStyles>
    <p:titleStyle>
      <a:lvl1pPr algn="ctr" rtl="0" fontAlgn="base">
        <a:spcBef>
          <a:spcPct val="0"/>
        </a:spcBef>
        <a:spcAft>
          <a:spcPct val="0"/>
        </a:spcAft>
        <a:defRPr sz="3200">
          <a:solidFill>
            <a:schemeClr val="tx1"/>
          </a:solidFill>
          <a:latin typeface="+mj-lt"/>
          <a:ea typeface="+mj-ea"/>
          <a:cs typeface="+mj-cs"/>
        </a:defRPr>
      </a:lvl1pPr>
      <a:lvl2pPr algn="ctr" rtl="0" fontAlgn="base">
        <a:spcBef>
          <a:spcPct val="0"/>
        </a:spcBef>
        <a:spcAft>
          <a:spcPct val="0"/>
        </a:spcAft>
        <a:defRPr sz="3200">
          <a:solidFill>
            <a:schemeClr val="tx1"/>
          </a:solidFill>
          <a:latin typeface="Arial Black" pitchFamily="34" charset="0"/>
        </a:defRPr>
      </a:lvl2pPr>
      <a:lvl3pPr algn="ctr" rtl="0" fontAlgn="base">
        <a:spcBef>
          <a:spcPct val="0"/>
        </a:spcBef>
        <a:spcAft>
          <a:spcPct val="0"/>
        </a:spcAft>
        <a:defRPr sz="3200">
          <a:solidFill>
            <a:schemeClr val="tx1"/>
          </a:solidFill>
          <a:latin typeface="Arial Black" pitchFamily="34" charset="0"/>
        </a:defRPr>
      </a:lvl3pPr>
      <a:lvl4pPr algn="ctr" rtl="0" fontAlgn="base">
        <a:spcBef>
          <a:spcPct val="0"/>
        </a:spcBef>
        <a:spcAft>
          <a:spcPct val="0"/>
        </a:spcAft>
        <a:defRPr sz="3200">
          <a:solidFill>
            <a:schemeClr val="tx1"/>
          </a:solidFill>
          <a:latin typeface="Arial Black" pitchFamily="34" charset="0"/>
        </a:defRPr>
      </a:lvl4pPr>
      <a:lvl5pPr algn="ctr" rtl="0" fontAlgn="base">
        <a:spcBef>
          <a:spcPct val="0"/>
        </a:spcBef>
        <a:spcAft>
          <a:spcPct val="0"/>
        </a:spcAft>
        <a:defRPr sz="3200">
          <a:solidFill>
            <a:schemeClr val="tx1"/>
          </a:solidFill>
          <a:latin typeface="Arial Black" pitchFamily="34" charset="0"/>
        </a:defRPr>
      </a:lvl5pPr>
      <a:lvl6pPr marL="457200" algn="ctr" rtl="0" fontAlgn="base">
        <a:spcBef>
          <a:spcPct val="0"/>
        </a:spcBef>
        <a:spcAft>
          <a:spcPct val="0"/>
        </a:spcAft>
        <a:defRPr sz="3200">
          <a:solidFill>
            <a:schemeClr val="tx1"/>
          </a:solidFill>
          <a:latin typeface="Arial Black" pitchFamily="34" charset="0"/>
        </a:defRPr>
      </a:lvl6pPr>
      <a:lvl7pPr marL="914400" algn="ctr" rtl="0" fontAlgn="base">
        <a:spcBef>
          <a:spcPct val="0"/>
        </a:spcBef>
        <a:spcAft>
          <a:spcPct val="0"/>
        </a:spcAft>
        <a:defRPr sz="3200">
          <a:solidFill>
            <a:schemeClr val="tx1"/>
          </a:solidFill>
          <a:latin typeface="Arial Black" pitchFamily="34" charset="0"/>
        </a:defRPr>
      </a:lvl7pPr>
      <a:lvl8pPr marL="1371600" algn="ctr" rtl="0" fontAlgn="base">
        <a:spcBef>
          <a:spcPct val="0"/>
        </a:spcBef>
        <a:spcAft>
          <a:spcPct val="0"/>
        </a:spcAft>
        <a:defRPr sz="3200">
          <a:solidFill>
            <a:schemeClr val="tx1"/>
          </a:solidFill>
          <a:latin typeface="Arial Black" pitchFamily="34" charset="0"/>
        </a:defRPr>
      </a:lvl8pPr>
      <a:lvl9pPr marL="1828800" algn="ctr" rtl="0" fontAlgn="base">
        <a:spcBef>
          <a:spcPct val="0"/>
        </a:spcBef>
        <a:spcAft>
          <a:spcPct val="0"/>
        </a:spcAft>
        <a:defRPr sz="3200">
          <a:solidFill>
            <a:schemeClr val="tx1"/>
          </a:solidFill>
          <a:latin typeface="Arial Black" pitchFamily="34" charset="0"/>
        </a:defRPr>
      </a:lvl9pPr>
    </p:titleStyle>
    <p:bodyStyle>
      <a:lvl1pPr marL="342900" indent="-342900" algn="l" rtl="0" fontAlgn="base">
        <a:spcBef>
          <a:spcPct val="50000"/>
        </a:spcBef>
        <a:spcAft>
          <a:spcPct val="0"/>
        </a:spcAft>
        <a:buFont typeface="Symbol" pitchFamily="18" charset="2"/>
        <a:buChar char="·"/>
        <a:defRPr sz="2400">
          <a:solidFill>
            <a:schemeClr val="tx1"/>
          </a:solidFill>
          <a:latin typeface="+mn-lt"/>
          <a:ea typeface="+mn-ea"/>
          <a:cs typeface="+mn-cs"/>
        </a:defRPr>
      </a:lvl1pPr>
      <a:lvl2pPr marL="742950" indent="-285750" algn="l" rtl="0" fontAlgn="base">
        <a:spcBef>
          <a:spcPct val="50000"/>
        </a:spcBef>
        <a:spcAft>
          <a:spcPct val="0"/>
        </a:spcAft>
        <a:buFont typeface="Arial" charset="0"/>
        <a:buChar char="–"/>
        <a:defRPr sz="2200">
          <a:solidFill>
            <a:schemeClr val="tx1"/>
          </a:solidFill>
          <a:latin typeface="+mn-lt"/>
        </a:defRPr>
      </a:lvl2pPr>
      <a:lvl3pPr marL="1143000" indent="-228600" algn="l" rtl="0" fontAlgn="base">
        <a:spcBef>
          <a:spcPct val="20000"/>
        </a:spcBef>
        <a:spcAft>
          <a:spcPct val="0"/>
        </a:spcAft>
        <a:buFont typeface="Arial" charset="0"/>
        <a:buChar char="•"/>
        <a:defRPr sz="2000">
          <a:solidFill>
            <a:schemeClr val="tx1"/>
          </a:solidFill>
          <a:latin typeface="+mn-lt"/>
        </a:defRPr>
      </a:lvl3pPr>
      <a:lvl4pPr marL="1600200" indent="-228600" algn="l" rtl="0" fontAlgn="base">
        <a:spcBef>
          <a:spcPct val="20000"/>
        </a:spcBef>
        <a:spcAft>
          <a:spcPct val="0"/>
        </a:spcAft>
        <a:buFont typeface="WP TypographicSymbols" pitchFamily="2" charset="0"/>
        <a:buChar char="B"/>
        <a:defRPr sz="2000">
          <a:solidFill>
            <a:schemeClr val="tx1"/>
          </a:solidFill>
          <a:latin typeface="+mn-lt"/>
        </a:defRPr>
      </a:lvl4pPr>
      <a:lvl5pPr marL="2057400" indent="-228600" algn="l" rtl="0" fontAlgn="base">
        <a:spcBef>
          <a:spcPct val="20000"/>
        </a:spcBef>
        <a:spcAft>
          <a:spcPct val="0"/>
        </a:spcAft>
        <a:buFont typeface="Arial" charset="0"/>
        <a:buChar char="•"/>
        <a:defRPr>
          <a:solidFill>
            <a:schemeClr val="tx1"/>
          </a:solidFill>
          <a:latin typeface="+mn-lt"/>
        </a:defRPr>
      </a:lvl5pPr>
      <a:lvl6pPr marL="2514600" indent="-228600" algn="l" rtl="0" fontAlgn="base">
        <a:spcBef>
          <a:spcPct val="20000"/>
        </a:spcBef>
        <a:spcAft>
          <a:spcPct val="0"/>
        </a:spcAft>
        <a:buFont typeface="Arial" charset="0"/>
        <a:buChar char="•"/>
        <a:defRPr>
          <a:solidFill>
            <a:schemeClr val="tx1"/>
          </a:solidFill>
          <a:latin typeface="+mn-lt"/>
        </a:defRPr>
      </a:lvl6pPr>
      <a:lvl7pPr marL="2971800" indent="-228600" algn="l" rtl="0" fontAlgn="base">
        <a:spcBef>
          <a:spcPct val="20000"/>
        </a:spcBef>
        <a:spcAft>
          <a:spcPct val="0"/>
        </a:spcAft>
        <a:buFont typeface="Arial" charset="0"/>
        <a:buChar char="•"/>
        <a:defRPr>
          <a:solidFill>
            <a:schemeClr val="tx1"/>
          </a:solidFill>
          <a:latin typeface="+mn-lt"/>
        </a:defRPr>
      </a:lvl7pPr>
      <a:lvl8pPr marL="3429000" indent="-228600" algn="l" rtl="0" fontAlgn="base">
        <a:spcBef>
          <a:spcPct val="20000"/>
        </a:spcBef>
        <a:spcAft>
          <a:spcPct val="0"/>
        </a:spcAft>
        <a:buFont typeface="Arial" charset="0"/>
        <a:buChar char="•"/>
        <a:defRPr>
          <a:solidFill>
            <a:schemeClr val="tx1"/>
          </a:solidFill>
          <a:latin typeface="+mn-lt"/>
        </a:defRPr>
      </a:lvl8pPr>
      <a:lvl9pPr marL="3886200" indent="-228600" algn="l" rtl="0" fontAlgn="base">
        <a:spcBef>
          <a:spcPct val="20000"/>
        </a:spcBef>
        <a:spcAft>
          <a:spcPct val="0"/>
        </a:spcAft>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06F9A5-D4EA-4B97-AD1F-8DA31C254C0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474030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D785FB7-1538-4414-B244-3DFCCDE3E86B}" type="slidenum">
              <a:rPr lang="en-US"/>
              <a:pPr>
                <a:defRPr/>
              </a:pPr>
              <a:t>‹#›</a:t>
            </a:fld>
            <a:endParaRPr lang="en-US"/>
          </a:p>
        </p:txBody>
      </p:sp>
    </p:spTree>
    <p:extLst>
      <p:ext uri="{BB962C8B-B14F-4D97-AF65-F5344CB8AC3E}">
        <p14:creationId xmlns:p14="http://schemas.microsoft.com/office/powerpoint/2010/main" val="379657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fontAlgn="base">
              <a:spcBef>
                <a:spcPct val="0"/>
              </a:spcBef>
              <a:spcAft>
                <a:spcPct val="0"/>
              </a:spcAft>
              <a:defRPr/>
            </a:pPr>
            <a:fld id="{C670B497-17E9-4A4C-A139-E20F9E76C1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4892577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AA54B9F-1298-49A6-A637-9C9F653E012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77500252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3/17/2015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069312455"/>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9414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90"/>
          <p:cNvSpPr>
            <a:spLocks noGrp="1" noChangeArrowheads="1"/>
          </p:cNvSpPr>
          <p:nvPr>
            <p:ph type="title"/>
          </p:nvPr>
        </p:nvSpPr>
        <p:spPr bwMode="auto">
          <a:xfrm>
            <a:off x="300405" y="0"/>
            <a:ext cx="8295542" cy="1073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91"/>
          <p:cNvSpPr>
            <a:spLocks noGrp="1" noChangeArrowheads="1"/>
          </p:cNvSpPr>
          <p:nvPr>
            <p:ph type="body" idx="1"/>
          </p:nvPr>
        </p:nvSpPr>
        <p:spPr bwMode="auto">
          <a:xfrm>
            <a:off x="290146" y="1525588"/>
            <a:ext cx="8305800" cy="455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Text here..</a:t>
            </a:r>
          </a:p>
        </p:txBody>
      </p:sp>
      <p:sp>
        <p:nvSpPr>
          <p:cNvPr id="1167" name="Rectangle 143"/>
          <p:cNvSpPr>
            <a:spLocks noChangeArrowheads="1"/>
          </p:cNvSpPr>
          <p:nvPr userDrawn="1"/>
        </p:nvSpPr>
        <p:spPr bwMode="auto">
          <a:xfrm>
            <a:off x="4094285" y="6475414"/>
            <a:ext cx="644769" cy="138499"/>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defRPr/>
            </a:pPr>
            <a:r>
              <a:rPr lang="de-DE" sz="900">
                <a:solidFill>
                  <a:srgbClr val="5C7F92"/>
                </a:solidFill>
                <a:latin typeface="Century Gothic" pitchFamily="34" charset="0"/>
              </a:rPr>
              <a:t>Slide: </a:t>
            </a:r>
            <a:fld id="{152B0F0B-C639-4D38-9809-2B1D33E9A604}" type="slidenum">
              <a:rPr lang="de-DE" sz="900">
                <a:solidFill>
                  <a:srgbClr val="5C7F92"/>
                </a:solidFill>
                <a:latin typeface="Century Gothic" pitchFamily="34" charset="0"/>
              </a:rPr>
              <a:pPr eaLnBrk="0" fontAlgn="base" hangingPunct="0">
                <a:spcBef>
                  <a:spcPct val="0"/>
                </a:spcBef>
                <a:spcAft>
                  <a:spcPct val="0"/>
                </a:spcAft>
                <a:defRPr/>
              </a:pPr>
              <a:t>‹#›</a:t>
            </a:fld>
            <a:endParaRPr lang="de-DE" sz="900">
              <a:solidFill>
                <a:srgbClr val="5C7F92"/>
              </a:solidFill>
              <a:latin typeface="Century Gothic" pitchFamily="34" charset="0"/>
            </a:endParaRPr>
          </a:p>
        </p:txBody>
      </p:sp>
      <p:pic>
        <p:nvPicPr>
          <p:cNvPr id="2053" name="Picture 144" descr="EUMETSATLogo_hor_noTagline_gradient"/>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6879982" y="6264275"/>
            <a:ext cx="1960685" cy="527050"/>
          </a:xfrm>
          <a:prstGeom prst="rect">
            <a:avLst/>
          </a:prstGeom>
          <a:noFill/>
          <a:ln w="9525">
            <a:noFill/>
            <a:miter lim="800000"/>
            <a:headEnd/>
            <a:tailEnd/>
          </a:ln>
        </p:spPr>
      </p:pic>
      <p:grpSp>
        <p:nvGrpSpPr>
          <p:cNvPr id="2054" name="Group 145"/>
          <p:cNvGrpSpPr>
            <a:grpSpLocks/>
          </p:cNvGrpSpPr>
          <p:nvPr userDrawn="1"/>
        </p:nvGrpSpPr>
        <p:grpSpPr bwMode="auto">
          <a:xfrm>
            <a:off x="0" y="1239838"/>
            <a:ext cx="9144000" cy="95250"/>
            <a:chOff x="0" y="2129"/>
            <a:chExt cx="6240" cy="155"/>
          </a:xfrm>
        </p:grpSpPr>
        <p:sp>
          <p:nvSpPr>
            <p:cNvPr id="1170" name="Rectangle 146"/>
            <p:cNvSpPr>
              <a:spLocks noChangeArrowheads="1"/>
            </p:cNvSpPr>
            <p:nvPr/>
          </p:nvSpPr>
          <p:spPr bwMode="auto">
            <a:xfrm>
              <a:off x="0" y="2129"/>
              <a:ext cx="2436"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1" name="Rectangle 147"/>
            <p:cNvSpPr>
              <a:spLocks noChangeArrowheads="1"/>
            </p:cNvSpPr>
            <p:nvPr/>
          </p:nvSpPr>
          <p:spPr bwMode="auto">
            <a:xfrm>
              <a:off x="2557" y="2129"/>
              <a:ext cx="445" cy="155"/>
            </a:xfrm>
            <a:prstGeom prst="rect">
              <a:avLst/>
            </a:prstGeom>
            <a:solidFill>
              <a:srgbClr val="9F2D2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2" name="Rectangle 148"/>
            <p:cNvSpPr>
              <a:spLocks noChangeArrowheads="1"/>
            </p:cNvSpPr>
            <p:nvPr/>
          </p:nvSpPr>
          <p:spPr bwMode="auto">
            <a:xfrm>
              <a:off x="3149" y="2129"/>
              <a:ext cx="149" cy="155"/>
            </a:xfrm>
            <a:prstGeom prst="rect">
              <a:avLst/>
            </a:prstGeom>
            <a:solidFill>
              <a:srgbClr val="7498C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3" name="Rectangle 149"/>
            <p:cNvSpPr>
              <a:spLocks noChangeArrowheads="1"/>
            </p:cNvSpPr>
            <p:nvPr/>
          </p:nvSpPr>
          <p:spPr bwMode="auto">
            <a:xfrm>
              <a:off x="3476" y="2129"/>
              <a:ext cx="89" cy="155"/>
            </a:xfrm>
            <a:prstGeom prst="rect">
              <a:avLst/>
            </a:prstGeom>
            <a:solidFill>
              <a:srgbClr val="FF9A00">
                <a:alpha val="50000"/>
              </a:srgb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sp>
          <p:nvSpPr>
            <p:cNvPr id="1174" name="Rectangle 150"/>
            <p:cNvSpPr>
              <a:spLocks noChangeArrowheads="1"/>
            </p:cNvSpPr>
            <p:nvPr/>
          </p:nvSpPr>
          <p:spPr bwMode="auto">
            <a:xfrm>
              <a:off x="4398" y="2129"/>
              <a:ext cx="1842" cy="155"/>
            </a:xfrm>
            <a:prstGeom prst="rect">
              <a:avLst/>
            </a:prstGeom>
            <a:solidFill>
              <a:schemeClr val="bg1">
                <a:alpha val="50000"/>
              </a:schemeClr>
            </a:solidFill>
            <a:ln w="9525">
              <a:noFill/>
              <a:miter lim="800000"/>
              <a:headEnd/>
              <a:tailEnd/>
            </a:ln>
          </p:spPr>
          <p:txBody>
            <a:bodyPr/>
            <a:lstStyle/>
            <a:p>
              <a:pPr algn="ctr" eaLnBrk="0" fontAlgn="base" hangingPunct="0">
                <a:spcBef>
                  <a:spcPct val="0"/>
                </a:spcBef>
                <a:spcAft>
                  <a:spcPct val="0"/>
                </a:spcAft>
                <a:defRPr/>
              </a:pPr>
              <a:endParaRPr lang="en-GB" sz="1500">
                <a:solidFill>
                  <a:srgbClr val="000000"/>
                </a:solidFill>
                <a:latin typeface="Helvetica" pitchFamily="34" charset="0"/>
              </a:endParaRPr>
            </a:p>
          </p:txBody>
        </p:sp>
      </p:grpSp>
      <p:sp>
        <p:nvSpPr>
          <p:cNvPr id="1175" name="Rectangle 151"/>
          <p:cNvSpPr>
            <a:spLocks noChangeArrowheads="1"/>
          </p:cNvSpPr>
          <p:nvPr userDrawn="1"/>
        </p:nvSpPr>
        <p:spPr bwMode="auto">
          <a:xfrm>
            <a:off x="211016" y="6324601"/>
            <a:ext cx="2321169" cy="461963"/>
          </a:xfrm>
          <a:prstGeom prst="rect">
            <a:avLst/>
          </a:prstGeom>
          <a:noFill/>
          <a:ln w="9525">
            <a:noFill/>
            <a:miter lim="800000"/>
            <a:headEnd/>
            <a:tailEnd/>
          </a:ln>
        </p:spPr>
        <p:txBody>
          <a:bodyPr lIns="0" tIns="0" rIns="0" bIns="0">
            <a:spAutoFit/>
          </a:bodyPr>
          <a:lstStyle/>
          <a:p>
            <a:pPr eaLnBrk="0" fontAlgn="base" hangingPunct="0">
              <a:spcBef>
                <a:spcPct val="0"/>
              </a:spcBef>
              <a:spcAft>
                <a:spcPct val="0"/>
              </a:spcAft>
              <a:defRPr/>
            </a:pPr>
            <a:r>
              <a:rPr lang="en-GB" sz="1000" dirty="0">
                <a:solidFill>
                  <a:srgbClr val="000000"/>
                </a:solidFill>
                <a:latin typeface="Helvetica" pitchFamily="34" charset="0"/>
              </a:rPr>
              <a:t>EUM/OPS/VWG/13/717038</a:t>
            </a:r>
          </a:p>
          <a:p>
            <a:pPr eaLnBrk="0" fontAlgn="base" hangingPunct="0">
              <a:spcBef>
                <a:spcPct val="0"/>
              </a:spcBef>
              <a:spcAft>
                <a:spcPct val="0"/>
              </a:spcAft>
              <a:defRPr/>
            </a:pPr>
            <a:r>
              <a:rPr lang="en-GB" sz="1000" dirty="0">
                <a:solidFill>
                  <a:srgbClr val="000000"/>
                </a:solidFill>
                <a:latin typeface="Helvetica" pitchFamily="34" charset="0"/>
              </a:rPr>
              <a:t>Issue 1.0</a:t>
            </a:r>
          </a:p>
          <a:p>
            <a:pPr eaLnBrk="0" fontAlgn="base" hangingPunct="0">
              <a:spcBef>
                <a:spcPct val="0"/>
              </a:spcBef>
              <a:spcAft>
                <a:spcPct val="0"/>
              </a:spcAft>
              <a:defRPr/>
            </a:pPr>
            <a:r>
              <a:rPr lang="en-GB" sz="1000" dirty="0">
                <a:solidFill>
                  <a:srgbClr val="000000"/>
                </a:solidFill>
                <a:latin typeface="Helvetica" pitchFamily="34" charset="0"/>
              </a:rPr>
              <a:t>01 September 2013</a:t>
            </a:r>
            <a:endParaRPr lang="en-GB" sz="1500" dirty="0">
              <a:solidFill>
                <a:srgbClr val="000000"/>
              </a:solidFill>
              <a:latin typeface="Helvetica" pitchFamily="34" charset="0"/>
            </a:endParaRPr>
          </a:p>
        </p:txBody>
      </p:sp>
    </p:spTree>
    <p:extLst>
      <p:ext uri="{BB962C8B-B14F-4D97-AF65-F5344CB8AC3E}">
        <p14:creationId xmlns:p14="http://schemas.microsoft.com/office/powerpoint/2010/main" val="230696351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ransition/>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Century Gothic" pitchFamily="34" charset="0"/>
        </a:defRPr>
      </a:lvl2pPr>
      <a:lvl3pPr algn="l" rtl="0" eaLnBrk="0" fontAlgn="base" hangingPunct="0">
        <a:spcBef>
          <a:spcPct val="0"/>
        </a:spcBef>
        <a:spcAft>
          <a:spcPct val="0"/>
        </a:spcAft>
        <a:defRPr sz="2800" b="1">
          <a:solidFill>
            <a:schemeClr val="bg1"/>
          </a:solidFill>
          <a:latin typeface="Century Gothic" pitchFamily="34" charset="0"/>
        </a:defRPr>
      </a:lvl3pPr>
      <a:lvl4pPr algn="l" rtl="0" eaLnBrk="0" fontAlgn="base" hangingPunct="0">
        <a:spcBef>
          <a:spcPct val="0"/>
        </a:spcBef>
        <a:spcAft>
          <a:spcPct val="0"/>
        </a:spcAft>
        <a:defRPr sz="2800" b="1">
          <a:solidFill>
            <a:schemeClr val="bg1"/>
          </a:solidFill>
          <a:latin typeface="Century Gothic" pitchFamily="34" charset="0"/>
        </a:defRPr>
      </a:lvl4pPr>
      <a:lvl5pPr algn="l" rtl="0" eaLnBrk="0" fontAlgn="base" hangingPunct="0">
        <a:spcBef>
          <a:spcPct val="0"/>
        </a:spcBef>
        <a:spcAft>
          <a:spcPct val="0"/>
        </a:spcAft>
        <a:defRPr sz="2800" b="1">
          <a:solidFill>
            <a:schemeClr val="bg1"/>
          </a:solidFill>
          <a:latin typeface="Century Gothic" pitchFamily="34" charset="0"/>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defRPr sz="2400">
          <a:solidFill>
            <a:srgbClr val="002664"/>
          </a:solidFill>
          <a:latin typeface="+mn-lt"/>
          <a:ea typeface="+mn-ea"/>
          <a:cs typeface="+mn-cs"/>
        </a:defRPr>
      </a:lvl1pPr>
      <a:lvl2pPr marL="742950" indent="-285750" algn="l" rtl="0" eaLnBrk="0" fontAlgn="base" hangingPunct="0">
        <a:spcBef>
          <a:spcPct val="20000"/>
        </a:spcBef>
        <a:spcAft>
          <a:spcPct val="0"/>
        </a:spcAft>
        <a:defRPr sz="2400" b="1">
          <a:solidFill>
            <a:srgbClr val="00469B"/>
          </a:solidFill>
          <a:latin typeface="Arial" charset="0"/>
        </a:defRPr>
      </a:lvl2pPr>
      <a:lvl3pPr marL="1143000" indent="-228600" algn="l" rtl="0" eaLnBrk="0" fontAlgn="base" hangingPunct="0">
        <a:spcBef>
          <a:spcPct val="20000"/>
        </a:spcBef>
        <a:spcAft>
          <a:spcPct val="0"/>
        </a:spcAft>
        <a:defRPr sz="2400" b="1">
          <a:solidFill>
            <a:srgbClr val="00469B"/>
          </a:solidFill>
          <a:latin typeface="Arial" charset="0"/>
        </a:defRPr>
      </a:lvl3pPr>
      <a:lvl4pPr marL="1600200" indent="-228600" algn="l" rtl="0" eaLnBrk="0" fontAlgn="base" hangingPunct="0">
        <a:spcBef>
          <a:spcPct val="20000"/>
        </a:spcBef>
        <a:spcAft>
          <a:spcPct val="0"/>
        </a:spcAft>
        <a:defRPr sz="2400" b="1">
          <a:solidFill>
            <a:srgbClr val="00469B"/>
          </a:solidFill>
          <a:latin typeface="Arial" charset="0"/>
        </a:defRPr>
      </a:lvl4pPr>
      <a:lvl5pPr marL="2057400" indent="-228600" algn="l" rtl="0" eaLnBrk="0" fontAlgn="base" hangingPunct="0">
        <a:spcBef>
          <a:spcPct val="20000"/>
        </a:spcBef>
        <a:spcAft>
          <a:spcPct val="0"/>
        </a:spcAft>
        <a:defRPr sz="2400" b="1">
          <a:solidFill>
            <a:srgbClr val="00469B"/>
          </a:solidFill>
          <a:latin typeface="Arial" charset="0"/>
        </a:defRPr>
      </a:lvl5pPr>
      <a:lvl6pPr marL="2514600" indent="-228600" algn="l" rtl="0" eaLnBrk="0" fontAlgn="base" hangingPunct="0">
        <a:spcBef>
          <a:spcPct val="20000"/>
        </a:spcBef>
        <a:spcAft>
          <a:spcPct val="0"/>
        </a:spcAft>
        <a:defRPr sz="2400" b="1">
          <a:solidFill>
            <a:srgbClr val="00469B"/>
          </a:solidFill>
          <a:latin typeface="Arial" charset="0"/>
        </a:defRPr>
      </a:lvl6pPr>
      <a:lvl7pPr marL="2971800" indent="-228600" algn="l" rtl="0" eaLnBrk="0" fontAlgn="base" hangingPunct="0">
        <a:spcBef>
          <a:spcPct val="20000"/>
        </a:spcBef>
        <a:spcAft>
          <a:spcPct val="0"/>
        </a:spcAft>
        <a:defRPr sz="2400" b="1">
          <a:solidFill>
            <a:srgbClr val="00469B"/>
          </a:solidFill>
          <a:latin typeface="Arial" charset="0"/>
        </a:defRPr>
      </a:lvl7pPr>
      <a:lvl8pPr marL="3429000" indent="-228600" algn="l" rtl="0" eaLnBrk="0" fontAlgn="base" hangingPunct="0">
        <a:spcBef>
          <a:spcPct val="20000"/>
        </a:spcBef>
        <a:spcAft>
          <a:spcPct val="0"/>
        </a:spcAft>
        <a:defRPr sz="2400" b="1">
          <a:solidFill>
            <a:srgbClr val="00469B"/>
          </a:solidFill>
          <a:latin typeface="Arial" charset="0"/>
        </a:defRPr>
      </a:lvl8pPr>
      <a:lvl9pPr marL="3886200" indent="-228600" algn="l" rtl="0" eaLnBrk="0" fontAlgn="base" hangingPunct="0">
        <a:spcBef>
          <a:spcPct val="20000"/>
        </a:spcBef>
        <a:spcAft>
          <a:spcPct val="0"/>
        </a:spcAft>
        <a:defRPr sz="2400" b="1">
          <a:solidFill>
            <a:srgbClr val="00469B"/>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711903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50825" y="981075"/>
            <a:ext cx="8642350" cy="71438"/>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27" name="Rectangle 3"/>
          <p:cNvSpPr>
            <a:spLocks noChangeArrowheads="1"/>
          </p:cNvSpPr>
          <p:nvPr/>
        </p:nvSpPr>
        <p:spPr bwMode="auto">
          <a:xfrm>
            <a:off x="468315" y="836613"/>
            <a:ext cx="1366837"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28" name="Rectangle 4"/>
          <p:cNvSpPr>
            <a:spLocks noChangeArrowheads="1"/>
          </p:cNvSpPr>
          <p:nvPr/>
        </p:nvSpPr>
        <p:spPr bwMode="auto">
          <a:xfrm>
            <a:off x="8280400" y="6453192"/>
            <a:ext cx="863600" cy="7143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29" name="Rectangle 5"/>
          <p:cNvSpPr>
            <a:spLocks noGrp="1" noChangeArrowheads="1"/>
          </p:cNvSpPr>
          <p:nvPr>
            <p:ph type="title"/>
          </p:nvPr>
        </p:nvSpPr>
        <p:spPr bwMode="auto">
          <a:xfrm>
            <a:off x="457200" y="188917"/>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30" name="Rectangle 6"/>
          <p:cNvSpPr>
            <a:spLocks noGrp="1" noChangeArrowheads="1"/>
          </p:cNvSpPr>
          <p:nvPr>
            <p:ph type="body" idx="1"/>
          </p:nvPr>
        </p:nvSpPr>
        <p:spPr bwMode="auto">
          <a:xfrm>
            <a:off x="457200" y="1268413"/>
            <a:ext cx="8229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84007"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F52641D3-3958-439D-A27B-AC3681F42C0C}" type="datetime1">
              <a:rPr kumimoji="1" lang="en-US" altLang="ja-JP" smtClean="0">
                <a:solidFill>
                  <a:srgbClr val="000000"/>
                </a:solidFill>
              </a:rPr>
              <a:pPr fontAlgn="base">
                <a:spcBef>
                  <a:spcPct val="0"/>
                </a:spcBef>
                <a:spcAft>
                  <a:spcPct val="0"/>
                </a:spcAft>
              </a:pPr>
              <a:t>3/17/2015</a:t>
            </a:fld>
            <a:endParaRPr kumimoji="1" lang="en-US" altLang="ja-JP" smtClean="0">
              <a:solidFill>
                <a:srgbClr val="000000"/>
              </a:solidFill>
            </a:endParaRPr>
          </a:p>
        </p:txBody>
      </p:sp>
      <p:sp>
        <p:nvSpPr>
          <p:cNvPr id="384008"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kumimoji="1" lang="en-US" altLang="ja-JP" smtClean="0">
              <a:solidFill>
                <a:srgbClr val="000000"/>
              </a:solidFill>
            </a:endParaRPr>
          </a:p>
        </p:txBody>
      </p:sp>
      <p:sp>
        <p:nvSpPr>
          <p:cNvPr id="384009" name="Rectangle 9"/>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vl1pPr>
          </a:lstStyle>
          <a:p>
            <a:pPr fontAlgn="base">
              <a:spcBef>
                <a:spcPct val="0"/>
              </a:spcBef>
              <a:spcAft>
                <a:spcPct val="0"/>
              </a:spcAft>
            </a:pPr>
            <a:fld id="{227C6812-32F5-4971-92F9-7D66DCC20608}" type="slidenum">
              <a:rPr kumimoji="1" lang="en-US" altLang="ja-JP" smtClean="0">
                <a:solidFill>
                  <a:srgbClr val="000000"/>
                </a:solidFill>
              </a:rPr>
              <a:pPr fontAlgn="base">
                <a:spcBef>
                  <a:spcPct val="0"/>
                </a:spcBef>
                <a:spcAft>
                  <a:spcPct val="0"/>
                </a:spcAft>
              </a:pPr>
              <a:t>‹#›</a:t>
            </a:fld>
            <a:endParaRPr kumimoji="1" lang="en-US" altLang="ja-JP" smtClean="0">
              <a:solidFill>
                <a:srgbClr val="000000"/>
              </a:solidFill>
            </a:endParaRPr>
          </a:p>
        </p:txBody>
      </p:sp>
      <p:sp>
        <p:nvSpPr>
          <p:cNvPr id="1034" name="Rectangle 10"/>
          <p:cNvSpPr>
            <a:spLocks noChangeArrowheads="1"/>
          </p:cNvSpPr>
          <p:nvPr/>
        </p:nvSpPr>
        <p:spPr bwMode="auto">
          <a:xfrm>
            <a:off x="8893177"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35" name="Rectangle 11"/>
          <p:cNvSpPr>
            <a:spLocks noChangeArrowheads="1"/>
          </p:cNvSpPr>
          <p:nvPr/>
        </p:nvSpPr>
        <p:spPr bwMode="auto">
          <a:xfrm>
            <a:off x="8726490" y="1158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36" name="Rectangle 12"/>
          <p:cNvSpPr>
            <a:spLocks noChangeArrowheads="1"/>
          </p:cNvSpPr>
          <p:nvPr/>
        </p:nvSpPr>
        <p:spPr bwMode="auto">
          <a:xfrm>
            <a:off x="8893177" y="280988"/>
            <a:ext cx="142875" cy="1444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nvGrpSpPr>
          <p:cNvPr id="1037" name="Group 13"/>
          <p:cNvGrpSpPr>
            <a:grpSpLocks/>
          </p:cNvGrpSpPr>
          <p:nvPr/>
        </p:nvGrpSpPr>
        <p:grpSpPr bwMode="auto">
          <a:xfrm rot="10800000">
            <a:off x="85725" y="6465888"/>
            <a:ext cx="309563" cy="309562"/>
            <a:chOff x="113" y="4020"/>
            <a:chExt cx="195" cy="195"/>
          </a:xfrm>
        </p:grpSpPr>
        <p:sp>
          <p:nvSpPr>
            <p:cNvPr id="1038" name="Rectangle 14"/>
            <p:cNvSpPr>
              <a:spLocks noChangeArrowheads="1"/>
            </p:cNvSpPr>
            <p:nvPr userDrawn="1"/>
          </p:nvSpPr>
          <p:spPr bwMode="auto">
            <a:xfrm>
              <a:off x="200"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39" name="Rectangle 15"/>
            <p:cNvSpPr>
              <a:spLocks noChangeArrowheads="1"/>
            </p:cNvSpPr>
            <p:nvPr userDrawn="1"/>
          </p:nvSpPr>
          <p:spPr bwMode="auto">
            <a:xfrm>
              <a:off x="95" y="4021"/>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040" name="Rectangle 16"/>
            <p:cNvSpPr>
              <a:spLocks noChangeArrowheads="1"/>
            </p:cNvSpPr>
            <p:nvPr userDrawn="1"/>
          </p:nvSpPr>
          <p:spPr bwMode="auto">
            <a:xfrm>
              <a:off x="200" y="4125"/>
              <a:ext cx="90" cy="91"/>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ja-JP" altLang="en-US">
                <a:solidFill>
                  <a:srgbClr val="000000"/>
                </a:solidFill>
              </a:endParaRPr>
            </a:p>
          </p:txBody>
        </p:sp>
      </p:grpSp>
    </p:spTree>
    <p:extLst>
      <p:ext uri="{BB962C8B-B14F-4D97-AF65-F5344CB8AC3E}">
        <p14:creationId xmlns:p14="http://schemas.microsoft.com/office/powerpoint/2010/main" val="48946468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ftr="0" dt="0"/>
  <p:txStyles>
    <p:titleStyle>
      <a:lvl1pPr algn="ctr" rtl="0" eaLnBrk="0" fontAlgn="base" hangingPunct="0">
        <a:spcBef>
          <a:spcPct val="0"/>
        </a:spcBef>
        <a:spcAft>
          <a:spcPct val="0"/>
        </a:spcAft>
        <a:defRPr kumimoji="1" sz="4000">
          <a:solidFill>
            <a:schemeClr val="accent2"/>
          </a:solidFill>
          <a:latin typeface="+mj-lt"/>
          <a:ea typeface="+mj-ea"/>
          <a:cs typeface="ＭＳ Ｐゴシック" charset="0"/>
        </a:defRPr>
      </a:lvl1pPr>
      <a:lvl2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kumimoji="1" sz="4000">
          <a:solidFill>
            <a:schemeClr val="accent2"/>
          </a:solidFill>
          <a:latin typeface="Arial" charset="0"/>
          <a:ea typeface="ＭＳ Ｐゴシック" pitchFamily="50" charset="-128"/>
          <a:cs typeface="ＭＳ Ｐゴシック" charset="0"/>
        </a:defRPr>
      </a:lvl5pPr>
      <a:lvl6pPr marL="457200" algn="ctr" rtl="0" fontAlgn="base">
        <a:spcBef>
          <a:spcPct val="0"/>
        </a:spcBef>
        <a:spcAft>
          <a:spcPct val="0"/>
        </a:spcAft>
        <a:defRPr kumimoji="1" sz="4000">
          <a:solidFill>
            <a:schemeClr val="accent2"/>
          </a:solidFill>
          <a:latin typeface="Arial" charset="0"/>
          <a:ea typeface="ＭＳ Ｐゴシック" pitchFamily="50" charset="-128"/>
        </a:defRPr>
      </a:lvl6pPr>
      <a:lvl7pPr marL="914400" algn="ctr" rtl="0" fontAlgn="base">
        <a:spcBef>
          <a:spcPct val="0"/>
        </a:spcBef>
        <a:spcAft>
          <a:spcPct val="0"/>
        </a:spcAft>
        <a:defRPr kumimoji="1" sz="4000">
          <a:solidFill>
            <a:schemeClr val="accent2"/>
          </a:solidFill>
          <a:latin typeface="Arial" charset="0"/>
          <a:ea typeface="ＭＳ Ｐゴシック" pitchFamily="50" charset="-128"/>
        </a:defRPr>
      </a:lvl7pPr>
      <a:lvl8pPr marL="1371600" algn="ctr" rtl="0" fontAlgn="base">
        <a:spcBef>
          <a:spcPct val="0"/>
        </a:spcBef>
        <a:spcAft>
          <a:spcPct val="0"/>
        </a:spcAft>
        <a:defRPr kumimoji="1" sz="4000">
          <a:solidFill>
            <a:schemeClr val="accent2"/>
          </a:solidFill>
          <a:latin typeface="Arial" charset="0"/>
          <a:ea typeface="ＭＳ Ｐゴシック" pitchFamily="50" charset="-128"/>
        </a:defRPr>
      </a:lvl8pPr>
      <a:lvl9pPr marL="1828800" algn="ctr" rtl="0" fontAlgn="base">
        <a:spcBef>
          <a:spcPct val="0"/>
        </a:spcBef>
        <a:spcAft>
          <a:spcPct val="0"/>
        </a:spcAft>
        <a:defRPr kumimoji="1" sz="4000">
          <a:solidFill>
            <a:schemeClr val="accent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666699"/>
        </a:buClr>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6666FF"/>
        </a:buClr>
        <a:buFont typeface="Arial" charset="0"/>
        <a:buChar char="–"/>
        <a:defRPr kumimoji="1" sz="2800">
          <a:solidFill>
            <a:srgbClr val="777777"/>
          </a:solidFill>
          <a:latin typeface="+mn-lt"/>
          <a:ea typeface="+mn-ea"/>
        </a:defRPr>
      </a:lvl2pPr>
      <a:lvl3pPr marL="1143000" indent="-228600" algn="l" rtl="0" eaLnBrk="0" fontAlgn="base" hangingPunct="0">
        <a:spcBef>
          <a:spcPct val="20000"/>
        </a:spcBef>
        <a:spcAft>
          <a:spcPct val="0"/>
        </a:spcAft>
        <a:buClr>
          <a:srgbClr val="3333CC"/>
        </a:buClr>
        <a:buChar char="•"/>
        <a:defRPr kumimoji="1" sz="2400">
          <a:solidFill>
            <a:srgbClr val="777777"/>
          </a:solidFill>
          <a:latin typeface="+mn-lt"/>
          <a:ea typeface="+mn-ea"/>
        </a:defRPr>
      </a:lvl3pPr>
      <a:lvl4pPr marL="1600200" indent="-228600" algn="l" rtl="0" eaLnBrk="0" fontAlgn="base" hangingPunct="0">
        <a:spcBef>
          <a:spcPct val="20000"/>
        </a:spcBef>
        <a:spcAft>
          <a:spcPct val="0"/>
        </a:spcAft>
        <a:buClr>
          <a:srgbClr val="533993"/>
        </a:buClr>
        <a:buFont typeface="Arial" charset="0"/>
        <a:buChar char="–"/>
        <a:defRPr kumimoji="1" sz="2000">
          <a:solidFill>
            <a:srgbClr val="777777"/>
          </a:solidFill>
          <a:latin typeface="+mn-lt"/>
          <a:ea typeface="+mn-ea"/>
        </a:defRPr>
      </a:lvl4pPr>
      <a:lvl5pPr marL="2057400" indent="-228600" algn="l" rtl="0" eaLnBrk="0" fontAlgn="base" hangingPunct="0">
        <a:spcBef>
          <a:spcPct val="20000"/>
        </a:spcBef>
        <a:spcAft>
          <a:spcPct val="0"/>
        </a:spcAft>
        <a:buClr>
          <a:srgbClr val="666699"/>
        </a:buClr>
        <a:buFont typeface="Arial" charset="0"/>
        <a:buChar char="»"/>
        <a:defRPr kumimoji="1" sz="2000">
          <a:solidFill>
            <a:srgbClr val="777777"/>
          </a:solidFill>
          <a:latin typeface="+mn-lt"/>
          <a:ea typeface="+mn-ea"/>
        </a:defRPr>
      </a:lvl5pPr>
      <a:lvl6pPr marL="25146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6pPr>
      <a:lvl7pPr marL="29718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7pPr>
      <a:lvl8pPr marL="34290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8pPr>
      <a:lvl9pPr marL="3886200" indent="-228600" algn="l" rtl="0" fontAlgn="base">
        <a:spcBef>
          <a:spcPct val="20000"/>
        </a:spcBef>
        <a:spcAft>
          <a:spcPct val="0"/>
        </a:spcAft>
        <a:buClr>
          <a:srgbClr val="666699"/>
        </a:buClr>
        <a:buFont typeface="Arial" charset="0"/>
        <a:buChar char="»"/>
        <a:defRPr kumimoji="1" sz="2000">
          <a:solidFill>
            <a:srgbClr val="777777"/>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13"/>
          <p:cNvSpPr>
            <a:spLocks noChangeArrowheads="1"/>
          </p:cNvSpPr>
          <p:nvPr/>
        </p:nvSpPr>
        <p:spPr bwMode="auto">
          <a:xfrm>
            <a:off x="4433626" y="6645325"/>
            <a:ext cx="168316" cy="153888"/>
          </a:xfrm>
          <a:prstGeom prst="rect">
            <a:avLst/>
          </a:prstGeom>
          <a:noFill/>
          <a:ln w="9525">
            <a:noFill/>
            <a:miter lim="800000"/>
            <a:headEnd/>
            <a:tailEnd/>
          </a:ln>
          <a:effectLst/>
        </p:spPr>
        <p:txBody>
          <a:bodyPr wrap="none" lIns="0" tIns="0" rIns="0" bIns="0" anchor="ctr">
            <a:spAutoFit/>
          </a:bodyPr>
          <a:lstStyle/>
          <a:p>
            <a:pPr algn="ctr" fontAlgn="base">
              <a:spcBef>
                <a:spcPct val="0"/>
              </a:spcBef>
              <a:spcAft>
                <a:spcPct val="0"/>
              </a:spcAft>
              <a:defRPr/>
            </a:pPr>
            <a:fld id="{183BBE38-6613-442A-BD59-8C4355F7D04B}" type="slidenum">
              <a:rPr kumimoji="1" lang="en-US" altLang="ko-KR" sz="1000" b="1">
                <a:solidFill>
                  <a:prstClr val="black"/>
                </a:solidFill>
                <a:latin typeface="맑은 고딕" pitchFamily="50" charset="-127"/>
                <a:ea typeface="맑은 고딕" pitchFamily="50" charset="-127"/>
              </a:rPr>
              <a:pPr algn="ctr" fontAlgn="base">
                <a:spcBef>
                  <a:spcPct val="0"/>
                </a:spcBef>
                <a:spcAft>
                  <a:spcPct val="0"/>
                </a:spcAft>
                <a:defRPr/>
              </a:pPr>
              <a:t>‹#›</a:t>
            </a:fld>
            <a:endParaRPr kumimoji="1" lang="en-US" altLang="ko-KR" sz="1000" b="1" dirty="0">
              <a:solidFill>
                <a:prstClr val="black"/>
              </a:solidFill>
              <a:latin typeface="맑은 고딕" pitchFamily="50" charset="-127"/>
              <a:ea typeface="맑은 고딕" pitchFamily="50" charset="-127"/>
            </a:endParaRPr>
          </a:p>
        </p:txBody>
      </p:sp>
      <p:pic>
        <p:nvPicPr>
          <p:cNvPr id="3076" name="Picture 4" descr="C:\Users\kiminhwan\Desktop\위성자료의 예보 및 응용기술개발\로고양식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8620"/>
            <a:ext cx="914400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7397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Lst>
  <p:timing>
    <p:tnLst>
      <p:par>
        <p:cTn id="1" dur="indefinite" restart="never" nodeType="tmRoot"/>
      </p:par>
    </p:tnLst>
  </p:timing>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5083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3/17/2015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2450411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3/17/2015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0342438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7885221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73D6A801-223F-401A-B65D-0EB06AB455BE}" type="datetime1">
              <a:rPr lang="en-US" smtClean="0">
                <a:solidFill>
                  <a:srgbClr val="000000"/>
                </a:solidFill>
              </a:rPr>
              <a:pPr fontAlgn="base">
                <a:spcBef>
                  <a:spcPct val="0"/>
                </a:spcBef>
                <a:spcAft>
                  <a:spcPct val="0"/>
                </a:spcAft>
                <a:defRPr/>
              </a:pPr>
              <a:t>3/17/2015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5356327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2569041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6737308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2021C82-4BC8-C949-8A60-47B9C9A94D37}" type="datetimeFigureOut">
              <a:rPr lang="en-US" smtClean="0">
                <a:solidFill>
                  <a:prstClr val="black">
                    <a:tint val="75000"/>
                  </a:prstClr>
                </a:solidFill>
              </a:rPr>
              <a:pPr defTabSz="457200"/>
              <a:t>3/17/2015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DB9DBB8-3017-264B-9461-9CE4E86F4F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89420515"/>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88598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extLst>
      <p:ext uri="{BB962C8B-B14F-4D97-AF65-F5344CB8AC3E}">
        <p14:creationId xmlns:p14="http://schemas.microsoft.com/office/powerpoint/2010/main" val="2783278681"/>
      </p:ext>
    </p:extLst>
  </p:cSld>
  <p:clrMap bg1="dk1" tx1="lt1" bg2="dk2"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2277A-23CE-4A4B-AEC6-A85C7513050F}"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38285-BE8F-4A8B-AD55-7A167E510F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178103"/>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fld id="{649D78C3-5FBF-49BE-843C-AAB9051E8A24}" type="datetime1">
              <a:rPr lang="en-US" smtClean="0">
                <a:solidFill>
                  <a:srgbClr val="000000"/>
                </a:solidFill>
              </a:rPr>
              <a:pPr fontAlgn="base">
                <a:spcBef>
                  <a:spcPct val="0"/>
                </a:spcBef>
                <a:spcAft>
                  <a:spcPct val="0"/>
                </a:spcAft>
                <a:defRPr/>
              </a:pPr>
              <a:t>3/17/2015</a:t>
            </a:fld>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5172332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3/17/2015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576206350"/>
      </p:ext>
    </p:extLst>
  </p:cSld>
  <p:clrMap bg1="dk1" tx1="lt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fld id="{0700392B-8FFC-479F-83BC-DE88E09F4A6A}" type="datetime1">
              <a:rPr lang="en-US" smtClean="0">
                <a:solidFill>
                  <a:srgbClr val="000000"/>
                </a:solidFill>
              </a:rPr>
              <a:pPr fontAlgn="base">
                <a:spcBef>
                  <a:spcPct val="0"/>
                </a:spcBef>
                <a:spcAft>
                  <a:spcPct val="0"/>
                </a:spcAft>
                <a:defRPr/>
              </a:pPr>
              <a:t>3/17/2015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9797666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F25A4-F5FA-40D5-816E-1FA9F5F757D7}"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400620"/>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98676303"/>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extLst>
      <p:ext uri="{BB962C8B-B14F-4D97-AF65-F5344CB8AC3E}">
        <p14:creationId xmlns:p14="http://schemas.microsoft.com/office/powerpoint/2010/main" val="2525874065"/>
      </p:ext>
    </p:extLst>
  </p:cSld>
  <p:clrMap bg1="dk1" tx1="lt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9490901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302AF-8B42-44BD-A25A-25C73ACC3F56}"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94E71-3970-4CE8-95BB-165CEF14F3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38927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30910711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6402238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04936707"/>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30629250"/>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E7B1F6A-1850-4C52-81F6-6352D135D97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86717256"/>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BB73C5-E2D9-4C64-B946-5141F1336A5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6364108"/>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fld id="{175154F4-89A3-4957-8CAF-E827A4C39E0A}" type="datetime1">
              <a:rPr lang="en-US" smtClean="0">
                <a:solidFill>
                  <a:srgbClr val="000000"/>
                </a:solidFill>
              </a:rPr>
              <a:pPr fontAlgn="base">
                <a:spcAft>
                  <a:spcPct val="0"/>
                </a:spcAft>
                <a:defRPr/>
              </a:pPr>
              <a:t>3/17/2015</a:t>
            </a:fld>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7924800" y="6705600"/>
            <a:ext cx="1219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273733"/>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087A1-ACEC-4AFF-A7FD-7EF3D29DA8C1}"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65853-E493-4F7F-AD21-6ECE64A8D0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03909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27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2F2BF20-AD8C-2140-8F4A-F17D557063AA}" type="slidenum">
              <a:rPr>
                <a:solidFill>
                  <a:prstClr val="black">
                    <a:tint val="75000"/>
                  </a:prstClr>
                </a:solidFill>
              </a:rPr>
              <a:pPr defTabSz="457200"/>
              <a:t>‹#›</a:t>
            </a:fld>
            <a:endParaRPr lang="en-US">
              <a:solidFill>
                <a:prstClr val="black">
                  <a:tint val="75000"/>
                </a:prstClr>
              </a:solidFill>
            </a:endParaRPr>
          </a:p>
        </p:txBody>
      </p:sp>
      <p:pic>
        <p:nvPicPr>
          <p:cNvPr id="7" name="Picture 8"/>
          <p:cNvPicPr>
            <a:picLocks noChangeAspect="1"/>
          </p:cNvPicPr>
          <p:nvPr userDrawn="1"/>
        </p:nvPicPr>
        <p:blipFill>
          <a:blip r:embed="rId13">
            <a:alphaModFix amt="62000"/>
            <a:extLst>
              <a:ext uri="{28A0092B-C50C-407E-A947-70E740481C1C}">
                <a14:useLocalDpi xmlns:a14="http://schemas.microsoft.com/office/drawing/2010/main" val="0"/>
              </a:ext>
            </a:extLst>
          </a:blip>
          <a:srcRect t="26328" b="40063"/>
          <a:stretch>
            <a:fillRect/>
          </a:stretch>
        </p:blipFill>
        <p:spPr bwMode="auto">
          <a:xfrm>
            <a:off x="0" y="0"/>
            <a:ext cx="9144000" cy="1168400"/>
          </a:xfrm>
          <a:prstGeom prst="rect">
            <a:avLst/>
          </a:prstGeom>
          <a:noFill/>
          <a:ln>
            <a:noFill/>
          </a:ln>
          <a:extLst>
            <a:ext uri="{909E8E84-426E-40DD-AFC4-6F175D3DCCD1}">
              <a14:hiddenFill xmlns:a14="http://schemas.microsoft.com/office/drawing/2010/main">
                <a:solidFill>
                  <a:srgbClr val="FFFFFF">
                    <a:alpha val="62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520948"/>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B0CCB0"/>
        </a:solidFill>
        <a:effectLst/>
      </p:bgPr>
    </p:bg>
    <p:spTree>
      <p:nvGrpSpPr>
        <p:cNvPr id="1" name=""/>
        <p:cNvGrpSpPr/>
        <p:nvPr/>
      </p:nvGrpSpPr>
      <p:grpSpPr>
        <a:xfrm>
          <a:off x="0" y="0"/>
          <a:ext cx="0" cy="0"/>
          <a:chOff x="0" y="0"/>
          <a:chExt cx="0" cy="0"/>
        </a:xfrm>
      </p:grpSpPr>
      <p:sp>
        <p:nvSpPr>
          <p:cNvPr id="2" name="Shape 2"/>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3" name="Shape 3"/>
          <p:cNvSpPr/>
          <p:nvPr/>
        </p:nvSpPr>
        <p:spPr>
          <a:xfrm>
            <a:off x="588391" y="1424588"/>
            <a:ext cx="8001001" cy="9145"/>
          </a:xfrm>
          <a:prstGeom prst="rect">
            <a:avLst/>
          </a:prstGeom>
          <a:solidFill>
            <a:srgbClr val="72A376"/>
          </a:solidFill>
          <a:ln w="12700">
            <a:miter lim="400000"/>
          </a:ln>
          <a:effectLst>
            <a:outerShdw blurRad="12700" dist="12900" dir="5400000" rotWithShape="0">
              <a:srgbClr val="000000">
                <a:alpha val="75000"/>
              </a:srgbClr>
            </a:outerShdw>
          </a:effectLst>
        </p:spPr>
        <p:txBody>
          <a:bodyPr lIns="0" tIns="0" rIns="0" bIns="0" anchor="ctr"/>
          <a:lstStyle/>
          <a:p>
            <a:pPr algn="ctr">
              <a:defRPr>
                <a:solidFill>
                  <a:srgbClr val="FFFFFF"/>
                </a:solidFill>
              </a:defRPr>
            </a:pPr>
            <a:endParaRPr kern="0">
              <a:solidFill>
                <a:srgbClr val="FFFFFF"/>
              </a:solidFill>
              <a:latin typeface="Rockwell"/>
              <a:sym typeface="Rockwell"/>
            </a:endParaRPr>
          </a:p>
        </p:txBody>
      </p:sp>
      <p:sp>
        <p:nvSpPr>
          <p:cNvPr id="4" name="Shape 4"/>
          <p:cNvSpPr>
            <a:spLocks noGrp="1"/>
          </p:cNvSpPr>
          <p:nvPr>
            <p:ph type="title"/>
          </p:nvPr>
        </p:nvSpPr>
        <p:spPr>
          <a:xfrm>
            <a:off x="457200" y="0"/>
            <a:ext cx="8229600" cy="139653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pPr lvl="0">
              <a:defRPr sz="1800">
                <a:solidFill>
                  <a:srgbClr val="000000"/>
                </a:solidFill>
                <a:effectLst/>
              </a:defRPr>
            </a:pPr>
            <a:r>
              <a:rPr sz="4600">
                <a:solidFill>
                  <a:srgbClr val="E7E9CA"/>
                </a:solidFill>
                <a:effectLst>
                  <a:outerShdw blurRad="38100" dist="25500" dir="5400000" rotWithShape="0">
                    <a:srgbClr val="000000">
                      <a:alpha val="75000"/>
                    </a:srgbClr>
                  </a:outerShdw>
                </a:effectLst>
              </a:rPr>
              <a:t>Title Text</a:t>
            </a:r>
          </a:p>
        </p:txBody>
      </p:sp>
      <p:sp>
        <p:nvSpPr>
          <p:cNvPr id="5" name="Shape 5"/>
          <p:cNvSpPr>
            <a:spLocks noGrp="1"/>
          </p:cNvSpPr>
          <p:nvPr>
            <p:ph type="body" idx="1"/>
          </p:nvPr>
        </p:nvSpPr>
        <p:spPr>
          <a:xfrm>
            <a:off x="457200" y="1646236"/>
            <a:ext cx="8229600" cy="521176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6" name="Shape 6"/>
          <p:cNvSpPr>
            <a:spLocks noGrp="1"/>
          </p:cNvSpPr>
          <p:nvPr>
            <p:ph type="sldNum" sz="quarter" idx="2"/>
          </p:nvPr>
        </p:nvSpPr>
        <p:spPr>
          <a:xfrm>
            <a:off x="8638951" y="6485358"/>
            <a:ext cx="464289" cy="332741"/>
          </a:xfrm>
          <a:prstGeom prst="rect">
            <a:avLst/>
          </a:prstGeom>
          <a:ln w="12700">
            <a:miter lim="400000"/>
          </a:ln>
        </p:spPr>
        <p:txBody>
          <a:bodyPr lIns="45719" rIns="45719" anchor="ctr">
            <a:spAutoFit/>
          </a:bodyPr>
          <a:lstStyle>
            <a:lvl1pPr algn="r">
              <a:defRPr sz="1600">
                <a:latin typeface="Calibri"/>
                <a:ea typeface="Calibri"/>
                <a:cs typeface="Calibri"/>
                <a:sym typeface="Calibri"/>
              </a:defRPr>
            </a:lvl1pPr>
          </a:lstStyle>
          <a:p>
            <a:fld id="{86CB4B4D-7CA3-9044-876B-883B54F8677D}" type="slidenum">
              <a:rPr kern="0">
                <a:solidFill>
                  <a:sysClr val="windowText" lastClr="000000"/>
                </a:solidFill>
              </a:rPr>
              <a:pPr/>
              <a:t>‹#›</a:t>
            </a:fld>
            <a:endParaRPr kern="0">
              <a:solidFill>
                <a:sysClr val="windowText" lastClr="000000"/>
              </a:solidFill>
            </a:endParaRPr>
          </a:p>
        </p:txBody>
      </p:sp>
    </p:spTree>
    <p:extLst>
      <p:ext uri="{BB962C8B-B14F-4D97-AF65-F5344CB8AC3E}">
        <p14:creationId xmlns:p14="http://schemas.microsoft.com/office/powerpoint/2010/main" val="3926329500"/>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ransition spd="med"/>
  <p:txStyles>
    <p:titleStyle>
      <a:lvl1pPr indent="54864"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1pPr>
      <a:lvl2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2pPr>
      <a:lvl3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3pPr>
      <a:lvl4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4pPr>
      <a:lvl5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5pPr>
      <a:lvl6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6pPr>
      <a:lvl7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7pPr>
      <a:lvl8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8pPr>
      <a:lvl9pPr algn="r">
        <a:defRPr sz="4600">
          <a:solidFill>
            <a:srgbClr val="E7E9CA"/>
          </a:solidFill>
          <a:effectLst>
            <a:outerShdw blurRad="38100" dist="25500" dir="5400000" rotWithShape="0">
              <a:srgbClr val="000000">
                <a:alpha val="75000"/>
              </a:srgbClr>
            </a:outerShdw>
          </a:effectLst>
          <a:latin typeface="Rockwell"/>
          <a:ea typeface="Rockwell"/>
          <a:cs typeface="Rockwell"/>
          <a:sym typeface="Rockwell"/>
        </a:defRPr>
      </a:lvl9pPr>
    </p:titleStyle>
    <p:bodyStyle>
      <a:lvl1pPr marL="292100" indent="-292100">
        <a:buClr>
          <a:srgbClr val="72A376"/>
        </a:buClr>
        <a:buSzPct val="70000"/>
        <a:buFont typeface="Wingdings 2"/>
        <a:buChar char="⦿"/>
        <a:defRPr sz="3200">
          <a:solidFill>
            <a:srgbClr val="FFFFFF"/>
          </a:solidFill>
          <a:latin typeface="Rockwell"/>
          <a:ea typeface="Rockwell"/>
          <a:cs typeface="Rockwell"/>
          <a:sym typeface="Rockwell"/>
        </a:defRPr>
      </a:lvl1pPr>
      <a:lvl2pPr marL="692833" indent="-281353">
        <a:buClr>
          <a:srgbClr val="72A376"/>
        </a:buClr>
        <a:buSzPct val="90000"/>
        <a:buFont typeface="Wingdings 2"/>
        <a:buChar char="•"/>
        <a:defRPr sz="3200">
          <a:solidFill>
            <a:srgbClr val="FFFFFF"/>
          </a:solidFill>
          <a:latin typeface="Rockwell"/>
          <a:ea typeface="Rockwell"/>
          <a:cs typeface="Rockwell"/>
          <a:sym typeface="Rockwell"/>
        </a:defRPr>
      </a:lvl2pPr>
      <a:lvl3pPr marL="898099" indent="-267163">
        <a:buClr>
          <a:srgbClr val="72A376"/>
        </a:buClr>
        <a:buSzPct val="100000"/>
        <a:buFont typeface="Wingdings 2"/>
        <a:buChar char="●"/>
        <a:defRPr sz="3200">
          <a:solidFill>
            <a:srgbClr val="FFFFFF"/>
          </a:solidFill>
          <a:latin typeface="Rockwell"/>
          <a:ea typeface="Rockwell"/>
          <a:cs typeface="Rockwell"/>
          <a:sym typeface="Rockwell"/>
        </a:defRPr>
      </a:lvl3pPr>
      <a:lvl4pPr marL="1115567" indent="-292608">
        <a:buClr>
          <a:srgbClr val="72A376"/>
        </a:buClr>
        <a:buSzPct val="100000"/>
        <a:buFont typeface="Wingdings 2"/>
        <a:buChar char="●"/>
        <a:defRPr sz="3200">
          <a:solidFill>
            <a:srgbClr val="FFFFFF"/>
          </a:solidFill>
          <a:latin typeface="Rockwell"/>
          <a:ea typeface="Rockwell"/>
          <a:cs typeface="Rockwell"/>
          <a:sym typeface="Rockwell"/>
        </a:defRPr>
      </a:lvl4pPr>
      <a:lvl5pPr marL="1313848" indent="-308008">
        <a:buClr>
          <a:srgbClr val="72A376"/>
        </a:buClr>
        <a:buSzPct val="100000"/>
        <a:buFont typeface="Wingdings 2"/>
        <a:buChar char="●"/>
        <a:defRPr sz="3200">
          <a:solidFill>
            <a:srgbClr val="FFFFFF"/>
          </a:solidFill>
          <a:latin typeface="Rockwell"/>
          <a:ea typeface="Rockwell"/>
          <a:cs typeface="Rockwell"/>
          <a:sym typeface="Rockwell"/>
        </a:defRPr>
      </a:lvl5pPr>
      <a:lvl6pPr marL="1506727" indent="-308863">
        <a:buClr>
          <a:srgbClr val="72A376"/>
        </a:buClr>
        <a:buSzPct val="100000"/>
        <a:buFont typeface="Wingdings 2"/>
        <a:buChar char="●"/>
        <a:defRPr sz="3200">
          <a:solidFill>
            <a:srgbClr val="FFFFFF"/>
          </a:solidFill>
          <a:latin typeface="Rockwell"/>
          <a:ea typeface="Rockwell"/>
          <a:cs typeface="Rockwell"/>
          <a:sym typeface="Rockwell"/>
        </a:defRPr>
      </a:lvl6pPr>
      <a:lvl7pPr marL="1728216" indent="-347472">
        <a:buClr>
          <a:srgbClr val="72A376"/>
        </a:buClr>
        <a:buSzPct val="100000"/>
        <a:buFont typeface="Wingdings 2"/>
        <a:buChar char="●"/>
        <a:defRPr sz="3200">
          <a:solidFill>
            <a:srgbClr val="FFFFFF"/>
          </a:solidFill>
          <a:latin typeface="Rockwell"/>
          <a:ea typeface="Rockwell"/>
          <a:cs typeface="Rockwell"/>
          <a:sym typeface="Rockwell"/>
        </a:defRPr>
      </a:lvl7pPr>
      <a:lvl8pPr marL="1911096" indent="-347472">
        <a:buClr>
          <a:srgbClr val="72A376"/>
        </a:buClr>
        <a:buSzPct val="100000"/>
        <a:buFont typeface="Wingdings 2"/>
        <a:buChar char="●"/>
        <a:defRPr sz="3200">
          <a:solidFill>
            <a:srgbClr val="FFFFFF"/>
          </a:solidFill>
          <a:latin typeface="Rockwell"/>
          <a:ea typeface="Rockwell"/>
          <a:cs typeface="Rockwell"/>
          <a:sym typeface="Rockwell"/>
        </a:defRPr>
      </a:lvl8pPr>
      <a:lvl9pPr marL="2093976" indent="-347472">
        <a:buClr>
          <a:srgbClr val="72A376"/>
        </a:buClr>
        <a:buSzPct val="100000"/>
        <a:buFont typeface="Wingdings 2"/>
        <a:buChar char="●"/>
        <a:defRPr sz="3200">
          <a:solidFill>
            <a:srgbClr val="FFFFFF"/>
          </a:solidFill>
          <a:latin typeface="Rockwell"/>
          <a:ea typeface="Rockwell"/>
          <a:cs typeface="Rockwell"/>
          <a:sym typeface="Rockwell"/>
        </a:defRPr>
      </a:lvl9pPr>
    </p:bodyStyle>
    <p:otherStyle>
      <a:lvl1pPr algn="r">
        <a:defRPr sz="1600">
          <a:solidFill>
            <a:schemeClr val="tx1"/>
          </a:solidFill>
          <a:latin typeface="+mn-lt"/>
          <a:ea typeface="+mn-ea"/>
          <a:cs typeface="+mn-cs"/>
          <a:sym typeface="Calibri"/>
        </a:defRPr>
      </a:lvl1pPr>
      <a:lvl2pPr indent="457200" algn="r">
        <a:defRPr sz="1600">
          <a:solidFill>
            <a:schemeClr val="tx1"/>
          </a:solidFill>
          <a:latin typeface="+mn-lt"/>
          <a:ea typeface="+mn-ea"/>
          <a:cs typeface="+mn-cs"/>
          <a:sym typeface="Calibri"/>
        </a:defRPr>
      </a:lvl2pPr>
      <a:lvl3pPr indent="914400" algn="r">
        <a:defRPr sz="1600">
          <a:solidFill>
            <a:schemeClr val="tx1"/>
          </a:solidFill>
          <a:latin typeface="+mn-lt"/>
          <a:ea typeface="+mn-ea"/>
          <a:cs typeface="+mn-cs"/>
          <a:sym typeface="Calibri"/>
        </a:defRPr>
      </a:lvl3pPr>
      <a:lvl4pPr indent="1371600" algn="r">
        <a:defRPr sz="1600">
          <a:solidFill>
            <a:schemeClr val="tx1"/>
          </a:solidFill>
          <a:latin typeface="+mn-lt"/>
          <a:ea typeface="+mn-ea"/>
          <a:cs typeface="+mn-cs"/>
          <a:sym typeface="Calibri"/>
        </a:defRPr>
      </a:lvl4pPr>
      <a:lvl5pPr indent="1828800" algn="r">
        <a:defRPr sz="1600">
          <a:solidFill>
            <a:schemeClr val="tx1"/>
          </a:solidFill>
          <a:latin typeface="+mn-lt"/>
          <a:ea typeface="+mn-ea"/>
          <a:cs typeface="+mn-cs"/>
          <a:sym typeface="Calibri"/>
        </a:defRPr>
      </a:lvl5pPr>
      <a:lvl6pPr indent="2286000" algn="r">
        <a:defRPr sz="1600">
          <a:solidFill>
            <a:schemeClr val="tx1"/>
          </a:solidFill>
          <a:latin typeface="+mn-lt"/>
          <a:ea typeface="+mn-ea"/>
          <a:cs typeface="+mn-cs"/>
          <a:sym typeface="Calibri"/>
        </a:defRPr>
      </a:lvl6pPr>
      <a:lvl7pPr indent="2743200" algn="r">
        <a:defRPr sz="1600">
          <a:solidFill>
            <a:schemeClr val="tx1"/>
          </a:solidFill>
          <a:latin typeface="+mn-lt"/>
          <a:ea typeface="+mn-ea"/>
          <a:cs typeface="+mn-cs"/>
          <a:sym typeface="Calibri"/>
        </a:defRPr>
      </a:lvl7pPr>
      <a:lvl8pPr indent="3200400" algn="r">
        <a:defRPr sz="1600">
          <a:solidFill>
            <a:schemeClr val="tx1"/>
          </a:solidFill>
          <a:latin typeface="+mn-lt"/>
          <a:ea typeface="+mn-ea"/>
          <a:cs typeface="+mn-cs"/>
          <a:sym typeface="Calibri"/>
        </a:defRPr>
      </a:lvl8pPr>
      <a:lvl9pPr indent="3657600" algn="r">
        <a:defRPr sz="1600">
          <a:solidFill>
            <a:schemeClr val="tx1"/>
          </a:solidFill>
          <a:latin typeface="+mn-lt"/>
          <a:ea typeface="+mn-ea"/>
          <a:cs typeface="+mn-cs"/>
          <a:sym typeface="Calibri"/>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a:defRPr/>
            </a:pPr>
            <a:endParaRPr lang="en-US" dirty="0" smtClean="0">
              <a:solidFill>
                <a:srgbClr val="000000"/>
              </a:solidFill>
            </a:endParaRPr>
          </a:p>
        </p:txBody>
      </p:sp>
      <p:pic>
        <p:nvPicPr>
          <p:cNvPr id="6" name="Picture 39" descr="NOAA-NESDIS"/>
          <p:cNvPicPr>
            <a:picLocks noChangeAspect="1" noChangeArrowheads="1"/>
          </p:cNvPicPr>
          <p:nvPr userDrawn="1"/>
        </p:nvPicPr>
        <p:blipFill>
          <a:blip r:embed="rId31" cstate="print"/>
          <a:srcRect/>
          <a:stretch>
            <a:fillRect/>
          </a:stretch>
        </p:blipFill>
        <p:spPr bwMode="auto">
          <a:xfrm>
            <a:off x="114299" y="65089"/>
            <a:ext cx="597810" cy="601662"/>
          </a:xfrm>
          <a:prstGeom prst="rect">
            <a:avLst/>
          </a:prstGeom>
          <a:noFill/>
          <a:ln w="9525">
            <a:noFill/>
            <a:miter lim="800000"/>
            <a:headEnd/>
            <a:tailEnd/>
          </a:ln>
        </p:spPr>
      </p:pic>
      <p:pic>
        <p:nvPicPr>
          <p:cNvPr id="8" name="Picture 7" descr="noaalogo.jpeg"/>
          <p:cNvPicPr>
            <a:picLocks noChangeAspect="1"/>
          </p:cNvPicPr>
          <p:nvPr userDrawn="1"/>
        </p:nvPicPr>
        <p:blipFill>
          <a:blip r:embed="rId32"/>
          <a:stretch>
            <a:fillRect/>
          </a:stretch>
        </p:blipFill>
        <p:spPr>
          <a:xfrm>
            <a:off x="8277940" y="44083"/>
            <a:ext cx="647700" cy="647700"/>
          </a:xfrm>
          <a:prstGeom prst="rect">
            <a:avLst/>
          </a:prstGeom>
        </p:spPr>
      </p:pic>
      <p:sp>
        <p:nvSpPr>
          <p:cNvPr id="9" name="Slide Number Placeholder 5"/>
          <p:cNvSpPr>
            <a:spLocks noGrp="1"/>
          </p:cNvSpPr>
          <p:nvPr>
            <p:ph type="sldNum" sz="quarter" idx="4"/>
          </p:nvPr>
        </p:nvSpPr>
        <p:spPr>
          <a:xfrm>
            <a:off x="8153463" y="6485469"/>
            <a:ext cx="905933" cy="303741"/>
          </a:xfrm>
          <a:prstGeom prst="rect">
            <a:avLst/>
          </a:prstGeom>
        </p:spPr>
        <p:txBody>
          <a:bodyPr/>
          <a:lstStyle>
            <a:lvl1pPr>
              <a:defRPr baseline="0">
                <a:solidFill>
                  <a:schemeClr val="tx1"/>
                </a:solidFill>
              </a:defRPr>
            </a:lvl1pPr>
          </a:lstStyle>
          <a:p>
            <a:pPr defTabSz="457200"/>
            <a:fld id="{5BA0CD8C-480D-4EFE-B840-7F15D9DDF482}"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737098327"/>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 id="2147484311" r:id="rId14"/>
    <p:sldLayoutId id="2147484312" r:id="rId15"/>
    <p:sldLayoutId id="2147484313" r:id="rId16"/>
    <p:sldLayoutId id="2147484314" r:id="rId17"/>
    <p:sldLayoutId id="2147484315" r:id="rId18"/>
    <p:sldLayoutId id="2147484316" r:id="rId19"/>
    <p:sldLayoutId id="2147484317" r:id="rId20"/>
    <p:sldLayoutId id="2147484318" r:id="rId21"/>
    <p:sldLayoutId id="2147484319" r:id="rId22"/>
    <p:sldLayoutId id="2147484320" r:id="rId23"/>
    <p:sldLayoutId id="2147484321" r:id="rId24"/>
    <p:sldLayoutId id="2147484322" r:id="rId25"/>
    <p:sldLayoutId id="2147484323" r:id="rId26"/>
    <p:sldLayoutId id="2147484324" r:id="rId27"/>
    <p:sldLayoutId id="2147484325" r:id="rId28"/>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383575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B52B4B0-3558-45D6-AB3D-F4C58CA8D18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12009903"/>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FB22437-7D2A-4A6C-B85D-E00DBC460B6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77701157"/>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36051"/>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198403"/>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97B0B71-82DF-4921-90B8-C7F485D675F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64947617"/>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681E1820-0328-405C-B667-8AB35CFCEA5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6419494"/>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12422475"/>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12766651"/>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681E1820-0328-405C-B667-8AB35CFCEA5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87967629"/>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3" descr="DOC1"/>
          <p:cNvPicPr>
            <a:picLocks noChangeAspect="1" noChangeArrowheads="1"/>
          </p:cNvPicPr>
          <p:nvPr/>
        </p:nvPicPr>
        <p:blipFill>
          <a:blip r:embed="rId14" cstate="print">
            <a:extLst>
              <a:ext uri="{28A0092B-C50C-407E-A947-70E740481C1C}">
                <a14:useLocalDpi xmlns:a14="http://schemas.microsoft.com/office/drawing/2010/main" val="0"/>
              </a:ext>
            </a:extLst>
          </a:blip>
          <a:srcRect t="14127" b="14761"/>
          <a:stretch>
            <a:fillRect/>
          </a:stretch>
        </p:blipFill>
        <p:spPr bwMode="auto">
          <a:xfrm>
            <a:off x="49213" y="269875"/>
            <a:ext cx="10668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8625" y="269875"/>
            <a:ext cx="103981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p:cNvSpPr>
            <a:spLocks noGrp="1" noChangeArrowheads="1"/>
          </p:cNvSpPr>
          <p:nvPr>
            <p:ph type="title"/>
          </p:nvPr>
        </p:nvSpPr>
        <p:spPr bwMode="auto">
          <a:xfrm>
            <a:off x="1104900" y="333375"/>
            <a:ext cx="6934200" cy="1143000"/>
          </a:xfrm>
          <a:prstGeom prst="rect">
            <a:avLst/>
          </a:prstGeom>
          <a:noFill/>
          <a:ln>
            <a:noFill/>
          </a:ln>
          <a:effectLst>
            <a:outerShdw dist="25400" algn="ctr" rotWithShape="0">
              <a:srgbClr val="FFCC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9" name="Rectangle 6"/>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6F9DB98D-ACD5-420E-970F-98DA349706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489596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5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a:solidFill>
            <a:schemeClr val="tx1"/>
          </a:solidFill>
          <a:latin typeface="+mn-lt"/>
        </a:defRPr>
      </a:lvl2pPr>
      <a:lvl3pPr marL="1143000" indent="-228600" algn="l" rtl="0" eaLnBrk="0" fontAlgn="base" hangingPunct="0">
        <a:spcBef>
          <a:spcPct val="50000"/>
        </a:spcBef>
        <a:spcAft>
          <a:spcPct val="0"/>
        </a:spcAft>
        <a:buChar char="•"/>
        <a:defRPr sz="1600">
          <a:solidFill>
            <a:schemeClr val="tx1"/>
          </a:solidFill>
          <a:latin typeface="+mn-lt"/>
        </a:defRPr>
      </a:lvl3pPr>
      <a:lvl4pPr marL="1600200" indent="-228600" algn="l" rtl="0" eaLnBrk="0" fontAlgn="base" hangingPunct="0">
        <a:spcBef>
          <a:spcPct val="50000"/>
        </a:spcBef>
        <a:spcAft>
          <a:spcPct val="0"/>
        </a:spcAft>
        <a:buChar char="–"/>
        <a:defRPr sz="14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124B2699-A7B2-4BA4-9DD9-3E76A19AECF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7700298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311901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7159979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50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13.xml"/></Relationships>
</file>

<file path=ppt/slides/_rels/slide10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16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62.xml"/><Relationship Id="rId1" Type="http://schemas.openxmlformats.org/officeDocument/2006/relationships/tags" Target="../tags/tag3.xml"/><Relationship Id="rId4" Type="http://schemas.openxmlformats.org/officeDocument/2006/relationships/image" Target="../media/image215.png"/></Relationships>
</file>

<file path=ppt/slides/_rels/slide10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7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9.xml"/></Relationships>
</file>

<file path=ppt/slides/_rels/slide10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62.xml"/><Relationship Id="rId1" Type="http://schemas.openxmlformats.org/officeDocument/2006/relationships/slideLayout" Target="../slideLayouts/slideLayout2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0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23.xml"/></Relationships>
</file>

<file path=ppt/slides/_rels/slide109.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250.xml"/></Relationships>
</file>

<file path=ppt/slides/_rels/slide111.xml.rels><?xml version="1.0" encoding="UTF-8" standalone="yes"?>
<Relationships xmlns="http://schemas.openxmlformats.org/package/2006/relationships"><Relationship Id="rId2" Type="http://schemas.openxmlformats.org/officeDocument/2006/relationships/image" Target="../media/image221.GIF"/><Relationship Id="rId1" Type="http://schemas.openxmlformats.org/officeDocument/2006/relationships/slideLayout" Target="../slideLayouts/slideLayout250.xml"/></Relationships>
</file>

<file path=ppt/slides/_rels/slide112.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250.xml"/></Relationships>
</file>

<file path=ppt/slides/_rels/slide113.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250.xml"/></Relationships>
</file>

<file path=ppt/slides/_rels/slide114.xml.rels><?xml version="1.0" encoding="UTF-8" standalone="yes"?>
<Relationships xmlns="http://schemas.openxmlformats.org/package/2006/relationships"><Relationship Id="rId2" Type="http://schemas.openxmlformats.org/officeDocument/2006/relationships/image" Target="../media/image224.GIF"/><Relationship Id="rId1" Type="http://schemas.openxmlformats.org/officeDocument/2006/relationships/slideLayout" Target="../slideLayouts/slideLayout250.xml"/></Relationships>
</file>

<file path=ppt/slides/_rels/slide115.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250.xml"/></Relationships>
</file>

<file path=ppt/slides/_rels/slide116.xml.rels><?xml version="1.0" encoding="UTF-8" standalone="yes"?>
<Relationships xmlns="http://schemas.openxmlformats.org/package/2006/relationships"><Relationship Id="rId2" Type="http://schemas.openxmlformats.org/officeDocument/2006/relationships/image" Target="../media/image226.GIF"/><Relationship Id="rId1" Type="http://schemas.openxmlformats.org/officeDocument/2006/relationships/slideLayout" Target="../slideLayouts/slideLayout250.xml"/></Relationships>
</file>

<file path=ppt/slides/_rels/slide117.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250.xml"/></Relationships>
</file>

<file path=ppt/slides/_rels/slide118.xml.rels><?xml version="1.0" encoding="UTF-8" standalone="yes"?>
<Relationships xmlns="http://schemas.openxmlformats.org/package/2006/relationships"><Relationship Id="rId2" Type="http://schemas.openxmlformats.org/officeDocument/2006/relationships/image" Target="../media/image228.GIF"/><Relationship Id="rId1" Type="http://schemas.openxmlformats.org/officeDocument/2006/relationships/slideLayout" Target="../slideLayouts/slideLayout250.xml"/></Relationships>
</file>

<file path=ppt/slides/_rels/slide119.xml.rels><?xml version="1.0" encoding="UTF-8" standalone="yes"?>
<Relationships xmlns="http://schemas.openxmlformats.org/package/2006/relationships"><Relationship Id="rId2" Type="http://schemas.openxmlformats.org/officeDocument/2006/relationships/image" Target="../media/image229.GIF"/><Relationship Id="rId1" Type="http://schemas.openxmlformats.org/officeDocument/2006/relationships/slideLayout" Target="../slideLayouts/slideLayout250.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120.xml.rels><?xml version="1.0" encoding="UTF-8" standalone="yes"?>
<Relationships xmlns="http://schemas.openxmlformats.org/package/2006/relationships"><Relationship Id="rId2" Type="http://schemas.openxmlformats.org/officeDocument/2006/relationships/image" Target="../media/image230.GIF"/><Relationship Id="rId1" Type="http://schemas.openxmlformats.org/officeDocument/2006/relationships/slideLayout" Target="../slideLayouts/slideLayout250.xml"/></Relationships>
</file>

<file path=ppt/slides/_rels/slide121.xml.rels><?xml version="1.0" encoding="UTF-8" standalone="yes"?>
<Relationships xmlns="http://schemas.openxmlformats.org/package/2006/relationships"><Relationship Id="rId2" Type="http://schemas.openxmlformats.org/officeDocument/2006/relationships/image" Target="../media/image231.GIF"/><Relationship Id="rId1" Type="http://schemas.openxmlformats.org/officeDocument/2006/relationships/slideLayout" Target="../slideLayouts/slideLayout250.xml"/></Relationships>
</file>

<file path=ppt/slides/_rels/slide122.xml.rels><?xml version="1.0" encoding="UTF-8" standalone="yes"?>
<Relationships xmlns="http://schemas.openxmlformats.org/package/2006/relationships"><Relationship Id="rId2" Type="http://schemas.openxmlformats.org/officeDocument/2006/relationships/image" Target="../media/image232.GIF"/><Relationship Id="rId1" Type="http://schemas.openxmlformats.org/officeDocument/2006/relationships/slideLayout" Target="../slideLayouts/slideLayout250.xml"/></Relationships>
</file>

<file path=ppt/slides/_rels/slide123.xml.rels><?xml version="1.0" encoding="UTF-8" standalone="yes"?>
<Relationships xmlns="http://schemas.openxmlformats.org/package/2006/relationships"><Relationship Id="rId2" Type="http://schemas.openxmlformats.org/officeDocument/2006/relationships/image" Target="../media/image233.GIF"/><Relationship Id="rId1" Type="http://schemas.openxmlformats.org/officeDocument/2006/relationships/slideLayout" Target="../slideLayouts/slideLayout250.xml"/></Relationships>
</file>

<file path=ppt/slides/_rels/slide124.xml.rels><?xml version="1.0" encoding="UTF-8" standalone="yes"?>
<Relationships xmlns="http://schemas.openxmlformats.org/package/2006/relationships"><Relationship Id="rId2" Type="http://schemas.openxmlformats.org/officeDocument/2006/relationships/image" Target="../media/image234.GIF"/><Relationship Id="rId1" Type="http://schemas.openxmlformats.org/officeDocument/2006/relationships/slideLayout" Target="../slideLayouts/slideLayout250.xml"/></Relationships>
</file>

<file path=ppt/slides/_rels/slide125.xml.rels><?xml version="1.0" encoding="UTF-8" standalone="yes"?>
<Relationships xmlns="http://schemas.openxmlformats.org/package/2006/relationships"><Relationship Id="rId2" Type="http://schemas.openxmlformats.org/officeDocument/2006/relationships/image" Target="../media/image235.GIF"/><Relationship Id="rId1" Type="http://schemas.openxmlformats.org/officeDocument/2006/relationships/slideLayout" Target="../slideLayouts/slideLayout250.xml"/></Relationships>
</file>

<file path=ppt/slides/_rels/slide126.xml.rels><?xml version="1.0" encoding="UTF-8" standalone="yes"?>
<Relationships xmlns="http://schemas.openxmlformats.org/package/2006/relationships"><Relationship Id="rId2" Type="http://schemas.openxmlformats.org/officeDocument/2006/relationships/image" Target="../media/image236.GIF"/><Relationship Id="rId1" Type="http://schemas.openxmlformats.org/officeDocument/2006/relationships/slideLayout" Target="../slideLayouts/slideLayout250.xml"/></Relationships>
</file>

<file path=ppt/slides/_rels/slide127.xml.rels><?xml version="1.0" encoding="UTF-8" standalone="yes"?>
<Relationships xmlns="http://schemas.openxmlformats.org/package/2006/relationships"><Relationship Id="rId2" Type="http://schemas.openxmlformats.org/officeDocument/2006/relationships/image" Target="../media/image235.GIF"/><Relationship Id="rId1" Type="http://schemas.openxmlformats.org/officeDocument/2006/relationships/slideLayout" Target="../slideLayouts/slideLayout250.xml"/></Relationships>
</file>

<file path=ppt/slides/_rels/slide128.xml.rels><?xml version="1.0" encoding="UTF-8" standalone="yes"?>
<Relationships xmlns="http://schemas.openxmlformats.org/package/2006/relationships"><Relationship Id="rId2" Type="http://schemas.openxmlformats.org/officeDocument/2006/relationships/image" Target="../media/image237.GIF"/><Relationship Id="rId1" Type="http://schemas.openxmlformats.org/officeDocument/2006/relationships/slideLayout" Target="../slideLayouts/slideLayout250.xml"/></Relationships>
</file>

<file path=ppt/slides/_rels/slide129.xml.rels><?xml version="1.0" encoding="UTF-8" standalone="yes"?>
<Relationships xmlns="http://schemas.openxmlformats.org/package/2006/relationships"><Relationship Id="rId2" Type="http://schemas.openxmlformats.org/officeDocument/2006/relationships/image" Target="../media/image235.GIF"/><Relationship Id="rId1" Type="http://schemas.openxmlformats.org/officeDocument/2006/relationships/slideLayout" Target="../slideLayouts/slideLayout250.xml"/></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238.GIF"/><Relationship Id="rId1" Type="http://schemas.openxmlformats.org/officeDocument/2006/relationships/slideLayout" Target="../slideLayouts/slideLayout250.xml"/></Relationships>
</file>

<file path=ppt/slides/_rels/slide131.xml.rels><?xml version="1.0" encoding="UTF-8" standalone="yes"?>
<Relationships xmlns="http://schemas.openxmlformats.org/package/2006/relationships"><Relationship Id="rId2" Type="http://schemas.openxmlformats.org/officeDocument/2006/relationships/image" Target="../media/image239.GIF"/><Relationship Id="rId1" Type="http://schemas.openxmlformats.org/officeDocument/2006/relationships/slideLayout" Target="../slideLayouts/slideLayout250.xml"/></Relationships>
</file>

<file path=ppt/slides/_rels/slide132.xml.rels><?xml version="1.0" encoding="UTF-8" standalone="yes"?>
<Relationships xmlns="http://schemas.openxmlformats.org/package/2006/relationships"><Relationship Id="rId2" Type="http://schemas.openxmlformats.org/officeDocument/2006/relationships/image" Target="../media/image240.GIF"/><Relationship Id="rId1" Type="http://schemas.openxmlformats.org/officeDocument/2006/relationships/slideLayout" Target="../slideLayouts/slideLayout250.xml"/></Relationships>
</file>

<file path=ppt/slides/_rels/slide13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3.xml"/><Relationship Id="rId1" Type="http://schemas.openxmlformats.org/officeDocument/2006/relationships/slideLayout" Target="../slideLayouts/slideLayout284.xml"/><Relationship Id="rId4" Type="http://schemas.openxmlformats.org/officeDocument/2006/relationships/image" Target="../media/image242.png"/></Relationships>
</file>

<file path=ppt/slides/_rels/slide134.xml.rels><?xml version="1.0" encoding="UTF-8" standalone="yes"?>
<Relationships xmlns="http://schemas.openxmlformats.org/package/2006/relationships"><Relationship Id="rId2" Type="http://schemas.openxmlformats.org/officeDocument/2006/relationships/image" Target="../media/image243.GIF"/><Relationship Id="rId1" Type="http://schemas.openxmlformats.org/officeDocument/2006/relationships/slideLayout" Target="../slideLayouts/slideLayout28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4.GIF"/><Relationship Id="rId2" Type="http://schemas.openxmlformats.org/officeDocument/2006/relationships/notesSlide" Target="../notesSlides/notesSlide64.xml"/><Relationship Id="rId1" Type="http://schemas.openxmlformats.org/officeDocument/2006/relationships/slideLayout" Target="../slideLayouts/slideLayout339.xml"/><Relationship Id="rId4" Type="http://schemas.openxmlformats.org/officeDocument/2006/relationships/image" Target="../media/image245.GIF"/></Relationships>
</file>

<file path=ppt/slides/_rels/slide136.xml.rels><?xml version="1.0" encoding="UTF-8" standalone="yes"?>
<Relationships xmlns="http://schemas.openxmlformats.org/package/2006/relationships"><Relationship Id="rId13" Type="http://schemas.openxmlformats.org/officeDocument/2006/relationships/image" Target="../media/image256.jpeg"/><Relationship Id="rId18" Type="http://schemas.openxmlformats.org/officeDocument/2006/relationships/image" Target="../media/image261.png"/><Relationship Id="rId26" Type="http://schemas.openxmlformats.org/officeDocument/2006/relationships/image" Target="../media/image269.jpeg"/><Relationship Id="rId39" Type="http://schemas.openxmlformats.org/officeDocument/2006/relationships/image" Target="../media/image282.jpeg"/><Relationship Id="rId21" Type="http://schemas.openxmlformats.org/officeDocument/2006/relationships/image" Target="../media/image264.png"/><Relationship Id="rId34" Type="http://schemas.openxmlformats.org/officeDocument/2006/relationships/image" Target="../media/image277.png"/><Relationship Id="rId42" Type="http://schemas.openxmlformats.org/officeDocument/2006/relationships/image" Target="../media/image285.jpeg"/><Relationship Id="rId47" Type="http://schemas.openxmlformats.org/officeDocument/2006/relationships/image" Target="../media/image290.jpeg"/><Relationship Id="rId50" Type="http://schemas.openxmlformats.org/officeDocument/2006/relationships/image" Target="../media/image293.jpeg"/><Relationship Id="rId55" Type="http://schemas.openxmlformats.org/officeDocument/2006/relationships/image" Target="../media/image298.png"/><Relationship Id="rId63" Type="http://schemas.openxmlformats.org/officeDocument/2006/relationships/image" Target="../media/image306.png"/><Relationship Id="rId68" Type="http://schemas.openxmlformats.org/officeDocument/2006/relationships/image" Target="../media/image311.png"/><Relationship Id="rId7" Type="http://schemas.openxmlformats.org/officeDocument/2006/relationships/image" Target="../media/image250.png"/><Relationship Id="rId2" Type="http://schemas.openxmlformats.org/officeDocument/2006/relationships/notesSlide" Target="../notesSlides/notesSlide65.xml"/><Relationship Id="rId16" Type="http://schemas.openxmlformats.org/officeDocument/2006/relationships/image" Target="../media/image259.png"/><Relationship Id="rId29" Type="http://schemas.openxmlformats.org/officeDocument/2006/relationships/image" Target="../media/image272.jpeg"/><Relationship Id="rId1" Type="http://schemas.openxmlformats.org/officeDocument/2006/relationships/slideLayout" Target="../slideLayouts/slideLayout229.xml"/><Relationship Id="rId6" Type="http://schemas.openxmlformats.org/officeDocument/2006/relationships/image" Target="../media/image249.png"/><Relationship Id="rId11" Type="http://schemas.openxmlformats.org/officeDocument/2006/relationships/image" Target="../media/image254.png"/><Relationship Id="rId24" Type="http://schemas.openxmlformats.org/officeDocument/2006/relationships/image" Target="../media/image267.png"/><Relationship Id="rId32" Type="http://schemas.openxmlformats.org/officeDocument/2006/relationships/image" Target="../media/image275.png"/><Relationship Id="rId37" Type="http://schemas.openxmlformats.org/officeDocument/2006/relationships/image" Target="../media/image280.jpeg"/><Relationship Id="rId40" Type="http://schemas.openxmlformats.org/officeDocument/2006/relationships/image" Target="../media/image283.jpeg"/><Relationship Id="rId45" Type="http://schemas.openxmlformats.org/officeDocument/2006/relationships/image" Target="../media/image288.jpeg"/><Relationship Id="rId53" Type="http://schemas.openxmlformats.org/officeDocument/2006/relationships/image" Target="../media/image296.jpeg"/><Relationship Id="rId58" Type="http://schemas.openxmlformats.org/officeDocument/2006/relationships/image" Target="../media/image301.png"/><Relationship Id="rId66" Type="http://schemas.openxmlformats.org/officeDocument/2006/relationships/image" Target="../media/image309.png"/><Relationship Id="rId5" Type="http://schemas.openxmlformats.org/officeDocument/2006/relationships/image" Target="../media/image248.png"/><Relationship Id="rId15" Type="http://schemas.openxmlformats.org/officeDocument/2006/relationships/image" Target="../media/image258.png"/><Relationship Id="rId23" Type="http://schemas.openxmlformats.org/officeDocument/2006/relationships/image" Target="../media/image266.png"/><Relationship Id="rId28" Type="http://schemas.openxmlformats.org/officeDocument/2006/relationships/image" Target="../media/image271.jpeg"/><Relationship Id="rId36" Type="http://schemas.openxmlformats.org/officeDocument/2006/relationships/image" Target="../media/image279.jpeg"/><Relationship Id="rId49" Type="http://schemas.openxmlformats.org/officeDocument/2006/relationships/image" Target="../media/image292.jpeg"/><Relationship Id="rId57" Type="http://schemas.openxmlformats.org/officeDocument/2006/relationships/image" Target="../media/image300.png"/><Relationship Id="rId61" Type="http://schemas.openxmlformats.org/officeDocument/2006/relationships/image" Target="../media/image304.png"/><Relationship Id="rId10" Type="http://schemas.openxmlformats.org/officeDocument/2006/relationships/image" Target="../media/image253.png"/><Relationship Id="rId19" Type="http://schemas.openxmlformats.org/officeDocument/2006/relationships/image" Target="../media/image262.png"/><Relationship Id="rId31" Type="http://schemas.openxmlformats.org/officeDocument/2006/relationships/image" Target="../media/image274.png"/><Relationship Id="rId44" Type="http://schemas.openxmlformats.org/officeDocument/2006/relationships/image" Target="../media/image287.png"/><Relationship Id="rId52" Type="http://schemas.openxmlformats.org/officeDocument/2006/relationships/image" Target="../media/image295.jpeg"/><Relationship Id="rId60" Type="http://schemas.openxmlformats.org/officeDocument/2006/relationships/image" Target="../media/image303.png"/><Relationship Id="rId65" Type="http://schemas.openxmlformats.org/officeDocument/2006/relationships/image" Target="../media/image308.png"/><Relationship Id="rId4" Type="http://schemas.openxmlformats.org/officeDocument/2006/relationships/image" Target="../media/image247.png"/><Relationship Id="rId9" Type="http://schemas.openxmlformats.org/officeDocument/2006/relationships/image" Target="../media/image252.jpeg"/><Relationship Id="rId14" Type="http://schemas.openxmlformats.org/officeDocument/2006/relationships/image" Target="../media/image257.jpeg"/><Relationship Id="rId22" Type="http://schemas.openxmlformats.org/officeDocument/2006/relationships/image" Target="../media/image265.png"/><Relationship Id="rId27" Type="http://schemas.openxmlformats.org/officeDocument/2006/relationships/image" Target="../media/image270.jpeg"/><Relationship Id="rId30" Type="http://schemas.openxmlformats.org/officeDocument/2006/relationships/image" Target="../media/image273.png"/><Relationship Id="rId35" Type="http://schemas.openxmlformats.org/officeDocument/2006/relationships/image" Target="../media/image278.jpeg"/><Relationship Id="rId43" Type="http://schemas.openxmlformats.org/officeDocument/2006/relationships/image" Target="../media/image286.png"/><Relationship Id="rId48" Type="http://schemas.openxmlformats.org/officeDocument/2006/relationships/image" Target="../media/image291.jpeg"/><Relationship Id="rId56" Type="http://schemas.openxmlformats.org/officeDocument/2006/relationships/image" Target="../media/image299.png"/><Relationship Id="rId64" Type="http://schemas.openxmlformats.org/officeDocument/2006/relationships/image" Target="../media/image307.png"/><Relationship Id="rId69" Type="http://schemas.openxmlformats.org/officeDocument/2006/relationships/image" Target="../media/image312.png"/><Relationship Id="rId8" Type="http://schemas.openxmlformats.org/officeDocument/2006/relationships/image" Target="../media/image251.png"/><Relationship Id="rId51" Type="http://schemas.openxmlformats.org/officeDocument/2006/relationships/image" Target="../media/image294.jpeg"/><Relationship Id="rId3" Type="http://schemas.openxmlformats.org/officeDocument/2006/relationships/image" Target="../media/image246.png"/><Relationship Id="rId12" Type="http://schemas.openxmlformats.org/officeDocument/2006/relationships/image" Target="../media/image255.jpeg"/><Relationship Id="rId17" Type="http://schemas.openxmlformats.org/officeDocument/2006/relationships/image" Target="../media/image260.png"/><Relationship Id="rId25" Type="http://schemas.openxmlformats.org/officeDocument/2006/relationships/image" Target="../media/image268.png"/><Relationship Id="rId33" Type="http://schemas.openxmlformats.org/officeDocument/2006/relationships/image" Target="../media/image276.jpeg"/><Relationship Id="rId38" Type="http://schemas.openxmlformats.org/officeDocument/2006/relationships/image" Target="../media/image281.png"/><Relationship Id="rId46" Type="http://schemas.openxmlformats.org/officeDocument/2006/relationships/image" Target="../media/image289.png"/><Relationship Id="rId59" Type="http://schemas.openxmlformats.org/officeDocument/2006/relationships/image" Target="../media/image302.png"/><Relationship Id="rId67" Type="http://schemas.openxmlformats.org/officeDocument/2006/relationships/image" Target="../media/image310.png"/><Relationship Id="rId20" Type="http://schemas.openxmlformats.org/officeDocument/2006/relationships/image" Target="../media/image263.png"/><Relationship Id="rId41" Type="http://schemas.openxmlformats.org/officeDocument/2006/relationships/image" Target="../media/image284.jpeg"/><Relationship Id="rId54" Type="http://schemas.openxmlformats.org/officeDocument/2006/relationships/image" Target="../media/image297.png"/><Relationship Id="rId62" Type="http://schemas.openxmlformats.org/officeDocument/2006/relationships/image" Target="../media/image305.png"/><Relationship Id="rId70" Type="http://schemas.openxmlformats.org/officeDocument/2006/relationships/image" Target="../media/image313.png"/></Relationships>
</file>

<file path=ppt/slides/_rels/slide137.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112.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139.xml.rels><?xml version="1.0" encoding="UTF-8" standalone="yes"?>
<Relationships xmlns="http://schemas.openxmlformats.org/package/2006/relationships"><Relationship Id="rId3" Type="http://schemas.openxmlformats.org/officeDocument/2006/relationships/image" Target="../media/image319.jp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67.JPG"/></Relationships>
</file>

<file path=ppt/slides/_rels/slide140.xml.rels><?xml version="1.0" encoding="UTF-8" standalone="yes"?>
<Relationships xmlns="http://schemas.openxmlformats.org/package/2006/relationships"><Relationship Id="rId3" Type="http://schemas.openxmlformats.org/officeDocument/2006/relationships/image" Target="../media/image320.GIF"/><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141.xml.rels><?xml version="1.0" encoding="UTF-8" standalone="yes"?>
<Relationships xmlns="http://schemas.openxmlformats.org/package/2006/relationships"><Relationship Id="rId2" Type="http://schemas.openxmlformats.org/officeDocument/2006/relationships/image" Target="../media/image321.GIF"/><Relationship Id="rId1" Type="http://schemas.openxmlformats.org/officeDocument/2006/relationships/slideLayout" Target="../slideLayouts/slideLayout117.xml"/></Relationships>
</file>

<file path=ppt/slides/_rels/slide142.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69.xml"/><Relationship Id="rId1" Type="http://schemas.openxmlformats.org/officeDocument/2006/relationships/slideLayout" Target="../slideLayouts/slideLayout232.xml"/><Relationship Id="rId5" Type="http://schemas.openxmlformats.org/officeDocument/2006/relationships/image" Target="../media/image324.png"/><Relationship Id="rId4" Type="http://schemas.openxmlformats.org/officeDocument/2006/relationships/image" Target="../media/image323.png"/></Relationships>
</file>

<file path=ppt/slides/_rels/slide143.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70.xml"/><Relationship Id="rId1" Type="http://schemas.openxmlformats.org/officeDocument/2006/relationships/slideLayout" Target="../slideLayouts/slideLayout250.xml"/></Relationships>
</file>

<file path=ppt/slides/_rels/slide144.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71.xml"/><Relationship Id="rId1" Type="http://schemas.openxmlformats.org/officeDocument/2006/relationships/slideLayout" Target="../slideLayouts/slideLayout250.xml"/></Relationships>
</file>

<file path=ppt/slides/_rels/slide145.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72.xml"/><Relationship Id="rId1" Type="http://schemas.openxmlformats.org/officeDocument/2006/relationships/slideLayout" Target="../slideLayouts/slideLayout195.xml"/></Relationships>
</file>

<file path=ppt/slides/_rels/slide146.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73.xml"/><Relationship Id="rId1" Type="http://schemas.openxmlformats.org/officeDocument/2006/relationships/slideLayout" Target="../slideLayouts/slideLayout195.xml"/></Relationships>
</file>

<file path=ppt/slides/_rels/slide147.xml.rels><?xml version="1.0" encoding="UTF-8" standalone="yes"?>
<Relationships xmlns="http://schemas.openxmlformats.org/package/2006/relationships"><Relationship Id="rId3" Type="http://schemas.openxmlformats.org/officeDocument/2006/relationships/image" Target="../media/image329.emf"/><Relationship Id="rId2" Type="http://schemas.openxmlformats.org/officeDocument/2006/relationships/notesSlide" Target="../notesSlides/notesSlide74.xml"/><Relationship Id="rId1" Type="http://schemas.openxmlformats.org/officeDocument/2006/relationships/slideLayout" Target="../slideLayouts/slideLayout190.xml"/></Relationships>
</file>

<file path=ppt/slides/_rels/slide148.xml.rels><?xml version="1.0" encoding="UTF-8" standalone="yes"?>
<Relationships xmlns="http://schemas.openxmlformats.org/package/2006/relationships"><Relationship Id="rId2" Type="http://schemas.openxmlformats.org/officeDocument/2006/relationships/image" Target="../media/image330.emf"/><Relationship Id="rId1" Type="http://schemas.openxmlformats.org/officeDocument/2006/relationships/slideLayout" Target="../slideLayouts/slideLayout19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90.xml"/></Relationships>
</file>

<file path=ppt/slides/_rels/slide151.xml.rels><?xml version="1.0" encoding="UTF-8" standalone="yes"?>
<Relationships xmlns="http://schemas.openxmlformats.org/package/2006/relationships"><Relationship Id="rId3" Type="http://schemas.openxmlformats.org/officeDocument/2006/relationships/image" Target="../media/image331.JPG"/><Relationship Id="rId2" Type="http://schemas.openxmlformats.org/officeDocument/2006/relationships/notesSlide" Target="../notesSlides/notesSlide76.xml"/><Relationship Id="rId1" Type="http://schemas.openxmlformats.org/officeDocument/2006/relationships/slideLayout" Target="../slideLayouts/slideLayout190.xml"/></Relationships>
</file>

<file path=ppt/slides/_rels/slide152.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6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2.xml"/></Relationships>
</file>

<file path=ppt/slides/_rels/slide154.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78.xml"/><Relationship Id="rId1" Type="http://schemas.openxmlformats.org/officeDocument/2006/relationships/slideLayout" Target="../slideLayouts/slideLayout497.xml"/><Relationship Id="rId6" Type="http://schemas.openxmlformats.org/officeDocument/2006/relationships/image" Target="../media/image336.png"/><Relationship Id="rId5" Type="http://schemas.openxmlformats.org/officeDocument/2006/relationships/image" Target="../media/image335.png"/><Relationship Id="rId4" Type="http://schemas.openxmlformats.org/officeDocument/2006/relationships/image" Target="../media/image334.gif"/></Relationships>
</file>

<file path=ppt/slides/_rels/slide155.xml.rels><?xml version="1.0" encoding="UTF-8" standalone="yes"?>
<Relationships xmlns="http://schemas.openxmlformats.org/package/2006/relationships"><Relationship Id="rId3" Type="http://schemas.openxmlformats.org/officeDocument/2006/relationships/image" Target="../media/image337.JPG"/><Relationship Id="rId2" Type="http://schemas.openxmlformats.org/officeDocument/2006/relationships/notesSlide" Target="../notesSlides/notesSlide79.xml"/><Relationship Id="rId1" Type="http://schemas.openxmlformats.org/officeDocument/2006/relationships/slideLayout" Target="../slideLayouts/slideLayout355.xml"/><Relationship Id="rId4" Type="http://schemas.openxmlformats.org/officeDocument/2006/relationships/image" Target="../media/image338.JPG"/></Relationships>
</file>

<file path=ppt/slides/_rels/slide156.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327.xml"/></Relationships>
</file>

<file path=ppt/slides/_rels/slide15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80.xml"/><Relationship Id="rId1" Type="http://schemas.openxmlformats.org/officeDocument/2006/relationships/slideLayout" Target="../slideLayouts/slideLayout327.xml"/></Relationships>
</file>

<file path=ppt/slides/_rels/slide15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81.xml"/><Relationship Id="rId1" Type="http://schemas.openxmlformats.org/officeDocument/2006/relationships/slideLayout" Target="../slideLayouts/slideLayout327.xml"/></Relationships>
</file>

<file path=ppt/slides/_rels/slide159.xml.rels><?xml version="1.0" encoding="UTF-8" standalone="yes"?>
<Relationships xmlns="http://schemas.openxmlformats.org/package/2006/relationships"><Relationship Id="rId3" Type="http://schemas.openxmlformats.org/officeDocument/2006/relationships/image" Target="../media/image341.jpg"/><Relationship Id="rId2" Type="http://schemas.openxmlformats.org/officeDocument/2006/relationships/notesSlide" Target="../notesSlides/notesSlide82.xml"/><Relationship Id="rId1" Type="http://schemas.openxmlformats.org/officeDocument/2006/relationships/slideLayout" Target="../slideLayouts/slideLayout332.xml"/><Relationship Id="rId4" Type="http://schemas.openxmlformats.org/officeDocument/2006/relationships/image" Target="../media/image342.jpg"/></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54.xml"/></Relationships>
</file>

<file path=ppt/slides/_rels/slide16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83.xml"/><Relationship Id="rId1" Type="http://schemas.openxmlformats.org/officeDocument/2006/relationships/slideLayout" Target="../slideLayouts/slideLayout337.xml"/><Relationship Id="rId5" Type="http://schemas.openxmlformats.org/officeDocument/2006/relationships/image" Target="../media/image345.png"/><Relationship Id="rId4" Type="http://schemas.openxmlformats.org/officeDocument/2006/relationships/image" Target="../media/image344.png"/></Relationships>
</file>

<file path=ppt/slides/_rels/slide161.xml.rels><?xml version="1.0" encoding="UTF-8" standalone="yes"?>
<Relationships xmlns="http://schemas.openxmlformats.org/package/2006/relationships"><Relationship Id="rId3" Type="http://schemas.openxmlformats.org/officeDocument/2006/relationships/image" Target="../media/image346.JPG"/><Relationship Id="rId2" Type="http://schemas.openxmlformats.org/officeDocument/2006/relationships/notesSlide" Target="../notesSlides/notesSlide84.xml"/><Relationship Id="rId1" Type="http://schemas.openxmlformats.org/officeDocument/2006/relationships/slideLayout" Target="../slideLayouts/slideLayout333.xml"/><Relationship Id="rId4" Type="http://schemas.openxmlformats.org/officeDocument/2006/relationships/image" Target="../media/image347.png"/></Relationships>
</file>

<file path=ppt/slides/_rels/slide162.xml.rels><?xml version="1.0" encoding="UTF-8" standalone="yes"?>
<Relationships xmlns="http://schemas.openxmlformats.org/package/2006/relationships"><Relationship Id="rId3" Type="http://schemas.openxmlformats.org/officeDocument/2006/relationships/image" Target="../media/image348.emf"/><Relationship Id="rId2" Type="http://schemas.openxmlformats.org/officeDocument/2006/relationships/notesSlide" Target="../notesSlides/notesSlide85.xml"/><Relationship Id="rId1" Type="http://schemas.openxmlformats.org/officeDocument/2006/relationships/slideLayout" Target="../slideLayouts/slideLayout333.xml"/></Relationships>
</file>

<file path=ppt/slides/_rels/slide163.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86.xml"/><Relationship Id="rId1" Type="http://schemas.openxmlformats.org/officeDocument/2006/relationships/slideLayout" Target="../slideLayouts/slideLayout333.xml"/><Relationship Id="rId4" Type="http://schemas.openxmlformats.org/officeDocument/2006/relationships/image" Target="../media/image350.png"/></Relationships>
</file>

<file path=ppt/slides/_rels/slide164.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404.xml"/><Relationship Id="rId5" Type="http://schemas.openxmlformats.org/officeDocument/2006/relationships/image" Target="../media/image354.png"/><Relationship Id="rId4" Type="http://schemas.openxmlformats.org/officeDocument/2006/relationships/image" Target="../media/image353.png"/></Relationships>
</file>

<file path=ppt/slides/_rels/slide16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jpg"/><Relationship Id="rId1" Type="http://schemas.openxmlformats.org/officeDocument/2006/relationships/slideLayout" Target="../slideLayouts/slideLayout404.xml"/></Relationships>
</file>

<file path=ppt/slides/_rels/slide166.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112.xml"/></Relationships>
</file>

<file path=ppt/slides/_rels/slide167.xml.rels><?xml version="1.0" encoding="UTF-8" standalone="yes"?>
<Relationships xmlns="http://schemas.openxmlformats.org/package/2006/relationships"><Relationship Id="rId8" Type="http://schemas.openxmlformats.org/officeDocument/2006/relationships/hyperlink" Target="006_600x800_GOES_B1_VIS_SR_animated_14140_203000_182_14141_022500_182_EB_TSTORM2.mp4" TargetMode="External"/><Relationship Id="rId13" Type="http://schemas.openxmlformats.org/officeDocument/2006/relationships/hyperlink" Target="011_1080x1920_GOES_B1_MARIEZ_animated_2014237_134600_182_2014238_021900_182_EB_TSTORM2.mp4" TargetMode="External"/><Relationship Id="rId3" Type="http://schemas.openxmlformats.org/officeDocument/2006/relationships/hyperlink" Target="001_Video_09_BAMS2014_800x1000_GOES_B1_RIM_FIRE_animated_2013234_150000_182_2013234_200000_182_X.mp4" TargetMode="External"/><Relationship Id="rId7" Type="http://schemas.openxmlformats.org/officeDocument/2006/relationships/hyperlink" Target="005_Video_05_BAMS2014_600x1800_triplets_21Aug2013_redo.mp4" TargetMode="External"/><Relationship Id="rId12" Type="http://schemas.openxmlformats.org/officeDocument/2006/relationships/hyperlink" Target="010_1078x958_GOES_B1_CONV_TX_animated_2014144_111500_182_2014145_020000_182_EB_TSTORM2.mp4" TargetMode="External"/><Relationship Id="rId2" Type="http://schemas.openxmlformats.org/officeDocument/2006/relationships/notesSlide" Target="../notesSlides/notesSlide87.xml"/><Relationship Id="rId1" Type="http://schemas.openxmlformats.org/officeDocument/2006/relationships/slideLayout" Target="../slideLayouts/slideLayout112.xml"/><Relationship Id="rId6" Type="http://schemas.openxmlformats.org/officeDocument/2006/relationships/hyperlink" Target="004_Video_06_BAMS2014_GOES14_sandwich_larger.mp4" TargetMode="External"/><Relationship Id="rId11" Type="http://schemas.openxmlformats.org/officeDocument/2006/relationships/hyperlink" Target="009_Video_03_BAMS2014_800x1000_GOES_B1_FOG_PA_animated_2013232_111500_182_2013232_151500_182_FOG_DAN.mp4" TargetMode="External"/><Relationship Id="rId5" Type="http://schemas.openxmlformats.org/officeDocument/2006/relationships/hyperlink" Target="003_Video_08_BAMS2014_GOES14_VIS_IR2_19AUG2013loop_redo.mp4" TargetMode="External"/><Relationship Id="rId15" Type="http://schemas.openxmlformats.org/officeDocument/2006/relationships/hyperlink" Target="http://cimss.ssec.wisc.edu/goes/srsor/overview_training.html" TargetMode="External"/><Relationship Id="rId10" Type="http://schemas.openxmlformats.org/officeDocument/2006/relationships/hyperlink" Target="008_860x1060_GOES_B1_SRSOR_OHIO_animated_2013163_201500_182_2013164_005700_182_X.mp4" TargetMode="External"/><Relationship Id="rId4" Type="http://schemas.openxmlformats.org/officeDocument/2006/relationships/hyperlink" Target="002_S34_Video_05_800x900_GOES_B2_RSRSO_FIRES_OR_ID_animated_2012253_180000_182_2012253_220000_182_IR2TEMP.mov" TargetMode="External"/><Relationship Id="rId9" Type="http://schemas.openxmlformats.org/officeDocument/2006/relationships/hyperlink" Target="007_GOES14_IR_2panel_1_vs_15.mov" TargetMode="External"/><Relationship Id="rId14" Type="http://schemas.openxmlformats.org/officeDocument/2006/relationships/hyperlink" Target="012_sandy_6day_vis_usr_bin_qmax28_libx264_mp4_r48.mp4" TargetMode="Externa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592.xml"/><Relationship Id="rId1" Type="http://schemas.openxmlformats.org/officeDocument/2006/relationships/tags" Target="../tags/tag4.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92.xml"/><Relationship Id="rId1" Type="http://schemas.openxmlformats.org/officeDocument/2006/relationships/tags" Target="../tags/tag5.xml"/><Relationship Id="rId4" Type="http://schemas.openxmlformats.org/officeDocument/2006/relationships/hyperlink" Target="http://satelliteliaisonblog.wordpress.com/category/spc/"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358.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2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2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2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2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22.xml"/></Relationships>
</file>

<file path=ppt/slides/_rels/slide176.xml.rels><?xml version="1.0" encoding="UTF-8" standalone="yes"?>
<Relationships xmlns="http://schemas.openxmlformats.org/package/2006/relationships"><Relationship Id="rId2" Type="http://schemas.openxmlformats.org/officeDocument/2006/relationships/image" Target="../media/image359.jpg"/><Relationship Id="rId1" Type="http://schemas.openxmlformats.org/officeDocument/2006/relationships/slideLayout" Target="../slideLayouts/slideLayout427.xml"/></Relationships>
</file>

<file path=ppt/slides/_rels/slide177.xml.rels><?xml version="1.0" encoding="UTF-8" standalone="yes"?>
<Relationships xmlns="http://schemas.openxmlformats.org/package/2006/relationships"><Relationship Id="rId2" Type="http://schemas.openxmlformats.org/officeDocument/2006/relationships/image" Target="../media/image360.jpg"/><Relationship Id="rId1" Type="http://schemas.openxmlformats.org/officeDocument/2006/relationships/slideLayout" Target="../slideLayouts/slideLayout427.xml"/></Relationships>
</file>

<file path=ppt/slides/_rels/slide178.xml.rels><?xml version="1.0" encoding="UTF-8" standalone="yes"?>
<Relationships xmlns="http://schemas.openxmlformats.org/package/2006/relationships"><Relationship Id="rId2" Type="http://schemas.openxmlformats.org/officeDocument/2006/relationships/image" Target="../media/image361.jpg"/><Relationship Id="rId1" Type="http://schemas.openxmlformats.org/officeDocument/2006/relationships/slideLayout" Target="../slideLayouts/slideLayout427.xml"/></Relationships>
</file>

<file path=ppt/slides/_rels/slide179.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427.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2.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396.xml"/></Relationships>
</file>

<file path=ppt/slides/_rels/slide183.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76.xml"/><Relationship Id="rId5" Type="http://schemas.openxmlformats.org/officeDocument/2006/relationships/image" Target="../media/image366.png"/><Relationship Id="rId4" Type="http://schemas.openxmlformats.org/officeDocument/2006/relationships/image" Target="../media/image45.png"/></Relationships>
</file>

<file path=ppt/slides/_rels/slide184.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2" Type="http://schemas.openxmlformats.org/officeDocument/2006/relationships/notesSlide" Target="../notesSlides/notesSlide94.xml"/><Relationship Id="rId1" Type="http://schemas.openxmlformats.org/officeDocument/2006/relationships/slideLayout" Target="../slideLayouts/slideLayout299.xml"/><Relationship Id="rId5" Type="http://schemas.openxmlformats.org/officeDocument/2006/relationships/hyperlink" Target="http://cimss.ssec.wisc.edu/goes/webapps/bandapp/" TargetMode="External"/><Relationship Id="rId4" Type="http://schemas.openxmlformats.org/officeDocument/2006/relationships/image" Target="../media/image367.JP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6.xml.rels><?xml version="1.0" encoding="UTF-8" standalone="yes"?>
<Relationships xmlns="http://schemas.openxmlformats.org/package/2006/relationships"><Relationship Id="rId2" Type="http://schemas.openxmlformats.org/officeDocument/2006/relationships/image" Target="../media/image368.JPG"/><Relationship Id="rId1" Type="http://schemas.openxmlformats.org/officeDocument/2006/relationships/slideLayout" Target="../slideLayouts/slideLayout7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8.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76.xml"/></Relationships>
</file>

<file path=ppt/slides/_rels/slide189.xml.rels><?xml version="1.0" encoding="UTF-8" standalone="yes"?>
<Relationships xmlns="http://schemas.openxmlformats.org/package/2006/relationships"><Relationship Id="rId3" Type="http://schemas.openxmlformats.org/officeDocument/2006/relationships/hyperlink" Target="http://fusedfog.ssec.wisc.edu/?p=910#Update17November" TargetMode="External"/><Relationship Id="rId2" Type="http://schemas.openxmlformats.org/officeDocument/2006/relationships/notesSlide" Target="../notesSlides/notesSlide95.xml"/><Relationship Id="rId1" Type="http://schemas.openxmlformats.org/officeDocument/2006/relationships/slideLayout" Target="../slideLayouts/slideLayout276.xml"/><Relationship Id="rId6" Type="http://schemas.openxmlformats.org/officeDocument/2006/relationships/image" Target="../media/image371.PNG"/><Relationship Id="rId5" Type="http://schemas.openxmlformats.org/officeDocument/2006/relationships/image" Target="../media/image370.PNG"/><Relationship Id="rId4" Type="http://schemas.openxmlformats.org/officeDocument/2006/relationships/hyperlink" Target="http://cimss.ssec.wisc.edu/goes/blog/archives/177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462.xml"/></Relationships>
</file>

<file path=ppt/slides/_rels/slide19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6.xml"/><Relationship Id="rId1" Type="http://schemas.openxmlformats.org/officeDocument/2006/relationships/slideLayout" Target="../slideLayouts/slideLayout274.xml"/><Relationship Id="rId4" Type="http://schemas.openxmlformats.org/officeDocument/2006/relationships/image" Target="../media/image242.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01.xml"/></Relationships>
</file>

<file path=ppt/slides/_rels/slide194.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notesSlide" Target="../notesSlides/notesSlide98.xml"/><Relationship Id="rId1" Type="http://schemas.openxmlformats.org/officeDocument/2006/relationships/slideLayout" Target="../slideLayouts/slideLayout361.xml"/><Relationship Id="rId6" Type="http://schemas.openxmlformats.org/officeDocument/2006/relationships/image" Target="../media/image376.JPG"/><Relationship Id="rId5" Type="http://schemas.openxmlformats.org/officeDocument/2006/relationships/image" Target="../media/image375.jpg"/><Relationship Id="rId4" Type="http://schemas.openxmlformats.org/officeDocument/2006/relationships/image" Target="../media/image374.png"/></Relationships>
</file>

<file path=ppt/slides/_rels/slide195.xml.rels><?xml version="1.0" encoding="UTF-8" standalone="yes"?>
<Relationships xmlns="http://schemas.openxmlformats.org/package/2006/relationships"><Relationship Id="rId2" Type="http://schemas.openxmlformats.org/officeDocument/2006/relationships/image" Target="../media/image377.JPG"/><Relationship Id="rId1" Type="http://schemas.openxmlformats.org/officeDocument/2006/relationships/slideLayout" Target="../slideLayouts/slideLayout76.xml"/></Relationships>
</file>

<file path=ppt/slides/_rels/slide196.xml.rels><?xml version="1.0" encoding="UTF-8" standalone="yes"?>
<Relationships xmlns="http://schemas.openxmlformats.org/package/2006/relationships"><Relationship Id="rId2" Type="http://schemas.openxmlformats.org/officeDocument/2006/relationships/image" Target="../media/image378.jpeg"/><Relationship Id="rId1" Type="http://schemas.openxmlformats.org/officeDocument/2006/relationships/slideLayout" Target="../slideLayouts/slideLayout415.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14.xml"/><Relationship Id="rId1" Type="http://schemas.openxmlformats.org/officeDocument/2006/relationships/tags" Target="../tags/tag6.xml"/><Relationship Id="rId4" Type="http://schemas.openxmlformats.org/officeDocument/2006/relationships/image" Target="../media/image215.png"/></Relationships>
</file>

<file path=ppt/slides/_rels/slide198.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379.png"/><Relationship Id="rId7" Type="http://schemas.openxmlformats.org/officeDocument/2006/relationships/image" Target="../media/image383.png"/><Relationship Id="rId2" Type="http://schemas.openxmlformats.org/officeDocument/2006/relationships/notesSlide" Target="../notesSlides/notesSlide100.xml"/><Relationship Id="rId1" Type="http://schemas.openxmlformats.org/officeDocument/2006/relationships/slideLayout" Target="../slideLayouts/slideLayout410.xml"/><Relationship Id="rId6" Type="http://schemas.openxmlformats.org/officeDocument/2006/relationships/image" Target="../media/image382.png"/><Relationship Id="rId5" Type="http://schemas.openxmlformats.org/officeDocument/2006/relationships/image" Target="../media/image381.png"/><Relationship Id="rId4" Type="http://schemas.openxmlformats.org/officeDocument/2006/relationships/image" Target="../media/image380.png"/><Relationship Id="rId9" Type="http://schemas.openxmlformats.org/officeDocument/2006/relationships/image" Target="../media/image385.png"/></Relationships>
</file>

<file path=ppt/slides/_rels/slide199.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410.xml"/><Relationship Id="rId4" Type="http://schemas.openxmlformats.org/officeDocument/2006/relationships/image" Target="../media/image388.PNG"/></Relationships>
</file>

<file path=ppt/slides/_rels/slide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1.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15.xml"/><Relationship Id="rId1" Type="http://schemas.openxmlformats.org/officeDocument/2006/relationships/vmlDrawing" Target="../drawings/vmlDrawing4.vml"/><Relationship Id="rId5" Type="http://schemas.openxmlformats.org/officeDocument/2006/relationships/image" Target="../media/image389.emf"/><Relationship Id="rId4" Type="http://schemas.openxmlformats.org/officeDocument/2006/relationships/oleObject" Target="../embeddings/oleObject5.bin"/></Relationships>
</file>

<file path=ppt/slides/_rels/slide201.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image" Target="../media/image391.png"/><Relationship Id="rId7" Type="http://schemas.openxmlformats.org/officeDocument/2006/relationships/image" Target="../media/image395.png"/><Relationship Id="rId2" Type="http://schemas.openxmlformats.org/officeDocument/2006/relationships/image" Target="../media/image390.png"/><Relationship Id="rId1" Type="http://schemas.openxmlformats.org/officeDocument/2006/relationships/slideLayout" Target="../slideLayouts/slideLayout487.xml"/><Relationship Id="rId6" Type="http://schemas.openxmlformats.org/officeDocument/2006/relationships/image" Target="../media/image394.jpeg"/><Relationship Id="rId5" Type="http://schemas.openxmlformats.org/officeDocument/2006/relationships/image" Target="../media/image393.png"/><Relationship Id="rId4" Type="http://schemas.openxmlformats.org/officeDocument/2006/relationships/image" Target="../media/image392.png"/><Relationship Id="rId9" Type="http://schemas.openxmlformats.org/officeDocument/2006/relationships/image" Target="../media/image397.png"/></Relationships>
</file>

<file path=ppt/slides/_rels/slide202.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notesSlide" Target="../notesSlides/notesSlide102.xml"/><Relationship Id="rId1" Type="http://schemas.openxmlformats.org/officeDocument/2006/relationships/slideLayout" Target="../slideLayouts/slideLayout487.xml"/><Relationship Id="rId4" Type="http://schemas.openxmlformats.org/officeDocument/2006/relationships/image" Target="../media/image399.png"/></Relationships>
</file>

<file path=ppt/slides/_rels/slide203.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7" Type="http://schemas.openxmlformats.org/officeDocument/2006/relationships/image" Target="../media/image401.JPG"/><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245.xml"/><Relationship Id="rId6" Type="http://schemas.openxmlformats.org/officeDocument/2006/relationships/image" Target="../media/image400.jpeg"/><Relationship Id="rId5" Type="http://schemas.openxmlformats.org/officeDocument/2006/relationships/hyperlink" Target="http://www.nesdis.noaa.gov/fourbox/09-23-13/" TargetMode="External"/><Relationship Id="rId4" Type="http://schemas.openxmlformats.org/officeDocument/2006/relationships/hyperlink" Target="http://cimss.ssec.wisc.edu/goes/srsor2014/GOES-14_SRSOR.html"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journals.ametsoc.org.ezproxy.library.wisc.edu/doi/pdf/10.1175/BAMS-86-8-1079" TargetMode="External"/><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494.xml"/></Relationships>
</file>

<file path=ppt/slides/_rels/slide205.xml.rels><?xml version="1.0" encoding="UTF-8" standalone="yes"?>
<Relationships xmlns="http://schemas.openxmlformats.org/package/2006/relationships"><Relationship Id="rId8" Type="http://schemas.openxmlformats.org/officeDocument/2006/relationships/image" Target="../media/image407.jpeg"/><Relationship Id="rId3" Type="http://schemas.openxmlformats.org/officeDocument/2006/relationships/image" Target="../media/image402.jpeg"/><Relationship Id="rId7" Type="http://schemas.openxmlformats.org/officeDocument/2006/relationships/image" Target="../media/image406.jpeg"/><Relationship Id="rId2" Type="http://schemas.openxmlformats.org/officeDocument/2006/relationships/notesSlide" Target="../notesSlides/notesSlide103.xml"/><Relationship Id="rId1" Type="http://schemas.openxmlformats.org/officeDocument/2006/relationships/slideLayout" Target="../slideLayouts/slideLayout519.xml"/><Relationship Id="rId6" Type="http://schemas.openxmlformats.org/officeDocument/2006/relationships/image" Target="../media/image405.jpeg"/><Relationship Id="rId5" Type="http://schemas.openxmlformats.org/officeDocument/2006/relationships/image" Target="../media/image404.jpeg"/><Relationship Id="rId10" Type="http://schemas.openxmlformats.org/officeDocument/2006/relationships/image" Target="../media/image409.jpeg"/><Relationship Id="rId4" Type="http://schemas.openxmlformats.org/officeDocument/2006/relationships/image" Target="../media/image403.jpeg"/><Relationship Id="rId9" Type="http://schemas.openxmlformats.org/officeDocument/2006/relationships/image" Target="../media/image408.jpeg"/></Relationships>
</file>

<file path=ppt/slides/_rels/slide206.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558.xml"/></Relationships>
</file>

<file path=ppt/slides/_rels/slide207.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558.xml"/></Relationships>
</file>

<file path=ppt/slides/_rels/slide208.xml.rels><?xml version="1.0" encoding="UTF-8" standalone="yes"?>
<Relationships xmlns="http://schemas.openxmlformats.org/package/2006/relationships"><Relationship Id="rId2" Type="http://schemas.openxmlformats.org/officeDocument/2006/relationships/image" Target="../media/image412.png"/><Relationship Id="rId1" Type="http://schemas.openxmlformats.org/officeDocument/2006/relationships/slideLayout" Target="../slideLayouts/slideLayout558.xml"/></Relationships>
</file>

<file path=ppt/slides/_rels/slide209.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563.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92.jp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79.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19.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rammb.cira.colostate.edu/projects/goes-p/" TargetMode="External"/><Relationship Id="rId2" Type="http://schemas.openxmlformats.org/officeDocument/2006/relationships/notesSlide" Target="../notesSlides/notesSlide20.xml"/><Relationship Id="rId1" Type="http://schemas.openxmlformats.org/officeDocument/2006/relationships/slideLayout" Target="../slideLayouts/slideLayout55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21.xml"/><Relationship Id="rId1" Type="http://schemas.openxmlformats.org/officeDocument/2006/relationships/slideLayout" Target="../slideLayouts/slideLayout627.xml"/></Relationships>
</file>

<file path=ppt/slides/_rels/slide38.xml.rels><?xml version="1.0" encoding="UTF-8" standalone="yes"?>
<Relationships xmlns="http://schemas.openxmlformats.org/package/2006/relationships"><Relationship Id="rId3" Type="http://schemas.openxmlformats.org/officeDocument/2006/relationships/hyperlink" Target="GOES-12_SA_WV_4times.mp4" TargetMode="External"/><Relationship Id="rId2" Type="http://schemas.openxmlformats.org/officeDocument/2006/relationships/image" Target="../media/image104.gif"/><Relationship Id="rId1" Type="http://schemas.openxmlformats.org/officeDocument/2006/relationships/slideLayout" Target="../slideLayouts/slideLayout627.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276.xml"/><Relationship Id="rId4" Type="http://schemas.openxmlformats.org/officeDocument/2006/relationships/hyperlink" Target="http://cimss.ssec.wisc.edu/goes/blog/archives/1506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3" Type="http://schemas.openxmlformats.org/officeDocument/2006/relationships/hyperlink" Target="http://cimss.ssec.wisc.edu/goes/blog/archives/17027" TargetMode="External"/><Relationship Id="rId2" Type="http://schemas.openxmlformats.org/officeDocument/2006/relationships/hyperlink" Target="http://cimss.ssec.wisc.edu/goes/blog/archives/16856" TargetMode="External"/><Relationship Id="rId1" Type="http://schemas.openxmlformats.org/officeDocument/2006/relationships/slideLayout" Target="../slideLayouts/slideLayout271.xml"/><Relationship Id="rId4" Type="http://schemas.openxmlformats.org/officeDocument/2006/relationships/image" Target="../media/image106.GIF"/></Relationships>
</file>

<file path=ppt/slides/_rels/slide41.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107.gif"/><Relationship Id="rId2" Type="http://schemas.openxmlformats.org/officeDocument/2006/relationships/notesSlide" Target="../notesSlides/notesSlide23.xml"/><Relationship Id="rId1" Type="http://schemas.openxmlformats.org/officeDocument/2006/relationships/slideLayout" Target="../slideLayouts/slideLayout273.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8.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111.JPG"/><Relationship Id="rId4" Type="http://schemas.openxmlformats.org/officeDocument/2006/relationships/image" Target="../media/image110.JP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7.xml"/><Relationship Id="rId1" Type="http://schemas.openxmlformats.org/officeDocument/2006/relationships/vmlDrawing" Target="../drawings/vmlDrawing2.vml"/><Relationship Id="rId5" Type="http://schemas.openxmlformats.org/officeDocument/2006/relationships/image" Target="../media/image116.e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81.xml"/><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81.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38.xml"/></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1.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3.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42.xml"/><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6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04.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474.xml"/><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4.xml"/></Relationships>
</file>

<file path=ppt/slides/_rels/slide7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4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450.xml"/><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45.xml"/><Relationship Id="rId7" Type="http://schemas.openxmlformats.org/officeDocument/2006/relationships/oleObject" Target="../embeddings/oleObject4.bin"/><Relationship Id="rId2" Type="http://schemas.openxmlformats.org/officeDocument/2006/relationships/slideLayout" Target="../slideLayouts/slideLayout104.xml"/><Relationship Id="rId1" Type="http://schemas.openxmlformats.org/officeDocument/2006/relationships/vmlDrawing" Target="../drawings/vmlDrawing3.vml"/><Relationship Id="rId6" Type="http://schemas.openxmlformats.org/officeDocument/2006/relationships/image" Target="../media/image151.jpeg"/><Relationship Id="rId5" Type="http://schemas.openxmlformats.org/officeDocument/2006/relationships/image" Target="../media/image149.png"/><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8" Type="http://schemas.openxmlformats.org/officeDocument/2006/relationships/image" Target="../media/image157.gif"/><Relationship Id="rId3" Type="http://schemas.openxmlformats.org/officeDocument/2006/relationships/image" Target="../media/image152.jpeg"/><Relationship Id="rId7" Type="http://schemas.openxmlformats.org/officeDocument/2006/relationships/image" Target="../media/image156.png"/><Relationship Id="rId12" Type="http://schemas.openxmlformats.org/officeDocument/2006/relationships/image" Target="../media/image161.gif"/><Relationship Id="rId2" Type="http://schemas.openxmlformats.org/officeDocument/2006/relationships/notesSlide" Target="../notesSlides/notesSlide46.xml"/><Relationship Id="rId1" Type="http://schemas.openxmlformats.org/officeDocument/2006/relationships/slideLayout" Target="../slideLayouts/slideLayout574.xml"/><Relationship Id="rId6" Type="http://schemas.openxmlformats.org/officeDocument/2006/relationships/image" Target="../media/image155.png"/><Relationship Id="rId11" Type="http://schemas.openxmlformats.org/officeDocument/2006/relationships/image" Target="../media/image160.wmf"/><Relationship Id="rId5" Type="http://schemas.openxmlformats.org/officeDocument/2006/relationships/image" Target="../media/image154.png"/><Relationship Id="rId10" Type="http://schemas.openxmlformats.org/officeDocument/2006/relationships/image" Target="../media/image159.gif"/><Relationship Id="rId4" Type="http://schemas.openxmlformats.org/officeDocument/2006/relationships/image" Target="../media/image153.png"/><Relationship Id="rId9" Type="http://schemas.openxmlformats.org/officeDocument/2006/relationships/image" Target="../media/image158.wmf"/></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62.xml"/></Relationships>
</file>

<file path=ppt/slides/_rels/slide7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80.xml"/></Relationships>
</file>

<file path=ppt/slides/_rels/slide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8.xml"/><Relationship Id="rId1" Type="http://schemas.openxmlformats.org/officeDocument/2006/relationships/slideLayout" Target="../slideLayouts/slideLayout104.xml"/><Relationship Id="rId5" Type="http://schemas.openxmlformats.org/officeDocument/2006/relationships/image" Target="../media/image167.gif"/><Relationship Id="rId4" Type="http://schemas.openxmlformats.org/officeDocument/2006/relationships/image" Target="../media/image166.gif"/></Relationships>
</file>

<file path=ppt/slides/_rels/slide79.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jpeg"/><Relationship Id="rId18" Type="http://schemas.openxmlformats.org/officeDocument/2006/relationships/image" Target="../media/image183.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17" Type="http://schemas.openxmlformats.org/officeDocument/2006/relationships/image" Target="../media/image182.png"/><Relationship Id="rId2" Type="http://schemas.openxmlformats.org/officeDocument/2006/relationships/notesSlide" Target="../notesSlides/notesSlide49.xml"/><Relationship Id="rId16" Type="http://schemas.openxmlformats.org/officeDocument/2006/relationships/image" Target="../media/image181.png"/><Relationship Id="rId1" Type="http://schemas.openxmlformats.org/officeDocument/2006/relationships/slideLayout" Target="../slideLayouts/slideLayout374.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5" Type="http://schemas.openxmlformats.org/officeDocument/2006/relationships/image" Target="../media/image180.jpe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jpeg"/><Relationship Id="rId14" Type="http://schemas.openxmlformats.org/officeDocument/2006/relationships/image" Target="../media/image179.jpe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58.jpg"/></Relationships>
</file>

<file path=ppt/slides/_rels/slide8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68.png"/><Relationship Id="rId1" Type="http://schemas.openxmlformats.org/officeDocument/2006/relationships/slideLayout" Target="../slideLayouts/slideLayout374.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185.png"/></Relationships>
</file>

<file path=ppt/slides/_rels/slide81.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0.xml"/><Relationship Id="rId1" Type="http://schemas.openxmlformats.org/officeDocument/2006/relationships/slideLayout" Target="../slideLayouts/slideLayout607.xml"/></Relationships>
</file>

<file path=ppt/slides/_rels/slide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1.xml"/><Relationship Id="rId1" Type="http://schemas.openxmlformats.org/officeDocument/2006/relationships/slideLayout" Target="../slideLayouts/slideLayout607.xml"/></Relationships>
</file>

<file path=ppt/slides/_rels/slide8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2.xml"/><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3.xml"/><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5.xml"/></Relationships>
</file>

<file path=ppt/slides/_rels/slide8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4.xml"/><Relationship Id="rId1" Type="http://schemas.openxmlformats.org/officeDocument/2006/relationships/slideLayout" Target="../slideLayouts/slideLayout141.xml"/><Relationship Id="rId5" Type="http://schemas.openxmlformats.org/officeDocument/2006/relationships/image" Target="../media/image95.png"/><Relationship Id="rId4" Type="http://schemas.openxmlformats.org/officeDocument/2006/relationships/image" Target="../media/image196.png"/></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9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47.xml"/></Relationships>
</file>

<file path=ppt/slides/_rels/slide91.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147.xml"/></Relationships>
</file>

<file path=ppt/slides/_rels/slide9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8.xml"/></Relationships>
</file>

<file path=ppt/slides/_rels/slide9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7.xml"/><Relationship Id="rId1" Type="http://schemas.openxmlformats.org/officeDocument/2006/relationships/slideLayout" Target="../slideLayouts/slideLayout580.xml"/><Relationship Id="rId4" Type="http://schemas.openxmlformats.org/officeDocument/2006/relationships/image" Target="../media/image201.png"/></Relationships>
</file>

<file path=ppt/slides/_rels/slide95.xml.rels><?xml version="1.0" encoding="UTF-8" standalone="yes"?>
<Relationships xmlns="http://schemas.openxmlformats.org/package/2006/relationships"><Relationship Id="rId2" Type="http://schemas.openxmlformats.org/officeDocument/2006/relationships/image" Target="../media/image202.gif"/><Relationship Id="rId1" Type="http://schemas.openxmlformats.org/officeDocument/2006/relationships/slideLayout" Target="../slideLayouts/slideLayout584.xml"/></Relationships>
</file>

<file path=ppt/slides/_rels/slide9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8.xml"/><Relationship Id="rId1" Type="http://schemas.openxmlformats.org/officeDocument/2006/relationships/slideLayout" Target="../slideLayouts/slideLayout638.xml"/><Relationship Id="rId5" Type="http://schemas.openxmlformats.org/officeDocument/2006/relationships/image" Target="../media/image205.png"/><Relationship Id="rId4" Type="http://schemas.openxmlformats.org/officeDocument/2006/relationships/image" Target="../media/image204.jpeg"/></Relationships>
</file>

<file path=ppt/slides/_rels/slide9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10.xml"/><Relationship Id="rId4" Type="http://schemas.openxmlformats.org/officeDocument/2006/relationships/image" Target="../media/image208.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09.png"/></Relationships>
</file>

<file path=ppt/slides/_rels/slide99.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image" Target="../media/image210.tiff"/><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800" y="1152525"/>
            <a:ext cx="8696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History and Evolution of the GOES-R Advanced Baseline Imager </a:t>
            </a:r>
          </a:p>
        </p:txBody>
      </p:sp>
      <p:sp>
        <p:nvSpPr>
          <p:cNvPr id="101379" name="Text Box 3"/>
          <p:cNvSpPr txBox="1">
            <a:spLocks noChangeArrowheads="1"/>
          </p:cNvSpPr>
          <p:nvPr/>
        </p:nvSpPr>
        <p:spPr bwMode="auto">
          <a:xfrm>
            <a:off x="304800" y="25908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Invited presentation at the </a:t>
            </a:r>
            <a:r>
              <a:rPr lang="en-US" sz="1600" b="1" dirty="0" smtClean="0">
                <a:solidFill>
                  <a:srgbClr val="FFFFFF"/>
                </a:solidFill>
              </a:rPr>
              <a:t>PMSR </a:t>
            </a:r>
            <a:endParaRPr lang="en-US" sz="1600" b="1" dirty="0" smtClean="0">
              <a:solidFill>
                <a:srgbClr val="FFFFFF"/>
              </a:solidFill>
            </a:endParaRPr>
          </a:p>
          <a:p>
            <a:pPr algn="ctr" eaLnBrk="1" fontAlgn="base" hangingPunct="1">
              <a:spcBef>
                <a:spcPct val="0"/>
              </a:spcBef>
              <a:spcAft>
                <a:spcPct val="0"/>
              </a:spcAft>
            </a:pPr>
            <a:r>
              <a:rPr lang="en-US" sz="1600" b="1" dirty="0" smtClean="0">
                <a:solidFill>
                  <a:srgbClr val="FFFFFF"/>
                </a:solidFill>
              </a:rPr>
              <a:t>Fort Wayne, Indiana</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March 26, 2015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
        <p:nvSpPr>
          <p:cNvPr id="5" name="TextBox 4"/>
          <p:cNvSpPr txBox="1"/>
          <p:nvPr/>
        </p:nvSpPr>
        <p:spPr>
          <a:xfrm>
            <a:off x="3962401" y="4495800"/>
            <a:ext cx="4952999" cy="1200329"/>
          </a:xfrm>
          <a:prstGeom prst="rect">
            <a:avLst/>
          </a:prstGeom>
          <a:noFill/>
        </p:spPr>
        <p:txBody>
          <a:bodyPr wrap="square" rtlCol="0">
            <a:spAutoFit/>
          </a:bodyPr>
          <a:lstStyle/>
          <a:p>
            <a:r>
              <a:rPr lang="en-US" i="1" dirty="0" smtClean="0"/>
              <a:t>Former National Hurricane Center director Robert Sheets once said that if he had only one tool to do his forecasting job, it would be the geostationary weather satellite.</a:t>
            </a:r>
            <a:endParaRPr lang="en-US" i="1" dirty="0"/>
          </a:p>
        </p:txBody>
      </p:sp>
    </p:spTree>
    <p:extLst>
      <p:ext uri="{BB962C8B-B14F-4D97-AF65-F5344CB8AC3E}">
        <p14:creationId xmlns:p14="http://schemas.microsoft.com/office/powerpoint/2010/main" val="3537943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pPr eaLnBrk="1" hangingPunct="1"/>
            <a:endParaRPr lang="en-US" smtClean="0"/>
          </a:p>
        </p:txBody>
      </p:sp>
      <p:sp>
        <p:nvSpPr>
          <p:cNvPr id="109571" name="Rectangle 3" descr="D_Goetze_09MAY1966_page_01"/>
          <p:cNvSpPr>
            <a:spLocks noGrp="1" noChangeAspect="1" noChangeArrowheads="1"/>
          </p:cNvSpPr>
          <p:nvPr isPhoto="1"/>
        </p:nvSpPr>
        <p:spPr bwMode="auto">
          <a:xfrm>
            <a:off x="1962150" y="0"/>
            <a:ext cx="5218113"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957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4AE791-AA7C-436B-967C-DF5AADF0B0DA}" type="slidenum">
              <a:rPr lang="en-US" smtClean="0">
                <a:solidFill>
                  <a:srgbClr val="000000"/>
                </a:solidFill>
              </a:rPr>
              <a:pPr eaLnBrk="1" hangingPunct="1"/>
              <a:t>10</a:t>
            </a:fld>
            <a:endParaRPr lang="en-US" smtClean="0">
              <a:solidFill>
                <a:srgbClr val="000000"/>
              </a:solidFill>
            </a:endParaRPr>
          </a:p>
        </p:txBody>
      </p:sp>
      <p:sp>
        <p:nvSpPr>
          <p:cNvPr id="109572" name="Text Box 4"/>
          <p:cNvSpPr txBox="1">
            <a:spLocks noChangeArrowheads="1"/>
          </p:cNvSpPr>
          <p:nvPr/>
        </p:nvSpPr>
        <p:spPr bwMode="auto">
          <a:xfrm>
            <a:off x="152400" y="5943600"/>
            <a:ext cx="8763000"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Honeywell memo (May 6, 1966 meeting). Note the idea of “…extending the spectral capability of [the] Spin Scan Camera (to be flown on the ATS) from the visible into the IR region”.  </a:t>
            </a:r>
          </a:p>
        </p:txBody>
      </p:sp>
    </p:spTree>
    <p:extLst>
      <p:ext uri="{BB962C8B-B14F-4D97-AF65-F5344CB8AC3E}">
        <p14:creationId xmlns:p14="http://schemas.microsoft.com/office/powerpoint/2010/main" val="38886295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DSC03158 - storm A enhanced 1280x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14300" y="87465"/>
            <a:ext cx="8890000" cy="7694413"/>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Monitoring The Co-Evolution Of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Total Lightning, Radar, and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GOES-14 Super Rapid Scan Observations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Of Deep Convective Clouds</a:t>
            </a:r>
          </a:p>
          <a:p>
            <a:pPr algn="ctr" defTabSz="457200"/>
            <a:endParaRPr lang="en-US" sz="3600" b="1" dirty="0">
              <a:ln w="3175">
                <a:solidFill>
                  <a:prstClr val="white"/>
                </a:solidFill>
              </a:ln>
              <a:solidFill>
                <a:srgbClr val="000090"/>
              </a:solidFill>
              <a:latin typeface="Arial"/>
              <a:cs typeface="Arial"/>
            </a:endParaRPr>
          </a:p>
          <a:p>
            <a:pPr algn="ctr" defTabSz="457200"/>
            <a:r>
              <a:rPr lang="en-US" sz="2400" b="1" dirty="0">
                <a:ln w="3175">
                  <a:noFill/>
                </a:ln>
                <a:solidFill>
                  <a:srgbClr val="000090"/>
                </a:solidFill>
                <a:latin typeface="Arial"/>
                <a:cs typeface="Arial"/>
              </a:rPr>
              <a:t>Kristopher M. Bedka, Cecilia Wang, Patrick Minnis</a:t>
            </a:r>
          </a:p>
          <a:p>
            <a:pPr algn="ctr" defTabSz="457200"/>
            <a:r>
              <a:rPr lang="en-US" b="1" dirty="0">
                <a:ln w="3175">
                  <a:noFill/>
                </a:ln>
                <a:solidFill>
                  <a:srgbClr val="000090"/>
                </a:solidFill>
                <a:latin typeface="Arial"/>
                <a:cs typeface="Arial"/>
              </a:rPr>
              <a:t>NASA Langley Research Center</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Ryan Rogers, Lawrence D. Carey</a:t>
            </a:r>
          </a:p>
          <a:p>
            <a:pPr algn="ctr" defTabSz="457200"/>
            <a:r>
              <a:rPr lang="en-US" b="1" dirty="0">
                <a:ln w="3175">
                  <a:noFill/>
                </a:ln>
                <a:solidFill>
                  <a:srgbClr val="000090"/>
                </a:solidFill>
                <a:latin typeface="Arial"/>
                <a:cs typeface="Arial"/>
              </a:rPr>
              <a:t>University of Alabama in Huntsville</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Wayne Feltz</a:t>
            </a:r>
          </a:p>
          <a:p>
            <a:pPr algn="ctr" defTabSz="457200"/>
            <a:r>
              <a:rPr lang="en-US" b="1" dirty="0">
                <a:ln w="3175">
                  <a:noFill/>
                </a:ln>
                <a:solidFill>
                  <a:srgbClr val="000090"/>
                </a:solidFill>
                <a:latin typeface="Arial"/>
                <a:cs typeface="Arial"/>
              </a:rPr>
              <a:t>Cooperative Institute for Meteorological Satellite Studies</a:t>
            </a:r>
          </a:p>
          <a:p>
            <a:pPr algn="ctr" defTabSz="457200"/>
            <a:r>
              <a:rPr lang="en-US" b="1" dirty="0">
                <a:ln w="3175">
                  <a:noFill/>
                </a:ln>
                <a:solidFill>
                  <a:srgbClr val="000090"/>
                </a:solidFill>
                <a:latin typeface="Arial"/>
                <a:cs typeface="Arial"/>
              </a:rPr>
              <a:t>University of Wisconsin-Madison</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Jan Kanak</a:t>
            </a:r>
          </a:p>
          <a:p>
            <a:pPr algn="ctr" defTabSz="457200"/>
            <a:r>
              <a:rPr lang="en-US" b="1" dirty="0">
                <a:ln w="3175">
                  <a:noFill/>
                </a:ln>
                <a:solidFill>
                  <a:srgbClr val="000090"/>
                </a:solidFill>
                <a:latin typeface="Arial"/>
                <a:cs typeface="Arial"/>
              </a:rPr>
              <a:t>Slovak Hydrometeorological Institute</a:t>
            </a:r>
          </a:p>
          <a:p>
            <a:pPr algn="ctr" defTabSz="457200"/>
            <a:endParaRPr lang="en-US" sz="2400" b="1" dirty="0">
              <a:ln w="3175">
                <a:noFill/>
              </a:ln>
              <a:solidFill>
                <a:srgbClr val="000090"/>
              </a:solidFill>
              <a:latin typeface="Arial"/>
              <a:cs typeface="Arial"/>
            </a:endParaRPr>
          </a:p>
          <a:p>
            <a:pPr algn="ctr" defTabSz="457200"/>
            <a:r>
              <a:rPr lang="en-US" sz="3200" b="1" dirty="0">
                <a:ln w="3175">
                  <a:noFill/>
                </a:ln>
                <a:solidFill>
                  <a:srgbClr val="000090"/>
                </a:solidFill>
                <a:latin typeface="Arial"/>
                <a:cs typeface="Arial"/>
              </a:rPr>
              <a:t>  </a:t>
            </a:r>
          </a:p>
        </p:txBody>
      </p:sp>
      <p:sp>
        <p:nvSpPr>
          <p:cNvPr id="2" name="TextBox 1"/>
          <p:cNvSpPr txBox="1"/>
          <p:nvPr/>
        </p:nvSpPr>
        <p:spPr>
          <a:xfrm rot="19506645">
            <a:off x="7368708" y="4012173"/>
            <a:ext cx="1427827" cy="369332"/>
          </a:xfrm>
          <a:prstGeom prst="rect">
            <a:avLst/>
          </a:prstGeom>
          <a:noFill/>
        </p:spPr>
        <p:txBody>
          <a:bodyPr wrap="none" rtlCol="0">
            <a:spAutoFit/>
          </a:bodyPr>
          <a:lstStyle/>
          <a:p>
            <a:r>
              <a:rPr lang="en-US" dirty="0">
                <a:solidFill>
                  <a:srgbClr val="FF0000"/>
                </a:solidFill>
              </a:rPr>
              <a:t>Slide subset! </a:t>
            </a:r>
          </a:p>
        </p:txBody>
      </p:sp>
      <p:sp>
        <p:nvSpPr>
          <p:cNvPr id="3" name="Slide Number Placeholder 2"/>
          <p:cNvSpPr>
            <a:spLocks noGrp="1"/>
          </p:cNvSpPr>
          <p:nvPr>
            <p:ph type="sldNum" sz="quarter" idx="12"/>
          </p:nvPr>
        </p:nvSpPr>
        <p:spPr/>
        <p:txBody>
          <a:bodyPr/>
          <a:lstStyle/>
          <a:p>
            <a:fld id="{22F2BF20-AD8C-2140-8F4A-F17D557063AA}"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658448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i="1">
                <a:solidFill>
                  <a:srgbClr val="0000FF"/>
                </a:solidFill>
              </a:rPr>
              <a:t>Above-Anvil Cirrus Plume</a:t>
            </a:r>
          </a:p>
          <a:p>
            <a:r>
              <a:rPr lang="en-US" sz="3700" b="1" i="1">
                <a:solidFill>
                  <a:srgbClr val="0000FF"/>
                </a:solidFill>
              </a:rPr>
              <a:t>Severe Weather Relationships</a:t>
            </a:r>
          </a:p>
        </p:txBody>
      </p:sp>
      <p:sp>
        <p:nvSpPr>
          <p:cNvPr id="3" name="Rectangle 2"/>
          <p:cNvSpPr/>
          <p:nvPr/>
        </p:nvSpPr>
        <p:spPr>
          <a:xfrm>
            <a:off x="173166" y="1162209"/>
            <a:ext cx="8874633" cy="5355312"/>
          </a:xfrm>
          <a:prstGeom prst="rect">
            <a:avLst/>
          </a:prstGeom>
          <a:solidFill>
            <a:schemeClr val="bg1"/>
          </a:solidFill>
        </p:spPr>
        <p:txBody>
          <a:bodyPr wrap="square">
            <a:spAutoFit/>
          </a:bodyPr>
          <a:lstStyle/>
          <a:p>
            <a:pPr marL="285750" indent="-285750">
              <a:buFont typeface="Arial"/>
              <a:buChar char="•"/>
            </a:pPr>
            <a:r>
              <a:rPr lang="en-US" b="1" dirty="0">
                <a:solidFill>
                  <a:prstClr val="black"/>
                </a:solidFill>
              </a:rPr>
              <a:t>Plumes appeared in advance of a severe weather report for 28 of the 33 (85%) events </a:t>
            </a:r>
          </a:p>
          <a:p>
            <a:pPr marL="742950" lvl="1" indent="-285750">
              <a:buFontTx/>
              <a:buChar char="-"/>
            </a:pPr>
            <a:r>
              <a:rPr lang="en-US" dirty="0">
                <a:solidFill>
                  <a:prstClr val="black"/>
                </a:solidFill>
              </a:rPr>
              <a:t>For the 5 events with no lead-time, the plumes emerged a maximum of 10 </a:t>
            </a:r>
            <a:r>
              <a:rPr lang="en-US" dirty="0" err="1">
                <a:solidFill>
                  <a:prstClr val="black"/>
                </a:solidFill>
              </a:rPr>
              <a:t>mins</a:t>
            </a:r>
            <a:r>
              <a:rPr lang="en-US" dirty="0">
                <a:solidFill>
                  <a:prstClr val="black"/>
                </a:solidFill>
              </a:rPr>
              <a:t> after the severe weather report </a:t>
            </a:r>
          </a:p>
          <a:p>
            <a:pPr marL="742950" lvl="1" indent="-285750">
              <a:buFontTx/>
              <a:buChar char="-"/>
            </a:pPr>
            <a:r>
              <a:rPr lang="en-US" dirty="0">
                <a:solidFill>
                  <a:prstClr val="black"/>
                </a:solidFill>
              </a:rPr>
              <a:t>For the other 28 events, the plumes appeared an average of 18 minutes in advance of severe weather with a standard deviation of 14 </a:t>
            </a:r>
            <a:r>
              <a:rPr lang="en-US" dirty="0" err="1">
                <a:solidFill>
                  <a:prstClr val="black"/>
                </a:solidFill>
              </a:rPr>
              <a:t>mins</a:t>
            </a:r>
            <a:endParaRPr lang="en-US" dirty="0">
              <a:solidFill>
                <a:prstClr val="black"/>
              </a:solidFill>
            </a:endParaRPr>
          </a:p>
          <a:p>
            <a:pPr marL="742950" lvl="1" indent="-285750">
              <a:buFontTx/>
              <a:buChar char="-"/>
            </a:pPr>
            <a:r>
              <a:rPr lang="en-US" dirty="0">
                <a:solidFill>
                  <a:prstClr val="black"/>
                </a:solidFill>
              </a:rPr>
              <a:t>The large standard deviation was caused by 7 of the plumes providing greater than 30 minutes lead-time </a:t>
            </a:r>
          </a:p>
          <a:p>
            <a:pPr marL="742950" lvl="1" indent="-285750">
              <a:buFontTx/>
              <a:buChar char="-"/>
            </a:pPr>
            <a:endParaRPr lang="en-US" dirty="0">
              <a:solidFill>
                <a:prstClr val="black"/>
              </a:solidFill>
            </a:endParaRPr>
          </a:p>
          <a:p>
            <a:pPr marL="285750" indent="-285750">
              <a:buFont typeface="Arial"/>
              <a:buChar char="•"/>
            </a:pPr>
            <a:r>
              <a:rPr lang="en-US" b="1" dirty="0">
                <a:solidFill>
                  <a:prstClr val="black"/>
                </a:solidFill>
              </a:rPr>
              <a:t>The severe weather </a:t>
            </a:r>
            <a:r>
              <a:rPr lang="en-US" b="1" dirty="0" err="1">
                <a:solidFill>
                  <a:prstClr val="black"/>
                </a:solidFill>
              </a:rPr>
              <a:t>nowcast</a:t>
            </a:r>
            <a:r>
              <a:rPr lang="en-US" b="1" dirty="0">
                <a:solidFill>
                  <a:prstClr val="black"/>
                </a:solidFill>
              </a:rPr>
              <a:t> lead-times offered by GOES if it were operating in 15-30-minute operational and 7.5 min rapid scanning modes were determined </a:t>
            </a:r>
          </a:p>
          <a:p>
            <a:pPr marL="742950" lvl="1" indent="-285750">
              <a:buFontTx/>
              <a:buChar char="-"/>
            </a:pPr>
            <a:r>
              <a:rPr lang="en-US" dirty="0">
                <a:solidFill>
                  <a:prstClr val="black"/>
                </a:solidFill>
              </a:rPr>
              <a:t>A plume would have been observed prior to a severe weather report for 48% of the plume events if GOES were in normal operations; a plume would have been observed prior to a severe weather report for only 64% of the plume events if GOES were in 7.5 min rapid scan mode</a:t>
            </a:r>
          </a:p>
          <a:p>
            <a:pPr marL="742950" lvl="1" indent="-285750">
              <a:buFontTx/>
              <a:buChar char="-"/>
            </a:pPr>
            <a:endParaRPr lang="en-US" dirty="0">
              <a:solidFill>
                <a:prstClr val="black"/>
              </a:solidFill>
            </a:endParaRPr>
          </a:p>
          <a:p>
            <a:pPr marL="742950" lvl="1" indent="-285750">
              <a:buFontTx/>
              <a:buChar char="-"/>
            </a:pPr>
            <a:r>
              <a:rPr lang="en-US" dirty="0">
                <a:solidFill>
                  <a:prstClr val="black"/>
                </a:solidFill>
              </a:rPr>
              <a:t>For the 48% of the events observed by all scan modes, </a:t>
            </a:r>
          </a:p>
          <a:p>
            <a:pPr marL="1200150" lvl="2" indent="-285750">
              <a:buFontTx/>
              <a:buChar char="-"/>
            </a:pPr>
            <a:r>
              <a:rPr lang="en-US" dirty="0">
                <a:solidFill>
                  <a:prstClr val="black"/>
                </a:solidFill>
              </a:rPr>
              <a:t>SRSOR lead time          = 27 </a:t>
            </a:r>
            <a:r>
              <a:rPr lang="en-US" dirty="0" err="1">
                <a:solidFill>
                  <a:prstClr val="black"/>
                </a:solidFill>
              </a:rPr>
              <a:t>mins</a:t>
            </a:r>
            <a:r>
              <a:rPr lang="en-US" dirty="0">
                <a:solidFill>
                  <a:prstClr val="black"/>
                </a:solidFill>
              </a:rPr>
              <a:t>, </a:t>
            </a:r>
          </a:p>
          <a:p>
            <a:pPr marL="1200150" lvl="2" indent="-285750">
              <a:buFontTx/>
              <a:buChar char="-"/>
            </a:pPr>
            <a:r>
              <a:rPr lang="en-US" dirty="0">
                <a:solidFill>
                  <a:prstClr val="black"/>
                </a:solidFill>
              </a:rPr>
              <a:t>Rapid scan lead time   = 22 </a:t>
            </a:r>
            <a:r>
              <a:rPr lang="en-US" dirty="0" err="1">
                <a:solidFill>
                  <a:prstClr val="black"/>
                </a:solidFill>
              </a:rPr>
              <a:t>mins</a:t>
            </a:r>
            <a:r>
              <a:rPr lang="en-US" dirty="0">
                <a:solidFill>
                  <a:prstClr val="black"/>
                </a:solidFill>
              </a:rPr>
              <a:t>, </a:t>
            </a:r>
          </a:p>
          <a:p>
            <a:pPr marL="1200150" lvl="2" indent="-285750">
              <a:buFontTx/>
              <a:buChar char="-"/>
            </a:pPr>
            <a:r>
              <a:rPr lang="en-US" dirty="0">
                <a:solidFill>
                  <a:prstClr val="black"/>
                </a:solidFill>
              </a:rPr>
              <a:t>Operational lead time = 18 </a:t>
            </a:r>
            <a:r>
              <a:rPr lang="en-US" dirty="0" err="1">
                <a:solidFill>
                  <a:prstClr val="black"/>
                </a:solidFill>
              </a:rPr>
              <a:t>mins</a:t>
            </a:r>
            <a:endParaRPr lang="en-US" dirty="0">
              <a:solidFill>
                <a:prstClr val="black"/>
              </a:solidFill>
            </a:endParaRPr>
          </a:p>
        </p:txBody>
      </p:sp>
      <p:sp>
        <p:nvSpPr>
          <p:cNvPr id="4" name="Rectangle 3"/>
          <p:cNvSpPr/>
          <p:nvPr/>
        </p:nvSpPr>
        <p:spPr>
          <a:xfrm>
            <a:off x="381000" y="5257800"/>
            <a:ext cx="7924800" cy="121920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4"/>
          <p:cNvSpPr>
            <a:spLocks noGrp="1"/>
          </p:cNvSpPr>
          <p:nvPr>
            <p:ph type="sldNum" sz="quarter" idx="12"/>
          </p:nvPr>
        </p:nvSpPr>
        <p:spPr/>
        <p:txBody>
          <a:bodyPr/>
          <a:lstStyle/>
          <a:p>
            <a:fld id="{22F2BF20-AD8C-2140-8F4A-F17D557063AA}" type="slidenum">
              <a:rPr lang="en-US" smtClean="0">
                <a:solidFill>
                  <a:prstClr val="black">
                    <a:tint val="75000"/>
                  </a:prstClr>
                </a:solidFill>
              </a:rPr>
              <a:pPr/>
              <a:t>101</a:t>
            </a:fld>
            <a:endParaRPr lang="en-US">
              <a:solidFill>
                <a:prstClr val="black">
                  <a:tint val="75000"/>
                </a:prstClr>
              </a:solidFill>
            </a:endParaRPr>
          </a:p>
        </p:txBody>
      </p:sp>
      <p:sp>
        <p:nvSpPr>
          <p:cNvPr id="6" name="TextBox 5"/>
          <p:cNvSpPr txBox="1"/>
          <p:nvPr/>
        </p:nvSpPr>
        <p:spPr>
          <a:xfrm>
            <a:off x="5210825" y="6488668"/>
            <a:ext cx="3018775" cy="369332"/>
          </a:xfrm>
          <a:prstGeom prst="rect">
            <a:avLst/>
          </a:prstGeom>
          <a:noFill/>
        </p:spPr>
        <p:txBody>
          <a:bodyPr wrap="none" rtlCol="0">
            <a:spAutoFit/>
          </a:bodyPr>
          <a:lstStyle/>
          <a:p>
            <a:r>
              <a:rPr lang="en-US" b="1" dirty="0">
                <a:ln w="3175">
                  <a:noFill/>
                </a:ln>
                <a:solidFill>
                  <a:srgbClr val="000090"/>
                </a:solidFill>
                <a:latin typeface="Arial"/>
                <a:cs typeface="Arial"/>
              </a:rPr>
              <a:t>Kristopher M. </a:t>
            </a:r>
            <a:r>
              <a:rPr lang="en-US" b="1" dirty="0" err="1" smtClean="0">
                <a:ln w="3175">
                  <a:noFill/>
                </a:ln>
                <a:solidFill>
                  <a:srgbClr val="000090"/>
                </a:solidFill>
                <a:latin typeface="Arial"/>
                <a:cs typeface="Arial"/>
              </a:rPr>
              <a:t>Bedka</a:t>
            </a:r>
            <a:r>
              <a:rPr lang="en-US" b="1" dirty="0" smtClean="0">
                <a:ln w="3175">
                  <a:noFill/>
                </a:ln>
                <a:solidFill>
                  <a:srgbClr val="000090"/>
                </a:solidFill>
                <a:latin typeface="Arial"/>
                <a:cs typeface="Arial"/>
              </a:rPr>
              <a:t> et al.</a:t>
            </a:r>
            <a:endParaRPr lang="en-US" dirty="0"/>
          </a:p>
        </p:txBody>
      </p:sp>
    </p:spTree>
    <p:extLst>
      <p:ext uri="{BB962C8B-B14F-4D97-AF65-F5344CB8AC3E}">
        <p14:creationId xmlns:p14="http://schemas.microsoft.com/office/powerpoint/2010/main" val="20072704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dirty="0">
                <a:solidFill>
                  <a:srgbClr val="3333CC"/>
                </a:solidFill>
                <a:latin typeface="Times New Roman" pitchFamily="18" charset="0"/>
              </a:rPr>
              <a:t>Improved products could be realized from combinations of ABI </a:t>
            </a:r>
            <a:r>
              <a:rPr lang="en-US" sz="2800" b="1" i="1" dirty="0">
                <a:solidFill>
                  <a:srgbClr val="3333CC"/>
                </a:solidFill>
                <a:latin typeface="Times New Roman" pitchFamily="18" charset="0"/>
              </a:rPr>
              <a:t>and</a:t>
            </a:r>
            <a:r>
              <a:rPr lang="en-US" sz="2800" b="1" dirty="0">
                <a:solidFill>
                  <a:srgbClr val="3333CC"/>
                </a:solidFill>
                <a:latin typeface="Times New Roman" pitchFamily="18" charset="0"/>
              </a:rPr>
              <a:t> HES (</a:t>
            </a:r>
            <a:r>
              <a:rPr lang="en-US" sz="2800" b="1" dirty="0" err="1">
                <a:solidFill>
                  <a:srgbClr val="3333CC"/>
                </a:solidFill>
                <a:latin typeface="Times New Roman" pitchFamily="18" charset="0"/>
              </a:rPr>
              <a:t>Hyperspectral</a:t>
            </a:r>
            <a:r>
              <a:rPr lang="en-US" sz="2800" b="1" dirty="0">
                <a:solidFill>
                  <a:srgbClr val="3333CC"/>
                </a:solidFill>
                <a:latin typeface="Times New Roman" pitchFamily="18" charset="0"/>
              </a:rPr>
              <a:t>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Surface </a:t>
            </a:r>
          </a:p>
          <a:p>
            <a:pPr fontAlgn="base">
              <a:spcBef>
                <a:spcPct val="0"/>
              </a:spcBef>
              <a:spcAft>
                <a:spcPct val="0"/>
              </a:spcAft>
            </a:pPr>
            <a:r>
              <a:rPr lang="en-US">
                <a:solidFill>
                  <a:srgbClr val="000000"/>
                </a:solidFill>
                <a:latin typeface="Times New Roman" pitchFamily="18" charset="0"/>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a:t>
            </a:r>
          </a:p>
          <a:p>
            <a:pPr algn="r" eaLnBrk="1" fontAlgn="base" hangingPunct="1">
              <a:spcBef>
                <a:spcPct val="50000"/>
              </a:spcBef>
              <a:spcAft>
                <a:spcPct val="0"/>
              </a:spcAft>
            </a:pPr>
            <a:r>
              <a:rPr lang="en-US">
                <a:solidFill>
                  <a:srgbClr val="000000"/>
                </a:solidFill>
                <a:latin typeface="Times New Roman" pitchFamily="18" charset="0"/>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dirty="0">
                  <a:solidFill>
                    <a:srgbClr val="000000"/>
                  </a:solidFill>
                  <a:latin typeface="Times New Roman" pitchFamily="18" charset="0"/>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n-US">
                  <a:solidFill>
                    <a:srgbClr val="000000"/>
                  </a:solidFill>
                  <a:latin typeface="Times New Roman" pitchFamily="18" charset="0"/>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clearing</a:t>
              </a:r>
            </a:p>
          </p:txBody>
        </p:sp>
      </p:grpSp>
      <p:sp>
        <p:nvSpPr>
          <p:cNvPr id="176141" name="TextBox 18"/>
          <p:cNvSpPr txBox="1">
            <a:spLocks noChangeArrowheads="1"/>
          </p:cNvSpPr>
          <p:nvPr/>
        </p:nvSpPr>
        <p:spPr bwMode="auto">
          <a:xfrm>
            <a:off x="152400" y="6467475"/>
            <a:ext cx="95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a:solidFill>
                  <a:srgbClr val="000000"/>
                </a:solidFill>
                <a:latin typeface="Times New Roman" pitchFamily="18" charset="0"/>
              </a:rPr>
              <a:t>cira 2004</a:t>
            </a:r>
          </a:p>
        </p:txBody>
      </p:sp>
      <p:sp>
        <p:nvSpPr>
          <p:cNvPr id="2" name="TextBox 1"/>
          <p:cNvSpPr txBox="1"/>
          <p:nvPr/>
        </p:nvSpPr>
        <p:spPr>
          <a:xfrm>
            <a:off x="6771279" y="6431928"/>
            <a:ext cx="2307042" cy="369332"/>
          </a:xfrm>
          <a:prstGeom prst="rect">
            <a:avLst/>
          </a:prstGeom>
          <a:solidFill>
            <a:srgbClr val="FFFF00"/>
          </a:solidFill>
        </p:spPr>
        <p:txBody>
          <a:bodyPr wrap="none" rtlCol="0">
            <a:spAutoFit/>
          </a:bodyPr>
          <a:lstStyle/>
          <a:p>
            <a:r>
              <a:rPr lang="en-US" dirty="0">
                <a:solidFill>
                  <a:srgbClr val="000000"/>
                </a:solidFill>
              </a:rPr>
              <a:t>HES cancelled in 2006</a:t>
            </a:r>
          </a:p>
        </p:txBody>
      </p:sp>
    </p:spTree>
    <p:extLst>
      <p:ext uri="{BB962C8B-B14F-4D97-AF65-F5344CB8AC3E}">
        <p14:creationId xmlns:p14="http://schemas.microsoft.com/office/powerpoint/2010/main" val="3819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2371E3-7E71-48BE-A1B8-5EE9ED8D5475}" type="slidenum">
              <a:rPr lang="en-US" smtClean="0">
                <a:solidFill>
                  <a:srgbClr val="000000"/>
                </a:solidFill>
              </a:rPr>
              <a:pPr eaLnBrk="1" hangingPunct="1"/>
              <a:t>103</a:t>
            </a:fld>
            <a:endParaRPr lang="en-US" smtClean="0">
              <a:solidFill>
                <a:srgbClr val="000000"/>
              </a:solidFill>
            </a:endParaRPr>
          </a:p>
        </p:txBody>
      </p:sp>
      <p:sp>
        <p:nvSpPr>
          <p:cNvPr id="178179" name="Rectangle 2"/>
          <p:cNvSpPr>
            <a:spLocks noGrp="1" noChangeArrowheads="1"/>
          </p:cNvSpPr>
          <p:nvPr>
            <p:ph type="title"/>
          </p:nvPr>
        </p:nvSpPr>
        <p:spPr>
          <a:xfrm>
            <a:off x="228600" y="0"/>
            <a:ext cx="8915400" cy="1143000"/>
          </a:xfrm>
        </p:spPr>
        <p:txBody>
          <a:bodyPr/>
          <a:lstStyle/>
          <a:p>
            <a:r>
              <a:rPr lang="en-US" sz="3200" smtClean="0"/>
              <a:t>Why do we need a high spectral resolution sounder?</a:t>
            </a:r>
          </a:p>
        </p:txBody>
      </p:sp>
      <p:sp>
        <p:nvSpPr>
          <p:cNvPr id="178180"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178181" name="Group 4"/>
          <p:cNvGrpSpPr>
            <a:grpSpLocks/>
          </p:cNvGrpSpPr>
          <p:nvPr/>
        </p:nvGrpSpPr>
        <p:grpSpPr bwMode="auto">
          <a:xfrm>
            <a:off x="381000" y="1295400"/>
            <a:ext cx="9144000" cy="6858000"/>
            <a:chOff x="0" y="1200"/>
            <a:chExt cx="5760" cy="4320"/>
          </a:xfrm>
        </p:grpSpPr>
        <p:grpSp>
          <p:nvGrpSpPr>
            <p:cNvPr id="178185" name="Group 5"/>
            <p:cNvGrpSpPr>
              <a:grpSpLocks/>
            </p:cNvGrpSpPr>
            <p:nvPr/>
          </p:nvGrpSpPr>
          <p:grpSpPr bwMode="auto">
            <a:xfrm>
              <a:off x="0" y="1200"/>
              <a:ext cx="5760" cy="4320"/>
              <a:chOff x="0" y="1104"/>
              <a:chExt cx="5760" cy="4320"/>
            </a:xfrm>
          </p:grpSpPr>
          <p:pic>
            <p:nvPicPr>
              <p:cNvPr id="178187"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8"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89"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0"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1"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2"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3"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4"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8195"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6"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GOES-12 Sounder Bands</a:t>
                </a:r>
              </a:p>
              <a:p>
                <a:pPr eaLnBrk="1" hangingPunct="1"/>
                <a:r>
                  <a:rPr lang="en-US" sz="2000">
                    <a:solidFill>
                      <a:srgbClr val="000000"/>
                    </a:solidFill>
                    <a:latin typeface="Times New Roman" pitchFamily="18" charset="0"/>
                  </a:rPr>
                  <a:t>Smooth over required absorption lines </a:t>
                </a:r>
              </a:p>
            </p:txBody>
          </p:sp>
          <p:sp>
            <p:nvSpPr>
              <p:cNvPr id="178197"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6"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2" name="Rectangle 18"/>
          <p:cNvSpPr>
            <a:spLocks noChangeArrowheads="1"/>
          </p:cNvSpPr>
          <p:nvPr/>
        </p:nvSpPr>
        <p:spPr bwMode="auto">
          <a:xfrm>
            <a:off x="0" y="4632325"/>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a:solidFill>
                  <a:srgbClr val="FF0000"/>
                </a:solidFill>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178183"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rgbClr val="000000"/>
                </a:solidFill>
                <a:latin typeface="Times New Roman" pitchFamily="18" charset="0"/>
              </a:rPr>
              <a:t>Many papers document science value of high spectral resolution sounder that support weather forecast needs. (Sieglaff et al.)</a:t>
            </a:r>
          </a:p>
        </p:txBody>
      </p:sp>
      <p:sp>
        <p:nvSpPr>
          <p:cNvPr id="178184" name="Text Box 20"/>
          <p:cNvSpPr txBox="1">
            <a:spLocks noChangeArrowheads="1"/>
          </p:cNvSpPr>
          <p:nvPr/>
        </p:nvSpPr>
        <p:spPr bwMode="auto">
          <a:xfrm rot="-54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ko-KR" sz="1200">
                <a:solidFill>
                  <a:srgbClr val="000000"/>
                </a:solidFill>
                <a:ea typeface="Gulim" pitchFamily="34" charset="-127"/>
              </a:rPr>
              <a:t>Analysis courtesy of Justin Sieglaff, CIMSS.</a:t>
            </a:r>
            <a:endParaRPr lang="en-US">
              <a:solidFill>
                <a:srgbClr val="000000"/>
              </a:solidFill>
            </a:endParaRPr>
          </a:p>
        </p:txBody>
      </p:sp>
    </p:spTree>
    <p:extLst>
      <p:ext uri="{BB962C8B-B14F-4D97-AF65-F5344CB8AC3E}">
        <p14:creationId xmlns:p14="http://schemas.microsoft.com/office/powerpoint/2010/main" val="7318627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7C3EBF-7244-4236-B696-A8ED4A107E4D}" type="slidenum">
              <a:rPr lang="en-US">
                <a:solidFill>
                  <a:srgbClr val="000000"/>
                </a:solidFill>
              </a:rPr>
              <a:pPr/>
              <a:t>104</a:t>
            </a:fld>
            <a:endParaRPr lang="en-US">
              <a:solidFill>
                <a:srgbClr val="000000"/>
              </a:solidFill>
            </a:endParaRPr>
          </a:p>
        </p:txBody>
      </p:sp>
      <p:pic>
        <p:nvPicPr>
          <p:cNvPr id="8499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ko-KR" sz="2000">
                <a:solidFill>
                  <a:srgbClr val="FFFF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a:solidFill>
                <a:srgbClr val="FFFFFF"/>
              </a:solidFill>
              <a:ea typeface="Batang" pitchFamily="18" charset="-127"/>
              <a:cs typeface="Times New Roman" pitchFamily="18" charset="0"/>
            </a:endParaRPr>
          </a:p>
        </p:txBody>
      </p:sp>
      <p:sp>
        <p:nvSpPr>
          <p:cNvPr id="849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FFFF00"/>
                </a:solidFill>
              </a:rPr>
              <a:t>Example spectral coverage</a:t>
            </a:r>
          </a:p>
        </p:txBody>
      </p:sp>
    </p:spTree>
    <p:extLst>
      <p:ext uri="{BB962C8B-B14F-4D97-AF65-F5344CB8AC3E}">
        <p14:creationId xmlns:p14="http://schemas.microsoft.com/office/powerpoint/2010/main" val="328322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33350"/>
            <a:ext cx="8686800" cy="1466850"/>
          </a:xfrm>
        </p:spPr>
        <p:txBody>
          <a:bodyPr>
            <a:normAutofit fontScale="90000"/>
          </a:bodyPr>
          <a:lstStyle/>
          <a:p>
            <a:r>
              <a:rPr lang="en-US" sz="4000" b="1" dirty="0" smtClean="0"/>
              <a:t>Next Generation Geo Imagers</a:t>
            </a:r>
            <a:r>
              <a:rPr lang="en-US" sz="4000" dirty="0" smtClean="0"/>
              <a:t/>
            </a:r>
            <a:br>
              <a:rPr lang="en-US" sz="4000" dirty="0" smtClean="0"/>
            </a:br>
            <a:r>
              <a:rPr lang="en-US" sz="4000" dirty="0" smtClean="0"/>
              <a:t>(multispectral (&gt;11), on the order of 1km resolution, ~10 min FD)</a:t>
            </a:r>
            <a:endParaRPr lang="en-US" sz="4000" dirty="0"/>
          </a:p>
        </p:txBody>
      </p:sp>
      <p:sp>
        <p:nvSpPr>
          <p:cNvPr id="3" name="Subtitle 2"/>
          <p:cNvSpPr>
            <a:spLocks noGrp="1"/>
          </p:cNvSpPr>
          <p:nvPr>
            <p:ph type="subTitle" idx="1"/>
          </p:nvPr>
        </p:nvSpPr>
        <p:spPr>
          <a:xfrm>
            <a:off x="1828800" y="1828800"/>
            <a:ext cx="7086600" cy="4724400"/>
          </a:xfrm>
        </p:spPr>
        <p:txBody>
          <a:bodyPr>
            <a:normAutofit fontScale="92500" lnSpcReduction="10000"/>
          </a:bodyPr>
          <a:lstStyle/>
          <a:p>
            <a:pPr algn="l"/>
            <a:r>
              <a:rPr lang="en-US" dirty="0" smtClean="0">
                <a:solidFill>
                  <a:schemeClr val="tx1"/>
                </a:solidFill>
              </a:rPr>
              <a:t>2002 – SEVIRI (MSG) </a:t>
            </a:r>
            <a:r>
              <a:rPr lang="en-US" i="1" dirty="0" smtClean="0">
                <a:solidFill>
                  <a:schemeClr val="tx1"/>
                </a:solidFill>
              </a:rPr>
              <a:t>Europe</a:t>
            </a:r>
          </a:p>
          <a:p>
            <a:pPr algn="l"/>
            <a:r>
              <a:rPr lang="en-US" dirty="0" smtClean="0">
                <a:solidFill>
                  <a:schemeClr val="tx1"/>
                </a:solidFill>
              </a:rPr>
              <a:t>2014 – AHI (Himawari-8) </a:t>
            </a:r>
            <a:r>
              <a:rPr lang="en-US" i="1" dirty="0" smtClean="0">
                <a:solidFill>
                  <a:schemeClr val="tx1"/>
                </a:solidFill>
              </a:rPr>
              <a:t>Japan</a:t>
            </a:r>
          </a:p>
          <a:p>
            <a:pPr algn="l"/>
            <a:r>
              <a:rPr lang="en-US" dirty="0" smtClean="0">
                <a:solidFill>
                  <a:schemeClr val="tx1"/>
                </a:solidFill>
              </a:rPr>
              <a:t>2016 – ABI (GOES-R) </a:t>
            </a:r>
            <a:r>
              <a:rPr lang="en-US" i="1" dirty="0" smtClean="0">
                <a:solidFill>
                  <a:schemeClr val="tx1"/>
                </a:solidFill>
              </a:rPr>
              <a:t>USA</a:t>
            </a:r>
          </a:p>
          <a:p>
            <a:pPr algn="l"/>
            <a:r>
              <a:rPr lang="en-US" dirty="0" smtClean="0">
                <a:solidFill>
                  <a:schemeClr val="tx1"/>
                </a:solidFill>
              </a:rPr>
              <a:t>2016 – AGRI (FY4) </a:t>
            </a:r>
            <a:r>
              <a:rPr lang="en-US" i="1" dirty="0" smtClean="0">
                <a:solidFill>
                  <a:schemeClr val="tx1"/>
                </a:solidFill>
              </a:rPr>
              <a:t>China</a:t>
            </a:r>
          </a:p>
          <a:p>
            <a:pPr algn="l"/>
            <a:r>
              <a:rPr lang="en-US" dirty="0">
                <a:solidFill>
                  <a:schemeClr val="tx1"/>
                </a:solidFill>
              </a:rPr>
              <a:t>2017 – MSU-GS (Electro-L</a:t>
            </a:r>
            <a:r>
              <a:rPr lang="en-US" dirty="0" smtClean="0">
                <a:solidFill>
                  <a:schemeClr val="tx1"/>
                </a:solidFill>
              </a:rPr>
              <a:t>) </a:t>
            </a:r>
            <a:r>
              <a:rPr lang="en-US" i="1" dirty="0" smtClean="0">
                <a:solidFill>
                  <a:schemeClr val="tx1"/>
                </a:solidFill>
              </a:rPr>
              <a:t>Russia</a:t>
            </a:r>
            <a:endParaRPr lang="en-US" i="1" dirty="0">
              <a:solidFill>
                <a:schemeClr val="tx1"/>
              </a:solidFill>
            </a:endParaRPr>
          </a:p>
          <a:p>
            <a:pPr algn="l"/>
            <a:r>
              <a:rPr lang="en-US" dirty="0">
                <a:solidFill>
                  <a:schemeClr val="tx1"/>
                </a:solidFill>
              </a:rPr>
              <a:t>201? – ARCTICA (</a:t>
            </a:r>
            <a:r>
              <a:rPr lang="en-US" dirty="0" err="1">
                <a:solidFill>
                  <a:schemeClr val="tx1"/>
                </a:solidFill>
              </a:rPr>
              <a:t>Molniya</a:t>
            </a:r>
            <a:r>
              <a:rPr lang="en-US" dirty="0">
                <a:solidFill>
                  <a:schemeClr val="tx1"/>
                </a:solidFill>
              </a:rPr>
              <a:t>) </a:t>
            </a:r>
            <a:r>
              <a:rPr lang="en-US" dirty="0" smtClean="0">
                <a:solidFill>
                  <a:schemeClr val="tx1"/>
                </a:solidFill>
              </a:rPr>
              <a:t> </a:t>
            </a:r>
            <a:r>
              <a:rPr lang="en-US" i="1" dirty="0" smtClean="0">
                <a:solidFill>
                  <a:schemeClr val="tx1"/>
                </a:solidFill>
              </a:rPr>
              <a:t>Russia</a:t>
            </a:r>
            <a:endParaRPr lang="en-US" i="1" dirty="0">
              <a:solidFill>
                <a:schemeClr val="tx1"/>
              </a:solidFill>
            </a:endParaRPr>
          </a:p>
          <a:p>
            <a:pPr algn="l"/>
            <a:r>
              <a:rPr lang="en-US" dirty="0" smtClean="0">
                <a:solidFill>
                  <a:schemeClr val="tx1"/>
                </a:solidFill>
              </a:rPr>
              <a:t>2018 – AMI (KOMPSAT-2A) </a:t>
            </a:r>
            <a:r>
              <a:rPr lang="en-US" i="1" dirty="0" smtClean="0">
                <a:solidFill>
                  <a:schemeClr val="tx1"/>
                </a:solidFill>
              </a:rPr>
              <a:t>Korea</a:t>
            </a:r>
          </a:p>
          <a:p>
            <a:pPr algn="l"/>
            <a:r>
              <a:rPr lang="en-US" dirty="0" smtClean="0">
                <a:solidFill>
                  <a:schemeClr val="tx1"/>
                </a:solidFill>
              </a:rPr>
              <a:t>2019 – FCI (MTG) </a:t>
            </a:r>
            <a:r>
              <a:rPr lang="en-US" i="1" dirty="0" smtClean="0">
                <a:solidFill>
                  <a:schemeClr val="tx1"/>
                </a:solidFill>
              </a:rPr>
              <a:t>Europe</a:t>
            </a:r>
          </a:p>
          <a:p>
            <a:pPr algn="l"/>
            <a:r>
              <a:rPr lang="en-US" i="1" dirty="0" smtClean="0">
                <a:solidFill>
                  <a:schemeClr val="tx1"/>
                </a:solidFill>
              </a:rPr>
              <a:t>202? </a:t>
            </a:r>
            <a:r>
              <a:rPr lang="en-US" dirty="0">
                <a:solidFill>
                  <a:schemeClr val="tx1"/>
                </a:solidFill>
              </a:rPr>
              <a:t>– </a:t>
            </a:r>
            <a:r>
              <a:rPr lang="en-US" dirty="0" smtClean="0">
                <a:solidFill>
                  <a:schemeClr val="tx1"/>
                </a:solidFill>
              </a:rPr>
              <a:t>anticipated ‘geo-like’ PCW. </a:t>
            </a:r>
            <a:r>
              <a:rPr lang="en-US" i="1" dirty="0" smtClean="0">
                <a:solidFill>
                  <a:schemeClr val="tx1"/>
                </a:solidFill>
              </a:rPr>
              <a:t>Canada</a:t>
            </a:r>
          </a:p>
          <a:p>
            <a:pPr algn="l"/>
            <a:endParaRPr lang="en-US" dirty="0">
              <a:solidFill>
                <a:schemeClr val="tx1"/>
              </a:solidFill>
            </a:endParaRPr>
          </a:p>
          <a:p>
            <a:pPr algn="l"/>
            <a:endParaRPr lang="en-US" dirty="0" smtClean="0"/>
          </a:p>
          <a:p>
            <a:pPr algn="l"/>
            <a:endParaRPr lang="en-US" dirty="0" smtClean="0"/>
          </a:p>
          <a:p>
            <a:pPr algn="l"/>
            <a:endParaRPr lang="en-US" dirty="0"/>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105</a:t>
            </a:fld>
            <a:endParaRPr lang="en-US" dirty="0">
              <a:solidFill>
                <a:prstClr val="black">
                  <a:tint val="75000"/>
                </a:prstClr>
              </a:solidFill>
            </a:endParaRPr>
          </a:p>
        </p:txBody>
      </p:sp>
    </p:spTree>
    <p:extLst>
      <p:ext uri="{BB962C8B-B14F-4D97-AF65-F5344CB8AC3E}">
        <p14:creationId xmlns:p14="http://schemas.microsoft.com/office/powerpoint/2010/main" val="1394697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4" name="Picture 3" descr="zoom7"/>
          <p:cNvPicPr>
            <a:picLocks noChangeAspect="1" noChangeArrowheads="1"/>
          </p:cNvPicPr>
          <p:nvPr/>
        </p:nvPicPr>
        <p:blipFill>
          <a:blip r:embed="rId3" cstate="print">
            <a:lum bright="40000" contrast="40000"/>
          </a:blip>
          <a:srcRect/>
          <a:stretch>
            <a:fillRect/>
          </a:stretch>
        </p:blipFill>
        <p:spPr bwMode="auto">
          <a:xfrm>
            <a:off x="52755" y="961925"/>
            <a:ext cx="4676043" cy="5059463"/>
          </a:xfrm>
          <a:prstGeom prst="rect">
            <a:avLst/>
          </a:prstGeom>
          <a:noFill/>
          <a:ln w="9525">
            <a:noFill/>
            <a:miter lim="800000"/>
            <a:headEnd/>
            <a:tailEnd/>
          </a:ln>
        </p:spPr>
      </p:pic>
      <p:sp>
        <p:nvSpPr>
          <p:cNvPr id="30735" name="Rectangle 4"/>
          <p:cNvSpPr>
            <a:spLocks noChangeArrowheads="1"/>
          </p:cNvSpPr>
          <p:nvPr/>
        </p:nvSpPr>
        <p:spPr bwMode="auto">
          <a:xfrm>
            <a:off x="55462" y="960438"/>
            <a:ext cx="4662509" cy="5050540"/>
          </a:xfrm>
          <a:prstGeom prst="rect">
            <a:avLst/>
          </a:prstGeom>
          <a:noFill/>
          <a:ln w="38100">
            <a:solidFill>
              <a:srgbClr val="FF3300"/>
            </a:solidFill>
            <a:miter lim="800000"/>
            <a:headEnd/>
            <a:tailEnd/>
          </a:ln>
        </p:spPr>
        <p:txBody>
          <a:bodyPr wrap="none" anchor="ctr"/>
          <a:lstStyle/>
          <a:p>
            <a:pPr algn="ctr" eaLnBrk="0" fontAlgn="base" hangingPunct="0">
              <a:spcBef>
                <a:spcPct val="0"/>
              </a:spcBef>
              <a:spcAft>
                <a:spcPct val="0"/>
              </a:spcAft>
            </a:pPr>
            <a:endParaRPr lang="en-US" sz="1500">
              <a:solidFill>
                <a:srgbClr val="000000"/>
              </a:solidFill>
              <a:latin typeface="Helvetica" pitchFamily="34" charset="0"/>
            </a:endParaRPr>
          </a:p>
        </p:txBody>
      </p:sp>
      <p:sp>
        <p:nvSpPr>
          <p:cNvPr id="30736" name="Rectangle 5"/>
          <p:cNvSpPr>
            <a:spLocks noChangeArrowheads="1"/>
          </p:cNvSpPr>
          <p:nvPr/>
        </p:nvSpPr>
        <p:spPr bwMode="auto">
          <a:xfrm>
            <a:off x="55462" y="990600"/>
            <a:ext cx="4670629" cy="1707308"/>
          </a:xfrm>
          <a:prstGeom prst="rect">
            <a:avLst/>
          </a:prstGeom>
          <a:noFill/>
          <a:ln w="38100">
            <a:solidFill>
              <a:srgbClr val="FFFF00"/>
            </a:solidFill>
            <a:miter lim="800000"/>
            <a:headEnd/>
            <a:tailEnd/>
          </a:ln>
        </p:spPr>
        <p:txBody>
          <a:bodyPr wrap="none" anchor="ctr"/>
          <a:lstStyle/>
          <a:p>
            <a:pPr algn="ctr" eaLnBrk="0" fontAlgn="base" hangingPunct="0">
              <a:spcBef>
                <a:spcPct val="0"/>
              </a:spcBef>
              <a:spcAft>
                <a:spcPct val="0"/>
              </a:spcAft>
            </a:pPr>
            <a:endParaRPr lang="en-US" sz="1500">
              <a:solidFill>
                <a:srgbClr val="000000"/>
              </a:solidFill>
              <a:latin typeface="Helvetica" pitchFamily="34" charset="0"/>
            </a:endParaRPr>
          </a:p>
        </p:txBody>
      </p:sp>
      <p:sp>
        <p:nvSpPr>
          <p:cNvPr id="14342" name="Text Box 15"/>
          <p:cNvSpPr txBox="1">
            <a:spLocks noChangeArrowheads="1"/>
          </p:cNvSpPr>
          <p:nvPr/>
        </p:nvSpPr>
        <p:spPr bwMode="auto">
          <a:xfrm>
            <a:off x="4991101" y="1454150"/>
            <a:ext cx="3988777" cy="3785652"/>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GB" sz="2400" dirty="0">
                <a:solidFill>
                  <a:srgbClr val="002664"/>
                </a:solidFill>
              </a:rPr>
              <a:t>MTG FCI outbids MSG SEVIRI observations on cloud, aerosol, moisture and fire:</a:t>
            </a:r>
          </a:p>
          <a:p>
            <a:pPr algn="ctr" eaLnBrk="0" fontAlgn="base" hangingPunct="0">
              <a:spcBef>
                <a:spcPct val="0"/>
              </a:spcBef>
              <a:spcAft>
                <a:spcPct val="0"/>
              </a:spcAft>
              <a:defRPr/>
            </a:pPr>
            <a:r>
              <a:rPr lang="en-GB" sz="2400" dirty="0">
                <a:solidFill>
                  <a:srgbClr val="002664"/>
                </a:solidFill>
              </a:rPr>
              <a:t> </a:t>
            </a:r>
          </a:p>
          <a:p>
            <a:pPr algn="ctr" eaLnBrk="0" fontAlgn="base" hangingPunct="0">
              <a:spcBef>
                <a:spcPct val="0"/>
              </a:spcBef>
              <a:spcAft>
                <a:spcPct val="0"/>
              </a:spcAft>
              <a:buFont typeface="Arial" pitchFamily="34" charset="0"/>
              <a:buChar char="•"/>
              <a:defRPr/>
            </a:pPr>
            <a:r>
              <a:rPr lang="en-GB" sz="2400" dirty="0">
                <a:solidFill>
                  <a:srgbClr val="002664"/>
                </a:solidFill>
              </a:rPr>
              <a:t>  by adding new channels</a:t>
            </a:r>
          </a:p>
          <a:p>
            <a:pPr algn="ctr" eaLnBrk="0" fontAlgn="base" hangingPunct="0">
              <a:spcBef>
                <a:spcPct val="0"/>
              </a:spcBef>
              <a:spcAft>
                <a:spcPct val="0"/>
              </a:spcAft>
              <a:defRPr/>
            </a:pPr>
            <a:r>
              <a:rPr lang="en-GB" sz="2400" dirty="0">
                <a:solidFill>
                  <a:srgbClr val="002664"/>
                </a:solidFill>
              </a:rPr>
              <a:t> </a:t>
            </a:r>
          </a:p>
          <a:p>
            <a:pPr algn="ctr" eaLnBrk="0" fontAlgn="base" hangingPunct="0">
              <a:spcBef>
                <a:spcPct val="0"/>
              </a:spcBef>
              <a:spcAft>
                <a:spcPct val="0"/>
              </a:spcAft>
              <a:buFont typeface="Arial" pitchFamily="34" charset="0"/>
              <a:buChar char="•"/>
              <a:defRPr/>
            </a:pPr>
            <a:r>
              <a:rPr lang="en-GB" sz="2400" dirty="0">
                <a:solidFill>
                  <a:srgbClr val="002664"/>
                </a:solidFill>
              </a:rPr>
              <a:t>  by improving temporal-,</a:t>
            </a:r>
          </a:p>
          <a:p>
            <a:pPr algn="ctr" eaLnBrk="0" fontAlgn="base" hangingPunct="0">
              <a:spcBef>
                <a:spcPct val="0"/>
              </a:spcBef>
              <a:spcAft>
                <a:spcPct val="0"/>
              </a:spcAft>
              <a:defRPr/>
            </a:pPr>
            <a:r>
              <a:rPr lang="en-GB" sz="2400" dirty="0">
                <a:solidFill>
                  <a:srgbClr val="002664"/>
                </a:solidFill>
              </a:rPr>
              <a:t>   spatial-, and radiometric</a:t>
            </a:r>
          </a:p>
          <a:p>
            <a:pPr algn="ctr" eaLnBrk="0" fontAlgn="base" hangingPunct="0">
              <a:spcBef>
                <a:spcPct val="0"/>
              </a:spcBef>
              <a:spcAft>
                <a:spcPct val="0"/>
              </a:spcAft>
              <a:defRPr/>
            </a:pPr>
            <a:r>
              <a:rPr lang="en-GB" sz="2400" dirty="0">
                <a:solidFill>
                  <a:srgbClr val="002664"/>
                </a:solidFill>
              </a:rPr>
              <a:t>   resolution </a:t>
            </a:r>
          </a:p>
        </p:txBody>
      </p:sp>
      <p:sp>
        <p:nvSpPr>
          <p:cNvPr id="30725" name="Rectangle 17"/>
          <p:cNvSpPr>
            <a:spLocks noChangeArrowheads="1"/>
          </p:cNvSpPr>
          <p:nvPr/>
        </p:nvSpPr>
        <p:spPr bwMode="auto">
          <a:xfrm>
            <a:off x="590010" y="1733490"/>
            <a:ext cx="3576620"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sz="2000" dirty="0">
                <a:solidFill>
                  <a:srgbClr val="FFFF00"/>
                </a:solidFill>
                <a:latin typeface="Helvetica" pitchFamily="34" charset="0"/>
              </a:rPr>
              <a:t>High-Resolution Fast Imagery</a:t>
            </a:r>
          </a:p>
        </p:txBody>
      </p:sp>
      <p:sp>
        <p:nvSpPr>
          <p:cNvPr id="30726" name="Rectangle 18"/>
          <p:cNvSpPr>
            <a:spLocks noChangeArrowheads="1"/>
          </p:cNvSpPr>
          <p:nvPr/>
        </p:nvSpPr>
        <p:spPr bwMode="auto">
          <a:xfrm>
            <a:off x="321293" y="4092714"/>
            <a:ext cx="4221028" cy="707886"/>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sz="2000" dirty="0">
                <a:solidFill>
                  <a:srgbClr val="FF3300"/>
                </a:solidFill>
                <a:latin typeface="Helvetica" pitchFamily="34" charset="0"/>
              </a:rPr>
              <a:t>a Full-Disk High-Spectral-resolution</a:t>
            </a:r>
          </a:p>
          <a:p>
            <a:pPr algn="ctr" eaLnBrk="0" fontAlgn="base" hangingPunct="0">
              <a:spcBef>
                <a:spcPct val="0"/>
              </a:spcBef>
              <a:spcAft>
                <a:spcPct val="0"/>
              </a:spcAft>
            </a:pPr>
            <a:r>
              <a:rPr lang="en-GB" sz="2000" dirty="0">
                <a:solidFill>
                  <a:srgbClr val="FF3300"/>
                </a:solidFill>
                <a:latin typeface="Helvetica" pitchFamily="34" charset="0"/>
              </a:rPr>
              <a:t>Imagery (FDHSI)</a:t>
            </a:r>
          </a:p>
        </p:txBody>
      </p:sp>
      <p:sp>
        <p:nvSpPr>
          <p:cNvPr id="30727" name="Title 19"/>
          <p:cNvSpPr>
            <a:spLocks noGrp="1"/>
          </p:cNvSpPr>
          <p:nvPr>
            <p:ph type="title"/>
          </p:nvPr>
        </p:nvSpPr>
        <p:spPr/>
        <p:txBody>
          <a:bodyPr/>
          <a:lstStyle/>
          <a:p>
            <a:r>
              <a:rPr lang="en-GB" smtClean="0"/>
              <a:t>From MSG-SEVIRI to MTG-FCI</a:t>
            </a:r>
          </a:p>
        </p:txBody>
      </p:sp>
      <p:grpSp>
        <p:nvGrpSpPr>
          <p:cNvPr id="17" name="Group 6"/>
          <p:cNvGrpSpPr>
            <a:grpSpLocks/>
          </p:cNvGrpSpPr>
          <p:nvPr/>
        </p:nvGrpSpPr>
        <p:grpSpPr bwMode="auto">
          <a:xfrm>
            <a:off x="5048250" y="5302888"/>
            <a:ext cx="4095750" cy="1006475"/>
            <a:chOff x="3330" y="860"/>
            <a:chExt cx="2580" cy="634"/>
          </a:xfrm>
        </p:grpSpPr>
        <p:sp>
          <p:nvSpPr>
            <p:cNvPr id="18" name="Rectangle 7"/>
            <p:cNvSpPr>
              <a:spLocks noChangeArrowheads="1"/>
            </p:cNvSpPr>
            <p:nvPr/>
          </p:nvSpPr>
          <p:spPr bwMode="auto">
            <a:xfrm>
              <a:off x="4398" y="861"/>
              <a:ext cx="1422" cy="633"/>
            </a:xfrm>
            <a:prstGeom prst="rect">
              <a:avLst/>
            </a:prstGeom>
            <a:solidFill>
              <a:srgbClr val="CCECFF"/>
            </a:solidFill>
            <a:ln w="9525">
              <a:solidFill>
                <a:schemeClr val="tx1"/>
              </a:solidFill>
              <a:miter lim="800000"/>
              <a:headEnd/>
              <a:tailEnd/>
            </a:ln>
          </p:spPr>
          <p:txBody>
            <a:bodyPr wrap="none" anchor="ctr"/>
            <a:lstStyle/>
            <a:p>
              <a:endParaRPr lang="en-US">
                <a:solidFill>
                  <a:srgbClr val="000000"/>
                </a:solidFill>
              </a:endParaRPr>
            </a:p>
          </p:txBody>
        </p:sp>
        <p:sp>
          <p:nvSpPr>
            <p:cNvPr id="19" name="Rectangle 8"/>
            <p:cNvSpPr>
              <a:spLocks noChangeArrowheads="1"/>
            </p:cNvSpPr>
            <p:nvPr/>
          </p:nvSpPr>
          <p:spPr bwMode="auto">
            <a:xfrm>
              <a:off x="3345" y="1089"/>
              <a:ext cx="1053" cy="405"/>
            </a:xfrm>
            <a:prstGeom prst="rect">
              <a:avLst/>
            </a:prstGeom>
            <a:solidFill>
              <a:srgbClr val="CCECFF"/>
            </a:solidFill>
            <a:ln w="9525">
              <a:solidFill>
                <a:schemeClr val="tx1"/>
              </a:solidFill>
              <a:miter lim="800000"/>
              <a:headEnd/>
              <a:tailEnd/>
            </a:ln>
          </p:spPr>
          <p:txBody>
            <a:bodyPr wrap="none" anchor="ctr"/>
            <a:lstStyle/>
            <a:p>
              <a:endParaRPr lang="en-US">
                <a:solidFill>
                  <a:srgbClr val="000000"/>
                </a:solidFill>
              </a:endParaRPr>
            </a:p>
          </p:txBody>
        </p:sp>
        <p:sp>
          <p:nvSpPr>
            <p:cNvPr id="20" name="Text Box 9"/>
            <p:cNvSpPr txBox="1">
              <a:spLocks noChangeArrowheads="1"/>
            </p:cNvSpPr>
            <p:nvPr/>
          </p:nvSpPr>
          <p:spPr bwMode="auto">
            <a:xfrm>
              <a:off x="3330" y="862"/>
              <a:ext cx="2580" cy="628"/>
            </a:xfrm>
            <a:prstGeom prst="rect">
              <a:avLst/>
            </a:prstGeom>
            <a:noFill/>
            <a:ln w="9525">
              <a:noFill/>
              <a:miter lim="800000"/>
              <a:headEnd/>
              <a:tailEnd/>
            </a:ln>
          </p:spPr>
          <p:txBody>
            <a:bodyPr>
              <a:spAutoFit/>
            </a:bodyPr>
            <a:lstStyle/>
            <a:p>
              <a:pPr>
                <a:lnSpc>
                  <a:spcPct val="140000"/>
                </a:lnSpc>
              </a:pPr>
              <a:r>
                <a:rPr lang="en-GB" sz="1400" dirty="0">
                  <a:solidFill>
                    <a:srgbClr val="3333CC"/>
                  </a:solidFill>
                </a:rPr>
                <a:t>	                Coverage	Repeat cycle </a:t>
              </a:r>
              <a:r>
                <a:rPr lang="en-GB" sz="1400" dirty="0">
                  <a:solidFill>
                    <a:srgbClr val="FF3300"/>
                  </a:solidFill>
                </a:rPr>
                <a:t>FDHSI</a:t>
              </a:r>
              <a:r>
                <a:rPr lang="en-GB" sz="1400" dirty="0">
                  <a:solidFill>
                    <a:srgbClr val="3333CC"/>
                  </a:solidFill>
                </a:rPr>
                <a:t> mission           18</a:t>
              </a:r>
              <a:r>
                <a:rPr lang="en-GB" sz="1400" baseline="30000" dirty="0">
                  <a:solidFill>
                    <a:srgbClr val="3333CC"/>
                  </a:solidFill>
                </a:rPr>
                <a:t>o</a:t>
              </a:r>
              <a:r>
                <a:rPr lang="en-GB" sz="1400" dirty="0">
                  <a:solidFill>
                    <a:srgbClr val="3333CC"/>
                  </a:solidFill>
                </a:rPr>
                <a:t>x18</a:t>
              </a:r>
              <a:r>
                <a:rPr lang="en-GB" sz="1400" baseline="30000" dirty="0">
                  <a:solidFill>
                    <a:srgbClr val="3333CC"/>
                  </a:solidFill>
                </a:rPr>
                <a:t>o</a:t>
              </a:r>
              <a:r>
                <a:rPr lang="en-GB" sz="1400" dirty="0">
                  <a:solidFill>
                    <a:srgbClr val="3333CC"/>
                  </a:solidFill>
                </a:rPr>
                <a:t> 	     10 min               </a:t>
              </a:r>
            </a:p>
            <a:p>
              <a:pPr>
                <a:lnSpc>
                  <a:spcPct val="140000"/>
                </a:lnSpc>
              </a:pPr>
              <a:r>
                <a:rPr lang="en-GB" sz="1400" dirty="0">
                  <a:solidFill>
                    <a:srgbClr val="FFFF00"/>
                  </a:solidFill>
                </a:rPr>
                <a:t>HRFI</a:t>
              </a:r>
              <a:r>
                <a:rPr lang="en-GB" sz="1400" dirty="0">
                  <a:solidFill>
                    <a:srgbClr val="3333CC"/>
                  </a:solidFill>
                </a:rPr>
                <a:t>    mission 	1/4 FD</a:t>
              </a:r>
              <a:r>
                <a:rPr lang="en-GB" sz="1400" baseline="30000" dirty="0">
                  <a:solidFill>
                    <a:srgbClr val="3333CC"/>
                  </a:solidFill>
                </a:rPr>
                <a:t> </a:t>
              </a:r>
              <a:r>
                <a:rPr lang="en-GB" sz="1400" dirty="0">
                  <a:solidFill>
                    <a:srgbClr val="3333CC"/>
                  </a:solidFill>
                </a:rPr>
                <a:t>	  2.5 min</a:t>
              </a:r>
            </a:p>
          </p:txBody>
        </p:sp>
        <p:sp>
          <p:nvSpPr>
            <p:cNvPr id="21" name="Line 10"/>
            <p:cNvSpPr>
              <a:spLocks noChangeShapeType="1"/>
            </p:cNvSpPr>
            <p:nvPr/>
          </p:nvSpPr>
          <p:spPr bwMode="auto">
            <a:xfrm>
              <a:off x="4400" y="860"/>
              <a:ext cx="0" cy="632"/>
            </a:xfrm>
            <a:prstGeom prst="line">
              <a:avLst/>
            </a:prstGeom>
            <a:noFill/>
            <a:ln w="9525">
              <a:solidFill>
                <a:schemeClr val="tx1"/>
              </a:solidFill>
              <a:round/>
              <a:headEnd/>
              <a:tailEnd/>
            </a:ln>
          </p:spPr>
          <p:txBody>
            <a:bodyPr/>
            <a:lstStyle/>
            <a:p>
              <a:endParaRPr lang="en-GB">
                <a:solidFill>
                  <a:srgbClr val="000000"/>
                </a:solidFill>
              </a:endParaRPr>
            </a:p>
          </p:txBody>
        </p:sp>
        <p:sp>
          <p:nvSpPr>
            <p:cNvPr id="22" name="Line 11"/>
            <p:cNvSpPr>
              <a:spLocks noChangeShapeType="1"/>
            </p:cNvSpPr>
            <p:nvPr/>
          </p:nvSpPr>
          <p:spPr bwMode="auto">
            <a:xfrm>
              <a:off x="5072" y="860"/>
              <a:ext cx="0" cy="632"/>
            </a:xfrm>
            <a:prstGeom prst="line">
              <a:avLst/>
            </a:prstGeom>
            <a:noFill/>
            <a:ln w="9525">
              <a:solidFill>
                <a:schemeClr val="tx1"/>
              </a:solidFill>
              <a:round/>
              <a:headEnd/>
              <a:tailEnd/>
            </a:ln>
          </p:spPr>
          <p:txBody>
            <a:bodyPr/>
            <a:lstStyle/>
            <a:p>
              <a:endParaRPr lang="en-GB">
                <a:solidFill>
                  <a:srgbClr val="000000"/>
                </a:solidFill>
              </a:endParaRPr>
            </a:p>
          </p:txBody>
        </p:sp>
        <p:sp>
          <p:nvSpPr>
            <p:cNvPr id="23" name="Line 12"/>
            <p:cNvSpPr>
              <a:spLocks noChangeShapeType="1"/>
            </p:cNvSpPr>
            <p:nvPr/>
          </p:nvSpPr>
          <p:spPr bwMode="auto">
            <a:xfrm>
              <a:off x="4400" y="1088"/>
              <a:ext cx="1413" cy="0"/>
            </a:xfrm>
            <a:prstGeom prst="line">
              <a:avLst/>
            </a:prstGeom>
            <a:noFill/>
            <a:ln w="9525">
              <a:solidFill>
                <a:schemeClr val="tx1"/>
              </a:solidFill>
              <a:round/>
              <a:headEnd/>
              <a:tailEnd/>
            </a:ln>
          </p:spPr>
          <p:txBody>
            <a:bodyPr/>
            <a:lstStyle/>
            <a:p>
              <a:endParaRPr lang="en-GB">
                <a:solidFill>
                  <a:srgbClr val="000000"/>
                </a:solidFill>
              </a:endParaRPr>
            </a:p>
          </p:txBody>
        </p:sp>
      </p:grpSp>
    </p:spTree>
    <p:extLst>
      <p:ext uri="{BB962C8B-B14F-4D97-AF65-F5344CB8AC3E}">
        <p14:creationId xmlns:p14="http://schemas.microsoft.com/office/powerpoint/2010/main" val="205633463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12128" y="207964"/>
            <a:ext cx="8295542" cy="669925"/>
          </a:xfrm>
        </p:spPr>
        <p:txBody>
          <a:bodyPr/>
          <a:lstStyle/>
          <a:p>
            <a:pPr algn="ctr"/>
            <a:r>
              <a:rPr lang="en-GB" altLang="en-US" smtClean="0"/>
              <a:t>MTG Provides a Total of Five Missions</a:t>
            </a:r>
          </a:p>
        </p:txBody>
      </p:sp>
      <p:sp>
        <p:nvSpPr>
          <p:cNvPr id="11267" name="Text Box 3"/>
          <p:cNvSpPr txBox="1">
            <a:spLocks noChangeArrowheads="1"/>
          </p:cNvSpPr>
          <p:nvPr/>
        </p:nvSpPr>
        <p:spPr bwMode="auto">
          <a:xfrm>
            <a:off x="0" y="952501"/>
            <a:ext cx="9144000" cy="5307607"/>
          </a:xfrm>
          <a:prstGeom prst="rect">
            <a:avLst/>
          </a:prstGeom>
          <a:noFill/>
          <a:ln w="9525">
            <a:noFill/>
            <a:miter lim="800000"/>
            <a:headEnd/>
            <a:tailEnd/>
          </a:ln>
        </p:spPr>
        <p:txBody>
          <a:bodyPr>
            <a:spAutoFit/>
          </a:bodyPr>
          <a:lstStyle/>
          <a:p>
            <a:pPr marL="625475" indent="-625475" eaLnBrk="0" hangingPunct="0">
              <a:lnSpc>
                <a:spcPct val="85000"/>
              </a:lnSpc>
              <a:spcBef>
                <a:spcPct val="50000"/>
              </a:spcBef>
              <a:spcAft>
                <a:spcPts val="1200"/>
              </a:spcAft>
              <a:buFont typeface="Wingdings" pitchFamily="2" charset="2"/>
              <a:buNone/>
              <a:defRPr/>
            </a:pPr>
            <a:r>
              <a:rPr lang="en-GB" sz="1600" dirty="0">
                <a:solidFill>
                  <a:srgbClr val="000000">
                    <a:lumMod val="75000"/>
                  </a:srgbClr>
                </a:solidFill>
                <a:latin typeface="Arial" pitchFamily="34" charset="0"/>
              </a:rPr>
              <a:t>          </a:t>
            </a:r>
            <a:r>
              <a:rPr lang="en-GB" dirty="0">
                <a:solidFill>
                  <a:srgbClr val="000000">
                    <a:lumMod val="75000"/>
                  </a:srgbClr>
                </a:solidFill>
                <a:latin typeface="Arial" pitchFamily="34" charset="0"/>
              </a:rPr>
              <a:t>FCI - </a:t>
            </a:r>
            <a:r>
              <a:rPr lang="en-GB" b="1" dirty="0">
                <a:solidFill>
                  <a:srgbClr val="000000">
                    <a:lumMod val="75000"/>
                  </a:srgbClr>
                </a:solidFill>
                <a:latin typeface="Arial" pitchFamily="34" charset="0"/>
              </a:rPr>
              <a:t>Full Disk </a:t>
            </a:r>
            <a:r>
              <a:rPr lang="en-GB" dirty="0">
                <a:solidFill>
                  <a:srgbClr val="000000">
                    <a:lumMod val="75000"/>
                  </a:srgbClr>
                </a:solidFill>
                <a:latin typeface="Arial" pitchFamily="34" charset="0"/>
              </a:rPr>
              <a:t>Scan Service (FCI-FDSS), global scales (Full Disk)                                              RC = </a:t>
            </a:r>
            <a:r>
              <a:rPr lang="en-GB" b="1" dirty="0">
                <a:solidFill>
                  <a:srgbClr val="000000">
                    <a:lumMod val="75000"/>
                  </a:srgbClr>
                </a:solidFill>
                <a:latin typeface="Arial" pitchFamily="34" charset="0"/>
              </a:rPr>
              <a:t>10 min</a:t>
            </a:r>
            <a:r>
              <a:rPr lang="en-GB" dirty="0">
                <a:solidFill>
                  <a:srgbClr val="000000">
                    <a:lumMod val="75000"/>
                  </a:srgbClr>
                </a:solidFill>
                <a:latin typeface="Arial" pitchFamily="34" charset="0"/>
              </a:rPr>
              <a:t>, with 16 channels at spatial resolution of  1 km  (8 solar channels)          						   and  2 km  (8 thermal channels)</a:t>
            </a:r>
          </a:p>
          <a:p>
            <a:pPr marL="625475" indent="-625475" eaLnBrk="0" hangingPunct="0">
              <a:spcBef>
                <a:spcPct val="50000"/>
              </a:spcBef>
              <a:spcAft>
                <a:spcPts val="1200"/>
              </a:spcAft>
              <a:buFont typeface="Wingdings" pitchFamily="2" charset="2"/>
              <a:buNone/>
              <a:defRPr/>
            </a:pPr>
            <a:r>
              <a:rPr lang="en-GB" dirty="0">
                <a:solidFill>
                  <a:srgbClr val="000000">
                    <a:lumMod val="75000"/>
                  </a:srgbClr>
                </a:solidFill>
                <a:latin typeface="Arial" pitchFamily="34" charset="0"/>
              </a:rPr>
              <a:t>         FCI - Rapid Scan Service (FCI-RSS), local scales (1/4</a:t>
            </a:r>
            <a:r>
              <a:rPr lang="en-GB" baseline="30000" dirty="0">
                <a:solidFill>
                  <a:srgbClr val="000000">
                    <a:lumMod val="75000"/>
                  </a:srgbClr>
                </a:solidFill>
                <a:latin typeface="Arial" pitchFamily="34" charset="0"/>
              </a:rPr>
              <a:t>th</a:t>
            </a:r>
            <a:r>
              <a:rPr lang="en-GB" dirty="0">
                <a:solidFill>
                  <a:srgbClr val="000000">
                    <a:lumMod val="75000"/>
                  </a:srgbClr>
                </a:solidFill>
                <a:latin typeface="Arial" pitchFamily="34" charset="0"/>
              </a:rPr>
              <a:t> of Full Disk)                               RC = 2.5 min with 4 channels at high spatial resolution  0.5 km  (2 solar channels @ 0.6 and 2.2 µm),                             						    and  </a:t>
            </a:r>
            <a:r>
              <a:rPr lang="en-GB" b="1" dirty="0">
                <a:solidFill>
                  <a:srgbClr val="000000">
                    <a:lumMod val="75000"/>
                  </a:srgbClr>
                </a:solidFill>
                <a:latin typeface="Arial" pitchFamily="34" charset="0"/>
              </a:rPr>
              <a:t>1.0 km   (2 thermal channels @ 3.8 and 10.5 µm)</a:t>
            </a:r>
          </a:p>
          <a:p>
            <a:pPr lvl="2" eaLnBrk="0" hangingPunct="0">
              <a:spcBef>
                <a:spcPts val="600"/>
              </a:spcBef>
              <a:spcAft>
                <a:spcPts val="600"/>
              </a:spcAft>
              <a:buFont typeface="Wingdings" pitchFamily="2" charset="2"/>
              <a:buNone/>
              <a:defRPr/>
            </a:pPr>
            <a:r>
              <a:rPr lang="en-GB" dirty="0">
                <a:solidFill>
                  <a:srgbClr val="000000">
                    <a:lumMod val="75000"/>
                  </a:srgbClr>
                </a:solidFill>
                <a:latin typeface="Arial" pitchFamily="34" charset="0"/>
              </a:rPr>
              <a:t> IRS =&gt;  Repeat Cycle : 15 min per 1/4th of Full Disk;                                                       Spatial resolution : 4 km, spectral sampling at 0.625 cm</a:t>
            </a:r>
            <a:r>
              <a:rPr lang="en-GB" baseline="30000" dirty="0">
                <a:solidFill>
                  <a:srgbClr val="000000">
                    <a:lumMod val="75000"/>
                  </a:srgbClr>
                </a:solidFill>
                <a:latin typeface="Arial" pitchFamily="34" charset="0"/>
              </a:rPr>
              <a:t>-1</a:t>
            </a:r>
            <a:r>
              <a:rPr lang="en-GB" dirty="0">
                <a:solidFill>
                  <a:srgbClr val="000000">
                    <a:lumMod val="75000"/>
                  </a:srgbClr>
                </a:solidFill>
                <a:latin typeface="Arial" pitchFamily="34" charset="0"/>
              </a:rPr>
              <a:t>; </a:t>
            </a:r>
          </a:p>
          <a:p>
            <a:pPr marL="1082675" lvl="1" indent="-625475" eaLnBrk="0" hangingPunct="0">
              <a:spcBef>
                <a:spcPts val="600"/>
              </a:spcBef>
              <a:spcAft>
                <a:spcPts val="600"/>
              </a:spcAft>
              <a:buFont typeface="Wingdings" pitchFamily="2" charset="2"/>
              <a:buNone/>
              <a:defRPr/>
            </a:pPr>
            <a:r>
              <a:rPr lang="en-GB" dirty="0">
                <a:solidFill>
                  <a:srgbClr val="000000">
                    <a:lumMod val="75000"/>
                  </a:srgbClr>
                </a:solidFill>
                <a:latin typeface="Arial" pitchFamily="34" charset="0"/>
              </a:rPr>
              <a:t>       Two bands:  Long-Wave-IR  700 – 1210 cm</a:t>
            </a:r>
            <a:r>
              <a:rPr lang="en-GB" baseline="30000" dirty="0">
                <a:solidFill>
                  <a:srgbClr val="000000">
                    <a:lumMod val="75000"/>
                  </a:srgbClr>
                </a:solidFill>
                <a:latin typeface="Arial" pitchFamily="34" charset="0"/>
              </a:rPr>
              <a:t>-1</a:t>
            </a:r>
            <a:r>
              <a:rPr lang="en-GB" dirty="0">
                <a:solidFill>
                  <a:srgbClr val="000000">
                    <a:lumMod val="75000"/>
                  </a:srgbClr>
                </a:solidFill>
                <a:latin typeface="Arial" pitchFamily="34" charset="0"/>
              </a:rPr>
              <a:t>   ~  820 spectral samples                                 	        Mid-Wave-IR  1600 – 2175 cm</a:t>
            </a:r>
            <a:r>
              <a:rPr lang="en-GB" baseline="30000" dirty="0">
                <a:solidFill>
                  <a:srgbClr val="000000">
                    <a:lumMod val="75000"/>
                  </a:srgbClr>
                </a:solidFill>
                <a:latin typeface="Arial" pitchFamily="34" charset="0"/>
              </a:rPr>
              <a:t>-1</a:t>
            </a:r>
            <a:r>
              <a:rPr lang="en-GB" dirty="0">
                <a:solidFill>
                  <a:srgbClr val="000000">
                    <a:lumMod val="75000"/>
                  </a:srgbClr>
                </a:solidFill>
                <a:latin typeface="Arial" pitchFamily="34" charset="0"/>
              </a:rPr>
              <a:t>   ~  920 spectral samples</a:t>
            </a:r>
          </a:p>
          <a:p>
            <a:pPr marL="625475" indent="-625475" eaLnBrk="0" hangingPunct="0">
              <a:spcBef>
                <a:spcPct val="50000"/>
              </a:spcBef>
              <a:spcAft>
                <a:spcPts val="1200"/>
              </a:spcAft>
              <a:buFont typeface="Wingdings" pitchFamily="2" charset="2"/>
              <a:buNone/>
              <a:defRPr/>
            </a:pPr>
            <a:r>
              <a:rPr lang="en-GB" dirty="0">
                <a:solidFill>
                  <a:srgbClr val="000000">
                    <a:lumMod val="75000"/>
                  </a:srgbClr>
                </a:solidFill>
                <a:latin typeface="Arial" pitchFamily="34" charset="0"/>
              </a:rPr>
              <a:t>         LI, continuously observing 80% of Full Disk:   Integration Time~1.5ms detection/mapping of Intra-Cloud and Cloud-Ground strokes at ~10km spatial resolution DE=90% (night) and DE=40% (overhead sun)</a:t>
            </a:r>
          </a:p>
          <a:p>
            <a:pPr marL="625475" indent="-625475" eaLnBrk="0" hangingPunct="0">
              <a:spcBef>
                <a:spcPct val="50000"/>
              </a:spcBef>
              <a:spcAft>
                <a:spcPct val="50000"/>
              </a:spcAft>
              <a:buFont typeface="Wingdings" pitchFamily="2" charset="2"/>
              <a:buNone/>
              <a:defRPr/>
            </a:pPr>
            <a:r>
              <a:rPr lang="en-GB" dirty="0">
                <a:solidFill>
                  <a:srgbClr val="000000">
                    <a:lumMod val="75000"/>
                  </a:srgbClr>
                </a:solidFill>
                <a:latin typeface="Arial" pitchFamily="34" charset="0"/>
              </a:rPr>
              <a:t>         UVN Sounding, implemented as GMES Sentinel 4 Instruments provided by ESA</a:t>
            </a:r>
          </a:p>
        </p:txBody>
      </p:sp>
      <p:sp>
        <p:nvSpPr>
          <p:cNvPr id="4" name="Striped Right Arrow 3"/>
          <p:cNvSpPr/>
          <p:nvPr/>
        </p:nvSpPr>
        <p:spPr bwMode="auto">
          <a:xfrm>
            <a:off x="30774" y="952500"/>
            <a:ext cx="483577" cy="330200"/>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
        <p:nvSpPr>
          <p:cNvPr id="5" name="Striped Right Arrow 4"/>
          <p:cNvSpPr/>
          <p:nvPr/>
        </p:nvSpPr>
        <p:spPr bwMode="auto">
          <a:xfrm>
            <a:off x="30774" y="2057400"/>
            <a:ext cx="483577" cy="323850"/>
          </a:xfrm>
          <a:prstGeom prst="stripedRightArrow">
            <a:avLst>
              <a:gd name="adj1" fmla="val 50000"/>
              <a:gd name="adj2" fmla="val 48077"/>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
        <p:nvSpPr>
          <p:cNvPr id="6" name="Striped Right Arrow 5"/>
          <p:cNvSpPr/>
          <p:nvPr/>
        </p:nvSpPr>
        <p:spPr bwMode="auto">
          <a:xfrm>
            <a:off x="0" y="3305389"/>
            <a:ext cx="584688" cy="438150"/>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dirty="0">
              <a:solidFill>
                <a:srgbClr val="00B050"/>
              </a:solidFill>
            </a:endParaRPr>
          </a:p>
        </p:txBody>
      </p:sp>
      <p:sp>
        <p:nvSpPr>
          <p:cNvPr id="7" name="Striped Right Arrow 6"/>
          <p:cNvSpPr/>
          <p:nvPr/>
        </p:nvSpPr>
        <p:spPr bwMode="auto">
          <a:xfrm>
            <a:off x="0" y="4758969"/>
            <a:ext cx="584688" cy="361950"/>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
        <p:nvSpPr>
          <p:cNvPr id="8" name="Striped Right Arrow 7"/>
          <p:cNvSpPr/>
          <p:nvPr/>
        </p:nvSpPr>
        <p:spPr bwMode="auto">
          <a:xfrm>
            <a:off x="0" y="5867828"/>
            <a:ext cx="514350" cy="382588"/>
          </a:xfrm>
          <a:prstGeom prst="stripedRightArrow">
            <a:avLst/>
          </a:prstGeom>
          <a:solidFill>
            <a:srgbClr val="00B050"/>
          </a:solidFill>
          <a:ln w="9525" cap="flat" cmpd="sng" algn="ctr">
            <a:solidFill>
              <a:srgbClr val="C00000"/>
            </a:solidFill>
            <a:prstDash val="solid"/>
            <a:round/>
            <a:headEnd type="none" w="med" len="med"/>
            <a:tailEnd type="none" w="med" len="med"/>
          </a:ln>
          <a:effectLst/>
        </p:spPr>
        <p:txBody>
          <a:bodyPr wrap="none" anchor="ctr"/>
          <a:lstStyle/>
          <a:p>
            <a:pPr eaLnBrk="0" hangingPunct="0">
              <a:spcBef>
                <a:spcPct val="50000"/>
              </a:spcBef>
              <a:defRPr/>
            </a:pPr>
            <a:endParaRPr lang="en-GB">
              <a:solidFill>
                <a:srgbClr val="000000"/>
              </a:solidFill>
            </a:endParaRPr>
          </a:p>
        </p:txBody>
      </p:sp>
    </p:spTree>
    <p:extLst>
      <p:ext uri="{BB962C8B-B14F-4D97-AF65-F5344CB8AC3E}">
        <p14:creationId xmlns:p14="http://schemas.microsoft.com/office/powerpoint/2010/main" val="1473730109"/>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41325" y="188916"/>
            <a:ext cx="8229600" cy="642937"/>
          </a:xfrm>
          <a:solidFill>
            <a:schemeClr val="bg1"/>
          </a:solidFill>
        </p:spPr>
        <p:txBody>
          <a:bodyPr/>
          <a:lstStyle/>
          <a:p>
            <a:pPr eaLnBrk="1" hangingPunct="1">
              <a:defRPr/>
            </a:pPr>
            <a:r>
              <a:rPr lang="en-US" altLang="ja-JP" sz="3200" b="1" dirty="0" smtClean="0">
                <a:solidFill>
                  <a:schemeClr val="accent1">
                    <a:lumMod val="25000"/>
                  </a:schemeClr>
                </a:solidFill>
                <a:cs typeface="+mj-cs"/>
              </a:rPr>
              <a:t>AHI Sectored Observations in 10 minutes</a:t>
            </a:r>
          </a:p>
        </p:txBody>
      </p:sp>
      <p:grpSp>
        <p:nvGrpSpPr>
          <p:cNvPr id="18435" name="Group 3"/>
          <p:cNvGrpSpPr>
            <a:grpSpLocks/>
          </p:cNvGrpSpPr>
          <p:nvPr/>
        </p:nvGrpSpPr>
        <p:grpSpPr bwMode="auto">
          <a:xfrm>
            <a:off x="250827" y="1484317"/>
            <a:ext cx="4772025" cy="4772025"/>
            <a:chOff x="158" y="935"/>
            <a:chExt cx="3006" cy="3006"/>
          </a:xfrm>
        </p:grpSpPr>
        <p:pic>
          <p:nvPicPr>
            <p:cNvPr id="18442" name="Picture 4" descr="188734&amp;DIFF=0&amp;SET=SIMPLE&amp;FILENAME=HRIT_MTSAT1_20080511_0230_DK01VIS&amp;PROJ=DISK&amp;FORM=PNG&amp;STR=1&amp;ELV=2&amp;ERR=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 y="935"/>
              <a:ext cx="3006"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Rectangle 5"/>
            <p:cNvSpPr>
              <a:spLocks noChangeArrowheads="1"/>
            </p:cNvSpPr>
            <p:nvPr/>
          </p:nvSpPr>
          <p:spPr bwMode="auto">
            <a:xfrm>
              <a:off x="1383" y="1343"/>
              <a:ext cx="499" cy="22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4" name="Rectangle 6"/>
            <p:cNvSpPr>
              <a:spLocks noChangeArrowheads="1"/>
            </p:cNvSpPr>
            <p:nvPr/>
          </p:nvSpPr>
          <p:spPr bwMode="auto">
            <a:xfrm>
              <a:off x="1201" y="1570"/>
              <a:ext cx="499" cy="22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5" name="Rectangle 7"/>
            <p:cNvSpPr>
              <a:spLocks noChangeArrowheads="1"/>
            </p:cNvSpPr>
            <p:nvPr/>
          </p:nvSpPr>
          <p:spPr bwMode="auto">
            <a:xfrm>
              <a:off x="1337" y="1751"/>
              <a:ext cx="272" cy="22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6" name="Rectangle 8"/>
            <p:cNvSpPr>
              <a:spLocks noChangeArrowheads="1"/>
            </p:cNvSpPr>
            <p:nvPr/>
          </p:nvSpPr>
          <p:spPr bwMode="auto">
            <a:xfrm>
              <a:off x="929" y="3022"/>
              <a:ext cx="272" cy="91"/>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7" name="Rectangle 9"/>
            <p:cNvSpPr>
              <a:spLocks noChangeArrowheads="1"/>
            </p:cNvSpPr>
            <p:nvPr/>
          </p:nvSpPr>
          <p:spPr bwMode="auto">
            <a:xfrm>
              <a:off x="2154" y="2931"/>
              <a:ext cx="272" cy="91"/>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ja-JP" altLang="en-US">
                <a:solidFill>
                  <a:srgbClr val="000000"/>
                </a:solidFill>
              </a:endParaRPr>
            </a:p>
          </p:txBody>
        </p:sp>
        <p:sp>
          <p:nvSpPr>
            <p:cNvPr id="18448" name="Text Box 10"/>
            <p:cNvSpPr txBox="1">
              <a:spLocks noChangeArrowheads="1"/>
            </p:cNvSpPr>
            <p:nvPr/>
          </p:nvSpPr>
          <p:spPr bwMode="auto">
            <a:xfrm>
              <a:off x="885" y="1343"/>
              <a:ext cx="5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000" b="1" smtClean="0">
                  <a:solidFill>
                    <a:srgbClr val="0000FF"/>
                  </a:solidFill>
                </a:rPr>
                <a:t>Region</a:t>
              </a:r>
              <a:r>
                <a:rPr lang="ja-JP" altLang="en-US" sz="1000" b="1" smtClean="0">
                  <a:solidFill>
                    <a:srgbClr val="0000FF"/>
                  </a:solidFill>
                </a:rPr>
                <a:t>　</a:t>
              </a:r>
              <a:r>
                <a:rPr lang="en-US" altLang="ja-JP" sz="1000" b="1" smtClean="0">
                  <a:solidFill>
                    <a:srgbClr val="0000FF"/>
                  </a:solidFill>
                </a:rPr>
                <a:t>1</a:t>
              </a:r>
            </a:p>
            <a:p>
              <a:pPr eaLnBrk="1" fontAlgn="base" hangingPunct="1">
                <a:spcBef>
                  <a:spcPct val="0"/>
                </a:spcBef>
                <a:spcAft>
                  <a:spcPct val="0"/>
                </a:spcAft>
              </a:pPr>
              <a:r>
                <a:rPr lang="en-US" altLang="ja-JP" sz="1000" b="1" smtClean="0">
                  <a:solidFill>
                    <a:srgbClr val="0000FF"/>
                  </a:solidFill>
                </a:rPr>
                <a:t>N-E JAPAN</a:t>
              </a:r>
            </a:p>
          </p:txBody>
        </p:sp>
        <p:sp>
          <p:nvSpPr>
            <p:cNvPr id="18449" name="Text Box 11"/>
            <p:cNvSpPr txBox="1">
              <a:spLocks noChangeArrowheads="1"/>
            </p:cNvSpPr>
            <p:nvPr/>
          </p:nvSpPr>
          <p:spPr bwMode="auto">
            <a:xfrm>
              <a:off x="659" y="1570"/>
              <a:ext cx="6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1000" b="1" smtClean="0">
                  <a:solidFill>
                    <a:srgbClr val="0000FF"/>
                  </a:solidFill>
                </a:rPr>
                <a:t>Region</a:t>
              </a:r>
              <a:r>
                <a:rPr lang="en-US" altLang="ja-JP" sz="1000" smtClean="0">
                  <a:solidFill>
                    <a:srgbClr val="0000FF"/>
                  </a:solidFill>
                </a:rPr>
                <a:t> </a:t>
              </a:r>
              <a:r>
                <a:rPr lang="en-US" altLang="ja-JP" sz="1000" b="1" smtClean="0">
                  <a:solidFill>
                    <a:srgbClr val="0000FF"/>
                  </a:solidFill>
                </a:rPr>
                <a:t>2</a:t>
              </a:r>
            </a:p>
            <a:p>
              <a:pPr eaLnBrk="1" fontAlgn="base" hangingPunct="1">
                <a:spcBef>
                  <a:spcPct val="0"/>
                </a:spcBef>
                <a:spcAft>
                  <a:spcPct val="0"/>
                </a:spcAft>
              </a:pPr>
              <a:r>
                <a:rPr lang="en-US" altLang="ja-JP" sz="1000" b="1" smtClean="0">
                  <a:solidFill>
                    <a:srgbClr val="0000FF"/>
                  </a:solidFill>
                </a:rPr>
                <a:t>S-W JAPAN</a:t>
              </a:r>
            </a:p>
          </p:txBody>
        </p:sp>
        <p:sp>
          <p:nvSpPr>
            <p:cNvPr id="18450" name="Text Box 12"/>
            <p:cNvSpPr txBox="1">
              <a:spLocks noChangeArrowheads="1"/>
            </p:cNvSpPr>
            <p:nvPr/>
          </p:nvSpPr>
          <p:spPr bwMode="auto">
            <a:xfrm>
              <a:off x="931" y="1797"/>
              <a:ext cx="49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1000" b="1" smtClean="0">
                  <a:solidFill>
                    <a:srgbClr val="009900"/>
                  </a:solidFill>
                </a:rPr>
                <a:t>Region 3</a:t>
              </a:r>
            </a:p>
            <a:p>
              <a:pPr eaLnBrk="1" fontAlgn="base" hangingPunct="1">
                <a:spcBef>
                  <a:spcPct val="50000"/>
                </a:spcBef>
                <a:spcAft>
                  <a:spcPct val="0"/>
                </a:spcAft>
              </a:pPr>
              <a:r>
                <a:rPr lang="en-US" altLang="ja-JP" sz="1000" b="1" smtClean="0">
                  <a:solidFill>
                    <a:srgbClr val="009900"/>
                  </a:solidFill>
                </a:rPr>
                <a:t>Typhoon</a:t>
              </a:r>
            </a:p>
          </p:txBody>
        </p:sp>
        <p:sp>
          <p:nvSpPr>
            <p:cNvPr id="18451" name="Text Box 13"/>
            <p:cNvSpPr txBox="1">
              <a:spLocks noChangeArrowheads="1"/>
            </p:cNvSpPr>
            <p:nvPr/>
          </p:nvSpPr>
          <p:spPr bwMode="auto">
            <a:xfrm>
              <a:off x="1882" y="2704"/>
              <a:ext cx="6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000" b="1" smtClean="0">
                  <a:solidFill>
                    <a:srgbClr val="FFFF00"/>
                  </a:solidFill>
                </a:rPr>
                <a:t>Region 4</a:t>
              </a:r>
            </a:p>
            <a:p>
              <a:pPr eaLnBrk="1" fontAlgn="base" hangingPunct="1">
                <a:spcBef>
                  <a:spcPct val="0"/>
                </a:spcBef>
                <a:spcAft>
                  <a:spcPct val="0"/>
                </a:spcAft>
              </a:pPr>
              <a:r>
                <a:rPr lang="en-US" altLang="ja-JP" sz="1000" b="1" smtClean="0">
                  <a:solidFill>
                    <a:srgbClr val="FFFF00"/>
                  </a:solidFill>
                </a:rPr>
                <a:t>Land mark</a:t>
              </a:r>
            </a:p>
          </p:txBody>
        </p:sp>
        <p:sp>
          <p:nvSpPr>
            <p:cNvPr id="18452" name="Text Box 14"/>
            <p:cNvSpPr txBox="1">
              <a:spLocks noChangeArrowheads="1"/>
            </p:cNvSpPr>
            <p:nvPr/>
          </p:nvSpPr>
          <p:spPr bwMode="auto">
            <a:xfrm>
              <a:off x="703" y="2750"/>
              <a:ext cx="5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000" b="1" smtClean="0">
                  <a:solidFill>
                    <a:srgbClr val="FFFF00"/>
                  </a:solidFill>
                </a:rPr>
                <a:t>Region 5</a:t>
              </a:r>
            </a:p>
            <a:p>
              <a:pPr eaLnBrk="1" fontAlgn="base" hangingPunct="1">
                <a:spcBef>
                  <a:spcPct val="0"/>
                </a:spcBef>
                <a:spcAft>
                  <a:spcPct val="0"/>
                </a:spcAft>
              </a:pPr>
              <a:r>
                <a:rPr lang="en-US" altLang="ja-JP" sz="1000" b="1" smtClean="0">
                  <a:solidFill>
                    <a:srgbClr val="FFFF00"/>
                  </a:solidFill>
                </a:rPr>
                <a:t>Land mark</a:t>
              </a:r>
            </a:p>
          </p:txBody>
        </p:sp>
      </p:grpSp>
      <p:sp>
        <p:nvSpPr>
          <p:cNvPr id="18436" name="AutoShape 15"/>
          <p:cNvSpPr>
            <a:spLocks/>
          </p:cNvSpPr>
          <p:nvPr/>
        </p:nvSpPr>
        <p:spPr bwMode="auto">
          <a:xfrm>
            <a:off x="5076827" y="1052513"/>
            <a:ext cx="3671888" cy="647700"/>
          </a:xfrm>
          <a:prstGeom prst="borderCallout1">
            <a:avLst>
              <a:gd name="adj1" fmla="val 47787"/>
              <a:gd name="adj2" fmla="val -1796"/>
              <a:gd name="adj3" fmla="val 136449"/>
              <a:gd name="adj4" fmla="val -34389"/>
            </a:avLst>
          </a:prstGeom>
          <a:noFill/>
          <a:ln w="3175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r>
              <a:rPr kumimoji="1" lang="en-US" altLang="ja-JP" sz="1400" b="1" dirty="0">
                <a:solidFill>
                  <a:srgbClr val="C00000"/>
                </a:solidFill>
              </a:rPr>
              <a:t>Full disk</a:t>
            </a:r>
          </a:p>
          <a:p>
            <a:pPr fontAlgn="base">
              <a:spcBef>
                <a:spcPct val="0"/>
              </a:spcBef>
              <a:spcAft>
                <a:spcPct val="0"/>
              </a:spcAft>
            </a:pPr>
            <a:r>
              <a:rPr kumimoji="1" lang="en-US" altLang="ja-JP" sz="1200" b="1" dirty="0">
                <a:solidFill>
                  <a:srgbClr val="C00000"/>
                </a:solidFill>
              </a:rPr>
              <a:t>Interval : 10 minutes (6 times per hour)</a:t>
            </a:r>
          </a:p>
          <a:p>
            <a:pPr fontAlgn="base">
              <a:spcBef>
                <a:spcPct val="0"/>
              </a:spcBef>
              <a:spcAft>
                <a:spcPct val="0"/>
              </a:spcAft>
            </a:pPr>
            <a:r>
              <a:rPr kumimoji="1" lang="en-US" altLang="ja-JP" sz="1200" dirty="0">
                <a:solidFill>
                  <a:srgbClr val="C00000"/>
                </a:solidFill>
              </a:rPr>
              <a:t>23 swath</a:t>
            </a:r>
          </a:p>
        </p:txBody>
      </p:sp>
      <p:sp>
        <p:nvSpPr>
          <p:cNvPr id="14341" name="AutoShape 16"/>
          <p:cNvSpPr>
            <a:spLocks/>
          </p:cNvSpPr>
          <p:nvPr/>
        </p:nvSpPr>
        <p:spPr bwMode="auto">
          <a:xfrm>
            <a:off x="5508625" y="1843092"/>
            <a:ext cx="3240088" cy="865187"/>
          </a:xfrm>
          <a:prstGeom prst="borderCallout1">
            <a:avLst>
              <a:gd name="adj1" fmla="val 51213"/>
              <a:gd name="adj2" fmla="val -2986"/>
              <a:gd name="adj3" fmla="val 58786"/>
              <a:gd name="adj4" fmla="val -83563"/>
            </a:avLst>
          </a:prstGeom>
          <a:noFill/>
          <a:ln w="31750">
            <a:solidFill>
              <a:srgbClr val="0000FF"/>
            </a:solidFill>
            <a:miter lim="800000"/>
            <a:headEnd/>
            <a:tailEnd type="triangle" w="med" len="med"/>
          </a:ln>
        </p:spPr>
        <p:txBody>
          <a:bodyPr/>
          <a:lstStyle/>
          <a:p>
            <a:pPr fontAlgn="base">
              <a:spcBef>
                <a:spcPct val="0"/>
              </a:spcBef>
              <a:spcAft>
                <a:spcPct val="0"/>
              </a:spcAft>
              <a:defRPr/>
            </a:pPr>
            <a:r>
              <a:rPr kumimoji="1" lang="en-US" altLang="ja-JP" sz="1400" b="1" dirty="0">
                <a:solidFill>
                  <a:srgbClr val="2D2D8A"/>
                </a:solidFill>
              </a:rPr>
              <a:t>Region 1 JAPAN (North-East)</a:t>
            </a:r>
          </a:p>
          <a:p>
            <a:pPr fontAlgn="base">
              <a:spcBef>
                <a:spcPct val="0"/>
              </a:spcBef>
              <a:spcAft>
                <a:spcPct val="0"/>
              </a:spcAft>
              <a:defRPr/>
            </a:pPr>
            <a:r>
              <a:rPr kumimoji="1" lang="en-US" altLang="ja-JP" sz="1200" dirty="0">
                <a:solidFill>
                  <a:srgbClr val="2D2D8A"/>
                </a:solidFill>
              </a:rPr>
              <a:t>Interval : 2.5 minutes (4 times in 10minutes)</a:t>
            </a:r>
          </a:p>
          <a:p>
            <a:pPr fontAlgn="base">
              <a:spcBef>
                <a:spcPct val="0"/>
              </a:spcBef>
              <a:spcAft>
                <a:spcPct val="0"/>
              </a:spcAft>
              <a:defRPr/>
            </a:pPr>
            <a:r>
              <a:rPr kumimoji="1" lang="en-US" altLang="ja-JP" sz="1200" dirty="0">
                <a:solidFill>
                  <a:srgbClr val="2D2D8A"/>
                </a:solidFill>
              </a:rPr>
              <a:t>Dimension : EW x NS: 2000 x 1000 km</a:t>
            </a:r>
          </a:p>
          <a:p>
            <a:pPr fontAlgn="base">
              <a:spcBef>
                <a:spcPct val="0"/>
              </a:spcBef>
              <a:spcAft>
                <a:spcPct val="0"/>
              </a:spcAft>
              <a:defRPr/>
            </a:pPr>
            <a:r>
              <a:rPr kumimoji="1" lang="en-US" altLang="ja-JP" sz="1200" dirty="0">
                <a:solidFill>
                  <a:srgbClr val="2D2D8A"/>
                </a:solidFill>
              </a:rPr>
              <a:t>2 swath </a:t>
            </a:r>
          </a:p>
        </p:txBody>
      </p:sp>
      <p:sp>
        <p:nvSpPr>
          <p:cNvPr id="14342" name="AutoShape 17"/>
          <p:cNvSpPr>
            <a:spLocks/>
          </p:cNvSpPr>
          <p:nvPr/>
        </p:nvSpPr>
        <p:spPr bwMode="auto">
          <a:xfrm>
            <a:off x="5508625" y="2781300"/>
            <a:ext cx="3240088" cy="863600"/>
          </a:xfrm>
          <a:prstGeom prst="borderCallout1">
            <a:avLst>
              <a:gd name="adj1" fmla="val 50116"/>
              <a:gd name="adj2" fmla="val -2669"/>
              <a:gd name="adj3" fmla="val -9757"/>
              <a:gd name="adj4" fmla="val -91160"/>
            </a:avLst>
          </a:prstGeom>
          <a:noFill/>
          <a:ln w="31750">
            <a:solidFill>
              <a:srgbClr val="0000FF"/>
            </a:solidFill>
            <a:miter lim="800000"/>
            <a:headEnd/>
            <a:tailEnd type="triangle" w="med" len="med"/>
          </a:ln>
        </p:spPr>
        <p:txBody>
          <a:bodyPr/>
          <a:lstStyle/>
          <a:p>
            <a:pPr fontAlgn="base">
              <a:spcBef>
                <a:spcPct val="0"/>
              </a:spcBef>
              <a:spcAft>
                <a:spcPct val="0"/>
              </a:spcAft>
              <a:defRPr/>
            </a:pPr>
            <a:r>
              <a:rPr kumimoji="1" lang="en-US" altLang="ja-JP" sz="1400" b="1" dirty="0">
                <a:solidFill>
                  <a:srgbClr val="2D2D8A"/>
                </a:solidFill>
              </a:rPr>
              <a:t>Region 2 JAPAN (South-West)</a:t>
            </a:r>
          </a:p>
          <a:p>
            <a:pPr fontAlgn="base">
              <a:spcBef>
                <a:spcPct val="0"/>
              </a:spcBef>
              <a:spcAft>
                <a:spcPct val="0"/>
              </a:spcAft>
              <a:defRPr/>
            </a:pPr>
            <a:r>
              <a:rPr kumimoji="1" lang="en-US" altLang="ja-JP" sz="1200" dirty="0">
                <a:solidFill>
                  <a:srgbClr val="2D2D8A"/>
                </a:solidFill>
              </a:rPr>
              <a:t>Interval : 2.5 minutes (4 times in 10minutes)</a:t>
            </a:r>
          </a:p>
          <a:p>
            <a:pPr fontAlgn="base">
              <a:spcBef>
                <a:spcPct val="0"/>
              </a:spcBef>
              <a:spcAft>
                <a:spcPct val="0"/>
              </a:spcAft>
              <a:defRPr/>
            </a:pPr>
            <a:r>
              <a:rPr kumimoji="1" lang="en-US" altLang="ja-JP" sz="1200" dirty="0">
                <a:solidFill>
                  <a:srgbClr val="2D2D8A"/>
                </a:solidFill>
              </a:rPr>
              <a:t>Dimension : EW x NS: 2000 x 1000 km</a:t>
            </a:r>
          </a:p>
          <a:p>
            <a:pPr fontAlgn="base">
              <a:spcBef>
                <a:spcPct val="0"/>
              </a:spcBef>
              <a:spcAft>
                <a:spcPct val="0"/>
              </a:spcAft>
              <a:defRPr/>
            </a:pPr>
            <a:r>
              <a:rPr kumimoji="1" lang="en-US" altLang="ja-JP" sz="1200" dirty="0">
                <a:solidFill>
                  <a:srgbClr val="2D2D8A"/>
                </a:solidFill>
              </a:rPr>
              <a:t>2 swath</a:t>
            </a:r>
          </a:p>
        </p:txBody>
      </p:sp>
      <p:sp>
        <p:nvSpPr>
          <p:cNvPr id="14343" name="AutoShape 18"/>
          <p:cNvSpPr>
            <a:spLocks/>
          </p:cNvSpPr>
          <p:nvPr/>
        </p:nvSpPr>
        <p:spPr bwMode="auto">
          <a:xfrm>
            <a:off x="5508625" y="3789363"/>
            <a:ext cx="3240088" cy="863600"/>
          </a:xfrm>
          <a:prstGeom prst="borderCallout1">
            <a:avLst>
              <a:gd name="adj1" fmla="val 47737"/>
              <a:gd name="adj2" fmla="val -2352"/>
              <a:gd name="adj3" fmla="val -93150"/>
              <a:gd name="adj4" fmla="val -94553"/>
            </a:avLst>
          </a:prstGeom>
          <a:noFill/>
          <a:ln w="31750">
            <a:solidFill>
              <a:srgbClr val="008000"/>
            </a:solidFill>
            <a:miter lim="800000"/>
            <a:headEnd/>
            <a:tailEnd type="triangle" w="med" len="med"/>
          </a:ln>
        </p:spPr>
        <p:txBody>
          <a:bodyPr/>
          <a:lstStyle/>
          <a:p>
            <a:pPr fontAlgn="base">
              <a:spcBef>
                <a:spcPct val="0"/>
              </a:spcBef>
              <a:spcAft>
                <a:spcPct val="0"/>
              </a:spcAft>
              <a:defRPr/>
            </a:pPr>
            <a:r>
              <a:rPr kumimoji="1" lang="en-US" altLang="ja-JP" sz="1400" b="1" dirty="0">
                <a:solidFill>
                  <a:srgbClr val="BBE0E3">
                    <a:lumMod val="25000"/>
                  </a:srgbClr>
                </a:solidFill>
              </a:rPr>
              <a:t>Region 3 Typhoon</a:t>
            </a:r>
          </a:p>
          <a:p>
            <a:pPr fontAlgn="base">
              <a:spcBef>
                <a:spcPct val="0"/>
              </a:spcBef>
              <a:spcAft>
                <a:spcPct val="0"/>
              </a:spcAft>
              <a:defRPr/>
            </a:pPr>
            <a:r>
              <a:rPr kumimoji="1" lang="en-US" altLang="ja-JP" sz="1200" dirty="0">
                <a:solidFill>
                  <a:srgbClr val="BBE0E3">
                    <a:lumMod val="25000"/>
                  </a:srgbClr>
                </a:solidFill>
              </a:rPr>
              <a:t>Interval : 2.5 minutes (4 times in 10minutes)</a:t>
            </a:r>
          </a:p>
          <a:p>
            <a:pPr fontAlgn="base">
              <a:spcBef>
                <a:spcPct val="0"/>
              </a:spcBef>
              <a:spcAft>
                <a:spcPct val="0"/>
              </a:spcAft>
              <a:defRPr/>
            </a:pPr>
            <a:r>
              <a:rPr kumimoji="1" lang="en-US" altLang="ja-JP" sz="1200" dirty="0">
                <a:solidFill>
                  <a:srgbClr val="BBE0E3">
                    <a:lumMod val="25000"/>
                  </a:srgbClr>
                </a:solidFill>
              </a:rPr>
              <a:t>Dimension : EW x NS: 1000 x 1000 km</a:t>
            </a:r>
          </a:p>
          <a:p>
            <a:pPr fontAlgn="base">
              <a:spcBef>
                <a:spcPct val="0"/>
              </a:spcBef>
              <a:spcAft>
                <a:spcPct val="0"/>
              </a:spcAft>
              <a:defRPr/>
            </a:pPr>
            <a:r>
              <a:rPr kumimoji="1" lang="en-US" altLang="ja-JP" sz="1200" dirty="0">
                <a:solidFill>
                  <a:srgbClr val="BBE0E3">
                    <a:lumMod val="25000"/>
                  </a:srgbClr>
                </a:solidFill>
              </a:rPr>
              <a:t>2 swath</a:t>
            </a:r>
          </a:p>
        </p:txBody>
      </p:sp>
      <p:sp>
        <p:nvSpPr>
          <p:cNvPr id="18440" name="AutoShape 19"/>
          <p:cNvSpPr>
            <a:spLocks/>
          </p:cNvSpPr>
          <p:nvPr/>
        </p:nvSpPr>
        <p:spPr bwMode="auto">
          <a:xfrm>
            <a:off x="5508627" y="4797425"/>
            <a:ext cx="3311525" cy="863600"/>
          </a:xfrm>
          <a:prstGeom prst="borderCallout1">
            <a:avLst>
              <a:gd name="adj1" fmla="val 46546"/>
              <a:gd name="adj2" fmla="val -1370"/>
              <a:gd name="adj3" fmla="val -5444"/>
              <a:gd name="adj4" fmla="val -48583"/>
            </a:avLst>
          </a:prstGeom>
          <a:noFill/>
          <a:ln w="31750">
            <a:solidFill>
              <a:srgbClr val="FFFF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r>
              <a:rPr kumimoji="1" lang="en-US" altLang="ja-JP" sz="1400" b="1">
                <a:solidFill>
                  <a:srgbClr val="A29E00"/>
                </a:solidFill>
              </a:rPr>
              <a:t>Region 4 Land mark</a:t>
            </a:r>
          </a:p>
          <a:p>
            <a:pPr fontAlgn="base">
              <a:spcBef>
                <a:spcPct val="0"/>
              </a:spcBef>
              <a:spcAft>
                <a:spcPct val="0"/>
              </a:spcAft>
            </a:pPr>
            <a:r>
              <a:rPr kumimoji="1" lang="en-US" altLang="ja-JP" sz="1200">
                <a:solidFill>
                  <a:srgbClr val="A29E00"/>
                </a:solidFill>
              </a:rPr>
              <a:t>Interval : 0.5 minutes (20 times in 10minutes)</a:t>
            </a:r>
          </a:p>
          <a:p>
            <a:pPr fontAlgn="base">
              <a:spcBef>
                <a:spcPct val="0"/>
              </a:spcBef>
              <a:spcAft>
                <a:spcPct val="0"/>
              </a:spcAft>
            </a:pPr>
            <a:r>
              <a:rPr kumimoji="1" lang="en-US" altLang="ja-JP" sz="1200">
                <a:solidFill>
                  <a:srgbClr val="A29E00"/>
                </a:solidFill>
              </a:rPr>
              <a:t>Dimension : EW x NS: 1000 x 500 km</a:t>
            </a:r>
          </a:p>
          <a:p>
            <a:pPr fontAlgn="base">
              <a:spcBef>
                <a:spcPct val="0"/>
              </a:spcBef>
              <a:spcAft>
                <a:spcPct val="0"/>
              </a:spcAft>
            </a:pPr>
            <a:r>
              <a:rPr kumimoji="1" lang="en-US" altLang="ja-JP" sz="1200">
                <a:solidFill>
                  <a:srgbClr val="A29E00"/>
                </a:solidFill>
              </a:rPr>
              <a:t>1 swath  </a:t>
            </a:r>
          </a:p>
        </p:txBody>
      </p:sp>
      <p:sp>
        <p:nvSpPr>
          <p:cNvPr id="18441" name="AutoShape 20"/>
          <p:cNvSpPr>
            <a:spLocks/>
          </p:cNvSpPr>
          <p:nvPr/>
        </p:nvSpPr>
        <p:spPr bwMode="auto">
          <a:xfrm>
            <a:off x="5508627" y="5732467"/>
            <a:ext cx="3311525" cy="936625"/>
          </a:xfrm>
          <a:prstGeom prst="borderCallout1">
            <a:avLst>
              <a:gd name="adj1" fmla="val 44014"/>
              <a:gd name="adj2" fmla="val -2611"/>
              <a:gd name="adj3" fmla="val -87644"/>
              <a:gd name="adj4" fmla="val -107875"/>
            </a:avLst>
          </a:prstGeom>
          <a:noFill/>
          <a:ln w="31750">
            <a:solidFill>
              <a:srgbClr val="FFFF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r>
              <a:rPr kumimoji="1" lang="en-US" altLang="ja-JP" sz="1400" b="1">
                <a:solidFill>
                  <a:srgbClr val="A29E00"/>
                </a:solidFill>
              </a:rPr>
              <a:t>Region 5 Land mark</a:t>
            </a:r>
          </a:p>
          <a:p>
            <a:pPr fontAlgn="base">
              <a:spcBef>
                <a:spcPct val="0"/>
              </a:spcBef>
              <a:spcAft>
                <a:spcPct val="0"/>
              </a:spcAft>
            </a:pPr>
            <a:r>
              <a:rPr kumimoji="1" lang="en-US" altLang="ja-JP" sz="1200">
                <a:solidFill>
                  <a:srgbClr val="A29E00"/>
                </a:solidFill>
              </a:rPr>
              <a:t>Interval : 0.5 minutes (20 times in 10minutes)</a:t>
            </a:r>
            <a:r>
              <a:rPr kumimoji="1" lang="en-US" altLang="ja-JP">
                <a:solidFill>
                  <a:srgbClr val="A29E00"/>
                </a:solidFill>
              </a:rPr>
              <a:t> </a:t>
            </a:r>
            <a:r>
              <a:rPr kumimoji="1" lang="en-US" altLang="ja-JP" sz="1200">
                <a:solidFill>
                  <a:srgbClr val="A29E00"/>
                </a:solidFill>
              </a:rPr>
              <a:t>Dimension : EW x NS: 1000 x 500 km</a:t>
            </a:r>
          </a:p>
          <a:p>
            <a:pPr fontAlgn="base">
              <a:spcBef>
                <a:spcPct val="0"/>
              </a:spcBef>
              <a:spcAft>
                <a:spcPct val="0"/>
              </a:spcAft>
            </a:pPr>
            <a:r>
              <a:rPr kumimoji="1" lang="en-US" altLang="ja-JP" sz="1200">
                <a:solidFill>
                  <a:srgbClr val="A29E00"/>
                </a:solidFill>
              </a:rPr>
              <a:t>1 swath  </a:t>
            </a:r>
          </a:p>
        </p:txBody>
      </p:sp>
      <p:sp>
        <p:nvSpPr>
          <p:cNvPr id="2" name="Slide Number Placeholder 1"/>
          <p:cNvSpPr>
            <a:spLocks noGrp="1"/>
          </p:cNvSpPr>
          <p:nvPr>
            <p:ph type="sldNum" sz="quarter" idx="12"/>
          </p:nvPr>
        </p:nvSpPr>
        <p:spPr/>
        <p:txBody>
          <a:bodyPr/>
          <a:lstStyle/>
          <a:p>
            <a:fld id="{1D60E777-8AEA-4279-A769-C5DE142A4040}" type="slidenum">
              <a:rPr lang="en-US" altLang="ja-JP" smtClean="0">
                <a:solidFill>
                  <a:srgbClr val="000000"/>
                </a:solidFill>
              </a:rPr>
              <a:pPr/>
              <a:t>108</a:t>
            </a:fld>
            <a:endParaRPr lang="en-US" altLang="ja-JP">
              <a:solidFill>
                <a:srgbClr val="000000"/>
              </a:solidFill>
            </a:endParaRPr>
          </a:p>
        </p:txBody>
      </p:sp>
    </p:spTree>
    <p:extLst>
      <p:ext uri="{BB962C8B-B14F-4D97-AF65-F5344CB8AC3E}">
        <p14:creationId xmlns:p14="http://schemas.microsoft.com/office/powerpoint/2010/main" val="255252831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extBox 2"/>
          <p:cNvSpPr txBox="1"/>
          <p:nvPr/>
        </p:nvSpPr>
        <p:spPr>
          <a:xfrm>
            <a:off x="1176516" y="6031468"/>
            <a:ext cx="1261884" cy="369332"/>
          </a:xfrm>
          <a:prstGeom prst="rect">
            <a:avLst/>
          </a:prstGeom>
          <a:noFill/>
        </p:spPr>
        <p:txBody>
          <a:bodyPr wrap="none" rtlCol="0">
            <a:spAutoFit/>
          </a:bodyPr>
          <a:lstStyle/>
          <a:p>
            <a:r>
              <a:rPr lang="en-US" dirty="0" err="1">
                <a:solidFill>
                  <a:srgbClr val="FFFFFF"/>
                </a:solidFill>
              </a:rPr>
              <a:t>McIDAS</a:t>
            </a:r>
            <a:r>
              <a:rPr lang="en-US" dirty="0">
                <a:solidFill>
                  <a:srgbClr val="FFFFFF"/>
                </a:solidFill>
              </a:rPr>
              <a:t>-X</a:t>
            </a:r>
          </a:p>
        </p:txBody>
      </p:sp>
    </p:spTree>
    <p:extLst>
      <p:ext uri="{BB962C8B-B14F-4D97-AF65-F5344CB8AC3E}">
        <p14:creationId xmlns:p14="http://schemas.microsoft.com/office/powerpoint/2010/main" val="4236567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p:cNvSpPr>
            <a:spLocks noGrp="1" noChangeArrowheads="1"/>
          </p:cNvSpPr>
          <p:nvPr>
            <p:ph type="title"/>
          </p:nvPr>
        </p:nvSpPr>
        <p:spPr/>
        <p:txBody>
          <a:bodyPr/>
          <a:lstStyle/>
          <a:p>
            <a:pPr eaLnBrk="1" hangingPunct="1"/>
            <a:endParaRPr lang="en-US" smtClean="0"/>
          </a:p>
        </p:txBody>
      </p:sp>
      <p:pic>
        <p:nvPicPr>
          <p:cNvPr id="110595" name="Picture 3" descr="D_Goetze_13DEC1966_page_04_r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25400"/>
            <a:ext cx="9237663"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0" y="5943600"/>
            <a:ext cx="914400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2. Dr. Suomi’s “scratches” of his modified ATS prototype satellite”. (1966)  </a:t>
            </a:r>
          </a:p>
        </p:txBody>
      </p:sp>
      <p:sp>
        <p:nvSpPr>
          <p:cNvPr id="110597" name="Text Box 5"/>
          <p:cNvSpPr txBox="1">
            <a:spLocks noChangeArrowheads="1"/>
          </p:cNvSpPr>
          <p:nvPr/>
        </p:nvSpPr>
        <p:spPr bwMode="auto">
          <a:xfrm>
            <a:off x="669925" y="6286500"/>
            <a:ext cx="73612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Unique insight to the early ideas of IR data in geostationary orbit by Dr. Suomi. </a:t>
            </a:r>
          </a:p>
          <a:p>
            <a:pPr eaLnBrk="1" hangingPunct="1"/>
            <a:r>
              <a:rPr lang="en-US" sz="1600" dirty="0">
                <a:solidFill>
                  <a:srgbClr val="000000"/>
                </a:solidFill>
              </a:rPr>
              <a:t>This was over eight years before SMS-1 did have IR data.</a:t>
            </a:r>
          </a:p>
        </p:txBody>
      </p:sp>
      <p:sp>
        <p:nvSpPr>
          <p:cNvPr id="110598"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372E4F-7BCF-4D20-8636-D534DE2E7EE6}" type="slidenum">
              <a:rPr lang="en-US" smtClean="0">
                <a:solidFill>
                  <a:srgbClr val="000000"/>
                </a:solidFill>
              </a:rPr>
              <a:pPr eaLnBrk="1" hangingPunct="1"/>
              <a:t>11</a:t>
            </a:fld>
            <a:endParaRPr lang="en-US" smtClean="0">
              <a:solidFill>
                <a:srgbClr val="000000"/>
              </a:solidFill>
            </a:endParaRPr>
          </a:p>
        </p:txBody>
      </p:sp>
    </p:spTree>
    <p:extLst>
      <p:ext uri="{BB962C8B-B14F-4D97-AF65-F5344CB8AC3E}">
        <p14:creationId xmlns:p14="http://schemas.microsoft.com/office/powerpoint/2010/main" val="10684521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2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2796404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3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4718743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4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2190834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5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849554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6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5477572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7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6615039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8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6770092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9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116647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0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53108619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1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109538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l="32813" t="21875" r="28906" b="10417"/>
          <a:stretch>
            <a:fillRect/>
          </a:stretch>
        </p:blipFill>
        <p:spPr bwMode="auto">
          <a:xfrm>
            <a:off x="0" y="685800"/>
            <a:ext cx="46323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2207719" y="2362200"/>
            <a:ext cx="2242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000000"/>
                </a:solidFill>
                <a:latin typeface="Times New Roman" pitchFamily="18" charset="0"/>
                <a:cs typeface="Arial" charset="0"/>
              </a:rPr>
              <a:t>Chicago Tribune</a:t>
            </a:r>
          </a:p>
          <a:p>
            <a:pPr algn="ctr" eaLnBrk="1" hangingPunct="1"/>
            <a:r>
              <a:rPr lang="en-US" sz="2400" dirty="0">
                <a:solidFill>
                  <a:srgbClr val="000000"/>
                </a:solidFill>
                <a:latin typeface="Times New Roman" pitchFamily="18" charset="0"/>
                <a:cs typeface="Arial" charset="0"/>
              </a:rPr>
              <a:t>makes cautious</a:t>
            </a:r>
          </a:p>
          <a:p>
            <a:pPr algn="ctr" eaLnBrk="1" hangingPunct="1"/>
            <a:r>
              <a:rPr lang="en-US" sz="2400" dirty="0">
                <a:solidFill>
                  <a:srgbClr val="000000"/>
                </a:solidFill>
                <a:latin typeface="Times New Roman" pitchFamily="18" charset="0"/>
                <a:cs typeface="Arial" charset="0"/>
              </a:rPr>
              <a:t>announcement</a:t>
            </a:r>
          </a:p>
          <a:p>
            <a:pPr algn="ctr" eaLnBrk="1" hangingPunct="1"/>
            <a:r>
              <a:rPr lang="en-US" sz="2400" dirty="0">
                <a:solidFill>
                  <a:srgbClr val="000000"/>
                </a:solidFill>
                <a:latin typeface="Times New Roman" pitchFamily="18" charset="0"/>
                <a:cs typeface="Arial" charset="0"/>
              </a:rPr>
              <a:t>on 5 Dec </a:t>
            </a:r>
            <a:r>
              <a:rPr lang="en-US" sz="2400" dirty="0" smtClean="0">
                <a:solidFill>
                  <a:srgbClr val="000000"/>
                </a:solidFill>
                <a:latin typeface="Times New Roman" pitchFamily="18" charset="0"/>
                <a:cs typeface="Arial" charset="0"/>
              </a:rPr>
              <a:t>1966</a:t>
            </a:r>
            <a:endParaRPr lang="en-US" sz="2400" dirty="0">
              <a:solidFill>
                <a:srgbClr val="000000"/>
              </a:solidFill>
              <a:latin typeface="Times New Roman" pitchFamily="18" charset="0"/>
              <a:cs typeface="Arial" charset="0"/>
            </a:endParaRPr>
          </a:p>
          <a:p>
            <a:pPr algn="ctr" eaLnBrk="1" hangingPunct="1"/>
            <a:r>
              <a:rPr lang="en-US" sz="2400" dirty="0">
                <a:solidFill>
                  <a:srgbClr val="000000"/>
                </a:solidFill>
                <a:latin typeface="Times New Roman" pitchFamily="18" charset="0"/>
                <a:cs typeface="Arial" charset="0"/>
              </a:rPr>
              <a:t>of pending new </a:t>
            </a:r>
          </a:p>
          <a:p>
            <a:pPr algn="ctr" eaLnBrk="1" hangingPunct="1"/>
            <a:r>
              <a:rPr lang="en-US" sz="2400" dirty="0">
                <a:solidFill>
                  <a:srgbClr val="000000"/>
                </a:solidFill>
                <a:latin typeface="Times New Roman" pitchFamily="18" charset="0"/>
                <a:cs typeface="Arial" charset="0"/>
              </a:rPr>
              <a:t>“weather eye” </a:t>
            </a:r>
          </a:p>
        </p:txBody>
      </p:sp>
      <p:sp>
        <p:nvSpPr>
          <p:cNvPr id="112644" name="Rectangle 4"/>
          <p:cNvSpPr>
            <a:spLocks noChangeArrowheads="1"/>
          </p:cNvSpPr>
          <p:nvPr/>
        </p:nvSpPr>
        <p:spPr bwMode="auto">
          <a:xfrm>
            <a:off x="-152400" y="-152400"/>
            <a:ext cx="9448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GB" sz="3600" b="1" dirty="0">
                <a:solidFill>
                  <a:srgbClr val="FFFF00"/>
                </a:solidFill>
                <a:latin typeface="Times New Roman" pitchFamily="18" charset="0"/>
                <a:cs typeface="Arial" charset="0"/>
              </a:rPr>
              <a:t>Suomi Introduced Time Continuous Imaging</a:t>
            </a:r>
            <a:endParaRPr lang="en-GB" sz="3600" dirty="0">
              <a:solidFill>
                <a:srgbClr val="FFFF00"/>
              </a:solidFill>
              <a:latin typeface="Times New Roman" pitchFamily="18" charset="0"/>
              <a:cs typeface="Arial" charset="0"/>
            </a:endParaRPr>
          </a:p>
        </p:txBody>
      </p:sp>
      <p:pic>
        <p:nvPicPr>
          <p:cNvPr id="11264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250" t="21875" r="27344" b="10266"/>
          <a:stretch/>
        </p:blipFill>
        <p:spPr bwMode="auto">
          <a:xfrm>
            <a:off x="4419600" y="685800"/>
            <a:ext cx="4762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6"/>
          <p:cNvSpPr txBox="1">
            <a:spLocks noChangeArrowheads="1"/>
          </p:cNvSpPr>
          <p:nvPr/>
        </p:nvSpPr>
        <p:spPr bwMode="auto">
          <a:xfrm>
            <a:off x="6063506" y="3165475"/>
            <a:ext cx="32399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3333CC"/>
                </a:solidFill>
                <a:latin typeface="Times New Roman" pitchFamily="18" charset="0"/>
                <a:cs typeface="Arial" charset="0"/>
              </a:rPr>
              <a:t>On 7 Dec </a:t>
            </a:r>
            <a:r>
              <a:rPr lang="en-US" sz="2400" dirty="0" smtClean="0">
                <a:solidFill>
                  <a:srgbClr val="3333CC"/>
                </a:solidFill>
                <a:latin typeface="Times New Roman" pitchFamily="18" charset="0"/>
                <a:cs typeface="Arial" charset="0"/>
              </a:rPr>
              <a:t>1966 </a:t>
            </a:r>
            <a:r>
              <a:rPr lang="en-US" sz="2400" dirty="0">
                <a:solidFill>
                  <a:srgbClr val="3333CC"/>
                </a:solidFill>
                <a:latin typeface="Times New Roman" pitchFamily="18" charset="0"/>
                <a:cs typeface="Arial" charset="0"/>
              </a:rPr>
              <a:t>Tribune </a:t>
            </a:r>
          </a:p>
          <a:p>
            <a:pPr algn="ctr" eaLnBrk="1" hangingPunct="1"/>
            <a:r>
              <a:rPr lang="en-US" sz="2400" dirty="0">
                <a:solidFill>
                  <a:srgbClr val="3333CC"/>
                </a:solidFill>
                <a:latin typeface="Times New Roman" pitchFamily="18" charset="0"/>
                <a:cs typeface="Arial" charset="0"/>
              </a:rPr>
              <a:t>declares</a:t>
            </a:r>
          </a:p>
          <a:p>
            <a:pPr algn="ctr" eaLnBrk="1" hangingPunct="1"/>
            <a:r>
              <a:rPr lang="en-US" sz="2400" dirty="0">
                <a:solidFill>
                  <a:srgbClr val="3333CC"/>
                </a:solidFill>
                <a:latin typeface="Times New Roman" pitchFamily="18" charset="0"/>
                <a:cs typeface="Arial" charset="0"/>
              </a:rPr>
              <a:t>“multipurpose moonlet” </a:t>
            </a:r>
          </a:p>
          <a:p>
            <a:pPr algn="ctr" eaLnBrk="1" hangingPunct="1"/>
            <a:r>
              <a:rPr lang="en-US" sz="2400" dirty="0">
                <a:solidFill>
                  <a:srgbClr val="3333CC"/>
                </a:solidFill>
                <a:latin typeface="Times New Roman" pitchFamily="18" charset="0"/>
                <a:cs typeface="Arial" charset="0"/>
              </a:rPr>
              <a:t>successfully launched</a:t>
            </a:r>
          </a:p>
        </p:txBody>
      </p:sp>
    </p:spTree>
    <p:extLst>
      <p:ext uri="{BB962C8B-B14F-4D97-AF65-F5344CB8AC3E}">
        <p14:creationId xmlns:p14="http://schemas.microsoft.com/office/powerpoint/2010/main" val="241911519"/>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2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971631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3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38531604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4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1735667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5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5214608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FD_B16_A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428958709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0.6 um</a:t>
            </a:r>
            <a:endParaRPr lang="en-US" dirty="0"/>
          </a:p>
        </p:txBody>
      </p:sp>
    </p:spTree>
    <p:extLst>
      <p:ext uri="{BB962C8B-B14F-4D97-AF65-F5344CB8AC3E}">
        <p14:creationId xmlns:p14="http://schemas.microsoft.com/office/powerpoint/2010/main" val="366205220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4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1018227" cy="369332"/>
          </a:xfrm>
          <a:prstGeom prst="rect">
            <a:avLst/>
          </a:prstGeom>
          <a:noFill/>
        </p:spPr>
        <p:txBody>
          <a:bodyPr wrap="none" rtlCol="0">
            <a:spAutoFit/>
          </a:bodyPr>
          <a:lstStyle/>
          <a:p>
            <a:r>
              <a:rPr lang="en-US" dirty="0" smtClean="0"/>
              <a:t>0.86 um</a:t>
            </a:r>
            <a:endParaRPr lang="en-US" dirty="0"/>
          </a:p>
        </p:txBody>
      </p:sp>
    </p:spTree>
    <p:extLst>
      <p:ext uri="{BB962C8B-B14F-4D97-AF65-F5344CB8AC3E}">
        <p14:creationId xmlns:p14="http://schemas.microsoft.com/office/powerpoint/2010/main" val="240809610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0.6 um</a:t>
            </a:r>
            <a:endParaRPr lang="en-US" dirty="0"/>
          </a:p>
        </p:txBody>
      </p:sp>
    </p:spTree>
    <p:extLst>
      <p:ext uri="{BB962C8B-B14F-4D97-AF65-F5344CB8AC3E}">
        <p14:creationId xmlns:p14="http://schemas.microsoft.com/office/powerpoint/2010/main" val="378873848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5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solidFill>
                  <a:schemeClr val="bg1"/>
                </a:solidFill>
              </a:rPr>
              <a:t>1.6 um</a:t>
            </a:r>
            <a:endParaRPr lang="en-US" dirty="0">
              <a:solidFill>
                <a:schemeClr val="bg1"/>
              </a:solidFill>
            </a:endParaRPr>
          </a:p>
        </p:txBody>
      </p:sp>
    </p:spTree>
    <p:extLst>
      <p:ext uri="{BB962C8B-B14F-4D97-AF65-F5344CB8AC3E}">
        <p14:creationId xmlns:p14="http://schemas.microsoft.com/office/powerpoint/2010/main" val="42160998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0.6 um</a:t>
            </a:r>
            <a:endParaRPr lang="en-US" dirty="0"/>
          </a:p>
        </p:txBody>
      </p:sp>
    </p:spTree>
    <p:extLst>
      <p:ext uri="{BB962C8B-B14F-4D97-AF65-F5344CB8AC3E}">
        <p14:creationId xmlns:p14="http://schemas.microsoft.com/office/powerpoint/2010/main" val="3788738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82" y="0"/>
            <a:ext cx="8570235" cy="6858000"/>
          </a:xfrm>
          <a:prstGeom prst="rect">
            <a:avLst/>
          </a:prstGeom>
        </p:spPr>
      </p:pic>
      <p:sp>
        <p:nvSpPr>
          <p:cNvPr id="2" name="Title 1"/>
          <p:cNvSpPr>
            <a:spLocks noGrp="1"/>
          </p:cNvSpPr>
          <p:nvPr>
            <p:ph type="title"/>
          </p:nvPr>
        </p:nvSpPr>
        <p:spPr/>
        <p:txBody>
          <a:bodyPr/>
          <a:lstStyle/>
          <a:p>
            <a:r>
              <a:rPr lang="en-US" dirty="0" smtClean="0">
                <a:solidFill>
                  <a:srgbClr val="FFFF00"/>
                </a:solidFill>
              </a:rPr>
              <a:t>Apollo 8</a:t>
            </a:r>
            <a:endParaRPr lang="en-US" dirty="0">
              <a:solidFill>
                <a:srgbClr val="FFFF00"/>
              </a:solidFill>
            </a:endParaRPr>
          </a:p>
        </p:txBody>
      </p:sp>
      <p:sp>
        <p:nvSpPr>
          <p:cNvPr id="3" name="Content Placeholder 2"/>
          <p:cNvSpPr>
            <a:spLocks noGrp="1"/>
          </p:cNvSpPr>
          <p:nvPr>
            <p:ph idx="1"/>
          </p:nvPr>
        </p:nvSpPr>
        <p:spPr>
          <a:xfrm>
            <a:off x="5943600" y="0"/>
            <a:ext cx="3200400" cy="762000"/>
          </a:xfrm>
        </p:spPr>
        <p:txBody>
          <a:bodyPr/>
          <a:lstStyle/>
          <a:p>
            <a:pPr marL="0" indent="0">
              <a:buNone/>
            </a:pPr>
            <a:r>
              <a:rPr lang="en-US" sz="2400" dirty="0" smtClean="0">
                <a:solidFill>
                  <a:schemeClr val="bg1"/>
                </a:solidFill>
              </a:rPr>
              <a:t>December 24, 1968</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pPr>
              <a:defRPr/>
            </a:pPr>
            <a:fld id="{B7CF93C5-8169-4E98-84B8-B5DDDAC30AA3}"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273275454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6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889987" cy="369332"/>
          </a:xfrm>
          <a:prstGeom prst="rect">
            <a:avLst/>
          </a:prstGeom>
          <a:noFill/>
        </p:spPr>
        <p:txBody>
          <a:bodyPr wrap="none" rtlCol="0">
            <a:spAutoFit/>
          </a:bodyPr>
          <a:lstStyle/>
          <a:p>
            <a:r>
              <a:rPr lang="en-US" dirty="0" smtClean="0"/>
              <a:t>2.3 um</a:t>
            </a:r>
            <a:endParaRPr lang="en-US" dirty="0"/>
          </a:p>
        </p:txBody>
      </p:sp>
    </p:spTree>
    <p:extLst>
      <p:ext uri="{BB962C8B-B14F-4D97-AF65-F5344CB8AC3E}">
        <p14:creationId xmlns:p14="http://schemas.microsoft.com/office/powerpoint/2010/main" val="30525930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13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1018227" cy="369332"/>
          </a:xfrm>
          <a:prstGeom prst="rect">
            <a:avLst/>
          </a:prstGeom>
          <a:noFill/>
        </p:spPr>
        <p:txBody>
          <a:bodyPr wrap="none" rtlCol="0">
            <a:spAutoFit/>
          </a:bodyPr>
          <a:lstStyle/>
          <a:p>
            <a:r>
              <a:rPr lang="en-US" dirty="0" smtClean="0"/>
              <a:t>10.4 um</a:t>
            </a:r>
            <a:endParaRPr lang="en-US" dirty="0"/>
          </a:p>
        </p:txBody>
      </p:sp>
    </p:spTree>
    <p:extLst>
      <p:ext uri="{BB962C8B-B14F-4D97-AF65-F5344CB8AC3E}">
        <p14:creationId xmlns:p14="http://schemas.microsoft.com/office/powerpoint/2010/main" val="30646323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0X700_25JAN2015_03Z_OBS_AHI_JAPAN_B16_MAP_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7963" y="0"/>
            <a:ext cx="8728075" cy="6858000"/>
          </a:xfrm>
          <a:prstGeom prst="rect">
            <a:avLst/>
          </a:prstGeom>
          <a:noFill/>
          <a:ln>
            <a:noFill/>
          </a:ln>
        </p:spPr>
      </p:pic>
      <p:sp>
        <p:nvSpPr>
          <p:cNvPr id="3" name="TextBox 2"/>
          <p:cNvSpPr txBox="1"/>
          <p:nvPr/>
        </p:nvSpPr>
        <p:spPr>
          <a:xfrm>
            <a:off x="685800" y="533400"/>
            <a:ext cx="1018227" cy="369332"/>
          </a:xfrm>
          <a:prstGeom prst="rect">
            <a:avLst/>
          </a:prstGeom>
          <a:noFill/>
        </p:spPr>
        <p:txBody>
          <a:bodyPr wrap="none" rtlCol="0">
            <a:spAutoFit/>
          </a:bodyPr>
          <a:lstStyle/>
          <a:p>
            <a:r>
              <a:rPr lang="en-US" dirty="0" smtClean="0"/>
              <a:t>13.3 um</a:t>
            </a:r>
            <a:endParaRPr lang="en-US" dirty="0"/>
          </a:p>
        </p:txBody>
      </p:sp>
    </p:spTree>
    <p:extLst>
      <p:ext uri="{BB962C8B-B14F-4D97-AF65-F5344CB8AC3E}">
        <p14:creationId xmlns:p14="http://schemas.microsoft.com/office/powerpoint/2010/main" val="42637182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133</a:t>
            </a:fld>
            <a:endParaRPr lang="en-US">
              <a:solidFill>
                <a:srgbClr val="000000"/>
              </a:solidFill>
            </a:endParaRPr>
          </a:p>
        </p:txBody>
      </p:sp>
      <p:sp>
        <p:nvSpPr>
          <p:cNvPr id="5" name="Title 1"/>
          <p:cNvSpPr txBox="1">
            <a:spLocks/>
          </p:cNvSpPr>
          <p:nvPr/>
        </p:nvSpPr>
        <p:spPr bwMode="auto">
          <a:xfrm>
            <a:off x="228600" y="-1524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smtClean="0">
                <a:solidFill>
                  <a:srgbClr val="FFFF00"/>
                </a:solidFill>
              </a:rPr>
              <a:t>MTSAT and AHI (visible) comparisons: </a:t>
            </a:r>
          </a:p>
          <a:p>
            <a:r>
              <a:rPr lang="en-US" sz="3200" dirty="0" smtClean="0">
                <a:solidFill>
                  <a:srgbClr val="FFFF00"/>
                </a:solidFill>
              </a:rPr>
              <a:t>a glimpse into the ABI performance</a:t>
            </a:r>
            <a:endParaRPr lang="en-US" sz="3200" dirty="0">
              <a:solidFill>
                <a:srgbClr val="FF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885932"/>
            <a:ext cx="4403423" cy="55910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63" y="885932"/>
            <a:ext cx="4448799" cy="5619536"/>
          </a:xfrm>
          <a:prstGeom prst="rect">
            <a:avLst/>
          </a:prstGeom>
        </p:spPr>
      </p:pic>
      <p:sp>
        <p:nvSpPr>
          <p:cNvPr id="8" name="TextBox 7"/>
          <p:cNvSpPr txBox="1"/>
          <p:nvPr/>
        </p:nvSpPr>
        <p:spPr>
          <a:xfrm>
            <a:off x="4895607" y="5802868"/>
            <a:ext cx="4095993" cy="369332"/>
          </a:xfrm>
          <a:prstGeom prst="rect">
            <a:avLst/>
          </a:prstGeom>
          <a:noFill/>
        </p:spPr>
        <p:txBody>
          <a:bodyPr wrap="none" rtlCol="0">
            <a:spAutoFit/>
          </a:bodyPr>
          <a:lstStyle/>
          <a:p>
            <a:r>
              <a:rPr lang="en-US" dirty="0">
                <a:solidFill>
                  <a:srgbClr val="FFFFFF"/>
                </a:solidFill>
              </a:rPr>
              <a:t>Approximate spatial resolution: 0.5 km</a:t>
            </a:r>
          </a:p>
        </p:txBody>
      </p:sp>
      <p:sp>
        <p:nvSpPr>
          <p:cNvPr id="9" name="TextBox 8"/>
          <p:cNvSpPr txBox="1"/>
          <p:nvPr/>
        </p:nvSpPr>
        <p:spPr>
          <a:xfrm>
            <a:off x="439767" y="5791200"/>
            <a:ext cx="3903633" cy="369332"/>
          </a:xfrm>
          <a:prstGeom prst="rect">
            <a:avLst/>
          </a:prstGeom>
          <a:noFill/>
        </p:spPr>
        <p:txBody>
          <a:bodyPr wrap="none" rtlCol="0">
            <a:spAutoFit/>
          </a:bodyPr>
          <a:lstStyle/>
          <a:p>
            <a:r>
              <a:rPr lang="en-US" dirty="0">
                <a:solidFill>
                  <a:srgbClr val="FFFFFF"/>
                </a:solidFill>
              </a:rPr>
              <a:t>Approximate spatial resolution: 1 km</a:t>
            </a:r>
          </a:p>
        </p:txBody>
      </p:sp>
      <p:sp>
        <p:nvSpPr>
          <p:cNvPr id="10" name="TextBox 9"/>
          <p:cNvSpPr txBox="1"/>
          <p:nvPr/>
        </p:nvSpPr>
        <p:spPr>
          <a:xfrm>
            <a:off x="1447800" y="6400800"/>
            <a:ext cx="6172200" cy="369332"/>
          </a:xfrm>
          <a:prstGeom prst="rect">
            <a:avLst/>
          </a:prstGeom>
          <a:solidFill>
            <a:srgbClr val="FFFF00"/>
          </a:solidFill>
        </p:spPr>
        <p:txBody>
          <a:bodyPr wrap="square" rtlCol="0">
            <a:spAutoFit/>
          </a:bodyPr>
          <a:lstStyle/>
          <a:p>
            <a:r>
              <a:rPr lang="en-US" dirty="0">
                <a:solidFill>
                  <a:srgbClr val="000000"/>
                </a:solidFill>
              </a:rPr>
              <a:t>Much improved spatial resolution on Japan’s ABI-like AHI.</a:t>
            </a:r>
          </a:p>
        </p:txBody>
      </p:sp>
      <p:sp>
        <p:nvSpPr>
          <p:cNvPr id="11" name="TextBox 10"/>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34647195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MTSAT</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Visible (25-Jan-2015)</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134</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272480"/>
            <a:ext cx="6400800" cy="4280720"/>
          </a:xfrm>
          <a:prstGeom prst="ellipse">
            <a:avLst/>
          </a:prstGeom>
        </p:spPr>
      </p:pic>
      <p:sp>
        <p:nvSpPr>
          <p:cNvPr id="6" name="TextBox 5"/>
          <p:cNvSpPr txBox="1"/>
          <p:nvPr/>
        </p:nvSpPr>
        <p:spPr>
          <a:xfrm>
            <a:off x="3581400" y="5257800"/>
            <a:ext cx="312906"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41841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lstStyle/>
          <a:p>
            <a:r>
              <a:rPr lang="en-US" dirty="0" smtClean="0"/>
              <a:t>AHI: 66 South -- Icebergs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735014"/>
            <a:ext cx="8001000" cy="6000750"/>
          </a:xfr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135</a:t>
            </a:fld>
            <a:endParaRPr lang="en-US">
              <a:solidFill>
                <a:srgbClr val="000000"/>
              </a:solidFill>
            </a:endParaRPr>
          </a:p>
        </p:txBody>
      </p:sp>
      <p:grpSp>
        <p:nvGrpSpPr>
          <p:cNvPr id="10" name="Group 9"/>
          <p:cNvGrpSpPr/>
          <p:nvPr/>
        </p:nvGrpSpPr>
        <p:grpSpPr>
          <a:xfrm>
            <a:off x="3200400" y="2514600"/>
            <a:ext cx="5174546" cy="2819400"/>
            <a:chOff x="3200400" y="2514600"/>
            <a:chExt cx="5174546" cy="281940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022" t="65718" r="50000" b="5230"/>
            <a:stretch/>
          </p:blipFill>
          <p:spPr>
            <a:xfrm>
              <a:off x="4111199" y="2514600"/>
              <a:ext cx="4263747" cy="2323800"/>
            </a:xfrm>
            <a:prstGeom prst="rect">
              <a:avLst/>
            </a:prstGeom>
            <a:ln w="47625">
              <a:solidFill>
                <a:schemeClr val="accent1">
                  <a:shade val="50000"/>
                </a:schemeClr>
              </a:solidFill>
            </a:ln>
          </p:spPr>
        </p:pic>
        <p:cxnSp>
          <p:nvCxnSpPr>
            <p:cNvPr id="8" name="Straight Connector 7"/>
            <p:cNvCxnSpPr/>
            <p:nvPr/>
          </p:nvCxnSpPr>
          <p:spPr>
            <a:xfrm flipV="1">
              <a:off x="3200400" y="4838400"/>
              <a:ext cx="910800" cy="4956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32872" y="3430279"/>
              <a:ext cx="950901" cy="246221"/>
            </a:xfrm>
            <a:prstGeom prst="rect">
              <a:avLst/>
            </a:prstGeom>
            <a:noFill/>
          </p:spPr>
          <p:txBody>
            <a:bodyPr wrap="none" rtlCol="0">
              <a:spAutoFit/>
            </a:bodyPr>
            <a:lstStyle/>
            <a:p>
              <a:r>
                <a:rPr lang="en-US" sz="1000" dirty="0">
                  <a:solidFill>
                    <a:prstClr val="white"/>
                  </a:solidFill>
                </a:rPr>
                <a:t>Dark at 1.6 um</a:t>
              </a:r>
            </a:p>
          </p:txBody>
        </p:sp>
      </p:grpSp>
    </p:spTree>
    <p:extLst>
      <p:ext uri="{BB962C8B-B14F-4D97-AF65-F5344CB8AC3E}">
        <p14:creationId xmlns:p14="http://schemas.microsoft.com/office/powerpoint/2010/main" val="83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직사각형 185"/>
          <p:cNvSpPr/>
          <p:nvPr/>
        </p:nvSpPr>
        <p:spPr>
          <a:xfrm>
            <a:off x="179512" y="6093296"/>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40" name="직사각형 39"/>
          <p:cNvSpPr/>
          <p:nvPr/>
        </p:nvSpPr>
        <p:spPr>
          <a:xfrm>
            <a:off x="73520" y="1287304"/>
            <a:ext cx="2880000" cy="507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latinLnBrk="1">
              <a:spcBef>
                <a:spcPct val="0"/>
              </a:spcBef>
              <a:spcAft>
                <a:spcPct val="0"/>
              </a:spcAft>
              <a:buSzPct val="70000"/>
            </a:pPr>
            <a:endParaRPr kumimoji="1" lang="en-US" altLang="ko-KR" sz="1100" dirty="0">
              <a:solidFill>
                <a:prstClr val="black">
                  <a:lumMod val="65000"/>
                  <a:lumOff val="35000"/>
                </a:prstClr>
              </a:solidFill>
              <a:latin typeface="나눔고딕" pitchFamily="50" charset="-127"/>
              <a:ea typeface="나눔고딕" pitchFamily="50" charset="-127"/>
            </a:endParaRPr>
          </a:p>
        </p:txBody>
      </p:sp>
      <p:sp>
        <p:nvSpPr>
          <p:cNvPr id="200" name="직사각형 199"/>
          <p:cNvSpPr/>
          <p:nvPr/>
        </p:nvSpPr>
        <p:spPr>
          <a:xfrm>
            <a:off x="1498516" y="3488494"/>
            <a:ext cx="1448537" cy="26768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43" name="직사각형 42"/>
          <p:cNvSpPr/>
          <p:nvPr/>
        </p:nvSpPr>
        <p:spPr>
          <a:xfrm>
            <a:off x="6055052" y="1284007"/>
            <a:ext cx="3024000" cy="50729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latinLnBrk="1">
              <a:spcBef>
                <a:spcPct val="0"/>
              </a:spcBef>
              <a:spcAft>
                <a:spcPct val="0"/>
              </a:spcAft>
              <a:buSzPct val="70000"/>
            </a:pPr>
            <a:endParaRPr kumimoji="1" lang="en-US" altLang="ko-KR" sz="1100" dirty="0">
              <a:solidFill>
                <a:prstClr val="black">
                  <a:lumMod val="65000"/>
                  <a:lumOff val="35000"/>
                </a:prstClr>
              </a:solidFill>
              <a:latin typeface="나눔고딕" pitchFamily="50" charset="-127"/>
              <a:ea typeface="나눔고딕" pitchFamily="50" charset="-127"/>
            </a:endParaRPr>
          </a:p>
        </p:txBody>
      </p:sp>
      <p:grpSp>
        <p:nvGrpSpPr>
          <p:cNvPr id="2" name="그룹 36"/>
          <p:cNvGrpSpPr/>
          <p:nvPr/>
        </p:nvGrpSpPr>
        <p:grpSpPr>
          <a:xfrm>
            <a:off x="77344" y="1287313"/>
            <a:ext cx="9004678" cy="5072975"/>
            <a:chOff x="2412740" y="2227510"/>
            <a:chExt cx="7551653" cy="5181870"/>
          </a:xfrm>
        </p:grpSpPr>
        <p:sp>
          <p:nvSpPr>
            <p:cNvPr id="37" name="직사각형 36"/>
            <p:cNvSpPr/>
            <p:nvPr/>
          </p:nvSpPr>
          <p:spPr>
            <a:xfrm>
              <a:off x="4919533" y="2227510"/>
              <a:ext cx="2415273" cy="333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sp>
          <p:nvSpPr>
            <p:cNvPr id="39" name="직사각형 38"/>
            <p:cNvSpPr/>
            <p:nvPr/>
          </p:nvSpPr>
          <p:spPr>
            <a:xfrm>
              <a:off x="4955347" y="2560763"/>
              <a:ext cx="2304256" cy="48486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base" latinLnBrk="1">
                <a:spcBef>
                  <a:spcPct val="0"/>
                </a:spcBef>
                <a:spcAft>
                  <a:spcPct val="0"/>
                </a:spcAft>
                <a:buSzPct val="70000"/>
              </a:pPr>
              <a:endParaRPr kumimoji="1" lang="en-US" altLang="ko-KR" sz="1100" dirty="0">
                <a:solidFill>
                  <a:prstClr val="black">
                    <a:lumMod val="65000"/>
                    <a:lumOff val="35000"/>
                  </a:prstClr>
                </a:solidFill>
                <a:latin typeface="나눔고딕" pitchFamily="50" charset="-127"/>
                <a:ea typeface="나눔고딕" pitchFamily="50" charset="-127"/>
              </a:endParaRPr>
            </a:p>
          </p:txBody>
        </p:sp>
        <p:sp>
          <p:nvSpPr>
            <p:cNvPr id="82" name="직사각형 81"/>
            <p:cNvSpPr/>
            <p:nvPr/>
          </p:nvSpPr>
          <p:spPr>
            <a:xfrm>
              <a:off x="2412740" y="2237597"/>
              <a:ext cx="2415273" cy="330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sp>
          <p:nvSpPr>
            <p:cNvPr id="83" name="직사각형 82"/>
            <p:cNvSpPr/>
            <p:nvPr/>
          </p:nvSpPr>
          <p:spPr>
            <a:xfrm>
              <a:off x="2412741" y="3934817"/>
              <a:ext cx="2415274" cy="330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sp>
          <p:nvSpPr>
            <p:cNvPr id="116" name="직사각형 115"/>
            <p:cNvSpPr/>
            <p:nvPr/>
          </p:nvSpPr>
          <p:spPr>
            <a:xfrm>
              <a:off x="7428356" y="2227510"/>
              <a:ext cx="2536037" cy="333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en-US" altLang="ko-KR" sz="1500" b="1" spc="-50" dirty="0">
                <a:solidFill>
                  <a:prstClr val="white"/>
                </a:solidFill>
                <a:latin typeface="나눔고딕" pitchFamily="50" charset="-127"/>
                <a:ea typeface="나눔고딕" pitchFamily="50" charset="-127"/>
              </a:endParaRPr>
            </a:p>
          </p:txBody>
        </p:sp>
      </p:grpSp>
      <p:sp>
        <p:nvSpPr>
          <p:cNvPr id="114" name="직사각형 113"/>
          <p:cNvSpPr/>
          <p:nvPr/>
        </p:nvSpPr>
        <p:spPr>
          <a:xfrm>
            <a:off x="3062850" y="1613554"/>
            <a:ext cx="432000" cy="47467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1" name="직사각형 10"/>
          <p:cNvSpPr/>
          <p:nvPr/>
        </p:nvSpPr>
        <p:spPr>
          <a:xfrm>
            <a:off x="4486003" y="1613554"/>
            <a:ext cx="1458000" cy="47467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5" name="직사각형 4"/>
          <p:cNvSpPr/>
          <p:nvPr/>
        </p:nvSpPr>
        <p:spPr>
          <a:xfrm>
            <a:off x="142087" y="1860070"/>
            <a:ext cx="973529" cy="704834"/>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79" name="직사각형 78"/>
          <p:cNvSpPr/>
          <p:nvPr/>
        </p:nvSpPr>
        <p:spPr>
          <a:xfrm>
            <a:off x="1388202" y="1860070"/>
            <a:ext cx="1505199" cy="704834"/>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8" name="제목 17"/>
          <p:cNvSpPr>
            <a:spLocks noGrp="1"/>
          </p:cNvSpPr>
          <p:nvPr>
            <p:ph type="title"/>
          </p:nvPr>
        </p:nvSpPr>
        <p:spPr>
          <a:xfrm>
            <a:off x="1049147" y="260655"/>
            <a:ext cx="7895446" cy="709715"/>
          </a:xfrm>
        </p:spPr>
        <p:txBody>
          <a:bodyPr anchor="ctr" anchorCtr="0">
            <a:noAutofit/>
          </a:bodyPr>
          <a:lstStyle/>
          <a:p>
            <a:pPr algn="l"/>
            <a:r>
              <a:rPr lang="en-US" altLang="ko-KR" sz="2800" b="1" dirty="0" smtClean="0">
                <a:solidFill>
                  <a:schemeClr val="bg1"/>
                </a:solidFill>
                <a:latin typeface="Tahoma" pitchFamily="34" charset="0"/>
                <a:ea typeface="Tahoma" pitchFamily="34" charset="0"/>
                <a:cs typeface="Tahoma" pitchFamily="34" charset="0"/>
              </a:rPr>
              <a:t> 4.3 COMS &amp; GEO-KOMPSAT-2A</a:t>
            </a:r>
            <a:endParaRPr lang="ko-KR" altLang="en-US" sz="2800" b="1" dirty="0">
              <a:solidFill>
                <a:schemeClr val="bg1"/>
              </a:solidFill>
              <a:latin typeface="Tahoma" pitchFamily="34" charset="0"/>
              <a:ea typeface="HY견고딕" pitchFamily="18" charset="-127"/>
              <a:cs typeface="Tahoma" pitchFamily="34" charset="0"/>
            </a:endParaRPr>
          </a:p>
        </p:txBody>
      </p:sp>
      <p:sp>
        <p:nvSpPr>
          <p:cNvPr id="45" name="TextBox 44"/>
          <p:cNvSpPr txBox="1"/>
          <p:nvPr/>
        </p:nvSpPr>
        <p:spPr>
          <a:xfrm>
            <a:off x="136703" y="1268760"/>
            <a:ext cx="2410404"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resolution</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4times</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upgrade</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48" name="TextBox 47"/>
          <p:cNvSpPr txBox="1"/>
          <p:nvPr/>
        </p:nvSpPr>
        <p:spPr>
          <a:xfrm>
            <a:off x="179516" y="1889330"/>
            <a:ext cx="901521" cy="646331"/>
          </a:xfrm>
          <a:prstGeom prst="rect">
            <a:avLst/>
          </a:prstGeom>
          <a:noFill/>
          <a:scene3d>
            <a:camera prst="orthographicFront"/>
            <a:lightRig rig="threePt" dir="t"/>
          </a:scene3d>
          <a:sp3d>
            <a:bevelT prst="angle"/>
          </a:sp3d>
        </p:spPr>
        <p:txBody>
          <a:bodyPr wrap="square" rtlCol="0">
            <a:spAutoFit/>
            <a:sp3d>
              <a:bevelB h="25400" prst="softRound"/>
            </a:sp3d>
          </a:bodyPr>
          <a:lstStyle/>
          <a:p>
            <a:pPr algn="ctr" fontAlgn="base" latinLnBrk="1">
              <a:spcBef>
                <a:spcPct val="0"/>
              </a:spcBef>
              <a:spcAft>
                <a:spcPct val="0"/>
              </a:spcAft>
            </a:pPr>
            <a:r>
              <a:rPr kumimoji="1" lang="en-US" altLang="ko-KR" sz="1200" b="1" dirty="0">
                <a:solidFill>
                  <a:srgbClr val="002060"/>
                </a:solidFill>
                <a:latin typeface="맑은 고딕" pitchFamily="50" charset="-127"/>
                <a:ea typeface="맑은 고딕" pitchFamily="50" charset="-127"/>
              </a:rPr>
              <a:t>COMS</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VIS 1km</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IR  4km</a:t>
            </a:r>
            <a:endParaRPr kumimoji="1" lang="ko-KR" altLang="en-US" sz="1200" b="1" dirty="0">
              <a:solidFill>
                <a:srgbClr val="C0504D">
                  <a:lumMod val="50000"/>
                </a:srgbClr>
              </a:solidFill>
              <a:latin typeface="맑은 고딕" pitchFamily="50" charset="-127"/>
              <a:ea typeface="맑은 고딕" pitchFamily="50" charset="-127"/>
            </a:endParaRPr>
          </a:p>
        </p:txBody>
      </p:sp>
      <p:sp>
        <p:nvSpPr>
          <p:cNvPr id="49" name="TextBox 48"/>
          <p:cNvSpPr txBox="1"/>
          <p:nvPr/>
        </p:nvSpPr>
        <p:spPr>
          <a:xfrm>
            <a:off x="1373670" y="1889330"/>
            <a:ext cx="1533690" cy="646331"/>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200" b="1" dirty="0">
                <a:solidFill>
                  <a:srgbClr val="002060"/>
                </a:solidFill>
                <a:latin typeface="맑은 고딕" pitchFamily="50" charset="-127"/>
                <a:ea typeface="맑은 고딕" pitchFamily="50" charset="-127"/>
              </a:rPr>
              <a:t>Geo-KOMPSAT-2A</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VIS 0.5~1km</a:t>
            </a:r>
          </a:p>
          <a:p>
            <a:pPr algn="ctr" fontAlgn="base" latinLnBrk="1">
              <a:spcBef>
                <a:spcPct val="0"/>
              </a:spcBef>
              <a:spcAft>
                <a:spcPct val="0"/>
              </a:spcAft>
            </a:pPr>
            <a:r>
              <a:rPr kumimoji="1" lang="en-US" altLang="ko-KR" sz="1200" b="1" dirty="0">
                <a:solidFill>
                  <a:srgbClr val="C0504D">
                    <a:lumMod val="50000"/>
                  </a:srgbClr>
                </a:solidFill>
                <a:latin typeface="맑은 고딕" pitchFamily="50" charset="-127"/>
                <a:ea typeface="맑은 고딕" pitchFamily="50" charset="-127"/>
              </a:rPr>
              <a:t>IR       2km</a:t>
            </a:r>
            <a:endParaRPr kumimoji="1" lang="ko-KR" altLang="en-US" sz="1200" b="1" dirty="0">
              <a:solidFill>
                <a:srgbClr val="C0504D">
                  <a:lumMod val="50000"/>
                </a:srgbClr>
              </a:solidFill>
              <a:latin typeface="맑은 고딕" pitchFamily="50" charset="-127"/>
              <a:ea typeface="맑은 고딕" pitchFamily="50" charset="-127"/>
            </a:endParaRPr>
          </a:p>
        </p:txBody>
      </p:sp>
      <p:sp>
        <p:nvSpPr>
          <p:cNvPr id="50" name="오른쪽 화살표 49"/>
          <p:cNvSpPr/>
          <p:nvPr/>
        </p:nvSpPr>
        <p:spPr>
          <a:xfrm>
            <a:off x="1156548" y="2104475"/>
            <a:ext cx="175092" cy="216024"/>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52" name="TextBox 51"/>
          <p:cNvSpPr txBox="1"/>
          <p:nvPr/>
        </p:nvSpPr>
        <p:spPr>
          <a:xfrm>
            <a:off x="107508" y="2946430"/>
            <a:ext cx="2778709"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Observation</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frequency</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4 times</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53" name="직사각형 52"/>
          <p:cNvSpPr/>
          <p:nvPr/>
        </p:nvSpPr>
        <p:spPr>
          <a:xfrm>
            <a:off x="91142" y="3488494"/>
            <a:ext cx="1384514" cy="26768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pic>
        <p:nvPicPr>
          <p:cNvPr id="56" name="그림 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3612069"/>
            <a:ext cx="684000" cy="675812"/>
          </a:xfrm>
          <a:prstGeom prst="rect">
            <a:avLst/>
          </a:prstGeom>
        </p:spPr>
      </p:pic>
      <p:grpSp>
        <p:nvGrpSpPr>
          <p:cNvPr id="6" name="그룹 1"/>
          <p:cNvGrpSpPr/>
          <p:nvPr/>
        </p:nvGrpSpPr>
        <p:grpSpPr>
          <a:xfrm>
            <a:off x="1411272" y="3645024"/>
            <a:ext cx="139675" cy="2273776"/>
            <a:chOff x="2269226" y="3458424"/>
            <a:chExt cx="216024" cy="2273776"/>
          </a:xfrm>
        </p:grpSpPr>
        <p:cxnSp>
          <p:nvCxnSpPr>
            <p:cNvPr id="64" name="직선 연결선 63"/>
            <p:cNvCxnSpPr/>
            <p:nvPr/>
          </p:nvCxnSpPr>
          <p:spPr>
            <a:xfrm>
              <a:off x="2377239" y="3458424"/>
              <a:ext cx="0" cy="226800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flipH="1">
              <a:off x="2269226" y="3461010"/>
              <a:ext cx="216024" cy="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66" name="직선 연결선 65"/>
            <p:cNvCxnSpPr/>
            <p:nvPr/>
          </p:nvCxnSpPr>
          <p:spPr>
            <a:xfrm flipH="1">
              <a:off x="2269226" y="5732200"/>
              <a:ext cx="216024" cy="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grpSp>
      <p:pic>
        <p:nvPicPr>
          <p:cNvPr id="85" name="그림 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2338" y="2359895"/>
            <a:ext cx="864000" cy="860245"/>
          </a:xfrm>
          <a:prstGeom prst="rect">
            <a:avLst/>
          </a:prstGeom>
        </p:spPr>
      </p:pic>
      <p:sp>
        <p:nvSpPr>
          <p:cNvPr id="86" name="직사각형 85"/>
          <p:cNvSpPr/>
          <p:nvPr/>
        </p:nvSpPr>
        <p:spPr>
          <a:xfrm>
            <a:off x="3641897" y="1588574"/>
            <a:ext cx="673005" cy="292388"/>
          </a:xfrm>
          <a:prstGeom prst="rect">
            <a:avLst/>
          </a:prstGeom>
        </p:spPr>
        <p:txBody>
          <a:bodyPr wrap="none">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COMS</a:t>
            </a:r>
          </a:p>
        </p:txBody>
      </p:sp>
      <p:sp>
        <p:nvSpPr>
          <p:cNvPr id="87" name="직사각형 86"/>
          <p:cNvSpPr/>
          <p:nvPr/>
        </p:nvSpPr>
        <p:spPr>
          <a:xfrm>
            <a:off x="3304249" y="1892331"/>
            <a:ext cx="1354859" cy="430887"/>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1</a:t>
            </a:r>
          </a:p>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(Black and white)</a:t>
            </a:r>
          </a:p>
        </p:txBody>
      </p:sp>
      <p:sp>
        <p:nvSpPr>
          <p:cNvPr id="88" name="직사각형 87"/>
          <p:cNvSpPr/>
          <p:nvPr/>
        </p:nvSpPr>
        <p:spPr>
          <a:xfrm>
            <a:off x="3814799" y="3804761"/>
            <a:ext cx="333746" cy="323165"/>
          </a:xfrm>
          <a:prstGeom prst="rect">
            <a:avLst/>
          </a:prstGeom>
        </p:spPr>
        <p:txBody>
          <a:bodyPr wrap="none">
            <a:spAutoFit/>
          </a:bodyPr>
          <a:lstStyle/>
          <a:p>
            <a:pPr algn="ctr" fontAlgn="base" latinLnBrk="1">
              <a:spcBef>
                <a:spcPct val="0"/>
              </a:spcBef>
              <a:spcAft>
                <a:spcPct val="0"/>
              </a:spcAft>
            </a:pPr>
            <a:r>
              <a:rPr kumimoji="1" lang="en-US" altLang="ko-KR" sz="1500" b="1" dirty="0">
                <a:solidFill>
                  <a:srgbClr val="C0504D">
                    <a:lumMod val="50000"/>
                  </a:srgbClr>
                </a:solidFill>
                <a:latin typeface="맑은 고딕" pitchFamily="50" charset="-127"/>
                <a:ea typeface="맑은 고딕" pitchFamily="50" charset="-127"/>
              </a:rPr>
              <a:t>O</a:t>
            </a:r>
          </a:p>
        </p:txBody>
      </p:sp>
      <p:sp>
        <p:nvSpPr>
          <p:cNvPr id="89" name="직사각형 88"/>
          <p:cNvSpPr/>
          <p:nvPr/>
        </p:nvSpPr>
        <p:spPr>
          <a:xfrm>
            <a:off x="3848463" y="4736532"/>
            <a:ext cx="266420"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4</a:t>
            </a:r>
          </a:p>
        </p:txBody>
      </p:sp>
      <p:pic>
        <p:nvPicPr>
          <p:cNvPr id="90" name="그림 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3425" y="5036561"/>
            <a:ext cx="594915" cy="592330"/>
          </a:xfrm>
          <a:prstGeom prst="rect">
            <a:avLst/>
          </a:prstGeom>
        </p:spPr>
      </p:pic>
      <p:pic>
        <p:nvPicPr>
          <p:cNvPr id="91" name="그림 9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2390" y="5036561"/>
            <a:ext cx="594915" cy="592330"/>
          </a:xfrm>
          <a:prstGeom prst="rect">
            <a:avLst/>
          </a:prstGeom>
        </p:spPr>
      </p:pic>
      <p:pic>
        <p:nvPicPr>
          <p:cNvPr id="92" name="그림 9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1354" y="5036561"/>
            <a:ext cx="594915" cy="592330"/>
          </a:xfrm>
          <a:prstGeom prst="rect">
            <a:avLst/>
          </a:prstGeom>
        </p:spPr>
      </p:pic>
      <p:pic>
        <p:nvPicPr>
          <p:cNvPr id="93" name="그림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318" y="5036561"/>
            <a:ext cx="594915" cy="592330"/>
          </a:xfrm>
          <a:prstGeom prst="rect">
            <a:avLst/>
          </a:prstGeom>
        </p:spPr>
      </p:pic>
      <p:sp>
        <p:nvSpPr>
          <p:cNvPr id="94" name="직사각형 93"/>
          <p:cNvSpPr/>
          <p:nvPr/>
        </p:nvSpPr>
        <p:spPr>
          <a:xfrm>
            <a:off x="3203848" y="5949280"/>
            <a:ext cx="1130438"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5 channel</a:t>
            </a:r>
          </a:p>
        </p:txBody>
      </p:sp>
      <p:sp>
        <p:nvSpPr>
          <p:cNvPr id="95" name="직사각형 94"/>
          <p:cNvSpPr/>
          <p:nvPr/>
        </p:nvSpPr>
        <p:spPr>
          <a:xfrm>
            <a:off x="4381857" y="1588574"/>
            <a:ext cx="1641348" cy="292388"/>
          </a:xfrm>
          <a:prstGeom prst="rect">
            <a:avLst/>
          </a:prstGeom>
        </p:spPr>
        <p:txBody>
          <a:bodyPr wrap="none">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Geo-KOMPSAT-2A</a:t>
            </a:r>
          </a:p>
        </p:txBody>
      </p:sp>
      <p:pic>
        <p:nvPicPr>
          <p:cNvPr id="96" name="그림 9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0799" y="2347459"/>
            <a:ext cx="864342" cy="857842"/>
          </a:xfrm>
          <a:prstGeom prst="rect">
            <a:avLst/>
          </a:prstGeom>
        </p:spPr>
      </p:pic>
      <p:sp>
        <p:nvSpPr>
          <p:cNvPr id="97" name="직사각형 96"/>
          <p:cNvSpPr/>
          <p:nvPr/>
        </p:nvSpPr>
        <p:spPr>
          <a:xfrm>
            <a:off x="4685803" y="1892331"/>
            <a:ext cx="1083951" cy="430887"/>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4</a:t>
            </a:r>
          </a:p>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(color image)</a:t>
            </a:r>
          </a:p>
        </p:txBody>
      </p:sp>
      <p:sp>
        <p:nvSpPr>
          <p:cNvPr id="98" name="직사각형 97"/>
          <p:cNvSpPr/>
          <p:nvPr/>
        </p:nvSpPr>
        <p:spPr>
          <a:xfrm>
            <a:off x="5103639" y="3407896"/>
            <a:ext cx="266420"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2</a:t>
            </a:r>
          </a:p>
        </p:txBody>
      </p:sp>
      <p:pic>
        <p:nvPicPr>
          <p:cNvPr id="99" name="그림 9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9747" y="3706776"/>
            <a:ext cx="594915" cy="592330"/>
          </a:xfrm>
          <a:prstGeom prst="rect">
            <a:avLst/>
          </a:prstGeom>
        </p:spPr>
      </p:pic>
      <p:pic>
        <p:nvPicPr>
          <p:cNvPr id="100" name="그림 9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7385" y="3706776"/>
            <a:ext cx="594915" cy="592330"/>
          </a:xfrm>
          <a:prstGeom prst="rect">
            <a:avLst/>
          </a:prstGeom>
        </p:spPr>
      </p:pic>
      <p:sp>
        <p:nvSpPr>
          <p:cNvPr id="109" name="직사각형 108"/>
          <p:cNvSpPr/>
          <p:nvPr/>
        </p:nvSpPr>
        <p:spPr>
          <a:xfrm>
            <a:off x="5093896" y="4736532"/>
            <a:ext cx="348173"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C0504D">
                    <a:lumMod val="50000"/>
                  </a:srgbClr>
                </a:solidFill>
                <a:latin typeface="맑은 고딕" pitchFamily="50" charset="-127"/>
                <a:ea typeface="맑은 고딕" pitchFamily="50" charset="-127"/>
              </a:rPr>
              <a:t>10</a:t>
            </a:r>
          </a:p>
        </p:txBody>
      </p:sp>
      <p:sp>
        <p:nvSpPr>
          <p:cNvPr id="110" name="직사각형 109"/>
          <p:cNvSpPr/>
          <p:nvPr/>
        </p:nvSpPr>
        <p:spPr>
          <a:xfrm>
            <a:off x="4572000" y="5949280"/>
            <a:ext cx="1249060"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16 channel</a:t>
            </a:r>
          </a:p>
        </p:txBody>
      </p:sp>
      <p:sp>
        <p:nvSpPr>
          <p:cNvPr id="111" name="직사각형 110"/>
          <p:cNvSpPr/>
          <p:nvPr/>
        </p:nvSpPr>
        <p:spPr>
          <a:xfrm>
            <a:off x="3049388" y="2552848"/>
            <a:ext cx="402675"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1F497D">
                    <a:lumMod val="75000"/>
                  </a:srgbClr>
                </a:solidFill>
                <a:latin typeface="맑은 고딕" pitchFamily="50" charset="-127"/>
                <a:ea typeface="맑은 고딕" pitchFamily="50" charset="-127"/>
              </a:rPr>
              <a:t>VIS</a:t>
            </a:r>
            <a:endParaRPr kumimoji="1" lang="ko-KR" altLang="en-US" sz="1100" b="1" dirty="0">
              <a:solidFill>
                <a:srgbClr val="1F497D">
                  <a:lumMod val="75000"/>
                </a:srgbClr>
              </a:solidFill>
              <a:latin typeface="맑은 고딕" pitchFamily="50" charset="-127"/>
              <a:ea typeface="맑은 고딕" pitchFamily="50" charset="-127"/>
            </a:endParaRPr>
          </a:p>
        </p:txBody>
      </p:sp>
      <p:sp>
        <p:nvSpPr>
          <p:cNvPr id="112" name="직사각형 111"/>
          <p:cNvSpPr/>
          <p:nvPr/>
        </p:nvSpPr>
        <p:spPr>
          <a:xfrm>
            <a:off x="3074473" y="3741061"/>
            <a:ext cx="407484" cy="430887"/>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1F497D">
                    <a:lumMod val="75000"/>
                  </a:srgbClr>
                </a:solidFill>
                <a:latin typeface="맑은 고딕" pitchFamily="50" charset="-127"/>
                <a:ea typeface="맑은 고딕" pitchFamily="50" charset="-127"/>
              </a:rPr>
              <a:t>SW</a:t>
            </a:r>
            <a:br>
              <a:rPr kumimoji="1" lang="en-US" altLang="ko-KR" sz="1100" b="1" dirty="0">
                <a:solidFill>
                  <a:srgbClr val="1F497D">
                    <a:lumMod val="75000"/>
                  </a:srgbClr>
                </a:solidFill>
                <a:latin typeface="맑은 고딕" pitchFamily="50" charset="-127"/>
                <a:ea typeface="맑은 고딕" pitchFamily="50" charset="-127"/>
              </a:rPr>
            </a:br>
            <a:r>
              <a:rPr kumimoji="1" lang="en-US" altLang="ko-KR" sz="1100" b="1" dirty="0">
                <a:solidFill>
                  <a:srgbClr val="1F497D">
                    <a:lumMod val="75000"/>
                  </a:srgbClr>
                </a:solidFill>
                <a:latin typeface="맑은 고딕" pitchFamily="50" charset="-127"/>
                <a:ea typeface="맑은 고딕" pitchFamily="50" charset="-127"/>
              </a:rPr>
              <a:t>IR</a:t>
            </a:r>
            <a:endParaRPr kumimoji="1" lang="ko-KR" altLang="en-US" sz="1100" b="1" dirty="0">
              <a:solidFill>
                <a:srgbClr val="1F497D">
                  <a:lumMod val="75000"/>
                </a:srgbClr>
              </a:solidFill>
              <a:latin typeface="맑은 고딕" pitchFamily="50" charset="-127"/>
              <a:ea typeface="맑은 고딕" pitchFamily="50" charset="-127"/>
            </a:endParaRPr>
          </a:p>
        </p:txBody>
      </p:sp>
      <p:sp>
        <p:nvSpPr>
          <p:cNvPr id="113" name="직사각형 112"/>
          <p:cNvSpPr/>
          <p:nvPr/>
        </p:nvSpPr>
        <p:spPr>
          <a:xfrm>
            <a:off x="3135787" y="5117283"/>
            <a:ext cx="320922"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1F497D">
                    <a:lumMod val="75000"/>
                  </a:srgbClr>
                </a:solidFill>
                <a:latin typeface="맑은 고딕" pitchFamily="50" charset="-127"/>
                <a:ea typeface="맑은 고딕" pitchFamily="50" charset="-127"/>
              </a:rPr>
              <a:t>IR</a:t>
            </a:r>
            <a:endParaRPr kumimoji="1" lang="ko-KR" altLang="en-US" sz="1100" b="1" dirty="0">
              <a:solidFill>
                <a:srgbClr val="1F497D">
                  <a:lumMod val="75000"/>
                </a:srgbClr>
              </a:solidFill>
              <a:latin typeface="맑은 고딕" pitchFamily="50" charset="-127"/>
              <a:ea typeface="맑은 고딕" pitchFamily="50" charset="-127"/>
            </a:endParaRPr>
          </a:p>
        </p:txBody>
      </p:sp>
      <p:sp>
        <p:nvSpPr>
          <p:cNvPr id="13" name="오른쪽 화살표 12"/>
          <p:cNvSpPr/>
          <p:nvPr/>
        </p:nvSpPr>
        <p:spPr>
          <a:xfrm>
            <a:off x="4314898" y="3794454"/>
            <a:ext cx="338743" cy="35462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15" name="TextBox 114"/>
          <p:cNvSpPr txBox="1"/>
          <p:nvPr/>
        </p:nvSpPr>
        <p:spPr>
          <a:xfrm>
            <a:off x="3121478" y="1268760"/>
            <a:ext cx="2208426"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channel</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3times</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increase</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117" name="TextBox 116"/>
          <p:cNvSpPr txBox="1"/>
          <p:nvPr/>
        </p:nvSpPr>
        <p:spPr>
          <a:xfrm>
            <a:off x="6058744" y="1268760"/>
            <a:ext cx="2541017" cy="338554"/>
          </a:xfrm>
          <a:prstGeom prst="rect">
            <a:avLst/>
          </a:prstGeom>
          <a:noFill/>
        </p:spPr>
        <p:txBody>
          <a:bodyPr wrap="non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products </a:t>
            </a:r>
            <a:r>
              <a:rPr kumimoji="1" lang="en-US" altLang="ko-KR" sz="16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3.5 times</a:t>
            </a:r>
            <a:r>
              <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rPr>
              <a:t>increase</a:t>
            </a:r>
            <a:endParaRPr kumimoji="1" lang="ko-KR" altLang="en-US" sz="1300" b="1" dirty="0">
              <a:solidFill>
                <a:prstClr val="white"/>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118" name="직사각형 117"/>
          <p:cNvSpPr/>
          <p:nvPr/>
        </p:nvSpPr>
        <p:spPr>
          <a:xfrm>
            <a:off x="6084172" y="1628800"/>
            <a:ext cx="1373811" cy="471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a:solidFill>
                <a:prstClr val="white"/>
              </a:solidFill>
            </a:endParaRPr>
          </a:p>
        </p:txBody>
      </p:sp>
      <p:sp>
        <p:nvSpPr>
          <p:cNvPr id="119" name="TextBox 118"/>
          <p:cNvSpPr txBox="1"/>
          <p:nvPr/>
        </p:nvSpPr>
        <p:spPr>
          <a:xfrm>
            <a:off x="6354805" y="1588574"/>
            <a:ext cx="780095" cy="292388"/>
          </a:xfrm>
          <a:prstGeom prst="rect">
            <a:avLst/>
          </a:prstGeom>
          <a:noFill/>
          <a:ln>
            <a:noFill/>
          </a:ln>
        </p:spPr>
        <p:txBody>
          <a:bodyPr wrap="square" rtlCol="0">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COMS</a:t>
            </a:r>
            <a:endParaRPr kumimoji="1" lang="ko-KR" altLang="en-US" sz="1300" b="1" dirty="0">
              <a:solidFill>
                <a:srgbClr val="002060"/>
              </a:solidFill>
              <a:latin typeface="맑은 고딕" pitchFamily="50" charset="-127"/>
              <a:ea typeface="맑은 고딕" pitchFamily="50" charset="-127"/>
            </a:endParaRPr>
          </a:p>
        </p:txBody>
      </p:sp>
      <p:sp>
        <p:nvSpPr>
          <p:cNvPr id="136" name="직사각형 135"/>
          <p:cNvSpPr/>
          <p:nvPr/>
        </p:nvSpPr>
        <p:spPr>
          <a:xfrm>
            <a:off x="6228186" y="5970611"/>
            <a:ext cx="1094147"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Total : 16</a:t>
            </a:r>
          </a:p>
        </p:txBody>
      </p:sp>
      <p:sp>
        <p:nvSpPr>
          <p:cNvPr id="137" name="TextBox 136"/>
          <p:cNvSpPr txBox="1"/>
          <p:nvPr/>
        </p:nvSpPr>
        <p:spPr>
          <a:xfrm>
            <a:off x="6201915" y="1827869"/>
            <a:ext cx="1106393"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Cloud/pre. : 5</a:t>
            </a:r>
          </a:p>
        </p:txBody>
      </p:sp>
      <p:sp>
        <p:nvSpPr>
          <p:cNvPr id="138" name="TextBox 137"/>
          <p:cNvSpPr txBox="1"/>
          <p:nvPr/>
        </p:nvSpPr>
        <p:spPr>
          <a:xfrm>
            <a:off x="6053745" y="3048707"/>
            <a:ext cx="1379594"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Aerosol : 5</a:t>
            </a:r>
          </a:p>
        </p:txBody>
      </p:sp>
      <p:sp>
        <p:nvSpPr>
          <p:cNvPr id="139" name="TextBox 138"/>
          <p:cNvSpPr txBox="1"/>
          <p:nvPr/>
        </p:nvSpPr>
        <p:spPr>
          <a:xfrm>
            <a:off x="6045036" y="4174920"/>
            <a:ext cx="1379594"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AMV : 3</a:t>
            </a:r>
          </a:p>
        </p:txBody>
      </p:sp>
      <p:sp>
        <p:nvSpPr>
          <p:cNvPr id="140" name="TextBox 139"/>
          <p:cNvSpPr txBox="1"/>
          <p:nvPr/>
        </p:nvSpPr>
        <p:spPr>
          <a:xfrm>
            <a:off x="6211568" y="5111606"/>
            <a:ext cx="1103485"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Land </a:t>
            </a:r>
            <a:r>
              <a:rPr kumimoji="1" lang="en-US" altLang="ko-KR" sz="1100" b="1" dirty="0" err="1">
                <a:solidFill>
                  <a:srgbClr val="7030A0"/>
                </a:solidFill>
                <a:latin typeface="맑은 고딕" pitchFamily="50" charset="-127"/>
                <a:ea typeface="맑은 고딕" pitchFamily="50" charset="-127"/>
              </a:rPr>
              <a:t>sfc</a:t>
            </a:r>
            <a:r>
              <a:rPr kumimoji="1" lang="en-US" altLang="ko-KR" sz="1100" b="1" dirty="0">
                <a:solidFill>
                  <a:srgbClr val="7030A0"/>
                </a:solidFill>
                <a:latin typeface="맑은 고딕" pitchFamily="50" charset="-127"/>
                <a:ea typeface="맑은 고딕" pitchFamily="50" charset="-127"/>
              </a:rPr>
              <a:t>. : 3</a:t>
            </a:r>
            <a:endParaRPr kumimoji="1" lang="ko-KR" altLang="en-US" sz="1100" b="1" dirty="0">
              <a:solidFill>
                <a:srgbClr val="7030A0"/>
              </a:solidFill>
              <a:latin typeface="맑은 고딕" pitchFamily="50" charset="-127"/>
              <a:ea typeface="맑은 고딕" pitchFamily="50" charset="-127"/>
            </a:endParaRPr>
          </a:p>
        </p:txBody>
      </p:sp>
      <p:sp>
        <p:nvSpPr>
          <p:cNvPr id="141" name="TextBox 140"/>
          <p:cNvSpPr txBox="1"/>
          <p:nvPr/>
        </p:nvSpPr>
        <p:spPr>
          <a:xfrm>
            <a:off x="7396711" y="1588574"/>
            <a:ext cx="1626779" cy="292388"/>
          </a:xfrm>
          <a:prstGeom prst="rect">
            <a:avLst/>
          </a:prstGeom>
          <a:noFill/>
          <a:ln>
            <a:noFill/>
          </a:ln>
        </p:spPr>
        <p:txBody>
          <a:bodyPr wrap="square" rtlCol="0">
            <a:spAutoFit/>
          </a:bodyPr>
          <a:lstStyle/>
          <a:p>
            <a:pPr algn="ctr" fontAlgn="base" latinLnBrk="1">
              <a:spcBef>
                <a:spcPct val="0"/>
              </a:spcBef>
              <a:spcAft>
                <a:spcPct val="0"/>
              </a:spcAft>
            </a:pPr>
            <a:r>
              <a:rPr kumimoji="1" lang="en-US" altLang="ko-KR" sz="1300" b="1" dirty="0">
                <a:solidFill>
                  <a:srgbClr val="002060"/>
                </a:solidFill>
                <a:latin typeface="맑은 고딕" pitchFamily="50" charset="-127"/>
                <a:ea typeface="맑은 고딕" pitchFamily="50" charset="-127"/>
              </a:rPr>
              <a:t>Geo-KOMPSAT-2A</a:t>
            </a:r>
            <a:endParaRPr kumimoji="1" lang="ko-KR" altLang="en-US" sz="1300" b="1" dirty="0">
              <a:solidFill>
                <a:srgbClr val="002060"/>
              </a:solidFill>
              <a:latin typeface="맑은 고딕" pitchFamily="50" charset="-127"/>
              <a:ea typeface="맑은 고딕" pitchFamily="50" charset="-127"/>
            </a:endParaRPr>
          </a:p>
        </p:txBody>
      </p:sp>
      <p:sp>
        <p:nvSpPr>
          <p:cNvPr id="142" name="직사각형 141"/>
          <p:cNvSpPr/>
          <p:nvPr/>
        </p:nvSpPr>
        <p:spPr>
          <a:xfrm>
            <a:off x="7668344" y="5970611"/>
            <a:ext cx="1166281" cy="338554"/>
          </a:xfrm>
          <a:prstGeom prst="rect">
            <a:avLst/>
          </a:prstGeom>
        </p:spPr>
        <p:txBody>
          <a:bodyPr wrap="none">
            <a:spAutoFit/>
          </a:bodyPr>
          <a:lstStyle/>
          <a:p>
            <a:pPr algn="ctr" fontAlgn="base" latinLnBrk="1">
              <a:spcBef>
                <a:spcPct val="0"/>
              </a:spcBef>
              <a:spcAft>
                <a:spcPct val="0"/>
              </a:spcAft>
            </a:pPr>
            <a:r>
              <a:rPr kumimoji="1" lang="en-US" altLang="ko-KR" sz="1600" b="1" dirty="0">
                <a:solidFill>
                  <a:srgbClr val="002060"/>
                </a:solidFill>
                <a:latin typeface="맑은 고딕" pitchFamily="50" charset="-127"/>
                <a:ea typeface="맑은 고딕" pitchFamily="50" charset="-127"/>
              </a:rPr>
              <a:t>Total : 52 </a:t>
            </a:r>
          </a:p>
        </p:txBody>
      </p:sp>
      <p:sp>
        <p:nvSpPr>
          <p:cNvPr id="191" name="TextBox 190"/>
          <p:cNvSpPr txBox="1"/>
          <p:nvPr/>
        </p:nvSpPr>
        <p:spPr>
          <a:xfrm>
            <a:off x="7683803" y="1827869"/>
            <a:ext cx="1208678"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Cloud/pre. :19</a:t>
            </a:r>
          </a:p>
        </p:txBody>
      </p:sp>
      <p:sp>
        <p:nvSpPr>
          <p:cNvPr id="192" name="TextBox 191"/>
          <p:cNvSpPr txBox="1"/>
          <p:nvPr/>
        </p:nvSpPr>
        <p:spPr>
          <a:xfrm>
            <a:off x="7519487" y="3048707"/>
            <a:ext cx="1445001"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Aerosol :</a:t>
            </a:r>
            <a:r>
              <a:rPr kumimoji="1" lang="ko-KR" altLang="en-US" sz="1100" b="1" dirty="0">
                <a:solidFill>
                  <a:srgbClr val="7030A0"/>
                </a:solidFill>
                <a:latin typeface="맑은 고딕" pitchFamily="50" charset="-127"/>
                <a:ea typeface="맑은 고딕" pitchFamily="50" charset="-127"/>
              </a:rPr>
              <a:t> </a:t>
            </a:r>
            <a:r>
              <a:rPr kumimoji="1" lang="en-US" altLang="ko-KR" sz="1100" b="1" dirty="0">
                <a:solidFill>
                  <a:srgbClr val="7030A0"/>
                </a:solidFill>
                <a:latin typeface="맑은 고딕" pitchFamily="50" charset="-127"/>
                <a:ea typeface="맑은 고딕" pitchFamily="50" charset="-127"/>
              </a:rPr>
              <a:t>16</a:t>
            </a:r>
          </a:p>
        </p:txBody>
      </p:sp>
      <p:sp>
        <p:nvSpPr>
          <p:cNvPr id="193" name="TextBox 192"/>
          <p:cNvSpPr txBox="1"/>
          <p:nvPr/>
        </p:nvSpPr>
        <p:spPr>
          <a:xfrm>
            <a:off x="7579947" y="4174920"/>
            <a:ext cx="1384542"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AMV : 6</a:t>
            </a:r>
          </a:p>
        </p:txBody>
      </p:sp>
      <p:sp>
        <p:nvSpPr>
          <p:cNvPr id="194" name="TextBox 193"/>
          <p:cNvSpPr txBox="1"/>
          <p:nvPr/>
        </p:nvSpPr>
        <p:spPr>
          <a:xfrm>
            <a:off x="7573586" y="5111606"/>
            <a:ext cx="1318894" cy="261610"/>
          </a:xfrm>
          <a:prstGeom prst="rect">
            <a:avLst/>
          </a:prstGeom>
          <a:noFill/>
        </p:spPr>
        <p:txBody>
          <a:bodyPr wrap="square" rtlCol="0">
            <a:spAutoFit/>
          </a:bodyPr>
          <a:lstStyle/>
          <a:p>
            <a:pPr algn="ctr" fontAlgn="base" latinLnBrk="1">
              <a:spcBef>
                <a:spcPct val="0"/>
              </a:spcBef>
              <a:spcAft>
                <a:spcPct val="0"/>
              </a:spcAft>
            </a:pPr>
            <a:r>
              <a:rPr kumimoji="1" lang="en-US" altLang="ko-KR" sz="1100" b="1" dirty="0">
                <a:solidFill>
                  <a:srgbClr val="7030A0"/>
                </a:solidFill>
                <a:latin typeface="맑은 고딕" pitchFamily="50" charset="-127"/>
                <a:ea typeface="맑은 고딕" pitchFamily="50" charset="-127"/>
              </a:rPr>
              <a:t>Land </a:t>
            </a:r>
            <a:r>
              <a:rPr kumimoji="1" lang="en-US" altLang="ko-KR" sz="1100" b="1" dirty="0" err="1">
                <a:solidFill>
                  <a:srgbClr val="7030A0"/>
                </a:solidFill>
                <a:latin typeface="맑은 고딕" pitchFamily="50" charset="-127"/>
                <a:ea typeface="맑은 고딕" pitchFamily="50" charset="-127"/>
              </a:rPr>
              <a:t>sfc</a:t>
            </a:r>
            <a:r>
              <a:rPr kumimoji="1" lang="en-US" altLang="ko-KR" sz="1100" b="1" dirty="0">
                <a:solidFill>
                  <a:srgbClr val="7030A0"/>
                </a:solidFill>
                <a:latin typeface="맑은 고딕" pitchFamily="50" charset="-127"/>
                <a:ea typeface="맑은 고딕" pitchFamily="50" charset="-127"/>
              </a:rPr>
              <a:t>. :</a:t>
            </a:r>
            <a:r>
              <a:rPr kumimoji="1" lang="ko-KR" altLang="en-US" sz="1100" b="1" dirty="0">
                <a:solidFill>
                  <a:srgbClr val="7030A0"/>
                </a:solidFill>
                <a:latin typeface="맑은 고딕" pitchFamily="50" charset="-127"/>
                <a:ea typeface="맑은 고딕" pitchFamily="50" charset="-127"/>
              </a:rPr>
              <a:t> </a:t>
            </a:r>
            <a:r>
              <a:rPr kumimoji="1" lang="en-US" altLang="ko-KR" sz="1100" b="1" dirty="0">
                <a:solidFill>
                  <a:srgbClr val="7030A0"/>
                </a:solidFill>
                <a:latin typeface="맑은 고딕" pitchFamily="50" charset="-127"/>
                <a:ea typeface="맑은 고딕" pitchFamily="50" charset="-127"/>
              </a:rPr>
              <a:t>11</a:t>
            </a:r>
            <a:endParaRPr kumimoji="1" lang="ko-KR" altLang="en-US" sz="1100" b="1" dirty="0">
              <a:solidFill>
                <a:srgbClr val="7030A0"/>
              </a:solidFill>
              <a:latin typeface="맑은 고딕" pitchFamily="50" charset="-127"/>
              <a:ea typeface="맑은 고딕" pitchFamily="50" charset="-127"/>
            </a:endParaRPr>
          </a:p>
        </p:txBody>
      </p:sp>
      <p:pic>
        <p:nvPicPr>
          <p:cNvPr id="202" name="그림 20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016" y="3612075"/>
            <a:ext cx="684000" cy="681027"/>
          </a:xfrm>
          <a:prstGeom prst="rect">
            <a:avLst/>
          </a:prstGeom>
        </p:spPr>
      </p:pic>
      <p:pic>
        <p:nvPicPr>
          <p:cNvPr id="203" name="그림 20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9512" y="4653144"/>
            <a:ext cx="540000" cy="398491"/>
          </a:xfrm>
          <a:prstGeom prst="rect">
            <a:avLst/>
          </a:prstGeom>
        </p:spPr>
      </p:pic>
      <p:pic>
        <p:nvPicPr>
          <p:cNvPr id="204" name="그림 20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4626" y="4653144"/>
            <a:ext cx="540000" cy="398491"/>
          </a:xfrm>
          <a:prstGeom prst="rect">
            <a:avLst/>
          </a:prstGeom>
        </p:spPr>
      </p:pic>
      <p:pic>
        <p:nvPicPr>
          <p:cNvPr id="3" name="그림 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6079" y="5410047"/>
            <a:ext cx="346942" cy="467233"/>
          </a:xfrm>
          <a:prstGeom prst="rect">
            <a:avLst/>
          </a:prstGeom>
        </p:spPr>
      </p:pic>
      <p:pic>
        <p:nvPicPr>
          <p:cNvPr id="207" name="그림 20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95536" y="5410047"/>
            <a:ext cx="346942" cy="467233"/>
          </a:xfrm>
          <a:prstGeom prst="rect">
            <a:avLst/>
          </a:prstGeom>
        </p:spPr>
      </p:pic>
      <p:pic>
        <p:nvPicPr>
          <p:cNvPr id="208" name="그림 20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83568" y="5410047"/>
            <a:ext cx="346942" cy="467233"/>
          </a:xfrm>
          <a:prstGeom prst="rect">
            <a:avLst/>
          </a:prstGeom>
        </p:spPr>
      </p:pic>
      <p:sp>
        <p:nvSpPr>
          <p:cNvPr id="4" name="직사각형 3"/>
          <p:cNvSpPr/>
          <p:nvPr/>
        </p:nvSpPr>
        <p:spPr>
          <a:xfrm>
            <a:off x="333053" y="4309764"/>
            <a:ext cx="960519"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Full disk</a:t>
            </a:r>
            <a:r>
              <a:rPr kumimoji="1" lang="ko-KR" altLang="en-US" sz="1100" b="1" dirty="0">
                <a:solidFill>
                  <a:srgbClr val="002060"/>
                </a:solidFill>
                <a:latin typeface="맑은 고딕" pitchFamily="50" charset="-127"/>
                <a:ea typeface="맑은 고딕" pitchFamily="50" charset="-127"/>
              </a:rPr>
              <a:t> </a:t>
            </a:r>
            <a:r>
              <a:rPr kumimoji="1" lang="en-US" altLang="ko-KR" sz="1100" b="1" dirty="0">
                <a:solidFill>
                  <a:srgbClr val="002060"/>
                </a:solidFill>
                <a:latin typeface="맑은 고딕" pitchFamily="50" charset="-127"/>
                <a:ea typeface="맑은 고딕" pitchFamily="50" charset="-127"/>
              </a:rPr>
              <a:t>: 1</a:t>
            </a:r>
            <a:endParaRPr kumimoji="1" lang="ko-KR" altLang="en-US" sz="1100" dirty="0">
              <a:solidFill>
                <a:prstClr val="black"/>
              </a:solidFill>
            </a:endParaRPr>
          </a:p>
        </p:txBody>
      </p:sp>
      <p:sp>
        <p:nvSpPr>
          <p:cNvPr id="209" name="직사각형 208"/>
          <p:cNvSpPr/>
          <p:nvPr/>
        </p:nvSpPr>
        <p:spPr>
          <a:xfrm>
            <a:off x="399731" y="5039598"/>
            <a:ext cx="623890"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NH : 2</a:t>
            </a:r>
            <a:endParaRPr kumimoji="1" lang="ko-KR" altLang="en-US" sz="1100" dirty="0">
              <a:solidFill>
                <a:prstClr val="black"/>
              </a:solidFill>
            </a:endParaRPr>
          </a:p>
        </p:txBody>
      </p:sp>
      <p:sp>
        <p:nvSpPr>
          <p:cNvPr id="212" name="직사각형 211"/>
          <p:cNvSpPr/>
          <p:nvPr/>
        </p:nvSpPr>
        <p:spPr>
          <a:xfrm>
            <a:off x="35496" y="5877272"/>
            <a:ext cx="1327608"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KP</a:t>
            </a:r>
            <a:r>
              <a:rPr kumimoji="1" lang="ko-KR" altLang="en-US" sz="1100" b="1" dirty="0">
                <a:solidFill>
                  <a:srgbClr val="002060"/>
                </a:solidFill>
                <a:latin typeface="맑은 고딕" pitchFamily="50" charset="-127"/>
                <a:ea typeface="맑은 고딕" pitchFamily="50" charset="-127"/>
              </a:rPr>
              <a:t> </a:t>
            </a:r>
            <a:r>
              <a:rPr kumimoji="1" lang="en-US" altLang="ko-KR" sz="1100" b="1" dirty="0">
                <a:solidFill>
                  <a:srgbClr val="002060"/>
                </a:solidFill>
                <a:latin typeface="맑은 고딕" pitchFamily="50" charset="-127"/>
                <a:ea typeface="맑은 고딕" pitchFamily="50" charset="-127"/>
              </a:rPr>
              <a:t>: every 15min</a:t>
            </a:r>
            <a:endParaRPr kumimoji="1" lang="ko-KR" altLang="en-US" sz="1100" dirty="0">
              <a:solidFill>
                <a:prstClr val="black"/>
              </a:solidFill>
            </a:endParaRPr>
          </a:p>
        </p:txBody>
      </p:sp>
      <p:pic>
        <p:nvPicPr>
          <p:cNvPr id="213" name="그림 2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8951" y="3612069"/>
            <a:ext cx="684000" cy="675812"/>
          </a:xfrm>
          <a:prstGeom prst="rect">
            <a:avLst/>
          </a:prstGeom>
        </p:spPr>
      </p:pic>
      <p:pic>
        <p:nvPicPr>
          <p:cNvPr id="214" name="그림 2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2719" y="3612069"/>
            <a:ext cx="684000" cy="675812"/>
          </a:xfrm>
          <a:prstGeom prst="rect">
            <a:avLst/>
          </a:prstGeom>
        </p:spPr>
      </p:pic>
      <p:pic>
        <p:nvPicPr>
          <p:cNvPr id="215" name="그림 2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8435" y="3612069"/>
            <a:ext cx="684000" cy="675812"/>
          </a:xfrm>
          <a:prstGeom prst="rect">
            <a:avLst/>
          </a:prstGeom>
        </p:spPr>
      </p:pic>
      <p:sp>
        <p:nvSpPr>
          <p:cNvPr id="216" name="직사각형 215"/>
          <p:cNvSpPr/>
          <p:nvPr/>
        </p:nvSpPr>
        <p:spPr>
          <a:xfrm>
            <a:off x="1763692" y="4293096"/>
            <a:ext cx="960519"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Full disk : 4</a:t>
            </a:r>
            <a:endParaRPr kumimoji="1" lang="ko-KR" altLang="en-US" sz="1100" dirty="0">
              <a:solidFill>
                <a:prstClr val="black"/>
              </a:solidFill>
            </a:endParaRPr>
          </a:p>
        </p:txBody>
      </p:sp>
      <p:pic>
        <p:nvPicPr>
          <p:cNvPr id="217" name="그림 21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19672" y="4643216"/>
            <a:ext cx="540000" cy="398491"/>
          </a:xfrm>
          <a:prstGeom prst="rect">
            <a:avLst/>
          </a:prstGeom>
        </p:spPr>
      </p:pic>
      <p:pic>
        <p:nvPicPr>
          <p:cNvPr id="218" name="그림 2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93618" y="4643216"/>
            <a:ext cx="540000" cy="398491"/>
          </a:xfrm>
          <a:prstGeom prst="rect">
            <a:avLst/>
          </a:prstGeom>
        </p:spPr>
      </p:pic>
      <p:pic>
        <p:nvPicPr>
          <p:cNvPr id="219" name="그림 21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67564" y="4643216"/>
            <a:ext cx="540000" cy="398491"/>
          </a:xfrm>
          <a:prstGeom prst="rect">
            <a:avLst/>
          </a:prstGeom>
        </p:spPr>
      </p:pic>
      <p:sp>
        <p:nvSpPr>
          <p:cNvPr id="221" name="직사각형 220"/>
          <p:cNvSpPr/>
          <p:nvPr/>
        </p:nvSpPr>
        <p:spPr>
          <a:xfrm>
            <a:off x="1690928" y="5039598"/>
            <a:ext cx="705642"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NH : 10</a:t>
            </a:r>
            <a:endParaRPr kumimoji="1" lang="ko-KR" altLang="en-US" sz="1100" dirty="0">
              <a:solidFill>
                <a:prstClr val="black"/>
              </a:solidFill>
            </a:endParaRPr>
          </a:p>
        </p:txBody>
      </p:sp>
      <p:sp>
        <p:nvSpPr>
          <p:cNvPr id="225" name="직사각형 224"/>
          <p:cNvSpPr/>
          <p:nvPr/>
        </p:nvSpPr>
        <p:spPr>
          <a:xfrm>
            <a:off x="2485750" y="5471646"/>
            <a:ext cx="457176"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a:t>
            </a:r>
            <a:endParaRPr kumimoji="1" lang="ko-KR" altLang="en-US" sz="1100" dirty="0">
              <a:solidFill>
                <a:prstClr val="black"/>
              </a:solidFill>
            </a:endParaRPr>
          </a:p>
        </p:txBody>
      </p:sp>
      <p:sp>
        <p:nvSpPr>
          <p:cNvPr id="227" name="직사각형 226"/>
          <p:cNvSpPr/>
          <p:nvPr/>
        </p:nvSpPr>
        <p:spPr>
          <a:xfrm>
            <a:off x="1700673" y="5877272"/>
            <a:ext cx="1245854" cy="261610"/>
          </a:xfrm>
          <a:prstGeom prst="rect">
            <a:avLst/>
          </a:prstGeom>
        </p:spPr>
        <p:txBody>
          <a:bodyPr wrap="none">
            <a:spAutoFit/>
          </a:bodyPr>
          <a:lstStyle/>
          <a:p>
            <a:pPr algn="ctr" fontAlgn="base" latinLnBrk="1">
              <a:spcBef>
                <a:spcPct val="0"/>
              </a:spcBef>
              <a:spcAft>
                <a:spcPct val="0"/>
              </a:spcAft>
            </a:pPr>
            <a:r>
              <a:rPr kumimoji="1" lang="en-US" altLang="ko-KR" sz="1100" b="1" dirty="0">
                <a:solidFill>
                  <a:srgbClr val="002060"/>
                </a:solidFill>
                <a:latin typeface="맑은 고딕" pitchFamily="50" charset="-127"/>
                <a:ea typeface="맑은 고딕" pitchFamily="50" charset="-127"/>
              </a:rPr>
              <a:t>KP : every 2min</a:t>
            </a:r>
            <a:endParaRPr kumimoji="1" lang="ko-KR" altLang="en-US" sz="1100" dirty="0">
              <a:solidFill>
                <a:prstClr val="black"/>
              </a:solidFill>
            </a:endParaRPr>
          </a:p>
        </p:txBody>
      </p:sp>
      <p:pic>
        <p:nvPicPr>
          <p:cNvPr id="175" name="그림 17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632770" y="5410047"/>
            <a:ext cx="346942" cy="467233"/>
          </a:xfrm>
          <a:prstGeom prst="rect">
            <a:avLst/>
          </a:prstGeom>
        </p:spPr>
      </p:pic>
      <p:pic>
        <p:nvPicPr>
          <p:cNvPr id="176" name="그림 17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04778" y="5410047"/>
            <a:ext cx="346942" cy="467233"/>
          </a:xfrm>
          <a:prstGeom prst="rect">
            <a:avLst/>
          </a:prstGeom>
        </p:spPr>
      </p:pic>
      <p:pic>
        <p:nvPicPr>
          <p:cNvPr id="177" name="그림 17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76786" y="5410047"/>
            <a:ext cx="346942" cy="467233"/>
          </a:xfrm>
          <a:prstGeom prst="rect">
            <a:avLst/>
          </a:prstGeom>
        </p:spPr>
      </p:pic>
      <p:pic>
        <p:nvPicPr>
          <p:cNvPr id="195" name="그림 19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848794" y="5410047"/>
            <a:ext cx="346942" cy="467233"/>
          </a:xfrm>
          <a:prstGeom prst="rect">
            <a:avLst/>
          </a:prstGeom>
        </p:spPr>
      </p:pic>
      <p:pic>
        <p:nvPicPr>
          <p:cNvPr id="196" name="그림 19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20802" y="5410047"/>
            <a:ext cx="346942" cy="467233"/>
          </a:xfrm>
          <a:prstGeom prst="rect">
            <a:avLst/>
          </a:prstGeom>
        </p:spPr>
      </p:pic>
      <p:pic>
        <p:nvPicPr>
          <p:cNvPr id="197" name="그림 19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92810" y="5410047"/>
            <a:ext cx="346942" cy="467233"/>
          </a:xfrm>
          <a:prstGeom prst="rect">
            <a:avLst/>
          </a:prstGeom>
        </p:spPr>
      </p:pic>
      <p:pic>
        <p:nvPicPr>
          <p:cNvPr id="198" name="그림 19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64818" y="5410047"/>
            <a:ext cx="346942" cy="467233"/>
          </a:xfrm>
          <a:prstGeom prst="rect">
            <a:avLst/>
          </a:prstGeom>
        </p:spPr>
      </p:pic>
      <p:pic>
        <p:nvPicPr>
          <p:cNvPr id="199" name="그림 19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36826" y="5410047"/>
            <a:ext cx="346942" cy="467233"/>
          </a:xfrm>
          <a:prstGeom prst="rect">
            <a:avLst/>
          </a:prstGeom>
        </p:spPr>
      </p:pic>
      <p:pic>
        <p:nvPicPr>
          <p:cNvPr id="201" name="그림 20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208834" y="5410047"/>
            <a:ext cx="346942" cy="467233"/>
          </a:xfrm>
          <a:prstGeom prst="rect">
            <a:avLst/>
          </a:prstGeom>
        </p:spPr>
      </p:pic>
      <p:sp>
        <p:nvSpPr>
          <p:cNvPr id="55" name="오른쪽 화살표 54"/>
          <p:cNvSpPr/>
          <p:nvPr/>
        </p:nvSpPr>
        <p:spPr>
          <a:xfrm>
            <a:off x="1388408" y="4725144"/>
            <a:ext cx="216024" cy="24244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dirty="0">
              <a:solidFill>
                <a:prstClr val="white"/>
              </a:solidFill>
            </a:endParaRPr>
          </a:p>
        </p:txBody>
      </p:sp>
      <p:pic>
        <p:nvPicPr>
          <p:cNvPr id="205" name="그림 20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41510" y="4643216"/>
            <a:ext cx="540000" cy="398491"/>
          </a:xfrm>
          <a:prstGeom prst="rect">
            <a:avLst/>
          </a:prstGeom>
        </p:spPr>
      </p:pic>
      <p:pic>
        <p:nvPicPr>
          <p:cNvPr id="206" name="그림 20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15456" y="4643216"/>
            <a:ext cx="540000" cy="398491"/>
          </a:xfrm>
          <a:prstGeom prst="rect">
            <a:avLst/>
          </a:prstGeom>
        </p:spPr>
      </p:pic>
      <p:pic>
        <p:nvPicPr>
          <p:cNvPr id="210" name="그림 20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89402" y="4643216"/>
            <a:ext cx="540000" cy="398491"/>
          </a:xfrm>
          <a:prstGeom prst="rect">
            <a:avLst/>
          </a:prstGeom>
        </p:spPr>
      </p:pic>
      <p:pic>
        <p:nvPicPr>
          <p:cNvPr id="211" name="그림 2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63348" y="4643216"/>
            <a:ext cx="540000" cy="398491"/>
          </a:xfrm>
          <a:prstGeom prst="rect">
            <a:avLst/>
          </a:prstGeom>
        </p:spPr>
      </p:pic>
      <p:pic>
        <p:nvPicPr>
          <p:cNvPr id="233" name="그림 23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7294" y="4643216"/>
            <a:ext cx="540000" cy="398491"/>
          </a:xfrm>
          <a:prstGeom prst="rect">
            <a:avLst/>
          </a:prstGeom>
        </p:spPr>
      </p:pic>
      <p:pic>
        <p:nvPicPr>
          <p:cNvPr id="235" name="그림 23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11240" y="4643216"/>
            <a:ext cx="540000" cy="398491"/>
          </a:xfrm>
          <a:prstGeom prst="rect">
            <a:avLst/>
          </a:prstGeom>
        </p:spPr>
      </p:pic>
      <p:pic>
        <p:nvPicPr>
          <p:cNvPr id="236" name="그림 23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85186" y="4643216"/>
            <a:ext cx="540000" cy="398491"/>
          </a:xfrm>
          <a:prstGeom prst="rect">
            <a:avLst/>
          </a:prstGeom>
        </p:spPr>
      </p:pic>
      <p:pic>
        <p:nvPicPr>
          <p:cNvPr id="237" name="그림 23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59134" y="4643216"/>
            <a:ext cx="540000" cy="398491"/>
          </a:xfrm>
          <a:prstGeom prst="rect">
            <a:avLst/>
          </a:prstGeom>
        </p:spPr>
      </p:pic>
      <p:sp>
        <p:nvSpPr>
          <p:cNvPr id="239" name="직사각형 238"/>
          <p:cNvSpPr/>
          <p:nvPr/>
        </p:nvSpPr>
        <p:spPr>
          <a:xfrm>
            <a:off x="1259636" y="3356992"/>
            <a:ext cx="475057" cy="256349"/>
          </a:xfrm>
          <a:prstGeom prst="rect">
            <a:avLst/>
          </a:prstGeom>
          <a:solidFill>
            <a:srgbClr val="004A8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dirty="0">
              <a:solidFill>
                <a:prstClr val="white"/>
              </a:solidFill>
            </a:endParaRPr>
          </a:p>
        </p:txBody>
      </p:sp>
      <p:sp>
        <p:nvSpPr>
          <p:cNvPr id="240" name="TextBox 239"/>
          <p:cNvSpPr txBox="1"/>
          <p:nvPr/>
        </p:nvSpPr>
        <p:spPr>
          <a:xfrm>
            <a:off x="1206296" y="3341752"/>
            <a:ext cx="576064" cy="261610"/>
          </a:xfrm>
          <a:prstGeom prst="rect">
            <a:avLst/>
          </a:prstGeom>
          <a:noFill/>
        </p:spPr>
        <p:txBody>
          <a:bodyPr wrap="square" rtlCol="0">
            <a:spAutoFit/>
            <a:scene3d>
              <a:camera prst="orthographicFront"/>
              <a:lightRig rig="threePt" dir="t"/>
            </a:scene3d>
            <a:sp3d>
              <a:bevelB h="25400" prst="softRound"/>
            </a:sp3d>
          </a:bodyPr>
          <a:lstStyle/>
          <a:p>
            <a:pPr algn="ctr" fontAlgn="base" latinLnBrk="1">
              <a:spcBef>
                <a:spcPct val="0"/>
              </a:spcBef>
              <a:spcAft>
                <a:spcPct val="0"/>
              </a:spcAft>
            </a:pPr>
            <a:r>
              <a:rPr kumimoji="1" lang="en-US" altLang="ko-KR" sz="1100" b="1" dirty="0">
                <a:solidFill>
                  <a:prstClr val="white"/>
                </a:solidFill>
                <a:latin typeface="맑은 고딕" pitchFamily="50" charset="-127"/>
                <a:ea typeface="맑은 고딕" pitchFamily="50" charset="-127"/>
              </a:rPr>
              <a:t>1hr</a:t>
            </a:r>
            <a:endParaRPr kumimoji="1" lang="ko-KR" altLang="en-US" sz="1100" b="1" dirty="0">
              <a:solidFill>
                <a:prstClr val="white"/>
              </a:solidFill>
              <a:latin typeface="맑은 고딕" pitchFamily="50" charset="-127"/>
              <a:ea typeface="맑은 고딕" pitchFamily="50" charset="-127"/>
            </a:endParaRPr>
          </a:p>
        </p:txBody>
      </p:sp>
      <p:pic>
        <p:nvPicPr>
          <p:cNvPr id="241" name="그림 2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8334" y="5036561"/>
            <a:ext cx="594915" cy="592330"/>
          </a:xfrm>
          <a:prstGeom prst="rect">
            <a:avLst/>
          </a:prstGeom>
        </p:spPr>
      </p:pic>
      <p:pic>
        <p:nvPicPr>
          <p:cNvPr id="242" name="그림 2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6326" y="5036561"/>
            <a:ext cx="594915" cy="592330"/>
          </a:xfrm>
          <a:prstGeom prst="rect">
            <a:avLst/>
          </a:prstGeom>
        </p:spPr>
      </p:pic>
      <p:pic>
        <p:nvPicPr>
          <p:cNvPr id="243" name="그림 2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4318" y="5036561"/>
            <a:ext cx="594915" cy="592330"/>
          </a:xfrm>
          <a:prstGeom prst="rect">
            <a:avLst/>
          </a:prstGeom>
        </p:spPr>
      </p:pic>
      <p:pic>
        <p:nvPicPr>
          <p:cNvPr id="244" name="그림 2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2310" y="5036561"/>
            <a:ext cx="594915" cy="592330"/>
          </a:xfrm>
          <a:prstGeom prst="rect">
            <a:avLst/>
          </a:prstGeom>
        </p:spPr>
      </p:pic>
      <p:pic>
        <p:nvPicPr>
          <p:cNvPr id="245" name="그림 2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2310" y="5036561"/>
            <a:ext cx="594915" cy="592330"/>
          </a:xfrm>
          <a:prstGeom prst="rect">
            <a:avLst/>
          </a:prstGeom>
        </p:spPr>
      </p:pic>
      <p:pic>
        <p:nvPicPr>
          <p:cNvPr id="246" name="그림 2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0302" y="5036561"/>
            <a:ext cx="594915" cy="592330"/>
          </a:xfrm>
          <a:prstGeom prst="rect">
            <a:avLst/>
          </a:prstGeom>
        </p:spPr>
      </p:pic>
      <p:pic>
        <p:nvPicPr>
          <p:cNvPr id="247" name="그림 2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8294" y="5036561"/>
            <a:ext cx="594915" cy="592330"/>
          </a:xfrm>
          <a:prstGeom prst="rect">
            <a:avLst/>
          </a:prstGeom>
        </p:spPr>
      </p:pic>
      <p:pic>
        <p:nvPicPr>
          <p:cNvPr id="248" name="그림 2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6286" y="5036561"/>
            <a:ext cx="594915" cy="592330"/>
          </a:xfrm>
          <a:prstGeom prst="rect">
            <a:avLst/>
          </a:prstGeom>
        </p:spPr>
      </p:pic>
      <p:pic>
        <p:nvPicPr>
          <p:cNvPr id="249" name="그림 2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4278" y="5036561"/>
            <a:ext cx="594915" cy="592330"/>
          </a:xfrm>
          <a:prstGeom prst="rect">
            <a:avLst/>
          </a:prstGeom>
        </p:spPr>
      </p:pic>
      <p:pic>
        <p:nvPicPr>
          <p:cNvPr id="250" name="그림 24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2270" y="5036561"/>
            <a:ext cx="594915" cy="592330"/>
          </a:xfrm>
          <a:prstGeom prst="rect">
            <a:avLst/>
          </a:prstGeom>
        </p:spPr>
      </p:pic>
      <p:pic>
        <p:nvPicPr>
          <p:cNvPr id="251" name="그림 2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0262" y="5036561"/>
            <a:ext cx="594915" cy="592330"/>
          </a:xfrm>
          <a:prstGeom prst="rect">
            <a:avLst/>
          </a:prstGeom>
        </p:spPr>
      </p:pic>
      <p:pic>
        <p:nvPicPr>
          <p:cNvPr id="1028" name="Picture 4"/>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43636" y="2113599"/>
            <a:ext cx="594000" cy="594000"/>
          </a:xfrm>
          <a:prstGeom prst="rect">
            <a:avLst/>
          </a:prstGeom>
          <a:noFill/>
          <a:ln w="9525">
            <a:noFill/>
            <a:miter lim="800000"/>
            <a:headEnd/>
            <a:tailEnd/>
          </a:ln>
          <a:effectLst/>
        </p:spPr>
      </p:pic>
      <p:pic>
        <p:nvPicPr>
          <p:cNvPr id="1029" name="Picture 5"/>
          <p:cNvPicPr preferRelativeResize="0">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86512" y="2113599"/>
            <a:ext cx="594000" cy="594000"/>
          </a:xfrm>
          <a:prstGeom prst="rect">
            <a:avLst/>
          </a:prstGeom>
          <a:noFill/>
          <a:ln w="9525">
            <a:noFill/>
            <a:miter lim="800000"/>
            <a:headEnd/>
            <a:tailEnd/>
          </a:ln>
          <a:effectLst/>
        </p:spPr>
      </p:pic>
      <p:pic>
        <p:nvPicPr>
          <p:cNvPr id="1031" name="Picture 7"/>
          <p:cNvPicPr preferRelativeResize="0">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29388" y="2113607"/>
            <a:ext cx="594000" cy="595321"/>
          </a:xfrm>
          <a:prstGeom prst="rect">
            <a:avLst/>
          </a:prstGeom>
          <a:noFill/>
          <a:ln w="9525">
            <a:noFill/>
            <a:miter lim="800000"/>
            <a:headEnd/>
            <a:tailEnd/>
          </a:ln>
          <a:effectLst/>
        </p:spPr>
      </p:pic>
      <p:pic>
        <p:nvPicPr>
          <p:cNvPr id="1032" name="Picture 8"/>
          <p:cNvPicPr preferRelativeResize="0">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72264" y="2113599"/>
            <a:ext cx="594000" cy="594000"/>
          </a:xfrm>
          <a:prstGeom prst="rect">
            <a:avLst/>
          </a:prstGeom>
          <a:noFill/>
          <a:ln w="9525">
            <a:noFill/>
            <a:miter lim="800000"/>
            <a:headEnd/>
            <a:tailEnd/>
          </a:ln>
          <a:effectLst/>
        </p:spPr>
      </p:pic>
      <p:pic>
        <p:nvPicPr>
          <p:cNvPr id="1033" name="Picture 9"/>
          <p:cNvPicPr preferRelativeResize="0">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715140" y="2113599"/>
            <a:ext cx="594000" cy="594000"/>
          </a:xfrm>
          <a:prstGeom prst="rect">
            <a:avLst/>
          </a:prstGeom>
          <a:noFill/>
          <a:ln w="9525">
            <a:noFill/>
            <a:miter lim="800000"/>
            <a:headEnd/>
            <a:tailEnd/>
          </a:ln>
          <a:effectLst/>
        </p:spPr>
      </p:pic>
      <p:pic>
        <p:nvPicPr>
          <p:cNvPr id="1038" name="Picture 14" descr="C:\Users\기본\Desktop\그림1.png"/>
          <p:cNvPicPr preferRelativeResize="0">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43636" y="5357826"/>
            <a:ext cx="594000" cy="594000"/>
          </a:xfrm>
          <a:prstGeom prst="rect">
            <a:avLst/>
          </a:prstGeom>
          <a:noFill/>
        </p:spPr>
      </p:pic>
      <p:pic>
        <p:nvPicPr>
          <p:cNvPr id="1039" name="Picture 15" descr="C:\Users\기본\Desktop\그림2.png"/>
          <p:cNvPicPr preferRelativeResize="0">
            <a:picLocks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429388" y="5357826"/>
            <a:ext cx="594000" cy="594000"/>
          </a:xfrm>
          <a:prstGeom prst="rect">
            <a:avLst/>
          </a:prstGeom>
          <a:noFill/>
        </p:spPr>
      </p:pic>
      <p:pic>
        <p:nvPicPr>
          <p:cNvPr id="1040" name="Picture 16" descr="C:\Users\기본\Desktop\그림3.png"/>
          <p:cNvPicPr preferRelativeResize="0">
            <a:picLocks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715140" y="5357826"/>
            <a:ext cx="594000" cy="594000"/>
          </a:xfrm>
          <a:prstGeom prst="rect">
            <a:avLst/>
          </a:prstGeom>
          <a:noFill/>
        </p:spPr>
      </p:pic>
      <p:pic>
        <p:nvPicPr>
          <p:cNvPr id="1044" name="Picture 20" descr="C:\Users\기본\Desktop\그림5.png"/>
          <p:cNvPicPr preferRelativeResize="0">
            <a:picLocks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143636" y="4461760"/>
            <a:ext cx="594000" cy="594000"/>
          </a:xfrm>
          <a:prstGeom prst="rect">
            <a:avLst/>
          </a:prstGeom>
          <a:noFill/>
        </p:spPr>
      </p:pic>
      <p:pic>
        <p:nvPicPr>
          <p:cNvPr id="1045" name="Picture 21" descr="C:\Users\기본\Desktop\그림6.png"/>
          <p:cNvPicPr preferRelativeResize="0">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429388" y="4461760"/>
            <a:ext cx="594000" cy="594000"/>
          </a:xfrm>
          <a:prstGeom prst="rect">
            <a:avLst/>
          </a:prstGeom>
          <a:noFill/>
        </p:spPr>
      </p:pic>
      <p:pic>
        <p:nvPicPr>
          <p:cNvPr id="1046" name="Picture 22" descr="C:\Users\기본\Desktop\그림4.png"/>
          <p:cNvPicPr preferRelativeResize="0">
            <a:picLocks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715140" y="4461760"/>
            <a:ext cx="594000" cy="594000"/>
          </a:xfrm>
          <a:prstGeom prst="rect">
            <a:avLst/>
          </a:prstGeom>
          <a:noFill/>
        </p:spPr>
      </p:pic>
      <p:pic>
        <p:nvPicPr>
          <p:cNvPr id="1062" name="Picture 38" descr="C:\Users\기본\Desktop\그림12.png"/>
          <p:cNvPicPr preferRelativeResize="0">
            <a:picLocks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43636" y="3310613"/>
            <a:ext cx="594000" cy="594000"/>
          </a:xfrm>
          <a:prstGeom prst="rect">
            <a:avLst/>
          </a:prstGeom>
          <a:noFill/>
        </p:spPr>
      </p:pic>
      <p:pic>
        <p:nvPicPr>
          <p:cNvPr id="1063" name="Picture 39" descr="C:\Users\기본\Desktop\그림13.png"/>
          <p:cNvPicPr preferRelativeResize="0">
            <a:picLocks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286512" y="3310613"/>
            <a:ext cx="594000" cy="594000"/>
          </a:xfrm>
          <a:prstGeom prst="rect">
            <a:avLst/>
          </a:prstGeom>
          <a:noFill/>
        </p:spPr>
      </p:pic>
      <p:pic>
        <p:nvPicPr>
          <p:cNvPr id="1064" name="Picture 40" descr="C:\Users\기본\Desktop\그림14.png"/>
          <p:cNvPicPr preferRelativeResize="0">
            <a:picLocks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429388" y="3310613"/>
            <a:ext cx="594000" cy="594000"/>
          </a:xfrm>
          <a:prstGeom prst="rect">
            <a:avLst/>
          </a:prstGeom>
          <a:noFill/>
        </p:spPr>
      </p:pic>
      <p:pic>
        <p:nvPicPr>
          <p:cNvPr id="1065" name="Picture 41" descr="C:\Users\기본\Desktop\그림15.png"/>
          <p:cNvPicPr preferRelativeResize="0">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572264" y="3310613"/>
            <a:ext cx="594000" cy="594000"/>
          </a:xfrm>
          <a:prstGeom prst="rect">
            <a:avLst/>
          </a:prstGeom>
          <a:noFill/>
        </p:spPr>
      </p:pic>
      <p:pic>
        <p:nvPicPr>
          <p:cNvPr id="1066" name="Picture 42" descr="C:\Users\기본\Desktop\그림16.png"/>
          <p:cNvPicPr preferRelativeResize="0">
            <a:picLocks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715140" y="3310613"/>
            <a:ext cx="594000" cy="594000"/>
          </a:xfrm>
          <a:prstGeom prst="rect">
            <a:avLst/>
          </a:prstGeom>
          <a:noFill/>
        </p:spPr>
      </p:pic>
      <p:pic>
        <p:nvPicPr>
          <p:cNvPr id="220" name="그림 219" descr="EMB0000153cbc02"/>
          <p:cNvPicPr preferRelativeResize="0"/>
          <p:nvPr/>
        </p:nvPicPr>
        <p:blipFill>
          <a:blip r:embed="rId26" cstate="email">
            <a:extLst>
              <a:ext uri="{28A0092B-C50C-407E-A947-70E740481C1C}">
                <a14:useLocalDpi xmlns:a14="http://schemas.microsoft.com/office/drawing/2010/main"/>
              </a:ext>
            </a:extLst>
          </a:blip>
          <a:srcRect/>
          <a:stretch>
            <a:fillRect/>
          </a:stretch>
        </p:blipFill>
        <p:spPr bwMode="auto">
          <a:xfrm>
            <a:off x="7500958" y="2117200"/>
            <a:ext cx="594000" cy="594000"/>
          </a:xfrm>
          <a:prstGeom prst="rect">
            <a:avLst/>
          </a:prstGeom>
          <a:noFill/>
        </p:spPr>
      </p:pic>
      <p:pic>
        <p:nvPicPr>
          <p:cNvPr id="222" name="그림 221" descr="EMB0000153cbbde"/>
          <p:cNvPicPr preferRelativeResize="0"/>
          <p:nvPr/>
        </p:nvPicPr>
        <p:blipFill>
          <a:blip r:embed="rId27" cstate="email">
            <a:extLst>
              <a:ext uri="{28A0092B-C50C-407E-A947-70E740481C1C}">
                <a14:useLocalDpi xmlns:a14="http://schemas.microsoft.com/office/drawing/2010/main"/>
              </a:ext>
            </a:extLst>
          </a:blip>
          <a:srcRect/>
          <a:stretch>
            <a:fillRect/>
          </a:stretch>
        </p:blipFill>
        <p:spPr bwMode="auto">
          <a:xfrm>
            <a:off x="7600588" y="2117200"/>
            <a:ext cx="594000" cy="594000"/>
          </a:xfrm>
          <a:prstGeom prst="rect">
            <a:avLst/>
          </a:prstGeom>
          <a:noFill/>
        </p:spPr>
      </p:pic>
      <p:pic>
        <p:nvPicPr>
          <p:cNvPr id="223" name="그림 222" descr="EMB0000153cbbe1"/>
          <p:cNvPicPr preferRelativeResize="0"/>
          <p:nvPr/>
        </p:nvPicPr>
        <p:blipFill>
          <a:blip r:embed="rId28" cstate="email">
            <a:extLst>
              <a:ext uri="{28A0092B-C50C-407E-A947-70E740481C1C}">
                <a14:useLocalDpi xmlns:a14="http://schemas.microsoft.com/office/drawing/2010/main"/>
              </a:ext>
            </a:extLst>
          </a:blip>
          <a:srcRect/>
          <a:stretch>
            <a:fillRect/>
          </a:stretch>
        </p:blipFill>
        <p:spPr bwMode="auto">
          <a:xfrm>
            <a:off x="7700218" y="2117200"/>
            <a:ext cx="594000" cy="594000"/>
          </a:xfrm>
          <a:prstGeom prst="rect">
            <a:avLst/>
          </a:prstGeom>
          <a:noFill/>
        </p:spPr>
      </p:pic>
      <p:pic>
        <p:nvPicPr>
          <p:cNvPr id="224" name="그림 223" descr="EMB0000153cbbe4"/>
          <p:cNvPicPr/>
          <p:nvPr/>
        </p:nvPicPr>
        <p:blipFill>
          <a:blip r:embed="rId29" cstate="email">
            <a:extLst>
              <a:ext uri="{28A0092B-C50C-407E-A947-70E740481C1C}">
                <a14:useLocalDpi xmlns:a14="http://schemas.microsoft.com/office/drawing/2010/main"/>
              </a:ext>
            </a:extLst>
          </a:blip>
          <a:srcRect/>
          <a:stretch>
            <a:fillRect/>
          </a:stretch>
        </p:blipFill>
        <p:spPr bwMode="auto">
          <a:xfrm>
            <a:off x="7799848" y="2117200"/>
            <a:ext cx="594000" cy="594000"/>
          </a:xfrm>
          <a:prstGeom prst="rect">
            <a:avLst/>
          </a:prstGeom>
          <a:noFill/>
        </p:spPr>
      </p:pic>
      <p:pic>
        <p:nvPicPr>
          <p:cNvPr id="259" name="그림 258" descr="EMB0000153cbbde"/>
          <p:cNvPicPr preferRelativeResize="0"/>
          <p:nvPr/>
        </p:nvPicPr>
        <p:blipFill>
          <a:blip r:embed="rId27" cstate="email">
            <a:extLst>
              <a:ext uri="{28A0092B-C50C-407E-A947-70E740481C1C}">
                <a14:useLocalDpi xmlns:a14="http://schemas.microsoft.com/office/drawing/2010/main"/>
              </a:ext>
            </a:extLst>
          </a:blip>
          <a:srcRect/>
          <a:stretch>
            <a:fillRect/>
          </a:stretch>
        </p:blipFill>
        <p:spPr bwMode="auto">
          <a:xfrm>
            <a:off x="7899478" y="2117200"/>
            <a:ext cx="594000" cy="594000"/>
          </a:xfrm>
          <a:prstGeom prst="rect">
            <a:avLst/>
          </a:prstGeom>
          <a:noFill/>
        </p:spPr>
      </p:pic>
      <p:pic>
        <p:nvPicPr>
          <p:cNvPr id="261" name="그림 260" descr="EMB0000153cbc02"/>
          <p:cNvPicPr preferRelativeResize="0"/>
          <p:nvPr/>
        </p:nvPicPr>
        <p:blipFill>
          <a:blip r:embed="rId30" cstate="email">
            <a:extLst>
              <a:ext uri="{28A0092B-C50C-407E-A947-70E740481C1C}">
                <a14:useLocalDpi xmlns:a14="http://schemas.microsoft.com/office/drawing/2010/main"/>
              </a:ext>
            </a:extLst>
          </a:blip>
          <a:srcRect/>
          <a:stretch>
            <a:fillRect/>
          </a:stretch>
        </p:blipFill>
        <p:spPr bwMode="auto">
          <a:xfrm>
            <a:off x="7999108" y="2117200"/>
            <a:ext cx="594000" cy="594000"/>
          </a:xfrm>
          <a:prstGeom prst="rect">
            <a:avLst/>
          </a:prstGeom>
          <a:noFill/>
        </p:spPr>
      </p:pic>
      <p:pic>
        <p:nvPicPr>
          <p:cNvPr id="265" name="그림 264" descr="EMB0000153cbbe1"/>
          <p:cNvPicPr preferRelativeResize="0"/>
          <p:nvPr/>
        </p:nvPicPr>
        <p:blipFill>
          <a:blip r:embed="rId31" cstate="email">
            <a:extLst>
              <a:ext uri="{28A0092B-C50C-407E-A947-70E740481C1C}">
                <a14:useLocalDpi xmlns:a14="http://schemas.microsoft.com/office/drawing/2010/main"/>
              </a:ext>
            </a:extLst>
          </a:blip>
          <a:srcRect/>
          <a:stretch>
            <a:fillRect/>
          </a:stretch>
        </p:blipFill>
        <p:spPr bwMode="auto">
          <a:xfrm>
            <a:off x="8098738" y="2117200"/>
            <a:ext cx="594000" cy="594000"/>
          </a:xfrm>
          <a:prstGeom prst="rect">
            <a:avLst/>
          </a:prstGeom>
          <a:noFill/>
        </p:spPr>
      </p:pic>
      <p:pic>
        <p:nvPicPr>
          <p:cNvPr id="266" name="그림 265" descr="EMB0000153cbbe1"/>
          <p:cNvPicPr preferRelativeResize="0"/>
          <p:nvPr/>
        </p:nvPicPr>
        <p:blipFill>
          <a:blip r:embed="rId28" cstate="email">
            <a:extLst>
              <a:ext uri="{28A0092B-C50C-407E-A947-70E740481C1C}">
                <a14:useLocalDpi xmlns:a14="http://schemas.microsoft.com/office/drawing/2010/main"/>
              </a:ext>
            </a:extLst>
          </a:blip>
          <a:srcRect/>
          <a:stretch>
            <a:fillRect/>
          </a:stretch>
        </p:blipFill>
        <p:spPr bwMode="auto">
          <a:xfrm>
            <a:off x="8198368" y="2117200"/>
            <a:ext cx="594000" cy="594000"/>
          </a:xfrm>
          <a:prstGeom prst="rect">
            <a:avLst/>
          </a:prstGeom>
          <a:noFill/>
        </p:spPr>
      </p:pic>
      <p:pic>
        <p:nvPicPr>
          <p:cNvPr id="267" name="그림 266" descr="EMB0000153cbbe4"/>
          <p:cNvPicPr/>
          <p:nvPr/>
        </p:nvPicPr>
        <p:blipFill>
          <a:blip r:embed="rId29" cstate="email">
            <a:extLst>
              <a:ext uri="{28A0092B-C50C-407E-A947-70E740481C1C}">
                <a14:useLocalDpi xmlns:a14="http://schemas.microsoft.com/office/drawing/2010/main"/>
              </a:ext>
            </a:extLst>
          </a:blip>
          <a:srcRect/>
          <a:stretch>
            <a:fillRect/>
          </a:stretch>
        </p:blipFill>
        <p:spPr bwMode="auto">
          <a:xfrm>
            <a:off x="8297998" y="2117200"/>
            <a:ext cx="594000" cy="594000"/>
          </a:xfrm>
          <a:prstGeom prst="rect">
            <a:avLst/>
          </a:prstGeom>
          <a:noFill/>
        </p:spPr>
      </p:pic>
      <p:pic>
        <p:nvPicPr>
          <p:cNvPr id="270" name="그림 269" descr="EMB0000153cbbde"/>
          <p:cNvPicPr preferRelativeResize="0"/>
          <p:nvPr/>
        </p:nvPicPr>
        <p:blipFill>
          <a:blip r:embed="rId27" cstate="email">
            <a:extLst>
              <a:ext uri="{28A0092B-C50C-407E-A947-70E740481C1C}">
                <a14:useLocalDpi xmlns:a14="http://schemas.microsoft.com/office/drawing/2010/main"/>
              </a:ext>
            </a:extLst>
          </a:blip>
          <a:srcRect/>
          <a:stretch>
            <a:fillRect/>
          </a:stretch>
        </p:blipFill>
        <p:spPr bwMode="auto">
          <a:xfrm>
            <a:off x="7644974" y="2402952"/>
            <a:ext cx="594000" cy="594000"/>
          </a:xfrm>
          <a:prstGeom prst="rect">
            <a:avLst/>
          </a:prstGeom>
          <a:noFill/>
        </p:spPr>
      </p:pic>
      <p:pic>
        <p:nvPicPr>
          <p:cNvPr id="228" name="Picture 4"/>
          <p:cNvPicPr preferRelativeResize="0">
            <a:picLocks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500958" y="3312322"/>
            <a:ext cx="594000" cy="594000"/>
          </a:xfrm>
          <a:prstGeom prst="rect">
            <a:avLst/>
          </a:prstGeom>
          <a:noFill/>
          <a:ln w="9525">
            <a:noFill/>
            <a:miter lim="800000"/>
            <a:headEnd/>
            <a:tailEnd/>
          </a:ln>
        </p:spPr>
      </p:pic>
      <p:pic>
        <p:nvPicPr>
          <p:cNvPr id="229" name="Picture 4"/>
          <p:cNvPicPr preferRelativeResize="0">
            <a:picLocks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7599266" y="3312322"/>
            <a:ext cx="594000" cy="594000"/>
          </a:xfrm>
          <a:prstGeom prst="rect">
            <a:avLst/>
          </a:prstGeom>
          <a:noFill/>
          <a:ln w="9525">
            <a:noFill/>
            <a:miter lim="800000"/>
            <a:headEnd/>
            <a:tailEnd/>
          </a:ln>
        </p:spPr>
      </p:pic>
      <p:pic>
        <p:nvPicPr>
          <p:cNvPr id="230" name="Picture 4"/>
          <p:cNvPicPr preferRelativeResize="0">
            <a:picLocks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7697574" y="3312322"/>
            <a:ext cx="594000" cy="594000"/>
          </a:xfrm>
          <a:prstGeom prst="rect">
            <a:avLst/>
          </a:prstGeom>
          <a:noFill/>
          <a:ln w="9525">
            <a:noFill/>
            <a:miter lim="800000"/>
            <a:headEnd/>
            <a:tailEnd/>
          </a:ln>
        </p:spPr>
      </p:pic>
      <p:pic>
        <p:nvPicPr>
          <p:cNvPr id="231" name="Picture 4"/>
          <p:cNvPicPr preferRelativeResize="0">
            <a:picLocks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7795882" y="3312322"/>
            <a:ext cx="594000" cy="594000"/>
          </a:xfrm>
          <a:prstGeom prst="rect">
            <a:avLst/>
          </a:prstGeom>
          <a:noFill/>
          <a:ln w="9525">
            <a:noFill/>
            <a:miter lim="800000"/>
            <a:headEnd/>
            <a:tailEnd/>
          </a:ln>
        </p:spPr>
      </p:pic>
      <p:pic>
        <p:nvPicPr>
          <p:cNvPr id="232" name="Picture 4"/>
          <p:cNvPicPr preferRelativeResize="0">
            <a:picLocks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894190" y="3312322"/>
            <a:ext cx="594000" cy="594000"/>
          </a:xfrm>
          <a:prstGeom prst="rect">
            <a:avLst/>
          </a:prstGeom>
          <a:noFill/>
          <a:ln w="9525">
            <a:noFill/>
            <a:miter lim="800000"/>
            <a:headEnd/>
            <a:tailEnd/>
          </a:ln>
        </p:spPr>
      </p:pic>
      <p:pic>
        <p:nvPicPr>
          <p:cNvPr id="234" name="Picture 4"/>
          <p:cNvPicPr preferRelativeResize="0">
            <a:picLocks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7992498" y="3312322"/>
            <a:ext cx="594000" cy="594000"/>
          </a:xfrm>
          <a:prstGeom prst="rect">
            <a:avLst/>
          </a:prstGeom>
          <a:noFill/>
          <a:ln w="9525">
            <a:noFill/>
            <a:miter lim="800000"/>
            <a:headEnd/>
            <a:tailEnd/>
          </a:ln>
        </p:spPr>
      </p:pic>
      <p:pic>
        <p:nvPicPr>
          <p:cNvPr id="284" name="Picture 4"/>
          <p:cNvPicPr preferRelativeResize="0">
            <a:picLocks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8090806" y="3312322"/>
            <a:ext cx="594000" cy="594000"/>
          </a:xfrm>
          <a:prstGeom prst="rect">
            <a:avLst/>
          </a:prstGeom>
          <a:noFill/>
          <a:ln w="9525">
            <a:noFill/>
            <a:miter lim="800000"/>
            <a:headEnd/>
            <a:tailEnd/>
          </a:ln>
        </p:spPr>
      </p:pic>
      <p:pic>
        <p:nvPicPr>
          <p:cNvPr id="285" name="Picture 4"/>
          <p:cNvPicPr preferRelativeResize="0">
            <a:picLocks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8189114" y="3312322"/>
            <a:ext cx="594000" cy="594000"/>
          </a:xfrm>
          <a:prstGeom prst="rect">
            <a:avLst/>
          </a:prstGeom>
          <a:noFill/>
          <a:ln w="9525">
            <a:noFill/>
            <a:miter lim="800000"/>
            <a:headEnd/>
            <a:tailEnd/>
          </a:ln>
        </p:spPr>
      </p:pic>
      <p:pic>
        <p:nvPicPr>
          <p:cNvPr id="286" name="Picture 4"/>
          <p:cNvPicPr preferRelativeResize="0">
            <a:picLocks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8287422" y="3312322"/>
            <a:ext cx="594000" cy="594000"/>
          </a:xfrm>
          <a:prstGeom prst="rect">
            <a:avLst/>
          </a:prstGeom>
          <a:noFill/>
          <a:ln w="9525">
            <a:noFill/>
            <a:miter lim="800000"/>
            <a:headEnd/>
            <a:tailEnd/>
          </a:ln>
        </p:spPr>
      </p:pic>
      <p:pic>
        <p:nvPicPr>
          <p:cNvPr id="287" name="Picture 4"/>
          <p:cNvPicPr preferRelativeResize="0">
            <a:picLocks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385727" y="3312322"/>
            <a:ext cx="594000" cy="594000"/>
          </a:xfrm>
          <a:prstGeom prst="rect">
            <a:avLst/>
          </a:prstGeom>
          <a:noFill/>
          <a:ln w="9525">
            <a:noFill/>
            <a:miter lim="800000"/>
            <a:headEnd/>
            <a:tailEnd/>
          </a:ln>
        </p:spPr>
      </p:pic>
      <p:pic>
        <p:nvPicPr>
          <p:cNvPr id="288" name="Picture 4"/>
          <p:cNvPicPr preferRelativeResize="0">
            <a:picLocks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7591915" y="3526637"/>
            <a:ext cx="594000" cy="594000"/>
          </a:xfrm>
          <a:prstGeom prst="rect">
            <a:avLst/>
          </a:prstGeom>
          <a:noFill/>
          <a:ln w="9525">
            <a:noFill/>
            <a:miter lim="800000"/>
            <a:headEnd/>
            <a:tailEnd/>
          </a:ln>
        </p:spPr>
      </p:pic>
      <p:pic>
        <p:nvPicPr>
          <p:cNvPr id="289" name="Picture 4"/>
          <p:cNvPicPr preferRelativeResize="0">
            <a:picLocks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7690023" y="3526636"/>
            <a:ext cx="594000" cy="594000"/>
          </a:xfrm>
          <a:prstGeom prst="rect">
            <a:avLst/>
          </a:prstGeom>
          <a:noFill/>
          <a:ln w="9525">
            <a:noFill/>
            <a:miter lim="800000"/>
            <a:headEnd/>
            <a:tailEnd/>
          </a:ln>
        </p:spPr>
      </p:pic>
      <p:pic>
        <p:nvPicPr>
          <p:cNvPr id="290" name="Picture 4"/>
          <p:cNvPicPr preferRelativeResize="0">
            <a:picLocks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7788131" y="3526637"/>
            <a:ext cx="594000" cy="594000"/>
          </a:xfrm>
          <a:prstGeom prst="rect">
            <a:avLst/>
          </a:prstGeom>
          <a:noFill/>
          <a:ln w="9525">
            <a:noFill/>
            <a:miter lim="800000"/>
            <a:headEnd/>
            <a:tailEnd/>
          </a:ln>
        </p:spPr>
      </p:pic>
      <p:pic>
        <p:nvPicPr>
          <p:cNvPr id="291" name="Picture 4"/>
          <p:cNvPicPr preferRelativeResize="0">
            <a:picLocks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7886239" y="3526637"/>
            <a:ext cx="594000" cy="594000"/>
          </a:xfrm>
          <a:prstGeom prst="rect">
            <a:avLst/>
          </a:prstGeom>
          <a:noFill/>
          <a:ln w="9525">
            <a:noFill/>
            <a:miter lim="800000"/>
            <a:headEnd/>
            <a:tailEnd/>
          </a:ln>
        </p:spPr>
      </p:pic>
      <p:pic>
        <p:nvPicPr>
          <p:cNvPr id="292" name="Picture 4"/>
          <p:cNvPicPr preferRelativeResize="0">
            <a:picLocks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7984347" y="3529812"/>
            <a:ext cx="594000" cy="594000"/>
          </a:xfrm>
          <a:prstGeom prst="rect">
            <a:avLst/>
          </a:prstGeom>
          <a:noFill/>
          <a:ln w="9525">
            <a:noFill/>
            <a:miter lim="800000"/>
            <a:headEnd/>
            <a:tailEnd/>
          </a:ln>
        </p:spPr>
      </p:pic>
      <p:pic>
        <p:nvPicPr>
          <p:cNvPr id="293" name="Picture 4"/>
          <p:cNvPicPr preferRelativeResize="0">
            <a:picLocks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8082456" y="3526637"/>
            <a:ext cx="594000" cy="594000"/>
          </a:xfrm>
          <a:prstGeom prst="rect">
            <a:avLst/>
          </a:prstGeom>
          <a:noFill/>
          <a:ln w="9525">
            <a:noFill/>
            <a:miter lim="800000"/>
            <a:headEnd/>
            <a:tailEnd/>
          </a:ln>
        </p:spPr>
      </p:pic>
      <p:pic>
        <p:nvPicPr>
          <p:cNvPr id="295" name="그림 294" descr="EMB0000153cbbe4"/>
          <p:cNvPicPr/>
          <p:nvPr/>
        </p:nvPicPr>
        <p:blipFill>
          <a:blip r:embed="rId29" cstate="email">
            <a:extLst>
              <a:ext uri="{28A0092B-C50C-407E-A947-70E740481C1C}">
                <a14:useLocalDpi xmlns:a14="http://schemas.microsoft.com/office/drawing/2010/main"/>
              </a:ext>
            </a:extLst>
          </a:blip>
          <a:srcRect/>
          <a:stretch>
            <a:fillRect/>
          </a:stretch>
        </p:blipFill>
        <p:spPr bwMode="auto">
          <a:xfrm>
            <a:off x="7744689" y="2402952"/>
            <a:ext cx="594000" cy="594000"/>
          </a:xfrm>
          <a:prstGeom prst="rect">
            <a:avLst/>
          </a:prstGeom>
          <a:noFill/>
        </p:spPr>
      </p:pic>
      <p:pic>
        <p:nvPicPr>
          <p:cNvPr id="296" name="그림 295" descr="EMB0000153cbbdb"/>
          <p:cNvPicPr preferRelativeResize="0"/>
          <p:nvPr/>
        </p:nvPicPr>
        <p:blipFill>
          <a:blip r:embed="rId47" cstate="email">
            <a:extLst>
              <a:ext uri="{28A0092B-C50C-407E-A947-70E740481C1C}">
                <a14:useLocalDpi xmlns:a14="http://schemas.microsoft.com/office/drawing/2010/main"/>
              </a:ext>
            </a:extLst>
          </a:blip>
          <a:srcRect/>
          <a:stretch>
            <a:fillRect/>
          </a:stretch>
        </p:blipFill>
        <p:spPr bwMode="auto">
          <a:xfrm>
            <a:off x="7844404" y="2402952"/>
            <a:ext cx="594000" cy="594000"/>
          </a:xfrm>
          <a:prstGeom prst="rect">
            <a:avLst/>
          </a:prstGeom>
          <a:noFill/>
        </p:spPr>
      </p:pic>
      <p:pic>
        <p:nvPicPr>
          <p:cNvPr id="297" name="그림 296" descr="EMB0000153cbbee"/>
          <p:cNvPicPr preferRelativeResize="0"/>
          <p:nvPr/>
        </p:nvPicPr>
        <p:blipFill>
          <a:blip r:embed="rId48" cstate="email">
            <a:extLst>
              <a:ext uri="{28A0092B-C50C-407E-A947-70E740481C1C}">
                <a14:useLocalDpi xmlns:a14="http://schemas.microsoft.com/office/drawing/2010/main"/>
              </a:ext>
            </a:extLst>
          </a:blip>
          <a:srcRect/>
          <a:stretch>
            <a:fillRect/>
          </a:stretch>
        </p:blipFill>
        <p:spPr bwMode="auto">
          <a:xfrm>
            <a:off x="7944119" y="2402952"/>
            <a:ext cx="594000" cy="594000"/>
          </a:xfrm>
          <a:prstGeom prst="rect">
            <a:avLst/>
          </a:prstGeom>
          <a:noFill/>
        </p:spPr>
      </p:pic>
      <p:pic>
        <p:nvPicPr>
          <p:cNvPr id="298" name="그림 297" descr="EMB0000153cbbe7"/>
          <p:cNvPicPr preferRelativeResize="0"/>
          <p:nvPr/>
        </p:nvPicPr>
        <p:blipFill>
          <a:blip r:embed="rId49" cstate="email">
            <a:extLst>
              <a:ext uri="{28A0092B-C50C-407E-A947-70E740481C1C}">
                <a14:useLocalDpi xmlns:a14="http://schemas.microsoft.com/office/drawing/2010/main"/>
              </a:ext>
            </a:extLst>
          </a:blip>
          <a:srcRect/>
          <a:stretch>
            <a:fillRect/>
          </a:stretch>
        </p:blipFill>
        <p:spPr bwMode="auto">
          <a:xfrm>
            <a:off x="8043834" y="2402952"/>
            <a:ext cx="594000" cy="594000"/>
          </a:xfrm>
          <a:prstGeom prst="rect">
            <a:avLst/>
          </a:prstGeom>
          <a:noFill/>
        </p:spPr>
      </p:pic>
      <p:pic>
        <p:nvPicPr>
          <p:cNvPr id="299" name="그림 298" descr="EMB0000153cbbea"/>
          <p:cNvPicPr preferRelativeResize="0"/>
          <p:nvPr/>
        </p:nvPicPr>
        <p:blipFill>
          <a:blip r:embed="rId50" cstate="email">
            <a:extLst>
              <a:ext uri="{28A0092B-C50C-407E-A947-70E740481C1C}">
                <a14:useLocalDpi xmlns:a14="http://schemas.microsoft.com/office/drawing/2010/main"/>
              </a:ext>
            </a:extLst>
          </a:blip>
          <a:srcRect/>
          <a:stretch>
            <a:fillRect/>
          </a:stretch>
        </p:blipFill>
        <p:spPr bwMode="auto">
          <a:xfrm>
            <a:off x="8143549" y="2402952"/>
            <a:ext cx="594000" cy="594000"/>
          </a:xfrm>
          <a:prstGeom prst="rect">
            <a:avLst/>
          </a:prstGeom>
          <a:noFill/>
        </p:spPr>
      </p:pic>
      <p:pic>
        <p:nvPicPr>
          <p:cNvPr id="300" name="그림 299" descr="EMB0000153cbbf2"/>
          <p:cNvPicPr preferRelativeResize="0"/>
          <p:nvPr/>
        </p:nvPicPr>
        <p:blipFill>
          <a:blip r:embed="rId51" cstate="email">
            <a:extLst>
              <a:ext uri="{28A0092B-C50C-407E-A947-70E740481C1C}">
                <a14:useLocalDpi xmlns:a14="http://schemas.microsoft.com/office/drawing/2010/main"/>
              </a:ext>
            </a:extLst>
          </a:blip>
          <a:srcRect/>
          <a:stretch>
            <a:fillRect/>
          </a:stretch>
        </p:blipFill>
        <p:spPr bwMode="auto">
          <a:xfrm>
            <a:off x="8243264" y="2402952"/>
            <a:ext cx="594000" cy="594000"/>
          </a:xfrm>
          <a:prstGeom prst="rect">
            <a:avLst/>
          </a:prstGeom>
          <a:noFill/>
        </p:spPr>
      </p:pic>
      <p:pic>
        <p:nvPicPr>
          <p:cNvPr id="302" name="그림 301" descr="EMB0000153cbbfa"/>
          <p:cNvPicPr preferRelativeResize="0"/>
          <p:nvPr/>
        </p:nvPicPr>
        <p:blipFill>
          <a:blip r:embed="rId52" cstate="email">
            <a:extLst>
              <a:ext uri="{28A0092B-C50C-407E-A947-70E740481C1C}">
                <a14:useLocalDpi xmlns:a14="http://schemas.microsoft.com/office/drawing/2010/main"/>
              </a:ext>
            </a:extLst>
          </a:blip>
          <a:srcRect/>
          <a:stretch>
            <a:fillRect/>
          </a:stretch>
        </p:blipFill>
        <p:spPr bwMode="auto">
          <a:xfrm>
            <a:off x="8388424" y="2117200"/>
            <a:ext cx="594000" cy="594000"/>
          </a:xfrm>
          <a:prstGeom prst="rect">
            <a:avLst/>
          </a:prstGeom>
          <a:noFill/>
        </p:spPr>
      </p:pic>
      <p:pic>
        <p:nvPicPr>
          <p:cNvPr id="301" name="그림 300" descr="EMB0000153cbbf6"/>
          <p:cNvPicPr preferRelativeResize="0"/>
          <p:nvPr/>
        </p:nvPicPr>
        <p:blipFill>
          <a:blip r:embed="rId53" cstate="email">
            <a:extLst>
              <a:ext uri="{28A0092B-C50C-407E-A947-70E740481C1C}">
                <a14:useLocalDpi xmlns:a14="http://schemas.microsoft.com/office/drawing/2010/main"/>
              </a:ext>
            </a:extLst>
          </a:blip>
          <a:srcRect/>
          <a:stretch>
            <a:fillRect/>
          </a:stretch>
        </p:blipFill>
        <p:spPr bwMode="auto">
          <a:xfrm>
            <a:off x="8342979" y="2402952"/>
            <a:ext cx="594000" cy="594000"/>
          </a:xfrm>
          <a:prstGeom prst="rect">
            <a:avLst/>
          </a:prstGeom>
          <a:noFill/>
        </p:spPr>
      </p:pic>
      <p:pic>
        <p:nvPicPr>
          <p:cNvPr id="303" name="Picture 3" descr="C:\Users\기본\Desktop\amv3.png"/>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7499857" y="4461760"/>
            <a:ext cx="55207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5" descr="C:\Users\기본\Desktop\amv.png"/>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7672956" y="4461760"/>
            <a:ext cx="550932" cy="598548"/>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7" descr="C:\Users\기본\Desktop\amv2.png"/>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7844917" y="4461768"/>
            <a:ext cx="554244" cy="598545"/>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4" descr="C:\Users\기본\Desktop\amv5.png"/>
          <p:cNvPicPr>
            <a:picLocks noChangeAspect="1" noChangeArrowheads="1"/>
          </p:cNvPicPr>
          <p:nvPr/>
        </p:nvPicPr>
        <p:blipFill rotWithShape="1">
          <a:blip r:embed="rId57" cstate="email">
            <a:extLst>
              <a:ext uri="{28A0092B-C50C-407E-A947-70E740481C1C}">
                <a14:useLocalDpi xmlns:a14="http://schemas.microsoft.com/office/drawing/2010/main"/>
              </a:ext>
            </a:extLst>
          </a:blip>
          <a:srcRect/>
          <a:stretch/>
        </p:blipFill>
        <p:spPr bwMode="auto">
          <a:xfrm>
            <a:off x="8020194" y="4461760"/>
            <a:ext cx="547347" cy="598548"/>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7" descr="C:\Users\기본\Desktop\amv2.png"/>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flipH="1">
            <a:off x="8188570" y="4461760"/>
            <a:ext cx="554244" cy="598546"/>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6" descr="C:\Users\기본\Desktop\TPW.png"/>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8363838" y="4461768"/>
            <a:ext cx="600567" cy="598547"/>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22" descr="C:\Users\기본\Desktop\그림6.png"/>
          <p:cNvPicPr preferRelativeResize="0">
            <a:picLocks noChangeArrowheads="1"/>
          </p:cNvPicPr>
          <p:nvPr/>
        </p:nvPicPr>
        <p:blipFill rotWithShape="1">
          <a:blip r:embed="rId59" cstate="email">
            <a:extLst>
              <a:ext uri="{28A0092B-C50C-407E-A947-70E740481C1C}">
                <a14:useLocalDpi xmlns:a14="http://schemas.microsoft.com/office/drawing/2010/main"/>
              </a:ext>
            </a:extLst>
          </a:blip>
          <a:srcRect/>
          <a:stretch/>
        </p:blipFill>
        <p:spPr bwMode="auto">
          <a:xfrm>
            <a:off x="7513615"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0" name="Picture 23" descr="C:\Users\기본\Desktop\그림7.png"/>
          <p:cNvPicPr preferRelativeResize="0">
            <a:picLocks noChangeArrowheads="1"/>
          </p:cNvPicPr>
          <p:nvPr/>
        </p:nvPicPr>
        <p:blipFill rotWithShape="1">
          <a:blip r:embed="rId60" cstate="email">
            <a:extLst>
              <a:ext uri="{28A0092B-C50C-407E-A947-70E740481C1C}">
                <a14:useLocalDpi xmlns:a14="http://schemas.microsoft.com/office/drawing/2010/main"/>
              </a:ext>
            </a:extLst>
          </a:blip>
          <a:srcRect/>
          <a:stretch/>
        </p:blipFill>
        <p:spPr bwMode="auto">
          <a:xfrm>
            <a:off x="7600429"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1" name="Picture 20" descr="C:\Users\기본\Desktop\그림4.png"/>
          <p:cNvPicPr preferRelativeResize="0">
            <a:picLocks noChangeArrowheads="1"/>
          </p:cNvPicPr>
          <p:nvPr/>
        </p:nvPicPr>
        <p:blipFill rotWithShape="1">
          <a:blip r:embed="rId61" cstate="email">
            <a:extLst>
              <a:ext uri="{28A0092B-C50C-407E-A947-70E740481C1C}">
                <a14:useLocalDpi xmlns:a14="http://schemas.microsoft.com/office/drawing/2010/main"/>
              </a:ext>
            </a:extLst>
          </a:blip>
          <a:srcRect/>
          <a:stretch/>
        </p:blipFill>
        <p:spPr bwMode="auto">
          <a:xfrm>
            <a:off x="7687243"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3" name="Picture 13" descr="C:\Users\기본\Desktop\그림8.png"/>
          <p:cNvPicPr preferRelativeResize="0">
            <a:picLocks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7774057" y="5365596"/>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18" descr="C:\Users\기본\Desktop\그림2.png"/>
          <p:cNvPicPr preferRelativeResize="0">
            <a:picLocks noChangeArrowheads="1"/>
          </p:cNvPicPr>
          <p:nvPr/>
        </p:nvPicPr>
        <p:blipFill rotWithShape="1">
          <a:blip r:embed="rId63" cstate="email">
            <a:extLst>
              <a:ext uri="{28A0092B-C50C-407E-A947-70E740481C1C}">
                <a14:useLocalDpi xmlns:a14="http://schemas.microsoft.com/office/drawing/2010/main"/>
              </a:ext>
            </a:extLst>
          </a:blip>
          <a:srcRect/>
          <a:stretch/>
        </p:blipFill>
        <p:spPr bwMode="auto">
          <a:xfrm>
            <a:off x="7860871"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17" descr="C:\Users\기본\Desktop\그림1.png"/>
          <p:cNvPicPr preferRelativeResize="0">
            <a:picLocks noChangeArrowheads="1"/>
          </p:cNvPicPr>
          <p:nvPr/>
        </p:nvPicPr>
        <p:blipFill rotWithShape="1">
          <a:blip r:embed="rId64" cstate="email">
            <a:extLst>
              <a:ext uri="{28A0092B-C50C-407E-A947-70E740481C1C}">
                <a14:useLocalDpi xmlns:a14="http://schemas.microsoft.com/office/drawing/2010/main"/>
              </a:ext>
            </a:extLst>
          </a:blip>
          <a:srcRect/>
          <a:stretch/>
        </p:blipFill>
        <p:spPr bwMode="auto">
          <a:xfrm>
            <a:off x="7947685"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19" descr="C:\Users\기본\Desktop\그림3.png"/>
          <p:cNvPicPr preferRelativeResize="0">
            <a:picLocks noChangeArrowheads="1"/>
          </p:cNvPicPr>
          <p:nvPr/>
        </p:nvPicPr>
        <p:blipFill rotWithShape="1">
          <a:blip r:embed="rId65" cstate="email">
            <a:extLst>
              <a:ext uri="{28A0092B-C50C-407E-A947-70E740481C1C}">
                <a14:useLocalDpi xmlns:a14="http://schemas.microsoft.com/office/drawing/2010/main"/>
              </a:ext>
            </a:extLst>
          </a:blip>
          <a:srcRect/>
          <a:stretch/>
        </p:blipFill>
        <p:spPr bwMode="auto">
          <a:xfrm>
            <a:off x="8034499"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6" name="Picture 14" descr="C:\Users\기본\Desktop\그림9.png"/>
          <p:cNvPicPr preferRelativeResize="0">
            <a:picLocks noChangeArrowheads="1"/>
          </p:cNvPicPr>
          <p:nvPr/>
        </p:nvPicPr>
        <p:blipFill rotWithShape="1">
          <a:blip r:embed="rId66" cstate="email">
            <a:extLst>
              <a:ext uri="{28A0092B-C50C-407E-A947-70E740481C1C}">
                <a14:useLocalDpi xmlns:a14="http://schemas.microsoft.com/office/drawing/2010/main"/>
              </a:ext>
            </a:extLst>
          </a:blip>
          <a:srcRect/>
          <a:stretch/>
        </p:blipFill>
        <p:spPr bwMode="auto">
          <a:xfrm>
            <a:off x="8121313" y="5365810"/>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15" descr="C:\Users\기본\Desktop\그림10.png"/>
          <p:cNvPicPr preferRelativeResize="0">
            <a:picLocks noChangeArrowheads="1"/>
          </p:cNvPicPr>
          <p:nvPr/>
        </p:nvPicPr>
        <p:blipFill rotWithShape="1">
          <a:blip r:embed="rId67" cstate="email">
            <a:extLst>
              <a:ext uri="{28A0092B-C50C-407E-A947-70E740481C1C}">
                <a14:useLocalDpi xmlns:a14="http://schemas.microsoft.com/office/drawing/2010/main"/>
              </a:ext>
            </a:extLst>
          </a:blip>
          <a:srcRect/>
          <a:stretch/>
        </p:blipFill>
        <p:spPr bwMode="auto">
          <a:xfrm>
            <a:off x="8208127" y="5365468"/>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1" descr="C:\Users\기본\Desktop\그림5.png"/>
          <p:cNvPicPr preferRelativeResize="0">
            <a:picLocks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8294941" y="5363494"/>
            <a:ext cx="594000" cy="594000"/>
          </a:xfrm>
          <a:prstGeom prst="rect">
            <a:avLst/>
          </a:prstGeom>
          <a:noFill/>
          <a:extLst>
            <a:ext uri="{909E8E84-426E-40DD-AFC4-6F175D3DCCD1}">
              <a14:hiddenFill xmlns:a14="http://schemas.microsoft.com/office/drawing/2010/main">
                <a:solidFill>
                  <a:srgbClr val="FFFFFF"/>
                </a:solidFill>
              </a14:hiddenFill>
            </a:ext>
          </a:extLst>
        </p:spPr>
      </p:pic>
      <p:sp>
        <p:nvSpPr>
          <p:cNvPr id="253" name="오른쪽 화살표 252"/>
          <p:cNvSpPr/>
          <p:nvPr/>
        </p:nvSpPr>
        <p:spPr>
          <a:xfrm>
            <a:off x="7318159" y="3958685"/>
            <a:ext cx="216024" cy="24244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1">
              <a:spcBef>
                <a:spcPct val="0"/>
              </a:spcBef>
              <a:spcAft>
                <a:spcPct val="0"/>
              </a:spcAft>
            </a:pPr>
            <a:endParaRPr kumimoji="1" lang="ko-KR" altLang="en-US" sz="1200" dirty="0">
              <a:solidFill>
                <a:prstClr val="white"/>
              </a:solidFill>
            </a:endParaRPr>
          </a:p>
        </p:txBody>
      </p:sp>
      <p:pic>
        <p:nvPicPr>
          <p:cNvPr id="318" name="Picture 16" descr="C:\Users\기본\Desktop\그림11.png"/>
          <p:cNvPicPr preferRelativeResize="0">
            <a:picLocks noChangeArrowheads="1"/>
          </p:cNvPicPr>
          <p:nvPr/>
        </p:nvPicPr>
        <p:blipFill rotWithShape="1">
          <a:blip r:embed="rId69" cstate="email">
            <a:extLst>
              <a:ext uri="{28A0092B-C50C-407E-A947-70E740481C1C}">
                <a14:useLocalDpi xmlns:a14="http://schemas.microsoft.com/office/drawing/2010/main"/>
              </a:ext>
            </a:extLst>
          </a:blip>
          <a:srcRect/>
          <a:stretch/>
        </p:blipFill>
        <p:spPr bwMode="auto">
          <a:xfrm>
            <a:off x="8381756" y="5363494"/>
            <a:ext cx="594000" cy="594000"/>
          </a:xfrm>
          <a:prstGeom prst="rect">
            <a:avLst/>
          </a:prstGeom>
          <a:noFill/>
          <a:extLst>
            <a:ext uri="{909E8E84-426E-40DD-AFC4-6F175D3DCCD1}">
              <a14:hiddenFill xmlns:a14="http://schemas.microsoft.com/office/drawing/2010/main">
                <a:solidFill>
                  <a:srgbClr val="FFFFFF"/>
                </a:solidFill>
              </a14:hiddenFill>
            </a:ext>
          </a:extLst>
        </p:spPr>
      </p:pic>
      <p:pic>
        <p:nvPicPr>
          <p:cNvPr id="268" name="그림 267" descr="EMB0000153cbbde"/>
          <p:cNvPicPr preferRelativeResize="0"/>
          <p:nvPr/>
        </p:nvPicPr>
        <p:blipFill>
          <a:blip r:embed="rId70" cstate="email">
            <a:extLst>
              <a:ext uri="{28A0092B-C50C-407E-A947-70E740481C1C}">
                <a14:useLocalDpi xmlns:a14="http://schemas.microsoft.com/office/drawing/2010/main"/>
              </a:ext>
            </a:extLst>
          </a:blip>
          <a:srcRect/>
          <a:stretch>
            <a:fillRect/>
          </a:stretch>
        </p:blipFill>
        <p:spPr bwMode="auto">
          <a:xfrm>
            <a:off x="8442496" y="2404548"/>
            <a:ext cx="594000" cy="592404"/>
          </a:xfrm>
          <a:prstGeom prst="rect">
            <a:avLst/>
          </a:prstGeom>
          <a:noFill/>
        </p:spPr>
      </p:pic>
      <p:pic>
        <p:nvPicPr>
          <p:cNvPr id="184" name="그림 18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71600" y="5410047"/>
            <a:ext cx="346942" cy="467233"/>
          </a:xfrm>
          <a:prstGeom prst="rect">
            <a:avLst/>
          </a:prstGeom>
        </p:spPr>
      </p:pic>
      <p:sp>
        <p:nvSpPr>
          <p:cNvPr id="7" name="Slide Number Placeholder 6"/>
          <p:cNvSpPr>
            <a:spLocks noGrp="1"/>
          </p:cNvSpPr>
          <p:nvPr>
            <p:ph type="sldNum" sz="quarter" idx="4294967295"/>
          </p:nvPr>
        </p:nvSpPr>
        <p:spPr/>
        <p:txBody>
          <a:bodyPr/>
          <a:lstStyle/>
          <a:p>
            <a:pPr algn="ctr" fontAlgn="base" latinLnBrk="1">
              <a:spcBef>
                <a:spcPct val="0"/>
              </a:spcBef>
              <a:spcAft>
                <a:spcPct val="0"/>
              </a:spcAft>
              <a:defRPr/>
            </a:pPr>
            <a:r>
              <a:rPr kumimoji="1" lang="en-GB">
                <a:solidFill>
                  <a:srgbClr val="1F497D"/>
                </a:solidFill>
              </a:rPr>
              <a:t>Slide: </a:t>
            </a:r>
            <a:fld id="{8AE4F5B3-C86E-48F7-90B4-22A3CA5B476D}" type="slidenum">
              <a:rPr kumimoji="1" lang="en-GB">
                <a:solidFill>
                  <a:srgbClr val="1F497D"/>
                </a:solidFill>
              </a:rPr>
              <a:pPr algn="ctr" fontAlgn="base" latinLnBrk="1">
                <a:spcBef>
                  <a:spcPct val="0"/>
                </a:spcBef>
                <a:spcAft>
                  <a:spcPct val="0"/>
                </a:spcAft>
                <a:defRPr/>
              </a:pPr>
              <a:t>136</a:t>
            </a:fld>
            <a:endParaRPr kumimoji="1" lang="en-GB" dirty="0">
              <a:solidFill>
                <a:srgbClr val="1F497D"/>
              </a:solidFill>
            </a:endParaRPr>
          </a:p>
        </p:txBody>
      </p:sp>
    </p:spTree>
    <p:extLst>
      <p:ext uri="{BB962C8B-B14F-4D97-AF65-F5344CB8AC3E}">
        <p14:creationId xmlns:p14="http://schemas.microsoft.com/office/powerpoint/2010/main" val="29129832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137</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599" y="5105400"/>
            <a:ext cx="1968305" cy="15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26583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138</a:t>
            </a:fld>
            <a:endParaRPr lang="en-US" smtClean="0">
              <a:solidFill>
                <a:srgbClr val="000000"/>
              </a:solidFill>
            </a:endParaRPr>
          </a:p>
        </p:txBody>
      </p:sp>
    </p:spTree>
    <p:extLst>
      <p:ext uri="{BB962C8B-B14F-4D97-AF65-F5344CB8AC3E}">
        <p14:creationId xmlns:p14="http://schemas.microsoft.com/office/powerpoint/2010/main" val="115050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139</a:t>
            </a:fld>
            <a:endParaRPr lang="en-US" dirty="0"/>
          </a:p>
        </p:txBody>
      </p:sp>
      <p:sp>
        <p:nvSpPr>
          <p:cNvPr id="6" name="TextBox 5"/>
          <p:cNvSpPr txBox="1"/>
          <p:nvPr/>
        </p:nvSpPr>
        <p:spPr>
          <a:xfrm>
            <a:off x="5957402" y="1313765"/>
            <a:ext cx="2203142" cy="646331"/>
          </a:xfrm>
          <a:prstGeom prst="rect">
            <a:avLst/>
          </a:prstGeom>
          <a:noFill/>
        </p:spPr>
        <p:txBody>
          <a:bodyPr wrap="square" rtlCol="0">
            <a:spAutoFit/>
          </a:bodyPr>
          <a:lstStyle/>
          <a:p>
            <a:r>
              <a:rPr lang="en-US" dirty="0">
                <a:solidFill>
                  <a:srgbClr val="FFFF00"/>
                </a:solidFill>
              </a:rPr>
              <a:t>Folks who named the instruments</a:t>
            </a:r>
          </a:p>
        </p:txBody>
      </p:sp>
      <p:sp>
        <p:nvSpPr>
          <p:cNvPr id="7" name="TextBox 6"/>
          <p:cNvSpPr txBox="1"/>
          <p:nvPr/>
        </p:nvSpPr>
        <p:spPr>
          <a:xfrm>
            <a:off x="1981200" y="6368534"/>
            <a:ext cx="2185214" cy="369332"/>
          </a:xfrm>
          <a:prstGeom prst="rect">
            <a:avLst/>
          </a:prstGeom>
          <a:noFill/>
        </p:spPr>
        <p:txBody>
          <a:bodyPr wrap="none" rtlCol="0">
            <a:spAutoFit/>
          </a:bodyPr>
          <a:lstStyle/>
          <a:p>
            <a:r>
              <a:rPr lang="en-US" dirty="0">
                <a:solidFill>
                  <a:srgbClr val="FFFF00"/>
                </a:solidFill>
              </a:rPr>
              <a:t>Gary Cunningham?</a:t>
            </a:r>
          </a:p>
        </p:txBody>
      </p:sp>
      <p:sp>
        <p:nvSpPr>
          <p:cNvPr id="8" name="TextBox 7"/>
          <p:cNvSpPr txBox="1"/>
          <p:nvPr/>
        </p:nvSpPr>
        <p:spPr>
          <a:xfrm>
            <a:off x="1447800" y="5334000"/>
            <a:ext cx="1518364" cy="369332"/>
          </a:xfrm>
          <a:prstGeom prst="rect">
            <a:avLst/>
          </a:prstGeom>
          <a:noFill/>
        </p:spPr>
        <p:txBody>
          <a:bodyPr wrap="none" rtlCol="0">
            <a:spAutoFit/>
          </a:bodyPr>
          <a:lstStyle/>
          <a:p>
            <a:r>
              <a:rPr lang="en-US" dirty="0">
                <a:solidFill>
                  <a:srgbClr val="FFFF00"/>
                </a:solidFill>
              </a:rPr>
              <a:t>J. </a:t>
            </a:r>
            <a:r>
              <a:rPr lang="en-US" dirty="0" err="1">
                <a:solidFill>
                  <a:srgbClr val="FFFF00"/>
                </a:solidFill>
              </a:rPr>
              <a:t>Criscione</a:t>
            </a:r>
            <a:r>
              <a:rPr lang="en-US" dirty="0">
                <a:solidFill>
                  <a:srgbClr val="FFFF00"/>
                </a:solidFill>
              </a:rPr>
              <a:t>?</a:t>
            </a:r>
          </a:p>
        </p:txBody>
      </p:sp>
      <p:sp>
        <p:nvSpPr>
          <p:cNvPr id="9" name="TextBox 8"/>
          <p:cNvSpPr txBox="1"/>
          <p:nvPr/>
        </p:nvSpPr>
        <p:spPr>
          <a:xfrm>
            <a:off x="5985129" y="6096000"/>
            <a:ext cx="1467068" cy="369332"/>
          </a:xfrm>
          <a:prstGeom prst="rect">
            <a:avLst/>
          </a:prstGeom>
          <a:noFill/>
        </p:spPr>
        <p:txBody>
          <a:bodyPr wrap="none" rtlCol="0">
            <a:spAutoFit/>
          </a:bodyPr>
          <a:lstStyle/>
          <a:p>
            <a:r>
              <a:rPr lang="en-US" dirty="0">
                <a:solidFill>
                  <a:srgbClr val="FFFF00"/>
                </a:solidFill>
              </a:rPr>
              <a:t>R. </a:t>
            </a:r>
            <a:r>
              <a:rPr lang="en-US" dirty="0" err="1">
                <a:solidFill>
                  <a:srgbClr val="FFFF00"/>
                </a:solidFill>
              </a:rPr>
              <a:t>Heymann</a:t>
            </a:r>
            <a:endParaRPr lang="en-US" dirty="0">
              <a:solidFill>
                <a:srgbClr val="FFFF00"/>
              </a:solidFill>
            </a:endParaRPr>
          </a:p>
        </p:txBody>
      </p:sp>
      <p:sp>
        <p:nvSpPr>
          <p:cNvPr id="10" name="TextBox 9"/>
          <p:cNvSpPr txBox="1"/>
          <p:nvPr/>
        </p:nvSpPr>
        <p:spPr>
          <a:xfrm>
            <a:off x="6629400" y="5421868"/>
            <a:ext cx="1326004" cy="369332"/>
          </a:xfrm>
          <a:prstGeom prst="rect">
            <a:avLst/>
          </a:prstGeom>
          <a:noFill/>
        </p:spPr>
        <p:txBody>
          <a:bodyPr wrap="none" rtlCol="0">
            <a:spAutoFit/>
          </a:bodyPr>
          <a:lstStyle/>
          <a:p>
            <a:r>
              <a:rPr lang="en-US" dirty="0">
                <a:solidFill>
                  <a:srgbClr val="FFFF00"/>
                </a:solidFill>
              </a:rPr>
              <a:t>M. </a:t>
            </a:r>
            <a:r>
              <a:rPr lang="en-US" dirty="0" err="1">
                <a:solidFill>
                  <a:srgbClr val="FFFF00"/>
                </a:solidFill>
              </a:rPr>
              <a:t>Coakley</a:t>
            </a:r>
            <a:endParaRPr lang="en-US" dirty="0">
              <a:solidFill>
                <a:srgbClr val="FFFF00"/>
              </a:solidFill>
            </a:endParaRPr>
          </a:p>
        </p:txBody>
      </p:sp>
      <p:sp>
        <p:nvSpPr>
          <p:cNvPr id="11" name="TextBox 10"/>
          <p:cNvSpPr txBox="1"/>
          <p:nvPr/>
        </p:nvSpPr>
        <p:spPr>
          <a:xfrm>
            <a:off x="6705600" y="2971800"/>
            <a:ext cx="1360309" cy="646331"/>
          </a:xfrm>
          <a:prstGeom prst="rect">
            <a:avLst/>
          </a:prstGeom>
          <a:noFill/>
        </p:spPr>
        <p:txBody>
          <a:bodyPr wrap="none" rtlCol="0">
            <a:spAutoFit/>
          </a:bodyPr>
          <a:lstStyle/>
          <a:p>
            <a:r>
              <a:rPr lang="en-US" dirty="0">
                <a:solidFill>
                  <a:srgbClr val="FFFF00"/>
                </a:solidFill>
              </a:rPr>
              <a:t>T. Schmit</a:t>
            </a:r>
          </a:p>
          <a:p>
            <a:r>
              <a:rPr lang="en-US" dirty="0">
                <a:solidFill>
                  <a:srgbClr val="FFFF00"/>
                </a:solidFill>
              </a:rPr>
              <a:t>M. </a:t>
            </a:r>
            <a:r>
              <a:rPr lang="en-US" dirty="0" err="1">
                <a:solidFill>
                  <a:srgbClr val="FFFF00"/>
                </a:solidFill>
              </a:rPr>
              <a:t>Weinreb</a:t>
            </a:r>
            <a:endParaRPr lang="en-US" dirty="0">
              <a:solidFill>
                <a:srgbClr val="FFFF00"/>
              </a:solidFill>
            </a:endParaRPr>
          </a:p>
        </p:txBody>
      </p:sp>
    </p:spTree>
    <p:extLst>
      <p:ext uri="{BB962C8B-B14F-4D97-AF65-F5344CB8AC3E}">
        <p14:creationId xmlns:p14="http://schemas.microsoft.com/office/powerpoint/2010/main" val="349293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8229600" cy="1143000"/>
          </a:xfrm>
        </p:spPr>
        <p:txBody>
          <a:bodyPr/>
          <a:lstStyle/>
          <a:p>
            <a:r>
              <a:rPr lang="en-US" dirty="0" smtClean="0">
                <a:solidFill>
                  <a:srgbClr val="FFFF00"/>
                </a:solidFill>
              </a:rPr>
              <a:t>ATS-3</a:t>
            </a:r>
            <a:br>
              <a:rPr lang="en-US" dirty="0" smtClean="0">
                <a:solidFill>
                  <a:srgbClr val="FFFF00"/>
                </a:solidFill>
              </a:rPr>
            </a:br>
            <a:endParaRPr lang="en-US" dirty="0">
              <a:solidFill>
                <a:srgbClr val="FFFF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1600" y="685800"/>
            <a:ext cx="3810000" cy="3316941"/>
          </a:xfrm>
          <a:ln>
            <a:solidFill>
              <a:schemeClr val="tx1"/>
            </a:solidFill>
          </a:ln>
        </p:spPr>
      </p:pic>
      <p:sp>
        <p:nvSpPr>
          <p:cNvPr id="4" name="Slide Number Placeholder 3"/>
          <p:cNvSpPr>
            <a:spLocks noGrp="1"/>
          </p:cNvSpPr>
          <p:nvPr>
            <p:ph type="sldNum" sz="quarter" idx="12"/>
          </p:nvPr>
        </p:nvSpPr>
        <p:spPr/>
        <p:txBody>
          <a:bodyPr/>
          <a:lstStyle/>
          <a:p>
            <a:pPr>
              <a:defRPr/>
            </a:pPr>
            <a:fld id="{B7CF93C5-8169-4E98-84B8-B5DDDAC30AA3}" type="slidenum">
              <a:rPr lang="en-US" smtClean="0">
                <a:solidFill>
                  <a:srgbClr val="000000"/>
                </a:solidFill>
              </a:rPr>
              <a:pPr>
                <a:defRPr/>
              </a:pPr>
              <a:t>14</a:t>
            </a:fld>
            <a:endParaRPr lang="en-US">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274" cy="6858000"/>
          </a:xfrm>
          <a:prstGeom prst="rect">
            <a:avLst/>
          </a:prstGeom>
        </p:spPr>
      </p:pic>
      <p:sp>
        <p:nvSpPr>
          <p:cNvPr id="7" name="TextBox 6"/>
          <p:cNvSpPr txBox="1"/>
          <p:nvPr/>
        </p:nvSpPr>
        <p:spPr>
          <a:xfrm>
            <a:off x="4495801" y="4303455"/>
            <a:ext cx="4648200" cy="2554545"/>
          </a:xfrm>
          <a:prstGeom prst="rect">
            <a:avLst/>
          </a:prstGeom>
          <a:solidFill>
            <a:srgbClr val="00B0F0"/>
          </a:solidFill>
        </p:spPr>
        <p:txBody>
          <a:bodyPr wrap="square" rtlCol="0">
            <a:spAutoFit/>
          </a:bodyPr>
          <a:lstStyle/>
          <a:p>
            <a:r>
              <a:rPr lang="en-US" sz="1600" i="1" dirty="0"/>
              <a:t>Cover </a:t>
            </a:r>
            <a:r>
              <a:rPr lang="en-US" sz="1600" i="1" dirty="0" smtClean="0"/>
              <a:t>photograph: </a:t>
            </a:r>
            <a:r>
              <a:rPr lang="en-US" sz="1600" dirty="0"/>
              <a:t>The Earth in full color as </a:t>
            </a:r>
            <a:r>
              <a:rPr lang="en-US" sz="1600" dirty="0" smtClean="0"/>
              <a:t>seen from 35,800 </a:t>
            </a:r>
            <a:r>
              <a:rPr lang="en-US" sz="1600" dirty="0"/>
              <a:t>km altitude. This photograph was taken </a:t>
            </a:r>
            <a:r>
              <a:rPr lang="en-US" sz="1600" dirty="0" smtClean="0"/>
              <a:t>by the </a:t>
            </a:r>
            <a:r>
              <a:rPr lang="en-US" sz="1600" dirty="0"/>
              <a:t>Multicolor Spin-Scan Cloud Camera </a:t>
            </a:r>
            <a:r>
              <a:rPr lang="en-US" sz="1600" dirty="0" smtClean="0"/>
              <a:t>Experiment aboard </a:t>
            </a:r>
            <a:r>
              <a:rPr lang="en-US" sz="1600" dirty="0"/>
              <a:t>the third Applied Technology </a:t>
            </a:r>
            <a:r>
              <a:rPr lang="en-US" sz="1600" dirty="0" smtClean="0"/>
              <a:t>Satellite </a:t>
            </a:r>
            <a:r>
              <a:rPr lang="en-US" sz="1600" dirty="0"/>
              <a:t>(</a:t>
            </a:r>
            <a:r>
              <a:rPr lang="en-US" sz="1600" dirty="0" smtClean="0"/>
              <a:t>ATS-3) on </a:t>
            </a:r>
            <a:r>
              <a:rPr lang="en-US" sz="1600" dirty="0"/>
              <a:t>10 </a:t>
            </a:r>
            <a:r>
              <a:rPr lang="en-US" sz="1600" dirty="0" smtClean="0"/>
              <a:t>November </a:t>
            </a:r>
            <a:r>
              <a:rPr lang="en-US" sz="1600" dirty="0"/>
              <a:t>1967, when the </a:t>
            </a:r>
            <a:r>
              <a:rPr lang="en-US" sz="1600" dirty="0" smtClean="0"/>
              <a:t>satellite </a:t>
            </a:r>
            <a:r>
              <a:rPr lang="en-US" sz="1600" dirty="0"/>
              <a:t>was </a:t>
            </a:r>
            <a:r>
              <a:rPr lang="en-US" sz="1600" dirty="0" smtClean="0"/>
              <a:t>located in </a:t>
            </a:r>
            <a:r>
              <a:rPr lang="en-US" sz="1600" dirty="0"/>
              <a:t>a geosynchronous orbit over the equator north </a:t>
            </a:r>
            <a:r>
              <a:rPr lang="en-US" sz="1600" dirty="0" smtClean="0"/>
              <a:t>of the </a:t>
            </a:r>
            <a:r>
              <a:rPr lang="en-US" sz="1600" dirty="0"/>
              <a:t>Amazonas Delta (see articles by V. E. Suomi </a:t>
            </a:r>
            <a:r>
              <a:rPr lang="en-US" sz="1600" dirty="0" smtClean="0"/>
              <a:t>and R</a:t>
            </a:r>
            <a:r>
              <a:rPr lang="en-US" sz="1600" dirty="0"/>
              <a:t>. J. </a:t>
            </a:r>
            <a:r>
              <a:rPr lang="en-US" sz="1600" dirty="0" smtClean="0"/>
              <a:t>Parent</a:t>
            </a:r>
            <a:r>
              <a:rPr lang="en-US" sz="1600" dirty="0"/>
              <a:t>, and G. </a:t>
            </a:r>
            <a:r>
              <a:rPr lang="en-US" sz="1600" dirty="0" err="1" smtClean="0"/>
              <a:t>Warnecke</a:t>
            </a:r>
            <a:r>
              <a:rPr lang="en-US" sz="1600" dirty="0" smtClean="0"/>
              <a:t> </a:t>
            </a:r>
            <a:r>
              <a:rPr lang="en-US" sz="1600" dirty="0"/>
              <a:t>and </a:t>
            </a:r>
            <a:r>
              <a:rPr lang="en-US" sz="1600" dirty="0" smtClean="0"/>
              <a:t>W. </a:t>
            </a:r>
            <a:r>
              <a:rPr lang="en-US" sz="1600" dirty="0"/>
              <a:t>S. </a:t>
            </a:r>
            <a:r>
              <a:rPr lang="en-US" sz="1600" dirty="0" err="1"/>
              <a:t>Sunderlin</a:t>
            </a:r>
            <a:r>
              <a:rPr lang="en-US" sz="1600" dirty="0"/>
              <a:t> on</a:t>
            </a:r>
          </a:p>
          <a:p>
            <a:r>
              <a:rPr lang="en-US" sz="1600" dirty="0"/>
              <a:t>pages 74 and 75). (NASA Photograph).</a:t>
            </a:r>
          </a:p>
        </p:txBody>
      </p:sp>
    </p:spTree>
    <p:extLst>
      <p:ext uri="{BB962C8B-B14F-4D97-AF65-F5344CB8AC3E}">
        <p14:creationId xmlns:p14="http://schemas.microsoft.com/office/powerpoint/2010/main" val="380864837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VHRR15_2011117_2124Z_BAND5_ABIPROJ_GOESRES"/>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6392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VHRR15_2011117_2124Z_BAND5_ABIPROJ_ABIRES"/>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17750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142</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366610338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UG-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CONUS from East and West (PUG Volume 4 Version C)</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307851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CONUS from East and West (NOAT/GORWG-approved)</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144</a:t>
            </a:fld>
            <a:endParaRPr lang="en-US">
              <a:solidFill>
                <a:srgbClr val="000000"/>
              </a:solidFill>
            </a:endParaRPr>
          </a:p>
        </p:txBody>
      </p:sp>
    </p:spTree>
    <p:extLst>
      <p:ext uri="{BB962C8B-B14F-4D97-AF65-F5344CB8AC3E}">
        <p14:creationId xmlns:p14="http://schemas.microsoft.com/office/powerpoint/2010/main" val="216930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OES_R_137W_RES_2km_Zoomed_Proposed_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itle 1"/>
          <p:cNvSpPr txBox="1">
            <a:spLocks/>
          </p:cNvSpPr>
          <p:nvPr/>
        </p:nvSpPr>
        <p:spPr>
          <a:xfrm>
            <a:off x="457200" y="274638"/>
            <a:ext cx="8610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ABI CONUS: </a:t>
            </a:r>
            <a:r>
              <a:rPr lang="en-US" i="1" dirty="0" smtClean="0">
                <a:solidFill>
                  <a:prstClr val="black"/>
                </a:solidFill>
              </a:rPr>
              <a:t>West</a:t>
            </a:r>
          </a:p>
          <a:p>
            <a:r>
              <a:rPr lang="en-US" dirty="0" smtClean="0">
                <a:solidFill>
                  <a:prstClr val="black"/>
                </a:solidFill>
              </a:rPr>
              <a:t>(with increasing pixel size)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145</a:t>
            </a:fld>
            <a:endParaRPr lang="en-US">
              <a:solidFill>
                <a:prstClr val="black">
                  <a:tint val="75000"/>
                </a:prstClr>
              </a:solidFill>
            </a:endParaRPr>
          </a:p>
        </p:txBody>
      </p:sp>
    </p:spTree>
    <p:extLst>
      <p:ext uri="{BB962C8B-B14F-4D97-AF65-F5344CB8AC3E}">
        <p14:creationId xmlns:p14="http://schemas.microsoft.com/office/powerpoint/2010/main" val="4164096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OES_R_75W_RES_2km_Zoomed_Proposed_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
        <p:nvSpPr>
          <p:cNvPr id="3" name="Title 1"/>
          <p:cNvSpPr txBox="1">
            <a:spLocks/>
          </p:cNvSpPr>
          <p:nvPr/>
        </p:nvSpPr>
        <p:spPr>
          <a:xfrm>
            <a:off x="457200" y="274638"/>
            <a:ext cx="8534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ABI CONUS: </a:t>
            </a:r>
            <a:r>
              <a:rPr lang="en-US" i="1" dirty="0" smtClean="0">
                <a:solidFill>
                  <a:prstClr val="black"/>
                </a:solidFill>
              </a:rPr>
              <a:t>East</a:t>
            </a:r>
          </a:p>
          <a:p>
            <a:r>
              <a:rPr lang="en-US" dirty="0" smtClean="0">
                <a:solidFill>
                  <a:prstClr val="black"/>
                </a:solidFill>
              </a:rPr>
              <a:t>(with increasing pixel size)</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146</a:t>
            </a:fld>
            <a:endParaRPr lang="en-US">
              <a:solidFill>
                <a:prstClr val="black">
                  <a:tint val="75000"/>
                </a:prstClr>
              </a:solidFill>
            </a:endParaRPr>
          </a:p>
        </p:txBody>
      </p:sp>
      <p:sp>
        <p:nvSpPr>
          <p:cNvPr id="5" name="TextBox 4"/>
          <p:cNvSpPr txBox="1"/>
          <p:nvPr/>
        </p:nvSpPr>
        <p:spPr>
          <a:xfrm>
            <a:off x="3352800" y="5754469"/>
            <a:ext cx="5638800" cy="369332"/>
          </a:xfrm>
          <a:prstGeom prst="rect">
            <a:avLst/>
          </a:prstGeom>
          <a:noFill/>
        </p:spPr>
        <p:txBody>
          <a:bodyPr wrap="square" rtlCol="0">
            <a:spAutoFit/>
          </a:bodyPr>
          <a:lstStyle/>
          <a:p>
            <a:r>
              <a:rPr lang="en-US" dirty="0">
                <a:solidFill>
                  <a:prstClr val="black"/>
                </a:solidFill>
              </a:rPr>
              <a:t>Note the northwest corner of the scan sees into space</a:t>
            </a:r>
          </a:p>
        </p:txBody>
      </p:sp>
    </p:spTree>
    <p:extLst>
      <p:ext uri="{BB962C8B-B14F-4D97-AF65-F5344CB8AC3E}">
        <p14:creationId xmlns:p14="http://schemas.microsoft.com/office/powerpoint/2010/main" val="107844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69" y="6412468"/>
            <a:ext cx="1180131"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147</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63471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148</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197815744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149</a:t>
            </a:fld>
            <a:endParaRPr lang="en-US" dirty="0">
              <a:solidFill>
                <a:srgbClr val="000000"/>
              </a:solidFill>
            </a:endParaRPr>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Exploratory ABI Scan Mode (draft) </a:t>
            </a:r>
            <a:endParaRPr lang="en-US" dirty="0">
              <a:solidFill>
                <a:srgbClr val="FFFF00"/>
              </a:solidFill>
              <a:latin typeface="Calibri"/>
            </a:endParaRPr>
          </a:p>
        </p:txBody>
      </p:sp>
      <p:sp>
        <p:nvSpPr>
          <p:cNvPr id="6" name="Rectangle 3"/>
          <p:cNvSpPr txBox="1">
            <a:spLocks noChangeArrowheads="1"/>
          </p:cNvSpPr>
          <p:nvPr/>
        </p:nvSpPr>
        <p:spPr>
          <a:xfrm>
            <a:off x="457200" y="947738"/>
            <a:ext cx="85344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At some point, other ABI scan modes could be possible. </a:t>
            </a:r>
          </a:p>
          <a:p>
            <a:pPr lvl="1" eaLnBrk="1" hangingPunct="1">
              <a:defRPr/>
            </a:pPr>
            <a:r>
              <a:rPr lang="en-US" sz="2000" dirty="0">
                <a:solidFill>
                  <a:srgbClr val="FFFFFF"/>
                </a:solidFill>
              </a:rPr>
              <a:t>	</a:t>
            </a:r>
            <a:r>
              <a:rPr lang="en-US" sz="2000" dirty="0" smtClean="0">
                <a:solidFill>
                  <a:srgbClr val="FFFFFF"/>
                </a:solidFill>
              </a:rPr>
              <a:t>requires an upgrade to the ground system. </a:t>
            </a:r>
          </a:p>
          <a:p>
            <a:pPr lvl="1" indent="-342900" eaLnBrk="1" hangingPunct="1">
              <a:defRPr/>
            </a:pPr>
            <a:r>
              <a:rPr lang="en-US" sz="2000" dirty="0" smtClean="0">
                <a:solidFill>
                  <a:srgbClr val="FFFFFF"/>
                </a:solidFill>
              </a:rPr>
              <a:t>  ABI </a:t>
            </a:r>
            <a:r>
              <a:rPr lang="en-US" sz="2000" i="1" dirty="0">
                <a:solidFill>
                  <a:srgbClr val="FFFFFF"/>
                </a:solidFill>
              </a:rPr>
              <a:t>instrument</a:t>
            </a:r>
            <a:r>
              <a:rPr lang="en-US" sz="2000" dirty="0">
                <a:solidFill>
                  <a:srgbClr val="FFFFFF"/>
                </a:solidFill>
              </a:rPr>
              <a:t> is capable of supporting other scan modes.</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One </a:t>
            </a:r>
            <a:r>
              <a:rPr lang="en-US" sz="2800" dirty="0">
                <a:solidFill>
                  <a:srgbClr val="FFFFFF"/>
                </a:solidFill>
              </a:rPr>
              <a:t>option is to use the ‘white space’ of when the ABI instrument is not scanning in mode 3 (‘flex’). For example, increase to an ‘extended CONUS’ image</a:t>
            </a:r>
            <a:r>
              <a:rPr lang="en-US" sz="2800" dirty="0" smtClean="0">
                <a:solidFill>
                  <a:srgbClr val="FFFFFF"/>
                </a:solidFill>
              </a:rPr>
              <a:t>.</a:t>
            </a:r>
            <a:br>
              <a:rPr lang="en-US" sz="2800" dirty="0" smtClean="0">
                <a:solidFill>
                  <a:srgbClr val="FFFFFF"/>
                </a:solidFill>
              </a:rPr>
            </a:br>
            <a:endParaRPr lang="en-US" sz="1000" dirty="0" smtClean="0">
              <a:solidFill>
                <a:srgbClr val="FFFFFF"/>
              </a:solidFill>
            </a:endParaRPr>
          </a:p>
          <a:p>
            <a:pPr marL="0" indent="0" eaLnBrk="1" hangingPunct="1">
              <a:buFontTx/>
              <a:buNone/>
              <a:defRPr/>
            </a:pPr>
            <a:r>
              <a:rPr lang="en-US" sz="2800" dirty="0" smtClean="0">
                <a:solidFill>
                  <a:srgbClr val="FFFFFF"/>
                </a:solidFill>
              </a:rPr>
              <a:t>There </a:t>
            </a:r>
            <a:r>
              <a:rPr lang="en-US" sz="2800" dirty="0">
                <a:solidFill>
                  <a:srgbClr val="FFFFFF"/>
                </a:solidFill>
              </a:rPr>
              <a:t>are other optimized scan options as well, such as investigating a FD scan every 10 min </a:t>
            </a:r>
            <a:r>
              <a:rPr lang="en-US" sz="2800" dirty="0" smtClean="0">
                <a:solidFill>
                  <a:srgbClr val="FFFFFF"/>
                </a:solidFill>
              </a:rPr>
              <a:t>to sync </a:t>
            </a:r>
            <a:r>
              <a:rPr lang="en-US" sz="2800" dirty="0">
                <a:solidFill>
                  <a:srgbClr val="FFFFFF"/>
                </a:solidFill>
              </a:rPr>
              <a:t>with global constellation (EUMETSAT, AHI, </a:t>
            </a:r>
            <a:r>
              <a:rPr lang="en-US" sz="2800" dirty="0" smtClean="0">
                <a:solidFill>
                  <a:srgbClr val="FFFFFF"/>
                </a:solidFill>
              </a:rPr>
              <a:t>AGRI, etc.).</a:t>
            </a:r>
          </a:p>
          <a:p>
            <a:pPr marL="0" indent="0" eaLnBrk="1" hangingPunct="1">
              <a:buFontTx/>
              <a:buNone/>
              <a:defRPr/>
            </a:pPr>
            <a:endParaRPr lang="en-US" sz="1000" dirty="0">
              <a:solidFill>
                <a:srgbClr val="FFFFFF"/>
              </a:solidFill>
            </a:endParaRPr>
          </a:p>
        </p:txBody>
      </p:sp>
    </p:spTree>
    <p:extLst>
      <p:ext uri="{BB962C8B-B14F-4D97-AF65-F5344CB8AC3E}">
        <p14:creationId xmlns:p14="http://schemas.microsoft.com/office/powerpoint/2010/main" val="1636661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ATS-III November 18, 1967</a:t>
            </a:r>
          </a:p>
        </p:txBody>
      </p:sp>
      <p:pic>
        <p:nvPicPr>
          <p:cNvPr id="113667" name="Picture 3" descr="ATSIII_18Nov67_150303Z_2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4714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28600" y="5715000"/>
            <a:ext cx="868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9pPr>
          </a:lstStyle>
          <a:p>
            <a:pPr algn="ctr"/>
            <a:r>
              <a:rPr lang="en-GB" sz="2400" dirty="0">
                <a:solidFill>
                  <a:srgbClr val="FFFFFF"/>
                </a:solidFill>
                <a:latin typeface="Times New Roman" pitchFamily="18" charset="0"/>
              </a:rPr>
              <a:t>The spin scan cloud camera provided full disk visible images of the earth and its cloud cover every 20 minutes. </a:t>
            </a:r>
          </a:p>
          <a:p>
            <a:pPr algn="ctr"/>
            <a:r>
              <a:rPr lang="en-GB" sz="2400" dirty="0">
                <a:solidFill>
                  <a:srgbClr val="FFFFFF"/>
                </a:solidFill>
                <a:latin typeface="Times New Roman" pitchFamily="18" charset="0"/>
              </a:rPr>
              <a:t>Note the </a:t>
            </a:r>
            <a:r>
              <a:rPr lang="en-GB" sz="2400" dirty="0" smtClean="0">
                <a:solidFill>
                  <a:srgbClr val="FFFFFF"/>
                </a:solidFill>
                <a:latin typeface="Times New Roman" pitchFamily="18" charset="0"/>
              </a:rPr>
              <a:t>“natural </a:t>
            </a:r>
            <a:r>
              <a:rPr lang="en-GB" sz="2400" dirty="0" err="1" smtClean="0">
                <a:solidFill>
                  <a:srgbClr val="FFFFFF"/>
                </a:solidFill>
                <a:latin typeface="Times New Roman" pitchFamily="18" charset="0"/>
              </a:rPr>
              <a:t>color</a:t>
            </a:r>
            <a:r>
              <a:rPr lang="en-GB" sz="2400" dirty="0" smtClean="0">
                <a:solidFill>
                  <a:srgbClr val="FFFFFF"/>
                </a:solidFill>
                <a:latin typeface="Times New Roman" pitchFamily="18" charset="0"/>
              </a:rPr>
              <a:t>” </a:t>
            </a:r>
            <a:r>
              <a:rPr lang="en-GB" sz="2400" dirty="0">
                <a:solidFill>
                  <a:srgbClr val="FFFFFF"/>
                </a:solidFill>
                <a:latin typeface="Times New Roman" pitchFamily="18" charset="0"/>
              </a:rPr>
              <a:t>image from the 3 visible spectral bands.</a:t>
            </a:r>
            <a:endParaRPr lang="en-GB" sz="2200" dirty="0">
              <a:solidFill>
                <a:srgbClr val="FFFFFF"/>
              </a:solidFill>
              <a:latin typeface="Times New Roman" pitchFamily="18" charset="0"/>
            </a:endParaRPr>
          </a:p>
        </p:txBody>
      </p:sp>
      <p:sp>
        <p:nvSpPr>
          <p:cNvPr id="1136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488B2-278D-4C3D-BC05-C9094CBE9119}" type="slidenum">
              <a:rPr lang="en-US" smtClean="0">
                <a:solidFill>
                  <a:srgbClr val="000000"/>
                </a:solidFill>
              </a:rPr>
              <a:pPr eaLnBrk="1" hangingPunct="1"/>
              <a:t>15</a:t>
            </a:fld>
            <a:endParaRPr lang="en-US" smtClean="0">
              <a:solidFill>
                <a:srgbClr val="000000"/>
              </a:solidFill>
            </a:endParaRPr>
          </a:p>
        </p:txBody>
      </p:sp>
    </p:spTree>
    <p:extLst>
      <p:ext uri="{BB962C8B-B14F-4D97-AF65-F5344CB8AC3E}">
        <p14:creationId xmlns:p14="http://schemas.microsoft.com/office/powerpoint/2010/main" val="1583949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p>
            <a:r>
              <a:rPr lang="en-US" i="1" dirty="0" smtClean="0"/>
              <a:t>Draft</a:t>
            </a:r>
            <a:r>
              <a:rPr lang="en-US" dirty="0" smtClean="0"/>
              <a:t> Scan Mode ”6” with </a:t>
            </a:r>
            <a:r>
              <a:rPr lang="en-US" u="sng" dirty="0" smtClean="0"/>
              <a:t>10-min</a:t>
            </a:r>
            <a:r>
              <a:rPr lang="en-US" dirty="0" smtClean="0"/>
              <a:t> FD</a:t>
            </a:r>
            <a:endParaRPr lang="en-US" dirty="0"/>
          </a:p>
        </p:txBody>
      </p:sp>
      <p:sp>
        <p:nvSpPr>
          <p:cNvPr id="3" name="TextBox 2"/>
          <p:cNvSpPr txBox="1"/>
          <p:nvPr/>
        </p:nvSpPr>
        <p:spPr>
          <a:xfrm>
            <a:off x="4150433" y="6503908"/>
            <a:ext cx="878767"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04800" y="990600"/>
            <a:ext cx="8763000" cy="5262979"/>
          </a:xfrm>
          <a:prstGeom prst="rect">
            <a:avLst/>
          </a:prstGeom>
          <a:noFill/>
        </p:spPr>
        <p:txBody>
          <a:bodyPr wrap="square" rtlCol="0">
            <a:spAutoFit/>
          </a:bodyPr>
          <a:lstStyle/>
          <a:p>
            <a:pPr marL="285750" indent="-285750">
              <a:buFont typeface="Arial" pitchFamily="34" charset="0"/>
              <a:buChar char="•"/>
            </a:pPr>
            <a:r>
              <a:rPr lang="en-US" sz="2400" dirty="0">
                <a:solidFill>
                  <a:prstClr val="black"/>
                </a:solidFill>
              </a:rPr>
              <a:t>In 10-min: </a:t>
            </a:r>
          </a:p>
          <a:p>
            <a:pPr marL="742950" lvl="1" indent="-285750">
              <a:buFont typeface="Arial" pitchFamily="34" charset="0"/>
              <a:buChar char="•"/>
            </a:pPr>
            <a:r>
              <a:rPr lang="en-US" sz="2400" dirty="0">
                <a:solidFill>
                  <a:prstClr val="black"/>
                </a:solidFill>
              </a:rPr>
              <a:t>1 Full Disk +</a:t>
            </a:r>
          </a:p>
          <a:p>
            <a:pPr marL="742950" lvl="1" indent="-285750">
              <a:buFont typeface="Arial" pitchFamily="34" charset="0"/>
              <a:buChar char="•"/>
            </a:pPr>
            <a:r>
              <a:rPr lang="en-US" sz="2400" dirty="0">
                <a:solidFill>
                  <a:prstClr val="black"/>
                </a:solidFill>
              </a:rPr>
              <a:t>2 CONUS +</a:t>
            </a:r>
          </a:p>
          <a:p>
            <a:pPr marL="742950" lvl="1" indent="-285750">
              <a:buFont typeface="Arial" pitchFamily="34" charset="0"/>
              <a:buChar char="•"/>
            </a:pPr>
            <a:r>
              <a:rPr lang="en-US" sz="2400" dirty="0">
                <a:solidFill>
                  <a:prstClr val="black"/>
                </a:solidFill>
              </a:rPr>
              <a:t>20 </a:t>
            </a:r>
            <a:r>
              <a:rPr lang="en-US" sz="2400" dirty="0" err="1">
                <a:solidFill>
                  <a:prstClr val="black"/>
                </a:solidFill>
              </a:rPr>
              <a:t>Meso</a:t>
            </a:r>
            <a:r>
              <a:rPr lang="en-US" sz="2400" dirty="0">
                <a:solidFill>
                  <a:prstClr val="black"/>
                </a:solidFill>
              </a:rPr>
              <a:t>-scale</a:t>
            </a:r>
            <a:br>
              <a:rPr lang="en-US" sz="2400" dirty="0">
                <a:solidFill>
                  <a:prstClr val="black"/>
                </a:solidFill>
              </a:rPr>
            </a:br>
            <a:endParaRPr lang="en-US" sz="2400" dirty="0">
              <a:solidFill>
                <a:prstClr val="black"/>
              </a:solidFill>
            </a:endParaRPr>
          </a:p>
          <a:p>
            <a:pPr marL="285750" indent="-285750">
              <a:buFont typeface="Arial" pitchFamily="34" charset="0"/>
              <a:buChar char="•"/>
            </a:pPr>
            <a:r>
              <a:rPr lang="en-US" sz="2400" dirty="0">
                <a:solidFill>
                  <a:prstClr val="black"/>
                </a:solidFill>
              </a:rPr>
              <a:t>The 10-min Full Disk would offer synergy with other geos and improved AMVs outside of CONUS, plus still allow for </a:t>
            </a:r>
            <a:r>
              <a:rPr lang="en-US" sz="2400" dirty="0" err="1">
                <a:solidFill>
                  <a:prstClr val="black"/>
                </a:solidFill>
              </a:rPr>
              <a:t>meso</a:t>
            </a:r>
            <a:r>
              <a:rPr lang="en-US" sz="2400" dirty="0">
                <a:solidFill>
                  <a:prstClr val="black"/>
                </a:solidFill>
              </a:rPr>
              <a:t>-scale observations. </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draft mode 6 ideally could be tested during PLPT (Post Launch Products Test).</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mode should be easier to implement at the Ground System, sense the scan sectors are the same size/locations as in mode 3. </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150</a:t>
            </a:fld>
            <a:endParaRPr lang="en-US">
              <a:solidFill>
                <a:prstClr val="black">
                  <a:tint val="75000"/>
                </a:prstClr>
              </a:solidFill>
            </a:endParaRPr>
          </a:p>
        </p:txBody>
      </p:sp>
    </p:spTree>
    <p:extLst>
      <p:ext uri="{BB962C8B-B14F-4D97-AF65-F5344CB8AC3E}">
        <p14:creationId xmlns:p14="http://schemas.microsoft.com/office/powerpoint/2010/main" val="276715958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i="1" dirty="0" smtClean="0"/>
              <a:t>Draft </a:t>
            </a:r>
            <a:r>
              <a:rPr lang="en-US" dirty="0"/>
              <a:t> Scan Mode </a:t>
            </a:r>
            <a:r>
              <a:rPr lang="en-US" dirty="0" smtClean="0"/>
              <a:t>”6” with </a:t>
            </a:r>
            <a:r>
              <a:rPr lang="en-US" u="sng" dirty="0" smtClean="0"/>
              <a:t>10-min</a:t>
            </a:r>
            <a:r>
              <a:rPr lang="en-US" dirty="0" smtClean="0"/>
              <a:t> FD</a:t>
            </a:r>
            <a:endParaRPr lang="en-US" dirty="0"/>
          </a:p>
        </p:txBody>
      </p:sp>
      <p:sp>
        <p:nvSpPr>
          <p:cNvPr id="3" name="TextBox 2"/>
          <p:cNvSpPr txBox="1"/>
          <p:nvPr/>
        </p:nvSpPr>
        <p:spPr>
          <a:xfrm>
            <a:off x="3054167" y="6503908"/>
            <a:ext cx="3118033" cy="369332"/>
          </a:xfrm>
          <a:prstGeom prst="rect">
            <a:avLst/>
          </a:prstGeom>
          <a:noFill/>
        </p:spPr>
        <p:txBody>
          <a:bodyPr wrap="none" rtlCol="0">
            <a:spAutoFit/>
          </a:bodyPr>
          <a:lstStyle/>
          <a:p>
            <a:r>
              <a:rPr lang="en-US" dirty="0">
                <a:solidFill>
                  <a:prstClr val="black"/>
                </a:solidFill>
              </a:rPr>
              <a:t>Time-time diagram from </a:t>
            </a:r>
            <a:r>
              <a:rPr lang="en-US" dirty="0" err="1">
                <a:solidFill>
                  <a:prstClr val="black"/>
                </a:solidFill>
              </a:rPr>
              <a:t>Exelis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151</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572"/>
            <a:ext cx="9144000" cy="4660855"/>
          </a:xfrm>
          <a:prstGeom prst="rect">
            <a:avLst/>
          </a:prstGeom>
        </p:spPr>
      </p:pic>
      <p:sp>
        <p:nvSpPr>
          <p:cNvPr id="7" name="TextBox 6"/>
          <p:cNvSpPr txBox="1"/>
          <p:nvPr/>
        </p:nvSpPr>
        <p:spPr>
          <a:xfrm>
            <a:off x="381000" y="5955268"/>
            <a:ext cx="5178854" cy="369332"/>
          </a:xfrm>
          <a:prstGeom prst="rect">
            <a:avLst/>
          </a:prstGeom>
          <a:noFill/>
        </p:spPr>
        <p:txBody>
          <a:bodyPr wrap="none" rtlCol="0">
            <a:spAutoFit/>
          </a:bodyPr>
          <a:lstStyle/>
          <a:p>
            <a:r>
              <a:rPr lang="en-US" dirty="0">
                <a:solidFill>
                  <a:prstClr val="black"/>
                </a:solidFill>
              </a:rPr>
              <a:t>Note less ‘white space’ than scan mode 3 (flex mode)</a:t>
            </a:r>
          </a:p>
        </p:txBody>
      </p:sp>
    </p:spTree>
    <p:extLst>
      <p:ext uri="{BB962C8B-B14F-4D97-AF65-F5344CB8AC3E}">
        <p14:creationId xmlns:p14="http://schemas.microsoft.com/office/powerpoint/2010/main" val="144588138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r>
              <a:rPr lang="en-US" sz="2800" dirty="0">
                <a:solidFill>
                  <a:srgbClr val="FFFF00"/>
                </a:solidFill>
              </a:rPr>
              <a:t>http://www.goes-r.gov</a:t>
            </a: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152</a:t>
            </a:fld>
            <a:endParaRPr lang="en-US">
              <a:solidFill>
                <a:srgbClr val="000000"/>
              </a:solidFill>
            </a:endParaRPr>
          </a:p>
        </p:txBody>
      </p:sp>
    </p:spTree>
    <p:extLst>
      <p:ext uri="{BB962C8B-B14F-4D97-AF65-F5344CB8AC3E}">
        <p14:creationId xmlns:p14="http://schemas.microsoft.com/office/powerpoint/2010/main" val="57067409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21787551"/>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282697209"/>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1000" y="5989904"/>
            <a:ext cx="954941" cy="369332"/>
          </a:xfrm>
          <a:prstGeom prst="rect">
            <a:avLst/>
          </a:prstGeom>
          <a:noFill/>
        </p:spPr>
        <p:txBody>
          <a:bodyPr wrap="none" rtlCol="0">
            <a:spAutoFit/>
          </a:bodyPr>
          <a:lstStyle/>
          <a:p>
            <a:r>
              <a:rPr lang="en-US" dirty="0" smtClean="0"/>
              <a:t>+ others</a:t>
            </a:r>
            <a:endParaRPr lang="en-US" dirty="0"/>
          </a:p>
        </p:txBody>
      </p:sp>
    </p:spTree>
    <p:extLst>
      <p:ext uri="{BB962C8B-B14F-4D97-AF65-F5344CB8AC3E}">
        <p14:creationId xmlns:p14="http://schemas.microsoft.com/office/powerpoint/2010/main" val="103560442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87103"/>
            <a:ext cx="8229600" cy="1143000"/>
          </a:xfrm>
        </p:spPr>
        <p:txBody>
          <a:bodyPr>
            <a:normAutofit fontScale="90000"/>
          </a:bodyPr>
          <a:lstStyle/>
          <a:p>
            <a:r>
              <a:rPr lang="en-US" sz="3600" b="1" dirty="0" smtClean="0">
                <a:solidFill>
                  <a:srgbClr val="3333CC"/>
                </a:solidFill>
              </a:rPr>
              <a:t>Atmospheric Motion Vectors from GOES-R</a:t>
            </a:r>
            <a:br>
              <a:rPr lang="en-US" sz="3600" b="1" dirty="0" smtClean="0">
                <a:solidFill>
                  <a:srgbClr val="3333CC"/>
                </a:solidFill>
              </a:rPr>
            </a:br>
            <a:endParaRPr lang="en-US" sz="3600" b="1" dirty="0" smtClean="0">
              <a:solidFill>
                <a:srgbClr val="3333CC"/>
              </a:solidFill>
            </a:endParaRPr>
          </a:p>
        </p:txBody>
      </p:sp>
      <p:sp>
        <p:nvSpPr>
          <p:cNvPr id="5" name="Content Placeholder 4"/>
          <p:cNvSpPr>
            <a:spLocks noGrp="1"/>
          </p:cNvSpPr>
          <p:nvPr>
            <p:ph idx="1"/>
          </p:nvPr>
        </p:nvSpPr>
        <p:spPr>
          <a:xfrm>
            <a:off x="0" y="594189"/>
            <a:ext cx="9144000" cy="4525963"/>
          </a:xfrm>
        </p:spPr>
        <p:txBody>
          <a:bodyPr/>
          <a:lstStyle/>
          <a:p>
            <a:pPr marL="0" indent="0" algn="ctr">
              <a:buNone/>
            </a:pPr>
            <a:r>
              <a:rPr lang="en-US" sz="2000" b="1" dirty="0" smtClean="0">
                <a:solidFill>
                  <a:srgbClr val="FF0000"/>
                </a:solidFill>
              </a:rPr>
              <a:t>Proxy: AMVs from special GOES-14 super-rapid-scan ops during </a:t>
            </a:r>
            <a:r>
              <a:rPr lang="en-US" sz="2000" b="1" i="1" dirty="0" smtClean="0">
                <a:solidFill>
                  <a:srgbClr val="7030A0"/>
                </a:solidFill>
              </a:rPr>
              <a:t>Hurricane Sandy</a:t>
            </a:r>
          </a:p>
          <a:p>
            <a:pPr marL="0" indent="0">
              <a:spcBef>
                <a:spcPts val="0"/>
              </a:spcBef>
              <a:buNone/>
            </a:pPr>
            <a:endParaRPr lang="en-US" sz="1800" dirty="0"/>
          </a:p>
        </p:txBody>
      </p:sp>
      <p:sp>
        <p:nvSpPr>
          <p:cNvPr id="3" name="TextBox 2"/>
          <p:cNvSpPr txBox="1"/>
          <p:nvPr/>
        </p:nvSpPr>
        <p:spPr>
          <a:xfrm>
            <a:off x="1" y="6208685"/>
            <a:ext cx="9144000" cy="338554"/>
          </a:xfrm>
          <a:prstGeom prst="rect">
            <a:avLst/>
          </a:prstGeom>
          <a:noFill/>
        </p:spPr>
        <p:txBody>
          <a:bodyPr wrap="square" rtlCol="0">
            <a:spAutoFit/>
          </a:bodyPr>
          <a:lstStyle/>
          <a:p>
            <a:r>
              <a:rPr lang="en-US" sz="1600" dirty="0">
                <a:solidFill>
                  <a:prstClr val="black"/>
                </a:solidFill>
              </a:rPr>
              <a:t>AMVs from </a:t>
            </a:r>
            <a:r>
              <a:rPr lang="en-US" sz="1600" b="1" dirty="0">
                <a:solidFill>
                  <a:srgbClr val="C00000"/>
                </a:solidFill>
              </a:rPr>
              <a:t>15-min images </a:t>
            </a:r>
            <a:r>
              <a:rPr lang="en-US" sz="1600" dirty="0">
                <a:solidFill>
                  <a:prstClr val="black"/>
                </a:solidFill>
              </a:rPr>
              <a:t>(routine </a:t>
            </a:r>
            <a:r>
              <a:rPr lang="en-US" sz="1600" b="1" dirty="0">
                <a:solidFill>
                  <a:srgbClr val="0070C0"/>
                </a:solidFill>
              </a:rPr>
              <a:t>GOES</a:t>
            </a:r>
            <a:r>
              <a:rPr lang="en-US" sz="1600" dirty="0">
                <a:solidFill>
                  <a:prstClr val="black"/>
                </a:solidFill>
              </a:rPr>
              <a:t> sampling)        AMVs from </a:t>
            </a:r>
            <a:r>
              <a:rPr lang="en-US" sz="1600" b="1" dirty="0">
                <a:solidFill>
                  <a:srgbClr val="C00000"/>
                </a:solidFill>
              </a:rPr>
              <a:t>1-min images </a:t>
            </a:r>
            <a:r>
              <a:rPr lang="en-US" sz="1600" dirty="0">
                <a:solidFill>
                  <a:prstClr val="black"/>
                </a:solidFill>
              </a:rPr>
              <a:t>(</a:t>
            </a:r>
            <a:r>
              <a:rPr lang="en-US" sz="1600" dirty="0" err="1">
                <a:solidFill>
                  <a:prstClr val="black"/>
                </a:solidFill>
              </a:rPr>
              <a:t>meso</a:t>
            </a:r>
            <a:r>
              <a:rPr lang="en-US" sz="1600" dirty="0">
                <a:solidFill>
                  <a:prstClr val="black"/>
                </a:solidFill>
              </a:rPr>
              <a:t> </a:t>
            </a:r>
            <a:r>
              <a:rPr lang="en-US" sz="1600" b="1" dirty="0">
                <a:solidFill>
                  <a:srgbClr val="0070C0"/>
                </a:solidFill>
              </a:rPr>
              <a:t>GOES-R</a:t>
            </a:r>
            <a:r>
              <a:rPr lang="en-US" sz="1600" dirty="0">
                <a:solidFill>
                  <a:prstClr val="black"/>
                </a:solidFill>
              </a:rPr>
              <a:t> sampling)</a:t>
            </a:r>
          </a:p>
        </p:txBody>
      </p:sp>
      <p:sp>
        <p:nvSpPr>
          <p:cNvPr id="4" name="TextBox 3"/>
          <p:cNvSpPr txBox="1"/>
          <p:nvPr/>
        </p:nvSpPr>
        <p:spPr>
          <a:xfrm>
            <a:off x="7444751" y="6513541"/>
            <a:ext cx="1489895" cy="307777"/>
          </a:xfrm>
          <a:prstGeom prst="rect">
            <a:avLst/>
          </a:prstGeom>
          <a:noFill/>
        </p:spPr>
        <p:txBody>
          <a:bodyPr wrap="none" rtlCol="0">
            <a:spAutoFit/>
          </a:bodyPr>
          <a:lstStyle/>
          <a:p>
            <a:r>
              <a:rPr lang="en-US" sz="1400" b="1" i="1" dirty="0">
                <a:solidFill>
                  <a:srgbClr val="FF0000"/>
                </a:solidFill>
              </a:rPr>
              <a:t>C. </a:t>
            </a:r>
            <a:r>
              <a:rPr lang="en-US" sz="1400" b="1" i="1" dirty="0" err="1">
                <a:solidFill>
                  <a:srgbClr val="FF0000"/>
                </a:solidFill>
              </a:rPr>
              <a:t>Velden</a:t>
            </a:r>
            <a:r>
              <a:rPr lang="en-US" sz="1400" b="1" i="1" dirty="0">
                <a:solidFill>
                  <a:srgbClr val="FF0000"/>
                </a:solidFill>
              </a:rPr>
              <a:t> (CIMSS)</a:t>
            </a:r>
          </a:p>
        </p:txBody>
      </p:sp>
      <p:pic>
        <p:nvPicPr>
          <p:cNvPr id="9" name="Picture 9" descr="NESDIS"/>
          <p:cNvPicPr>
            <a:picLocks noChangeAspect="1" noChangeArrowheads="1"/>
          </p:cNvPicPr>
          <p:nvPr/>
        </p:nvPicPr>
        <p:blipFill>
          <a:blip r:embed="rId3">
            <a:extLst>
              <a:ext uri="{28A0092B-C50C-407E-A947-70E740481C1C}">
                <a14:useLocalDpi xmlns:a14="http://schemas.microsoft.com/office/drawing/2010/main" val="0"/>
              </a:ext>
            </a:extLst>
          </a:blip>
          <a:srcRect r="88075"/>
          <a:stretch>
            <a:fillRect/>
          </a:stretch>
        </p:blipFill>
        <p:spPr bwMode="auto">
          <a:xfrm>
            <a:off x="1" y="0"/>
            <a:ext cx="6095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699" y="1"/>
            <a:ext cx="817799" cy="533400"/>
          </a:xfrm>
          <a:prstGeom prst="rect">
            <a:avLst/>
          </a:prstGeom>
        </p:spPr>
      </p:pic>
      <p:sp>
        <p:nvSpPr>
          <p:cNvPr id="11" name="TextBox 10"/>
          <p:cNvSpPr txBox="1"/>
          <p:nvPr/>
        </p:nvSpPr>
        <p:spPr>
          <a:xfrm>
            <a:off x="3355375" y="6513541"/>
            <a:ext cx="2382447" cy="646331"/>
          </a:xfrm>
          <a:prstGeom prst="rect">
            <a:avLst/>
          </a:prstGeom>
          <a:noFill/>
        </p:spPr>
        <p:txBody>
          <a:bodyPr wrap="none" rtlCol="0">
            <a:spAutoFit/>
          </a:bodyPr>
          <a:lstStyle/>
          <a:p>
            <a:r>
              <a:rPr lang="en-US" dirty="0">
                <a:solidFill>
                  <a:prstClr val="black"/>
                </a:solidFill>
              </a:rPr>
              <a:t>1800 UTC  26 Oct, 2012</a:t>
            </a:r>
          </a:p>
          <a:p>
            <a:endParaRPr lang="en-US" dirty="0">
              <a:solidFill>
                <a:prstClr val="black"/>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6" y="1235669"/>
            <a:ext cx="4353104" cy="49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1228820"/>
            <a:ext cx="4495797" cy="497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43102" y="1235670"/>
            <a:ext cx="4152996" cy="369332"/>
          </a:xfrm>
          <a:prstGeom prst="rect">
            <a:avLst/>
          </a:prstGeom>
          <a:solidFill>
            <a:schemeClr val="tx1"/>
          </a:solidFill>
        </p:spPr>
        <p:txBody>
          <a:bodyPr wrap="none" rtlCol="0">
            <a:spAutoFit/>
          </a:bodyPr>
          <a:lstStyle/>
          <a:p>
            <a:r>
              <a:rPr lang="en-US" b="1" dirty="0">
                <a:solidFill>
                  <a:srgbClr val="FFFF00"/>
                </a:solidFill>
              </a:rPr>
              <a:t>Low-Level (700-950 </a:t>
            </a:r>
            <a:r>
              <a:rPr lang="en-US" b="1" dirty="0" err="1">
                <a:solidFill>
                  <a:srgbClr val="FFFF00"/>
                </a:solidFill>
              </a:rPr>
              <a:t>hPa</a:t>
            </a:r>
            <a:r>
              <a:rPr lang="en-US" b="1" dirty="0">
                <a:solidFill>
                  <a:srgbClr val="FFFF00"/>
                </a:solidFill>
              </a:rPr>
              <a:t>) Vectors from VIS</a:t>
            </a:r>
            <a:endParaRPr lang="en-US" dirty="0">
              <a:solidFill>
                <a:srgbClr val="FFFF00"/>
              </a:solidFill>
            </a:endParaRPr>
          </a:p>
        </p:txBody>
      </p:sp>
    </p:spTree>
    <p:extLst>
      <p:ext uri="{BB962C8B-B14F-4D97-AF65-F5344CB8AC3E}">
        <p14:creationId xmlns:p14="http://schemas.microsoft.com/office/powerpoint/2010/main" val="230728569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8E404E-D1A8-4BB6-BB55-82DAC8A4DB4E}" type="slidenum">
              <a:rPr lang="en-US" smtClean="0">
                <a:solidFill>
                  <a:srgbClr val="000000"/>
                </a:solidFill>
              </a:rPr>
              <a:pPr>
                <a:defRPr/>
              </a:pPr>
              <a:t>155</a:t>
            </a:fld>
            <a:endParaRPr lang="en-US">
              <a:solidFill>
                <a:srgbClr val="00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3067"/>
          <a:stretch/>
        </p:blipFill>
        <p:spPr>
          <a:xfrm>
            <a:off x="152400" y="609600"/>
            <a:ext cx="6076950" cy="2055744"/>
          </a:xfrm>
          <a:prstGeom prst="rect">
            <a:avLst/>
          </a:prstGeom>
        </p:spPr>
      </p:pic>
      <p:sp>
        <p:nvSpPr>
          <p:cNvPr id="5" name="Rectangle 4"/>
          <p:cNvSpPr>
            <a:spLocks noChangeArrowheads="1"/>
          </p:cNvSpPr>
          <p:nvPr/>
        </p:nvSpPr>
        <p:spPr bwMode="auto">
          <a:xfrm>
            <a:off x="70941" y="-53975"/>
            <a:ext cx="9106917" cy="830997"/>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dirty="0" smtClean="0">
                <a:solidFill>
                  <a:srgbClr val="FFFF00"/>
                </a:solidFill>
                <a:latin typeface="Times New Roman" pitchFamily="18" charset="0"/>
              </a:rPr>
              <a:t>GOES AMV (Atmospheric Motion Vector) Model Impact</a:t>
            </a:r>
            <a:endParaRPr lang="en-US" sz="2800" b="1" dirty="0">
              <a:solidFill>
                <a:srgbClr val="FFFF00"/>
              </a:solidFill>
              <a:latin typeface="Times New Roman" pitchFamily="18" charset="0"/>
            </a:endParaRPr>
          </a:p>
          <a:p>
            <a:pPr algn="ctr" fontAlgn="base">
              <a:spcBef>
                <a:spcPct val="0"/>
              </a:spcBef>
              <a:spcAft>
                <a:spcPct val="0"/>
              </a:spcAft>
              <a:defRPr/>
            </a:pPr>
            <a:endParaRPr lang="en-US" sz="2000" b="1" dirty="0">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682" y="2514600"/>
            <a:ext cx="5334118" cy="4272602"/>
          </a:xfrm>
          <a:prstGeom prst="rect">
            <a:avLst/>
          </a:prstGeom>
        </p:spPr>
      </p:pic>
      <p:sp>
        <p:nvSpPr>
          <p:cNvPr id="7" name="TextBox 6"/>
          <p:cNvSpPr txBox="1"/>
          <p:nvPr/>
        </p:nvSpPr>
        <p:spPr>
          <a:xfrm>
            <a:off x="523875" y="3810000"/>
            <a:ext cx="2667000" cy="2677656"/>
          </a:xfrm>
          <a:prstGeom prst="rect">
            <a:avLst/>
          </a:prstGeom>
          <a:noFill/>
        </p:spPr>
        <p:txBody>
          <a:bodyPr wrap="square" rtlCol="0">
            <a:spAutoFit/>
          </a:bodyPr>
          <a:lstStyle/>
          <a:p>
            <a:r>
              <a:rPr lang="en-US" sz="2400" dirty="0" smtClean="0">
                <a:solidFill>
                  <a:schemeClr val="bg1"/>
                </a:solidFill>
              </a:rPr>
              <a:t>Large positive impact on Eastern Pacific hurricane tracks using GOES “wind” information</a:t>
            </a:r>
          </a:p>
          <a:p>
            <a:r>
              <a:rPr lang="en-US" sz="2400" dirty="0" smtClean="0">
                <a:solidFill>
                  <a:schemeClr val="bg1"/>
                </a:solidFill>
              </a:rPr>
              <a:t>(circa 2008)</a:t>
            </a:r>
            <a:endParaRPr lang="en-US" sz="2400" dirty="0">
              <a:solidFill>
                <a:schemeClr val="bg1"/>
              </a:solidFill>
            </a:endParaRPr>
          </a:p>
        </p:txBody>
      </p:sp>
      <p:sp>
        <p:nvSpPr>
          <p:cNvPr id="8" name="Down Arrow 7"/>
          <p:cNvSpPr/>
          <p:nvPr/>
        </p:nvSpPr>
        <p:spPr>
          <a:xfrm>
            <a:off x="6629400" y="3352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7536873" y="3318164"/>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715000" y="36576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800600" y="38862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545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2" name="TextBox 1"/>
          <p:cNvSpPr txBox="1"/>
          <p:nvPr/>
        </p:nvSpPr>
        <p:spPr>
          <a:xfrm>
            <a:off x="381000" y="6550223"/>
            <a:ext cx="1276503" cy="307777"/>
          </a:xfrm>
          <a:prstGeom prst="rect">
            <a:avLst/>
          </a:prstGeom>
          <a:noFill/>
        </p:spPr>
        <p:txBody>
          <a:bodyPr wrap="none" rtlCol="0">
            <a:spAutoFit/>
          </a:bodyPr>
          <a:lstStyle/>
          <a:p>
            <a:r>
              <a:rPr lang="en-US" sz="1400" dirty="0" smtClean="0">
                <a:solidFill>
                  <a:schemeClr val="bg1"/>
                </a:solidFill>
              </a:rPr>
              <a:t>Mike Pavolonis</a:t>
            </a:r>
            <a:endParaRPr lang="en-US" sz="1400" dirty="0">
              <a:solidFill>
                <a:schemeClr val="bg1"/>
              </a:solidFill>
            </a:endParaRPr>
          </a:p>
        </p:txBody>
      </p:sp>
    </p:spTree>
    <p:extLst>
      <p:ext uri="{BB962C8B-B14F-4D97-AF65-F5344CB8AC3E}">
        <p14:creationId xmlns:p14="http://schemas.microsoft.com/office/powerpoint/2010/main" val="218261829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MAWARI-8.AHI.2015-01-25.02-30-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5" name="TextBox 4"/>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clearly discernable in the Himawari-8 AHI imagery constructed using similar spectral channels</a:t>
            </a:r>
          </a:p>
        </p:txBody>
      </p:sp>
      <p:sp>
        <p:nvSpPr>
          <p:cNvPr id="6" name="TextBox 5"/>
          <p:cNvSpPr txBox="1"/>
          <p:nvPr/>
        </p:nvSpPr>
        <p:spPr>
          <a:xfrm>
            <a:off x="381000" y="6550223"/>
            <a:ext cx="1276503" cy="307777"/>
          </a:xfrm>
          <a:prstGeom prst="rect">
            <a:avLst/>
          </a:prstGeom>
          <a:noFill/>
        </p:spPr>
        <p:txBody>
          <a:bodyPr wrap="none" rtlCol="0">
            <a:spAutoFit/>
          </a:bodyPr>
          <a:lstStyle/>
          <a:p>
            <a:r>
              <a:rPr lang="en-US" sz="1400" dirty="0" smtClean="0">
                <a:solidFill>
                  <a:schemeClr val="bg1"/>
                </a:solidFill>
              </a:rPr>
              <a:t>Mike Pavolonis</a:t>
            </a:r>
            <a:endParaRPr lang="en-US" sz="1400" dirty="0">
              <a:solidFill>
                <a:schemeClr val="bg1"/>
              </a:solidFill>
            </a:endParaRPr>
          </a:p>
        </p:txBody>
      </p:sp>
    </p:spTree>
    <p:extLst>
      <p:ext uri="{BB962C8B-B14F-4D97-AF65-F5344CB8AC3E}">
        <p14:creationId xmlns:p14="http://schemas.microsoft.com/office/powerpoint/2010/main" val="111077809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6" name="TextBox 5"/>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not discernable in MTSAT false color imagery</a:t>
            </a:r>
          </a:p>
        </p:txBody>
      </p:sp>
      <p:sp>
        <p:nvSpPr>
          <p:cNvPr id="7" name="TextBox 6"/>
          <p:cNvSpPr txBox="1"/>
          <p:nvPr/>
        </p:nvSpPr>
        <p:spPr>
          <a:xfrm>
            <a:off x="381000" y="6550223"/>
            <a:ext cx="1276503" cy="307777"/>
          </a:xfrm>
          <a:prstGeom prst="rect">
            <a:avLst/>
          </a:prstGeom>
          <a:noFill/>
        </p:spPr>
        <p:txBody>
          <a:bodyPr wrap="none" rtlCol="0">
            <a:spAutoFit/>
          </a:bodyPr>
          <a:lstStyle/>
          <a:p>
            <a:r>
              <a:rPr lang="en-US" sz="1400" dirty="0" smtClean="0">
                <a:solidFill>
                  <a:schemeClr val="bg1"/>
                </a:solidFill>
              </a:rPr>
              <a:t>Mike Pavolonis</a:t>
            </a:r>
            <a:endParaRPr lang="en-US" sz="1400" dirty="0">
              <a:solidFill>
                <a:schemeClr val="bg1"/>
              </a:solidFill>
            </a:endParaRPr>
          </a:p>
        </p:txBody>
      </p:sp>
    </p:spTree>
    <p:extLst>
      <p:ext uri="{BB962C8B-B14F-4D97-AF65-F5344CB8AC3E}">
        <p14:creationId xmlns:p14="http://schemas.microsoft.com/office/powerpoint/2010/main" val="176180894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8600" y="2590800"/>
            <a:ext cx="8686800" cy="1676400"/>
          </a:xfrm>
        </p:spPr>
        <p:txBody>
          <a:bodyPr/>
          <a:lstStyle/>
          <a:p>
            <a:r>
              <a:rPr lang="en-US" dirty="0" smtClean="0"/>
              <a:t>Near Real Time Integration of Satellite and Radar Data for Probabilistic </a:t>
            </a:r>
            <a:r>
              <a:rPr lang="en-US" dirty="0" err="1" smtClean="0"/>
              <a:t>Nearcasting</a:t>
            </a:r>
            <a:r>
              <a:rPr lang="en-US" dirty="0" smtClean="0"/>
              <a:t> of Severe Weather</a:t>
            </a:r>
            <a:endParaRPr lang="en-US" dirty="0"/>
          </a:p>
        </p:txBody>
      </p:sp>
      <p:sp>
        <p:nvSpPr>
          <p:cNvPr id="7" name="Subtitle 6"/>
          <p:cNvSpPr>
            <a:spLocks noGrp="1"/>
          </p:cNvSpPr>
          <p:nvPr>
            <p:ph type="subTitle" idx="1"/>
          </p:nvPr>
        </p:nvSpPr>
        <p:spPr>
          <a:xfrm>
            <a:off x="1219200" y="4495800"/>
            <a:ext cx="6781800" cy="1323439"/>
          </a:xfrm>
        </p:spPr>
        <p:txBody>
          <a:bodyPr/>
          <a:lstStyle/>
          <a:p>
            <a:r>
              <a:rPr lang="en-US" sz="2800" dirty="0" smtClean="0"/>
              <a:t>Mike Pavolonis</a:t>
            </a:r>
            <a:r>
              <a:rPr lang="en-US" sz="2800" baseline="30000" dirty="0" smtClean="0"/>
              <a:t>1</a:t>
            </a:r>
            <a:r>
              <a:rPr lang="en-US" sz="2800" dirty="0" smtClean="0"/>
              <a:t>, John Cintineo</a:t>
            </a:r>
            <a:r>
              <a:rPr lang="en-US" sz="2800" baseline="30000" dirty="0"/>
              <a:t>2</a:t>
            </a:r>
            <a:r>
              <a:rPr lang="en-US" sz="2800" dirty="0" smtClean="0"/>
              <a:t>, </a:t>
            </a:r>
            <a:r>
              <a:rPr lang="en-US" sz="2800" dirty="0"/>
              <a:t>Justin </a:t>
            </a:r>
            <a:r>
              <a:rPr lang="en-US" sz="2800" dirty="0" smtClean="0"/>
              <a:t>Sieglaff</a:t>
            </a:r>
            <a:r>
              <a:rPr lang="en-US" sz="2800" baseline="30000" dirty="0" smtClean="0"/>
              <a:t>2</a:t>
            </a:r>
            <a:r>
              <a:rPr lang="en-US" sz="2800" dirty="0" smtClean="0"/>
              <a:t>, Dan Lindsey</a:t>
            </a:r>
            <a:r>
              <a:rPr lang="en-US" sz="2800" baseline="30000" dirty="0" smtClean="0"/>
              <a:t>1</a:t>
            </a:r>
            <a:r>
              <a:rPr lang="en-US" sz="2800" dirty="0" smtClean="0"/>
              <a:t>, and Eric Loken</a:t>
            </a:r>
            <a:r>
              <a:rPr lang="en-US" sz="2800" baseline="30000" dirty="0" smtClean="0"/>
              <a:t>2</a:t>
            </a:r>
            <a:endParaRPr lang="en-US" sz="2800" dirty="0"/>
          </a:p>
          <a:p>
            <a:endParaRPr lang="en-US" dirty="0">
              <a:solidFill>
                <a:srgbClr val="FFFFFF"/>
              </a:solidFill>
            </a:endParaRPr>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159</a:t>
            </a:fld>
            <a:endParaRPr lang="en-US"/>
          </a:p>
        </p:txBody>
      </p:sp>
      <p:sp>
        <p:nvSpPr>
          <p:cNvPr id="2" name="TextBox 1"/>
          <p:cNvSpPr txBox="1"/>
          <p:nvPr/>
        </p:nvSpPr>
        <p:spPr>
          <a:xfrm>
            <a:off x="609600" y="5410200"/>
            <a:ext cx="7620000" cy="830997"/>
          </a:xfrm>
          <a:prstGeom prst="rect">
            <a:avLst/>
          </a:prstGeom>
          <a:noFill/>
        </p:spPr>
        <p:txBody>
          <a:bodyPr wrap="square" rtlCol="0">
            <a:spAutoFit/>
          </a:bodyPr>
          <a:lstStyle/>
          <a:p>
            <a:pPr algn="ctr" fontAlgn="base">
              <a:spcBef>
                <a:spcPct val="0"/>
              </a:spcBef>
              <a:spcAft>
                <a:spcPct val="0"/>
              </a:spcAft>
            </a:pPr>
            <a:endParaRPr lang="en-US" baseline="30000" dirty="0">
              <a:solidFill>
                <a:srgbClr val="FFFFFF"/>
              </a:solidFill>
              <a:latin typeface="Arial" pitchFamily="34" charset="0"/>
            </a:endParaRPr>
          </a:p>
          <a:p>
            <a:pPr algn="ctr" fontAlgn="base">
              <a:spcBef>
                <a:spcPct val="0"/>
              </a:spcBef>
              <a:spcAft>
                <a:spcPct val="0"/>
              </a:spcAft>
            </a:pPr>
            <a:r>
              <a:rPr lang="en-US" baseline="30000" dirty="0">
                <a:solidFill>
                  <a:srgbClr val="F2C31A"/>
                </a:solidFill>
                <a:effectLst>
                  <a:outerShdw blurRad="50800" dist="38100" dir="2700000" algn="tl" rotWithShape="0">
                    <a:srgbClr val="000000">
                      <a:alpha val="43000"/>
                    </a:srgbClr>
                  </a:outerShdw>
                </a:effectLst>
                <a:latin typeface="Arial" pitchFamily="34" charset="0"/>
              </a:rPr>
              <a:t>1</a:t>
            </a:r>
            <a:r>
              <a:rPr lang="en-US" dirty="0">
                <a:solidFill>
                  <a:srgbClr val="F2C31A"/>
                </a:solidFill>
                <a:effectLst>
                  <a:outerShdw blurRad="50800" dist="38100" dir="2700000" algn="tl" rotWithShape="0">
                    <a:srgbClr val="000000">
                      <a:alpha val="43000"/>
                    </a:srgbClr>
                  </a:outerShdw>
                </a:effectLst>
                <a:latin typeface="Arial" pitchFamily="34" charset="0"/>
              </a:rPr>
              <a:t>NOAA/NESDIS; </a:t>
            </a:r>
            <a:r>
              <a:rPr lang="en-US" baseline="30000" dirty="0">
                <a:solidFill>
                  <a:srgbClr val="F2C31A"/>
                </a:solidFill>
                <a:effectLst>
                  <a:outerShdw blurRad="50800" dist="38100" dir="2700000" algn="tl" rotWithShape="0">
                    <a:srgbClr val="000000">
                      <a:alpha val="43000"/>
                    </a:srgbClr>
                  </a:outerShdw>
                </a:effectLst>
                <a:latin typeface="Arial" pitchFamily="34" charset="0"/>
              </a:rPr>
              <a:t>2</a:t>
            </a:r>
            <a:r>
              <a:rPr lang="en-US" dirty="0">
                <a:solidFill>
                  <a:srgbClr val="F2C31A"/>
                </a:solidFill>
                <a:effectLst>
                  <a:outerShdw blurRad="50800" dist="38100" dir="2700000" algn="tl" rotWithShape="0">
                    <a:srgbClr val="000000">
                      <a:alpha val="43000"/>
                    </a:srgbClr>
                  </a:outerShdw>
                </a:effectLst>
                <a:latin typeface="Arial" pitchFamily="34" charset="0"/>
              </a:rPr>
              <a:t>University of Wisconsin – CIMSS/SSEC</a:t>
            </a:r>
          </a:p>
          <a:p>
            <a:pPr fontAlgn="base">
              <a:spcBef>
                <a:spcPct val="0"/>
              </a:spcBef>
              <a:spcAft>
                <a:spcPct val="0"/>
              </a:spcAft>
            </a:pPr>
            <a:endParaRPr lang="en-US" dirty="0">
              <a:solidFill>
                <a:prstClr val="white"/>
              </a:solidFill>
              <a:latin typeface="Arial" pitchFamily="34" charset="0"/>
            </a:endParaRPr>
          </a:p>
        </p:txBody>
      </p:sp>
      <p:pic>
        <p:nvPicPr>
          <p:cNvPr id="3" name="Picture 2" descr="Supercell_Thunder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67100" cy="2367956"/>
          </a:xfrm>
          <a:prstGeom prst="rect">
            <a:avLst/>
          </a:prstGeom>
        </p:spPr>
      </p:pic>
      <p:pic>
        <p:nvPicPr>
          <p:cNvPr id="5" name="Picture 4" descr="800px-F5_tornado_Elie_Manitoba_20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0"/>
            <a:ext cx="3429000" cy="2400300"/>
          </a:xfrm>
          <a:prstGeom prst="rect">
            <a:avLst/>
          </a:prstGeom>
        </p:spPr>
      </p:pic>
    </p:spTree>
    <p:extLst>
      <p:ext uri="{BB962C8B-B14F-4D97-AF65-F5344CB8AC3E}">
        <p14:creationId xmlns:p14="http://schemas.microsoft.com/office/powerpoint/2010/main" val="190192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74D06E-2134-4E0F-9E24-833B66C4EBD7}" type="slidenum">
              <a:rPr lang="en-US" altLang="en-US">
                <a:solidFill>
                  <a:srgbClr val="000000"/>
                </a:solidFill>
              </a:rPr>
              <a:pPr eaLnBrk="1" hangingPunct="1"/>
              <a:t>16</a:t>
            </a:fld>
            <a:endParaRPr lang="en-US" altLang="en-US">
              <a:solidFill>
                <a:srgbClr val="000000"/>
              </a:solidFill>
            </a:endParaRPr>
          </a:p>
        </p:txBody>
      </p:sp>
      <p:pic>
        <p:nvPicPr>
          <p:cNvPr id="15363" name="Picture 2" descr="Fuj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57200"/>
            <a:ext cx="533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3"/>
          <p:cNvSpPr txBox="1">
            <a:spLocks noChangeArrowheads="1"/>
          </p:cNvSpPr>
          <p:nvPr/>
        </p:nvSpPr>
        <p:spPr bwMode="auto">
          <a:xfrm>
            <a:off x="304800" y="1565275"/>
            <a:ext cx="2438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smtClean="0">
                <a:solidFill>
                  <a:srgbClr val="333399"/>
                </a:solidFill>
                <a:latin typeface="Times New Roman" pitchFamily="18" charset="0"/>
              </a:rPr>
              <a:t>Suomi, Parent, and Fujita</a:t>
            </a:r>
          </a:p>
          <a:p>
            <a:pPr algn="ctr" fontAlgn="base">
              <a:spcBef>
                <a:spcPct val="0"/>
              </a:spcBef>
              <a:spcAft>
                <a:spcPct val="0"/>
              </a:spcAft>
            </a:pPr>
            <a:endParaRPr lang="en-US" altLang="en-US" sz="2400" b="1" smtClean="0">
              <a:solidFill>
                <a:srgbClr val="333399"/>
              </a:solidFill>
              <a:latin typeface="Times New Roman" pitchFamily="18" charset="0"/>
            </a:endParaRPr>
          </a:p>
          <a:p>
            <a:pPr algn="ctr" fontAlgn="base">
              <a:spcBef>
                <a:spcPct val="0"/>
              </a:spcBef>
              <a:spcAft>
                <a:spcPct val="0"/>
              </a:spcAft>
            </a:pPr>
            <a:r>
              <a:rPr lang="en-US" altLang="en-US" sz="2400" b="1" smtClean="0">
                <a:solidFill>
                  <a:srgbClr val="333399"/>
                </a:solidFill>
                <a:latin typeface="Times New Roman" pitchFamily="18" charset="0"/>
              </a:rPr>
              <a:t>create first color</a:t>
            </a:r>
          </a:p>
          <a:p>
            <a:pPr algn="ctr" fontAlgn="base">
              <a:spcBef>
                <a:spcPct val="0"/>
              </a:spcBef>
              <a:spcAft>
                <a:spcPct val="0"/>
              </a:spcAft>
            </a:pPr>
            <a:r>
              <a:rPr lang="en-US" altLang="en-US" sz="2400" b="1" smtClean="0">
                <a:solidFill>
                  <a:srgbClr val="333399"/>
                </a:solidFill>
                <a:latin typeface="Times New Roman" pitchFamily="18" charset="0"/>
              </a:rPr>
              <a:t>movie of planet Earth with </a:t>
            </a:r>
          </a:p>
          <a:p>
            <a:pPr algn="ctr" fontAlgn="base">
              <a:spcBef>
                <a:spcPct val="0"/>
              </a:spcBef>
              <a:spcAft>
                <a:spcPct val="0"/>
              </a:spcAft>
            </a:pPr>
            <a:r>
              <a:rPr lang="en-US" altLang="en-US" sz="2400" b="1" smtClean="0">
                <a:solidFill>
                  <a:srgbClr val="333399"/>
                </a:solidFill>
                <a:latin typeface="Times New Roman" pitchFamily="18" charset="0"/>
              </a:rPr>
              <a:t>ATS-III pictures</a:t>
            </a:r>
          </a:p>
        </p:txBody>
      </p:sp>
    </p:spTree>
    <p:extLst>
      <p:ext uri="{BB962C8B-B14F-4D97-AF65-F5344CB8AC3E}">
        <p14:creationId xmlns:p14="http://schemas.microsoft.com/office/powerpoint/2010/main" val="50695239"/>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160</a:t>
            </a:fld>
            <a:endParaRPr lang="en-US"/>
          </a:p>
        </p:txBody>
      </p:sp>
      <p:grpSp>
        <p:nvGrpSpPr>
          <p:cNvPr id="6" name="Group 5"/>
          <p:cNvGrpSpPr/>
          <p:nvPr/>
        </p:nvGrpSpPr>
        <p:grpSpPr>
          <a:xfrm>
            <a:off x="3186793" y="914400"/>
            <a:ext cx="3061607" cy="2667000"/>
            <a:chOff x="2958193" y="838200"/>
            <a:chExt cx="3061607" cy="2667000"/>
          </a:xfrm>
        </p:grpSpPr>
        <p:pic>
          <p:nvPicPr>
            <p:cNvPr id="7" name="Picture 6"/>
            <p:cNvPicPr>
              <a:picLocks noChangeAspect="1"/>
            </p:cNvPicPr>
            <p:nvPr/>
          </p:nvPicPr>
          <p:blipFill>
            <a:blip r:embed="rId3"/>
            <a:stretch>
              <a:fillRect/>
            </a:stretch>
          </p:blipFill>
          <p:spPr>
            <a:xfrm>
              <a:off x="2958193" y="1219200"/>
              <a:ext cx="3061607" cy="2286000"/>
            </a:xfrm>
            <a:prstGeom prst="rect">
              <a:avLst/>
            </a:prstGeom>
          </p:spPr>
        </p:pic>
        <p:sp>
          <p:nvSpPr>
            <p:cNvPr id="8" name="TextBox 7"/>
            <p:cNvSpPr txBox="1"/>
            <p:nvPr/>
          </p:nvSpPr>
          <p:spPr>
            <a:xfrm>
              <a:off x="3962400" y="838200"/>
              <a:ext cx="12192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Satellite</a:t>
              </a:r>
            </a:p>
          </p:txBody>
        </p:sp>
      </p:grpSp>
      <p:grpSp>
        <p:nvGrpSpPr>
          <p:cNvPr id="9" name="Group 8"/>
          <p:cNvGrpSpPr/>
          <p:nvPr/>
        </p:nvGrpSpPr>
        <p:grpSpPr>
          <a:xfrm>
            <a:off x="6385691" y="990600"/>
            <a:ext cx="2758309" cy="2362200"/>
            <a:chOff x="6233291" y="838200"/>
            <a:chExt cx="2758309" cy="2362200"/>
          </a:xfrm>
        </p:grpSpPr>
        <p:pic>
          <p:nvPicPr>
            <p:cNvPr id="10" name="Picture 9"/>
            <p:cNvPicPr>
              <a:picLocks noChangeAspect="1"/>
            </p:cNvPicPr>
            <p:nvPr/>
          </p:nvPicPr>
          <p:blipFill>
            <a:blip r:embed="rId4"/>
            <a:stretch>
              <a:fillRect/>
            </a:stretch>
          </p:blipFill>
          <p:spPr>
            <a:xfrm>
              <a:off x="6233291" y="1219200"/>
              <a:ext cx="2758309" cy="1981200"/>
            </a:xfrm>
            <a:prstGeom prst="rect">
              <a:avLst/>
            </a:prstGeom>
          </p:spPr>
        </p:pic>
        <p:sp>
          <p:nvSpPr>
            <p:cNvPr id="11" name="TextBox 10"/>
            <p:cNvSpPr txBox="1"/>
            <p:nvPr/>
          </p:nvSpPr>
          <p:spPr>
            <a:xfrm>
              <a:off x="7162800" y="838200"/>
              <a:ext cx="12192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Radar</a:t>
              </a:r>
            </a:p>
          </p:txBody>
        </p:sp>
      </p:grpSp>
      <p:grpSp>
        <p:nvGrpSpPr>
          <p:cNvPr id="15" name="Group 14"/>
          <p:cNvGrpSpPr/>
          <p:nvPr/>
        </p:nvGrpSpPr>
        <p:grpSpPr>
          <a:xfrm>
            <a:off x="38100" y="762000"/>
            <a:ext cx="3162300" cy="2743199"/>
            <a:chOff x="2819400" y="3581400"/>
            <a:chExt cx="3162300" cy="2743199"/>
          </a:xfrm>
        </p:grpSpPr>
        <p:pic>
          <p:nvPicPr>
            <p:cNvPr id="16" name="Picture 15"/>
            <p:cNvPicPr>
              <a:picLocks noChangeAspect="1"/>
            </p:cNvPicPr>
            <p:nvPr/>
          </p:nvPicPr>
          <p:blipFill>
            <a:blip r:embed="rId5"/>
            <a:stretch>
              <a:fillRect/>
            </a:stretch>
          </p:blipFill>
          <p:spPr>
            <a:xfrm>
              <a:off x="2928900" y="3962400"/>
              <a:ext cx="2786100" cy="2362199"/>
            </a:xfrm>
            <a:prstGeom prst="rect">
              <a:avLst/>
            </a:prstGeom>
          </p:spPr>
        </p:pic>
        <p:sp>
          <p:nvSpPr>
            <p:cNvPr id="17" name="TextBox 16"/>
            <p:cNvSpPr txBox="1"/>
            <p:nvPr/>
          </p:nvSpPr>
          <p:spPr>
            <a:xfrm>
              <a:off x="2819400" y="3581400"/>
              <a:ext cx="31623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High-res Numerical Models</a:t>
              </a:r>
            </a:p>
          </p:txBody>
        </p:sp>
      </p:grpSp>
      <p:sp>
        <p:nvSpPr>
          <p:cNvPr id="23" name="Title 1"/>
          <p:cNvSpPr txBox="1">
            <a:spLocks/>
          </p:cNvSpPr>
          <p:nvPr/>
        </p:nvSpPr>
        <p:spPr>
          <a:xfrm>
            <a:off x="0" y="0"/>
            <a:ext cx="9144000" cy="990600"/>
          </a:xfrm>
          <a:prstGeom prst="rect">
            <a:avLst/>
          </a:prstGeom>
        </p:spPr>
        <p:txBody>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r>
              <a:rPr lang="en-US" sz="3200" dirty="0" smtClean="0"/>
              <a:t>Problem: Converting “Big Data” to Information</a:t>
            </a:r>
            <a:endParaRPr lang="en-US" sz="3200" dirty="0"/>
          </a:p>
        </p:txBody>
      </p:sp>
      <p:sp>
        <p:nvSpPr>
          <p:cNvPr id="24" name="TextBox 23"/>
          <p:cNvSpPr txBox="1"/>
          <p:nvPr/>
        </p:nvSpPr>
        <p:spPr>
          <a:xfrm>
            <a:off x="0" y="3429000"/>
            <a:ext cx="3505200" cy="677108"/>
          </a:xfrm>
          <a:prstGeom prst="rect">
            <a:avLst/>
          </a:prstGeom>
          <a:noFill/>
        </p:spPr>
        <p:txBody>
          <a:bodyPr wrap="square" rtlCol="0">
            <a:spAutoFit/>
          </a:bodyPr>
          <a:lstStyle/>
          <a:p>
            <a:pPr fontAlgn="base">
              <a:spcBef>
                <a:spcPct val="0"/>
              </a:spcBef>
              <a:spcAft>
                <a:spcPct val="0"/>
              </a:spcAft>
            </a:pPr>
            <a:r>
              <a:rPr lang="en-US" sz="2000" b="1" dirty="0">
                <a:solidFill>
                  <a:srgbClr val="FFFFFF"/>
                </a:solidFill>
                <a:effectLst>
                  <a:outerShdw blurRad="50800" dist="38100" dir="2700000" algn="tl" rotWithShape="0">
                    <a:srgbClr val="000000">
                      <a:alpha val="43000"/>
                    </a:srgbClr>
                  </a:outerShdw>
                </a:effectLst>
                <a:latin typeface="Arial" pitchFamily="34" charset="0"/>
              </a:rPr>
              <a:t>1). Storm Environmen</a:t>
            </a:r>
            <a:r>
              <a:rPr lang="en-US" sz="2400" b="1" dirty="0">
                <a:solidFill>
                  <a:srgbClr val="FFFFFF"/>
                </a:solidFill>
                <a:effectLst>
                  <a:outerShdw blurRad="50800" dist="38100" dir="2700000" algn="tl" rotWithShape="0">
                    <a:srgbClr val="000000">
                      <a:alpha val="43000"/>
                    </a:srgbClr>
                  </a:outerShdw>
                </a:effectLst>
                <a:latin typeface="Arial" pitchFamily="34" charset="0"/>
              </a:rPr>
              <a:t>t</a:t>
            </a:r>
          </a:p>
          <a:p>
            <a:pPr algn="ctr" fontAlgn="base">
              <a:spcBef>
                <a:spcPct val="0"/>
              </a:spcBef>
              <a:spcAft>
                <a:spcPct val="0"/>
              </a:spcAft>
            </a:pPr>
            <a:r>
              <a:rPr lang="en-US" sz="1400" b="1" dirty="0">
                <a:solidFill>
                  <a:srgbClr val="FFFFFF"/>
                </a:solidFill>
                <a:effectLst>
                  <a:outerShdw blurRad="50800" dist="38100" dir="2700000" algn="tl" rotWithShape="0">
                    <a:srgbClr val="000000">
                      <a:alpha val="43000"/>
                    </a:srgbClr>
                  </a:outerShdw>
                </a:effectLst>
                <a:latin typeface="Arial" pitchFamily="34" charset="0"/>
              </a:rPr>
              <a:t>(Energetics of atmosphere)</a:t>
            </a:r>
          </a:p>
        </p:txBody>
      </p:sp>
      <p:sp>
        <p:nvSpPr>
          <p:cNvPr id="25" name="TextBox 24"/>
          <p:cNvSpPr txBox="1"/>
          <p:nvPr/>
        </p:nvSpPr>
        <p:spPr>
          <a:xfrm>
            <a:off x="6629400" y="3352800"/>
            <a:ext cx="2514600" cy="400110"/>
          </a:xfrm>
          <a:prstGeom prst="rect">
            <a:avLst/>
          </a:prstGeom>
          <a:noFill/>
        </p:spPr>
        <p:txBody>
          <a:bodyPr wrap="square" rtlCol="0">
            <a:spAutoFit/>
          </a:bodyPr>
          <a:lstStyle/>
          <a:p>
            <a:pPr fontAlgn="base">
              <a:spcBef>
                <a:spcPct val="0"/>
              </a:spcBef>
              <a:spcAft>
                <a:spcPct val="0"/>
              </a:spcAft>
            </a:pPr>
            <a:r>
              <a:rPr lang="en-US" sz="2000" b="1" dirty="0">
                <a:solidFill>
                  <a:srgbClr val="FFFFFF"/>
                </a:solidFill>
                <a:effectLst>
                  <a:outerShdw blurRad="50800" dist="38100" dir="2700000" algn="tl" rotWithShape="0">
                    <a:srgbClr val="000000">
                      <a:alpha val="43000"/>
                    </a:srgbClr>
                  </a:outerShdw>
                </a:effectLst>
                <a:latin typeface="Arial" pitchFamily="34" charset="0"/>
              </a:rPr>
              <a:t>3). Radar Intensity</a:t>
            </a:r>
          </a:p>
        </p:txBody>
      </p:sp>
      <p:sp>
        <p:nvSpPr>
          <p:cNvPr id="26" name="TextBox 25"/>
          <p:cNvSpPr txBox="1"/>
          <p:nvPr/>
        </p:nvSpPr>
        <p:spPr>
          <a:xfrm>
            <a:off x="3048000" y="3505200"/>
            <a:ext cx="3581400" cy="646331"/>
          </a:xfrm>
          <a:prstGeom prst="rect">
            <a:avLst/>
          </a:prstGeom>
          <a:noFill/>
        </p:spPr>
        <p:txBody>
          <a:bodyPr wrap="square" rtlCol="0">
            <a:spAutoFit/>
          </a:bodyPr>
          <a:lstStyle/>
          <a:p>
            <a:pPr fontAlgn="base">
              <a:spcBef>
                <a:spcPct val="0"/>
              </a:spcBef>
              <a:spcAft>
                <a:spcPct val="0"/>
              </a:spcAft>
            </a:pPr>
            <a:r>
              <a:rPr lang="en-US" b="1" dirty="0">
                <a:solidFill>
                  <a:srgbClr val="FFFFFF"/>
                </a:solidFill>
                <a:effectLst>
                  <a:outerShdw blurRad="50800" dist="38100" dir="2700000" algn="tl" rotWithShape="0">
                    <a:srgbClr val="000000">
                      <a:alpha val="43000"/>
                    </a:srgbClr>
                  </a:outerShdw>
                </a:effectLst>
                <a:latin typeface="Arial" pitchFamily="34" charset="0"/>
              </a:rPr>
              <a:t>2). Development of clouds in time captured by GOES</a:t>
            </a:r>
          </a:p>
        </p:txBody>
      </p:sp>
      <p:sp>
        <p:nvSpPr>
          <p:cNvPr id="27" name="Left Brace 26"/>
          <p:cNvSpPr/>
          <p:nvPr/>
        </p:nvSpPr>
        <p:spPr>
          <a:xfrm rot="16200000">
            <a:off x="4191000" y="152400"/>
            <a:ext cx="609600" cy="83820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28" name="TextBox 27"/>
          <p:cNvSpPr txBox="1"/>
          <p:nvPr/>
        </p:nvSpPr>
        <p:spPr>
          <a:xfrm>
            <a:off x="533400" y="4800600"/>
            <a:ext cx="8153400" cy="954107"/>
          </a:xfrm>
          <a:prstGeom prst="rect">
            <a:avLst/>
          </a:prstGeom>
          <a:noFill/>
        </p:spPr>
        <p:txBody>
          <a:bodyPr wrap="square" rtlCol="0">
            <a:spAutoFit/>
          </a:bodyPr>
          <a:lstStyle/>
          <a:p>
            <a:pPr fontAlgn="base">
              <a:spcBef>
                <a:spcPct val="0"/>
              </a:spcBef>
              <a:spcAft>
                <a:spcPct val="0"/>
              </a:spcAft>
            </a:pPr>
            <a:r>
              <a:rPr lang="en-US" sz="2800" i="1" dirty="0">
                <a:solidFill>
                  <a:prstClr val="white"/>
                </a:solidFill>
                <a:latin typeface="Arial" pitchFamily="34" charset="0"/>
              </a:rPr>
              <a:t>Probability a developing thunderstorm will produce severe weather in the future (up to 60 minutes)</a:t>
            </a:r>
          </a:p>
        </p:txBody>
      </p:sp>
    </p:spTree>
    <p:extLst>
      <p:ext uri="{BB962C8B-B14F-4D97-AF65-F5344CB8AC3E}">
        <p14:creationId xmlns:p14="http://schemas.microsoft.com/office/powerpoint/2010/main" val="156798428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161</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24"/>
            <a:ext cx="8305800" cy="584776"/>
          </a:xfrm>
          <a:prstGeom prst="rect">
            <a:avLst/>
          </a:prstGeom>
          <a:noFill/>
        </p:spPr>
        <p:txBody>
          <a:bodyPr wrap="square" rtlCol="0">
            <a:spAutoFit/>
          </a:bodyPr>
          <a:lstStyle/>
          <a:p>
            <a:pPr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00"/>
            <a:ext cx="6324600" cy="2209800"/>
            <a:chOff x="2819400" y="1828800"/>
            <a:chExt cx="6324600" cy="2209800"/>
          </a:xfrm>
        </p:grpSpPr>
        <p:sp>
          <p:nvSpPr>
            <p:cNvPr id="3" name="TextBox 2"/>
            <p:cNvSpPr txBox="1"/>
            <p:nvPr/>
          </p:nvSpPr>
          <p:spPr>
            <a:xfrm>
              <a:off x="4419600" y="2438400"/>
              <a:ext cx="4724400" cy="923330"/>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00"/>
              <a:ext cx="381000" cy="10712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54"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0" y="1371600"/>
            <a:ext cx="7387839" cy="4343400"/>
          </a:xfrm>
          <a:prstGeom prst="rect">
            <a:avLst/>
          </a:prstGeom>
        </p:spPr>
      </p:pic>
      <p:sp>
        <p:nvSpPr>
          <p:cNvPr id="48" name="TextBox 47"/>
          <p:cNvSpPr txBox="1"/>
          <p:nvPr/>
        </p:nvSpPr>
        <p:spPr>
          <a:xfrm>
            <a:off x="4419600" y="3276600"/>
            <a:ext cx="4724400" cy="1477328"/>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43"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Tree>
    <p:extLst>
      <p:ext uri="{BB962C8B-B14F-4D97-AF65-F5344CB8AC3E}">
        <p14:creationId xmlns:p14="http://schemas.microsoft.com/office/powerpoint/2010/main" val="35626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162</a:t>
            </a:fld>
            <a:endParaRPr lang="en-US"/>
          </a:p>
        </p:txBody>
      </p:sp>
      <p:sp>
        <p:nvSpPr>
          <p:cNvPr id="3" name="Title 1"/>
          <p:cNvSpPr>
            <a:spLocks noGrp="1"/>
          </p:cNvSpPr>
          <p:nvPr>
            <p:ph type="title"/>
          </p:nvPr>
        </p:nvSpPr>
        <p:spPr>
          <a:xfrm>
            <a:off x="458262" y="0"/>
            <a:ext cx="8228538" cy="990600"/>
          </a:xfrm>
        </p:spPr>
        <p:txBody>
          <a:bodyPr/>
          <a:lstStyle/>
          <a:p>
            <a:r>
              <a:rPr lang="en-US" sz="3600" dirty="0" smtClean="0"/>
              <a:t>Model Evaluation (2014)</a:t>
            </a:r>
            <a:endParaRPr lang="en-US" sz="3600" dirty="0"/>
          </a:p>
        </p:txBody>
      </p:sp>
      <p:pic>
        <p:nvPicPr>
          <p:cNvPr id="8" name="Picture 7" descr="model-nws_skill_2014_withWithoutSa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07114" cy="5613902"/>
          </a:xfrm>
          <a:prstGeom prst="rect">
            <a:avLst/>
          </a:prstGeom>
        </p:spPr>
      </p:pic>
      <p:sp>
        <p:nvSpPr>
          <p:cNvPr id="15" name="TextBox 14"/>
          <p:cNvSpPr txBox="1"/>
          <p:nvPr/>
        </p:nvSpPr>
        <p:spPr>
          <a:xfrm>
            <a:off x="4114800" y="3352800"/>
            <a:ext cx="2057400" cy="646331"/>
          </a:xfrm>
          <a:prstGeom prst="rect">
            <a:avLst/>
          </a:prstGeom>
          <a:noFill/>
        </p:spPr>
        <p:txBody>
          <a:bodyPr wrap="square" rtlCol="0">
            <a:spAutoFit/>
          </a:bodyPr>
          <a:lstStyle/>
          <a:p>
            <a:pPr fontAlgn="base">
              <a:spcBef>
                <a:spcPct val="0"/>
              </a:spcBef>
              <a:spcAft>
                <a:spcPct val="0"/>
              </a:spcAft>
            </a:pPr>
            <a:r>
              <a:rPr lang="en-US" b="1" dirty="0">
                <a:solidFill>
                  <a:srgbClr val="000000"/>
                </a:solidFill>
                <a:latin typeface="Arial" pitchFamily="34" charset="0"/>
              </a:rPr>
              <a:t>NWS:</a:t>
            </a:r>
            <a:r>
              <a:rPr lang="en-US" dirty="0">
                <a:solidFill>
                  <a:srgbClr val="000000"/>
                </a:solidFill>
                <a:latin typeface="Arial" pitchFamily="34" charset="0"/>
              </a:rPr>
              <a:t>0.44</a:t>
            </a:r>
          </a:p>
          <a:p>
            <a:pPr fontAlgn="base">
              <a:spcBef>
                <a:spcPct val="0"/>
              </a:spcBef>
              <a:spcAft>
                <a:spcPct val="0"/>
              </a:spcAft>
            </a:pPr>
            <a:r>
              <a:rPr lang="en-US" b="1" dirty="0" err="1">
                <a:solidFill>
                  <a:srgbClr val="000000"/>
                </a:solidFill>
                <a:latin typeface="Arial" pitchFamily="34" charset="0"/>
              </a:rPr>
              <a:t>ProbSevere</a:t>
            </a:r>
            <a:r>
              <a:rPr lang="en-US" b="1" dirty="0">
                <a:solidFill>
                  <a:srgbClr val="000000"/>
                </a:solidFill>
                <a:latin typeface="Arial" pitchFamily="34" charset="0"/>
              </a:rPr>
              <a:t>: </a:t>
            </a:r>
            <a:r>
              <a:rPr lang="en-US" dirty="0">
                <a:solidFill>
                  <a:srgbClr val="000000"/>
                </a:solidFill>
                <a:latin typeface="Arial" pitchFamily="34" charset="0"/>
              </a:rPr>
              <a:t>0.32</a:t>
            </a:r>
          </a:p>
        </p:txBody>
      </p:sp>
      <p:sp>
        <p:nvSpPr>
          <p:cNvPr id="16" name="TextBox 15"/>
          <p:cNvSpPr txBox="1"/>
          <p:nvPr/>
        </p:nvSpPr>
        <p:spPr>
          <a:xfrm>
            <a:off x="3505200" y="1905000"/>
            <a:ext cx="2971800" cy="646331"/>
          </a:xfrm>
          <a:prstGeom prst="rect">
            <a:avLst/>
          </a:prstGeom>
          <a:noFill/>
        </p:spPr>
        <p:txBody>
          <a:bodyPr wrap="square" rtlCol="0">
            <a:spAutoFit/>
          </a:bodyPr>
          <a:lstStyle/>
          <a:p>
            <a:pPr fontAlgn="base">
              <a:spcBef>
                <a:spcPct val="0"/>
              </a:spcBef>
              <a:spcAft>
                <a:spcPct val="0"/>
              </a:spcAft>
            </a:pPr>
            <a:r>
              <a:rPr lang="en-US" b="1" dirty="0">
                <a:solidFill>
                  <a:srgbClr val="000000"/>
                </a:solidFill>
                <a:latin typeface="Arial" pitchFamily="34" charset="0"/>
              </a:rPr>
              <a:t>NWS:</a:t>
            </a:r>
            <a:r>
              <a:rPr lang="en-US" dirty="0">
                <a:solidFill>
                  <a:srgbClr val="000000"/>
                </a:solidFill>
                <a:latin typeface="Arial" pitchFamily="34" charset="0"/>
              </a:rPr>
              <a:t>19 minutes</a:t>
            </a:r>
          </a:p>
          <a:p>
            <a:pPr fontAlgn="base">
              <a:spcBef>
                <a:spcPct val="0"/>
              </a:spcBef>
              <a:spcAft>
                <a:spcPct val="0"/>
              </a:spcAft>
            </a:pPr>
            <a:r>
              <a:rPr lang="en-US" b="1" dirty="0" err="1">
                <a:solidFill>
                  <a:srgbClr val="000000"/>
                </a:solidFill>
                <a:latin typeface="Arial" pitchFamily="34" charset="0"/>
              </a:rPr>
              <a:t>ProbSevere</a:t>
            </a:r>
            <a:r>
              <a:rPr lang="en-US" b="1" dirty="0">
                <a:solidFill>
                  <a:srgbClr val="000000"/>
                </a:solidFill>
                <a:latin typeface="Arial" pitchFamily="34" charset="0"/>
              </a:rPr>
              <a:t>: </a:t>
            </a:r>
            <a:r>
              <a:rPr lang="en-US" dirty="0">
                <a:solidFill>
                  <a:srgbClr val="000000"/>
                </a:solidFill>
                <a:latin typeface="Arial" pitchFamily="34" charset="0"/>
              </a:rPr>
              <a:t>29 minutes</a:t>
            </a:r>
          </a:p>
        </p:txBody>
      </p:sp>
      <p:cxnSp>
        <p:nvCxnSpPr>
          <p:cNvPr id="17" name="Straight Arrow Connector 16"/>
          <p:cNvCxnSpPr/>
          <p:nvPr/>
        </p:nvCxnSpPr>
        <p:spPr>
          <a:xfrm>
            <a:off x="5638800" y="2057400"/>
            <a:ext cx="762000" cy="152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029200" y="3962400"/>
            <a:ext cx="0" cy="533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33400" y="228600"/>
            <a:ext cx="8229600" cy="1323439"/>
          </a:xfrm>
          <a:prstGeom prst="rect">
            <a:avLst/>
          </a:prstGeom>
          <a:solidFill>
            <a:srgbClr val="FFFF00"/>
          </a:solidFill>
          <a:ln w="31750">
            <a:solidFill>
              <a:schemeClr val="bg1"/>
            </a:solidFill>
          </a:ln>
        </p:spPr>
        <p:txBody>
          <a:bodyPr wrap="square" rtlCol="0">
            <a:spAutoFit/>
          </a:bodyPr>
          <a:lstStyle/>
          <a:p>
            <a:pPr fontAlgn="base">
              <a:spcBef>
                <a:spcPct val="0"/>
              </a:spcBef>
              <a:spcAft>
                <a:spcPct val="0"/>
              </a:spcAft>
            </a:pPr>
            <a:r>
              <a:rPr lang="en-US" sz="2000" b="1" dirty="0">
                <a:solidFill>
                  <a:prstClr val="black"/>
                </a:solidFill>
                <a:latin typeface="Arial" pitchFamily="34" charset="0"/>
              </a:rPr>
              <a:t>We fully expect that the impact of the satellite component will be even greater with GOES-R (more frequent images, factor 4 improvement in spatial resolution, more spectral bands for inferring cloud properties, lightning mapping)</a:t>
            </a:r>
          </a:p>
        </p:txBody>
      </p:sp>
    </p:spTree>
    <p:extLst>
      <p:ext uri="{BB962C8B-B14F-4D97-AF65-F5344CB8AC3E}">
        <p14:creationId xmlns:p14="http://schemas.microsoft.com/office/powerpoint/2010/main" val="40316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163</a:t>
            </a:fld>
            <a:endParaRPr lang="en-US"/>
          </a:p>
        </p:txBody>
      </p:sp>
      <p:sp>
        <p:nvSpPr>
          <p:cNvPr id="8" name="TextBox 7"/>
          <p:cNvSpPr txBox="1"/>
          <p:nvPr/>
        </p:nvSpPr>
        <p:spPr>
          <a:xfrm>
            <a:off x="6172200" y="621268"/>
            <a:ext cx="2971800" cy="369332"/>
          </a:xfrm>
          <a:prstGeom prst="rect">
            <a:avLst/>
          </a:prstGeom>
          <a:solidFill>
            <a:schemeClr val="bg1"/>
          </a:solidFill>
        </p:spPr>
        <p:txBody>
          <a:bodyPr wrap="square" rtlCol="0">
            <a:spAutoFit/>
          </a:bodyPr>
          <a:lstStyle/>
          <a:p>
            <a:pPr fontAlgn="base">
              <a:spcBef>
                <a:spcPct val="0"/>
              </a:spcBef>
              <a:spcAft>
                <a:spcPct val="0"/>
              </a:spcAft>
            </a:pPr>
            <a:r>
              <a:rPr lang="en-US" dirty="0">
                <a:solidFill>
                  <a:srgbClr val="FFFF00"/>
                </a:solidFill>
                <a:latin typeface="Arial" pitchFamily="34" charset="0"/>
              </a:rPr>
              <a:t>2059 UTC Jun-18-2013</a:t>
            </a:r>
          </a:p>
        </p:txBody>
      </p:sp>
      <p:sp>
        <p:nvSpPr>
          <p:cNvPr id="20" name="TextBox 19"/>
          <p:cNvSpPr txBox="1"/>
          <p:nvPr/>
        </p:nvSpPr>
        <p:spPr>
          <a:xfrm>
            <a:off x="1524000" y="0"/>
            <a:ext cx="6172200" cy="461665"/>
          </a:xfrm>
          <a:prstGeom prst="rect">
            <a:avLst/>
          </a:prstGeom>
          <a:noFill/>
        </p:spPr>
        <p:txBody>
          <a:bodyPr wrap="square" rtlCol="0">
            <a:spAutoFit/>
          </a:bodyPr>
          <a:lstStyle/>
          <a:p>
            <a:pPr algn="ctr" fontAlgn="base">
              <a:spcBef>
                <a:spcPct val="0"/>
              </a:spcBef>
              <a:spcAft>
                <a:spcPct val="0"/>
              </a:spcAft>
            </a:pPr>
            <a:r>
              <a:rPr lang="en-US" sz="2400" dirty="0">
                <a:solidFill>
                  <a:prstClr val="white"/>
                </a:solidFill>
                <a:latin typeface="Arial" pitchFamily="34" charset="0"/>
              </a:rPr>
              <a:t>What information does the satellite provide?</a:t>
            </a:r>
          </a:p>
        </p:txBody>
      </p:sp>
      <p:grpSp>
        <p:nvGrpSpPr>
          <p:cNvPr id="5" name="Group 4"/>
          <p:cNvGrpSpPr/>
          <p:nvPr/>
        </p:nvGrpSpPr>
        <p:grpSpPr>
          <a:xfrm>
            <a:off x="1" y="1066800"/>
            <a:ext cx="9143999" cy="3464243"/>
            <a:chOff x="1" y="1295400"/>
            <a:chExt cx="9143999" cy="3464243"/>
          </a:xfrm>
        </p:grpSpPr>
        <p:pic>
          <p:nvPicPr>
            <p:cNvPr id="2" name="Picture 1" descr="ps_20130618_205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95400"/>
              <a:ext cx="4575826" cy="2989849"/>
            </a:xfrm>
            <a:prstGeom prst="rect">
              <a:avLst/>
            </a:prstGeom>
          </p:spPr>
        </p:pic>
        <p:sp>
          <p:nvSpPr>
            <p:cNvPr id="9" name="TextBox 8"/>
            <p:cNvSpPr txBox="1"/>
            <p:nvPr/>
          </p:nvSpPr>
          <p:spPr>
            <a:xfrm>
              <a:off x="76200" y="3657600"/>
              <a:ext cx="9906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MO</a:t>
              </a:r>
            </a:p>
          </p:txBody>
        </p:sp>
        <p:sp>
          <p:nvSpPr>
            <p:cNvPr id="10" name="TextBox 9"/>
            <p:cNvSpPr txBox="1"/>
            <p:nvPr/>
          </p:nvSpPr>
          <p:spPr>
            <a:xfrm>
              <a:off x="152400" y="1371600"/>
              <a:ext cx="914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IA</a:t>
              </a:r>
            </a:p>
          </p:txBody>
        </p:sp>
        <p:sp>
          <p:nvSpPr>
            <p:cNvPr id="13" name="TextBox 12"/>
            <p:cNvSpPr txBox="1"/>
            <p:nvPr/>
          </p:nvSpPr>
          <p:spPr>
            <a:xfrm>
              <a:off x="3733800" y="3429000"/>
              <a:ext cx="6858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IL</a:t>
              </a:r>
            </a:p>
          </p:txBody>
        </p:sp>
        <p:pic>
          <p:nvPicPr>
            <p:cNvPr id="3" name="Picture 2" descr="ps_20130618_2059_nosa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0636" y="1295400"/>
              <a:ext cx="4563364" cy="2981706"/>
            </a:xfrm>
            <a:prstGeom prst="rect">
              <a:avLst/>
            </a:prstGeom>
          </p:spPr>
        </p:pic>
        <p:sp>
          <p:nvSpPr>
            <p:cNvPr id="21" name="TextBox 20"/>
            <p:cNvSpPr txBox="1"/>
            <p:nvPr/>
          </p:nvSpPr>
          <p:spPr>
            <a:xfrm>
              <a:off x="4648200" y="3657600"/>
              <a:ext cx="9906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MO</a:t>
              </a:r>
            </a:p>
          </p:txBody>
        </p:sp>
        <p:sp>
          <p:nvSpPr>
            <p:cNvPr id="22" name="TextBox 21"/>
            <p:cNvSpPr txBox="1"/>
            <p:nvPr/>
          </p:nvSpPr>
          <p:spPr>
            <a:xfrm>
              <a:off x="4724400" y="1371600"/>
              <a:ext cx="914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IA</a:t>
              </a:r>
            </a:p>
          </p:txBody>
        </p:sp>
        <p:sp>
          <p:nvSpPr>
            <p:cNvPr id="23" name="TextBox 22"/>
            <p:cNvSpPr txBox="1"/>
            <p:nvPr/>
          </p:nvSpPr>
          <p:spPr>
            <a:xfrm>
              <a:off x="8305800" y="3429000"/>
              <a:ext cx="6858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IL</a:t>
              </a:r>
            </a:p>
          </p:txBody>
        </p:sp>
        <p:sp>
          <p:nvSpPr>
            <p:cNvPr id="24" name="TextBox 23"/>
            <p:cNvSpPr txBox="1"/>
            <p:nvPr/>
          </p:nvSpPr>
          <p:spPr>
            <a:xfrm>
              <a:off x="990600" y="3200400"/>
              <a:ext cx="23622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08FFFC"/>
                  </a:solidFill>
                  <a:latin typeface="Arial" pitchFamily="34" charset="0"/>
                </a:rPr>
                <a:t>Prob = 93%</a:t>
              </a:r>
            </a:p>
          </p:txBody>
        </p:sp>
        <p:sp>
          <p:nvSpPr>
            <p:cNvPr id="25" name="TextBox 24"/>
            <p:cNvSpPr txBox="1"/>
            <p:nvPr/>
          </p:nvSpPr>
          <p:spPr>
            <a:xfrm>
              <a:off x="5486400" y="3200400"/>
              <a:ext cx="23622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08FFFC"/>
                  </a:solidFill>
                  <a:latin typeface="Arial" pitchFamily="34" charset="0"/>
                </a:rPr>
                <a:t>Prob = 40%</a:t>
              </a:r>
            </a:p>
          </p:txBody>
        </p:sp>
        <p:sp>
          <p:nvSpPr>
            <p:cNvPr id="26" name="TextBox 25"/>
            <p:cNvSpPr txBox="1"/>
            <p:nvPr/>
          </p:nvSpPr>
          <p:spPr>
            <a:xfrm>
              <a:off x="304800" y="4267200"/>
              <a:ext cx="3962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NWP + Satellite + Radar</a:t>
              </a:r>
            </a:p>
          </p:txBody>
        </p:sp>
        <p:sp>
          <p:nvSpPr>
            <p:cNvPr id="27" name="TextBox 26"/>
            <p:cNvSpPr txBox="1"/>
            <p:nvPr/>
          </p:nvSpPr>
          <p:spPr>
            <a:xfrm>
              <a:off x="4953000" y="4267200"/>
              <a:ext cx="3962400" cy="492443"/>
            </a:xfrm>
            <a:prstGeom prst="rect">
              <a:avLst/>
            </a:prstGeom>
            <a:solidFill>
              <a:schemeClr val="bg1"/>
            </a:solidFill>
          </p:spPr>
          <p:txBody>
            <a:bodyPr wrap="square" rtlCol="0">
              <a:spAutoFit/>
            </a:bodyPr>
            <a:lstStyle/>
            <a:p>
              <a:pPr fontAlgn="base">
                <a:spcBef>
                  <a:spcPct val="0"/>
                </a:spcBef>
                <a:spcAft>
                  <a:spcPct val="0"/>
                </a:spcAft>
              </a:pPr>
              <a:r>
                <a:rPr lang="en-US" sz="2600" dirty="0">
                  <a:solidFill>
                    <a:srgbClr val="FFFF00"/>
                  </a:solidFill>
                  <a:latin typeface="Arial" pitchFamily="34" charset="0"/>
                </a:rPr>
                <a:t>NWP + </a:t>
              </a:r>
              <a:r>
                <a:rPr lang="en-US" sz="2600" strike="sngStrike" dirty="0">
                  <a:solidFill>
                    <a:prstClr val="white">
                      <a:lumMod val="65000"/>
                    </a:prstClr>
                  </a:solidFill>
                  <a:latin typeface="Arial" pitchFamily="34" charset="0"/>
                </a:rPr>
                <a:t>Satellite</a:t>
              </a:r>
              <a:r>
                <a:rPr lang="en-US" sz="2600" dirty="0">
                  <a:solidFill>
                    <a:srgbClr val="FFFF00"/>
                  </a:solidFill>
                  <a:latin typeface="Arial" pitchFamily="34" charset="0"/>
                </a:rPr>
                <a:t> + Radar</a:t>
              </a:r>
            </a:p>
          </p:txBody>
        </p:sp>
      </p:grpSp>
      <p:graphicFrame>
        <p:nvGraphicFramePr>
          <p:cNvPr id="6" name="Table 5"/>
          <p:cNvGraphicFramePr>
            <a:graphicFrameLocks noGrp="1"/>
          </p:cNvGraphicFramePr>
          <p:nvPr>
            <p:extLst>
              <p:ext uri="{D42A27DB-BD31-4B8C-83A1-F6EECF244321}">
                <p14:modId xmlns:p14="http://schemas.microsoft.com/office/powerpoint/2010/main" val="3732080974"/>
              </p:ext>
            </p:extLst>
          </p:nvPr>
        </p:nvGraphicFramePr>
        <p:xfrm>
          <a:off x="1190625" y="4542155"/>
          <a:ext cx="4953000" cy="1920240"/>
        </p:xfrm>
        <a:graphic>
          <a:graphicData uri="http://schemas.openxmlformats.org/drawingml/2006/table">
            <a:tbl>
              <a:tblPr firstRow="1" bandRow="1">
                <a:tableStyleId>{073A0DAA-6AF3-43AB-8588-CEC1D06C72B9}</a:tableStyleId>
              </a:tblPr>
              <a:tblGrid>
                <a:gridCol w="1651000"/>
                <a:gridCol w="1651000"/>
                <a:gridCol w="1651000"/>
              </a:tblGrid>
              <a:tr h="232954">
                <a:tc>
                  <a:txBody>
                    <a:bodyPr/>
                    <a:lstStyle/>
                    <a:p>
                      <a:r>
                        <a:rPr lang="en-US" sz="1200" dirty="0" smtClean="0"/>
                        <a:t>Time</a:t>
                      </a:r>
                      <a:r>
                        <a:rPr lang="en-US" sz="1200" baseline="0" dirty="0" smtClean="0"/>
                        <a:t> (UTC)</a:t>
                      </a:r>
                      <a:endParaRPr lang="en-US" sz="1200" dirty="0"/>
                    </a:p>
                  </a:txBody>
                  <a:tcPr/>
                </a:tc>
                <a:tc>
                  <a:txBody>
                    <a:bodyPr/>
                    <a:lstStyle/>
                    <a:p>
                      <a:r>
                        <a:rPr lang="en-US" sz="1200" dirty="0" smtClean="0"/>
                        <a:t>With Satellite</a:t>
                      </a:r>
                      <a:endParaRPr lang="en-US" sz="1200" dirty="0"/>
                    </a:p>
                  </a:txBody>
                  <a:tcPr/>
                </a:tc>
                <a:tc>
                  <a:txBody>
                    <a:bodyPr/>
                    <a:lstStyle/>
                    <a:p>
                      <a:r>
                        <a:rPr lang="en-US" sz="1200" dirty="0" smtClean="0"/>
                        <a:t>Without Satellite</a:t>
                      </a:r>
                      <a:endParaRPr lang="en-US" sz="1200" dirty="0"/>
                    </a:p>
                  </a:txBody>
                  <a:tcPr/>
                </a:tc>
              </a:tr>
              <a:tr h="232954">
                <a:tc>
                  <a:txBody>
                    <a:bodyPr/>
                    <a:lstStyle/>
                    <a:p>
                      <a:r>
                        <a:rPr lang="en-US" sz="1200" dirty="0" smtClean="0"/>
                        <a:t>1954</a:t>
                      </a:r>
                      <a:endParaRPr lang="en-US" sz="1200" dirty="0"/>
                    </a:p>
                  </a:txBody>
                  <a:tcPr/>
                </a:tc>
                <a:tc>
                  <a:txBody>
                    <a:bodyPr/>
                    <a:lstStyle/>
                    <a:p>
                      <a:r>
                        <a:rPr lang="en-US" sz="1200" dirty="0" smtClean="0"/>
                        <a:t>6%</a:t>
                      </a:r>
                      <a:endParaRPr lang="en-US" sz="1200" dirty="0"/>
                    </a:p>
                  </a:txBody>
                  <a:tcPr/>
                </a:tc>
                <a:tc>
                  <a:txBody>
                    <a:bodyPr/>
                    <a:lstStyle/>
                    <a:p>
                      <a:r>
                        <a:rPr lang="en-US" sz="1200" dirty="0" smtClean="0"/>
                        <a:t>3%</a:t>
                      </a:r>
                      <a:endParaRPr lang="en-US" sz="1200" dirty="0"/>
                    </a:p>
                  </a:txBody>
                  <a:tcPr/>
                </a:tc>
              </a:tr>
              <a:tr h="232954">
                <a:tc>
                  <a:txBody>
                    <a:bodyPr/>
                    <a:lstStyle/>
                    <a:p>
                      <a:r>
                        <a:rPr lang="en-US" sz="1200" dirty="0" smtClean="0"/>
                        <a:t>1959</a:t>
                      </a:r>
                      <a:endParaRPr lang="en-US" sz="1200" dirty="0"/>
                    </a:p>
                  </a:txBody>
                  <a:tcPr/>
                </a:tc>
                <a:tc>
                  <a:txBody>
                    <a:bodyPr/>
                    <a:lstStyle/>
                    <a:p>
                      <a:r>
                        <a:rPr lang="en-US" sz="1200" dirty="0" smtClean="0"/>
                        <a:t>18%</a:t>
                      </a:r>
                      <a:endParaRPr lang="en-US" sz="1200" dirty="0"/>
                    </a:p>
                  </a:txBody>
                  <a:tcPr/>
                </a:tc>
                <a:tc>
                  <a:txBody>
                    <a:bodyPr/>
                    <a:lstStyle/>
                    <a:p>
                      <a:r>
                        <a:rPr lang="en-US" sz="1200" dirty="0" smtClean="0"/>
                        <a:t>3%</a:t>
                      </a:r>
                      <a:endParaRPr lang="en-US" sz="1200" dirty="0"/>
                    </a:p>
                  </a:txBody>
                  <a:tcPr/>
                </a:tc>
              </a:tr>
              <a:tr h="232954">
                <a:tc>
                  <a:txBody>
                    <a:bodyPr/>
                    <a:lstStyle/>
                    <a:p>
                      <a:r>
                        <a:rPr lang="en-US" sz="1200" dirty="0" smtClean="0"/>
                        <a:t>2009</a:t>
                      </a:r>
                      <a:endParaRPr lang="en-US" sz="1200" dirty="0"/>
                    </a:p>
                  </a:txBody>
                  <a:tcPr/>
                </a:tc>
                <a:tc>
                  <a:txBody>
                    <a:bodyPr/>
                    <a:lstStyle/>
                    <a:p>
                      <a:r>
                        <a:rPr lang="en-US" sz="1200" dirty="0" smtClean="0"/>
                        <a:t>35%</a:t>
                      </a:r>
                      <a:endParaRPr lang="en-US" sz="1200" dirty="0"/>
                    </a:p>
                  </a:txBody>
                  <a:tcPr/>
                </a:tc>
                <a:tc>
                  <a:txBody>
                    <a:bodyPr/>
                    <a:lstStyle/>
                    <a:p>
                      <a:r>
                        <a:rPr lang="en-US" sz="1200" dirty="0" smtClean="0"/>
                        <a:t>7%</a:t>
                      </a:r>
                      <a:endParaRPr lang="en-US" sz="1200" dirty="0"/>
                    </a:p>
                  </a:txBody>
                  <a:tcPr/>
                </a:tc>
              </a:tr>
              <a:tr h="232954">
                <a:tc>
                  <a:txBody>
                    <a:bodyPr/>
                    <a:lstStyle/>
                    <a:p>
                      <a:r>
                        <a:rPr lang="en-US" sz="1200" b="1" dirty="0" smtClean="0"/>
                        <a:t>2014</a:t>
                      </a:r>
                      <a:endParaRPr lang="en-US" sz="1200" b="1" dirty="0"/>
                    </a:p>
                  </a:txBody>
                  <a:tcPr/>
                </a:tc>
                <a:tc>
                  <a:txBody>
                    <a:bodyPr/>
                    <a:lstStyle/>
                    <a:p>
                      <a:r>
                        <a:rPr lang="en-US" sz="1200" b="1" dirty="0" smtClean="0"/>
                        <a:t>60%</a:t>
                      </a:r>
                      <a:endParaRPr lang="en-US" sz="1200" b="1" dirty="0"/>
                    </a:p>
                  </a:txBody>
                  <a:tcPr/>
                </a:tc>
                <a:tc>
                  <a:txBody>
                    <a:bodyPr/>
                    <a:lstStyle/>
                    <a:p>
                      <a:r>
                        <a:rPr lang="en-US" sz="1200" b="1" dirty="0" smtClean="0"/>
                        <a:t>12%</a:t>
                      </a:r>
                    </a:p>
                  </a:txBody>
                  <a:tcPr/>
                </a:tc>
              </a:tr>
              <a:tr h="232954">
                <a:tc>
                  <a:txBody>
                    <a:bodyPr/>
                    <a:lstStyle/>
                    <a:p>
                      <a:r>
                        <a:rPr lang="en-US" sz="1200" dirty="0" smtClean="0"/>
                        <a:t>2054</a:t>
                      </a:r>
                      <a:endParaRPr lang="en-US" sz="1200" dirty="0"/>
                    </a:p>
                  </a:txBody>
                  <a:tcPr/>
                </a:tc>
                <a:tc>
                  <a:txBody>
                    <a:bodyPr/>
                    <a:lstStyle/>
                    <a:p>
                      <a:r>
                        <a:rPr lang="en-US" sz="1200" dirty="0" smtClean="0"/>
                        <a:t>73%</a:t>
                      </a:r>
                      <a:endParaRPr lang="en-US" sz="1200" dirty="0"/>
                    </a:p>
                  </a:txBody>
                  <a:tcPr/>
                </a:tc>
                <a:tc>
                  <a:txBody>
                    <a:bodyPr/>
                    <a:lstStyle/>
                    <a:p>
                      <a:r>
                        <a:rPr lang="en-US" sz="1200" dirty="0" smtClean="0"/>
                        <a:t>18%</a:t>
                      </a:r>
                      <a:endParaRPr lang="en-US" sz="1200" dirty="0"/>
                    </a:p>
                  </a:txBody>
                  <a:tcPr/>
                </a:tc>
              </a:tr>
              <a:tr h="232954">
                <a:tc>
                  <a:txBody>
                    <a:bodyPr/>
                    <a:lstStyle/>
                    <a:p>
                      <a:r>
                        <a:rPr lang="en-US" sz="1200" dirty="0" smtClean="0"/>
                        <a:t>2059</a:t>
                      </a:r>
                      <a:endParaRPr lang="en-US" sz="1200" dirty="0"/>
                    </a:p>
                  </a:txBody>
                  <a:tcPr/>
                </a:tc>
                <a:tc>
                  <a:txBody>
                    <a:bodyPr/>
                    <a:lstStyle/>
                    <a:p>
                      <a:r>
                        <a:rPr lang="en-US" sz="1200" dirty="0" smtClean="0"/>
                        <a:t>93%</a:t>
                      </a:r>
                      <a:endParaRPr lang="en-US" sz="1200" dirty="0"/>
                    </a:p>
                  </a:txBody>
                  <a:tcPr/>
                </a:tc>
                <a:tc>
                  <a:txBody>
                    <a:bodyPr/>
                    <a:lstStyle/>
                    <a:p>
                      <a:r>
                        <a:rPr lang="en-US" sz="1200" dirty="0" smtClean="0"/>
                        <a:t>40%</a:t>
                      </a:r>
                      <a:endParaRPr lang="en-US" sz="1200" dirty="0"/>
                    </a:p>
                  </a:txBody>
                  <a:tcPr/>
                </a:tc>
              </a:tr>
            </a:tbl>
          </a:graphicData>
        </a:graphic>
      </p:graphicFrame>
      <p:sp>
        <p:nvSpPr>
          <p:cNvPr id="11" name="Left Brace 10"/>
          <p:cNvSpPr/>
          <p:nvPr/>
        </p:nvSpPr>
        <p:spPr>
          <a:xfrm>
            <a:off x="5760523" y="5146093"/>
            <a:ext cx="538550" cy="1203523"/>
          </a:xfrm>
          <a:prstGeom prst="leftBrac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white"/>
              </a:solidFill>
            </a:endParaRPr>
          </a:p>
        </p:txBody>
      </p:sp>
      <p:sp>
        <p:nvSpPr>
          <p:cNvPr id="12" name="TextBox 11"/>
          <p:cNvSpPr txBox="1"/>
          <p:nvPr/>
        </p:nvSpPr>
        <p:spPr>
          <a:xfrm>
            <a:off x="6311578" y="5027600"/>
            <a:ext cx="2769243" cy="1384995"/>
          </a:xfrm>
          <a:prstGeom prst="rect">
            <a:avLst/>
          </a:prstGeom>
          <a:noFill/>
        </p:spPr>
        <p:txBody>
          <a:bodyPr wrap="square" rtlCol="0">
            <a:spAutoFit/>
          </a:bodyPr>
          <a:lstStyle/>
          <a:p>
            <a:pPr defTabSz="457200"/>
            <a:r>
              <a:rPr lang="en-US" sz="1400" dirty="0">
                <a:solidFill>
                  <a:prstClr val="white"/>
                </a:solidFill>
                <a:latin typeface="Arial"/>
                <a:cs typeface="Arial"/>
              </a:rPr>
              <a:t>Probability </a:t>
            </a:r>
            <a:r>
              <a:rPr lang="en-US" sz="1400" u="sng" dirty="0">
                <a:solidFill>
                  <a:prstClr val="white"/>
                </a:solidFill>
                <a:latin typeface="Arial"/>
                <a:cs typeface="Arial"/>
              </a:rPr>
              <a:t>with satellite</a:t>
            </a:r>
            <a:r>
              <a:rPr lang="en-US" sz="1400" dirty="0">
                <a:solidFill>
                  <a:prstClr val="white"/>
                </a:solidFill>
                <a:latin typeface="Arial"/>
                <a:cs typeface="Arial"/>
              </a:rPr>
              <a:t> is 60% @ 2014 UTC (45 min before first severe report (2059 UTC)).</a:t>
            </a:r>
          </a:p>
          <a:p>
            <a:pPr defTabSz="457200"/>
            <a:endParaRPr lang="en-US" sz="1400" dirty="0">
              <a:solidFill>
                <a:prstClr val="white"/>
              </a:solidFill>
              <a:latin typeface="Arial"/>
              <a:cs typeface="Arial"/>
            </a:endParaRPr>
          </a:p>
          <a:p>
            <a:pPr defTabSz="457200"/>
            <a:r>
              <a:rPr lang="en-US" sz="1400" dirty="0">
                <a:solidFill>
                  <a:prstClr val="white"/>
                </a:solidFill>
                <a:latin typeface="Arial"/>
                <a:cs typeface="Arial"/>
              </a:rPr>
              <a:t>Probability </a:t>
            </a:r>
            <a:r>
              <a:rPr lang="en-US" sz="1400" u="sng" dirty="0">
                <a:solidFill>
                  <a:prstClr val="white"/>
                </a:solidFill>
                <a:latin typeface="Arial"/>
                <a:cs typeface="Arial"/>
              </a:rPr>
              <a:t>without</a:t>
            </a:r>
            <a:r>
              <a:rPr lang="en-US" sz="1400" dirty="0">
                <a:solidFill>
                  <a:prstClr val="white"/>
                </a:solidFill>
                <a:latin typeface="Arial"/>
                <a:cs typeface="Arial"/>
              </a:rPr>
              <a:t> satellite is only 12%.</a:t>
            </a:r>
          </a:p>
        </p:txBody>
      </p:sp>
    </p:spTree>
    <p:extLst>
      <p:ext uri="{BB962C8B-B14F-4D97-AF65-F5344CB8AC3E}">
        <p14:creationId xmlns:p14="http://schemas.microsoft.com/office/powerpoint/2010/main" val="90939294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p:cNvSpPr txBox="1"/>
          <p:nvPr/>
        </p:nvSpPr>
        <p:spPr>
          <a:xfrm>
            <a:off x="4800600" y="4886980"/>
            <a:ext cx="4419600" cy="523220"/>
          </a:xfrm>
          <a:prstGeom prst="rect">
            <a:avLst/>
          </a:prstGeom>
          <a:noFill/>
        </p:spPr>
        <p:txBody>
          <a:bodyPr wrap="square" rtlCol="0">
            <a:spAutoFit/>
          </a:bodyPr>
          <a:lstStyle/>
          <a:p>
            <a:pPr algn="ctr" fontAlgn="base">
              <a:spcBef>
                <a:spcPct val="0"/>
              </a:spcBef>
              <a:spcAft>
                <a:spcPct val="0"/>
              </a:spcAft>
            </a:pPr>
            <a:r>
              <a:rPr lang="en-US" sz="2800" dirty="0">
                <a:solidFill>
                  <a:srgbClr val="FFFF00"/>
                </a:solidFill>
                <a:effectLst>
                  <a:outerShdw blurRad="50800" dist="38100" dir="2700000" algn="tl" rotWithShape="0">
                    <a:prstClr val="black">
                      <a:alpha val="40000"/>
                    </a:prstClr>
                  </a:outerShdw>
                </a:effectLst>
                <a:latin typeface="Arial" pitchFamily="34" charset="0"/>
              </a:rPr>
              <a:t>NWP + radar only</a:t>
            </a:r>
          </a:p>
        </p:txBody>
      </p:sp>
      <p:sp>
        <p:nvSpPr>
          <p:cNvPr id="15" name="TextBox 14"/>
          <p:cNvSpPr txBox="1"/>
          <p:nvPr/>
        </p:nvSpPr>
        <p:spPr>
          <a:xfrm>
            <a:off x="76200" y="4886980"/>
            <a:ext cx="4419600" cy="523220"/>
          </a:xfrm>
          <a:prstGeom prst="rect">
            <a:avLst/>
          </a:prstGeom>
          <a:noFill/>
        </p:spPr>
        <p:txBody>
          <a:bodyPr wrap="square" rtlCol="0">
            <a:spAutoFit/>
          </a:bodyPr>
          <a:lstStyle/>
          <a:p>
            <a:pPr algn="ctr" fontAlgn="base">
              <a:spcBef>
                <a:spcPct val="0"/>
              </a:spcBef>
              <a:spcAft>
                <a:spcPct val="0"/>
              </a:spcAft>
            </a:pPr>
            <a:r>
              <a:rPr lang="en-US" sz="2800" dirty="0">
                <a:solidFill>
                  <a:srgbClr val="FFFF00"/>
                </a:solidFill>
                <a:effectLst>
                  <a:outerShdw blurRad="50800" dist="38100" dir="2700000" algn="tl" rotWithShape="0">
                    <a:prstClr val="black">
                      <a:alpha val="40000"/>
                    </a:prstClr>
                  </a:outerShdw>
                </a:effectLst>
                <a:latin typeface="Arial" pitchFamily="34" charset="0"/>
              </a:rPr>
              <a:t>NWP + satellite + radar</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447800"/>
            <a:ext cx="4633509" cy="3428998"/>
          </a:xfrm>
          <a:prstGeom prst="rect">
            <a:avLst/>
          </a:prstGeom>
        </p:spPr>
      </p:pic>
      <p:sp>
        <p:nvSpPr>
          <p:cNvPr id="16" name="TextBox 15"/>
          <p:cNvSpPr txBox="1"/>
          <p:nvPr/>
        </p:nvSpPr>
        <p:spPr>
          <a:xfrm>
            <a:off x="-12700" y="0"/>
            <a:ext cx="2503714" cy="523220"/>
          </a:xfrm>
          <a:prstGeom prst="rect">
            <a:avLst/>
          </a:prstGeom>
          <a:noFill/>
        </p:spPr>
        <p:txBody>
          <a:bodyPr wrap="square" rtlCol="0">
            <a:spAutoFit/>
          </a:bodyPr>
          <a:lstStyle/>
          <a:p>
            <a:pPr algn="ctr" fontAlgn="base">
              <a:spcBef>
                <a:spcPct val="0"/>
              </a:spcBef>
              <a:spcAft>
                <a:spcPct val="0"/>
              </a:spcAft>
            </a:pPr>
            <a:r>
              <a:rPr lang="en-US" sz="2800" dirty="0">
                <a:solidFill>
                  <a:srgbClr val="FFFF00"/>
                </a:solidFill>
                <a:effectLst>
                  <a:outerShdw blurRad="50800" dist="38100" dir="2700000" algn="tl" rotWithShape="0">
                    <a:prstClr val="black">
                      <a:alpha val="40000"/>
                    </a:prstClr>
                  </a:outerShdw>
                </a:effectLst>
                <a:latin typeface="Arial" pitchFamily="34" charset="0"/>
              </a:rPr>
              <a:t>18 June 2013</a:t>
            </a:r>
          </a:p>
        </p:txBody>
      </p:sp>
      <p:sp>
        <p:nvSpPr>
          <p:cNvPr id="17" name="TextBox 16"/>
          <p:cNvSpPr txBox="1"/>
          <p:nvPr/>
        </p:nvSpPr>
        <p:spPr>
          <a:xfrm>
            <a:off x="125790" y="381000"/>
            <a:ext cx="4293810" cy="646331"/>
          </a:xfrm>
          <a:prstGeom prst="rect">
            <a:avLst/>
          </a:prstGeom>
          <a:noFill/>
        </p:spPr>
        <p:txBody>
          <a:bodyPr wrap="square" rtlCol="0">
            <a:spAutoFit/>
          </a:bodyPr>
          <a:lstStyle/>
          <a:p>
            <a:pPr fontAlgn="base">
              <a:spcBef>
                <a:spcPct val="0"/>
              </a:spcBef>
              <a:spcAft>
                <a:spcPct val="0"/>
              </a:spcAft>
            </a:pPr>
            <a:r>
              <a:rPr lang="en-US" dirty="0">
                <a:solidFill>
                  <a:prstClr val="white"/>
                </a:solidFill>
                <a:effectLst>
                  <a:outerShdw blurRad="50800" dist="38100" dir="2700000" algn="tl" rotWithShape="0">
                    <a:prstClr val="black">
                      <a:alpha val="40000"/>
                    </a:prstClr>
                  </a:outerShdw>
                </a:effectLst>
                <a:latin typeface="Arial" pitchFamily="34" charset="0"/>
              </a:rPr>
              <a:t>VIS valid at 20:45 UTC</a:t>
            </a:r>
          </a:p>
          <a:p>
            <a:pPr fontAlgn="base">
              <a:spcBef>
                <a:spcPct val="0"/>
              </a:spcBef>
              <a:spcAft>
                <a:spcPct val="0"/>
              </a:spcAft>
            </a:pPr>
            <a:r>
              <a:rPr lang="en-US" dirty="0">
                <a:solidFill>
                  <a:prstClr val="white"/>
                </a:solidFill>
                <a:effectLst>
                  <a:outerShdw blurRad="50800" dist="38100" dir="2700000" algn="tl" rotWithShape="0">
                    <a:prstClr val="black">
                      <a:alpha val="40000"/>
                    </a:prstClr>
                  </a:outerShdw>
                </a:effectLst>
                <a:latin typeface="Arial" pitchFamily="34" charset="0"/>
              </a:rPr>
              <a:t>REF valid at 20:59 UTC</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688" y="1447800"/>
            <a:ext cx="4633509" cy="3428997"/>
          </a:xfrm>
          <a:prstGeom prst="rect">
            <a:avLst/>
          </a:prstGeom>
        </p:spPr>
      </p:pic>
      <p:sp>
        <p:nvSpPr>
          <p:cNvPr id="13" name="TextBox 12"/>
          <p:cNvSpPr txBox="1"/>
          <p:nvPr/>
        </p:nvSpPr>
        <p:spPr>
          <a:xfrm>
            <a:off x="6934200" y="2438400"/>
            <a:ext cx="2209800" cy="461665"/>
          </a:xfrm>
          <a:prstGeom prst="rect">
            <a:avLst/>
          </a:prstGeom>
          <a:noFill/>
        </p:spPr>
        <p:txBody>
          <a:bodyPr wrap="square" rtlCol="0">
            <a:spAutoFit/>
          </a:bodyPr>
          <a:lstStyle/>
          <a:p>
            <a:pPr fontAlgn="base">
              <a:spcBef>
                <a:spcPct val="0"/>
              </a:spcBef>
              <a:spcAft>
                <a:spcPct val="0"/>
              </a:spcAft>
            </a:pPr>
            <a:r>
              <a:rPr lang="en-US" sz="2400" b="1" dirty="0">
                <a:solidFill>
                  <a:srgbClr val="12FF0F"/>
                </a:solidFill>
                <a:effectLst>
                  <a:outerShdw blurRad="50800" dist="38100" dir="2700000" algn="tl" rotWithShape="0">
                    <a:prstClr val="black">
                      <a:alpha val="40000"/>
                    </a:prstClr>
                  </a:outerShdw>
                </a:effectLst>
                <a:latin typeface="Arial" pitchFamily="34" charset="0"/>
              </a:rPr>
              <a:t>P(SVR) = 40%</a:t>
            </a:r>
          </a:p>
        </p:txBody>
      </p:sp>
      <p:cxnSp>
        <p:nvCxnSpPr>
          <p:cNvPr id="14" name="Straight Arrow Connector 13"/>
          <p:cNvCxnSpPr/>
          <p:nvPr/>
        </p:nvCxnSpPr>
        <p:spPr>
          <a:xfrm flipH="1">
            <a:off x="6705600" y="2819400"/>
            <a:ext cx="304800" cy="304800"/>
          </a:xfrm>
          <a:prstGeom prst="straightConnector1">
            <a:avLst/>
          </a:prstGeom>
          <a:ln w="38100" cmpd="sng">
            <a:solidFill>
              <a:srgbClr val="12FF0F"/>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86000" y="2438400"/>
            <a:ext cx="2209800" cy="461665"/>
          </a:xfrm>
          <a:prstGeom prst="rect">
            <a:avLst/>
          </a:prstGeom>
          <a:noFill/>
        </p:spPr>
        <p:txBody>
          <a:bodyPr wrap="square" rtlCol="0">
            <a:spAutoFit/>
          </a:bodyPr>
          <a:lstStyle/>
          <a:p>
            <a:pPr fontAlgn="base">
              <a:spcBef>
                <a:spcPct val="0"/>
              </a:spcBef>
              <a:spcAft>
                <a:spcPct val="0"/>
              </a:spcAft>
            </a:pPr>
            <a:r>
              <a:rPr lang="en-US" sz="2400" b="1" dirty="0">
                <a:solidFill>
                  <a:srgbClr val="FF0EB2"/>
                </a:solidFill>
                <a:effectLst>
                  <a:outerShdw blurRad="50800" dist="38100" dir="2700000" algn="tl" rotWithShape="0">
                    <a:prstClr val="black">
                      <a:alpha val="40000"/>
                    </a:prstClr>
                  </a:outerShdw>
                </a:effectLst>
                <a:latin typeface="Arial" pitchFamily="34" charset="0"/>
              </a:rPr>
              <a:t>P(SVR) = 93%</a:t>
            </a:r>
          </a:p>
        </p:txBody>
      </p:sp>
      <p:cxnSp>
        <p:nvCxnSpPr>
          <p:cNvPr id="22" name="Straight Arrow Connector 21"/>
          <p:cNvCxnSpPr/>
          <p:nvPr/>
        </p:nvCxnSpPr>
        <p:spPr>
          <a:xfrm flipH="1">
            <a:off x="1981200" y="2819400"/>
            <a:ext cx="381000" cy="304800"/>
          </a:xfrm>
          <a:prstGeom prst="straightConnector1">
            <a:avLst/>
          </a:prstGeom>
          <a:ln w="38100" cmpd="sng">
            <a:solidFill>
              <a:srgbClr val="FF0EB2"/>
            </a:solidFill>
            <a:tailEnd type="arrow"/>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3352801" y="3099426"/>
            <a:ext cx="3657600" cy="3225174"/>
          </a:xfrm>
          <a:prstGeom prst="rect">
            <a:avLst/>
          </a:prstGeom>
        </p:spPr>
      </p:pic>
      <p:sp>
        <p:nvSpPr>
          <p:cNvPr id="21" name="TextBox 20"/>
          <p:cNvSpPr txBox="1"/>
          <p:nvPr/>
        </p:nvSpPr>
        <p:spPr>
          <a:xfrm>
            <a:off x="3340100" y="420469"/>
            <a:ext cx="3060700" cy="646331"/>
          </a:xfrm>
          <a:prstGeom prst="rect">
            <a:avLst/>
          </a:prstGeom>
          <a:noFill/>
        </p:spPr>
        <p:txBody>
          <a:bodyPr wrap="square" rtlCol="0">
            <a:spAutoFit/>
          </a:bodyPr>
          <a:lstStyle/>
          <a:p>
            <a:pPr fontAlgn="base">
              <a:spcBef>
                <a:spcPct val="0"/>
              </a:spcBef>
              <a:spcAft>
                <a:spcPct val="0"/>
              </a:spcAft>
            </a:pPr>
            <a:r>
              <a:rPr lang="en-US" b="1" dirty="0">
                <a:solidFill>
                  <a:srgbClr val="2BF738"/>
                </a:solidFill>
                <a:effectLst>
                  <a:outerShdw blurRad="50800" dist="38100" dir="2700000" algn="tl" rotWithShape="0">
                    <a:prstClr val="black">
                      <a:alpha val="40000"/>
                    </a:prstClr>
                  </a:outerShdw>
                </a:effectLst>
                <a:latin typeface="Arial" pitchFamily="34" charset="0"/>
              </a:rPr>
              <a:t>Wind and hail reports at 20:59 UTC (45 min later)</a:t>
            </a:r>
          </a:p>
        </p:txBody>
      </p:sp>
      <p:sp>
        <p:nvSpPr>
          <p:cNvPr id="23" name="Rectangle 22"/>
          <p:cNvSpPr/>
          <p:nvPr/>
        </p:nvSpPr>
        <p:spPr>
          <a:xfrm>
            <a:off x="4730750" y="3748690"/>
            <a:ext cx="527050" cy="205619"/>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ln w="76200" cmpd="sng">
                <a:solidFill>
                  <a:prstClr val="white"/>
                </a:solidFill>
              </a:ln>
              <a:solidFill>
                <a:prstClr val="white"/>
              </a:solidFill>
            </a:endParaRPr>
          </a:p>
        </p:txBody>
      </p:sp>
      <p:cxnSp>
        <p:nvCxnSpPr>
          <p:cNvPr id="24" name="Straight Arrow Connector 23"/>
          <p:cNvCxnSpPr/>
          <p:nvPr/>
        </p:nvCxnSpPr>
        <p:spPr>
          <a:xfrm flipH="1" flipV="1">
            <a:off x="4800600" y="1066800"/>
            <a:ext cx="152400" cy="2667000"/>
          </a:xfrm>
          <a:prstGeom prst="straightConnector1">
            <a:avLst/>
          </a:prstGeom>
          <a:ln w="38100" cmpd="sng">
            <a:solidFill>
              <a:srgbClr val="2BF738"/>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pic>
        <p:nvPicPr>
          <p:cNvPr id="25" name="Picture 24"/>
          <p:cNvPicPr>
            <a:picLocks noChangeAspect="1"/>
          </p:cNvPicPr>
          <p:nvPr/>
        </p:nvPicPr>
        <p:blipFill>
          <a:blip r:embed="rId5"/>
          <a:stretch>
            <a:fillRect/>
          </a:stretch>
        </p:blipFill>
        <p:spPr>
          <a:xfrm>
            <a:off x="3800529" y="3276600"/>
            <a:ext cx="2754824" cy="2286000"/>
          </a:xfrm>
          <a:prstGeom prst="rect">
            <a:avLst/>
          </a:prstGeom>
        </p:spPr>
      </p:pic>
      <p:sp>
        <p:nvSpPr>
          <p:cNvPr id="26" name="Rectangle 25"/>
          <p:cNvSpPr/>
          <p:nvPr/>
        </p:nvSpPr>
        <p:spPr>
          <a:xfrm>
            <a:off x="5081210" y="3276600"/>
            <a:ext cx="405190" cy="1028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ln w="76200" cmpd="sng">
                <a:solidFill>
                  <a:prstClr val="white"/>
                </a:solidFill>
              </a:ln>
              <a:solidFill>
                <a:prstClr val="white"/>
              </a:solidFill>
            </a:endParaRPr>
          </a:p>
        </p:txBody>
      </p:sp>
      <p:sp>
        <p:nvSpPr>
          <p:cNvPr id="27" name="TextBox 26"/>
          <p:cNvSpPr txBox="1"/>
          <p:nvPr/>
        </p:nvSpPr>
        <p:spPr>
          <a:xfrm>
            <a:off x="3581400" y="457200"/>
            <a:ext cx="2844800" cy="646331"/>
          </a:xfrm>
          <a:prstGeom prst="rect">
            <a:avLst/>
          </a:prstGeom>
          <a:noFill/>
        </p:spPr>
        <p:txBody>
          <a:bodyPr wrap="square" rtlCol="0">
            <a:spAutoFit/>
          </a:bodyPr>
          <a:lstStyle/>
          <a:p>
            <a:pPr fontAlgn="base">
              <a:spcBef>
                <a:spcPct val="0"/>
              </a:spcBef>
              <a:spcAft>
                <a:spcPct val="0"/>
              </a:spcAft>
            </a:pPr>
            <a:r>
              <a:rPr lang="en-US" b="1" dirty="0">
                <a:solidFill>
                  <a:srgbClr val="2BF738"/>
                </a:solidFill>
                <a:effectLst>
                  <a:outerShdw blurRad="50800" dist="38100" dir="2700000" algn="tl" rotWithShape="0">
                    <a:prstClr val="black">
                      <a:alpha val="40000"/>
                    </a:prstClr>
                  </a:outerShdw>
                </a:effectLst>
                <a:latin typeface="Arial" pitchFamily="34" charset="0"/>
              </a:rPr>
              <a:t>First SVR warning at 21:03 UTC (50 min later)</a:t>
            </a:r>
          </a:p>
        </p:txBody>
      </p:sp>
      <p:cxnSp>
        <p:nvCxnSpPr>
          <p:cNvPr id="28" name="Straight Arrow Connector 27"/>
          <p:cNvCxnSpPr>
            <a:endCxn id="27" idx="2"/>
          </p:cNvCxnSpPr>
          <p:nvPr/>
        </p:nvCxnSpPr>
        <p:spPr>
          <a:xfrm flipH="1" flipV="1">
            <a:off x="5003800" y="1103531"/>
            <a:ext cx="330200" cy="2173070"/>
          </a:xfrm>
          <a:prstGeom prst="straightConnector1">
            <a:avLst/>
          </a:prstGeom>
          <a:ln w="38100" cmpd="sng">
            <a:solidFill>
              <a:srgbClr val="2BF738"/>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3391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xit" presetSubtype="0" fill="hold" nodeType="withEffect">
                                  <p:stCondLst>
                                    <p:cond delay="0"/>
                                  </p:stCondLst>
                                  <p:childTnLst>
                                    <p:animEffect transition="out" filter="dissolv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9"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dissolve">
                                      <p:cBhvr>
                                        <p:cTn id="36" dur="500"/>
                                        <p:tgtEl>
                                          <p:spTgt spid="2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animBg="1"/>
      <p:bldP spid="23" grpId="1" animBg="1"/>
      <p:bldP spid="26" grpId="0" animBg="1"/>
      <p:bldP spid="2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effectLst/>
              </a:rPr>
              <a:t>Overshooting Tops and Thermal Couplets from GOES</a:t>
            </a:r>
            <a:endParaRPr lang="en-US" dirty="0">
              <a:solidFill>
                <a:schemeClr val="bg1"/>
              </a:solidFill>
              <a:effectLst/>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11036"/>
          <a:stretch/>
        </p:blipFill>
        <p:spPr>
          <a:xfrm>
            <a:off x="152400" y="1447800"/>
            <a:ext cx="7794497" cy="5105399"/>
          </a:xfrm>
        </p:spPr>
      </p:pic>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AA943134-0504-46F1-BB45-E89738A11324}" type="slidenum">
              <a:rPr lang="en-US" smtClean="0"/>
              <a:pPr>
                <a:defRPr/>
              </a:pPr>
              <a:t>165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05200"/>
            <a:ext cx="4619625" cy="3238500"/>
          </a:xfrm>
          <a:prstGeom prst="rect">
            <a:avLst/>
          </a:prstGeom>
        </p:spPr>
      </p:pic>
    </p:spTree>
    <p:extLst>
      <p:ext uri="{BB962C8B-B14F-4D97-AF65-F5344CB8AC3E}">
        <p14:creationId xmlns:p14="http://schemas.microsoft.com/office/powerpoint/2010/main" val="80370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56402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GOES-14 SRSOR 1-min</a:t>
            </a:r>
            <a:endParaRPr lang="en-US" dirty="0">
              <a:solidFill>
                <a:srgbClr val="FFFF00"/>
              </a:solidFill>
            </a:endParaRPr>
          </a:p>
        </p:txBody>
      </p:sp>
      <p:sp>
        <p:nvSpPr>
          <p:cNvPr id="3" name="Content Placeholder 2"/>
          <p:cNvSpPr>
            <a:spLocks noGrp="1"/>
          </p:cNvSpPr>
          <p:nvPr>
            <p:ph idx="1"/>
          </p:nvPr>
        </p:nvSpPr>
        <p:spPr>
          <a:xfrm>
            <a:off x="475445" y="1600200"/>
            <a:ext cx="2286000" cy="838200"/>
          </a:xfrm>
        </p:spPr>
        <p:txBody>
          <a:bodyPr/>
          <a:lstStyle/>
          <a:p>
            <a:r>
              <a:rPr lang="en-US" dirty="0" smtClean="0">
                <a:solidFill>
                  <a:schemeClr val="bg1"/>
                </a:solidFill>
                <a:hlinkClick r:id="rId3" action="ppaction://hlinkfile"/>
              </a:rPr>
              <a:t>PycroCu</a:t>
            </a:r>
            <a:r>
              <a:rPr lang="en-US" dirty="0" smtClean="0">
                <a:solidFill>
                  <a:schemeClr val="bg1"/>
                </a:solidFill>
              </a:rPr>
              <a:t>		</a:t>
            </a: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167</a:t>
            </a:fld>
            <a:endParaRPr lang="en-US"/>
          </a:p>
        </p:txBody>
      </p:sp>
      <p:sp>
        <p:nvSpPr>
          <p:cNvPr id="5" name="Content Placeholder 2"/>
          <p:cNvSpPr txBox="1">
            <a:spLocks/>
          </p:cNvSpPr>
          <p:nvPr/>
        </p:nvSpPr>
        <p:spPr bwMode="auto">
          <a:xfrm>
            <a:off x="3294845" y="1600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4" action="ppaction://hlinkfile"/>
              </a:rPr>
              <a:t>Hotspots</a:t>
            </a:r>
            <a:r>
              <a:rPr lang="en-US" kern="0" dirty="0" smtClean="0">
                <a:solidFill>
                  <a:schemeClr val="bg1"/>
                </a:solidFill>
              </a:rPr>
              <a:t>		</a:t>
            </a:r>
            <a:r>
              <a:rPr lang="en-US" kern="0" dirty="0" smtClean="0"/>
              <a:t>	</a:t>
            </a:r>
            <a:endParaRPr lang="en-US" kern="0" dirty="0"/>
          </a:p>
        </p:txBody>
      </p:sp>
      <p:sp>
        <p:nvSpPr>
          <p:cNvPr id="6" name="Content Placeholder 2"/>
          <p:cNvSpPr txBox="1">
            <a:spLocks/>
          </p:cNvSpPr>
          <p:nvPr/>
        </p:nvSpPr>
        <p:spPr bwMode="auto">
          <a:xfrm>
            <a:off x="6172200" y="1600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5" action="ppaction://hlinkfile"/>
              </a:rPr>
              <a:t>Vis / 4um</a:t>
            </a:r>
            <a:r>
              <a:rPr lang="en-US" kern="0" dirty="0" smtClean="0">
                <a:solidFill>
                  <a:schemeClr val="bg1"/>
                </a:solidFill>
              </a:rPr>
              <a:t>		</a:t>
            </a:r>
            <a:r>
              <a:rPr lang="en-US" kern="0" dirty="0" smtClean="0"/>
              <a:t>	</a:t>
            </a:r>
            <a:endParaRPr lang="en-US" kern="0" dirty="0"/>
          </a:p>
        </p:txBody>
      </p:sp>
      <p:sp>
        <p:nvSpPr>
          <p:cNvPr id="7" name="TextBox 6"/>
          <p:cNvSpPr txBox="1"/>
          <p:nvPr/>
        </p:nvSpPr>
        <p:spPr>
          <a:xfrm>
            <a:off x="3449091" y="1200817"/>
            <a:ext cx="2198038" cy="369332"/>
          </a:xfrm>
          <a:prstGeom prst="rect">
            <a:avLst/>
          </a:prstGeom>
          <a:noFill/>
        </p:spPr>
        <p:txBody>
          <a:bodyPr wrap="none" rtlCol="0">
            <a:spAutoFit/>
          </a:bodyPr>
          <a:lstStyle/>
          <a:p>
            <a:r>
              <a:rPr lang="en-US" dirty="0" smtClean="0"/>
              <a:t>Click for animations</a:t>
            </a:r>
            <a:endParaRPr lang="en-US" dirty="0"/>
          </a:p>
        </p:txBody>
      </p:sp>
      <p:sp>
        <p:nvSpPr>
          <p:cNvPr id="8" name="Content Placeholder 2"/>
          <p:cNvSpPr txBox="1">
            <a:spLocks/>
          </p:cNvSpPr>
          <p:nvPr/>
        </p:nvSpPr>
        <p:spPr bwMode="auto">
          <a:xfrm>
            <a:off x="475445" y="2743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6" action="ppaction://hlinkfile"/>
              </a:rPr>
              <a:t>Vis/IRW	</a:t>
            </a:r>
            <a:r>
              <a:rPr lang="en-US" kern="0" dirty="0" smtClean="0">
                <a:solidFill>
                  <a:schemeClr val="bg1"/>
                </a:solidFill>
              </a:rPr>
              <a:t>	</a:t>
            </a:r>
            <a:r>
              <a:rPr lang="en-US" kern="0" dirty="0" smtClean="0"/>
              <a:t>	</a:t>
            </a:r>
            <a:endParaRPr lang="en-US" kern="0" dirty="0"/>
          </a:p>
        </p:txBody>
      </p:sp>
      <p:sp>
        <p:nvSpPr>
          <p:cNvPr id="9" name="Content Placeholder 2"/>
          <p:cNvSpPr txBox="1">
            <a:spLocks/>
          </p:cNvSpPr>
          <p:nvPr/>
        </p:nvSpPr>
        <p:spPr bwMode="auto">
          <a:xfrm>
            <a:off x="3294845" y="2743200"/>
            <a:ext cx="285911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7" action="ppaction://hlinkfile"/>
              </a:rPr>
              <a:t>1/5/15 min</a:t>
            </a:r>
            <a:r>
              <a:rPr lang="en-US" kern="0" dirty="0" smtClean="0">
                <a:solidFill>
                  <a:schemeClr val="bg1"/>
                </a:solidFill>
              </a:rPr>
              <a:t>	</a:t>
            </a:r>
            <a:r>
              <a:rPr lang="en-US" kern="0" dirty="0" smtClean="0"/>
              <a:t>	</a:t>
            </a:r>
            <a:endParaRPr lang="en-US" kern="0" dirty="0"/>
          </a:p>
        </p:txBody>
      </p:sp>
      <p:sp>
        <p:nvSpPr>
          <p:cNvPr id="10" name="Content Placeholder 2"/>
          <p:cNvSpPr txBox="1">
            <a:spLocks/>
          </p:cNvSpPr>
          <p:nvPr/>
        </p:nvSpPr>
        <p:spPr bwMode="auto">
          <a:xfrm>
            <a:off x="6172200" y="2743200"/>
            <a:ext cx="259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8" action="ppaction://hlinkfile"/>
              </a:rPr>
              <a:t>Storm </a:t>
            </a:r>
            <a:r>
              <a:rPr lang="en-US" kern="0" dirty="0" err="1" smtClean="0">
                <a:solidFill>
                  <a:schemeClr val="bg1"/>
                </a:solidFill>
                <a:hlinkClick r:id="rId8" action="ppaction://hlinkfile"/>
              </a:rPr>
              <a:t>Rel</a:t>
            </a:r>
            <a:r>
              <a:rPr lang="en-US" kern="0" dirty="0" smtClean="0">
                <a:solidFill>
                  <a:schemeClr val="bg1"/>
                </a:solidFill>
              </a:rPr>
              <a:t>	</a:t>
            </a:r>
            <a:r>
              <a:rPr lang="en-US" kern="0" dirty="0" smtClean="0"/>
              <a:t>	</a:t>
            </a:r>
            <a:endParaRPr lang="en-US" kern="0" dirty="0"/>
          </a:p>
        </p:txBody>
      </p:sp>
      <p:sp>
        <p:nvSpPr>
          <p:cNvPr id="11" name="Content Placeholder 2"/>
          <p:cNvSpPr txBox="1">
            <a:spLocks/>
          </p:cNvSpPr>
          <p:nvPr/>
        </p:nvSpPr>
        <p:spPr bwMode="auto">
          <a:xfrm>
            <a:off x="475445"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9" action="ppaction://hlinkfile"/>
              </a:rPr>
              <a:t>1/15 min</a:t>
            </a:r>
            <a:r>
              <a:rPr lang="en-US" kern="0" dirty="0" smtClean="0">
                <a:solidFill>
                  <a:schemeClr val="bg1"/>
                </a:solidFill>
              </a:rPr>
              <a:t>		</a:t>
            </a:r>
            <a:r>
              <a:rPr lang="en-US" kern="0" dirty="0" smtClean="0"/>
              <a:t>	</a:t>
            </a:r>
            <a:endParaRPr lang="en-US" kern="0" dirty="0"/>
          </a:p>
        </p:txBody>
      </p:sp>
      <p:sp>
        <p:nvSpPr>
          <p:cNvPr id="12" name="Content Placeholder 2"/>
          <p:cNvSpPr txBox="1">
            <a:spLocks/>
          </p:cNvSpPr>
          <p:nvPr/>
        </p:nvSpPr>
        <p:spPr bwMode="auto">
          <a:xfrm>
            <a:off x="3294845"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0" action="ppaction://hlinkfile"/>
              </a:rPr>
              <a:t>Derecho</a:t>
            </a:r>
            <a:r>
              <a:rPr lang="en-US" kern="0" dirty="0" smtClean="0">
                <a:solidFill>
                  <a:schemeClr val="bg1"/>
                </a:solidFill>
              </a:rPr>
              <a:t>		</a:t>
            </a:r>
            <a:r>
              <a:rPr lang="en-US" kern="0" dirty="0" smtClean="0"/>
              <a:t>	</a:t>
            </a:r>
            <a:endParaRPr lang="en-US" kern="0" dirty="0"/>
          </a:p>
        </p:txBody>
      </p:sp>
      <p:sp>
        <p:nvSpPr>
          <p:cNvPr id="13" name="Content Placeholder 2"/>
          <p:cNvSpPr txBox="1">
            <a:spLocks/>
          </p:cNvSpPr>
          <p:nvPr/>
        </p:nvSpPr>
        <p:spPr bwMode="auto">
          <a:xfrm>
            <a:off x="6172200"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1" action="ppaction://hlinkfile"/>
              </a:rPr>
              <a:t>Fog</a:t>
            </a:r>
            <a:r>
              <a:rPr lang="en-US" kern="0" dirty="0" smtClean="0">
                <a:solidFill>
                  <a:schemeClr val="bg1"/>
                </a:solidFill>
              </a:rPr>
              <a:t>		</a:t>
            </a:r>
            <a:r>
              <a:rPr lang="en-US" kern="0" dirty="0" smtClean="0"/>
              <a:t>	</a:t>
            </a:r>
            <a:endParaRPr lang="en-US" kern="0" dirty="0"/>
          </a:p>
        </p:txBody>
      </p:sp>
      <p:sp>
        <p:nvSpPr>
          <p:cNvPr id="14" name="Content Placeholder 2"/>
          <p:cNvSpPr txBox="1">
            <a:spLocks/>
          </p:cNvSpPr>
          <p:nvPr/>
        </p:nvSpPr>
        <p:spPr bwMode="auto">
          <a:xfrm>
            <a:off x="457200"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2" action="ppaction://hlinkfile"/>
              </a:rPr>
              <a:t>Texas</a:t>
            </a:r>
            <a:r>
              <a:rPr lang="en-US" kern="0" dirty="0" smtClean="0">
                <a:solidFill>
                  <a:schemeClr val="bg1"/>
                </a:solidFill>
              </a:rPr>
              <a:t>	</a:t>
            </a:r>
            <a:r>
              <a:rPr lang="en-US" kern="0" dirty="0" smtClean="0"/>
              <a:t>	</a:t>
            </a:r>
            <a:endParaRPr lang="en-US" kern="0" dirty="0"/>
          </a:p>
        </p:txBody>
      </p:sp>
      <p:sp>
        <p:nvSpPr>
          <p:cNvPr id="15" name="Content Placeholder 2"/>
          <p:cNvSpPr txBox="1">
            <a:spLocks/>
          </p:cNvSpPr>
          <p:nvPr/>
        </p:nvSpPr>
        <p:spPr bwMode="auto">
          <a:xfrm>
            <a:off x="3276600"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3" action="ppaction://hlinkfile"/>
              </a:rPr>
              <a:t>Marie</a:t>
            </a:r>
            <a:r>
              <a:rPr lang="en-US" kern="0" dirty="0" smtClean="0"/>
              <a:t>	</a:t>
            </a:r>
            <a:endParaRPr lang="en-US" kern="0" dirty="0"/>
          </a:p>
        </p:txBody>
      </p:sp>
      <p:sp>
        <p:nvSpPr>
          <p:cNvPr id="16" name="Content Placeholder 2"/>
          <p:cNvSpPr txBox="1">
            <a:spLocks/>
          </p:cNvSpPr>
          <p:nvPr/>
        </p:nvSpPr>
        <p:spPr bwMode="auto">
          <a:xfrm>
            <a:off x="6153955"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chemeClr val="bg1"/>
                </a:solidFill>
                <a:hlinkClick r:id="rId14" action="ppaction://hlinkfile"/>
              </a:rPr>
              <a:t>Sandy</a:t>
            </a:r>
            <a:r>
              <a:rPr lang="en-US" kern="0" dirty="0" smtClean="0">
                <a:solidFill>
                  <a:schemeClr val="bg1"/>
                </a:solidFill>
              </a:rPr>
              <a:t>	</a:t>
            </a:r>
            <a:r>
              <a:rPr lang="en-US" kern="0" dirty="0" smtClean="0"/>
              <a:t>	</a:t>
            </a:r>
            <a:endParaRPr lang="en-US" kern="0" dirty="0"/>
          </a:p>
        </p:txBody>
      </p:sp>
      <p:sp>
        <p:nvSpPr>
          <p:cNvPr id="17" name="TextBox 16"/>
          <p:cNvSpPr txBox="1"/>
          <p:nvPr/>
        </p:nvSpPr>
        <p:spPr>
          <a:xfrm>
            <a:off x="1371600" y="5941041"/>
            <a:ext cx="6353021" cy="369332"/>
          </a:xfrm>
          <a:prstGeom prst="rect">
            <a:avLst/>
          </a:prstGeom>
          <a:noFill/>
        </p:spPr>
        <p:txBody>
          <a:bodyPr wrap="none" rtlCol="0">
            <a:spAutoFit/>
          </a:bodyPr>
          <a:lstStyle/>
          <a:p>
            <a:r>
              <a:rPr lang="en-US" dirty="0">
                <a:solidFill>
                  <a:schemeClr val="bg1"/>
                </a:solidFill>
                <a:hlinkClick r:id="rId15"/>
              </a:rPr>
              <a:t>http://cimss.ssec.wisc.edu/goes/srsor/overview_training.html</a:t>
            </a:r>
            <a:endParaRPr lang="en-US" dirty="0">
              <a:solidFill>
                <a:schemeClr val="bg1"/>
              </a:solidFill>
            </a:endParaRPr>
          </a:p>
        </p:txBody>
      </p:sp>
    </p:spTree>
    <p:extLst>
      <p:ext uri="{BB962C8B-B14F-4D97-AF65-F5344CB8AC3E}">
        <p14:creationId xmlns:p14="http://schemas.microsoft.com/office/powerpoint/2010/main" val="341660517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SRSOR in SPC</a:t>
            </a:r>
            <a:endParaRPr lang="en-US" sz="3600" dirty="0"/>
          </a:p>
        </p:txBody>
      </p:sp>
      <p:sp>
        <p:nvSpPr>
          <p:cNvPr id="3" name="Content Placeholder 2"/>
          <p:cNvSpPr>
            <a:spLocks noGrp="1"/>
          </p:cNvSpPr>
          <p:nvPr>
            <p:ph idx="1"/>
          </p:nvPr>
        </p:nvSpPr>
        <p:spPr>
          <a:xfrm>
            <a:off x="0" y="1066800"/>
            <a:ext cx="9144000" cy="5791200"/>
          </a:xfrm>
        </p:spPr>
        <p:txBody>
          <a:bodyPr>
            <a:normAutofit/>
          </a:bodyPr>
          <a:lstStyle/>
          <a:p>
            <a:r>
              <a:rPr lang="en-US" sz="2500" dirty="0" smtClean="0"/>
              <a:t>7 direct references in SPC text forecast products during May and August GOES-14 SRSOR periods</a:t>
            </a:r>
          </a:p>
          <a:p>
            <a:pPr lvl="1"/>
            <a:r>
              <a:rPr lang="en-US" sz="2200" dirty="0" smtClean="0"/>
              <a:t>SPC forecasters consistently viewed the 1-min imagery in Operations, incorporating it into their decision-making</a:t>
            </a:r>
            <a:endParaRPr lang="en-US" sz="2200" dirty="0"/>
          </a:p>
          <a:p>
            <a:pPr lvl="1"/>
            <a:r>
              <a:rPr lang="en-US" sz="2200" dirty="0" smtClean="0"/>
              <a:t>Allowed for easier analysis, identification and tracking of:</a:t>
            </a:r>
          </a:p>
          <a:p>
            <a:pPr lvl="2"/>
            <a:r>
              <a:rPr lang="en-US" sz="2000" dirty="0"/>
              <a:t>deepening and clumping of BL cu, </a:t>
            </a:r>
            <a:r>
              <a:rPr lang="en-US" sz="2000" dirty="0" smtClean="0"/>
              <a:t>vertical growth of cumulus convection, identification and tracking of boundaries, </a:t>
            </a:r>
            <a:r>
              <a:rPr lang="en-US" sz="2000" dirty="0"/>
              <a:t>o</a:t>
            </a:r>
            <a:r>
              <a:rPr lang="en-US" sz="2000" dirty="0" smtClean="0"/>
              <a:t>vershooting and collapsing storm tops, character of storm anvils, convectively generated outflow, gravity wave progression, visual assessment of storm-top divergence and flanking line development, diagnosis of near-storm environment though convective trends and cloud character, </a:t>
            </a:r>
          </a:p>
          <a:p>
            <a:pPr lvl="2"/>
            <a:r>
              <a:rPr lang="en-US" sz="2000" dirty="0" smtClean="0"/>
              <a:t>All on time scales not otherwise available.</a:t>
            </a:r>
          </a:p>
          <a:p>
            <a:pPr lvl="1"/>
            <a:r>
              <a:rPr lang="en-US" sz="2200" dirty="0" smtClean="0"/>
              <a:t>Over time, this imagery will allow forecasters to gain a better understanding of processes related to CI</a:t>
            </a:r>
            <a:endParaRPr lang="en-US" sz="2200" dirty="0"/>
          </a:p>
        </p:txBody>
      </p:sp>
      <p:sp>
        <p:nvSpPr>
          <p:cNvPr id="4" name="TextBox 3"/>
          <p:cNvSpPr txBox="1"/>
          <p:nvPr/>
        </p:nvSpPr>
        <p:spPr>
          <a:xfrm>
            <a:off x="5619498" y="6400800"/>
            <a:ext cx="3295902" cy="369332"/>
          </a:xfrm>
          <a:prstGeom prst="rect">
            <a:avLst/>
          </a:prstGeom>
          <a:noFill/>
        </p:spPr>
        <p:txBody>
          <a:bodyPr wrap="none" rtlCol="0">
            <a:spAutoFit/>
          </a:bodyPr>
          <a:lstStyle/>
          <a:p>
            <a:r>
              <a:rPr lang="en-US" i="1" dirty="0">
                <a:solidFill>
                  <a:prstClr val="black"/>
                </a:solidFill>
              </a:rPr>
              <a:t>William Line, SPC Satellite Liaison</a:t>
            </a:r>
          </a:p>
        </p:txBody>
      </p:sp>
    </p:spTree>
    <p:custDataLst>
      <p:tags r:id="rId1"/>
    </p:custDataLst>
    <p:extLst>
      <p:ext uri="{BB962C8B-B14F-4D97-AF65-F5344CB8AC3E}">
        <p14:creationId xmlns:p14="http://schemas.microsoft.com/office/powerpoint/2010/main" val="373525195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GOES-14 SRSOR in SPC</a:t>
            </a:r>
            <a:endParaRPr lang="en-US" sz="3600" dirty="0"/>
          </a:p>
        </p:txBody>
      </p:sp>
      <p:sp>
        <p:nvSpPr>
          <p:cNvPr id="3" name="Content Placeholder 2"/>
          <p:cNvSpPr>
            <a:spLocks noGrp="1"/>
          </p:cNvSpPr>
          <p:nvPr>
            <p:ph idx="1"/>
          </p:nvPr>
        </p:nvSpPr>
        <p:spPr>
          <a:xfrm>
            <a:off x="0" y="1066800"/>
            <a:ext cx="9144000" cy="5791200"/>
          </a:xfrm>
        </p:spPr>
        <p:txBody>
          <a:bodyPr>
            <a:noAutofit/>
          </a:bodyPr>
          <a:lstStyle/>
          <a:p>
            <a:r>
              <a:rPr lang="en-US" sz="1600" dirty="0"/>
              <a:t>“The one-minute imagery helped me to anticipate areas of new convective development as well, which was </a:t>
            </a:r>
            <a:r>
              <a:rPr lang="en-US" sz="1600" b="1" dirty="0"/>
              <a:t>useful in developing short-term forecasts and </a:t>
            </a:r>
            <a:r>
              <a:rPr lang="en-US" sz="1600" b="1" dirty="0" err="1"/>
              <a:t>mesoscale</a:t>
            </a:r>
            <a:r>
              <a:rPr lang="en-US" sz="1600" b="1" dirty="0"/>
              <a:t> discussions </a:t>
            </a:r>
            <a:r>
              <a:rPr lang="en-US" sz="1600" dirty="0"/>
              <a:t>for severe weather. ” </a:t>
            </a:r>
          </a:p>
          <a:p>
            <a:pPr marL="0" indent="0">
              <a:buNone/>
            </a:pPr>
            <a:endParaRPr lang="en-US" sz="800" dirty="0" smtClean="0"/>
          </a:p>
          <a:p>
            <a:r>
              <a:rPr lang="en-US" sz="1600" dirty="0" smtClean="0"/>
              <a:t>“… </a:t>
            </a:r>
            <a:r>
              <a:rPr lang="en-US" sz="1600" dirty="0"/>
              <a:t>having the data available routinely would very likely, over time, allow forecasters to gain a </a:t>
            </a:r>
            <a:r>
              <a:rPr lang="en-US" sz="1600" b="1" dirty="0"/>
              <a:t>better understanding of processes related to convective initiation</a:t>
            </a:r>
            <a:r>
              <a:rPr lang="en-US" sz="1600" dirty="0"/>
              <a:t>, as these processes occurring within a cu field would be visually revealed in high temporal -resolution data in a way that 15- or 30-minute imagery cannot as clearly depict.”</a:t>
            </a:r>
          </a:p>
          <a:p>
            <a:pPr marL="0" indent="0">
              <a:buNone/>
            </a:pPr>
            <a:endParaRPr lang="en-US" sz="800" dirty="0" smtClean="0"/>
          </a:p>
          <a:p>
            <a:r>
              <a:rPr lang="en-US" sz="1600" dirty="0" smtClean="0"/>
              <a:t>“</a:t>
            </a:r>
            <a:r>
              <a:rPr lang="en-US" sz="1600" dirty="0"/>
              <a:t>In the pre-storm environment, these data were </a:t>
            </a:r>
            <a:r>
              <a:rPr lang="en-US" sz="1600" b="1" dirty="0"/>
              <a:t>especially helpful </a:t>
            </a:r>
            <a:r>
              <a:rPr lang="en-US" sz="1600" dirty="0"/>
              <a:t>in monitoring the vertical growth of cumulus convection and in the identification of boundaries.”</a:t>
            </a:r>
          </a:p>
          <a:p>
            <a:pPr marL="0" indent="0">
              <a:buNone/>
            </a:pPr>
            <a:endParaRPr lang="en-US" sz="800" dirty="0"/>
          </a:p>
          <a:p>
            <a:r>
              <a:rPr lang="en-US" sz="1600" dirty="0"/>
              <a:t>“I found it to </a:t>
            </a:r>
            <a:r>
              <a:rPr lang="en-US" sz="1600" b="1" dirty="0"/>
              <a:t>be very useful </a:t>
            </a:r>
            <a:r>
              <a:rPr lang="en-US" sz="1600" dirty="0"/>
              <a:t>in… Using cloud character  and trends to diagnose boundary locations and motion, and </a:t>
            </a:r>
            <a:r>
              <a:rPr lang="en-US" sz="1600" dirty="0" err="1"/>
              <a:t>nowcast</a:t>
            </a:r>
            <a:r>
              <a:rPr lang="en-US" sz="1600" dirty="0"/>
              <a:t> their potential for either CI or influences on </a:t>
            </a:r>
            <a:r>
              <a:rPr lang="en-US" sz="1600" dirty="0" err="1"/>
              <a:t>upshear</a:t>
            </a:r>
            <a:r>
              <a:rPr lang="en-US" sz="1600" dirty="0"/>
              <a:t> storms to interact therewith.”</a:t>
            </a:r>
          </a:p>
          <a:p>
            <a:pPr marL="0" indent="0">
              <a:buNone/>
            </a:pPr>
            <a:endParaRPr lang="en-US" sz="800" dirty="0"/>
          </a:p>
          <a:p>
            <a:r>
              <a:rPr lang="en-US" sz="1600" dirty="0"/>
              <a:t>“This has provided </a:t>
            </a:r>
            <a:r>
              <a:rPr lang="en-US" sz="1600" b="1" dirty="0"/>
              <a:t>extra confidence and lead time </a:t>
            </a:r>
            <a:r>
              <a:rPr lang="en-US" sz="1600" dirty="0"/>
              <a:t>for the issuance of two </a:t>
            </a:r>
            <a:r>
              <a:rPr lang="en-US" sz="1600" dirty="0" err="1"/>
              <a:t>mesoscale</a:t>
            </a:r>
            <a:r>
              <a:rPr lang="en-US" sz="1600" dirty="0"/>
              <a:t> discussions compared to the normal satellite update frequency/latency. </a:t>
            </a:r>
            <a:r>
              <a:rPr lang="en-US" sz="1600" dirty="0" smtClean="0"/>
              <a:t>… </a:t>
            </a:r>
            <a:r>
              <a:rPr lang="en-US" sz="1600" dirty="0"/>
              <a:t>quite striking. It’s analogous to the difference between watching high-</a:t>
            </a:r>
            <a:r>
              <a:rPr lang="en-US" sz="1600" dirty="0" err="1"/>
              <a:t>def</a:t>
            </a:r>
            <a:r>
              <a:rPr lang="en-US" sz="1600" dirty="0"/>
              <a:t> TVs vs. standard </a:t>
            </a:r>
            <a:r>
              <a:rPr lang="en-US" sz="1600" dirty="0" err="1"/>
              <a:t>def</a:t>
            </a:r>
            <a:r>
              <a:rPr lang="en-US" sz="1600" dirty="0"/>
              <a:t>, </a:t>
            </a:r>
            <a:r>
              <a:rPr lang="en-US" sz="1600" dirty="0" smtClean="0"/>
              <a:t>... </a:t>
            </a:r>
            <a:r>
              <a:rPr lang="en-US" sz="1600" dirty="0"/>
              <a:t>Satellite imagery at 1-min temporal resolution </a:t>
            </a:r>
            <a:r>
              <a:rPr lang="en-US" sz="1600" b="1" dirty="0"/>
              <a:t>needs to become the new standard for severe weather operations</a:t>
            </a:r>
            <a:r>
              <a:rPr lang="en-US" sz="1600" dirty="0"/>
              <a:t>.”</a:t>
            </a:r>
          </a:p>
          <a:p>
            <a:pPr marL="0" indent="0">
              <a:buNone/>
            </a:pPr>
            <a:endParaRPr lang="en-US" sz="800" dirty="0"/>
          </a:p>
          <a:p>
            <a:r>
              <a:rPr lang="en-US" sz="1600" dirty="0"/>
              <a:t>“Post-storm initiation, the high-resolution data allowed for </a:t>
            </a:r>
            <a:r>
              <a:rPr lang="en-US" sz="1600" b="1" dirty="0"/>
              <a:t>careful analysis of overshooting and collapsing tops, the character of the storm anvils (</a:t>
            </a:r>
            <a:r>
              <a:rPr lang="en-US" sz="1600" b="1" dirty="0" err="1"/>
              <a:t>ie</a:t>
            </a:r>
            <a:r>
              <a:rPr lang="en-US" sz="1600" b="1" dirty="0"/>
              <a:t>. health of the storm) </a:t>
            </a:r>
            <a:r>
              <a:rPr lang="en-US" sz="1600" dirty="0"/>
              <a:t>and the identification of convectively generated outflows.”</a:t>
            </a:r>
          </a:p>
          <a:p>
            <a:pPr marL="0" indent="0">
              <a:buNone/>
            </a:pPr>
            <a:endParaRPr lang="en-US" sz="800" dirty="0"/>
          </a:p>
        </p:txBody>
      </p:sp>
      <p:sp>
        <p:nvSpPr>
          <p:cNvPr id="4" name="TextBox 3"/>
          <p:cNvSpPr txBox="1"/>
          <p:nvPr/>
        </p:nvSpPr>
        <p:spPr>
          <a:xfrm>
            <a:off x="3581400" y="6324600"/>
            <a:ext cx="5425781" cy="369332"/>
          </a:xfrm>
          <a:prstGeom prst="rect">
            <a:avLst/>
          </a:prstGeom>
          <a:noFill/>
        </p:spPr>
        <p:txBody>
          <a:bodyPr wrap="none" rtlCol="0">
            <a:spAutoFit/>
          </a:bodyPr>
          <a:lstStyle/>
          <a:p>
            <a:r>
              <a:rPr lang="en-US" dirty="0">
                <a:solidFill>
                  <a:prstClr val="black"/>
                </a:solidFill>
                <a:hlinkClick r:id="rId4"/>
              </a:rPr>
              <a:t>http://satelliteliaisonblog.wordpress.com/category/spc/</a:t>
            </a:r>
            <a:endParaRPr lang="en-US" i="1" dirty="0">
              <a:solidFill>
                <a:prstClr val="black"/>
              </a:solidFill>
            </a:endParaRPr>
          </a:p>
        </p:txBody>
      </p:sp>
    </p:spTree>
    <p:custDataLst>
      <p:tags r:id="rId1"/>
    </p:custDataLst>
    <p:extLst>
      <p:ext uri="{BB962C8B-B14F-4D97-AF65-F5344CB8AC3E}">
        <p14:creationId xmlns:p14="http://schemas.microsoft.com/office/powerpoint/2010/main" val="1175516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76200"/>
            <a:ext cx="8229600" cy="1143000"/>
          </a:xfrm>
        </p:spPr>
        <p:txBody>
          <a:bodyPr/>
          <a:lstStyle/>
          <a:p>
            <a:pPr eaLnBrk="1" hangingPunct="1"/>
            <a:r>
              <a:rPr lang="en-US" altLang="en-US" dirty="0" smtClean="0">
                <a:solidFill>
                  <a:srgbClr val="FFFF00"/>
                </a:solidFill>
              </a:rPr>
              <a:t>ATS-3: Visible  (3 April 1974)</a:t>
            </a:r>
          </a:p>
        </p:txBody>
      </p:sp>
      <p:pic>
        <p:nvPicPr>
          <p:cNvPr id="115715" name="Picture 2" descr="http://www.publicaffairs.noaa.gov/storms/images/sat047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1628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Box 3"/>
          <p:cNvSpPr txBox="1">
            <a:spLocks noChangeArrowheads="1"/>
          </p:cNvSpPr>
          <p:nvPr/>
        </p:nvSpPr>
        <p:spPr bwMode="auto">
          <a:xfrm>
            <a:off x="76200" y="6400800"/>
            <a:ext cx="757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t>ATS -3</a:t>
            </a:r>
          </a:p>
        </p:txBody>
      </p:sp>
      <p:sp>
        <p:nvSpPr>
          <p:cNvPr id="115717" name="Slide Number Placeholder 2"/>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8CAB22-0301-4AD7-873F-BA9A366D2D0C}" type="slidenum">
              <a:rPr lang="en-US" altLang="en-US" smtClean="0"/>
              <a:pPr eaLnBrk="1" hangingPunct="1"/>
              <a:t>17</a:t>
            </a:fld>
            <a:endParaRPr lang="en-US" altLang="en-US" smtClean="0"/>
          </a:p>
        </p:txBody>
      </p:sp>
    </p:spTree>
    <p:extLst>
      <p:ext uri="{BB962C8B-B14F-4D97-AF65-F5344CB8AC3E}">
        <p14:creationId xmlns:p14="http://schemas.microsoft.com/office/powerpoint/2010/main" val="176946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170</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goesRNextGenerationWHurrican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62800" y="152400"/>
            <a:ext cx="1731418" cy="21615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78190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1969227755"/>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1975+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rgbClr val="FFFF00"/>
                          </a:solidFill>
                          <a:effectLst/>
                          <a:latin typeface="Arial" pitchFamily="34" charset="0"/>
                        </a:rPr>
                        <a:t>1981+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1994+</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2003+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2010+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2016+</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38665912"/>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1201463800"/>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708224629"/>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dirty="0" smtClean="0"/>
              <a:t>Geostationary Imagers: Number of </a:t>
            </a:r>
            <a:r>
              <a:rPr lang="en-US" u="sng" dirty="0" smtClean="0"/>
              <a:t>Spectral</a:t>
            </a:r>
            <a:r>
              <a:rPr lang="en-US" dirty="0" smtClean="0"/>
              <a:t> bands (~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6475568"/>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(0.15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1 (1 </a:t>
                      </a:r>
                      <a:r>
                        <a:rPr lang="el-GR" dirty="0" smtClean="0"/>
                        <a:t>μ</a:t>
                      </a:r>
                      <a:r>
                        <a:rPr lang="en-US" dirty="0" smtClean="0"/>
                        <a:t>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(1 </a:t>
                      </a:r>
                      <a:r>
                        <a:rPr lang="el-GR" dirty="0" smtClean="0"/>
                        <a:t>μ</a:t>
                      </a:r>
                      <a:r>
                        <a:rPr lang="en-US" dirty="0" smtClean="0"/>
                        <a:t>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6 (0.1 </a:t>
                      </a:r>
                      <a:r>
                        <a:rPr lang="el-GR" dirty="0" smtClean="0"/>
                        <a:t>μ</a:t>
                      </a:r>
                      <a:r>
                        <a:rPr lang="en-US" dirty="0" smtClean="0"/>
                        <a:t>m)</a:t>
                      </a:r>
                      <a:endParaRPr lang="en-US" dirty="0"/>
                    </a:p>
                  </a:txBody>
                  <a:tcPr/>
                </a:tc>
                <a:tc>
                  <a:txBody>
                    <a:bodyPr/>
                    <a:lstStyle/>
                    <a:p>
                      <a:r>
                        <a:rPr lang="en-US" dirty="0" smtClean="0"/>
                        <a:t>10 (1 </a:t>
                      </a:r>
                      <a:r>
                        <a:rPr lang="el-GR" dirty="0" smtClean="0"/>
                        <a:t>μ</a:t>
                      </a:r>
                      <a:r>
                        <a:rPr lang="en-US" dirty="0" smtClean="0"/>
                        <a:t>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lide Number Placeholder 6"/>
          <p:cNvSpPr>
            <a:spLocks noGrp="1"/>
          </p:cNvSpPr>
          <p:nvPr>
            <p:ph type="sldNum" sz="quarter" idx="12"/>
          </p:nvPr>
        </p:nvSpPr>
        <p:spPr/>
        <p:txBody>
          <a:bodyPr/>
          <a:lstStyle/>
          <a:p>
            <a:fld id="{DCB7186A-6F92-4F8F-B4D4-34B97F42FEF7}" type="slidenum">
              <a:rPr lang="en-US">
                <a:solidFill>
                  <a:prstClr val="black">
                    <a:tint val="75000"/>
                  </a:prstClr>
                </a:solidFill>
              </a:rPr>
              <a:pPr/>
              <a:t>173</a:t>
            </a:fld>
            <a:endParaRPr lang="en-US">
              <a:solidFill>
                <a:prstClr val="black">
                  <a:tint val="75000"/>
                </a:prstClr>
              </a:solidFill>
            </a:endParaRPr>
          </a:p>
        </p:txBody>
      </p:sp>
      <p:sp>
        <p:nvSpPr>
          <p:cNvPr id="8" name="TextBox 7"/>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6" name="TextBox 5"/>
          <p:cNvSpPr txBox="1"/>
          <p:nvPr/>
        </p:nvSpPr>
        <p:spPr>
          <a:xfrm>
            <a:off x="4343400" y="6260068"/>
            <a:ext cx="3429000" cy="369332"/>
          </a:xfrm>
          <a:prstGeom prst="rect">
            <a:avLst/>
          </a:prstGeom>
          <a:solidFill>
            <a:srgbClr val="FFFF00"/>
          </a:solidFill>
        </p:spPr>
        <p:txBody>
          <a:bodyPr wrap="square" rtlCol="0">
            <a:spAutoFit/>
          </a:bodyPr>
          <a:lstStyle/>
          <a:p>
            <a:r>
              <a:rPr lang="en-US" dirty="0" smtClean="0">
                <a:solidFill>
                  <a:srgbClr val="000000"/>
                </a:solidFill>
              </a:rPr>
              <a:t>Large improvements  with the ABI!</a:t>
            </a:r>
            <a:endParaRPr lang="en-US" dirty="0">
              <a:solidFill>
                <a:srgbClr val="000000"/>
              </a:solidFill>
            </a:endParaRPr>
          </a:p>
        </p:txBody>
      </p:sp>
      <p:sp>
        <p:nvSpPr>
          <p:cNvPr id="3" name="Left Arrow 2"/>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1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Geostationary Imagers: </a:t>
            </a:r>
            <a:br>
              <a:rPr lang="en-US" dirty="0" smtClean="0"/>
            </a:br>
            <a:r>
              <a:rPr lang="en-US" u="sng" dirty="0" smtClean="0"/>
              <a:t>Spatial</a:t>
            </a:r>
            <a:r>
              <a:rPr lang="en-US" dirty="0" smtClean="0"/>
              <a:t> Resolution (approximate)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9834123"/>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ATS-1/3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ATS-3 </a:t>
                      </a:r>
                      <a:r>
                        <a:rPr lang="en-US" sz="1600" dirty="0" smtClean="0"/>
                        <a:t>(Multicolor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 km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7-14 km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 </a:t>
                      </a:r>
                      <a:endParaRPr lang="en-US" dirty="0"/>
                    </a:p>
                  </a:txBody>
                  <a:tcPr/>
                </a:tc>
                <a:tc>
                  <a:txBody>
                    <a:bodyPr/>
                    <a:lstStyle/>
                    <a:p>
                      <a:r>
                        <a:rPr lang="en-US" dirty="0" smtClean="0"/>
                        <a:t>4-8 km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a:t>
                      </a:r>
                      <a:endParaRPr lang="en-US" dirty="0"/>
                    </a:p>
                  </a:txBody>
                  <a:tcPr/>
                </a:tc>
                <a:tc>
                  <a:txBody>
                    <a:bodyPr/>
                    <a:lstStyle/>
                    <a:p>
                      <a:r>
                        <a:rPr lang="en-US" dirty="0" smtClean="0"/>
                        <a:t>4 km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1 km</a:t>
                      </a:r>
                      <a:endParaRPr lang="en-US" dirty="0"/>
                    </a:p>
                  </a:txBody>
                  <a:tcPr/>
                </a:tc>
                <a:tc>
                  <a:txBody>
                    <a:bodyPr/>
                    <a:lstStyle/>
                    <a:p>
                      <a:r>
                        <a:rPr lang="en-US" dirty="0" smtClean="0"/>
                        <a:t>2 km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DCB7186A-6F92-4F8F-B4D4-34B97F42FEF7}" type="slidenum">
              <a:rPr lang="en-US">
                <a:solidFill>
                  <a:prstClr val="black">
                    <a:tint val="75000"/>
                  </a:prstClr>
                </a:solidFill>
              </a:rPr>
              <a:pPr/>
              <a:t>174</a:t>
            </a:fld>
            <a:endParaRPr lang="en-US">
              <a:solidFill>
                <a:prstClr val="black">
                  <a:tint val="75000"/>
                </a:prstClr>
              </a:solidFill>
            </a:endParaRPr>
          </a:p>
        </p:txBody>
      </p:sp>
      <p:sp>
        <p:nvSpPr>
          <p:cNvPr id="7" name="TextBox 6"/>
          <p:cNvSpPr txBox="1"/>
          <p:nvPr/>
        </p:nvSpPr>
        <p:spPr>
          <a:xfrm>
            <a:off x="152400" y="6412468"/>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8" name="TextBox 7"/>
          <p:cNvSpPr txBox="1"/>
          <p:nvPr/>
        </p:nvSpPr>
        <p:spPr>
          <a:xfrm>
            <a:off x="4343400" y="6260068"/>
            <a:ext cx="3429000" cy="369332"/>
          </a:xfrm>
          <a:prstGeom prst="rect">
            <a:avLst/>
          </a:prstGeom>
          <a:solidFill>
            <a:srgbClr val="FFFF00"/>
          </a:solidFill>
        </p:spPr>
        <p:txBody>
          <a:bodyPr wrap="square" rtlCol="0">
            <a:spAutoFit/>
          </a:bodyPr>
          <a:lstStyle/>
          <a:p>
            <a:r>
              <a:rPr lang="en-US" dirty="0" smtClean="0">
                <a:solidFill>
                  <a:srgbClr val="000000"/>
                </a:solidFill>
              </a:rPr>
              <a:t>Large improvements  with the ABI!</a:t>
            </a:r>
            <a:endParaRPr lang="en-US" dirty="0">
              <a:solidFill>
                <a:srgbClr val="000000"/>
              </a:solidFill>
            </a:endParaRPr>
          </a:p>
        </p:txBody>
      </p:sp>
      <p:sp>
        <p:nvSpPr>
          <p:cNvPr id="9" name="Left Arrow 8"/>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smtClean="0"/>
              <a:t>Geostationary Imagers: </a:t>
            </a:r>
            <a:br>
              <a:rPr lang="en-US" dirty="0" smtClean="0"/>
            </a:br>
            <a:r>
              <a:rPr lang="en-US" u="sng" dirty="0" smtClean="0"/>
              <a:t>Temporal</a:t>
            </a:r>
            <a:r>
              <a:rPr lang="en-US" dirty="0" smtClean="0"/>
              <a:t>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4811442"/>
              </p:ext>
            </p:extLst>
          </p:nvPr>
        </p:nvGraphicFramePr>
        <p:xfrm>
          <a:off x="533400" y="1295400"/>
          <a:ext cx="8458200" cy="5013960"/>
        </p:xfrm>
        <a:graphic>
          <a:graphicData uri="http://schemas.openxmlformats.org/drawingml/2006/table">
            <a:tbl>
              <a:tblPr firstRow="1" bandRow="1">
                <a:tableStyleId>{5C22544A-7EE6-4342-B048-85BDC9FD1C3A}</a:tableStyleId>
              </a:tblPr>
              <a:tblGrid>
                <a:gridCol w="1295401"/>
                <a:gridCol w="3886200"/>
                <a:gridCol w="1676399"/>
                <a:gridCol w="16002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30 min</a:t>
                      </a:r>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r>
                        <a:rPr lang="en-US" dirty="0" smtClean="0"/>
                        <a:t>7 – 30 min</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0.5 - 5 - 15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0.5 - 5 - 15 min</a:t>
                      </a:r>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6" name="Slide Number Placeholder 5"/>
          <p:cNvSpPr>
            <a:spLocks noGrp="1"/>
          </p:cNvSpPr>
          <p:nvPr>
            <p:ph type="sldNum" sz="quarter" idx="12"/>
          </p:nvPr>
        </p:nvSpPr>
        <p:spPr/>
        <p:txBody>
          <a:bodyPr/>
          <a:lstStyle/>
          <a:p>
            <a:fld id="{DCB7186A-6F92-4F8F-B4D4-34B97F42FEF7}" type="slidenum">
              <a:rPr lang="en-US">
                <a:solidFill>
                  <a:prstClr val="black">
                    <a:tint val="75000"/>
                  </a:prstClr>
                </a:solidFill>
              </a:rPr>
              <a:pPr/>
              <a:t>175</a:t>
            </a:fld>
            <a:endParaRPr lang="en-US">
              <a:solidFill>
                <a:prstClr val="black">
                  <a:tint val="75000"/>
                </a:prstClr>
              </a:solidFill>
            </a:endParaRPr>
          </a:p>
        </p:txBody>
      </p:sp>
      <p:sp>
        <p:nvSpPr>
          <p:cNvPr id="7" name="TextBox 6"/>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9" name="TextBox 8"/>
          <p:cNvSpPr txBox="1"/>
          <p:nvPr/>
        </p:nvSpPr>
        <p:spPr>
          <a:xfrm>
            <a:off x="4343400" y="6260068"/>
            <a:ext cx="3429000" cy="369332"/>
          </a:xfrm>
          <a:prstGeom prst="rect">
            <a:avLst/>
          </a:prstGeom>
          <a:solidFill>
            <a:srgbClr val="FFFF00"/>
          </a:solidFill>
        </p:spPr>
        <p:txBody>
          <a:bodyPr wrap="square" rtlCol="0">
            <a:spAutoFit/>
          </a:bodyPr>
          <a:lstStyle/>
          <a:p>
            <a:r>
              <a:rPr lang="en-US" dirty="0" smtClean="0">
                <a:solidFill>
                  <a:srgbClr val="000000"/>
                </a:solidFill>
              </a:rPr>
              <a:t>Large improvements  with the ABI!</a:t>
            </a:r>
            <a:endParaRPr lang="en-US" dirty="0">
              <a:solidFill>
                <a:srgbClr val="000000"/>
              </a:solidFill>
            </a:endParaRPr>
          </a:p>
        </p:txBody>
      </p:sp>
      <p:sp>
        <p:nvSpPr>
          <p:cNvPr id="10" name="Left Arrow 9"/>
          <p:cNvSpPr/>
          <p:nvPr/>
        </p:nvSpPr>
        <p:spPr>
          <a:xfrm>
            <a:off x="89154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7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erce_Page_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2700"/>
            <a:ext cx="9144000" cy="6832600"/>
          </a:xfrm>
          <a:prstGeom prst="rect">
            <a:avLst/>
          </a:prstGeom>
          <a:noFill/>
          <a:ln>
            <a:noFill/>
          </a:ln>
        </p:spPr>
      </p:pic>
      <p:sp>
        <p:nvSpPr>
          <p:cNvPr id="3" name="TextBox 2"/>
          <p:cNvSpPr txBox="1"/>
          <p:nvPr/>
        </p:nvSpPr>
        <p:spPr>
          <a:xfrm>
            <a:off x="2438400" y="209490"/>
            <a:ext cx="6248400" cy="400110"/>
          </a:xfrm>
          <a:prstGeom prst="rect">
            <a:avLst/>
          </a:prstGeom>
          <a:noFill/>
        </p:spPr>
        <p:txBody>
          <a:bodyPr wrap="square" rtlCol="0">
            <a:spAutoFit/>
          </a:bodyPr>
          <a:lstStyle/>
          <a:p>
            <a:r>
              <a:rPr lang="en-US" sz="2000" b="1" dirty="0" smtClean="0"/>
              <a:t>Tropospheric Emissions: Monitoring of Pollution (TEMPO)</a:t>
            </a:r>
            <a:endParaRPr lang="en-US" sz="2000" dirty="0"/>
          </a:p>
        </p:txBody>
      </p:sp>
      <p:sp>
        <p:nvSpPr>
          <p:cNvPr id="4" name="TextBox 3"/>
          <p:cNvSpPr txBox="1"/>
          <p:nvPr/>
        </p:nvSpPr>
        <p:spPr>
          <a:xfrm>
            <a:off x="4562361" y="2590800"/>
            <a:ext cx="4581639" cy="369332"/>
          </a:xfrm>
          <a:prstGeom prst="rect">
            <a:avLst/>
          </a:prstGeom>
          <a:solidFill>
            <a:schemeClr val="tx2">
              <a:lumMod val="20000"/>
              <a:lumOff val="80000"/>
            </a:schemeClr>
          </a:solidFill>
        </p:spPr>
        <p:txBody>
          <a:bodyPr wrap="none" rtlCol="0">
            <a:spAutoFit/>
          </a:bodyPr>
          <a:lstStyle/>
          <a:p>
            <a:r>
              <a:rPr lang="en-US" dirty="0" smtClean="0"/>
              <a:t>This demo in geo is the first since VAS in 1980! </a:t>
            </a:r>
            <a:endParaRPr lang="en-US" dirty="0"/>
          </a:p>
        </p:txBody>
      </p:sp>
    </p:spTree>
    <p:extLst>
      <p:ext uri="{BB962C8B-B14F-4D97-AF65-F5344CB8AC3E}">
        <p14:creationId xmlns:p14="http://schemas.microsoft.com/office/powerpoint/2010/main" val="306457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ierce_Page_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2700"/>
            <a:ext cx="9144000" cy="6832600"/>
          </a:xfrm>
          <a:prstGeom prst="rect">
            <a:avLst/>
          </a:prstGeom>
          <a:noFill/>
          <a:ln>
            <a:noFill/>
          </a:ln>
        </p:spPr>
      </p:pic>
    </p:spTree>
    <p:extLst>
      <p:ext uri="{BB962C8B-B14F-4D97-AF65-F5344CB8AC3E}">
        <p14:creationId xmlns:p14="http://schemas.microsoft.com/office/powerpoint/2010/main" val="123087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ierce_Page_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3777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ierce_Page_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9388" y="0"/>
            <a:ext cx="8785225" cy="6858000"/>
          </a:xfrm>
          <a:prstGeom prst="rect">
            <a:avLst/>
          </a:prstGeom>
          <a:noFill/>
          <a:ln>
            <a:noFill/>
          </a:ln>
        </p:spPr>
      </p:pic>
    </p:spTree>
    <p:extLst>
      <p:ext uri="{BB962C8B-B14F-4D97-AF65-F5344CB8AC3E}">
        <p14:creationId xmlns:p14="http://schemas.microsoft.com/office/powerpoint/2010/main" val="193046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81000" y="-76200"/>
            <a:ext cx="8534400" cy="1143000"/>
          </a:xfrm>
        </p:spPr>
        <p:txBody>
          <a:bodyPr/>
          <a:lstStyle/>
          <a:p>
            <a:pPr eaLnBrk="1" hangingPunct="1"/>
            <a:r>
              <a:rPr lang="en-US" altLang="en-US" smtClean="0">
                <a:solidFill>
                  <a:srgbClr val="FFFF00"/>
                </a:solidFill>
              </a:rPr>
              <a:t>GVHRR</a:t>
            </a:r>
          </a:p>
        </p:txBody>
      </p:sp>
      <p:sp>
        <p:nvSpPr>
          <p:cNvPr id="118787" name="Rectangle 3"/>
          <p:cNvSpPr>
            <a:spLocks noGrp="1" noChangeArrowheads="1"/>
          </p:cNvSpPr>
          <p:nvPr>
            <p:ph type="body" idx="1"/>
          </p:nvPr>
        </p:nvSpPr>
        <p:spPr>
          <a:xfrm>
            <a:off x="457200" y="762000"/>
            <a:ext cx="8534400" cy="4525963"/>
          </a:xfrm>
        </p:spPr>
        <p:txBody>
          <a:bodyPr/>
          <a:lstStyle/>
          <a:p>
            <a:pPr eaLnBrk="1" hangingPunct="1"/>
            <a:r>
              <a:rPr lang="en-US" altLang="en-US" smtClean="0">
                <a:solidFill>
                  <a:schemeClr val="bg1"/>
                </a:solidFill>
              </a:rPr>
              <a:t>NASA's Geosynchronous Very High Resolution Radiometer (GVHRR), launched on ATS-6: 30 May 1974 at 13 UTC.</a:t>
            </a:r>
          </a:p>
          <a:p>
            <a:pPr eaLnBrk="1" hangingPunct="1"/>
            <a:r>
              <a:rPr lang="en-US" altLang="en-US" smtClean="0">
                <a:solidFill>
                  <a:schemeClr val="bg1"/>
                </a:solidFill>
              </a:rPr>
              <a:t>One infrared channel (10.5 to 12.5 um) and one visible channel (0.55 to 0.75 um)</a:t>
            </a:r>
          </a:p>
          <a:p>
            <a:pPr lvl="1" eaLnBrk="1" hangingPunct="1"/>
            <a:r>
              <a:rPr lang="en-US" altLang="en-US" smtClean="0">
                <a:solidFill>
                  <a:schemeClr val="bg1"/>
                </a:solidFill>
              </a:rPr>
              <a:t>Approximately 10.8 and 5.4 km </a:t>
            </a:r>
          </a:p>
        </p:txBody>
      </p:sp>
      <p:sp>
        <p:nvSpPr>
          <p:cNvPr id="118788"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88FC34-7DE6-49B7-9AC0-8ADEE1D22160}" type="slidenum">
              <a:rPr lang="en-US" altLang="en-US" smtClean="0"/>
              <a:pPr eaLnBrk="1" hangingPunct="1"/>
              <a:t>18</a:t>
            </a:fld>
            <a:endParaRPr lang="en-US" altLang="en-US" smtClean="0"/>
          </a:p>
        </p:txBody>
      </p:sp>
      <p:pic>
        <p:nvPicPr>
          <p:cNvPr id="1187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86200"/>
            <a:ext cx="6100763"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TextBox 2"/>
          <p:cNvSpPr txBox="1">
            <a:spLocks noChangeArrowheads="1"/>
          </p:cNvSpPr>
          <p:nvPr/>
        </p:nvSpPr>
        <p:spPr bwMode="auto">
          <a:xfrm>
            <a:off x="7467600" y="49530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July 14, 1974</a:t>
            </a:r>
          </a:p>
        </p:txBody>
      </p:sp>
    </p:spTree>
    <p:extLst>
      <p:ext uri="{BB962C8B-B14F-4D97-AF65-F5344CB8AC3E}">
        <p14:creationId xmlns:p14="http://schemas.microsoft.com/office/powerpoint/2010/main" val="120938700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Three Groups of Users</a:t>
            </a:r>
          </a:p>
        </p:txBody>
      </p:sp>
      <p:sp>
        <p:nvSpPr>
          <p:cNvPr id="9219" name="Rectangle 3"/>
          <p:cNvSpPr>
            <a:spLocks noGrp="1" noChangeArrowheads="1"/>
          </p:cNvSpPr>
          <p:nvPr>
            <p:ph type="body" idx="1"/>
          </p:nvPr>
        </p:nvSpPr>
        <p:spPr>
          <a:xfrm>
            <a:off x="381000" y="838200"/>
            <a:ext cx="8839200" cy="5105400"/>
          </a:xfrm>
        </p:spPr>
        <p:txBody>
          <a:bodyPr/>
          <a:lstStyle/>
          <a:p>
            <a:pPr eaLnBrk="1" hangingPunct="1">
              <a:lnSpc>
                <a:spcPct val="90000"/>
              </a:lnSpc>
            </a:pPr>
            <a:r>
              <a:rPr lang="en-US" dirty="0" smtClean="0">
                <a:solidFill>
                  <a:schemeClr val="bg1"/>
                </a:solidFill>
              </a:rPr>
              <a:t>Direct use of radiances/imagery</a:t>
            </a:r>
          </a:p>
          <a:p>
            <a:pPr lvl="1" eaLnBrk="1" hangingPunct="1">
              <a:lnSpc>
                <a:spcPct val="90000"/>
              </a:lnSpc>
            </a:pPr>
            <a:r>
              <a:rPr lang="en-US" sz="2400" dirty="0" smtClean="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Broadcasters</a:t>
            </a:r>
          </a:p>
          <a:p>
            <a:pPr lvl="1" eaLnBrk="1" hangingPunct="1">
              <a:lnSpc>
                <a:spcPct val="90000"/>
              </a:lnSpc>
            </a:pPr>
            <a:r>
              <a:rPr lang="en-US" sz="2400" dirty="0" smtClean="0">
                <a:solidFill>
                  <a:schemeClr val="bg1"/>
                </a:solidFill>
              </a:rPr>
              <a:t>General public/private sector/Internet</a:t>
            </a:r>
            <a:r>
              <a:rPr lang="en-US" dirty="0" smtClean="0">
                <a:solidFill>
                  <a:schemeClr val="bg1"/>
                </a:solidFill>
              </a:rPr>
              <a:t/>
            </a:r>
            <a:br>
              <a:rPr lang="en-US" dirty="0" smtClean="0">
                <a:solidFill>
                  <a:schemeClr val="bg1"/>
                </a:solidFill>
              </a:rPr>
            </a:br>
            <a:endParaRPr lang="en-US" sz="1000" dirty="0" smtClean="0">
              <a:solidFill>
                <a:schemeClr val="bg1"/>
              </a:solidFill>
            </a:endParaRPr>
          </a:p>
          <a:p>
            <a:pPr eaLnBrk="1" hangingPunct="1">
              <a:lnSpc>
                <a:spcPct val="90000"/>
              </a:lnSpc>
            </a:pPr>
            <a:r>
              <a:rPr lang="en-US" dirty="0" smtClean="0">
                <a:solidFill>
                  <a:schemeClr val="bg1"/>
                </a:solidFill>
              </a:rPr>
              <a:t>Direct use of satellite products</a:t>
            </a:r>
          </a:p>
          <a:p>
            <a:pPr lvl="1" eaLnBrk="1" hangingPunct="1">
              <a:lnSpc>
                <a:spcPct val="90000"/>
              </a:lnSpc>
            </a:pPr>
            <a:r>
              <a:rPr lang="en-US" sz="2400" dirty="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Blended products, etc.</a:t>
            </a:r>
          </a:p>
          <a:p>
            <a:pPr lvl="1" eaLnBrk="1" hangingPunct="1">
              <a:lnSpc>
                <a:spcPct val="90000"/>
              </a:lnSpc>
            </a:pPr>
            <a:r>
              <a:rPr lang="en-US" sz="2400" dirty="0">
                <a:solidFill>
                  <a:schemeClr val="bg1"/>
                </a:solidFill>
              </a:rPr>
              <a:t>General public/private sector/Internet</a:t>
            </a:r>
          </a:p>
          <a:p>
            <a:pPr eaLnBrk="1" hangingPunct="1">
              <a:lnSpc>
                <a:spcPct val="90000"/>
              </a:lnSpc>
            </a:pPr>
            <a:endParaRPr lang="en-US" sz="1000" dirty="0" smtClean="0">
              <a:solidFill>
                <a:schemeClr val="bg1"/>
              </a:solidFill>
            </a:endParaRPr>
          </a:p>
          <a:p>
            <a:pPr eaLnBrk="1" hangingPunct="1">
              <a:lnSpc>
                <a:spcPct val="90000"/>
              </a:lnSpc>
            </a:pPr>
            <a:r>
              <a:rPr lang="en-US" dirty="0" smtClean="0">
                <a:solidFill>
                  <a:schemeClr val="bg1"/>
                </a:solidFill>
              </a:rPr>
              <a:t>Use of services which use data/products</a:t>
            </a:r>
          </a:p>
          <a:p>
            <a:pPr lvl="1" eaLnBrk="1" hangingPunct="1">
              <a:lnSpc>
                <a:spcPct val="90000"/>
              </a:lnSpc>
            </a:pPr>
            <a:r>
              <a:rPr lang="en-US" dirty="0" smtClean="0">
                <a:solidFill>
                  <a:srgbClr val="FFFF00"/>
                </a:solidFill>
              </a:rPr>
              <a:t>Basically everyone!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180</a:t>
            </a:fld>
            <a:endParaRPr lang="en-US" dirty="0" smtClean="0">
              <a:solidFill>
                <a:srgbClr val="000000"/>
              </a:solidFill>
            </a:endParaRPr>
          </a:p>
        </p:txBody>
      </p:sp>
    </p:spTree>
    <p:extLst>
      <p:ext uri="{BB962C8B-B14F-4D97-AF65-F5344CB8AC3E}">
        <p14:creationId xmlns:p14="http://schemas.microsoft.com/office/powerpoint/2010/main" val="11829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8839200" cy="4525962"/>
          </a:xfrm>
        </p:spPr>
        <p:txBody>
          <a:bodyPr/>
          <a:lstStyle/>
          <a:p>
            <a:pPr eaLnBrk="1" hangingPunct="1"/>
            <a:r>
              <a:rPr lang="en-US" sz="2800" dirty="0" smtClean="0">
                <a:solidFill>
                  <a:schemeClr val="bg1"/>
                </a:solidFill>
              </a:rPr>
              <a:t>The ABI on GOES-R will improve over the current instrument in many aspects: </a:t>
            </a:r>
          </a:p>
          <a:p>
            <a:pPr lvl="1" eaLnBrk="1" hangingPunct="1"/>
            <a:r>
              <a:rPr lang="en-US" sz="2400" dirty="0" smtClean="0">
                <a:solidFill>
                  <a:schemeClr val="bg1"/>
                </a:solidFill>
              </a:rPr>
              <a:t>spatial, temporal, spectral, calibration, etc.</a:t>
            </a: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experience/instruments: </a:t>
            </a:r>
          </a:p>
          <a:p>
            <a:pPr lvl="1" eaLnBrk="1" hangingPunct="1"/>
            <a:r>
              <a:rPr lang="en-US" sz="2400" dirty="0" smtClean="0">
                <a:solidFill>
                  <a:schemeClr val="bg1"/>
                </a:solidFill>
              </a:rPr>
              <a:t>The ABI has already had a long history, even before launch. </a:t>
            </a:r>
          </a:p>
          <a:p>
            <a:pPr eaLnBrk="1" hangingPunct="1"/>
            <a:r>
              <a:rPr lang="en-US" sz="2800" dirty="0" smtClean="0">
                <a:solidFill>
                  <a:schemeClr val="bg1"/>
                </a:solidFill>
              </a:rPr>
              <a:t>Similar </a:t>
            </a:r>
            <a:r>
              <a:rPr lang="en-US" sz="2800" dirty="0">
                <a:solidFill>
                  <a:schemeClr val="bg1"/>
                </a:solidFill>
              </a:rPr>
              <a:t>imagers </a:t>
            </a:r>
            <a:r>
              <a:rPr lang="en-US" sz="2800" dirty="0" smtClean="0">
                <a:solidFill>
                  <a:schemeClr val="bg1"/>
                </a:solidFill>
              </a:rPr>
              <a:t>by </a:t>
            </a:r>
            <a:r>
              <a:rPr lang="en-US" sz="2800" dirty="0">
                <a:solidFill>
                  <a:schemeClr val="bg1"/>
                </a:solidFill>
              </a:rPr>
              <a:t>Europe, </a:t>
            </a:r>
            <a:r>
              <a:rPr lang="en-US" sz="2800" dirty="0" smtClean="0">
                <a:solidFill>
                  <a:schemeClr val="bg1"/>
                </a:solidFill>
              </a:rPr>
              <a:t>Japan, Korea, etc.  </a:t>
            </a:r>
          </a:p>
          <a:p>
            <a:pPr lvl="1" eaLnBrk="1" hangingPunct="1"/>
            <a:r>
              <a:rPr lang="en-US" sz="2400" dirty="0" smtClean="0">
                <a:solidFill>
                  <a:schemeClr val="bg1"/>
                </a:solidFill>
              </a:rPr>
              <a:t>ABI-like coverage of most of the globe! </a:t>
            </a:r>
            <a:endParaRPr lang="en-US" sz="600" dirty="0" smtClean="0">
              <a:solidFill>
                <a:schemeClr val="bg1"/>
              </a:solidFill>
            </a:endParaRP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181</a:t>
            </a:fld>
            <a:endParaRPr lang="en-US" dirty="0" smtClean="0">
              <a:solidFill>
                <a:srgbClr val="000000"/>
              </a:solidFill>
            </a:endParaRPr>
          </a:p>
        </p:txBody>
      </p:sp>
    </p:spTree>
    <p:extLst>
      <p:ext uri="{BB962C8B-B14F-4D97-AF65-F5344CB8AC3E}">
        <p14:creationId xmlns:p14="http://schemas.microsoft.com/office/powerpoint/2010/main" val="382057991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182</a:t>
            </a:fld>
            <a:endParaRPr lang="en-US" dirty="0"/>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228600" y="914400"/>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Impact areas include, but are not limited to: weather, Numerical Weather Prediction, severe weather, hazards (volcanic ash plumes), aviation, environmental (fires), health (smoke), oceanographic, </a:t>
            </a:r>
            <a:r>
              <a:rPr lang="en-US" sz="2800" dirty="0" err="1" smtClean="0">
                <a:solidFill>
                  <a:srgbClr val="FFFFFF"/>
                </a:solidFill>
              </a:rPr>
              <a:t>cryosphere</a:t>
            </a:r>
            <a:r>
              <a:rPr lang="en-US" sz="2800" dirty="0" smtClean="0">
                <a:solidFill>
                  <a:srgbClr val="FFFFFF"/>
                </a:solidFill>
              </a:rPr>
              <a:t>, land, etc. </a:t>
            </a:r>
          </a:p>
          <a:p>
            <a:pPr marL="0" indent="0" eaLnBrk="1" hangingPunct="1">
              <a:buFontTx/>
              <a:buNone/>
              <a:defRPr/>
            </a:pPr>
            <a:endParaRPr lang="en-US" sz="1000" dirty="0">
              <a:solidFill>
                <a:srgbClr val="FFFFFF"/>
              </a:solidFill>
            </a:endParaRPr>
          </a:p>
        </p:txBody>
      </p:sp>
      <p:sp>
        <p:nvSpPr>
          <p:cNvPr id="8" name="Rectangle 3" descr="cube_imager"/>
          <p:cNvSpPr>
            <a:spLocks noGrp="1" noChangeAspect="1" noChangeArrowheads="1"/>
          </p:cNvSpPr>
          <p:nvPr isPhoto="1"/>
        </p:nvSpPr>
        <p:spPr bwMode="auto">
          <a:xfrm>
            <a:off x="6477000" y="4876800"/>
            <a:ext cx="2743200" cy="1613647"/>
          </a:xfrm>
          <a:prstGeom prst="rect">
            <a:avLst/>
          </a:prstGeom>
          <a:blipFill dpi="0" rotWithShape="1">
            <a:blip r:embed="rId2"/>
            <a:srcRect/>
            <a:stretch>
              <a:fillRect t="-19167" b="-833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2332645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183</a:t>
            </a:fld>
            <a:endParaRPr lang="en-US" smtClean="0">
              <a:solidFill>
                <a:srgbClr val="000000"/>
              </a:solidFill>
            </a:endParaRPr>
          </a:p>
        </p:txBody>
      </p:sp>
      <p:sp>
        <p:nvSpPr>
          <p:cNvPr id="185347" name="Rectangle 2"/>
          <p:cNvSpPr>
            <a:spLocks noGrp="1" noChangeArrowheads="1"/>
          </p:cNvSpPr>
          <p:nvPr>
            <p:ph type="title"/>
          </p:nvPr>
        </p:nvSpPr>
        <p:spPr>
          <a:xfrm>
            <a:off x="457200" y="2286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914400"/>
            <a:ext cx="8229600" cy="4525963"/>
          </a:xfrm>
        </p:spPr>
        <p:txBody>
          <a:bodyPr/>
          <a:lstStyle/>
          <a:p>
            <a:pPr>
              <a:lnSpc>
                <a:spcPct val="80000"/>
              </a:lnSpc>
            </a:pPr>
            <a:endParaRPr lang="en-US" sz="2400" dirty="0" smtClean="0">
              <a:solidFill>
                <a:schemeClr val="bg1"/>
              </a:solidFill>
            </a:endParaRPr>
          </a:p>
          <a:p>
            <a:pPr>
              <a:lnSpc>
                <a:spcPct val="80000"/>
              </a:lnSpc>
            </a:pPr>
            <a:r>
              <a:rPr lang="en-US" sz="2400" dirty="0" smtClean="0">
                <a:solidFill>
                  <a:schemeClr val="bg1"/>
                </a:solidFill>
              </a:rPr>
              <a:t>The authors would like to thank the entire GOES and GOES-R teams; both within the government, industry and academia.</a:t>
            </a:r>
          </a:p>
          <a:p>
            <a:pPr>
              <a:lnSpc>
                <a:spcPct val="80000"/>
              </a:lnSpc>
            </a:pPr>
            <a:endParaRPr lang="en-US" sz="1000" dirty="0" smtClean="0">
              <a:solidFill>
                <a:schemeClr val="bg1"/>
              </a:solidFill>
            </a:endParaRPr>
          </a:p>
          <a:p>
            <a:pPr>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50" name="Picture 6"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05225"/>
            <a:ext cx="3803700" cy="28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SAT\Users\tims\Documents\gifs_old\ABI_16panel_toarads_abi_soiir_niuvis_2005_0604_1800_75_65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986174"/>
            <a:ext cx="4757738" cy="28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72882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normAutofit fontScale="90000"/>
          </a:bodyPr>
          <a:lstStyle/>
          <a:p>
            <a:r>
              <a:rPr lang="en-US" dirty="0" smtClean="0">
                <a:solidFill>
                  <a:srgbClr val="FFFF00"/>
                </a:solidFill>
              </a:rPr>
              <a:t>Educational </a:t>
            </a:r>
            <a:r>
              <a:rPr lang="en-US" dirty="0" err="1" smtClean="0">
                <a:solidFill>
                  <a:srgbClr val="FFFF00"/>
                </a:solidFill>
              </a:rPr>
              <a:t>Webapps</a:t>
            </a:r>
            <a:r>
              <a:rPr lang="en-US" dirty="0" smtClean="0">
                <a:solidFill>
                  <a:srgbClr val="FFFF00"/>
                </a:solidFill>
              </a:rPr>
              <a:t> Developed</a:t>
            </a:r>
            <a:endParaRPr lang="en-US" dirty="0">
              <a:solidFill>
                <a:srgbClr val="FFFF00"/>
              </a:solidFill>
            </a:endParaRPr>
          </a:p>
        </p:txBody>
      </p:sp>
      <p:sp>
        <p:nvSpPr>
          <p:cNvPr id="13" name="Content Placeholder 12"/>
          <p:cNvSpPr>
            <a:spLocks noGrp="1"/>
          </p:cNvSpPr>
          <p:nvPr>
            <p:ph sz="half" idx="1"/>
          </p:nvPr>
        </p:nvSpPr>
        <p:spPr>
          <a:xfrm>
            <a:off x="10886" y="762000"/>
            <a:ext cx="4332513" cy="5257800"/>
          </a:xfrm>
        </p:spPr>
        <p:txBody>
          <a:bodyPr>
            <a:noAutofit/>
          </a:bodyPr>
          <a:lstStyle/>
          <a:p>
            <a:pPr>
              <a:buClr>
                <a:srgbClr val="000000"/>
              </a:buClr>
              <a:buSzPct val="100000"/>
            </a:pPr>
            <a:r>
              <a:rPr lang="en-US" sz="2000" dirty="0" smtClean="0">
                <a:solidFill>
                  <a:schemeClr val="bg1"/>
                </a:solidFill>
                <a:latin typeface="+mj-lt"/>
                <a:ea typeface="Calibri"/>
                <a:cs typeface="Calibri"/>
                <a:sym typeface="Calibri"/>
                <a:rtl val="0"/>
              </a:rPr>
              <a:t>NOAA </a:t>
            </a:r>
            <a:r>
              <a:rPr lang="en-US" sz="2000" dirty="0">
                <a:solidFill>
                  <a:schemeClr val="bg1"/>
                </a:solidFill>
                <a:latin typeface="+mj-lt"/>
                <a:ea typeface="Calibri"/>
                <a:cs typeface="Calibri"/>
                <a:sym typeface="Calibri"/>
                <a:rtl val="0"/>
              </a:rPr>
              <a:t>NESDIS </a:t>
            </a:r>
            <a:r>
              <a:rPr lang="en-US" sz="2000" dirty="0" smtClean="0">
                <a:solidFill>
                  <a:schemeClr val="bg1"/>
                </a:solidFill>
                <a:latin typeface="+mj-lt"/>
                <a:ea typeface="Calibri"/>
                <a:cs typeface="Calibri"/>
                <a:sym typeface="Calibri"/>
                <a:rtl val="0"/>
              </a:rPr>
              <a:t>ASPB </a:t>
            </a:r>
            <a:r>
              <a:rPr lang="en-US" sz="2000" dirty="0">
                <a:solidFill>
                  <a:schemeClr val="bg1"/>
                </a:solidFill>
                <a:latin typeface="+mj-lt"/>
                <a:ea typeface="Calibri"/>
                <a:cs typeface="Calibri"/>
                <a:sym typeface="Calibri"/>
                <a:rtl val="0"/>
              </a:rPr>
              <a:t>teamed up with CIMSS researchers to develop </a:t>
            </a:r>
            <a:r>
              <a:rPr lang="en-US" sz="2000" dirty="0" smtClean="0">
                <a:solidFill>
                  <a:schemeClr val="bg1"/>
                </a:solidFill>
                <a:latin typeface="+mj-lt"/>
                <a:ea typeface="Calibri"/>
                <a:cs typeface="Calibri"/>
                <a:sym typeface="Calibri"/>
                <a:rtl val="0"/>
              </a:rPr>
              <a:t>three </a:t>
            </a:r>
            <a:r>
              <a:rPr lang="en-US" sz="2000" dirty="0">
                <a:solidFill>
                  <a:schemeClr val="bg1"/>
                </a:solidFill>
                <a:latin typeface="+mj-lt"/>
                <a:ea typeface="Calibri"/>
                <a:cs typeface="Calibri"/>
                <a:sym typeface="Calibri"/>
                <a:rtl val="0"/>
              </a:rPr>
              <a:t>educational WebApps to explore space, time and spectral resolutions of satellite imagery.</a:t>
            </a:r>
            <a:br>
              <a:rPr lang="en-US" sz="2000" dirty="0">
                <a:solidFill>
                  <a:schemeClr val="bg1"/>
                </a:solidFill>
                <a:latin typeface="+mj-lt"/>
                <a:ea typeface="Calibri"/>
                <a:cs typeface="Calibri"/>
                <a:sym typeface="Calibri"/>
                <a:rtl val="0"/>
              </a:rPr>
            </a:b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dirty="0">
                <a:solidFill>
                  <a:schemeClr val="bg1"/>
                </a:solidFill>
                <a:latin typeface="+mj-lt"/>
                <a:ea typeface="Calibri"/>
                <a:cs typeface="Calibri"/>
                <a:sym typeface="Calibri"/>
                <a:rtl val="0"/>
              </a:rPr>
              <a:t>Part of the </a:t>
            </a:r>
            <a:r>
              <a:rPr lang="en-US" sz="2000" b="1" dirty="0">
                <a:solidFill>
                  <a:schemeClr val="bg1"/>
                </a:solidFill>
                <a:latin typeface="+mj-lt"/>
                <a:ea typeface="Calibri"/>
                <a:cs typeface="Calibri"/>
                <a:sym typeface="Calibri"/>
                <a:rtl val="0"/>
              </a:rPr>
              <a:t>GOES-R Educational Proving </a:t>
            </a:r>
            <a:r>
              <a:rPr lang="en-US" sz="2000" b="1" dirty="0" smtClean="0">
                <a:solidFill>
                  <a:schemeClr val="bg1"/>
                </a:solidFill>
                <a:latin typeface="+mj-lt"/>
                <a:ea typeface="Calibri"/>
                <a:cs typeface="Calibri"/>
                <a:sym typeface="Calibri"/>
                <a:rtl val="0"/>
              </a:rPr>
              <a:t>Ground at CIMSS</a:t>
            </a:r>
            <a:r>
              <a:rPr lang="en-US" sz="2000" dirty="0" smtClean="0">
                <a:solidFill>
                  <a:schemeClr val="bg1"/>
                </a:solidFill>
                <a:latin typeface="+mj-lt"/>
                <a:ea typeface="Calibri"/>
                <a:cs typeface="Calibri"/>
                <a:sym typeface="Calibri"/>
                <a:rtl val="0"/>
              </a:rPr>
              <a:t>: </a:t>
            </a: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i="1" u="sng" dirty="0">
                <a:solidFill>
                  <a:schemeClr val="bg1"/>
                </a:solidFill>
                <a:latin typeface="+mj-lt"/>
                <a:ea typeface="Calibri"/>
                <a:cs typeface="Calibri"/>
                <a:sym typeface="Calibri"/>
                <a:hlinkClick r:id="rId3"/>
                <a:rtl val="0"/>
              </a:rPr>
              <a:t>http://cimss.ssec.wisc.edu/education/goesr</a:t>
            </a:r>
            <a:br>
              <a:rPr lang="en-US" sz="2000" i="1" u="sng" dirty="0">
                <a:solidFill>
                  <a:schemeClr val="bg1"/>
                </a:solidFill>
                <a:latin typeface="+mj-lt"/>
                <a:ea typeface="Calibri"/>
                <a:cs typeface="Calibri"/>
                <a:sym typeface="Calibri"/>
                <a:hlinkClick r:id="rId3"/>
                <a:rtl val="0"/>
              </a:rPr>
            </a:br>
            <a:endParaRPr lang="en-US" sz="2000" i="1" u="sng" dirty="0">
              <a:solidFill>
                <a:schemeClr val="bg1"/>
              </a:solidFill>
              <a:latin typeface="+mj-lt"/>
              <a:ea typeface="Calibri"/>
              <a:cs typeface="Calibri"/>
              <a:sym typeface="Calibri"/>
              <a:hlinkClick r:id="rId3"/>
              <a:rtl val="0"/>
            </a:endParaRPr>
          </a:p>
          <a:p>
            <a:pPr>
              <a:spcBef>
                <a:spcPts val="400"/>
              </a:spcBef>
              <a:buClr>
                <a:srgbClr val="000000"/>
              </a:buClr>
              <a:buSzPct val="100000"/>
              <a:buFont typeface="Calibri"/>
              <a:buChar char="•"/>
            </a:pPr>
            <a:r>
              <a:rPr lang="en-US" sz="2000" dirty="0">
                <a:solidFill>
                  <a:schemeClr val="bg1"/>
                </a:solidFill>
                <a:latin typeface="+mj-lt"/>
              </a:rPr>
              <a:t>Teacher feedback: </a:t>
            </a:r>
            <a:br>
              <a:rPr lang="en-US" sz="2000" dirty="0">
                <a:solidFill>
                  <a:schemeClr val="bg1"/>
                </a:solidFill>
                <a:latin typeface="+mj-lt"/>
              </a:rPr>
            </a:br>
            <a:r>
              <a:rPr lang="en-US" sz="1800" i="1" dirty="0">
                <a:solidFill>
                  <a:schemeClr val="bg1"/>
                </a:solidFill>
                <a:latin typeface="+mj-lt"/>
              </a:rPr>
              <a:t>“…. Wow!!  This is awesome!!</a:t>
            </a:r>
            <a:br>
              <a:rPr lang="en-US" sz="1800" i="1" dirty="0">
                <a:solidFill>
                  <a:schemeClr val="bg1"/>
                </a:solidFill>
                <a:latin typeface="+mj-lt"/>
              </a:rPr>
            </a:br>
            <a:r>
              <a:rPr lang="en-US" sz="1800" i="1" dirty="0">
                <a:solidFill>
                  <a:schemeClr val="bg1"/>
                </a:solidFill>
                <a:latin typeface="+mj-lt"/>
              </a:rPr>
              <a:t>This is impressive. Thank you for sharing.   This is great. Thanks for all your hard work and help!!!!  </a:t>
            </a:r>
            <a:br>
              <a:rPr lang="en-US" sz="1800" i="1" dirty="0">
                <a:solidFill>
                  <a:schemeClr val="bg1"/>
                </a:solidFill>
                <a:latin typeface="+mj-lt"/>
              </a:rPr>
            </a:br>
            <a:r>
              <a:rPr lang="en-US" sz="1800" i="1" dirty="0">
                <a:solidFill>
                  <a:schemeClr val="bg1"/>
                </a:solidFill>
                <a:latin typeface="+mj-lt"/>
              </a:rPr>
              <a:t>We are honored and will use it next week … Earth </a:t>
            </a:r>
            <a:r>
              <a:rPr lang="en-US" sz="1800" i="1" dirty="0" err="1">
                <a:solidFill>
                  <a:schemeClr val="bg1"/>
                </a:solidFill>
                <a:latin typeface="+mj-lt"/>
              </a:rPr>
              <a:t>SySTEM</a:t>
            </a:r>
            <a:r>
              <a:rPr lang="en-US" sz="1800" i="1" dirty="0">
                <a:solidFill>
                  <a:schemeClr val="bg1"/>
                </a:solidFill>
                <a:latin typeface="+mj-lt"/>
              </a:rPr>
              <a:t> Teacher Academy”</a:t>
            </a:r>
            <a:endParaRPr lang="en-US" sz="180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184</a:t>
            </a:fld>
            <a:endParaRPr lang="en-US"/>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987" t="9387" r="13729"/>
          <a:stretch/>
        </p:blipFill>
        <p:spPr>
          <a:xfrm>
            <a:off x="4349941" y="762000"/>
            <a:ext cx="4717859" cy="4668803"/>
          </a:xfrm>
        </p:spPr>
      </p:pic>
      <p:sp>
        <p:nvSpPr>
          <p:cNvPr id="4" name="TextBox 3"/>
          <p:cNvSpPr txBox="1"/>
          <p:nvPr/>
        </p:nvSpPr>
        <p:spPr>
          <a:xfrm>
            <a:off x="4571999" y="5486400"/>
            <a:ext cx="4495801" cy="1200329"/>
          </a:xfrm>
          <a:prstGeom prst="rect">
            <a:avLst/>
          </a:prstGeom>
          <a:noFill/>
        </p:spPr>
        <p:txBody>
          <a:bodyPr wrap="square" rtlCol="0">
            <a:spAutoFit/>
          </a:bodyPr>
          <a:lstStyle/>
          <a:p>
            <a:r>
              <a:rPr lang="en-US" dirty="0">
                <a:solidFill>
                  <a:srgbClr val="FFFFFF"/>
                </a:solidFill>
              </a:rPr>
              <a:t>Sample interactive “</a:t>
            </a:r>
            <a:r>
              <a:rPr lang="en-US" dirty="0" err="1">
                <a:solidFill>
                  <a:srgbClr val="FFFFFF"/>
                </a:solidFill>
              </a:rPr>
              <a:t>Bandapp</a:t>
            </a:r>
            <a:r>
              <a:rPr lang="en-US" dirty="0">
                <a:solidFill>
                  <a:srgbClr val="FFFFFF"/>
                </a:solidFill>
              </a:rPr>
              <a:t>” educational </a:t>
            </a:r>
            <a:r>
              <a:rPr lang="en-US" dirty="0" err="1">
                <a:solidFill>
                  <a:srgbClr val="FFFFFF"/>
                </a:solidFill>
              </a:rPr>
              <a:t>webapp</a:t>
            </a:r>
            <a:r>
              <a:rPr lang="en-US" dirty="0">
                <a:solidFill>
                  <a:srgbClr val="FFFFFF"/>
                </a:solidFill>
              </a:rPr>
              <a:t> using simulated ABI images:</a:t>
            </a:r>
          </a:p>
          <a:p>
            <a:r>
              <a:rPr lang="en-US" i="1" dirty="0">
                <a:solidFill>
                  <a:srgbClr val="FFFFFF"/>
                </a:solidFill>
                <a:hlinkClick r:id="rId5"/>
              </a:rPr>
              <a:t>http://cimss.ssec.wisc.edu/goes/webapps/bandapp/</a:t>
            </a:r>
            <a:endParaRPr lang="en-US" i="1" dirty="0">
              <a:solidFill>
                <a:srgbClr val="FFFFFF"/>
              </a:solidFill>
            </a:endParaRPr>
          </a:p>
        </p:txBody>
      </p:sp>
      <p:sp>
        <p:nvSpPr>
          <p:cNvPr id="14" name="Shape 318"/>
          <p:cNvSpPr txBox="1"/>
          <p:nvPr/>
        </p:nvSpPr>
        <p:spPr>
          <a:xfrm>
            <a:off x="4343399" y="3429000"/>
            <a:ext cx="4613263" cy="1323439"/>
          </a:xfrm>
          <a:prstGeom prst="rect">
            <a:avLst/>
          </a:prstGeom>
          <a:noFill/>
          <a:ln>
            <a:noFill/>
          </a:ln>
        </p:spPr>
        <p:txBody>
          <a:bodyPr lIns="91425" tIns="45700" rIns="91425" bIns="45700" anchor="t" anchorCtr="0">
            <a:noAutofit/>
          </a:bodyPr>
          <a:lstStyle/>
          <a:p>
            <a:pPr>
              <a:buSzPct val="25000"/>
            </a:pPr>
            <a:endParaRPr lang="en-US" sz="1600" b="1" i="1" kern="0" dirty="0">
              <a:solidFill>
                <a:srgbClr val="FFFF00"/>
              </a:solidFill>
              <a:latin typeface="Calibri"/>
              <a:ea typeface="Calibri"/>
              <a:cs typeface="Calibri"/>
              <a:sym typeface="Calibri"/>
              <a:rtl val="0"/>
            </a:endParaRPr>
          </a:p>
        </p:txBody>
      </p:sp>
      <p:sp>
        <p:nvSpPr>
          <p:cNvPr id="8" name="TextBox 7"/>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319396165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Back-up slides</a:t>
            </a:r>
          </a:p>
        </p:txBody>
      </p:sp>
      <p:sp>
        <p:nvSpPr>
          <p:cNvPr id="184323" name="Rectangle 3"/>
          <p:cNvSpPr>
            <a:spLocks noGrp="1" noChangeArrowheads="1"/>
          </p:cNvSpPr>
          <p:nvPr>
            <p:ph type="body" idx="1"/>
          </p:nvPr>
        </p:nvSpPr>
        <p:spPr>
          <a:xfrm>
            <a:off x="304800" y="914400"/>
            <a:ext cx="8686800" cy="4525962"/>
          </a:xfrm>
        </p:spPr>
        <p:txBody>
          <a:bodyPr/>
          <a:lstStyle/>
          <a:p>
            <a:pPr lvl="1">
              <a:spcBef>
                <a:spcPct val="0"/>
              </a:spcBef>
            </a:pPr>
            <a:r>
              <a:rPr lang="en-US" sz="2400" dirty="0" smtClean="0">
                <a:solidFill>
                  <a:srgbClr val="FFFFFF"/>
                </a:solidFill>
                <a:latin typeface="Arial Unicode MS" pitchFamily="34" charset="-128"/>
              </a:rPr>
              <a:t>Select Links</a:t>
            </a:r>
          </a:p>
          <a:p>
            <a:pPr lvl="1">
              <a:spcBef>
                <a:spcPct val="0"/>
              </a:spcBef>
            </a:pPr>
            <a:r>
              <a:rPr lang="en-US" sz="2400" dirty="0" smtClean="0">
                <a:solidFill>
                  <a:srgbClr val="FFFFFF"/>
                </a:solidFill>
                <a:latin typeface="Arial Unicode MS" pitchFamily="34" charset="-128"/>
              </a:rPr>
              <a:t>GOES Sounder</a:t>
            </a:r>
            <a:endParaRPr lang="en-US" sz="2400" dirty="0">
              <a:solidFill>
                <a:srgbClr val="FFFFFF"/>
              </a:solidFill>
              <a:latin typeface="Arial Unicode MS" pitchFamily="34" charset="-128"/>
            </a:endParaRPr>
          </a:p>
          <a:p>
            <a:pPr lvl="1">
              <a:spcBef>
                <a:spcPct val="0"/>
              </a:spcBef>
            </a:pPr>
            <a:r>
              <a:rPr lang="en-US" sz="2400" dirty="0" smtClean="0">
                <a:solidFill>
                  <a:srgbClr val="FFFFFF"/>
                </a:solidFill>
                <a:latin typeface="Arial Unicode MS" pitchFamily="34" charset="-128"/>
              </a:rPr>
              <a:t>GOES Imager</a:t>
            </a:r>
          </a:p>
          <a:p>
            <a:pPr lvl="1">
              <a:spcBef>
                <a:spcPct val="0"/>
              </a:spcBef>
            </a:pPr>
            <a:r>
              <a:rPr lang="en-US" sz="2400" dirty="0" err="1" smtClean="0">
                <a:solidFill>
                  <a:srgbClr val="FFFFFF"/>
                </a:solidFill>
                <a:latin typeface="Arial Unicode MS" pitchFamily="34" charset="-128"/>
              </a:rPr>
              <a:t>ProbSevere</a:t>
            </a:r>
            <a:endParaRPr lang="en-US" sz="1000" dirty="0" smtClean="0">
              <a:solidFill>
                <a:srgbClr val="FFFFFF"/>
              </a:solidFill>
              <a:latin typeface="Arial Unicode MS" pitchFamily="34" charset="-128"/>
            </a:endParaRPr>
          </a:p>
          <a:p>
            <a:pPr lvl="1">
              <a:spcBef>
                <a:spcPct val="0"/>
              </a:spcBef>
            </a:pPr>
            <a:r>
              <a:rPr lang="en-US" sz="2400" dirty="0" smtClean="0">
                <a:solidFill>
                  <a:srgbClr val="FFFFFF"/>
                </a:solidFill>
                <a:latin typeface="Arial Unicode MS" pitchFamily="34" charset="-128"/>
              </a:rPr>
              <a:t>Proving Ground</a:t>
            </a:r>
          </a:p>
          <a:p>
            <a:pPr lvl="1">
              <a:spcBef>
                <a:spcPct val="0"/>
              </a:spcBef>
            </a:pPr>
            <a:r>
              <a:rPr lang="en-US" sz="2400" dirty="0" smtClean="0">
                <a:solidFill>
                  <a:srgbClr val="FFFFFF"/>
                </a:solidFill>
                <a:latin typeface="Arial Unicode MS" pitchFamily="34" charset="-128"/>
              </a:rPr>
              <a:t>Training</a:t>
            </a:r>
          </a:p>
          <a:p>
            <a:pPr lvl="1">
              <a:spcBef>
                <a:spcPct val="0"/>
              </a:spcBef>
            </a:pPr>
            <a:r>
              <a:rPr lang="en-US" sz="2400" dirty="0" err="1" smtClean="0">
                <a:solidFill>
                  <a:srgbClr val="FFFFFF"/>
                </a:solidFill>
                <a:latin typeface="Arial Unicode MS" pitchFamily="34" charset="-128"/>
              </a:rPr>
              <a:t>NEdT</a:t>
            </a:r>
            <a:endParaRPr lang="en-US" sz="2400" dirty="0" smtClean="0">
              <a:solidFill>
                <a:srgbClr val="FFFFFF"/>
              </a:solidFill>
              <a:latin typeface="Arial Unicode MS" pitchFamily="34" charset="-128"/>
            </a:endParaRPr>
          </a:p>
          <a:p>
            <a:pPr lvl="1">
              <a:spcBef>
                <a:spcPct val="0"/>
              </a:spcBef>
            </a:pPr>
            <a:r>
              <a:rPr lang="en-US" sz="2400" dirty="0" smtClean="0">
                <a:solidFill>
                  <a:srgbClr val="FFFFFF"/>
                </a:solidFill>
                <a:latin typeface="Arial Unicode MS" pitchFamily="34" charset="-128"/>
              </a:rPr>
              <a:t>“Green” band</a:t>
            </a:r>
          </a:p>
          <a:p>
            <a:pPr lvl="1">
              <a:spcBef>
                <a:spcPct val="0"/>
              </a:spcBef>
            </a:pPr>
            <a:r>
              <a:rPr lang="en-US" sz="2400" dirty="0" smtClean="0">
                <a:solidFill>
                  <a:srgbClr val="FFFFFF"/>
                </a:solidFill>
                <a:latin typeface="Arial Unicode MS" pitchFamily="34" charset="-128"/>
              </a:rPr>
              <a:t>High temporal/high spectral IR</a:t>
            </a:r>
          </a:p>
          <a:p>
            <a:pPr lvl="1">
              <a:spcBef>
                <a:spcPct val="0"/>
              </a:spcBef>
            </a:pPr>
            <a:r>
              <a:rPr lang="en-US" sz="2400" dirty="0" smtClean="0">
                <a:solidFill>
                  <a:srgbClr val="FFFFFF"/>
                </a:solidFill>
                <a:latin typeface="Arial Unicode MS" pitchFamily="34" charset="-128"/>
              </a:rPr>
              <a:t>SO2</a:t>
            </a:r>
          </a:p>
          <a:p>
            <a:pPr lvl="1">
              <a:spcBef>
                <a:spcPct val="0"/>
              </a:spcBef>
            </a:pPr>
            <a:r>
              <a:rPr lang="en-US" sz="2400" dirty="0" smtClean="0">
                <a:solidFill>
                  <a:srgbClr val="FFFFFF"/>
                </a:solidFill>
                <a:latin typeface="Arial Unicode MS" pitchFamily="34" charset="-128"/>
              </a:rPr>
              <a:t>References</a:t>
            </a:r>
          </a:p>
          <a:p>
            <a:pPr lvl="1">
              <a:spcBef>
                <a:spcPct val="0"/>
              </a:spcBef>
            </a:pPr>
            <a:r>
              <a:rPr lang="en-US" sz="2400" dirty="0" smtClean="0">
                <a:solidFill>
                  <a:srgbClr val="FFFFFF"/>
                </a:solidFill>
                <a:latin typeface="Arial Unicode MS" pitchFamily="34" charset="-128"/>
              </a:rPr>
              <a:t>Pre-GVAR images</a:t>
            </a:r>
          </a:p>
          <a:p>
            <a:pPr lvl="1">
              <a:spcBef>
                <a:spcPct val="0"/>
              </a:spcBef>
            </a:pPr>
            <a:r>
              <a:rPr lang="en-US" sz="2400" dirty="0" smtClean="0">
                <a:solidFill>
                  <a:srgbClr val="FFFFFF"/>
                </a:solidFill>
                <a:latin typeface="Arial Unicode MS" pitchFamily="34" charset="-128"/>
              </a:rPr>
              <a:t>Weighting Function Lab for the ABI IR bands</a:t>
            </a:r>
          </a:p>
          <a:p>
            <a:pPr lvl="1">
              <a:spcBef>
                <a:spcPct val="0"/>
              </a:spcBef>
            </a:pPr>
            <a:r>
              <a:rPr lang="en-US" sz="2400" dirty="0">
                <a:solidFill>
                  <a:srgbClr val="FFFFFF"/>
                </a:solidFill>
                <a:latin typeface="Arial Unicode MS" pitchFamily="34" charset="-128"/>
              </a:rPr>
              <a:t>Spacecraft image</a:t>
            </a:r>
          </a:p>
          <a:p>
            <a:pPr lvl="1">
              <a:spcBef>
                <a:spcPct val="0"/>
              </a:spcBef>
            </a:pPr>
            <a:r>
              <a:rPr lang="en-US" sz="2400" dirty="0" smtClean="0">
                <a:solidFill>
                  <a:srgbClr val="FFFFFF"/>
                </a:solidFill>
                <a:latin typeface="Arial Unicode MS" pitchFamily="34" charset="-128"/>
              </a:rPr>
              <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185</a:t>
            </a:fld>
            <a:endParaRPr lang="en-US" dirty="0" smtClean="0">
              <a:solidFill>
                <a:srgbClr val="000000"/>
              </a:solidFill>
            </a:endParaRPr>
          </a:p>
        </p:txBody>
      </p:sp>
      <p:sp>
        <p:nvSpPr>
          <p:cNvPr id="3" name="Rectangle 2"/>
          <p:cNvSpPr/>
          <p:nvPr/>
        </p:nvSpPr>
        <p:spPr>
          <a:xfrm>
            <a:off x="1447800" y="6312932"/>
            <a:ext cx="6629400" cy="369332"/>
          </a:xfrm>
          <a:prstGeom prst="rect">
            <a:avLst/>
          </a:prstGeom>
        </p:spPr>
        <p:txBody>
          <a:bodyPr wrap="square">
            <a:spAutoFit/>
          </a:bodyPr>
          <a:lstStyle/>
          <a:p>
            <a:r>
              <a:rPr lang="en-US" dirty="0">
                <a:solidFill>
                  <a:srgbClr val="000000"/>
                </a:solidFill>
              </a:rPr>
              <a:t>Contact information: tim.j.schmit@noaa.gov</a:t>
            </a:r>
          </a:p>
        </p:txBody>
      </p:sp>
    </p:spTree>
    <p:extLst>
      <p:ext uri="{BB962C8B-B14F-4D97-AF65-F5344CB8AC3E}">
        <p14:creationId xmlns:p14="http://schemas.microsoft.com/office/powerpoint/2010/main" val="428564586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Web page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186</a:t>
            </a:fld>
            <a:endParaRPr lang="en-US" dirty="0" smtClean="0">
              <a:solidFill>
                <a:srgbClr val="000000"/>
              </a:solidFill>
            </a:endParaRPr>
          </a:p>
        </p:txBody>
      </p:sp>
      <p:sp>
        <p:nvSpPr>
          <p:cNvPr id="2" name="Content Placeholder 1"/>
          <p:cNvSpPr>
            <a:spLocks noGrp="1"/>
          </p:cNvSpPr>
          <p:nvPr>
            <p:ph idx="1"/>
          </p:nvPr>
        </p:nvSpPr>
        <p:spPr>
          <a:xfrm>
            <a:off x="457200" y="762000"/>
            <a:ext cx="8229600" cy="4525963"/>
          </a:xfrm>
        </p:spPr>
        <p:txBody>
          <a:bodyPr/>
          <a:lstStyle/>
          <a:p>
            <a:r>
              <a:rPr lang="en-US" dirty="0" smtClean="0">
                <a:solidFill>
                  <a:schemeClr val="bg1"/>
                </a:solidFill>
              </a:rPr>
              <a:t>www.goes-r.gov</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47800"/>
            <a:ext cx="6111763" cy="5268069"/>
          </a:xfrm>
          <a:prstGeom prst="rect">
            <a:avLst/>
          </a:prstGeom>
        </p:spPr>
      </p:pic>
    </p:spTree>
    <p:extLst>
      <p:ext uri="{BB962C8B-B14F-4D97-AF65-F5344CB8AC3E}">
        <p14:creationId xmlns:p14="http://schemas.microsoft.com/office/powerpoint/2010/main" val="310130332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Select Links</a:t>
            </a:r>
          </a:p>
        </p:txBody>
      </p:sp>
      <p:sp>
        <p:nvSpPr>
          <p:cNvPr id="184323" name="Rectangle 3"/>
          <p:cNvSpPr>
            <a:spLocks noGrp="1" noChangeArrowheads="1"/>
          </p:cNvSpPr>
          <p:nvPr>
            <p:ph type="body" idx="1"/>
          </p:nvPr>
        </p:nvSpPr>
        <p:spPr>
          <a:xfrm>
            <a:off x="-304800" y="914400"/>
            <a:ext cx="93726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http://cimss.ssec.wisc.edu/goes_r/proving-ground/nssl_abi/nssl_abi_rt.html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a:solidFill>
                  <a:schemeClr val="bg1"/>
                </a:solidFill>
              </a:rPr>
              <a:t>http://cimss.ssec.wisc.edu/goes_r/proving-ground/wrf_chem_abi/wrf_chem_abi.html</a:t>
            </a:r>
          </a:p>
          <a:p>
            <a:pPr marL="457200" lvl="1" indent="0">
              <a:spcBef>
                <a:spcPct val="0"/>
              </a:spcBef>
              <a:buNone/>
            </a:pP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http://cimss.ssec.wisc.edu/goes/srsor/GOES-14_SRSOR.html</a:t>
            </a:r>
          </a:p>
          <a:p>
            <a:pPr lvl="1">
              <a:spcBef>
                <a:spcPct val="0"/>
              </a:spcBef>
              <a:buFontTx/>
              <a:buChar char="•"/>
            </a:pPr>
            <a:endParaRPr lang="en-US" sz="1000" dirty="0">
              <a:solidFill>
                <a:srgbClr val="FFFFFF"/>
              </a:solidFill>
              <a:latin typeface="Arial Unicode MS" pitchFamily="34" charset="-128"/>
            </a:endParaRPr>
          </a:p>
          <a:p>
            <a:pPr lvl="1">
              <a:spcBef>
                <a:spcPct val="0"/>
              </a:spcBef>
              <a:buFontTx/>
              <a:buChar char="•"/>
            </a:pPr>
            <a:r>
              <a:rPr lang="en-US" sz="2400" dirty="0">
                <a:solidFill>
                  <a:srgbClr val="FFFFFF"/>
                </a:solidFill>
                <a:latin typeface="Arial Unicode MS" pitchFamily="34" charset="-128"/>
              </a:rPr>
              <a:t>http://www.meted.ucar.edu/index.htm</a:t>
            </a:r>
            <a:endParaRPr lang="en-US" sz="2400" dirty="0" smtClean="0">
              <a:solidFill>
                <a:srgbClr val="FFFFFF"/>
              </a:solidFill>
              <a:latin typeface="Arial Unicode MS" pitchFamily="34" charset="-128"/>
            </a:endParaRP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187</a:t>
            </a:fld>
            <a:endParaRPr lang="en-US" smtClean="0">
              <a:solidFill>
                <a:srgbClr val="000000"/>
              </a:solidFill>
            </a:endParaRPr>
          </a:p>
        </p:txBody>
      </p:sp>
      <p:sp>
        <p:nvSpPr>
          <p:cNvPr id="3" name="Rectangle 2"/>
          <p:cNvSpPr/>
          <p:nvPr/>
        </p:nvSpPr>
        <p:spPr>
          <a:xfrm>
            <a:off x="1447800" y="6312932"/>
            <a:ext cx="6629400" cy="369332"/>
          </a:xfrm>
          <a:prstGeom prst="rect">
            <a:avLst/>
          </a:prstGeom>
        </p:spPr>
        <p:txBody>
          <a:bodyPr wrap="square">
            <a:spAutoFit/>
          </a:bodyPr>
          <a:lstStyle/>
          <a:p>
            <a:r>
              <a:rPr lang="en-US" dirty="0">
                <a:solidFill>
                  <a:srgbClr val="000000"/>
                </a:solidFill>
              </a:rPr>
              <a:t>Contact information: tim.j.schmit@noaa.gov</a:t>
            </a:r>
          </a:p>
        </p:txBody>
      </p:sp>
    </p:spTree>
    <p:extLst>
      <p:ext uri="{BB962C8B-B14F-4D97-AF65-F5344CB8AC3E}">
        <p14:creationId xmlns:p14="http://schemas.microsoft.com/office/powerpoint/2010/main" val="230769589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2PL_G13_SNDR_B11_SPS_B11"/>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209800" y="2226154"/>
            <a:ext cx="4724400" cy="377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220662" y="76200"/>
            <a:ext cx="892333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fontAlgn="base" hangingPunct="1">
              <a:spcBef>
                <a:spcPct val="0"/>
              </a:spcBef>
              <a:spcAft>
                <a:spcPct val="0"/>
              </a:spcAft>
            </a:pPr>
            <a:r>
              <a:rPr lang="en-US" sz="3600" dirty="0">
                <a:solidFill>
                  <a:srgbClr val="FFFF00"/>
                </a:solidFill>
              </a:rPr>
              <a:t>GOES-13 Sounder Dropped Data </a:t>
            </a:r>
          </a:p>
          <a:p>
            <a:pPr eaLnBrk="1" fontAlgn="base" hangingPunct="1">
              <a:spcBef>
                <a:spcPct val="0"/>
              </a:spcBef>
              <a:spcAft>
                <a:spcPct val="0"/>
              </a:spcAft>
            </a:pPr>
            <a:r>
              <a:rPr lang="en-US" dirty="0">
                <a:solidFill>
                  <a:srgbClr val="FFFFFF"/>
                </a:solidFill>
              </a:rPr>
              <a:t>A correction that re-claims </a:t>
            </a:r>
            <a:r>
              <a:rPr lang="en-US" dirty="0" smtClean="0">
                <a:solidFill>
                  <a:srgbClr val="FFFFFF"/>
                </a:solidFill>
              </a:rPr>
              <a:t>previously missing Sounder data was </a:t>
            </a:r>
            <a:r>
              <a:rPr lang="en-US" dirty="0">
                <a:solidFill>
                  <a:srgbClr val="FFFFFF"/>
                </a:solidFill>
              </a:rPr>
              <a:t>developed by the OSPO, working with </a:t>
            </a:r>
            <a:r>
              <a:rPr lang="en-US" dirty="0" err="1">
                <a:solidFill>
                  <a:srgbClr val="FFFFFF"/>
                </a:solidFill>
              </a:rPr>
              <a:t>Exelis</a:t>
            </a:r>
            <a:r>
              <a:rPr lang="en-US" dirty="0">
                <a:solidFill>
                  <a:srgbClr val="FFFFFF"/>
                </a:solidFill>
              </a:rPr>
              <a:t> and others. These re-claimed data were provided, and then qualitatively and quantitatively </a:t>
            </a:r>
            <a:r>
              <a:rPr lang="en-US" dirty="0" smtClean="0">
                <a:solidFill>
                  <a:srgbClr val="FFFFFF"/>
                </a:solidFill>
              </a:rPr>
              <a:t>analyzed at CIMSS. </a:t>
            </a:r>
            <a:r>
              <a:rPr lang="en-US" dirty="0">
                <a:solidFill>
                  <a:srgbClr val="FFFFFF"/>
                </a:solidFill>
              </a:rPr>
              <a:t>This correction is </a:t>
            </a:r>
            <a:r>
              <a:rPr lang="en-US" dirty="0" smtClean="0">
                <a:solidFill>
                  <a:srgbClr val="FFFFFF"/>
                </a:solidFill>
              </a:rPr>
              <a:t>now operational (March 2014).</a:t>
            </a:r>
            <a:endParaRPr lang="en-US" dirty="0">
              <a:solidFill>
                <a:srgbClr val="FFFFFF"/>
              </a:solidFill>
            </a:endParaRPr>
          </a:p>
        </p:txBody>
      </p:sp>
      <p:sp>
        <p:nvSpPr>
          <p:cNvPr id="75780" name="TextBox 3"/>
          <p:cNvSpPr txBox="1">
            <a:spLocks noChangeArrowheads="1"/>
          </p:cNvSpPr>
          <p:nvPr/>
        </p:nvSpPr>
        <p:spPr bwMode="auto">
          <a:xfrm>
            <a:off x="330200" y="6049963"/>
            <a:ext cx="8813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1600">
                <a:solidFill>
                  <a:srgbClr val="FFFFFF"/>
                </a:solidFill>
              </a:rPr>
              <a:t>GOES-13 Sounder water vapor band (11) showing the missing data with the current image (left), along with the corrected and re-processed image (right) with a test version of the SPS (Sensor Processing System). While one band is shown, all GOES-13 Sounder bands are affected. </a:t>
            </a:r>
          </a:p>
        </p:txBody>
      </p:sp>
    </p:spTree>
    <p:extLst>
      <p:ext uri="{BB962C8B-B14F-4D97-AF65-F5344CB8AC3E}">
        <p14:creationId xmlns:p14="http://schemas.microsoft.com/office/powerpoint/2010/main" val="192998546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itle 1"/>
          <p:cNvSpPr txBox="1">
            <a:spLocks/>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base">
              <a:spcBef>
                <a:spcPct val="0"/>
              </a:spcBef>
              <a:spcAft>
                <a:spcPct val="0"/>
              </a:spcAft>
            </a:pPr>
            <a:r>
              <a:rPr lang="en-US" sz="3600" dirty="0">
                <a:solidFill>
                  <a:srgbClr val="FFFF00"/>
                </a:solidFill>
                <a:latin typeface="Arial" pitchFamily="34" charset="0"/>
              </a:rPr>
              <a:t>GOES-13 </a:t>
            </a:r>
            <a:r>
              <a:rPr lang="en-US" sz="3600" dirty="0" smtClean="0">
                <a:solidFill>
                  <a:srgbClr val="FFFF00"/>
                </a:solidFill>
                <a:latin typeface="Arial" pitchFamily="34" charset="0"/>
              </a:rPr>
              <a:t>Imager Co-registration</a:t>
            </a:r>
            <a:endParaRPr lang="en-US" sz="3600" dirty="0">
              <a:solidFill>
                <a:srgbClr val="FFFF00"/>
              </a:solidFill>
              <a:latin typeface="Arial" pitchFamily="34" charset="0"/>
            </a:endParaRPr>
          </a:p>
        </p:txBody>
      </p:sp>
      <p:sp>
        <p:nvSpPr>
          <p:cNvPr id="74756" name="TextBox 3"/>
          <p:cNvSpPr txBox="1">
            <a:spLocks noChangeArrowheads="1"/>
          </p:cNvSpPr>
          <p:nvPr/>
        </p:nvSpPr>
        <p:spPr bwMode="auto">
          <a:xfrm>
            <a:off x="152400" y="838200"/>
            <a:ext cx="87868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dirty="0" smtClean="0">
                <a:solidFill>
                  <a:srgbClr val="FFFFFF"/>
                </a:solidFill>
              </a:rPr>
              <a:t>Working with NOAA NESDIS OSPO for testing an updated GOES Imager co-registration correction. </a:t>
            </a:r>
            <a:r>
              <a:rPr lang="en-US" dirty="0">
                <a:solidFill>
                  <a:srgbClr val="FFFFFF"/>
                </a:solidFill>
              </a:rPr>
              <a:t>More information is available at </a:t>
            </a:r>
            <a:r>
              <a:rPr lang="en-US" dirty="0" smtClean="0">
                <a:solidFill>
                  <a:srgbClr val="FFFFFF"/>
                </a:solidFill>
                <a:hlinkClick r:id="rId3"/>
              </a:rPr>
              <a:t>http://fusedfog.ssec.wisc.edu/?p=910#Update17November</a:t>
            </a:r>
            <a:r>
              <a:rPr lang="en-US" dirty="0" smtClean="0">
                <a:solidFill>
                  <a:srgbClr val="FFFFFF"/>
                </a:solidFill>
              </a:rPr>
              <a:t> and</a:t>
            </a:r>
          </a:p>
          <a:p>
            <a:pPr eaLnBrk="1" fontAlgn="base" hangingPunct="1">
              <a:spcBef>
                <a:spcPct val="0"/>
              </a:spcBef>
              <a:spcAft>
                <a:spcPct val="0"/>
              </a:spcAft>
            </a:pPr>
            <a:r>
              <a:rPr lang="en-US" dirty="0">
                <a:solidFill>
                  <a:srgbClr val="0606BA"/>
                </a:solidFill>
                <a:hlinkClick r:id="rId4"/>
              </a:rPr>
              <a:t>http://</a:t>
            </a:r>
            <a:r>
              <a:rPr lang="en-US" dirty="0" smtClean="0">
                <a:solidFill>
                  <a:srgbClr val="0606BA"/>
                </a:solidFill>
                <a:hlinkClick r:id="rId4"/>
              </a:rPr>
              <a:t>cimss.ssec.wisc.edu/goes/blog/archives/17705</a:t>
            </a:r>
            <a:endParaRPr lang="en-US" dirty="0" smtClean="0">
              <a:solidFill>
                <a:srgbClr val="0606BA"/>
              </a:solidFill>
            </a:endParaRPr>
          </a:p>
          <a:p>
            <a:pPr eaLnBrk="1" fontAlgn="base" hangingPunct="1">
              <a:spcBef>
                <a:spcPct val="0"/>
              </a:spcBef>
              <a:spcAft>
                <a:spcPct val="0"/>
              </a:spcAft>
            </a:pPr>
            <a:endParaRPr lang="en-US" dirty="0" smtClean="0">
              <a:solidFill>
                <a:srgbClr val="FFFFFF"/>
              </a:solidFill>
            </a:endParaRPr>
          </a:p>
          <a:p>
            <a:pPr eaLnBrk="1" fontAlgn="base" hangingPunct="1">
              <a:spcBef>
                <a:spcPct val="0"/>
              </a:spcBef>
              <a:spcAft>
                <a:spcPct val="0"/>
              </a:spcAft>
            </a:pPr>
            <a:endParaRPr lang="en-US" dirty="0">
              <a:solidFill>
                <a:srgbClr val="FFFFFF"/>
              </a:solidFill>
            </a:endParaRPr>
          </a:p>
        </p:txBody>
      </p:sp>
      <p:sp>
        <p:nvSpPr>
          <p:cNvPr id="74757" name="TextBox 4"/>
          <p:cNvSpPr txBox="1">
            <a:spLocks noChangeArrowheads="1"/>
          </p:cNvSpPr>
          <p:nvPr/>
        </p:nvSpPr>
        <p:spPr bwMode="auto">
          <a:xfrm>
            <a:off x="381000" y="6457890"/>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dirty="0" smtClean="0">
                <a:solidFill>
                  <a:srgbClr val="FFFFFF"/>
                </a:solidFill>
              </a:rPr>
              <a:t>Improved product with latest (February 2015) imager co-registration correction</a:t>
            </a:r>
            <a:endParaRPr lang="en-US" sz="2000" dirty="0">
              <a:solidFill>
                <a:srgbClr val="FFFFFF"/>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4287" t="4994" r="14202" b="11606"/>
          <a:stretch/>
        </p:blipFill>
        <p:spPr>
          <a:xfrm>
            <a:off x="152400" y="2517169"/>
            <a:ext cx="4413379" cy="3860304"/>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5031" t="4994" r="14970" b="11606"/>
          <a:stretch/>
        </p:blipFill>
        <p:spPr>
          <a:xfrm>
            <a:off x="4671527" y="2517169"/>
            <a:ext cx="4320073" cy="3860304"/>
          </a:xfrm>
          <a:prstGeom prst="rect">
            <a:avLst/>
          </a:prstGeom>
        </p:spPr>
      </p:pic>
    </p:spTree>
    <p:extLst>
      <p:ext uri="{BB962C8B-B14F-4D97-AF65-F5344CB8AC3E}">
        <p14:creationId xmlns:p14="http://schemas.microsoft.com/office/powerpoint/2010/main" val="3779162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GVHRR</a:t>
            </a:r>
            <a:endParaRPr lang="en-US" dirty="0">
              <a:solidFill>
                <a:srgbClr val="FFFF00"/>
              </a:solidFill>
            </a:endParaRPr>
          </a:p>
        </p:txBody>
      </p:sp>
      <p:sp>
        <p:nvSpPr>
          <p:cNvPr id="3" name="Content Placeholder 2"/>
          <p:cNvSpPr>
            <a:spLocks noGrp="1"/>
          </p:cNvSpPr>
          <p:nvPr>
            <p:ph idx="1"/>
          </p:nvPr>
        </p:nvSpPr>
        <p:spPr>
          <a:xfrm>
            <a:off x="457200" y="1020762"/>
            <a:ext cx="8229600" cy="4525963"/>
          </a:xfrm>
        </p:spPr>
        <p:txBody>
          <a:bodyPr/>
          <a:lstStyle/>
          <a:p>
            <a:r>
              <a:rPr lang="en-US" sz="1600" dirty="0">
                <a:solidFill>
                  <a:schemeClr val="bg1"/>
                </a:solidFill>
              </a:rPr>
              <a:t>Geosynchronous Very High Resolution Radiometer</a:t>
            </a:r>
          </a:p>
          <a:p>
            <a:r>
              <a:rPr lang="en-US" sz="1600" dirty="0" smtClean="0">
                <a:solidFill>
                  <a:schemeClr val="bg1"/>
                </a:solidFill>
              </a:rPr>
              <a:t>IEEE </a:t>
            </a:r>
            <a:r>
              <a:rPr lang="en-US" sz="1600" dirty="0">
                <a:solidFill>
                  <a:schemeClr val="bg1"/>
                </a:solidFill>
              </a:rPr>
              <a:t>TRANSACTIONS ON AEROSPACE AND ELECTRONIC SYSTEMS VOL. AES-</a:t>
            </a:r>
            <a:r>
              <a:rPr lang="en-US" sz="1600" dirty="0" err="1">
                <a:solidFill>
                  <a:schemeClr val="bg1"/>
                </a:solidFill>
              </a:rPr>
              <a:t>ll</a:t>
            </a:r>
            <a:r>
              <a:rPr lang="en-US" sz="1600" dirty="0">
                <a:solidFill>
                  <a:schemeClr val="bg1"/>
                </a:solidFill>
              </a:rPr>
              <a:t>, NO. 6 NOVEMBER 1975</a:t>
            </a: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19</a:t>
            </a:fld>
            <a:endParaRPr lang="en-US">
              <a:solidFill>
                <a:srgbClr val="00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135105" y="2057400"/>
            <a:ext cx="2836695" cy="45130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400" y="2057400"/>
            <a:ext cx="6017400" cy="4030416"/>
          </a:xfrm>
          <a:prstGeom prst="rect">
            <a:avLst/>
          </a:prstGeom>
        </p:spPr>
      </p:pic>
    </p:spTree>
    <p:extLst>
      <p:ext uri="{BB962C8B-B14F-4D97-AF65-F5344CB8AC3E}">
        <p14:creationId xmlns:p14="http://schemas.microsoft.com/office/powerpoint/2010/main" val="2187491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Gifs\mesoscale_ozone1_CIM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457200"/>
            <a:ext cx="7589837" cy="5688013"/>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2087563" y="6324600"/>
            <a:ext cx="4922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GOES Sounder Ozone and Turbulence</a:t>
            </a:r>
          </a:p>
        </p:txBody>
      </p:sp>
      <p:sp>
        <p:nvSpPr>
          <p:cNvPr id="67588" name="Text Box 4"/>
          <p:cNvSpPr txBox="1">
            <a:spLocks noChangeArrowheads="1"/>
          </p:cNvSpPr>
          <p:nvPr/>
        </p:nvSpPr>
        <p:spPr bwMode="auto">
          <a:xfrm>
            <a:off x="7802563" y="5029200"/>
            <a:ext cx="1189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a:solidFill>
                  <a:srgbClr val="000000"/>
                </a:solidFill>
              </a:rPr>
              <a:t>UW/CIMSS</a:t>
            </a:r>
            <a:endParaRPr lang="en-US" altLang="en-US" sz="2400">
              <a:solidFill>
                <a:srgbClr val="000000"/>
              </a:solidFill>
            </a:endParaRPr>
          </a:p>
        </p:txBody>
      </p:sp>
    </p:spTree>
    <p:extLst>
      <p:ext uri="{BB962C8B-B14F-4D97-AF65-F5344CB8AC3E}">
        <p14:creationId xmlns:p14="http://schemas.microsoft.com/office/powerpoint/2010/main" val="99109012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152400" y="849312"/>
            <a:ext cx="4343400" cy="3951288"/>
          </a:xfrm>
        </p:spPr>
        <p:txBody>
          <a:bodyPr/>
          <a:lstStyle/>
          <a:p>
            <a:r>
              <a:rPr lang="en-US" dirty="0" smtClean="0">
                <a:solidFill>
                  <a:schemeClr val="bg1"/>
                </a:solidFill>
              </a:rPr>
              <a:t>Preparing for the GOES-R series in many ways:</a:t>
            </a:r>
          </a:p>
          <a:p>
            <a:pPr lvl="1"/>
            <a:r>
              <a:rPr lang="en-US" dirty="0">
                <a:solidFill>
                  <a:schemeClr val="bg1"/>
                </a:solidFill>
              </a:rPr>
              <a:t>Mission planning (band selection, </a:t>
            </a:r>
            <a:r>
              <a:rPr lang="en-US" dirty="0" smtClean="0">
                <a:solidFill>
                  <a:schemeClr val="bg1"/>
                </a:solidFill>
              </a:rPr>
              <a:t>CONOPS, etc</a:t>
            </a:r>
            <a:r>
              <a:rPr lang="en-US" dirty="0">
                <a:solidFill>
                  <a:schemeClr val="bg1"/>
                </a:solidFill>
              </a:rPr>
              <a:t>.)</a:t>
            </a:r>
          </a:p>
          <a:p>
            <a:pPr lvl="1"/>
            <a:r>
              <a:rPr lang="en-US" dirty="0" smtClean="0">
                <a:solidFill>
                  <a:schemeClr val="bg1"/>
                </a:solidFill>
              </a:rPr>
              <a:t>GOES-RRR </a:t>
            </a:r>
          </a:p>
          <a:p>
            <a:pPr lvl="1"/>
            <a:r>
              <a:rPr lang="en-US" dirty="0" smtClean="0">
                <a:solidFill>
                  <a:schemeClr val="bg1"/>
                </a:solidFill>
              </a:rPr>
              <a:t>AWG (leading roles by ASPB members on Imagery, Soundings</a:t>
            </a:r>
            <a:r>
              <a:rPr lang="en-US" smtClean="0">
                <a:solidFill>
                  <a:schemeClr val="bg1"/>
                </a:solidFill>
              </a:rPr>
              <a:t>, Cryosphere</a:t>
            </a:r>
            <a:r>
              <a:rPr lang="en-US" dirty="0" smtClean="0">
                <a:solidFill>
                  <a:schemeClr val="bg1"/>
                </a:solidFill>
              </a:rPr>
              <a:t>, Clouds and Aviation)</a:t>
            </a:r>
            <a:endParaRPr lang="en-US" dirty="0">
              <a:solidFill>
                <a:schemeClr val="bg1"/>
              </a:solidFill>
            </a:endParaRPr>
          </a:p>
          <a:p>
            <a:pPr lvl="1"/>
            <a:r>
              <a:rPr lang="en-US" dirty="0" smtClean="0">
                <a:solidFill>
                  <a:schemeClr val="bg1"/>
                </a:solidFill>
              </a:rPr>
              <a:t>Proving Ground with the NWS</a:t>
            </a:r>
            <a:endParaRPr lang="en-US" dirty="0">
              <a:solidFill>
                <a:schemeClr val="bg1"/>
              </a:solidFill>
            </a:endParaRPr>
          </a:p>
          <a:p>
            <a:pPr lvl="1"/>
            <a:r>
              <a:rPr lang="en-US" dirty="0" smtClean="0">
                <a:solidFill>
                  <a:schemeClr val="bg1"/>
                </a:solidFill>
              </a:rPr>
              <a:t>Instrument waiver </a:t>
            </a:r>
            <a:r>
              <a:rPr lang="en-US" dirty="0">
                <a:solidFill>
                  <a:schemeClr val="bg1"/>
                </a:solidFill>
              </a:rPr>
              <a:t>requests</a:t>
            </a:r>
          </a:p>
          <a:p>
            <a:pPr lvl="1"/>
            <a:r>
              <a:rPr lang="en-US" dirty="0" smtClean="0">
                <a:solidFill>
                  <a:schemeClr val="bg1"/>
                </a:solidFill>
              </a:rPr>
              <a:t>Education/Training</a:t>
            </a:r>
          </a:p>
          <a:p>
            <a:pPr lvl="2"/>
            <a:r>
              <a:rPr lang="en-US" dirty="0" smtClean="0">
                <a:solidFill>
                  <a:schemeClr val="bg1"/>
                </a:solidFill>
              </a:rPr>
              <a:t>VISIT/COMET </a:t>
            </a:r>
            <a:endParaRPr lang="en-US" dirty="0">
              <a:solidFill>
                <a:schemeClr val="bg1"/>
              </a:solidFill>
            </a:endParaRPr>
          </a:p>
          <a:p>
            <a:pPr lvl="2"/>
            <a:r>
              <a:rPr lang="en-US" dirty="0" smtClean="0">
                <a:solidFill>
                  <a:schemeClr val="bg1"/>
                </a:solidFill>
              </a:rPr>
              <a:t>Developing educational </a:t>
            </a:r>
            <a:r>
              <a:rPr lang="en-US" dirty="0" err="1" smtClean="0">
                <a:solidFill>
                  <a:schemeClr val="bg1"/>
                </a:solidFill>
              </a:rPr>
              <a:t>webapps</a:t>
            </a:r>
            <a:r>
              <a:rPr lang="en-US" dirty="0" smtClean="0">
                <a:solidFill>
                  <a:schemeClr val="bg1"/>
                </a:solidFill>
              </a:rPr>
              <a:t> </a:t>
            </a:r>
          </a:p>
          <a:p>
            <a:r>
              <a:rPr lang="en-US" dirty="0">
                <a:solidFill>
                  <a:schemeClr val="bg1"/>
                </a:solidFill>
              </a:rPr>
              <a:t>Leveraging JMA’s AHI data</a:t>
            </a:r>
          </a:p>
          <a:p>
            <a:pPr lvl="1"/>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191</a:t>
            </a:fld>
            <a:endParaRPr lang="en-US">
              <a:solidFill>
                <a:srgbClr val="000000"/>
              </a:solidFill>
            </a:endParaRPr>
          </a:p>
        </p:txBody>
      </p:sp>
      <p:sp>
        <p:nvSpPr>
          <p:cNvPr id="5" name="Title 1"/>
          <p:cNvSpPr txBox="1">
            <a:spLocks/>
          </p:cNvSpPr>
          <p:nvPr/>
        </p:nvSpPr>
        <p:spPr bwMode="auto">
          <a:xfrm>
            <a:off x="228600" y="-1524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smtClean="0">
                <a:solidFill>
                  <a:srgbClr val="FFFF00"/>
                </a:solidFill>
              </a:rPr>
              <a:t>Preparing for the GOES-R Series</a:t>
            </a:r>
            <a:endParaRPr lang="en-US" sz="3200" dirty="0">
              <a:solidFill>
                <a:srgbClr val="FFFF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929" r="19183" b="6930"/>
          <a:stretch/>
        </p:blipFill>
        <p:spPr>
          <a:xfrm>
            <a:off x="7086600" y="885932"/>
            <a:ext cx="1932562" cy="520358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2722" r="21031" b="7402"/>
          <a:stretch/>
        </p:blipFill>
        <p:spPr>
          <a:xfrm>
            <a:off x="4800600" y="885932"/>
            <a:ext cx="2057400" cy="5203583"/>
          </a:xfrm>
          <a:prstGeom prst="rect">
            <a:avLst/>
          </a:prstGeom>
        </p:spPr>
      </p:pic>
      <p:sp>
        <p:nvSpPr>
          <p:cNvPr id="10" name="TextBox 9"/>
          <p:cNvSpPr txBox="1"/>
          <p:nvPr/>
        </p:nvSpPr>
        <p:spPr>
          <a:xfrm>
            <a:off x="4800600" y="5553670"/>
            <a:ext cx="4218562" cy="923330"/>
          </a:xfrm>
          <a:prstGeom prst="rect">
            <a:avLst/>
          </a:prstGeom>
          <a:solidFill>
            <a:srgbClr val="FFFF00"/>
          </a:solidFill>
        </p:spPr>
        <p:txBody>
          <a:bodyPr wrap="square" rtlCol="0">
            <a:spAutoFit/>
          </a:bodyPr>
          <a:lstStyle/>
          <a:p>
            <a:r>
              <a:rPr lang="en-US" dirty="0" smtClean="0">
                <a:solidFill>
                  <a:srgbClr val="000000"/>
                </a:solidFill>
              </a:rPr>
              <a:t>A glimpse into the future: much </a:t>
            </a:r>
            <a:r>
              <a:rPr lang="en-US" dirty="0">
                <a:solidFill>
                  <a:srgbClr val="000000"/>
                </a:solidFill>
              </a:rPr>
              <a:t>improved spatial resolution on Japan’s ABI-like AHI.</a:t>
            </a:r>
          </a:p>
        </p:txBody>
      </p:sp>
      <p:sp>
        <p:nvSpPr>
          <p:cNvPr id="11" name="TextBox 10"/>
          <p:cNvSpPr txBox="1"/>
          <p:nvPr/>
        </p:nvSpPr>
        <p:spPr>
          <a:xfrm>
            <a:off x="8001000" y="6488668"/>
            <a:ext cx="1133708" cy="369332"/>
          </a:xfrm>
          <a:prstGeom prst="rect">
            <a:avLst/>
          </a:prstGeom>
          <a:noFill/>
        </p:spPr>
        <p:txBody>
          <a:bodyPr wrap="none" rtlCol="0">
            <a:spAutoFit/>
          </a:bodyPr>
          <a:lstStyle/>
          <a:p>
            <a:r>
              <a:rPr lang="en-US" dirty="0" smtClean="0"/>
              <a:t>T. Schmit</a:t>
            </a:r>
            <a:endParaRPr lang="en-US" dirty="0"/>
          </a:p>
        </p:txBody>
      </p:sp>
      <p:sp>
        <p:nvSpPr>
          <p:cNvPr id="15" name="TextBox 14"/>
          <p:cNvSpPr txBox="1"/>
          <p:nvPr/>
        </p:nvSpPr>
        <p:spPr>
          <a:xfrm>
            <a:off x="4876800" y="4267200"/>
            <a:ext cx="1881797" cy="369332"/>
          </a:xfrm>
          <a:prstGeom prst="rect">
            <a:avLst/>
          </a:prstGeom>
          <a:noFill/>
        </p:spPr>
        <p:txBody>
          <a:bodyPr wrap="none" rtlCol="0">
            <a:spAutoFit/>
          </a:bodyPr>
          <a:lstStyle/>
          <a:p>
            <a:r>
              <a:rPr lang="en-US" dirty="0" smtClean="0">
                <a:solidFill>
                  <a:schemeClr val="bg1"/>
                </a:solidFill>
              </a:rPr>
              <a:t>MTSAT (current)</a:t>
            </a:r>
            <a:endParaRPr lang="en-US" dirty="0">
              <a:solidFill>
                <a:schemeClr val="bg1"/>
              </a:solidFill>
            </a:endParaRPr>
          </a:p>
        </p:txBody>
      </p:sp>
      <p:sp>
        <p:nvSpPr>
          <p:cNvPr id="16" name="TextBox 15"/>
          <p:cNvSpPr txBox="1"/>
          <p:nvPr/>
        </p:nvSpPr>
        <p:spPr>
          <a:xfrm>
            <a:off x="7385700" y="4267200"/>
            <a:ext cx="1377300" cy="369332"/>
          </a:xfrm>
          <a:prstGeom prst="rect">
            <a:avLst/>
          </a:prstGeom>
          <a:noFill/>
        </p:spPr>
        <p:txBody>
          <a:bodyPr wrap="none" rtlCol="0">
            <a:spAutoFit/>
          </a:bodyPr>
          <a:lstStyle/>
          <a:p>
            <a:r>
              <a:rPr lang="en-US" dirty="0" smtClean="0">
                <a:solidFill>
                  <a:schemeClr val="bg1"/>
                </a:solidFill>
              </a:rPr>
              <a:t>AHI (future)</a:t>
            </a:r>
            <a:endParaRPr lang="en-US" dirty="0">
              <a:solidFill>
                <a:schemeClr val="bg1"/>
              </a:solidFill>
            </a:endParaRPr>
          </a:p>
        </p:txBody>
      </p:sp>
    </p:spTree>
    <p:extLst>
      <p:ext uri="{BB962C8B-B14F-4D97-AF65-F5344CB8AC3E}">
        <p14:creationId xmlns:p14="http://schemas.microsoft.com/office/powerpoint/2010/main" val="364675484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p:txBody>
          <a:bodyPr>
            <a:normAutofit fontScale="92500" lnSpcReduction="10000"/>
          </a:bodyPr>
          <a:lstStyle/>
          <a:p>
            <a:pPr marL="68263" indent="0">
              <a:buNone/>
            </a:pPr>
            <a:endParaRPr lang="en-US" sz="2800" b="1" dirty="0" smtClean="0">
              <a:effectLst/>
            </a:endParaRPr>
          </a:p>
          <a:p>
            <a:r>
              <a:rPr lang="en-US" sz="2800" b="1" dirty="0">
                <a:solidFill>
                  <a:schemeClr val="tx1"/>
                </a:solidFill>
                <a:effectLst/>
              </a:rPr>
              <a:t>http://</a:t>
            </a:r>
            <a:r>
              <a:rPr lang="en-US" sz="2800" b="1" dirty="0" err="1">
                <a:solidFill>
                  <a:schemeClr val="tx1"/>
                </a:solidFill>
                <a:effectLst/>
              </a:rPr>
              <a:t>cimss.ssec.wisc.edu</a:t>
            </a:r>
            <a:r>
              <a:rPr lang="en-US" sz="2800" b="1" dirty="0">
                <a:solidFill>
                  <a:schemeClr val="tx1"/>
                </a:solidFill>
                <a:effectLst/>
              </a:rPr>
              <a:t>/</a:t>
            </a:r>
            <a:r>
              <a:rPr lang="en-US" sz="2800" b="1" dirty="0" err="1">
                <a:solidFill>
                  <a:schemeClr val="tx1"/>
                </a:solidFill>
                <a:effectLst/>
              </a:rPr>
              <a:t>severe_conv</a:t>
            </a:r>
            <a:r>
              <a:rPr lang="en-US" sz="2800" b="1" dirty="0">
                <a:solidFill>
                  <a:schemeClr val="tx1"/>
                </a:solidFill>
                <a:effectLst/>
              </a:rPr>
              <a:t>/</a:t>
            </a:r>
            <a:r>
              <a:rPr lang="en-US" sz="2800" b="1" dirty="0" err="1">
                <a:solidFill>
                  <a:schemeClr val="tx1"/>
                </a:solidFill>
                <a:effectLst/>
              </a:rPr>
              <a:t>probsev.html</a:t>
            </a:r>
            <a:endParaRPr lang="en-US" sz="2800" b="1" dirty="0" smtClean="0">
              <a:solidFill>
                <a:schemeClr val="tx1"/>
              </a:solidFill>
              <a:effectLst/>
            </a:endParaRPr>
          </a:p>
          <a:p>
            <a:endParaRPr lang="en-US" sz="2800" b="1" dirty="0" smtClean="0">
              <a:solidFill>
                <a:schemeClr val="tx1"/>
              </a:solidFill>
              <a:effectLst/>
            </a:endParaRPr>
          </a:p>
          <a:p>
            <a:r>
              <a:rPr lang="en-US" sz="2800" b="1" dirty="0" err="1" smtClean="0">
                <a:effectLst/>
              </a:rPr>
              <a:t>Cintineo</a:t>
            </a:r>
            <a:r>
              <a:rPr lang="en-US" sz="2800" b="1" dirty="0">
                <a:effectLst/>
              </a:rPr>
              <a:t>, J., M. Pavolonis, J. </a:t>
            </a:r>
            <a:r>
              <a:rPr lang="en-US" sz="2800" b="1" dirty="0" err="1">
                <a:effectLst/>
              </a:rPr>
              <a:t>Sieglaff</a:t>
            </a:r>
            <a:r>
              <a:rPr lang="en-US" sz="2800" b="1" dirty="0">
                <a:effectLst/>
              </a:rPr>
              <a:t>, and D. Lindsey, 2014: An Empirical Model for Assessing the Severe Weather Potential of Developing Convection. </a:t>
            </a:r>
            <a:r>
              <a:rPr lang="en-US" sz="2800" b="1" i="1" dirty="0" err="1">
                <a:effectLst/>
              </a:rPr>
              <a:t>Wea</a:t>
            </a:r>
            <a:r>
              <a:rPr lang="en-US" sz="2800" b="1" i="1" dirty="0">
                <a:effectLst/>
              </a:rPr>
              <a:t>. Forecasting</a:t>
            </a:r>
            <a:r>
              <a:rPr lang="en-US" sz="2800" b="1" dirty="0">
                <a:effectLst/>
              </a:rPr>
              <a:t>. doi:10.1175/WAF-D-13-00113.1, in press</a:t>
            </a:r>
            <a:r>
              <a:rPr lang="en-US" sz="2800" b="1" dirty="0" smtClean="0">
                <a:effectLst/>
              </a:rPr>
              <a:t>.</a:t>
            </a:r>
          </a:p>
          <a:p>
            <a:endParaRPr lang="en-US" sz="2800" dirty="0" smtClean="0">
              <a:effectLst/>
            </a:endParaRPr>
          </a:p>
          <a:p>
            <a:r>
              <a:rPr lang="en-US" sz="2800" b="1" dirty="0" err="1"/>
              <a:t>Cintineo</a:t>
            </a:r>
            <a:r>
              <a:rPr lang="en-US" sz="2800" b="1" dirty="0"/>
              <a:t>, John L., Michael J. Pavolonis, Justin M. </a:t>
            </a:r>
            <a:r>
              <a:rPr lang="en-US" sz="2800" b="1" dirty="0" err="1"/>
              <a:t>Sieglaff</a:t>
            </a:r>
            <a:r>
              <a:rPr lang="en-US" sz="2800" b="1" dirty="0"/>
              <a:t>, Andrew K. </a:t>
            </a:r>
            <a:r>
              <a:rPr lang="en-US" sz="2800" b="1" dirty="0" err="1"/>
              <a:t>Heidinger</a:t>
            </a:r>
            <a:r>
              <a:rPr lang="en-US" sz="2800" b="1" dirty="0"/>
              <a:t>, 2013: Evolution of Severe and </a:t>
            </a:r>
            <a:r>
              <a:rPr lang="en-US" sz="2800" b="1" dirty="0" err="1"/>
              <a:t>Nonsevere</a:t>
            </a:r>
            <a:r>
              <a:rPr lang="en-US" sz="2800" b="1" dirty="0"/>
              <a:t> Convection Inferred from GOES-Derived Cloud Properties. </a:t>
            </a:r>
            <a:r>
              <a:rPr lang="en-US" sz="2800" b="1" i="1" dirty="0"/>
              <a:t>J. Appl. Meteor. </a:t>
            </a:r>
            <a:r>
              <a:rPr lang="en-US" sz="2800" b="1" i="1" dirty="0" err="1"/>
              <a:t>Climatol</a:t>
            </a:r>
            <a:r>
              <a:rPr lang="en-US" sz="2800" b="1" i="1" dirty="0"/>
              <a:t>.</a:t>
            </a:r>
            <a:r>
              <a:rPr lang="en-US" sz="2800" b="1" dirty="0"/>
              <a:t>, 52, 2009–2023.</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192</a:t>
            </a:fld>
            <a:endParaRPr lang="en-US"/>
          </a:p>
        </p:txBody>
      </p:sp>
    </p:spTree>
    <p:extLst>
      <p:ext uri="{BB962C8B-B14F-4D97-AF65-F5344CB8AC3E}">
        <p14:creationId xmlns:p14="http://schemas.microsoft.com/office/powerpoint/2010/main" val="87398845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dirty="0">
                <a:solidFill>
                  <a:srgbClr val="FFFF00"/>
                </a:solidFill>
              </a:rPr>
              <a:t>ABI to Imager Noise Comparison</a:t>
            </a:r>
            <a:br>
              <a:rPr lang="en-US" dirty="0">
                <a:solidFill>
                  <a:srgbClr val="FFFF00"/>
                </a:solidFill>
              </a:rPr>
            </a:b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1FFFAA2E-2DCD-4576-B58B-C5DD3B30C939}" type="slidenum">
              <a:rPr lang="en-US" smtClean="0">
                <a:solidFill>
                  <a:srgbClr val="000000"/>
                </a:solidFill>
              </a:rPr>
              <a:pPr>
                <a:defRPr/>
              </a:pPr>
              <a:t>193</a:t>
            </a:fld>
            <a:endParaRPr lang="en-US">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93232937"/>
              </p:ext>
            </p:extLst>
          </p:nvPr>
        </p:nvGraphicFramePr>
        <p:xfrm>
          <a:off x="457197" y="1219200"/>
          <a:ext cx="8153403" cy="5024120"/>
        </p:xfrm>
        <a:graphic>
          <a:graphicData uri="http://schemas.openxmlformats.org/drawingml/2006/table">
            <a:tbl>
              <a:tblPr firstRow="1" bandRow="1">
                <a:tableStyleId>{5C22544A-7EE6-4342-B048-85BDC9FD1C3A}</a:tableStyleId>
              </a:tblPr>
              <a:tblGrid>
                <a:gridCol w="672004"/>
                <a:gridCol w="851999"/>
                <a:gridCol w="685800"/>
                <a:gridCol w="1295401"/>
                <a:gridCol w="914399"/>
                <a:gridCol w="685800"/>
                <a:gridCol w="685800"/>
                <a:gridCol w="1143000"/>
                <a:gridCol w="1219200"/>
              </a:tblGrid>
              <a:tr h="370840">
                <a:tc>
                  <a:txBody>
                    <a:bodyPr/>
                    <a:lstStyle/>
                    <a:p>
                      <a:pPr algn="r"/>
                      <a:r>
                        <a:rPr lang="en-US" dirty="0" smtClean="0">
                          <a:solidFill>
                            <a:schemeClr val="tx1"/>
                          </a:solidFill>
                        </a:rPr>
                        <a:t>ABI</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r"/>
                      <a:r>
                        <a:rPr lang="en-US" dirty="0" smtClean="0">
                          <a:solidFill>
                            <a:schemeClr val="tx1"/>
                          </a:solidFill>
                        </a:rPr>
                        <a:t>GOES</a:t>
                      </a:r>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a:p>
                  </a:txBody>
                  <a:tcPr/>
                </a:tc>
                <a:tc>
                  <a:txBody>
                    <a:bodyPr/>
                    <a:lstStyle/>
                    <a:p>
                      <a:pPr algn="ctr"/>
                      <a:r>
                        <a:rPr lang="en-US" dirty="0" smtClean="0">
                          <a:solidFill>
                            <a:schemeClr val="tx1"/>
                          </a:solidFill>
                        </a:rPr>
                        <a:t>-12</a:t>
                      </a:r>
                      <a:endParaRPr lang="en-US" dirty="0">
                        <a:solidFill>
                          <a:schemeClr val="tx1"/>
                        </a:solidFill>
                      </a:endParaRPr>
                    </a:p>
                  </a:txBody>
                  <a:tcPr/>
                </a:tc>
                <a:tc>
                  <a:txBody>
                    <a:bodyPr/>
                    <a:lstStyle/>
                    <a:p>
                      <a:pPr algn="ctr"/>
                      <a:r>
                        <a:rPr lang="en-US" dirty="0" smtClean="0">
                          <a:solidFill>
                            <a:schemeClr val="tx1"/>
                          </a:solidFill>
                        </a:rPr>
                        <a:t>-15</a:t>
                      </a:r>
                      <a:endParaRPr lang="en-US" dirty="0">
                        <a:solidFill>
                          <a:schemeClr val="tx1"/>
                        </a:solidFill>
                      </a:endParaRPr>
                    </a:p>
                  </a:txBody>
                  <a:tcPr/>
                </a:tc>
              </a:tr>
              <a:tr h="370840">
                <a:tc>
                  <a:txBody>
                    <a:bodyPr/>
                    <a:lstStyle/>
                    <a:p>
                      <a:pPr algn="r"/>
                      <a:r>
                        <a:rPr lang="en-US" sz="1600" dirty="0" smtClean="0">
                          <a:solidFill>
                            <a:schemeClr val="tx1"/>
                          </a:solidFill>
                        </a:rPr>
                        <a:t>#</a:t>
                      </a:r>
                      <a:endParaRPr lang="en-US" sz="1600" dirty="0">
                        <a:solidFill>
                          <a:schemeClr val="tx1"/>
                        </a:solidFill>
                      </a:endParaRPr>
                    </a:p>
                  </a:txBody>
                  <a:tcPr/>
                </a:tc>
                <a:tc>
                  <a:txBody>
                    <a:bodyPr/>
                    <a:lstStyle/>
                    <a:p>
                      <a:pPr algn="ctr"/>
                      <a:r>
                        <a:rPr lang="en-US" sz="1600" dirty="0" smtClean="0">
                          <a:solidFill>
                            <a:schemeClr val="tx1"/>
                          </a:solidFill>
                        </a:rPr>
                        <a:t>Freq.</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endParaRPr lang="en-US" sz="1600" dirty="0">
                        <a:solidFill>
                          <a:schemeClr val="tx1"/>
                        </a:solidFill>
                      </a:endParaRPr>
                    </a:p>
                  </a:txBody>
                  <a:tcPr/>
                </a:tc>
                <a:tc>
                  <a:txBody>
                    <a:bodyPr/>
                    <a:lstStyle/>
                    <a:p>
                      <a:pPr algn="ctr"/>
                      <a:r>
                        <a:rPr lang="en-US" sz="1600" dirty="0" smtClean="0">
                          <a:solidFill>
                            <a:schemeClr val="tx1"/>
                          </a:solidFill>
                        </a:rPr>
                        <a:t>Spec</a:t>
                      </a:r>
                      <a:endParaRPr lang="en-US" sz="1600" dirty="0">
                        <a:solidFill>
                          <a:schemeClr val="tx1"/>
                        </a:solidFill>
                      </a:endParaRPr>
                    </a:p>
                  </a:txBody>
                  <a:tcPr/>
                </a:tc>
                <a:tc>
                  <a:txBody>
                    <a:bodyPr/>
                    <a:lstStyle/>
                    <a:p>
                      <a:pPr algn="ctr"/>
                      <a:r>
                        <a:rPr lang="en-US" sz="1600" dirty="0" smtClean="0">
                          <a:solidFill>
                            <a:schemeClr val="tx1"/>
                          </a:solidFill>
                        </a:rPr>
                        <a:t>Worst Case Estimate*</a:t>
                      </a:r>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sz="1600" dirty="0" smtClean="0">
                          <a:solidFill>
                            <a:schemeClr val="tx1"/>
                          </a:solidFill>
                        </a:rPr>
                        <a:t>#</a:t>
                      </a: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en-US" sz="1600" dirty="0" err="1" smtClean="0">
                          <a:solidFill>
                            <a:schemeClr val="tx1"/>
                          </a:solidFill>
                        </a:rPr>
                        <a:t>Freq</a:t>
                      </a:r>
                      <a:endParaRPr lang="en-US" sz="16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p>
                  </a:txBody>
                  <a:tcPr/>
                </a:tc>
                <a:tc>
                  <a:txBody>
                    <a:bodyPr/>
                    <a:lstStyle/>
                    <a:p>
                      <a:pPr algn="ctr"/>
                      <a:r>
                        <a:rPr lang="en-US" sz="1600" dirty="0" smtClean="0"/>
                        <a:t>Spec</a:t>
                      </a:r>
                      <a:endParaRPr lang="en-US" sz="1600" dirty="0"/>
                    </a:p>
                  </a:txBody>
                  <a:tcPr/>
                </a:tc>
                <a:tc>
                  <a:txBody>
                    <a:bodyPr/>
                    <a:lstStyle/>
                    <a:p>
                      <a:pPr algn="ctr"/>
                      <a:r>
                        <a:rPr lang="en-US" sz="1600" dirty="0" smtClean="0">
                          <a:solidFill>
                            <a:schemeClr val="tx1"/>
                          </a:solidFill>
                        </a:rPr>
                        <a:t>Measured</a:t>
                      </a:r>
                    </a:p>
                    <a:p>
                      <a:pPr algn="ctr"/>
                      <a:r>
                        <a:rPr lang="en-US" sz="1600" dirty="0" smtClean="0">
                          <a:solidFill>
                            <a:schemeClr val="tx1"/>
                          </a:solidFill>
                        </a:rPr>
                        <a:t>(PLT)</a:t>
                      </a:r>
                      <a:endParaRPr lang="en-US" sz="16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Measured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(PLT)</a:t>
                      </a:r>
                      <a:endParaRPr lang="en-US" sz="1600" dirty="0">
                        <a:solidFill>
                          <a:schemeClr val="tx1"/>
                        </a:solidFill>
                      </a:endParaRPr>
                    </a:p>
                  </a:txBody>
                  <a:tcPr/>
                </a:tc>
              </a:tr>
              <a:tr h="0">
                <a:tc>
                  <a:txBody>
                    <a:bodyPr/>
                    <a:lstStyle/>
                    <a:p>
                      <a:pPr algn="r"/>
                      <a:endParaRPr lang="en-US"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US" sz="1600"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370840">
                <a:tc>
                  <a:txBody>
                    <a:bodyPr/>
                    <a:lstStyle/>
                    <a:p>
                      <a:pPr algn="r"/>
                      <a:r>
                        <a:rPr lang="en-US" sz="1800" dirty="0" smtClean="0">
                          <a:solidFill>
                            <a:schemeClr val="tx1"/>
                          </a:solidFill>
                          <a:latin typeface="+mj-lt"/>
                        </a:rPr>
                        <a:t>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n-lt"/>
                        </a:rPr>
                        <a:t>3.9</a:t>
                      </a:r>
                      <a:endParaRPr lang="en-US" sz="18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0.1</a:t>
                      </a:r>
                      <a:endParaRPr lang="en-US" sz="1800" dirty="0">
                        <a:solidFill>
                          <a:schemeClr val="tx1"/>
                        </a:solidFill>
                        <a:latin typeface="+mn-lt"/>
                      </a:endParaRPr>
                    </a:p>
                  </a:txBody>
                  <a:tcPr anchor="ctr"/>
                </a:tc>
                <a:tc>
                  <a:txBody>
                    <a:bodyPr/>
                    <a:lstStyle/>
                    <a:p>
                      <a:pPr algn="ctr"/>
                      <a:r>
                        <a:rPr lang="en-US" sz="1800" dirty="0" smtClean="0">
                          <a:solidFill>
                            <a:schemeClr val="tx1"/>
                          </a:solidFill>
                          <a:latin typeface="+mj-lt"/>
                        </a:rPr>
                        <a:t>0.10</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2</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3.9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0.063</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8</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6.185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9</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6.95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0.09</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3</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6.x</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0.17</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7.34</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11</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12</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9.61</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13</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10.35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11.2</a:t>
                      </a:r>
                    </a:p>
                  </a:txBody>
                  <a:tcPr marL="9525" marR="9525" marT="9525" marB="0" anchor="ctr"/>
                </a:tc>
                <a:tc>
                  <a:txBody>
                    <a:bodyPr/>
                    <a:lstStyle/>
                    <a:p>
                      <a:pPr algn="ctr" fontAlgn="b"/>
                      <a:r>
                        <a:rPr lang="en-US" sz="1800" b="0" i="0" u="none" strike="noStrike" dirty="0" smtClean="0">
                          <a:effectLst/>
                          <a:latin typeface="+mn-lt"/>
                        </a:rPr>
                        <a:t>0.1</a:t>
                      </a:r>
                      <a:endParaRPr lang="en-US" sz="1800" b="0" i="0" u="none" strike="noStrike" dirty="0">
                        <a:effectLst/>
                        <a:latin typeface="+mn-lt"/>
                      </a:endParaRP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4</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10.7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15</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12.3</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5</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12.0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16</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13.3</a:t>
                      </a:r>
                    </a:p>
                  </a:txBody>
                  <a:tcPr marL="9525" marR="9525" marT="9525" marB="0" anchor="ctr"/>
                </a:tc>
                <a:tc>
                  <a:txBody>
                    <a:bodyPr/>
                    <a:lstStyle/>
                    <a:p>
                      <a:pPr algn="ctr" fontAlgn="b"/>
                      <a:r>
                        <a:rPr lang="en-US" sz="1800" b="0" i="0" u="none" strike="noStrike" dirty="0">
                          <a:effectLst/>
                          <a:latin typeface="+mn-lt"/>
                        </a:rPr>
                        <a:t>0.3</a:t>
                      </a:r>
                    </a:p>
                  </a:txBody>
                  <a:tcPr marL="9525" marR="9525" marT="9525" marB="0" anchor="ctr"/>
                </a:tc>
                <a:tc>
                  <a:txBody>
                    <a:bodyPr/>
                    <a:lstStyle/>
                    <a:p>
                      <a:pPr algn="ctr"/>
                      <a:r>
                        <a:rPr lang="en-US" sz="1800" dirty="0" smtClean="0">
                          <a:solidFill>
                            <a:schemeClr val="tx1"/>
                          </a:solidFill>
                          <a:latin typeface="+mj-lt"/>
                        </a:rPr>
                        <a:t>0.14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6</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13.3</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0.32</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a:t>
                      </a:r>
                      <a:endParaRPr lang="en-US" sz="1800" dirty="0">
                        <a:solidFill>
                          <a:schemeClr val="tx1"/>
                        </a:solidFill>
                        <a:latin typeface="+mj-lt"/>
                      </a:endParaRPr>
                    </a:p>
                  </a:txBody>
                  <a:tcPr anchor="ctr"/>
                </a:tc>
              </a:tr>
            </a:tbl>
          </a:graphicData>
        </a:graphic>
      </p:graphicFrame>
      <p:sp>
        <p:nvSpPr>
          <p:cNvPr id="6" name="TextBox 5"/>
          <p:cNvSpPr txBox="1"/>
          <p:nvPr/>
        </p:nvSpPr>
        <p:spPr>
          <a:xfrm>
            <a:off x="2133600" y="914400"/>
            <a:ext cx="2019592" cy="338554"/>
          </a:xfrm>
          <a:prstGeom prst="rect">
            <a:avLst/>
          </a:prstGeom>
          <a:noFill/>
        </p:spPr>
        <p:txBody>
          <a:bodyPr wrap="none" rtlCol="0">
            <a:spAutoFit/>
          </a:bodyPr>
          <a:lstStyle/>
          <a:p>
            <a:r>
              <a:rPr lang="en-US" sz="1600" dirty="0">
                <a:solidFill>
                  <a:srgbClr val="FFFFFF"/>
                </a:solidFill>
              </a:rPr>
              <a:t>* From ITT at GUC7</a:t>
            </a:r>
          </a:p>
        </p:txBody>
      </p:sp>
      <p:sp>
        <p:nvSpPr>
          <p:cNvPr id="7" name="TextBox 6"/>
          <p:cNvSpPr txBox="1"/>
          <p:nvPr/>
        </p:nvSpPr>
        <p:spPr>
          <a:xfrm>
            <a:off x="533400" y="6381690"/>
            <a:ext cx="8175636" cy="400110"/>
          </a:xfrm>
          <a:prstGeom prst="rect">
            <a:avLst/>
          </a:prstGeom>
          <a:noFill/>
        </p:spPr>
        <p:txBody>
          <a:bodyPr wrap="none" rtlCol="0">
            <a:spAutoFit/>
          </a:bodyPr>
          <a:lstStyle/>
          <a:p>
            <a:r>
              <a:rPr lang="en-US" sz="2000" dirty="0">
                <a:solidFill>
                  <a:srgbClr val="FFFFFF"/>
                </a:solidFill>
              </a:rPr>
              <a:t>Similar instrument noise, even with 4-16 times finer spatial resolutions!</a:t>
            </a:r>
          </a:p>
        </p:txBody>
      </p:sp>
    </p:spTree>
    <p:extLst>
      <p:ext uri="{BB962C8B-B14F-4D97-AF65-F5344CB8AC3E}">
        <p14:creationId xmlns:p14="http://schemas.microsoft.com/office/powerpoint/2010/main" val="156935806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63167" y="-151785"/>
            <a:ext cx="7100929" cy="1158240"/>
          </a:xfrm>
        </p:spPr>
        <p:txBody>
          <a:bodyPr/>
          <a:lstStyle/>
          <a:p>
            <a:pPr eaLnBrk="1" hangingPunct="1">
              <a:defRPr/>
            </a:pPr>
            <a:r>
              <a:rPr lang="en-US" sz="3200" b="1" dirty="0" smtClean="0">
                <a:solidFill>
                  <a:schemeClr val="tx1"/>
                </a:solidFill>
                <a:effectLst>
                  <a:outerShdw blurRad="38100" dist="38100" dir="2700000" algn="tl">
                    <a:srgbClr val="000000">
                      <a:alpha val="43137"/>
                    </a:srgbClr>
                  </a:outerShdw>
                </a:effectLst>
              </a:rPr>
              <a:t>Training and User Education Materials</a:t>
            </a:r>
          </a:p>
        </p:txBody>
      </p:sp>
      <p:sp>
        <p:nvSpPr>
          <p:cNvPr id="12" name="Rectangle 11"/>
          <p:cNvSpPr/>
          <p:nvPr/>
        </p:nvSpPr>
        <p:spPr>
          <a:xfrm>
            <a:off x="2893882" y="685800"/>
            <a:ext cx="3103491" cy="3868751"/>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Online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How Satellite Observations Impact NWP</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ABI: Next Generation Satellite Imaging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Benefits of Next-Generation Environmental Monitoring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Satellite Hydrology and Meteorology for Forecasters (SHyMet)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SPoRT product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VISIT Training Resources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Commerce Learning </a:t>
            </a:r>
            <a:r>
              <a:rPr lang="en-US" sz="1400" dirty="0" smtClean="0">
                <a:solidFill>
                  <a:prstClr val="white"/>
                </a:solidFill>
              </a:rPr>
              <a:t>Center</a:t>
            </a:r>
          </a:p>
          <a:p>
            <a:pPr marL="171450" indent="-171450" fontAlgn="base">
              <a:spcBef>
                <a:spcPct val="20000"/>
              </a:spcBef>
              <a:spcAft>
                <a:spcPts val="600"/>
              </a:spcAft>
              <a:buFont typeface="Arial" panose="020B0604020202020204" pitchFamily="34" charset="0"/>
              <a:buChar char="•"/>
              <a:defRPr/>
            </a:pPr>
            <a:r>
              <a:rPr lang="en-US" sz="1400" dirty="0" smtClean="0">
                <a:solidFill>
                  <a:prstClr val="white"/>
                </a:solidFill>
              </a:rPr>
              <a:t>ABI Band Fact Sheets</a:t>
            </a:r>
            <a:endParaRPr lang="en-US" sz="1400" dirty="0">
              <a:solidFill>
                <a:prstClr val="white"/>
              </a:solidFill>
            </a:endParaRPr>
          </a:p>
        </p:txBody>
      </p:sp>
      <p:sp>
        <p:nvSpPr>
          <p:cNvPr id="10" name="Rectangle 9"/>
          <p:cNvSpPr/>
          <p:nvPr/>
        </p:nvSpPr>
        <p:spPr>
          <a:xfrm>
            <a:off x="2970018" y="4610397"/>
            <a:ext cx="2951218" cy="2095958"/>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Printed Materials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Fact Sheets (18)</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User Readiness Plan</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GRB Downlink Specifications and Product Users Guide</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Proving Ground Demonstration Final Reports and Annual Reports</a:t>
            </a:r>
          </a:p>
        </p:txBody>
      </p:sp>
      <p:sp>
        <p:nvSpPr>
          <p:cNvPr id="11"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prstClr val="white"/>
                </a:solidFill>
              </a:rPr>
              <a:pPr>
                <a:defRPr/>
              </a:pPr>
              <a:t>194</a:t>
            </a:fld>
            <a:endParaRPr lang="en-US" dirty="0">
              <a:solidFill>
                <a:prstClr val="white"/>
              </a:solidFill>
            </a:endParaRPr>
          </a:p>
        </p:txBody>
      </p:sp>
      <p:pic>
        <p:nvPicPr>
          <p:cNvPr id="1028" name="Picture 4" descr="GOES-R ABI: Next Generation Satellite Imag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56" y="4279726"/>
            <a:ext cx="2500607" cy="1875455"/>
          </a:xfrm>
          <a:prstGeom prst="rect">
            <a:avLst/>
          </a:prstGeom>
          <a:noFill/>
          <a:ln>
            <a:noFill/>
          </a:ln>
          <a:effectLst>
            <a:outerShdw blurRad="44450" dist="27940" dir="5400000" algn="ctr">
              <a:srgbClr val="000000">
                <a:alpha val="32000"/>
              </a:srgbClr>
            </a:outerShdw>
            <a:reflection blurRad="6350" stA="52000" endA="300" endPos="35000" dir="5400000" sy="-100000" algn="bl" rotWithShape="0"/>
            <a:softEdge rad="31750"/>
          </a:effectLst>
          <a:scene3d>
            <a:camera prst="isometricOffAxis2Lef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1110" y="763366"/>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875" y="4114800"/>
            <a:ext cx="2078627" cy="2687006"/>
          </a:xfrm>
          <a:prstGeom prst="rect">
            <a:avLst/>
          </a:prstGeom>
          <a:effectLst>
            <a:glow rad="101600">
              <a:srgbClr val="FFFF00">
                <a:alpha val="60000"/>
              </a:srgbClr>
            </a:glow>
          </a:effec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356" y="1162800"/>
            <a:ext cx="2579475" cy="1934606"/>
          </a:xfrm>
          <a:prstGeom prst="rect">
            <a:avLst/>
          </a:prstGeom>
          <a:effectLst>
            <a:glow rad="139700">
              <a:srgbClr val="FFFF00">
                <a:alpha val="40000"/>
              </a:srgbClr>
            </a:glow>
          </a:effectLst>
          <a:scene3d>
            <a:camera prst="isometricOffAxis1Right"/>
            <a:lightRig rig="threePt" dir="t"/>
          </a:scene3d>
        </p:spPr>
      </p:pic>
      <p:sp>
        <p:nvSpPr>
          <p:cNvPr id="14" name="TextBox 13"/>
          <p:cNvSpPr txBox="1"/>
          <p:nvPr/>
        </p:nvSpPr>
        <p:spPr>
          <a:xfrm>
            <a:off x="237540" y="3805888"/>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5727" y="654273"/>
            <a:ext cx="2510922" cy="3235484"/>
          </a:xfrm>
          <a:prstGeom prst="rect">
            <a:avLst/>
          </a:prstGeom>
          <a:scene3d>
            <a:camera prst="isometricLeftDown">
              <a:rot lat="600000" lon="2700000" rev="0"/>
            </a:camera>
            <a:lightRig rig="threePt" dir="t"/>
          </a:scene3d>
        </p:spPr>
      </p:pic>
    </p:spTree>
    <p:extLst>
      <p:ext uri="{BB962C8B-B14F-4D97-AF65-F5344CB8AC3E}">
        <p14:creationId xmlns:p14="http://schemas.microsoft.com/office/powerpoint/2010/main" val="1534336879"/>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rPr>
              <a:t>“How to make a </a:t>
            </a:r>
            <a:r>
              <a:rPr lang="en-US" dirty="0" err="1" smtClean="0">
                <a:solidFill>
                  <a:srgbClr val="FFFF00"/>
                </a:solidFill>
              </a:rPr>
              <a:t>wx</a:t>
            </a:r>
            <a:r>
              <a:rPr lang="en-US" dirty="0" smtClean="0">
                <a:solidFill>
                  <a:srgbClr val="FFFF00"/>
                </a:solidFill>
              </a:rPr>
              <a:t> satellite”</a:t>
            </a:r>
            <a:endParaRPr lang="en-US" dirty="0">
              <a:solidFill>
                <a:srgbClr val="FFFF00"/>
              </a:solidFill>
            </a:endParaRPr>
          </a:p>
        </p:txBody>
      </p:sp>
      <p:sp>
        <p:nvSpPr>
          <p:cNvPr id="3" name="Content Placeholder 2"/>
          <p:cNvSpPr>
            <a:spLocks noGrp="1"/>
          </p:cNvSpPr>
          <p:nvPr>
            <p:ph idx="1"/>
          </p:nvPr>
        </p:nvSpPr>
        <p:spPr>
          <a:xfrm>
            <a:off x="457200" y="914400"/>
            <a:ext cx="8229600" cy="4525963"/>
          </a:xfrm>
        </p:spPr>
        <p:txBody>
          <a:bodyPr/>
          <a:lstStyle/>
          <a:p>
            <a:r>
              <a:rPr lang="en-US" dirty="0">
                <a:solidFill>
                  <a:schemeClr val="bg1"/>
                </a:solidFill>
              </a:rPr>
              <a:t>http://scijinks.jpl.nasa.gov/build-satellite/</a:t>
            </a:r>
          </a:p>
        </p:txBody>
      </p:sp>
      <p:sp>
        <p:nvSpPr>
          <p:cNvPr id="4" name="Slide Number Placeholder 3"/>
          <p:cNvSpPr>
            <a:spLocks noGrp="1"/>
          </p:cNvSpPr>
          <p:nvPr>
            <p:ph type="sldNum" sz="quarter" idx="12"/>
          </p:nvPr>
        </p:nvSpPr>
        <p:spPr/>
        <p:txBody>
          <a:bodyPr/>
          <a:lstStyle/>
          <a:p>
            <a:pPr>
              <a:defRPr/>
            </a:pPr>
            <a:fld id="{5D97DC28-83C0-416A-930C-F8B980D5CAC2}" type="slidenum">
              <a:rPr lang="en-US" smtClean="0">
                <a:solidFill>
                  <a:srgbClr val="000000"/>
                </a:solidFill>
              </a:rPr>
              <a:pPr>
                <a:defRPr/>
              </a:pPr>
              <a:t>195</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00200"/>
            <a:ext cx="6250545" cy="6858000"/>
          </a:xfrm>
          <a:prstGeom prst="rect">
            <a:avLst/>
          </a:prstGeom>
        </p:spPr>
      </p:pic>
    </p:spTree>
    <p:extLst>
      <p:ext uri="{BB962C8B-B14F-4D97-AF65-F5344CB8AC3E}">
        <p14:creationId xmlns:p14="http://schemas.microsoft.com/office/powerpoint/2010/main" val="287442565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C:\gifs\03204.1555.1000m.nc_corr_comp_cim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96200" cy="697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91842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2371E3-7E71-48BE-A1B8-5EE9ED8D5475}" type="slidenum">
              <a:rPr lang="en-US" smtClean="0">
                <a:solidFill>
                  <a:srgbClr val="000000"/>
                </a:solidFill>
              </a:rPr>
              <a:pPr eaLnBrk="1" hangingPunct="1"/>
              <a:t>197</a:t>
            </a:fld>
            <a:endParaRPr lang="en-US" smtClean="0">
              <a:solidFill>
                <a:srgbClr val="000000"/>
              </a:solidFill>
            </a:endParaRPr>
          </a:p>
        </p:txBody>
      </p:sp>
      <p:sp>
        <p:nvSpPr>
          <p:cNvPr id="178179" name="Rectangle 2"/>
          <p:cNvSpPr>
            <a:spLocks noGrp="1" noChangeArrowheads="1"/>
          </p:cNvSpPr>
          <p:nvPr>
            <p:ph type="title"/>
          </p:nvPr>
        </p:nvSpPr>
        <p:spPr>
          <a:xfrm>
            <a:off x="228600" y="0"/>
            <a:ext cx="8915400" cy="1143000"/>
          </a:xfrm>
        </p:spPr>
        <p:txBody>
          <a:bodyPr/>
          <a:lstStyle/>
          <a:p>
            <a:r>
              <a:rPr lang="en-US" sz="3200" smtClean="0"/>
              <a:t>Why do we need a high spectral resolution sounder?</a:t>
            </a:r>
          </a:p>
        </p:txBody>
      </p:sp>
      <p:sp>
        <p:nvSpPr>
          <p:cNvPr id="178180"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178181" name="Group 4"/>
          <p:cNvGrpSpPr>
            <a:grpSpLocks/>
          </p:cNvGrpSpPr>
          <p:nvPr/>
        </p:nvGrpSpPr>
        <p:grpSpPr bwMode="auto">
          <a:xfrm>
            <a:off x="381000" y="1295400"/>
            <a:ext cx="9144000" cy="6858000"/>
            <a:chOff x="0" y="1200"/>
            <a:chExt cx="5760" cy="4320"/>
          </a:xfrm>
        </p:grpSpPr>
        <p:grpSp>
          <p:nvGrpSpPr>
            <p:cNvPr id="178185" name="Group 5"/>
            <p:cNvGrpSpPr>
              <a:grpSpLocks/>
            </p:cNvGrpSpPr>
            <p:nvPr/>
          </p:nvGrpSpPr>
          <p:grpSpPr bwMode="auto">
            <a:xfrm>
              <a:off x="0" y="1200"/>
              <a:ext cx="5760" cy="4320"/>
              <a:chOff x="0" y="1104"/>
              <a:chExt cx="5760" cy="4320"/>
            </a:xfrm>
          </p:grpSpPr>
          <p:pic>
            <p:nvPicPr>
              <p:cNvPr id="178187"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8"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89"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0"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1"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2"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3"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4"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8195"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6" name="Text Box 15"/>
              <p:cNvSpPr txBox="1">
                <a:spLocks noChangeArrowheads="1"/>
              </p:cNvSpPr>
              <p:nvPr/>
            </p:nvSpPr>
            <p:spPr bwMode="auto">
              <a:xfrm>
                <a:off x="1968" y="2352"/>
                <a:ext cx="2691"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GOES-12 Sounder Bands</a:t>
                </a:r>
              </a:p>
              <a:p>
                <a:pPr eaLnBrk="1" hangingPunct="1"/>
                <a:r>
                  <a:rPr lang="en-US" sz="2000" dirty="0" err="1" smtClean="0">
                    <a:solidFill>
                      <a:srgbClr val="000000"/>
                    </a:solidFill>
                    <a:latin typeface="Times New Roman" pitchFamily="18" charset="0"/>
                  </a:rPr>
                  <a:t>Smooths</a:t>
                </a:r>
                <a:r>
                  <a:rPr lang="en-US" sz="2000" dirty="0" smtClean="0">
                    <a:solidFill>
                      <a:srgbClr val="000000"/>
                    </a:solidFill>
                    <a:latin typeface="Times New Roman" pitchFamily="18" charset="0"/>
                  </a:rPr>
                  <a:t> </a:t>
                </a:r>
                <a:r>
                  <a:rPr lang="en-US" sz="2000" dirty="0">
                    <a:solidFill>
                      <a:srgbClr val="000000"/>
                    </a:solidFill>
                    <a:latin typeface="Times New Roman" pitchFamily="18" charset="0"/>
                  </a:rPr>
                  <a:t>over required absorption lines </a:t>
                </a:r>
              </a:p>
            </p:txBody>
          </p:sp>
          <p:sp>
            <p:nvSpPr>
              <p:cNvPr id="178197"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6"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2" name="Rectangle 18"/>
          <p:cNvSpPr>
            <a:spLocks noChangeArrowheads="1"/>
          </p:cNvSpPr>
          <p:nvPr/>
        </p:nvSpPr>
        <p:spPr bwMode="auto">
          <a:xfrm>
            <a:off x="0" y="4632325"/>
            <a:ext cx="9144000" cy="1006475"/>
          </a:xfrm>
          <a:prstGeom prst="rect">
            <a:avLst/>
          </a:prstGeom>
          <a:solidFill>
            <a:schemeClr val="accent6"/>
          </a:solidFill>
          <a:ln>
            <a:noFill/>
          </a:ln>
          <a:effectLst/>
          <a:extLst/>
        </p:spPr>
        <p:txBody>
          <a:bodyPr anchor="ctr">
            <a:spAutoFit/>
          </a:bodyPr>
          <a:lstStyle/>
          <a:p>
            <a:pPr algn="ctr"/>
            <a:r>
              <a:rPr lang="en-US" altLang="ko-KR" sz="2000" dirty="0">
                <a:solidFill>
                  <a:schemeClr val="bg1"/>
                </a:solidFill>
                <a:ea typeface="Batang" pitchFamily="18" charset="-127"/>
                <a:cs typeface="Times New Roman" pitchFamily="18" charset="0"/>
              </a:rPr>
              <a:t>Compared to broadband </a:t>
            </a:r>
            <a:r>
              <a:rPr lang="en-US" altLang="ko-KR" sz="2000" dirty="0" smtClean="0">
                <a:solidFill>
                  <a:schemeClr val="bg1"/>
                </a:solidFill>
                <a:ea typeface="Batang" pitchFamily="18" charset="-127"/>
                <a:cs typeface="Times New Roman" pitchFamily="18" charset="0"/>
              </a:rPr>
              <a:t>imagers and sounders</a:t>
            </a:r>
            <a:r>
              <a:rPr lang="en-US" altLang="ko-KR" sz="2000" dirty="0">
                <a:solidFill>
                  <a:schemeClr val="bg1"/>
                </a:solidFill>
                <a:ea typeface="Batang" pitchFamily="18" charset="-127"/>
                <a:cs typeface="Times New Roman" pitchFamily="18" charset="0"/>
              </a:rPr>
              <a:t>, observing absorption lines is mandatory to meeting requirements for temperature and moisture structure needed to improve </a:t>
            </a:r>
            <a:r>
              <a:rPr lang="en-US" altLang="ko-KR" sz="2000" dirty="0" smtClean="0">
                <a:solidFill>
                  <a:schemeClr val="bg1"/>
                </a:solidFill>
                <a:ea typeface="Batang" pitchFamily="18" charset="-127"/>
                <a:cs typeface="Times New Roman" pitchFamily="18" charset="0"/>
              </a:rPr>
              <a:t>short-term weather </a:t>
            </a:r>
            <a:r>
              <a:rPr lang="en-US" altLang="ko-KR" sz="2000" dirty="0">
                <a:solidFill>
                  <a:schemeClr val="bg1"/>
                </a:solidFill>
                <a:ea typeface="Batang" pitchFamily="18" charset="-127"/>
                <a:cs typeface="Times New Roman" pitchFamily="18" charset="0"/>
              </a:rPr>
              <a:t>forecasting</a:t>
            </a:r>
          </a:p>
        </p:txBody>
      </p:sp>
      <p:sp>
        <p:nvSpPr>
          <p:cNvPr id="178183"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solidFill>
                  <a:srgbClr val="000000"/>
                </a:solidFill>
                <a:latin typeface="Times New Roman" pitchFamily="18" charset="0"/>
              </a:rPr>
              <a:t>Many papers document science value of high spectral resolution sounder that support weather forecast needs. (Sieglaff et al.)</a:t>
            </a:r>
          </a:p>
        </p:txBody>
      </p:sp>
      <p:sp>
        <p:nvSpPr>
          <p:cNvPr id="178184" name="Text Box 20"/>
          <p:cNvSpPr txBox="1">
            <a:spLocks noChangeArrowheads="1"/>
          </p:cNvSpPr>
          <p:nvPr/>
        </p:nvSpPr>
        <p:spPr bwMode="auto">
          <a:xfrm rot="-54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ko-KR" sz="1200">
                <a:solidFill>
                  <a:srgbClr val="000000"/>
                </a:solidFill>
                <a:ea typeface="Gulim" pitchFamily="34" charset="-127"/>
              </a:rPr>
              <a:t>Analysis courtesy of Justin Sieglaff, CIMSS.</a:t>
            </a:r>
            <a:endParaRPr lang="en-US">
              <a:solidFill>
                <a:srgbClr val="000000"/>
              </a:solidFill>
            </a:endParaRPr>
          </a:p>
        </p:txBody>
      </p:sp>
    </p:spTree>
    <p:extLst>
      <p:ext uri="{BB962C8B-B14F-4D97-AF65-F5344CB8AC3E}">
        <p14:creationId xmlns:p14="http://schemas.microsoft.com/office/powerpoint/2010/main" val="138882199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03A2C1E3-9D64-4206-A04D-FDE64C5837E4}" type="slidenum">
              <a:rPr lang="en-US" altLang="en-US">
                <a:solidFill>
                  <a:prstClr val="black">
                    <a:tint val="75000"/>
                  </a:prstClr>
                </a:solidFill>
              </a:rPr>
              <a:pPr/>
              <a:t>198</a:t>
            </a:fld>
            <a:endParaRPr lang="en-US" altLang="en-US">
              <a:solidFill>
                <a:prstClr val="black">
                  <a:tint val="75000"/>
                </a:prstClr>
              </a:solidFill>
            </a:endParaRPr>
          </a:p>
        </p:txBody>
      </p:sp>
      <p:sp>
        <p:nvSpPr>
          <p:cNvPr id="630786" name="Rectangle 2"/>
          <p:cNvSpPr>
            <a:spLocks noGrp="1" noChangeArrowheads="1"/>
          </p:cNvSpPr>
          <p:nvPr>
            <p:ph type="title"/>
          </p:nvPr>
        </p:nvSpPr>
        <p:spPr>
          <a:xfrm>
            <a:off x="1384300" y="228600"/>
            <a:ext cx="6616700" cy="381000"/>
          </a:xfrm>
        </p:spPr>
        <p:txBody>
          <a:bodyPr>
            <a:noAutofit/>
          </a:bodyPr>
          <a:lstStyle/>
          <a:p>
            <a:r>
              <a:rPr lang="en-US" altLang="en-US" sz="2400" dirty="0" err="1"/>
              <a:t>Nearcasting</a:t>
            </a:r>
            <a:r>
              <a:rPr lang="en-US" altLang="en-US" sz="2400" dirty="0"/>
              <a:t> Severe Weather using a </a:t>
            </a:r>
            <a:r>
              <a:rPr lang="en-US" altLang="en-US" sz="2400" dirty="0" smtClean="0"/>
              <a:t>high-time and high-spectral Infrared Observations</a:t>
            </a:r>
            <a:endParaRPr lang="en-US" altLang="en-US" sz="2400" dirty="0"/>
          </a:p>
        </p:txBody>
      </p:sp>
      <p:sp>
        <p:nvSpPr>
          <p:cNvPr id="630787" name="Line 3"/>
          <p:cNvSpPr>
            <a:spLocks noChangeShapeType="1"/>
          </p:cNvSpPr>
          <p:nvPr/>
        </p:nvSpPr>
        <p:spPr bwMode="auto">
          <a:xfrm>
            <a:off x="4648200" y="914400"/>
            <a:ext cx="0" cy="5562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30788" name="Text Box 4"/>
          <p:cNvSpPr txBox="1">
            <a:spLocks noChangeArrowheads="1"/>
          </p:cNvSpPr>
          <p:nvPr/>
        </p:nvSpPr>
        <p:spPr bwMode="auto">
          <a:xfrm>
            <a:off x="2743200" y="1143000"/>
            <a:ext cx="3657600" cy="2305050"/>
          </a:xfrm>
          <a:prstGeom prst="rect">
            <a:avLst/>
          </a:prstGeom>
          <a:solidFill>
            <a:srgbClr val="B2B2B2"/>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dirty="0">
                <a:solidFill>
                  <a:prstClr val="black"/>
                </a:solidFill>
                <a:latin typeface="Arial" charset="0"/>
              </a:rPr>
              <a:t>A WRF model simulation of the June 12, 2002 IHOP case was used to generate simulated radiances from an Advanced Baseline Imager (ABI), a geostationary Hyper-spectral Environmental Sounder (HES), and simulated radar reflectivity.</a:t>
            </a:r>
          </a:p>
          <a:p>
            <a:endParaRPr lang="en-US" altLang="en-US" sz="1200" b="1" dirty="0">
              <a:solidFill>
                <a:prstClr val="black"/>
              </a:solidFill>
              <a:latin typeface="Arial" charset="0"/>
            </a:endParaRPr>
          </a:p>
          <a:p>
            <a:r>
              <a:rPr lang="en-US" altLang="en-US" sz="1200" b="1" dirty="0">
                <a:solidFill>
                  <a:prstClr val="black"/>
                </a:solidFill>
                <a:latin typeface="Arial" charset="0"/>
              </a:rPr>
              <a:t>Temperature and moisture profiles were retrieved from the radiance datasets and assimilated by the CIMSS </a:t>
            </a:r>
            <a:r>
              <a:rPr lang="en-US" altLang="en-US" sz="1200" b="1" dirty="0" err="1">
                <a:solidFill>
                  <a:prstClr val="black"/>
                </a:solidFill>
                <a:latin typeface="Arial" charset="0"/>
              </a:rPr>
              <a:t>Nearcasting</a:t>
            </a:r>
            <a:r>
              <a:rPr lang="en-US" altLang="en-US" sz="1200" b="1" dirty="0">
                <a:solidFill>
                  <a:prstClr val="black"/>
                </a:solidFill>
                <a:latin typeface="Arial" charset="0"/>
              </a:rPr>
              <a:t> Model and compared.  Detailed Theta-E gradients were resolved by </a:t>
            </a:r>
            <a:r>
              <a:rPr lang="en-US" altLang="en-US" sz="1200" b="1" dirty="0" smtClean="0">
                <a:solidFill>
                  <a:prstClr val="black"/>
                </a:solidFill>
                <a:latin typeface="Arial" charset="0"/>
              </a:rPr>
              <a:t>high-spectral observations.</a:t>
            </a:r>
            <a:endParaRPr lang="en-US" altLang="en-US" sz="1200" b="1" dirty="0">
              <a:solidFill>
                <a:prstClr val="black"/>
              </a:solidFill>
              <a:latin typeface="Arial" charset="0"/>
            </a:endParaRPr>
          </a:p>
        </p:txBody>
      </p:sp>
      <p:pic>
        <p:nvPicPr>
          <p:cNvPr id="630789" name="Picture 5" descr="nearihop_te9_005m"/>
          <p:cNvPicPr>
            <a:picLocks noChangeAspect="1" noChangeArrowheads="1"/>
          </p:cNvPicPr>
          <p:nvPr/>
        </p:nvPicPr>
        <p:blipFill>
          <a:blip r:embed="rId3" cstate="print">
            <a:extLst>
              <a:ext uri="{28A0092B-C50C-407E-A947-70E740481C1C}">
                <a14:useLocalDpi xmlns:a14="http://schemas.microsoft.com/office/drawing/2010/main" val="0"/>
              </a:ext>
            </a:extLst>
          </a:blip>
          <a:srcRect l="5826" t="6250" r="11650" b="12500"/>
          <a:stretch>
            <a:fillRect/>
          </a:stretch>
        </p:blipFill>
        <p:spPr bwMode="auto">
          <a:xfrm>
            <a:off x="6705600" y="1676400"/>
            <a:ext cx="2349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790" name="Picture 6" descr="smradray_12jun2002_2100utc_d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4191000"/>
            <a:ext cx="2571750" cy="2205038"/>
          </a:xfrm>
          <a:prstGeom prst="rect">
            <a:avLst/>
          </a:prstGeom>
          <a:noFill/>
          <a:extLst>
            <a:ext uri="{909E8E84-426E-40DD-AFC4-6F175D3DCCD1}">
              <a14:hiddenFill xmlns:a14="http://schemas.microsoft.com/office/drawing/2010/main">
                <a:solidFill>
                  <a:srgbClr val="FFFFFF"/>
                </a:solidFill>
              </a14:hiddenFill>
            </a:ext>
          </a:extLst>
        </p:spPr>
      </p:pic>
      <p:pic>
        <p:nvPicPr>
          <p:cNvPr id="630791" name="Picture 7" descr="nearcast_te9_004m"/>
          <p:cNvPicPr>
            <a:picLocks noChangeAspect="1" noChangeArrowheads="1"/>
          </p:cNvPicPr>
          <p:nvPr/>
        </p:nvPicPr>
        <p:blipFill>
          <a:blip r:embed="rId5">
            <a:extLst>
              <a:ext uri="{28A0092B-C50C-407E-A947-70E740481C1C}">
                <a14:useLocalDpi xmlns:a14="http://schemas.microsoft.com/office/drawing/2010/main" val="0"/>
              </a:ext>
            </a:extLst>
          </a:blip>
          <a:srcRect t="43750" r="94136" b="4124"/>
          <a:stretch>
            <a:fillRect/>
          </a:stretch>
        </p:blipFill>
        <p:spPr bwMode="auto">
          <a:xfrm>
            <a:off x="6562725" y="1841500"/>
            <a:ext cx="219075" cy="1816100"/>
          </a:xfrm>
          <a:prstGeom prst="rect">
            <a:avLst/>
          </a:prstGeom>
          <a:noFill/>
          <a:extLst>
            <a:ext uri="{909E8E84-426E-40DD-AFC4-6F175D3DCCD1}">
              <a14:hiddenFill xmlns:a14="http://schemas.microsoft.com/office/drawing/2010/main">
                <a:solidFill>
                  <a:srgbClr val="FFFFFF"/>
                </a:solidFill>
              </a14:hiddenFill>
            </a:ext>
          </a:extLst>
        </p:spPr>
      </p:pic>
      <p:pic>
        <p:nvPicPr>
          <p:cNvPr id="630792" name="Picture 8" descr="nearihop_ted_005m"/>
          <p:cNvPicPr>
            <a:picLocks noChangeAspect="1" noChangeArrowheads="1"/>
          </p:cNvPicPr>
          <p:nvPr/>
        </p:nvPicPr>
        <p:blipFill>
          <a:blip r:embed="rId6" cstate="print">
            <a:extLst>
              <a:ext uri="{28A0092B-C50C-407E-A947-70E740481C1C}">
                <a14:useLocalDpi xmlns:a14="http://schemas.microsoft.com/office/drawing/2010/main" val="0"/>
              </a:ext>
            </a:extLst>
          </a:blip>
          <a:srcRect l="5826" t="6250" r="11650" b="12500"/>
          <a:stretch>
            <a:fillRect/>
          </a:stretch>
        </p:blipFill>
        <p:spPr bwMode="auto">
          <a:xfrm>
            <a:off x="6708775" y="4086225"/>
            <a:ext cx="23590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793" name="Picture 9" descr="nearcast_ted_004m"/>
          <p:cNvPicPr>
            <a:picLocks noChangeAspect="1" noChangeArrowheads="1"/>
          </p:cNvPicPr>
          <p:nvPr/>
        </p:nvPicPr>
        <p:blipFill>
          <a:blip r:embed="rId7">
            <a:extLst>
              <a:ext uri="{28A0092B-C50C-407E-A947-70E740481C1C}">
                <a14:useLocalDpi xmlns:a14="http://schemas.microsoft.com/office/drawing/2010/main" val="0"/>
              </a:ext>
            </a:extLst>
          </a:blip>
          <a:srcRect t="46875" r="95184" b="4124"/>
          <a:stretch>
            <a:fillRect/>
          </a:stretch>
        </p:blipFill>
        <p:spPr bwMode="auto">
          <a:xfrm>
            <a:off x="6629400" y="4495800"/>
            <a:ext cx="192088" cy="1828800"/>
          </a:xfrm>
          <a:prstGeom prst="rect">
            <a:avLst/>
          </a:prstGeom>
          <a:noFill/>
          <a:extLst>
            <a:ext uri="{909E8E84-426E-40DD-AFC4-6F175D3DCCD1}">
              <a14:hiddenFill xmlns:a14="http://schemas.microsoft.com/office/drawing/2010/main">
                <a:solidFill>
                  <a:srgbClr val="FFFFFF"/>
                </a:solidFill>
              </a14:hiddenFill>
            </a:ext>
          </a:extLst>
        </p:spPr>
      </p:pic>
      <p:sp>
        <p:nvSpPr>
          <p:cNvPr id="630794" name="Text Box 10"/>
          <p:cNvSpPr txBox="1">
            <a:spLocks noChangeArrowheads="1"/>
          </p:cNvSpPr>
          <p:nvPr/>
        </p:nvSpPr>
        <p:spPr bwMode="auto">
          <a:xfrm>
            <a:off x="6629400" y="3581400"/>
            <a:ext cx="24384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level Theta-E</a:t>
            </a:r>
          </a:p>
        </p:txBody>
      </p:sp>
      <p:sp>
        <p:nvSpPr>
          <p:cNvPr id="630795" name="Text Box 11"/>
          <p:cNvSpPr txBox="1">
            <a:spLocks noChangeArrowheads="1"/>
          </p:cNvSpPr>
          <p:nvPr/>
        </p:nvSpPr>
        <p:spPr bwMode="auto">
          <a:xfrm>
            <a:off x="6692900" y="6013450"/>
            <a:ext cx="23749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to Mid level Theta-E Differences</a:t>
            </a:r>
          </a:p>
        </p:txBody>
      </p:sp>
      <p:sp>
        <p:nvSpPr>
          <p:cNvPr id="630796" name="Text Box 12"/>
          <p:cNvSpPr txBox="1">
            <a:spLocks noChangeArrowheads="1"/>
          </p:cNvSpPr>
          <p:nvPr/>
        </p:nvSpPr>
        <p:spPr bwMode="auto">
          <a:xfrm>
            <a:off x="3124200" y="6019800"/>
            <a:ext cx="3055938" cy="387350"/>
          </a:xfrm>
          <a:prstGeom prst="rect">
            <a:avLst/>
          </a:prstGeom>
          <a:solidFill>
            <a:srgbClr val="FFFF00"/>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prstClr val="black"/>
                </a:solidFill>
                <a:latin typeface="Arial" charset="0"/>
              </a:rPr>
              <a:t>Rapid Development of Convection over Texas and Nebraska between 2000 and 2100 UTC 12 June 2002</a:t>
            </a:r>
          </a:p>
        </p:txBody>
      </p:sp>
      <p:sp>
        <p:nvSpPr>
          <p:cNvPr id="630797" name="Text Box 13"/>
          <p:cNvSpPr txBox="1">
            <a:spLocks noChangeArrowheads="1"/>
          </p:cNvSpPr>
          <p:nvPr/>
        </p:nvSpPr>
        <p:spPr bwMode="auto">
          <a:xfrm>
            <a:off x="6629400" y="1066800"/>
            <a:ext cx="2438400" cy="5715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solidFill>
                  <a:prstClr val="black"/>
                </a:solidFill>
                <a:latin typeface="Arial" charset="0"/>
              </a:rPr>
              <a:t>Strong low-level Theta-E gradients are indicated by HES which has the ability to detect low-level moisture.</a:t>
            </a:r>
          </a:p>
        </p:txBody>
      </p:sp>
      <p:pic>
        <p:nvPicPr>
          <p:cNvPr id="630798" name="Picture 14" descr="nearihop_ted_005m"/>
          <p:cNvPicPr>
            <a:picLocks noChangeAspect="1" noChangeArrowheads="1"/>
          </p:cNvPicPr>
          <p:nvPr/>
        </p:nvPicPr>
        <p:blipFill>
          <a:blip r:embed="rId8" cstate="print">
            <a:extLst>
              <a:ext uri="{28A0092B-C50C-407E-A947-70E740481C1C}">
                <a14:useLocalDpi xmlns:a14="http://schemas.microsoft.com/office/drawing/2010/main" val="0"/>
              </a:ext>
            </a:extLst>
          </a:blip>
          <a:srcRect l="5826" t="6250" r="11650" b="12500"/>
          <a:stretch>
            <a:fillRect/>
          </a:stretch>
        </p:blipFill>
        <p:spPr bwMode="auto">
          <a:xfrm>
            <a:off x="152400" y="4081463"/>
            <a:ext cx="2362200" cy="2166937"/>
          </a:xfrm>
          <a:prstGeom prst="rect">
            <a:avLst/>
          </a:prstGeom>
          <a:noFill/>
          <a:extLst>
            <a:ext uri="{909E8E84-426E-40DD-AFC4-6F175D3DCCD1}">
              <a14:hiddenFill xmlns:a14="http://schemas.microsoft.com/office/drawing/2010/main">
                <a:solidFill>
                  <a:srgbClr val="FFFFFF"/>
                </a:solidFill>
              </a14:hiddenFill>
            </a:ext>
          </a:extLst>
        </p:spPr>
      </p:pic>
      <p:pic>
        <p:nvPicPr>
          <p:cNvPr id="630799" name="Picture 15" descr="nearihop_te9_005m"/>
          <p:cNvPicPr>
            <a:picLocks noChangeAspect="1" noChangeArrowheads="1"/>
          </p:cNvPicPr>
          <p:nvPr/>
        </p:nvPicPr>
        <p:blipFill>
          <a:blip r:embed="rId9" cstate="print">
            <a:extLst>
              <a:ext uri="{28A0092B-C50C-407E-A947-70E740481C1C}">
                <a14:useLocalDpi xmlns:a14="http://schemas.microsoft.com/office/drawing/2010/main" val="0"/>
              </a:ext>
            </a:extLst>
          </a:blip>
          <a:srcRect l="5826" t="6250" r="11650" b="12500"/>
          <a:stretch>
            <a:fillRect/>
          </a:stretch>
        </p:blipFill>
        <p:spPr bwMode="auto">
          <a:xfrm>
            <a:off x="152400" y="1676400"/>
            <a:ext cx="2362200" cy="2166938"/>
          </a:xfrm>
          <a:prstGeom prst="rect">
            <a:avLst/>
          </a:prstGeom>
          <a:noFill/>
          <a:extLst>
            <a:ext uri="{909E8E84-426E-40DD-AFC4-6F175D3DCCD1}">
              <a14:hiddenFill xmlns:a14="http://schemas.microsoft.com/office/drawing/2010/main">
                <a:solidFill>
                  <a:srgbClr val="FFFFFF"/>
                </a:solidFill>
              </a14:hiddenFill>
            </a:ext>
          </a:extLst>
        </p:spPr>
      </p:pic>
      <p:sp>
        <p:nvSpPr>
          <p:cNvPr id="630800" name="Text Box 16"/>
          <p:cNvSpPr txBox="1">
            <a:spLocks noChangeArrowheads="1"/>
          </p:cNvSpPr>
          <p:nvPr/>
        </p:nvSpPr>
        <p:spPr bwMode="auto">
          <a:xfrm>
            <a:off x="152400" y="6013450"/>
            <a:ext cx="23622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to Mid level Theta-E Differences</a:t>
            </a:r>
          </a:p>
        </p:txBody>
      </p:sp>
      <p:sp>
        <p:nvSpPr>
          <p:cNvPr id="630801" name="Text Box 17"/>
          <p:cNvSpPr txBox="1">
            <a:spLocks noChangeArrowheads="1"/>
          </p:cNvSpPr>
          <p:nvPr/>
        </p:nvSpPr>
        <p:spPr bwMode="auto">
          <a:xfrm>
            <a:off x="152400" y="3505200"/>
            <a:ext cx="2362200" cy="3873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1">
                <a:solidFill>
                  <a:srgbClr val="FF0000"/>
                </a:solidFill>
                <a:latin typeface="Arial" charset="0"/>
              </a:rPr>
              <a:t>5-hour NearCast</a:t>
            </a:r>
            <a:r>
              <a:rPr lang="en-US" altLang="en-US" sz="900" b="1">
                <a:solidFill>
                  <a:prstClr val="black"/>
                </a:solidFill>
                <a:latin typeface="Arial" charset="0"/>
              </a:rPr>
              <a:t> for 2000 UTC</a:t>
            </a:r>
          </a:p>
          <a:p>
            <a:pPr algn="ctr"/>
            <a:r>
              <a:rPr lang="en-US" altLang="en-US" sz="900" b="1">
                <a:solidFill>
                  <a:prstClr val="black"/>
                </a:solidFill>
                <a:latin typeface="Arial" charset="0"/>
              </a:rPr>
              <a:t>Low level Theta-E</a:t>
            </a:r>
          </a:p>
        </p:txBody>
      </p:sp>
      <p:sp>
        <p:nvSpPr>
          <p:cNvPr id="630802" name="Text Box 18"/>
          <p:cNvSpPr txBox="1">
            <a:spLocks noChangeArrowheads="1"/>
          </p:cNvSpPr>
          <p:nvPr/>
        </p:nvSpPr>
        <p:spPr bwMode="auto">
          <a:xfrm>
            <a:off x="76200" y="1066800"/>
            <a:ext cx="2438400" cy="5715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solidFill>
                  <a:prstClr val="black"/>
                </a:solidFill>
                <a:latin typeface="Arial" charset="0"/>
              </a:rPr>
              <a:t>Weak gradients of low-level Theta-E are indicated by ABI which has only two water vapor channels.</a:t>
            </a:r>
          </a:p>
        </p:txBody>
      </p:sp>
      <p:sp>
        <p:nvSpPr>
          <p:cNvPr id="630803" name="Text Box 19"/>
          <p:cNvSpPr txBox="1">
            <a:spLocks noChangeArrowheads="1"/>
          </p:cNvSpPr>
          <p:nvPr/>
        </p:nvSpPr>
        <p:spPr bwMode="auto">
          <a:xfrm>
            <a:off x="3352800" y="3657600"/>
            <a:ext cx="2590800" cy="57150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b="1">
                <a:solidFill>
                  <a:prstClr val="black"/>
                </a:solidFill>
                <a:latin typeface="Arial" charset="0"/>
              </a:rPr>
              <a:t>Simulated composite reflectivity from nature run indication the formation of convection. </a:t>
            </a:r>
          </a:p>
        </p:txBody>
      </p:sp>
      <p:sp>
        <p:nvSpPr>
          <p:cNvPr id="630804" name="Text Box 20"/>
          <p:cNvSpPr txBox="1">
            <a:spLocks noChangeArrowheads="1"/>
          </p:cNvSpPr>
          <p:nvPr/>
        </p:nvSpPr>
        <p:spPr bwMode="auto">
          <a:xfrm>
            <a:off x="1296988" y="1630363"/>
            <a:ext cx="1217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ABI</a:t>
            </a:r>
          </a:p>
        </p:txBody>
      </p:sp>
      <p:sp>
        <p:nvSpPr>
          <p:cNvPr id="630805" name="Text Box 21"/>
          <p:cNvSpPr txBox="1">
            <a:spLocks noChangeArrowheads="1"/>
          </p:cNvSpPr>
          <p:nvPr/>
        </p:nvSpPr>
        <p:spPr bwMode="auto">
          <a:xfrm>
            <a:off x="1296988" y="4038600"/>
            <a:ext cx="1217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ABI</a:t>
            </a:r>
          </a:p>
        </p:txBody>
      </p:sp>
      <p:pic>
        <p:nvPicPr>
          <p:cNvPr id="630806" name="Picture 22" descr="nearcast_te9_004m"/>
          <p:cNvPicPr>
            <a:picLocks noChangeAspect="1" noChangeArrowheads="1"/>
          </p:cNvPicPr>
          <p:nvPr/>
        </p:nvPicPr>
        <p:blipFill>
          <a:blip r:embed="rId5">
            <a:extLst>
              <a:ext uri="{28A0092B-C50C-407E-A947-70E740481C1C}">
                <a14:useLocalDpi xmlns:a14="http://schemas.microsoft.com/office/drawing/2010/main" val="0"/>
              </a:ext>
            </a:extLst>
          </a:blip>
          <a:srcRect t="43750" r="94136" b="4124"/>
          <a:stretch>
            <a:fillRect/>
          </a:stretch>
        </p:blipFill>
        <p:spPr bwMode="auto">
          <a:xfrm>
            <a:off x="76200" y="1689100"/>
            <a:ext cx="219075" cy="1816100"/>
          </a:xfrm>
          <a:prstGeom prst="rect">
            <a:avLst/>
          </a:prstGeom>
          <a:noFill/>
          <a:extLst>
            <a:ext uri="{909E8E84-426E-40DD-AFC4-6F175D3DCCD1}">
              <a14:hiddenFill xmlns:a14="http://schemas.microsoft.com/office/drawing/2010/main">
                <a:solidFill>
                  <a:srgbClr val="FFFFFF"/>
                </a:solidFill>
              </a14:hiddenFill>
            </a:ext>
          </a:extLst>
        </p:spPr>
      </p:pic>
      <p:pic>
        <p:nvPicPr>
          <p:cNvPr id="630807" name="Picture 23" descr="nearcast_ted_004m"/>
          <p:cNvPicPr>
            <a:picLocks noChangeAspect="1" noChangeArrowheads="1"/>
          </p:cNvPicPr>
          <p:nvPr/>
        </p:nvPicPr>
        <p:blipFill>
          <a:blip r:embed="rId7">
            <a:extLst>
              <a:ext uri="{28A0092B-C50C-407E-A947-70E740481C1C}">
                <a14:useLocalDpi xmlns:a14="http://schemas.microsoft.com/office/drawing/2010/main" val="0"/>
              </a:ext>
            </a:extLst>
          </a:blip>
          <a:srcRect t="46875" r="95184" b="4124"/>
          <a:stretch>
            <a:fillRect/>
          </a:stretch>
        </p:blipFill>
        <p:spPr bwMode="auto">
          <a:xfrm>
            <a:off x="36513" y="4114800"/>
            <a:ext cx="192087" cy="1828800"/>
          </a:xfrm>
          <a:prstGeom prst="rect">
            <a:avLst/>
          </a:prstGeom>
          <a:noFill/>
          <a:extLst>
            <a:ext uri="{909E8E84-426E-40DD-AFC4-6F175D3DCCD1}">
              <a14:hiddenFill xmlns:a14="http://schemas.microsoft.com/office/drawing/2010/main">
                <a:solidFill>
                  <a:srgbClr val="FFFFFF"/>
                </a:solidFill>
              </a14:hiddenFill>
            </a:ext>
          </a:extLst>
        </p:spPr>
      </p:pic>
      <p:sp>
        <p:nvSpPr>
          <p:cNvPr id="630808" name="Text Box 24"/>
          <p:cNvSpPr txBox="1">
            <a:spLocks noChangeArrowheads="1"/>
          </p:cNvSpPr>
          <p:nvPr/>
        </p:nvSpPr>
        <p:spPr bwMode="auto">
          <a:xfrm>
            <a:off x="7848600" y="1630363"/>
            <a:ext cx="1268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HES</a:t>
            </a:r>
          </a:p>
        </p:txBody>
      </p:sp>
      <p:sp>
        <p:nvSpPr>
          <p:cNvPr id="630809" name="Text Box 25"/>
          <p:cNvSpPr txBox="1">
            <a:spLocks noChangeArrowheads="1"/>
          </p:cNvSpPr>
          <p:nvPr/>
        </p:nvSpPr>
        <p:spPr bwMode="auto">
          <a:xfrm>
            <a:off x="7848600" y="4038600"/>
            <a:ext cx="1268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200" b="1">
                <a:solidFill>
                  <a:srgbClr val="FF0000"/>
                </a:solidFill>
                <a:latin typeface="Arial" charset="0"/>
              </a:rPr>
              <a:t>Simulated HES</a:t>
            </a:r>
          </a:p>
        </p:txBody>
      </p:sp>
      <p:sp>
        <p:nvSpPr>
          <p:cNvPr id="27" name="Rectangle 18"/>
          <p:cNvSpPr>
            <a:spLocks noChangeArrowheads="1"/>
          </p:cNvSpPr>
          <p:nvPr/>
        </p:nvSpPr>
        <p:spPr bwMode="auto">
          <a:xfrm>
            <a:off x="0" y="6477000"/>
            <a:ext cx="9144000" cy="400110"/>
          </a:xfrm>
          <a:prstGeom prst="rect">
            <a:avLst/>
          </a:prstGeom>
          <a:solidFill>
            <a:srgbClr val="0070C0"/>
          </a:solidFill>
          <a:ln>
            <a:noFill/>
          </a:ln>
          <a:effectLst/>
          <a:extLst/>
        </p:spPr>
        <p:txBody>
          <a:bodyPr anchor="ctr">
            <a:spAutoFit/>
          </a:bodyPr>
          <a:lstStyle/>
          <a:p>
            <a:pPr algn="ctr"/>
            <a:r>
              <a:rPr lang="en-US" altLang="ko-KR" sz="2000" dirty="0" smtClean="0">
                <a:solidFill>
                  <a:schemeClr val="bg1"/>
                </a:solidFill>
                <a:ea typeface="Batang" pitchFamily="18" charset="-127"/>
                <a:cs typeface="Times New Roman" pitchFamily="18" charset="0"/>
              </a:rPr>
              <a:t>Broadband imagers do not have the needed vertical information</a:t>
            </a:r>
            <a:endParaRPr lang="en-US" altLang="ko-KR" sz="2000" dirty="0">
              <a:solidFill>
                <a:schemeClr val="bg1"/>
              </a:solidFill>
              <a:ea typeface="Batang" pitchFamily="18" charset="-127"/>
              <a:cs typeface="Times New Roman" pitchFamily="18" charset="0"/>
            </a:endParaRPr>
          </a:p>
        </p:txBody>
      </p:sp>
    </p:spTree>
    <p:extLst>
      <p:ext uri="{BB962C8B-B14F-4D97-AF65-F5344CB8AC3E}">
        <p14:creationId xmlns:p14="http://schemas.microsoft.com/office/powerpoint/2010/main" val="203494654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pPr/>
              <a:t>199</a:t>
            </a:fld>
            <a:endParaRPr lang="en-US"/>
          </a:p>
        </p:txBody>
      </p:sp>
      <p:sp>
        <p:nvSpPr>
          <p:cNvPr id="162818" name="Rectangle 2"/>
          <p:cNvSpPr>
            <a:spLocks noGrp="1" noChangeArrowheads="1"/>
          </p:cNvSpPr>
          <p:nvPr>
            <p:ph type="title"/>
          </p:nvPr>
        </p:nvSpPr>
        <p:spPr>
          <a:xfrm>
            <a:off x="533400" y="-152400"/>
            <a:ext cx="8229600" cy="1143000"/>
          </a:xfrm>
        </p:spPr>
        <p:txBody>
          <a:bodyPr/>
          <a:lstStyle/>
          <a:p>
            <a:r>
              <a:rPr lang="en-US" dirty="0" smtClean="0">
                <a:latin typeface="Verdana" pitchFamily="34" charset="0"/>
              </a:rPr>
              <a:t>Select References</a:t>
            </a:r>
            <a:endParaRPr lang="en-US"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latin typeface="Arial" charset="0"/>
              </a:rPr>
              <a:t>Sieglaff</a:t>
            </a:r>
            <a:r>
              <a:rPr lang="en-US" sz="2000" dirty="0" smtClean="0">
                <a:latin typeface="Arial" charset="0"/>
              </a:rPr>
              <a:t>, J., M., T. J. Schmit, W. P. </a:t>
            </a:r>
            <a:r>
              <a:rPr lang="en-US" sz="2000" dirty="0" err="1" smtClean="0">
                <a:latin typeface="Arial" charset="0"/>
              </a:rPr>
              <a:t>Menzel</a:t>
            </a:r>
            <a:r>
              <a:rPr lang="en-US" sz="2000" dirty="0" smtClean="0">
                <a:latin typeface="Arial" charset="0"/>
              </a:rPr>
              <a:t>, S. A. Ackerman, 2009: </a:t>
            </a:r>
            <a:r>
              <a:rPr lang="en-US" sz="2000" b="1" dirty="0" smtClean="0">
                <a:latin typeface="Arial" charset="0"/>
              </a:rPr>
              <a:t>Inferring Convective Weather Characteristics with Geostationary High Spectral Resolution IR Window Measurements: A Look into the Future. </a:t>
            </a:r>
            <a:r>
              <a:rPr lang="en-US" sz="2000" dirty="0" smtClean="0">
                <a:latin typeface="Arial" charset="0"/>
              </a:rPr>
              <a:t>J. Atmos. Oceanic Technol., 26, 1527–1541. </a:t>
            </a:r>
            <a:br>
              <a:rPr lang="en-US" sz="2000" dirty="0" smtClean="0">
                <a:latin typeface="Arial" charset="0"/>
              </a:rPr>
            </a:br>
            <a:r>
              <a:rPr lang="en-US" sz="2000" dirty="0" smtClean="0">
                <a:latin typeface="Arial" charset="0"/>
              </a:rPr>
              <a:t>		(a.k.a., </a:t>
            </a:r>
            <a:r>
              <a:rPr lang="en-US" sz="2000" i="1" dirty="0" smtClean="0">
                <a:latin typeface="Arial" charset="0"/>
              </a:rPr>
              <a:t>potential now-casting applications</a:t>
            </a:r>
            <a:r>
              <a:rPr lang="en-US" sz="2000" dirty="0" smtClean="0">
                <a:latin typeface="Arial" charset="0"/>
              </a:rPr>
              <a:t>)</a:t>
            </a:r>
          </a:p>
          <a:p>
            <a:pPr marL="0" indent="0">
              <a:buNone/>
            </a:pPr>
            <a:r>
              <a:rPr lang="en-US" sz="2000" dirty="0" smtClean="0">
                <a:latin typeface="Arial" charset="0"/>
              </a:rPr>
              <a:t/>
            </a:r>
            <a:br>
              <a:rPr lang="en-US" sz="2000" dirty="0" smtClean="0">
                <a:latin typeface="Arial" charset="0"/>
              </a:rPr>
            </a:br>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latin typeface="Arial" charset="0"/>
            </a:endParaRPr>
          </a:p>
          <a:p>
            <a:pPr marL="0" indent="0">
              <a:buFontTx/>
              <a:buNone/>
            </a:pPr>
            <a:r>
              <a:rPr lang="en-US" sz="2000" dirty="0" smtClean="0">
                <a:latin typeface="Arial" charset="0"/>
              </a:rPr>
              <a:t>Schmit, T. J., J. Li, J. J. </a:t>
            </a:r>
            <a:r>
              <a:rPr lang="en-US" sz="2000" dirty="0" err="1" smtClean="0">
                <a:latin typeface="Arial" charset="0"/>
              </a:rPr>
              <a:t>Gurka</a:t>
            </a:r>
            <a:r>
              <a:rPr lang="en-US" sz="2000" dirty="0" smtClean="0">
                <a:latin typeface="Arial" charset="0"/>
              </a:rPr>
              <a:t>, M. D. Goldberg, K. </a:t>
            </a:r>
            <a:r>
              <a:rPr lang="en-US" sz="2000" dirty="0" err="1" smtClean="0">
                <a:latin typeface="Arial" charset="0"/>
              </a:rPr>
              <a:t>Schrab</a:t>
            </a:r>
            <a:r>
              <a:rPr lang="en-US" sz="2000" dirty="0" smtClean="0">
                <a:latin typeface="Arial" charset="0"/>
              </a:rPr>
              <a:t>, J. Li, W. </a:t>
            </a:r>
            <a:r>
              <a:rPr lang="en-US" sz="2000" dirty="0" err="1" smtClean="0">
                <a:latin typeface="Arial" charset="0"/>
              </a:rPr>
              <a:t>Feltz</a:t>
            </a:r>
            <a:r>
              <a:rPr lang="en-US" sz="2000" dirty="0" smtClean="0">
                <a:latin typeface="Arial" charset="0"/>
              </a:rPr>
              <a:t>, 2008: </a:t>
            </a:r>
            <a:r>
              <a:rPr lang="en-US" sz="2000" b="1" dirty="0" smtClean="0">
                <a:latin typeface="Arial" charset="0"/>
              </a:rPr>
              <a:t>The GOES-R ABI (Advanced Baseline Imager) and the continuation of current sounder products.  </a:t>
            </a:r>
            <a:r>
              <a:rPr lang="en-US" sz="2000" dirty="0" smtClean="0">
                <a:latin typeface="Arial" charset="0"/>
              </a:rPr>
              <a:t>J. of Appl. Meteor., 47, 2696–2711.</a:t>
            </a:r>
            <a:br>
              <a:rPr lang="en-US" sz="2000" dirty="0" smtClean="0">
                <a:latin typeface="Arial" charset="0"/>
              </a:rPr>
            </a:br>
            <a:r>
              <a:rPr lang="en-US" sz="2000" dirty="0" smtClean="0">
                <a:latin typeface="Arial" charset="0"/>
              </a:rPr>
              <a:t>	(a.k.a., </a:t>
            </a:r>
            <a:r>
              <a:rPr lang="en-US" sz="2000" i="1" dirty="0" smtClean="0">
                <a:latin typeface="Arial" charset="0"/>
              </a:rPr>
              <a:t>the ABI isn’t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Tree>
    <p:extLst>
      <p:ext uri="{BB962C8B-B14F-4D97-AF65-F5344CB8AC3E}">
        <p14:creationId xmlns:p14="http://schemas.microsoft.com/office/powerpoint/2010/main" val="3746437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a:solidFill>
                  <a:srgbClr val="FFFFFF"/>
                </a:solidFill>
                <a:latin typeface="Arial Unicode MS" pitchFamily="34" charset="-128"/>
              </a:rPr>
              <a:t>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Scott S. Lindstrom, </a:t>
            </a:r>
            <a:r>
              <a:rPr lang="en-US" sz="2000" dirty="0" smtClean="0">
                <a:solidFill>
                  <a:srgbClr val="FFFFFF"/>
                </a:solidFill>
                <a:latin typeface="Arial Unicode MS" pitchFamily="34" charset="-128"/>
              </a:rPr>
              <a:t>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Schmidt</a:t>
            </a:r>
          </a:p>
          <a:p>
            <a:pPr eaLnBrk="1" hangingPunct="1"/>
            <a:endParaRPr lang="en-US" sz="2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Jordan </a:t>
            </a:r>
            <a:r>
              <a:rPr lang="en-US" sz="2000" dirty="0" err="1" smtClean="0">
                <a:solidFill>
                  <a:srgbClr val="FFFFFF"/>
                </a:solidFill>
                <a:latin typeface="Arial Unicode MS" pitchFamily="34" charset="-128"/>
              </a:rPr>
              <a:t>Gerth</a:t>
            </a:r>
            <a:r>
              <a:rPr lang="en-US" sz="2000" dirty="0" smtClean="0">
                <a:solidFill>
                  <a:srgbClr val="FFFFFF"/>
                </a:solidFill>
                <a:latin typeface="Arial Unicode MS" pitchFamily="34" charset="-128"/>
              </a:rPr>
              <a:t>, Margaret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Jim Nelson,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Joe Schmit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err="1">
                <a:solidFill>
                  <a:schemeClr val="bg1"/>
                </a:solidFill>
              </a:rPr>
              <a:t>Exelis</a:t>
            </a:r>
            <a:r>
              <a:rPr lang="en-US" sz="2000" dirty="0">
                <a:solidFill>
                  <a:schemeClr val="bg1"/>
                </a:solidFill>
              </a:rPr>
              <a:t> Industries, Lockheed </a:t>
            </a:r>
            <a:r>
              <a:rPr lang="en-US" sz="2000" dirty="0" smtClean="0">
                <a:solidFill>
                  <a:schemeClr val="bg1"/>
                </a:solidFill>
              </a:rPr>
              <a:t>Martin, and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4265098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81000" y="76200"/>
            <a:ext cx="8534400" cy="1143000"/>
          </a:xfrm>
        </p:spPr>
        <p:txBody>
          <a:bodyPr/>
          <a:lstStyle/>
          <a:p>
            <a:pPr eaLnBrk="1" hangingPunct="1"/>
            <a:r>
              <a:rPr lang="en-US" altLang="en-US" smtClean="0">
                <a:solidFill>
                  <a:srgbClr val="FFFF00"/>
                </a:solidFill>
              </a:rPr>
              <a:t>SMS (1974)</a:t>
            </a:r>
          </a:p>
        </p:txBody>
      </p:sp>
      <p:sp>
        <p:nvSpPr>
          <p:cNvPr id="117763" name="Rectangle 3"/>
          <p:cNvSpPr>
            <a:spLocks noGrp="1" noChangeArrowheads="1"/>
          </p:cNvSpPr>
          <p:nvPr>
            <p:ph type="body" idx="1"/>
          </p:nvPr>
        </p:nvSpPr>
        <p:spPr>
          <a:xfrm>
            <a:off x="457200" y="914400"/>
            <a:ext cx="8534400" cy="4525963"/>
          </a:xfrm>
        </p:spPr>
        <p:txBody>
          <a:bodyPr/>
          <a:lstStyle/>
          <a:p>
            <a:pPr eaLnBrk="1" hangingPunct="1"/>
            <a:r>
              <a:rPr lang="en-US" altLang="en-US" smtClean="0">
                <a:solidFill>
                  <a:schemeClr val="bg1"/>
                </a:solidFill>
              </a:rPr>
              <a:t>NASA's Synchronous Meteorological Satellite (SMS) with IR camera, launched on 17 May 1974.</a:t>
            </a:r>
          </a:p>
        </p:txBody>
      </p:sp>
      <p:pic>
        <p:nvPicPr>
          <p:cNvPr id="117764" name="Picture 5" descr="SMS1photo_Captions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126325"/>
            <a:ext cx="3505200" cy="473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894399-1841-41B0-97BF-205C15E6DF1A}" type="slidenum">
              <a:rPr lang="en-US" altLang="en-US" smtClean="0"/>
              <a:pPr eaLnBrk="1" hangingPunct="1"/>
              <a:t>20</a:t>
            </a:fld>
            <a:endParaRPr lang="en-US" altLang="en-US" smtClean="0"/>
          </a:p>
        </p:txBody>
      </p:sp>
    </p:spTree>
    <p:extLst>
      <p:ext uri="{BB962C8B-B14F-4D97-AF65-F5344CB8AC3E}">
        <p14:creationId xmlns:p14="http://schemas.microsoft.com/office/powerpoint/2010/main" val="130542414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200</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3105"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63401945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8130" name="Group 2"/>
          <p:cNvGrpSpPr>
            <a:grpSpLocks/>
          </p:cNvGrpSpPr>
          <p:nvPr/>
        </p:nvGrpSpPr>
        <p:grpSpPr bwMode="auto">
          <a:xfrm>
            <a:off x="4191000" y="4078288"/>
            <a:ext cx="4876800" cy="2735262"/>
            <a:chOff x="2640" y="2569"/>
            <a:chExt cx="3072" cy="1723"/>
          </a:xfrm>
        </p:grpSpPr>
        <p:pic>
          <p:nvPicPr>
            <p:cNvPr id="48131" name="Picture 3" descr="GOES_R_CON_BAND10_5_SO2_IV"/>
            <p:cNvPicPr>
              <a:picLocks noChangeAspect="1" noChangeArrowheads="1"/>
            </p:cNvPicPr>
            <p:nvPr/>
          </p:nvPicPr>
          <p:blipFill>
            <a:blip r:embed="rId3">
              <a:extLst>
                <a:ext uri="{28A0092B-C50C-407E-A947-70E740481C1C}">
                  <a14:useLocalDpi xmlns:a14="http://schemas.microsoft.com/office/drawing/2010/main" val="0"/>
                </a:ext>
              </a:extLst>
            </a:blip>
            <a:srcRect l="1480" t="29166" r="3763"/>
            <a:stretch>
              <a:fillRect/>
            </a:stretch>
          </p:blipFill>
          <p:spPr bwMode="auto">
            <a:xfrm>
              <a:off x="2640" y="2569"/>
              <a:ext cx="3072" cy="1723"/>
            </a:xfrm>
            <a:prstGeom prst="rect">
              <a:avLst/>
            </a:prstGeom>
            <a:noFill/>
            <a:extLst>
              <a:ext uri="{909E8E84-426E-40DD-AFC4-6F175D3DCCD1}">
                <a14:hiddenFill xmlns:a14="http://schemas.microsoft.com/office/drawing/2010/main">
                  <a:solidFill>
                    <a:srgbClr val="FFFFFF"/>
                  </a:solidFill>
                </a14:hiddenFill>
              </a:ext>
            </a:extLst>
          </p:spPr>
        </p:pic>
        <p:sp>
          <p:nvSpPr>
            <p:cNvPr id="48132" name="Oval 4"/>
            <p:cNvSpPr>
              <a:spLocks noChangeArrowheads="1"/>
            </p:cNvSpPr>
            <p:nvPr/>
          </p:nvSpPr>
          <p:spPr bwMode="auto">
            <a:xfrm rot="-2628353">
              <a:off x="3506" y="2703"/>
              <a:ext cx="766" cy="538"/>
            </a:xfrm>
            <a:prstGeom prst="ellipse">
              <a:avLst/>
            </a:prstGeom>
            <a:noFill/>
            <a:ln w="1905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grpSp>
      <p:grpSp>
        <p:nvGrpSpPr>
          <p:cNvPr id="48133" name="Group 5"/>
          <p:cNvGrpSpPr>
            <a:grpSpLocks/>
          </p:cNvGrpSpPr>
          <p:nvPr/>
        </p:nvGrpSpPr>
        <p:grpSpPr bwMode="auto">
          <a:xfrm>
            <a:off x="76200" y="1828800"/>
            <a:ext cx="4800600" cy="4648200"/>
            <a:chOff x="48" y="864"/>
            <a:chExt cx="2256" cy="2533"/>
          </a:xfrm>
        </p:grpSpPr>
        <p:pic>
          <p:nvPicPr>
            <p:cNvPr id="48134" name="Picture 6" descr="SO2_1DU_550DU_ABI_SRF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2256" cy="1692"/>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descr="SO2_1DU_550DU_SNDR12_SRFs"/>
            <p:cNvPicPr>
              <a:picLocks noChangeAspect="1" noChangeArrowheads="1"/>
            </p:cNvPicPr>
            <p:nvPr/>
          </p:nvPicPr>
          <p:blipFill>
            <a:blip r:embed="rId5">
              <a:extLst>
                <a:ext uri="{28A0092B-C50C-407E-A947-70E740481C1C}">
                  <a14:useLocalDpi xmlns:a14="http://schemas.microsoft.com/office/drawing/2010/main" val="0"/>
                </a:ext>
              </a:extLst>
            </a:blip>
            <a:srcRect t="49594"/>
            <a:stretch>
              <a:fillRect/>
            </a:stretch>
          </p:blipFill>
          <p:spPr bwMode="auto">
            <a:xfrm>
              <a:off x="48" y="2544"/>
              <a:ext cx="2256" cy="853"/>
            </a:xfrm>
            <a:prstGeom prst="rect">
              <a:avLst/>
            </a:prstGeom>
            <a:noFill/>
            <a:extLst>
              <a:ext uri="{909E8E84-426E-40DD-AFC4-6F175D3DCCD1}">
                <a14:hiddenFill xmlns:a14="http://schemas.microsoft.com/office/drawing/2010/main">
                  <a:solidFill>
                    <a:srgbClr val="FFFFFF"/>
                  </a:solidFill>
                </a14:hiddenFill>
              </a:ext>
            </a:extLst>
          </p:spPr>
        </p:pic>
      </p:grpSp>
      <p:sp>
        <p:nvSpPr>
          <p:cNvPr id="48136" name="Text Box 8"/>
          <p:cNvSpPr txBox="1">
            <a:spLocks noChangeArrowheads="1"/>
          </p:cNvSpPr>
          <p:nvPr/>
        </p:nvSpPr>
        <p:spPr bwMode="auto">
          <a:xfrm>
            <a:off x="6597650" y="4724400"/>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wrap="none">
            <a:spAutoFit/>
          </a:bodyPr>
          <a:lstStyle/>
          <a:p>
            <a:pPr fontAlgn="base">
              <a:spcBef>
                <a:spcPct val="0"/>
              </a:spcBef>
              <a:spcAft>
                <a:spcPct val="0"/>
              </a:spcAft>
            </a:pPr>
            <a:r>
              <a:rPr lang="en-US" altLang="en-US" sz="2000" b="1">
                <a:solidFill>
                  <a:srgbClr val="990033"/>
                </a:solidFill>
                <a:latin typeface="Arial" pitchFamily="34" charset="0"/>
              </a:rPr>
              <a:t>Plume</a:t>
            </a:r>
          </a:p>
        </p:txBody>
      </p:sp>
      <p:sp>
        <p:nvSpPr>
          <p:cNvPr id="48137" name="Rectangle 9"/>
          <p:cNvSpPr>
            <a:spLocks noChangeArrowheads="1"/>
          </p:cNvSpPr>
          <p:nvPr/>
        </p:nvSpPr>
        <p:spPr bwMode="auto">
          <a:xfrm>
            <a:off x="76200" y="76200"/>
            <a:ext cx="6172200" cy="1292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17088" dir="4648272" algn="ctr" rotWithShape="0">
                    <a:schemeClr val="bg1"/>
                  </a:outerShdw>
                </a:effectLst>
              </a14:hiddenEffects>
            </a:ext>
          </a:extLst>
        </p:spPr>
        <p:txBody>
          <a:bodyPr>
            <a:spAutoFit/>
          </a:bodyPr>
          <a:lstStyle>
            <a:lvl1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1pPr>
            <a:lvl2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2pPr>
            <a:lvl3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3pPr>
            <a:lvl4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4pPr>
            <a:lvl5pPr>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5pPr>
            <a:lvl6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6pPr>
            <a:lvl7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7pPr>
            <a:lvl8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8pPr>
            <a:lvl9pPr fontAlgn="base">
              <a:spcBef>
                <a:spcPct val="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sz="2400">
                <a:solidFill>
                  <a:schemeClr val="tx1"/>
                </a:solidFill>
                <a:latin typeface="Times New Roman" pitchFamily="18" charset="0"/>
              </a:defRPr>
            </a:lvl9pPr>
          </a:lstStyle>
          <a:p>
            <a:pPr algn="ctr" fontAlgn="base">
              <a:spcBef>
                <a:spcPct val="25000"/>
              </a:spcBef>
              <a:spcAft>
                <a:spcPct val="0"/>
              </a:spcAft>
            </a:pPr>
            <a:r>
              <a:rPr lang="en-US" altLang="en-US" b="1">
                <a:solidFill>
                  <a:srgbClr val="CC0000"/>
                </a:solidFill>
                <a:effectLst>
                  <a:outerShdw blurRad="38100" dist="38100" dir="2700000" algn="tl">
                    <a:srgbClr val="C0C0C0"/>
                  </a:outerShdw>
                </a:effectLst>
                <a:latin typeface="Arial" pitchFamily="34" charset="0"/>
              </a:rPr>
              <a:t>USING GOES-R TO HELP MONITOR UPPER LEVEL SO</a:t>
            </a:r>
            <a:r>
              <a:rPr lang="en-US" altLang="en-US" b="1" baseline="-25000">
                <a:solidFill>
                  <a:srgbClr val="CC0000"/>
                </a:solidFill>
                <a:effectLst>
                  <a:outerShdw blurRad="38100" dist="38100" dir="2700000" algn="tl">
                    <a:srgbClr val="C0C0C0"/>
                  </a:outerShdw>
                </a:effectLst>
                <a:latin typeface="Arial" pitchFamily="34" charset="0"/>
              </a:rPr>
              <a:t>2</a:t>
            </a:r>
          </a:p>
          <a:p>
            <a:pPr algn="ctr" fontAlgn="base">
              <a:spcBef>
                <a:spcPct val="25000"/>
              </a:spcBef>
              <a:spcAft>
                <a:spcPct val="0"/>
              </a:spcAft>
            </a:pPr>
            <a:r>
              <a:rPr lang="en-US" altLang="en-US" sz="1200" b="1">
                <a:solidFill>
                  <a:srgbClr val="000099"/>
                </a:solidFill>
                <a:effectLst>
                  <a:outerShdw blurRad="38100" dist="38100" dir="2700000" algn="tl">
                    <a:srgbClr val="C0C0C0"/>
                  </a:outerShdw>
                </a:effectLst>
                <a:latin typeface="Arial" pitchFamily="34" charset="0"/>
              </a:rPr>
              <a:t>Anthony J. Schreiner*, Timothy J. Schmit</a:t>
            </a:r>
            <a:r>
              <a:rPr lang="en-US" altLang="en-US" sz="1200" b="1" baseline="30000">
                <a:solidFill>
                  <a:srgbClr val="000099"/>
                </a:solidFill>
                <a:effectLst>
                  <a:outerShdw blurRad="38100" dist="38100" dir="2700000" algn="tl">
                    <a:srgbClr val="C0C0C0"/>
                  </a:outerShdw>
                </a:effectLst>
                <a:latin typeface="Arial" pitchFamily="34" charset="0"/>
              </a:rPr>
              <a:t>#</a:t>
            </a:r>
            <a:r>
              <a:rPr lang="en-US" altLang="en-US" sz="1200" b="1">
                <a:solidFill>
                  <a:srgbClr val="000099"/>
                </a:solidFill>
                <a:effectLst>
                  <a:outerShdw blurRad="38100" dist="38100" dir="2700000" algn="tl">
                    <a:srgbClr val="C0C0C0"/>
                  </a:outerShdw>
                </a:effectLst>
                <a:latin typeface="Arial" pitchFamily="34" charset="0"/>
              </a:rPr>
              <a:t>, Jun Li*, Gary P. Ellrod</a:t>
            </a:r>
            <a:r>
              <a:rPr lang="en-US" altLang="en-US" sz="1200" b="1" baseline="30000">
                <a:solidFill>
                  <a:srgbClr val="000099"/>
                </a:solidFill>
                <a:effectLst>
                  <a:outerShdw blurRad="38100" dist="38100" dir="2700000" algn="tl">
                    <a:srgbClr val="C0C0C0"/>
                  </a:outerShdw>
                </a:effectLst>
                <a:latin typeface="Arial" pitchFamily="34" charset="0"/>
              </a:rPr>
              <a:t>#</a:t>
            </a:r>
            <a:r>
              <a:rPr lang="en-US" altLang="en-US" sz="1200" b="1">
                <a:solidFill>
                  <a:srgbClr val="000099"/>
                </a:solidFill>
                <a:effectLst>
                  <a:outerShdw blurRad="38100" dist="38100" dir="2700000" algn="tl">
                    <a:srgbClr val="C0C0C0"/>
                  </a:outerShdw>
                </a:effectLst>
                <a:latin typeface="Arial" pitchFamily="34" charset="0"/>
              </a:rPr>
              <a:t>, Mat Gunshor*</a:t>
            </a:r>
          </a:p>
          <a:p>
            <a:pPr algn="ctr" fontAlgn="base">
              <a:spcBef>
                <a:spcPct val="25000"/>
              </a:spcBef>
              <a:spcAft>
                <a:spcPct val="0"/>
              </a:spcAft>
            </a:pPr>
            <a:r>
              <a:rPr lang="en-US" altLang="en-US" sz="1200" b="1">
                <a:solidFill>
                  <a:srgbClr val="000099"/>
                </a:solidFill>
                <a:effectLst>
                  <a:outerShdw blurRad="38100" dist="38100" dir="2700000" algn="tl">
                    <a:srgbClr val="C0C0C0"/>
                  </a:outerShdw>
                </a:effectLst>
                <a:latin typeface="Arial" pitchFamily="34" charset="0"/>
              </a:rPr>
              <a:t>	*CIMSS						</a:t>
            </a:r>
            <a:r>
              <a:rPr lang="en-US" altLang="en-US" sz="1200" b="1" baseline="30000">
                <a:solidFill>
                  <a:srgbClr val="000099"/>
                </a:solidFill>
                <a:effectLst>
                  <a:outerShdw blurRad="38100" dist="38100" dir="2700000" algn="tl">
                    <a:srgbClr val="C0C0C0"/>
                  </a:outerShdw>
                </a:effectLst>
                <a:latin typeface="Arial" pitchFamily="34" charset="0"/>
              </a:rPr>
              <a:t>#</a:t>
            </a:r>
            <a:r>
              <a:rPr lang="en-US" altLang="en-US" sz="1200" b="1">
                <a:solidFill>
                  <a:srgbClr val="000099"/>
                </a:solidFill>
                <a:effectLst>
                  <a:outerShdw blurRad="38100" dist="38100" dir="2700000" algn="tl">
                    <a:srgbClr val="C0C0C0"/>
                  </a:outerShdw>
                </a:effectLst>
                <a:latin typeface="Arial" pitchFamily="34" charset="0"/>
              </a:rPr>
              <a:t>NOAA/NESDIS</a:t>
            </a:r>
          </a:p>
        </p:txBody>
      </p:sp>
      <p:sp>
        <p:nvSpPr>
          <p:cNvPr id="48138" name="Text Box 10"/>
          <p:cNvSpPr txBox="1">
            <a:spLocks noChangeArrowheads="1"/>
          </p:cNvSpPr>
          <p:nvPr/>
        </p:nvSpPr>
        <p:spPr bwMode="auto">
          <a:xfrm>
            <a:off x="6248400" y="5562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a:spAutoFit/>
          </a:bodyPr>
          <a:lstStyle/>
          <a:p>
            <a:pPr fontAlgn="base">
              <a:spcBef>
                <a:spcPct val="0"/>
              </a:spcBef>
              <a:spcAft>
                <a:spcPct val="0"/>
              </a:spcAft>
            </a:pPr>
            <a:r>
              <a:rPr lang="en-US" altLang="en-US" sz="2000" b="1">
                <a:solidFill>
                  <a:srgbClr val="FFFFFF"/>
                </a:solidFill>
                <a:latin typeface="Arial" pitchFamily="34" charset="0"/>
              </a:rPr>
              <a:t>GOES Sounder Image Difference</a:t>
            </a:r>
          </a:p>
        </p:txBody>
      </p:sp>
      <p:grpSp>
        <p:nvGrpSpPr>
          <p:cNvPr id="48139" name="Group 11"/>
          <p:cNvGrpSpPr>
            <a:grpSpLocks/>
          </p:cNvGrpSpPr>
          <p:nvPr/>
        </p:nvGrpSpPr>
        <p:grpSpPr bwMode="auto">
          <a:xfrm>
            <a:off x="6437313" y="76200"/>
            <a:ext cx="2630487" cy="3946525"/>
            <a:chOff x="4055" y="48"/>
            <a:chExt cx="1657" cy="2486"/>
          </a:xfrm>
        </p:grpSpPr>
        <p:grpSp>
          <p:nvGrpSpPr>
            <p:cNvPr id="48140" name="Group 12"/>
            <p:cNvGrpSpPr>
              <a:grpSpLocks/>
            </p:cNvGrpSpPr>
            <p:nvPr/>
          </p:nvGrpSpPr>
          <p:grpSpPr bwMode="auto">
            <a:xfrm>
              <a:off x="4055" y="48"/>
              <a:ext cx="1657" cy="2486"/>
              <a:chOff x="4055" y="48"/>
              <a:chExt cx="1657" cy="2486"/>
            </a:xfrm>
          </p:grpSpPr>
          <p:pic>
            <p:nvPicPr>
              <p:cNvPr id="48141" name="Picture 13" descr="diff_7-13_neg_stamped_smoothed_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5" y="48"/>
                <a:ext cx="1657" cy="2486"/>
              </a:xfrm>
              <a:prstGeom prst="rect">
                <a:avLst/>
              </a:prstGeom>
              <a:noFill/>
              <a:extLst>
                <a:ext uri="{909E8E84-426E-40DD-AFC4-6F175D3DCCD1}">
                  <a14:hiddenFill xmlns:a14="http://schemas.microsoft.com/office/drawing/2010/main">
                    <a:solidFill>
                      <a:srgbClr val="FFFFFF"/>
                    </a:solidFill>
                  </a14:hiddenFill>
                </a:ext>
              </a:extLst>
            </p:spPr>
          </p:pic>
          <p:sp>
            <p:nvSpPr>
              <p:cNvPr id="48142" name="Text Box 14"/>
              <p:cNvSpPr txBox="1">
                <a:spLocks noChangeArrowheads="1"/>
              </p:cNvSpPr>
              <p:nvPr/>
            </p:nvSpPr>
            <p:spPr bwMode="auto">
              <a:xfrm>
                <a:off x="4320" y="1238"/>
                <a:ext cx="1344"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a:spAutoFit/>
              </a:bodyPr>
              <a:lstStyle/>
              <a:p>
                <a:pPr algn="ctr" fontAlgn="base">
                  <a:spcBef>
                    <a:spcPct val="0"/>
                  </a:spcBef>
                  <a:spcAft>
                    <a:spcPct val="0"/>
                  </a:spcAft>
                </a:pPr>
                <a:r>
                  <a:rPr lang="en-US" altLang="en-US" sz="2000" b="1">
                    <a:solidFill>
                      <a:srgbClr val="FFFFFF"/>
                    </a:solidFill>
                    <a:latin typeface="Arial" pitchFamily="34" charset="0"/>
                  </a:rPr>
                  <a:t>Simulated GOES-R ABI</a:t>
                </a:r>
              </a:p>
              <a:p>
                <a:pPr algn="ctr" fontAlgn="base">
                  <a:spcBef>
                    <a:spcPct val="0"/>
                  </a:spcBef>
                  <a:spcAft>
                    <a:spcPct val="0"/>
                  </a:spcAft>
                </a:pPr>
                <a:r>
                  <a:rPr lang="en-US" altLang="en-US" sz="2000" b="1">
                    <a:solidFill>
                      <a:srgbClr val="FFFFFF"/>
                    </a:solidFill>
                    <a:latin typeface="Arial" pitchFamily="34" charset="0"/>
                  </a:rPr>
                  <a:t>Image Difference</a:t>
                </a:r>
              </a:p>
            </p:txBody>
          </p:sp>
        </p:grpSp>
        <p:sp>
          <p:nvSpPr>
            <p:cNvPr id="48143" name="Oval 15"/>
            <p:cNvSpPr>
              <a:spLocks noChangeArrowheads="1"/>
            </p:cNvSpPr>
            <p:nvPr/>
          </p:nvSpPr>
          <p:spPr bwMode="auto">
            <a:xfrm rot="-2628353">
              <a:off x="4149" y="576"/>
              <a:ext cx="766" cy="538"/>
            </a:xfrm>
            <a:prstGeom prst="ellipse">
              <a:avLst/>
            </a:prstGeom>
            <a:noFill/>
            <a:ln w="1905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endParaRPr>
            </a:p>
          </p:txBody>
        </p:sp>
      </p:grpSp>
      <p:sp>
        <p:nvSpPr>
          <p:cNvPr id="48144" name="Text Box 16"/>
          <p:cNvSpPr txBox="1">
            <a:spLocks noChangeArrowheads="1"/>
          </p:cNvSpPr>
          <p:nvPr/>
        </p:nvSpPr>
        <p:spPr bwMode="auto">
          <a:xfrm>
            <a:off x="7543800" y="1447800"/>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wrap="none">
            <a:spAutoFit/>
          </a:bodyPr>
          <a:lstStyle/>
          <a:p>
            <a:pPr fontAlgn="base">
              <a:spcBef>
                <a:spcPct val="0"/>
              </a:spcBef>
              <a:spcAft>
                <a:spcPct val="0"/>
              </a:spcAft>
            </a:pPr>
            <a:r>
              <a:rPr lang="en-US" altLang="en-US" sz="2000" b="1">
                <a:solidFill>
                  <a:srgbClr val="990033"/>
                </a:solidFill>
                <a:latin typeface="Arial" pitchFamily="34" charset="0"/>
              </a:rPr>
              <a:t>Plume</a:t>
            </a:r>
          </a:p>
        </p:txBody>
      </p:sp>
      <p:sp>
        <p:nvSpPr>
          <p:cNvPr id="48145" name="Text Box 17"/>
          <p:cNvSpPr txBox="1">
            <a:spLocks noChangeArrowheads="1"/>
          </p:cNvSpPr>
          <p:nvPr/>
        </p:nvSpPr>
        <p:spPr bwMode="auto">
          <a:xfrm>
            <a:off x="76200" y="1447800"/>
            <a:ext cx="48006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400">
                <a:solidFill>
                  <a:srgbClr val="000000"/>
                </a:solidFill>
                <a:latin typeface="Arial" pitchFamily="34" charset="0"/>
              </a:rPr>
              <a:t>Simulated IR spectrums for  </a:t>
            </a:r>
            <a:r>
              <a:rPr lang="en-US" altLang="en-US" sz="1400">
                <a:solidFill>
                  <a:srgbClr val="CC00FF"/>
                </a:solidFill>
                <a:latin typeface="Arial" pitchFamily="34" charset="0"/>
              </a:rPr>
              <a:t>“normal” </a:t>
            </a:r>
            <a:r>
              <a:rPr lang="en-US" altLang="en-US" sz="1400">
                <a:solidFill>
                  <a:srgbClr val="000000"/>
                </a:solidFill>
                <a:latin typeface="Arial" pitchFamily="34" charset="0"/>
              </a:rPr>
              <a:t>and “</a:t>
            </a:r>
            <a:r>
              <a:rPr lang="en-US" altLang="en-US" sz="1400">
                <a:solidFill>
                  <a:srgbClr val="3333CC"/>
                </a:solidFill>
                <a:latin typeface="Arial" pitchFamily="34" charset="0"/>
              </a:rPr>
              <a:t>SO</a:t>
            </a:r>
            <a:r>
              <a:rPr lang="en-US" altLang="en-US" sz="1400" baseline="-25000">
                <a:solidFill>
                  <a:srgbClr val="3333CC"/>
                </a:solidFill>
                <a:latin typeface="Arial" pitchFamily="34" charset="0"/>
              </a:rPr>
              <a:t>2</a:t>
            </a:r>
            <a:r>
              <a:rPr lang="en-US" altLang="en-US" sz="1400">
                <a:solidFill>
                  <a:srgbClr val="3333CC"/>
                </a:solidFill>
                <a:latin typeface="Arial" pitchFamily="34" charset="0"/>
              </a:rPr>
              <a:t> enriched” </a:t>
            </a:r>
            <a:r>
              <a:rPr lang="en-US" altLang="en-US" sz="1400">
                <a:solidFill>
                  <a:srgbClr val="000000"/>
                </a:solidFill>
                <a:latin typeface="Arial" pitchFamily="34" charset="0"/>
              </a:rPr>
              <a:t>atmosphere and </a:t>
            </a:r>
            <a:r>
              <a:rPr lang="en-US" altLang="en-US" sz="1400">
                <a:solidFill>
                  <a:srgbClr val="FF0000"/>
                </a:solidFill>
                <a:latin typeface="Arial" pitchFamily="34" charset="0"/>
              </a:rPr>
              <a:t>spectral response functions</a:t>
            </a:r>
            <a:endParaRPr lang="en-US" altLang="en-US" sz="1400">
              <a:solidFill>
                <a:srgbClr val="000000"/>
              </a:solidFill>
              <a:latin typeface="Arial" pitchFamily="34" charset="0"/>
              <a:sym typeface="Symbol" pitchFamily="18" charset="2"/>
            </a:endParaRPr>
          </a:p>
        </p:txBody>
      </p:sp>
      <p:pic>
        <p:nvPicPr>
          <p:cNvPr id="48146" name="Picture 18" descr="goes_im_tra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4419600"/>
            <a:ext cx="7905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48147" name="Picture 19" descr="goesr_large_tra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7200" y="4572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8148" name="Text Box 20"/>
          <p:cNvSpPr txBox="1">
            <a:spLocks noChangeArrowheads="1"/>
          </p:cNvSpPr>
          <p:nvPr/>
        </p:nvSpPr>
        <p:spPr bwMode="auto">
          <a:xfrm>
            <a:off x="1143000" y="4006850"/>
            <a:ext cx="29718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400" b="1">
                <a:solidFill>
                  <a:srgbClr val="339933"/>
                </a:solidFill>
                <a:latin typeface="Arial" pitchFamily="34" charset="0"/>
                <a:sym typeface="Symbol" pitchFamily="18" charset="2"/>
              </a:rPr>
              <a:t>Difference</a:t>
            </a:r>
            <a:r>
              <a:rPr lang="en-US" altLang="en-US" sz="1400" b="1">
                <a:solidFill>
                  <a:srgbClr val="000000"/>
                </a:solidFill>
                <a:latin typeface="Arial" pitchFamily="34" charset="0"/>
                <a:sym typeface="Symbol" pitchFamily="18" charset="2"/>
              </a:rPr>
              <a:t> </a:t>
            </a:r>
            <a:r>
              <a:rPr lang="en-US" altLang="en-US" sz="1400" b="1">
                <a:solidFill>
                  <a:srgbClr val="000000"/>
                </a:solidFill>
                <a:latin typeface="Arial" pitchFamily="34" charset="0"/>
              </a:rPr>
              <a:t>and GOES-R ABI </a:t>
            </a:r>
            <a:r>
              <a:rPr lang="en-US" altLang="en-US" sz="1400" b="1">
                <a:solidFill>
                  <a:srgbClr val="FF0000"/>
                </a:solidFill>
                <a:latin typeface="Arial" pitchFamily="34" charset="0"/>
              </a:rPr>
              <a:t>SRF</a:t>
            </a:r>
          </a:p>
        </p:txBody>
      </p:sp>
      <p:sp>
        <p:nvSpPr>
          <p:cNvPr id="48149" name="Text Box 21"/>
          <p:cNvSpPr txBox="1">
            <a:spLocks noChangeArrowheads="1"/>
          </p:cNvSpPr>
          <p:nvPr/>
        </p:nvSpPr>
        <p:spPr bwMode="auto">
          <a:xfrm>
            <a:off x="838200" y="5607050"/>
            <a:ext cx="35814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400" b="1">
                <a:solidFill>
                  <a:srgbClr val="339933"/>
                </a:solidFill>
                <a:latin typeface="Arial" pitchFamily="34" charset="0"/>
                <a:sym typeface="Symbol" pitchFamily="18" charset="2"/>
              </a:rPr>
              <a:t>Difference</a:t>
            </a:r>
            <a:r>
              <a:rPr lang="en-US" altLang="en-US" sz="1400" b="1">
                <a:solidFill>
                  <a:srgbClr val="000000"/>
                </a:solidFill>
                <a:latin typeface="Arial" pitchFamily="34" charset="0"/>
                <a:sym typeface="Symbol" pitchFamily="18" charset="2"/>
              </a:rPr>
              <a:t> </a:t>
            </a:r>
            <a:r>
              <a:rPr lang="en-US" altLang="en-US" sz="1400" b="1">
                <a:solidFill>
                  <a:srgbClr val="000000"/>
                </a:solidFill>
                <a:latin typeface="Arial" pitchFamily="34" charset="0"/>
              </a:rPr>
              <a:t>and the GOES Sounder </a:t>
            </a:r>
            <a:r>
              <a:rPr lang="en-US" altLang="en-US" sz="1400" b="1">
                <a:solidFill>
                  <a:srgbClr val="FF0000"/>
                </a:solidFill>
                <a:latin typeface="Arial" pitchFamily="34" charset="0"/>
              </a:rPr>
              <a:t>SRF</a:t>
            </a:r>
          </a:p>
        </p:txBody>
      </p:sp>
      <p:grpSp>
        <p:nvGrpSpPr>
          <p:cNvPr id="48150" name="Group 22"/>
          <p:cNvGrpSpPr>
            <a:grpSpLocks/>
          </p:cNvGrpSpPr>
          <p:nvPr/>
        </p:nvGrpSpPr>
        <p:grpSpPr bwMode="auto">
          <a:xfrm>
            <a:off x="5029200" y="2241550"/>
            <a:ext cx="1828800" cy="1382713"/>
            <a:chOff x="3168" y="1412"/>
            <a:chExt cx="1152" cy="871"/>
          </a:xfrm>
        </p:grpSpPr>
        <p:grpSp>
          <p:nvGrpSpPr>
            <p:cNvPr id="48151" name="Group 23"/>
            <p:cNvGrpSpPr>
              <a:grpSpLocks/>
            </p:cNvGrpSpPr>
            <p:nvPr/>
          </p:nvGrpSpPr>
          <p:grpSpPr bwMode="auto">
            <a:xfrm>
              <a:off x="3168" y="1412"/>
              <a:ext cx="1152" cy="850"/>
              <a:chOff x="3264" y="1502"/>
              <a:chExt cx="1152" cy="850"/>
            </a:xfrm>
          </p:grpSpPr>
          <p:pic>
            <p:nvPicPr>
              <p:cNvPr id="48152" name="Picture 24" descr="souf_SO2_Jul13_03_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4" y="1502"/>
                <a:ext cx="1152" cy="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53" name="Text Box 25"/>
              <p:cNvSpPr txBox="1">
                <a:spLocks noChangeArrowheads="1"/>
              </p:cNvSpPr>
              <p:nvPr/>
            </p:nvSpPr>
            <p:spPr bwMode="auto">
              <a:xfrm>
                <a:off x="3264" y="1511"/>
                <a:ext cx="5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a:solidFill>
                      <a:srgbClr val="000000"/>
                    </a:solidFill>
                    <a:latin typeface="Arial" pitchFamily="34" charset="0"/>
                  </a:rPr>
                  <a:t>TOMS</a:t>
                </a:r>
              </a:p>
            </p:txBody>
          </p:sp>
        </p:grpSp>
        <p:sp>
          <p:nvSpPr>
            <p:cNvPr id="48154" name="Text Box 26"/>
            <p:cNvSpPr txBox="1">
              <a:spLocks noChangeArrowheads="1"/>
            </p:cNvSpPr>
            <p:nvPr/>
          </p:nvSpPr>
          <p:spPr bwMode="auto">
            <a:xfrm>
              <a:off x="3696" y="2110"/>
              <a:ext cx="33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00"/>
                  </a:solidFill>
                  <a:latin typeface="Arial" pitchFamily="34" charset="0"/>
                </a:rPr>
                <a:t>Carn</a:t>
              </a:r>
            </a:p>
          </p:txBody>
        </p:sp>
      </p:grpSp>
    </p:spTree>
    <p:extLst>
      <p:ext uri="{BB962C8B-B14F-4D97-AF65-F5344CB8AC3E}">
        <p14:creationId xmlns:p14="http://schemas.microsoft.com/office/powerpoint/2010/main" val="368591162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 y="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000000"/>
                </a:solidFill>
                <a:latin typeface="Times New Roman" pitchFamily="18" charset="0"/>
              </a:rPr>
              <a:t>GOES-R ABI detects some SO2 plumes</a:t>
            </a:r>
          </a:p>
          <a:p>
            <a:pPr algn="ctr" fontAlgn="base">
              <a:spcBef>
                <a:spcPct val="0"/>
              </a:spcBef>
              <a:spcAft>
                <a:spcPct val="0"/>
              </a:spcAft>
              <a:buClr>
                <a:srgbClr val="000000"/>
              </a:buClr>
              <a:buSzPct val="100000"/>
              <a:buFont typeface="Times New Roman" pitchFamily="18" charset="0"/>
              <a:buNone/>
            </a:pPr>
            <a:r>
              <a:rPr lang="en-GB" sz="2000">
                <a:solidFill>
                  <a:srgbClr val="000000"/>
                </a:solidFill>
                <a:latin typeface="Times New Roman" pitchFamily="18" charset="0"/>
              </a:rPr>
              <a:t>Water Vapor Band Difference </a:t>
            </a:r>
            <a:r>
              <a:rPr lang="en-US" sz="2000">
                <a:solidFill>
                  <a:srgbClr val="0000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000000"/>
                </a:solidFill>
                <a:latin typeface="Times New Roman" pitchFamily="18" charset="0"/>
              </a:rPr>
              <a:t>sees 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 from Montserrat Island, West Indies. High-spectral AIRS sees a larger brightness temperature difference.</a:t>
            </a:r>
            <a:endParaRPr lang="en-GB" sz="2000">
              <a:solidFill>
                <a:srgbClr val="000000"/>
              </a:solidFill>
              <a:latin typeface="Times New Roman" pitchFamily="18" charset="0"/>
            </a:endParaRPr>
          </a:p>
        </p:txBody>
      </p:sp>
      <p:sp>
        <p:nvSpPr>
          <p:cNvPr id="147459" name="Text Box 3"/>
          <p:cNvSpPr txBox="1">
            <a:spLocks noChangeArrowheads="1"/>
          </p:cNvSpPr>
          <p:nvPr/>
        </p:nvSpPr>
        <p:spPr bwMode="auto">
          <a:xfrm>
            <a:off x="381000" y="6248400"/>
            <a:ext cx="305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ABI 7.34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- 6.95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grpSp>
        <p:nvGrpSpPr>
          <p:cNvPr id="147460" name="Group 4"/>
          <p:cNvGrpSpPr>
            <a:grpSpLocks/>
          </p:cNvGrpSpPr>
          <p:nvPr/>
        </p:nvGrpSpPr>
        <p:grpSpPr bwMode="auto">
          <a:xfrm>
            <a:off x="304800" y="1371600"/>
            <a:ext cx="3259138" cy="4889500"/>
            <a:chOff x="3363" y="904"/>
            <a:chExt cx="2053" cy="3080"/>
          </a:xfrm>
        </p:grpSpPr>
        <p:grpSp>
          <p:nvGrpSpPr>
            <p:cNvPr id="147464" name="Group 5"/>
            <p:cNvGrpSpPr>
              <a:grpSpLocks/>
            </p:cNvGrpSpPr>
            <p:nvPr/>
          </p:nvGrpSpPr>
          <p:grpSpPr bwMode="auto">
            <a:xfrm>
              <a:off x="3363" y="904"/>
              <a:ext cx="2053" cy="3080"/>
              <a:chOff x="3363" y="623"/>
              <a:chExt cx="2053" cy="3080"/>
            </a:xfrm>
          </p:grpSpPr>
          <p:pic>
            <p:nvPicPr>
              <p:cNvPr id="1474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 y="623"/>
                <a:ext cx="2053" cy="308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Oval 7"/>
              <p:cNvSpPr>
                <a:spLocks noChangeArrowheads="1"/>
              </p:cNvSpPr>
              <p:nvPr/>
            </p:nvSpPr>
            <p:spPr bwMode="auto">
              <a:xfrm rot="2097913">
                <a:off x="3648" y="1152"/>
                <a:ext cx="624" cy="90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47465" name="Text Box 8"/>
            <p:cNvSpPr txBox="1">
              <a:spLocks noChangeArrowheads="1"/>
            </p:cNvSpPr>
            <p:nvPr/>
          </p:nvSpPr>
          <p:spPr bwMode="auto">
            <a:xfrm>
              <a:off x="3984" y="1190"/>
              <a:ext cx="8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a:t>
              </a:r>
            </a:p>
          </p:txBody>
        </p:sp>
      </p:grpSp>
      <p:pic>
        <p:nvPicPr>
          <p:cNvPr id="147461" name="Picture 9" descr="13July03_so2_airs_vs_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35150"/>
            <a:ext cx="5562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10"/>
          <p:cNvSpPr txBox="1">
            <a:spLocks noChangeArrowheads="1"/>
          </p:cNvSpPr>
          <p:nvPr/>
        </p:nvSpPr>
        <p:spPr bwMode="auto">
          <a:xfrm>
            <a:off x="4538663" y="6248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AIRS 7.8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7.43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sp>
        <p:nvSpPr>
          <p:cNvPr id="147463" name="Text Box 11"/>
          <p:cNvSpPr txBox="1">
            <a:spLocks noChangeArrowheads="1"/>
          </p:cNvSpPr>
          <p:nvPr/>
        </p:nvSpPr>
        <p:spPr bwMode="auto">
          <a:xfrm>
            <a:off x="457200" y="4403725"/>
            <a:ext cx="51054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High-spectral sounder data gives a much greater brightness temperature difference (by almost a factor of 2) than broad-band instruments.</a:t>
            </a:r>
            <a:endParaRPr lang="en-US" sz="2000" baseline="-25000">
              <a:solidFill>
                <a:srgbClr val="000000"/>
              </a:solidFill>
              <a:latin typeface="Times New Roman" pitchFamily="18" charset="0"/>
            </a:endParaRPr>
          </a:p>
        </p:txBody>
      </p:sp>
    </p:spTree>
    <p:extLst>
      <p:ext uri="{BB962C8B-B14F-4D97-AF65-F5344CB8AC3E}">
        <p14:creationId xmlns:p14="http://schemas.microsoft.com/office/powerpoint/2010/main" val="424050777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SRSOR Links</a:t>
            </a:r>
          </a:p>
        </p:txBody>
      </p:sp>
      <p:sp>
        <p:nvSpPr>
          <p:cNvPr id="54275" name="Rectangle 3"/>
          <p:cNvSpPr>
            <a:spLocks noGrp="1" noChangeArrowheads="1"/>
          </p:cNvSpPr>
          <p:nvPr>
            <p:ph type="body" idx="1"/>
          </p:nvPr>
        </p:nvSpPr>
        <p:spPr>
          <a:xfrm>
            <a:off x="304800" y="914400"/>
            <a:ext cx="8610600" cy="4462462"/>
          </a:xfrm>
        </p:spPr>
        <p:txBody>
          <a:bodyPr/>
          <a:lstStyle/>
          <a:p>
            <a:pPr marL="0" indent="0" eaLnBrk="1" hangingPunct="1">
              <a:buNone/>
              <a:defRPr/>
            </a:pPr>
            <a:r>
              <a:rPr lang="en-US" sz="2000" dirty="0">
                <a:solidFill>
                  <a:schemeClr val="bg1"/>
                </a:solidFill>
                <a:hlinkClick r:id="rId2"/>
              </a:rPr>
              <a:t>http://</a:t>
            </a:r>
            <a:r>
              <a:rPr lang="en-US" sz="2000" dirty="0" smtClean="0">
                <a:solidFill>
                  <a:schemeClr val="bg1"/>
                </a:solidFill>
                <a:hlinkClick r:id="rId2"/>
              </a:rPr>
              <a:t>cimss.ssec.wisc.edu/goes/srsor/GOES-14_SRSOR.html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3"/>
              </a:rPr>
              <a:t>http://</a:t>
            </a:r>
            <a:r>
              <a:rPr lang="en-US" sz="2000" dirty="0" smtClean="0">
                <a:solidFill>
                  <a:schemeClr val="bg1"/>
                </a:solidFill>
                <a:hlinkClick r:id="rId3"/>
              </a:rPr>
              <a:t>cimss.ssec.wisc.edu/goes/srsor2013/GOES-14_SRSOR.html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cimss.ssec.wisc.edu/goes/srsor2014/GOES-14_SRSOR.html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5"/>
              </a:rPr>
              <a:t>http://www.nesdis.noaa.gov/fourbox/09-23-13</a:t>
            </a:r>
            <a:r>
              <a:rPr lang="en-US" sz="2000" dirty="0" smtClean="0">
                <a:solidFill>
                  <a:schemeClr val="bg1"/>
                </a:solidFill>
                <a:hlinkClick r:id="rId5"/>
              </a:rPr>
              <a:t>/</a:t>
            </a:r>
            <a:endParaRPr lang="en-US" sz="2000" dirty="0" smtClean="0">
              <a:solidFill>
                <a:schemeClr val="bg1"/>
              </a:solidFill>
            </a:endParaRPr>
          </a:p>
          <a:p>
            <a:pPr marL="0" indent="0" eaLnBrk="1" hangingPunct="1">
              <a:buNone/>
              <a:defRPr/>
            </a:pPr>
            <a:endParaRPr lang="en-US" sz="2000"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203</a:t>
            </a:fld>
            <a:endParaRPr lang="en-US" smtClean="0">
              <a:solidFill>
                <a:srgbClr val="000000"/>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3633217"/>
            <a:ext cx="5791199" cy="3072383"/>
          </a:xfrm>
          <a:prstGeom prst="rect">
            <a:avLst/>
          </a:prstGeom>
        </p:spPr>
      </p:pic>
    </p:spTree>
    <p:extLst>
      <p:ext uri="{BB962C8B-B14F-4D97-AF65-F5344CB8AC3E}">
        <p14:creationId xmlns:p14="http://schemas.microsoft.com/office/powerpoint/2010/main" val="397505466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References</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800" dirty="0"/>
              <a:t>Schmit T.J., Goodman S.J., Lindsey D.T., R. M. Rabin, K. M. </a:t>
            </a:r>
            <a:r>
              <a:rPr lang="en-US" sz="1800" dirty="0" err="1"/>
              <a:t>Bedka</a:t>
            </a:r>
            <a:r>
              <a:rPr lang="en-US" sz="1800" dirty="0"/>
              <a:t>, M. M. Gunshor, J. L. </a:t>
            </a:r>
            <a:r>
              <a:rPr lang="en-US" sz="1800" dirty="0" err="1"/>
              <a:t>Cintineo</a:t>
            </a:r>
            <a:r>
              <a:rPr lang="en-US" sz="1800" dirty="0"/>
              <a:t>, C. S. Velden, A. S. Bachmeier, S. S. Lindstrom, and C. C. </a:t>
            </a:r>
            <a:r>
              <a:rPr lang="en-US" sz="1800" dirty="0" smtClean="0"/>
              <a:t>Schmidt, 2013: </a:t>
            </a:r>
            <a:r>
              <a:rPr lang="en-US" sz="1800" b="1" dirty="0"/>
              <a:t>Geostationary operational environmental satellite (GOES)-14 super rapid scan operations to prepare for GOES-R</a:t>
            </a:r>
            <a:r>
              <a:rPr lang="en-US" sz="1800" dirty="0"/>
              <a:t>. </a:t>
            </a:r>
            <a:r>
              <a:rPr lang="en-US" sz="1800" i="1" dirty="0"/>
              <a:t>J. Appl. Remote Sens. </a:t>
            </a:r>
            <a:r>
              <a:rPr lang="en-US" sz="18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endParaRPr lang="en-US" sz="1400" dirty="0" smtClean="0">
              <a:latin typeface="Arial" charset="0"/>
            </a:endParaRPr>
          </a:p>
          <a:p>
            <a:pPr marL="0" indent="0">
              <a:buNone/>
            </a:pPr>
            <a:r>
              <a:rPr lang="en-US" sz="1800" dirty="0"/>
              <a:t>Schmit, Timothy J.; Gunshor, Mathew M.; </a:t>
            </a:r>
            <a:r>
              <a:rPr lang="en-US" sz="1800" dirty="0" err="1"/>
              <a:t>Menzel</a:t>
            </a:r>
            <a:r>
              <a:rPr lang="en-US" sz="1800" dirty="0"/>
              <a:t>, W. Paul; </a:t>
            </a:r>
            <a:r>
              <a:rPr lang="en-US" sz="1800" dirty="0" err="1"/>
              <a:t>Gurka</a:t>
            </a:r>
            <a:r>
              <a:rPr lang="en-US" sz="1800" dirty="0"/>
              <a:t>, James J.; Li, Jun and Bachmeier, A. Scott. </a:t>
            </a:r>
            <a:r>
              <a:rPr lang="en-US" sz="1800" b="1" dirty="0"/>
              <a:t>Introducing the next-generation Advanced Baseline Imager on GOES-R. </a:t>
            </a:r>
            <a:r>
              <a:rPr lang="en-US" sz="1800" dirty="0"/>
              <a:t>Bulletin of the American Meteorological Society, Volume 86, Issue 8, 2005, pp.1079-1096. </a:t>
            </a:r>
            <a:endParaRPr lang="en-US" sz="1800" dirty="0" smtClean="0"/>
          </a:p>
          <a:p>
            <a:pPr marL="0" indent="0">
              <a:buNone/>
            </a:pPr>
            <a:endParaRPr lang="en-US" sz="1400" dirty="0">
              <a:latin typeface="Arial" charset="0"/>
            </a:endParaRPr>
          </a:p>
          <a:p>
            <a:pPr marL="0" indent="0">
              <a:buNone/>
            </a:pPr>
            <a:r>
              <a:rPr lang="en-US" sz="1400" dirty="0">
                <a:latin typeface="Arial" charset="0"/>
                <a:hlinkClick r:id="rId3"/>
              </a:rPr>
              <a:t>http://</a:t>
            </a:r>
            <a:r>
              <a:rPr lang="en-US" sz="1400" dirty="0" smtClean="0">
                <a:latin typeface="Arial" charset="0"/>
                <a:hlinkClick r:id="rId3"/>
              </a:rPr>
              <a:t>journals.ametsoc.org.ezproxy.library.wisc.edu/doi/pdf/10.1175/BAMS-86-8-1079</a:t>
            </a:r>
            <a:endParaRPr lang="en-US" sz="1400" dirty="0" smtClean="0">
              <a:latin typeface="Arial" charset="0"/>
            </a:endParaRPr>
          </a:p>
          <a:p>
            <a:pPr marL="0" indent="0">
              <a:buNone/>
            </a:pPr>
            <a:endParaRPr lang="en-US" sz="1400" dirty="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pPr/>
              <a:t>204</a:t>
            </a:fld>
            <a:endParaRPr lang="en-US"/>
          </a:p>
        </p:txBody>
      </p:sp>
      <p:sp>
        <p:nvSpPr>
          <p:cNvPr id="4" name="TextBox 3"/>
          <p:cNvSpPr txBox="1"/>
          <p:nvPr/>
        </p:nvSpPr>
        <p:spPr>
          <a:xfrm>
            <a:off x="381000" y="4495800"/>
            <a:ext cx="8229600" cy="369332"/>
          </a:xfrm>
          <a:prstGeom prst="rect">
            <a:avLst/>
          </a:prstGeom>
          <a:noFill/>
        </p:spPr>
        <p:txBody>
          <a:bodyPr wrap="square" rtlCol="0">
            <a:spAutoFit/>
          </a:bodyPr>
          <a:lstStyle/>
          <a:p>
            <a:pPr fontAlgn="base">
              <a:spcBef>
                <a:spcPct val="0"/>
              </a:spcBef>
              <a:spcAft>
                <a:spcPct val="0"/>
              </a:spcAft>
            </a:pPr>
            <a:r>
              <a:rPr lang="en-US" dirty="0">
                <a:solidFill>
                  <a:srgbClr val="FFFFFF"/>
                </a:solidFill>
              </a:rPr>
              <a:t> </a:t>
            </a:r>
          </a:p>
        </p:txBody>
      </p:sp>
    </p:spTree>
    <p:extLst>
      <p:ext uri="{BB962C8B-B14F-4D97-AF65-F5344CB8AC3E}">
        <p14:creationId xmlns:p14="http://schemas.microsoft.com/office/powerpoint/2010/main" val="99920125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457200" y="0"/>
            <a:ext cx="8229600" cy="1143001"/>
          </a:xfrm>
          <a:prstGeom prst="rect">
            <a:avLst/>
          </a:prstGeom>
        </p:spPr>
        <p:txBody>
          <a:bodyPr>
            <a:normAutofit/>
          </a:bodyPr>
          <a:lstStyle>
            <a:lvl1pPr>
              <a:defRPr sz="4000">
                <a:solidFill>
                  <a:srgbClr val="000000"/>
                </a:solidFill>
              </a:defRPr>
            </a:lvl1pPr>
          </a:lstStyle>
          <a:p>
            <a:pPr lvl="0" algn="ctr">
              <a:defRPr sz="1800">
                <a:effectLst/>
              </a:defRPr>
            </a:pPr>
            <a:r>
              <a:rPr lang="en-US" sz="4000" dirty="0" smtClean="0">
                <a:effectLst>
                  <a:outerShdw blurRad="38100" dist="25500" dir="5400000" rotWithShape="0">
                    <a:srgbClr val="000000">
                      <a:alpha val="75000"/>
                    </a:srgbClr>
                  </a:outerShdw>
                </a:effectLst>
              </a:rPr>
              <a:t>Pre-GVAR Images</a:t>
            </a:r>
            <a:br>
              <a:rPr lang="en-US" sz="4000" dirty="0" smtClean="0">
                <a:effectLst>
                  <a:outerShdw blurRad="38100" dist="25500" dir="5400000" rotWithShape="0">
                    <a:srgbClr val="000000">
                      <a:alpha val="75000"/>
                    </a:srgbClr>
                  </a:outerShdw>
                </a:effectLst>
              </a:rPr>
            </a:br>
            <a:r>
              <a:rPr lang="en-US" dirty="0" smtClean="0"/>
              <a:t>S. </a:t>
            </a:r>
            <a:r>
              <a:rPr lang="en-US" dirty="0" err="1" smtClean="0"/>
              <a:t>Wanzong</a:t>
            </a:r>
            <a:r>
              <a:rPr lang="en-US" dirty="0" smtClean="0"/>
              <a:t>, UW-SSEC</a:t>
            </a:r>
            <a:endParaRPr sz="4000" dirty="0">
              <a:effectLst>
                <a:outerShdw blurRad="38100" dist="25500" dir="5400000" rotWithShape="0">
                  <a:srgbClr val="000000">
                    <a:alpha val="75000"/>
                  </a:srgbClr>
                </a:outerShdw>
              </a:effectLst>
            </a:endParaRPr>
          </a:p>
        </p:txBody>
      </p:sp>
      <p:sp>
        <p:nvSpPr>
          <p:cNvPr id="157" name="Shape 157"/>
          <p:cNvSpPr>
            <a:spLocks noGrp="1"/>
          </p:cNvSpPr>
          <p:nvPr>
            <p:ph type="sldNum" sz="quarter" idx="2"/>
          </p:nvPr>
        </p:nvSpPr>
        <p:spPr>
          <a:xfrm>
            <a:off x="8638951" y="6348198"/>
            <a:ext cx="464289" cy="332741"/>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a:defRPr sz="1800"/>
            </a:pPr>
            <a:fld id="{86CB4B4D-7CA3-9044-876B-883B54F8677D}" type="slidenum">
              <a:rPr/>
              <a:pPr>
                <a:defRPr sz="1800"/>
              </a:pPr>
              <a:t>205</a:t>
            </a:fld>
            <a:endParaRPr/>
          </a:p>
        </p:txBody>
      </p:sp>
      <p:pic>
        <p:nvPicPr>
          <p:cNvPr id="7" name="Picture 6" descr="FD_GOES-2_VIS_MED_BIG_NOMAP_04-Sep-1978_1730_UTC_4by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005" y="1547419"/>
            <a:ext cx="1828800" cy="1828800"/>
          </a:xfrm>
          <a:prstGeom prst="rect">
            <a:avLst/>
          </a:prstGeom>
        </p:spPr>
      </p:pic>
      <p:sp>
        <p:nvSpPr>
          <p:cNvPr id="3" name="TextBox 2"/>
          <p:cNvSpPr txBox="1"/>
          <p:nvPr/>
        </p:nvSpPr>
        <p:spPr>
          <a:xfrm>
            <a:off x="2971800" y="347293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GOES-2</a:t>
            </a:r>
          </a:p>
        </p:txBody>
      </p:sp>
      <p:sp>
        <p:nvSpPr>
          <p:cNvPr id="19" name="TextBox 18"/>
          <p:cNvSpPr txBox="1"/>
          <p:nvPr/>
        </p:nvSpPr>
        <p:spPr>
          <a:xfrm>
            <a:off x="816513" y="347293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GOES-1</a:t>
            </a:r>
          </a:p>
        </p:txBody>
      </p:sp>
      <p:sp>
        <p:nvSpPr>
          <p:cNvPr id="20" name="TextBox 19"/>
          <p:cNvSpPr txBox="1"/>
          <p:nvPr/>
        </p:nvSpPr>
        <p:spPr>
          <a:xfrm>
            <a:off x="5181600" y="3480512"/>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GOES-3</a:t>
            </a:r>
          </a:p>
        </p:txBody>
      </p:sp>
      <p:sp>
        <p:nvSpPr>
          <p:cNvPr id="21" name="TextBox 20"/>
          <p:cNvSpPr txBox="1"/>
          <p:nvPr/>
        </p:nvSpPr>
        <p:spPr>
          <a:xfrm>
            <a:off x="7391400" y="3488089"/>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GOES-4</a:t>
            </a:r>
          </a:p>
        </p:txBody>
      </p:sp>
      <p:sp>
        <p:nvSpPr>
          <p:cNvPr id="25" name="TextBox 24"/>
          <p:cNvSpPr txBox="1"/>
          <p:nvPr/>
        </p:nvSpPr>
        <p:spPr>
          <a:xfrm>
            <a:off x="838200" y="6096000"/>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GOES-5</a:t>
            </a:r>
          </a:p>
        </p:txBody>
      </p:sp>
      <p:sp>
        <p:nvSpPr>
          <p:cNvPr id="26" name="TextBox 25"/>
          <p:cNvSpPr txBox="1"/>
          <p:nvPr/>
        </p:nvSpPr>
        <p:spPr>
          <a:xfrm>
            <a:off x="2948231" y="611254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GOES-6</a:t>
            </a:r>
          </a:p>
        </p:txBody>
      </p:sp>
      <p:sp>
        <p:nvSpPr>
          <p:cNvPr id="27" name="TextBox 26"/>
          <p:cNvSpPr txBox="1"/>
          <p:nvPr/>
        </p:nvSpPr>
        <p:spPr>
          <a:xfrm>
            <a:off x="5159913" y="6112545"/>
            <a:ext cx="9360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GOES-7</a:t>
            </a:r>
          </a:p>
        </p:txBody>
      </p:sp>
      <p:sp>
        <p:nvSpPr>
          <p:cNvPr id="28" name="TextBox 27"/>
          <p:cNvSpPr txBox="1"/>
          <p:nvPr/>
        </p:nvSpPr>
        <p:spPr>
          <a:xfrm>
            <a:off x="7315200" y="6113112"/>
            <a:ext cx="94837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kern="0" dirty="0">
                <a:solidFill>
                  <a:srgbClr val="000000"/>
                </a:solidFill>
                <a:latin typeface="Rockwell"/>
                <a:ea typeface="Rockwell"/>
                <a:cs typeface="Rockwell"/>
                <a:sym typeface="Rockwell"/>
              </a:rPr>
              <a:t>SMS </a:t>
            </a:r>
            <a:r>
              <a:rPr lang="en-US" kern="0" dirty="0">
                <a:solidFill>
                  <a:srgbClr val="000000"/>
                </a:solidFill>
                <a:latin typeface="Rockwell"/>
                <a:sym typeface="Rockwell"/>
              </a:rPr>
              <a:t>1/</a:t>
            </a:r>
            <a:r>
              <a:rPr lang="en-US" kern="0" dirty="0">
                <a:solidFill>
                  <a:srgbClr val="000000"/>
                </a:solidFill>
                <a:latin typeface="Rockwell"/>
                <a:ea typeface="Rockwell"/>
                <a:cs typeface="Rockwell"/>
                <a:sym typeface="Rockwell"/>
              </a:rPr>
              <a:t>2</a:t>
            </a:r>
          </a:p>
        </p:txBody>
      </p:sp>
      <p:pic>
        <p:nvPicPr>
          <p:cNvPr id="6" name="Picture 5" descr="FD_GOES-6_VIS_MED_BIG_NOMAP_11-Sep-1984_2100_UTC_4b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320" y="4041648"/>
            <a:ext cx="1828800" cy="1828800"/>
          </a:xfrm>
          <a:prstGeom prst="rect">
            <a:avLst/>
          </a:prstGeom>
        </p:spPr>
      </p:pic>
      <p:pic>
        <p:nvPicPr>
          <p:cNvPr id="10" name="Picture 9" descr="FD_GOES-7_VIS_MED_BIG_NOMAP_22-Apr-1989_1801_UTC_4b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880" y="4041648"/>
            <a:ext cx="1828800" cy="1828800"/>
          </a:xfrm>
          <a:prstGeom prst="rect">
            <a:avLst/>
          </a:prstGeom>
        </p:spPr>
      </p:pic>
      <p:pic>
        <p:nvPicPr>
          <p:cNvPr id="15" name="Picture 14" descr="FD_SMS-II_VIS_MED_BIG_NOMAP_26-Feb-1981_1730_UTC_4by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9440" y="4041648"/>
            <a:ext cx="1828800" cy="1828800"/>
          </a:xfrm>
          <a:prstGeom prst="rect">
            <a:avLst/>
          </a:prstGeom>
        </p:spPr>
      </p:pic>
      <p:pic>
        <p:nvPicPr>
          <p:cNvPr id="11" name="Picture 10" descr="FD_GOES-1_VIS_MED_BIG_NOMAP_10-Apr-1979_0700_UTC_4by4.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 y="1554480"/>
            <a:ext cx="1828800" cy="1828800"/>
          </a:xfrm>
          <a:prstGeom prst="rect">
            <a:avLst/>
          </a:prstGeom>
        </p:spPr>
      </p:pic>
      <p:pic>
        <p:nvPicPr>
          <p:cNvPr id="12" name="Picture 11" descr="FD_GOES-3_VIS_MED_BIG_NOMAP_07-Aug-1980_1745_UTC_4by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4880" y="1554480"/>
            <a:ext cx="1828800" cy="1828800"/>
          </a:xfrm>
          <a:prstGeom prst="rect">
            <a:avLst/>
          </a:prstGeom>
        </p:spPr>
      </p:pic>
      <p:pic>
        <p:nvPicPr>
          <p:cNvPr id="13" name="Picture 12" descr="FD_GOES-4_VIS_MED_BIG_NOMAP_21-Sep-1982_1845_UTC_4by4.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9440" y="1554480"/>
            <a:ext cx="1828800" cy="1828800"/>
          </a:xfrm>
          <a:prstGeom prst="rect">
            <a:avLst/>
          </a:prstGeom>
        </p:spPr>
      </p:pic>
      <p:pic>
        <p:nvPicPr>
          <p:cNvPr id="14" name="Picture 13" descr="FD_GOES-5_VIS_MED_BIG_NOMAP_18-Aug-1983_1801_UTC_4by4.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 y="4041648"/>
            <a:ext cx="1828800" cy="1828800"/>
          </a:xfrm>
          <a:prstGeom prst="rect">
            <a:avLst/>
          </a:prstGeom>
        </p:spPr>
      </p:pic>
    </p:spTree>
    <p:extLst>
      <p:ext uri="{BB962C8B-B14F-4D97-AF65-F5344CB8AC3E}">
        <p14:creationId xmlns:p14="http://schemas.microsoft.com/office/powerpoint/2010/main" val="4287937003"/>
      </p:ext>
    </p:extLst>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3F8F2EE-86F7-4E4D-AAA1-96027CD0FF17}" type="slidenum">
              <a:rPr lang="en-US" altLang="en-US">
                <a:solidFill>
                  <a:srgbClr val="000000"/>
                </a:solidFill>
              </a:rPr>
              <a:pPr/>
              <a:t>206</a:t>
            </a:fld>
            <a:endParaRPr lang="en-US" altLang="en-US">
              <a:solidFill>
                <a:srgbClr val="000000"/>
              </a:solidFill>
            </a:endParaRPr>
          </a:p>
        </p:txBody>
      </p:sp>
      <p:sp>
        <p:nvSpPr>
          <p:cNvPr id="23554" name="Rectangle 2"/>
          <p:cNvSpPr>
            <a:spLocks noGrp="1" noChangeArrowheads="1"/>
          </p:cNvSpPr>
          <p:nvPr>
            <p:ph type="title"/>
          </p:nvPr>
        </p:nvSpPr>
        <p:spPr>
          <a:xfrm>
            <a:off x="457200" y="-152400"/>
            <a:ext cx="8229600" cy="1143000"/>
          </a:xfrm>
        </p:spPr>
        <p:txBody>
          <a:bodyPr/>
          <a:lstStyle/>
          <a:p>
            <a:r>
              <a:rPr lang="en-US" altLang="en-US" sz="2400">
                <a:solidFill>
                  <a:schemeClr val="tx1"/>
                </a:solidFill>
              </a:rPr>
              <a:t>ABI Clear-sky Weighting Functions</a:t>
            </a:r>
          </a:p>
        </p:txBody>
      </p:sp>
      <p:pic>
        <p:nvPicPr>
          <p:cNvPr id="23555" name="Picture 3" descr="wf_web_abi_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44550"/>
            <a:ext cx="7953375" cy="5937250"/>
          </a:xfrm>
          <a:prstGeom prst="rect">
            <a:avLst/>
          </a:prstGeom>
          <a:noFill/>
          <a:extLst>
            <a:ext uri="{909E8E84-426E-40DD-AFC4-6F175D3DCCD1}">
              <a14:hiddenFill xmlns:a14="http://schemas.microsoft.com/office/drawing/2010/main">
                <a:solidFill>
                  <a:srgbClr val="FFFFFF"/>
                </a:solidFill>
              </a14:hiddenFill>
            </a:ext>
          </a:extLst>
        </p:spPr>
      </p:pic>
      <p:sp>
        <p:nvSpPr>
          <p:cNvPr id="23556" name="Oval 4"/>
          <p:cNvSpPr>
            <a:spLocks noChangeArrowheads="1"/>
          </p:cNvSpPr>
          <p:nvPr/>
        </p:nvSpPr>
        <p:spPr bwMode="auto">
          <a:xfrm>
            <a:off x="762000" y="4191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7" name="Oval 5"/>
          <p:cNvSpPr>
            <a:spLocks noChangeArrowheads="1"/>
          </p:cNvSpPr>
          <p:nvPr/>
        </p:nvSpPr>
        <p:spPr bwMode="auto">
          <a:xfrm>
            <a:off x="2438400" y="25908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8" name="Oval 6"/>
          <p:cNvSpPr>
            <a:spLocks noChangeArrowheads="1"/>
          </p:cNvSpPr>
          <p:nvPr/>
        </p:nvSpPr>
        <p:spPr bwMode="auto">
          <a:xfrm>
            <a:off x="3429000" y="3429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9" name="Oval 7"/>
          <p:cNvSpPr>
            <a:spLocks noChangeArrowheads="1"/>
          </p:cNvSpPr>
          <p:nvPr/>
        </p:nvSpPr>
        <p:spPr bwMode="auto">
          <a:xfrm>
            <a:off x="3429000" y="4572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52501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additive="base">
                                        <p:cTn id="15" dur="500" fill="hold"/>
                                        <p:tgtEl>
                                          <p:spTgt spid="23558"/>
                                        </p:tgtEl>
                                        <p:attrNameLst>
                                          <p:attrName>ppt_x</p:attrName>
                                        </p:attrNameLst>
                                      </p:cBhvr>
                                      <p:tavLst>
                                        <p:tav tm="0">
                                          <p:val>
                                            <p:strVal val="#ppt_x"/>
                                          </p:val>
                                        </p:tav>
                                        <p:tav tm="100000">
                                          <p:val>
                                            <p:strVal val="#ppt_x"/>
                                          </p:val>
                                        </p:tav>
                                      </p:tavLst>
                                    </p:anim>
                                    <p:anim calcmode="lin" valueType="num">
                                      <p:cBhvr additive="base">
                                        <p:cTn id="16" dur="500" fill="hold"/>
                                        <p:tgtEl>
                                          <p:spTgt spid="235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ppt_x"/>
                                          </p:val>
                                        </p:tav>
                                        <p:tav tm="100000">
                                          <p:val>
                                            <p:strVal val="#ppt_x"/>
                                          </p:val>
                                        </p:tav>
                                      </p:tavLst>
                                    </p:anim>
                                    <p:anim calcmode="lin" valueType="num">
                                      <p:cBhvr additive="base">
                                        <p:cTn id="20"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animBg="1"/>
      <p:bldP spid="23558" grpId="0" animBg="1"/>
      <p:bldP spid="2355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B93850D-2B79-475A-A25D-3CD044053900}" type="slidenum">
              <a:rPr lang="en-US" altLang="en-US">
                <a:solidFill>
                  <a:srgbClr val="000000"/>
                </a:solidFill>
              </a:rPr>
              <a:pPr/>
              <a:t>207</a:t>
            </a:fld>
            <a:endParaRPr lang="en-US" altLang="en-US">
              <a:solidFill>
                <a:srgbClr val="000000"/>
              </a:solidFill>
            </a:endParaRPr>
          </a:p>
        </p:txBody>
      </p:sp>
      <p:pic>
        <p:nvPicPr>
          <p:cNvPr id="24582" name="Picture 6" descr="2pl_abi_wf_r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954088"/>
            <a:ext cx="8539162" cy="5903912"/>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a:xfrm>
            <a:off x="457200" y="0"/>
            <a:ext cx="8229600" cy="1143000"/>
          </a:xfrm>
        </p:spPr>
        <p:txBody>
          <a:bodyPr/>
          <a:lstStyle/>
          <a:p>
            <a:r>
              <a:rPr lang="en-US" altLang="en-US" sz="2400">
                <a:solidFill>
                  <a:schemeClr val="tx1"/>
                </a:solidFill>
              </a:rPr>
              <a:t>http://cimss.ssec.wisc.edu/goes/wf/ABI/</a:t>
            </a:r>
          </a:p>
        </p:txBody>
      </p:sp>
      <p:sp>
        <p:nvSpPr>
          <p:cNvPr id="24580" name="Oval 4"/>
          <p:cNvSpPr>
            <a:spLocks noChangeArrowheads="1"/>
          </p:cNvSpPr>
          <p:nvPr/>
        </p:nvSpPr>
        <p:spPr bwMode="auto">
          <a:xfrm>
            <a:off x="12954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4581" name="Oval 5"/>
          <p:cNvSpPr>
            <a:spLocks noChangeArrowheads="1"/>
          </p:cNvSpPr>
          <p:nvPr/>
        </p:nvSpPr>
        <p:spPr bwMode="auto">
          <a:xfrm>
            <a:off x="51816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600631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4952048-0674-4760-90B2-E4F7FDF19905}" type="slidenum">
              <a:rPr lang="en-US" altLang="en-US">
                <a:solidFill>
                  <a:srgbClr val="000000"/>
                </a:solidFill>
              </a:rPr>
              <a:pPr/>
              <a:t>208</a:t>
            </a:fld>
            <a:endParaRPr lang="en-US" altLang="en-US">
              <a:solidFill>
                <a:srgbClr val="000000"/>
              </a:solidFill>
            </a:endParaRPr>
          </a:p>
        </p:txBody>
      </p:sp>
      <p:sp>
        <p:nvSpPr>
          <p:cNvPr id="11267" name="Rectangle 3"/>
          <p:cNvSpPr>
            <a:spLocks noGrp="1" noChangeArrowheads="1"/>
          </p:cNvSpPr>
          <p:nvPr>
            <p:ph type="title"/>
          </p:nvPr>
        </p:nvSpPr>
        <p:spPr/>
        <p:txBody>
          <a:bodyPr/>
          <a:lstStyle/>
          <a:p>
            <a:r>
              <a:rPr lang="en-US" altLang="en-US"/>
              <a:t>ABI Weighting Functions</a:t>
            </a:r>
          </a:p>
        </p:txBody>
      </p:sp>
      <p:sp>
        <p:nvSpPr>
          <p:cNvPr id="11268" name="Rectangle 4"/>
          <p:cNvSpPr>
            <a:spLocks noGrp="1" noChangeArrowheads="1"/>
          </p:cNvSpPr>
          <p:nvPr>
            <p:ph type="body" idx="1"/>
          </p:nvPr>
        </p:nvSpPr>
        <p:spPr>
          <a:xfrm>
            <a:off x="152400" y="1417638"/>
            <a:ext cx="8229600" cy="4525962"/>
          </a:xfrm>
        </p:spPr>
        <p:txBody>
          <a:bodyPr/>
          <a:lstStyle/>
          <a:p>
            <a:r>
              <a:rPr lang="en-US" altLang="en-US"/>
              <a:t>As a function of….</a:t>
            </a:r>
          </a:p>
          <a:p>
            <a:pPr lvl="1"/>
            <a:r>
              <a:rPr lang="en-US" altLang="en-US"/>
              <a:t>View angle</a:t>
            </a:r>
          </a:p>
        </p:txBody>
      </p:sp>
      <p:pic>
        <p:nvPicPr>
          <p:cNvPr id="11270" name="Picture 6" descr="ABI_LZAvsT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336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2081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Gifs\all_abi_redu_rgb_16ba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520700"/>
            <a:ext cx="7008812" cy="6192838"/>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3333CC"/>
                </a:solidFill>
              </a:rPr>
              <a:t>Visible and near-IR channels on the ABI</a:t>
            </a:r>
            <a:endParaRPr lang="en-US" altLang="en-US" sz="2400">
              <a:solidFill>
                <a:srgbClr val="000000"/>
              </a:solidFill>
            </a:endParaRPr>
          </a:p>
        </p:txBody>
      </p:sp>
      <p:sp>
        <p:nvSpPr>
          <p:cNvPr id="10244" name="Text Box 4"/>
          <p:cNvSpPr txBox="1">
            <a:spLocks noChangeArrowheads="1"/>
          </p:cNvSpPr>
          <p:nvPr/>
        </p:nvSpPr>
        <p:spPr bwMode="auto">
          <a:xfrm rot="-2760158">
            <a:off x="1524000" y="6096001"/>
            <a:ext cx="80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3333CC"/>
                </a:solidFill>
              </a:rPr>
              <a:t>Haze</a:t>
            </a:r>
            <a:endParaRPr lang="en-US" altLang="en-US" sz="2400">
              <a:solidFill>
                <a:srgbClr val="000000"/>
              </a:solidFill>
            </a:endParaRPr>
          </a:p>
        </p:txBody>
      </p:sp>
      <p:sp>
        <p:nvSpPr>
          <p:cNvPr id="10245" name="Text Box 5"/>
          <p:cNvSpPr txBox="1">
            <a:spLocks noChangeArrowheads="1"/>
          </p:cNvSpPr>
          <p:nvPr/>
        </p:nvSpPr>
        <p:spPr bwMode="auto">
          <a:xfrm rot="-2742912">
            <a:off x="1990725" y="60960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3300"/>
                </a:solidFill>
              </a:rPr>
              <a:t>Clouds</a:t>
            </a:r>
            <a:endParaRPr lang="en-US" altLang="en-US" sz="2400">
              <a:solidFill>
                <a:srgbClr val="000000"/>
              </a:solidFill>
            </a:endParaRPr>
          </a:p>
        </p:txBody>
      </p:sp>
      <p:sp>
        <p:nvSpPr>
          <p:cNvPr id="10246" name="Text Box 6"/>
          <p:cNvSpPr txBox="1">
            <a:spLocks noChangeArrowheads="1"/>
          </p:cNvSpPr>
          <p:nvPr/>
        </p:nvSpPr>
        <p:spPr bwMode="auto">
          <a:xfrm rot="-3160190">
            <a:off x="2740025" y="6096000"/>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Veg.</a:t>
            </a:r>
          </a:p>
        </p:txBody>
      </p:sp>
      <p:sp>
        <p:nvSpPr>
          <p:cNvPr id="10247" name="Text Box 7"/>
          <p:cNvSpPr txBox="1">
            <a:spLocks noChangeArrowheads="1"/>
          </p:cNvSpPr>
          <p:nvPr/>
        </p:nvSpPr>
        <p:spPr bwMode="auto">
          <a:xfrm rot="-3017422">
            <a:off x="4175125" y="3292475"/>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Cirrus</a:t>
            </a:r>
          </a:p>
        </p:txBody>
      </p:sp>
      <p:sp>
        <p:nvSpPr>
          <p:cNvPr id="10248" name="Text Box 8"/>
          <p:cNvSpPr txBox="1">
            <a:spLocks noChangeArrowheads="1"/>
          </p:cNvSpPr>
          <p:nvPr/>
        </p:nvSpPr>
        <p:spPr bwMode="auto">
          <a:xfrm rot="-3218979">
            <a:off x="5598319" y="6055519"/>
            <a:ext cx="1300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Part. size</a:t>
            </a:r>
          </a:p>
        </p:txBody>
      </p:sp>
      <p:sp>
        <p:nvSpPr>
          <p:cNvPr id="10249" name="Text Box 9"/>
          <p:cNvSpPr txBox="1">
            <a:spLocks noChangeArrowheads="1"/>
          </p:cNvSpPr>
          <p:nvPr/>
        </p:nvSpPr>
        <p:spPr bwMode="auto">
          <a:xfrm rot="-3017422">
            <a:off x="4970462" y="3335338"/>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Snow</a:t>
            </a:r>
          </a:p>
        </p:txBody>
      </p:sp>
    </p:spTree>
    <p:extLst>
      <p:ext uri="{BB962C8B-B14F-4D97-AF65-F5344CB8AC3E}">
        <p14:creationId xmlns:p14="http://schemas.microsoft.com/office/powerpoint/2010/main" val="3861171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52400"/>
            <a:ext cx="7391400" cy="7391400"/>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SMS-II</a:t>
            </a:r>
            <a:endParaRPr lang="en-US" dirty="0">
              <a:solidFill>
                <a:srgbClr val="FFFF00"/>
              </a:solidFill>
            </a:endParaRPr>
          </a:p>
        </p:txBody>
      </p:sp>
      <p:sp>
        <p:nvSpPr>
          <p:cNvPr id="3" name="Content Placeholder 2"/>
          <p:cNvSpPr>
            <a:spLocks noGrp="1"/>
          </p:cNvSpPr>
          <p:nvPr>
            <p:ph idx="1"/>
          </p:nvPr>
        </p:nvSpPr>
        <p:spPr>
          <a:xfrm>
            <a:off x="6096000" y="6553200"/>
            <a:ext cx="3276600" cy="381000"/>
          </a:xfrm>
        </p:spPr>
        <p:txBody>
          <a:bodyPr/>
          <a:lstStyle/>
          <a:p>
            <a:r>
              <a:rPr lang="en-US" sz="1600" dirty="0" smtClean="0">
                <a:solidFill>
                  <a:schemeClr val="bg1"/>
                </a:solidFill>
              </a:rPr>
              <a:t>22-August-1979!</a:t>
            </a:r>
            <a:endParaRPr lang="en-US" sz="1600" dirty="0">
              <a:solidFill>
                <a:schemeClr val="bg1"/>
              </a:solidFill>
            </a:endParaRP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21</a:t>
            </a:fld>
            <a:endParaRPr lang="en-US">
              <a:solidFill>
                <a:srgbClr val="000000"/>
              </a:solidFill>
            </a:endParaRPr>
          </a:p>
        </p:txBody>
      </p:sp>
      <p:sp>
        <p:nvSpPr>
          <p:cNvPr id="6" name="TextBox 5"/>
          <p:cNvSpPr txBox="1"/>
          <p:nvPr/>
        </p:nvSpPr>
        <p:spPr>
          <a:xfrm>
            <a:off x="914400" y="2590800"/>
            <a:ext cx="1697901" cy="369332"/>
          </a:xfrm>
          <a:prstGeom prst="rect">
            <a:avLst/>
          </a:prstGeom>
          <a:noFill/>
        </p:spPr>
        <p:txBody>
          <a:bodyPr wrap="none" rtlCol="0">
            <a:spAutoFit/>
          </a:bodyPr>
          <a:lstStyle/>
          <a:p>
            <a:r>
              <a:rPr lang="en-US" dirty="0" smtClean="0">
                <a:solidFill>
                  <a:srgbClr val="FFFF00"/>
                </a:solidFill>
              </a:rPr>
              <a:t>Enrique   </a:t>
            </a:r>
            <a:r>
              <a:rPr lang="en-US" dirty="0" err="1" smtClean="0">
                <a:solidFill>
                  <a:srgbClr val="FFFF00"/>
                </a:solidFill>
              </a:rPr>
              <a:t>Fefa</a:t>
            </a:r>
            <a:endParaRPr lang="en-US" b="1" dirty="0" smtClean="0">
              <a:solidFill>
                <a:srgbClr val="FFFF00"/>
              </a:solidFill>
            </a:endParaRPr>
          </a:p>
        </p:txBody>
      </p:sp>
    </p:spTree>
    <p:extLst>
      <p:ext uri="{BB962C8B-B14F-4D97-AF65-F5344CB8AC3E}">
        <p14:creationId xmlns:p14="http://schemas.microsoft.com/office/powerpoint/2010/main" val="343371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861" y="0"/>
            <a:ext cx="7086600" cy="857250"/>
          </a:xfrm>
        </p:spPr>
        <p:txBody>
          <a:bodyPr/>
          <a:lstStyle/>
          <a:p>
            <a:r>
              <a:rPr lang="en-US" sz="3600" b="1" dirty="0">
                <a:solidFill>
                  <a:schemeClr val="tx1"/>
                </a:solidFill>
                <a:effectLst>
                  <a:outerShdw blurRad="38100" dist="38100" dir="2700000" algn="tl">
                    <a:srgbClr val="000000">
                      <a:alpha val="43137"/>
                    </a:srgbClr>
                  </a:outerShdw>
                </a:effectLst>
              </a:rPr>
              <a:t>Assembled GOES-R Spacecraft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13" y="1021431"/>
            <a:ext cx="8219767" cy="5201572"/>
          </a:xfrm>
          <a:prstGeom prst="rect">
            <a:avLst/>
          </a:prstGeom>
        </p:spPr>
      </p:pic>
      <p:sp>
        <p:nvSpPr>
          <p:cNvPr id="6" name="Slide Number Placeholder 5"/>
          <p:cNvSpPr>
            <a:spLocks noGrp="1"/>
          </p:cNvSpPr>
          <p:nvPr>
            <p:ph type="sldNum" sz="quarter" idx="12"/>
          </p:nvPr>
        </p:nvSpPr>
        <p:spPr>
          <a:xfrm>
            <a:off x="7010400" y="6584156"/>
            <a:ext cx="2133600" cy="273844"/>
          </a:xfrm>
        </p:spPr>
        <p:txBody>
          <a:bodyPr/>
          <a:lstStyle/>
          <a:p>
            <a:pPr>
              <a:defRPr/>
            </a:pPr>
            <a:fld id="{6ECF5EF8-31B4-4F78-B46E-860652303D3D}" type="slidenum">
              <a:rPr lang="en-US" smtClean="0">
                <a:solidFill>
                  <a:prstClr val="white"/>
                </a:solidFill>
              </a:rPr>
              <a:pPr>
                <a:defRPr/>
              </a:pPr>
              <a:t>210</a:t>
            </a:fld>
            <a:endParaRPr lang="en-US" dirty="0">
              <a:solidFill>
                <a:prstClr val="white"/>
              </a:solidFill>
            </a:endParaRPr>
          </a:p>
        </p:txBody>
      </p:sp>
    </p:spTree>
    <p:extLst>
      <p:ext uri="{BB962C8B-B14F-4D97-AF65-F5344CB8AC3E}">
        <p14:creationId xmlns:p14="http://schemas.microsoft.com/office/powerpoint/2010/main" val="1602772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22</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a:solidFill>
                  <a:srgbClr val="333399"/>
                </a:solidFill>
              </a:rPr>
              <a:t>GOES-8/12</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a:t>
            </a:r>
          </a:p>
          <a:p>
            <a:pPr eaLnBrk="1" fontAlgn="base" hangingPunct="1">
              <a:spcBef>
                <a:spcPct val="0"/>
              </a:spcBef>
              <a:spcAft>
                <a:spcPct val="0"/>
              </a:spcAft>
            </a:pPr>
            <a:r>
              <a:rPr lang="en-US" sz="1400" b="1" dirty="0">
                <a:solidFill>
                  <a:srgbClr val="333399"/>
                </a:solidFill>
              </a:rPr>
              <a:t>1994</a:t>
            </a:r>
          </a:p>
          <a:p>
            <a:pPr eaLnBrk="1" fontAlgn="base" hangingPunct="1">
              <a:spcBef>
                <a:spcPct val="0"/>
              </a:spcBef>
              <a:spcAft>
                <a:spcPct val="0"/>
              </a:spcAft>
            </a:pPr>
            <a:r>
              <a:rPr lang="en-US" sz="1400" b="1" dirty="0">
                <a:solidFill>
                  <a:srgbClr val="333399"/>
                </a:solidFill>
              </a:rPr>
              <a:t>1995</a:t>
            </a:r>
          </a:p>
          <a:p>
            <a:pPr eaLnBrk="1" fontAlgn="base" hangingPunct="1">
              <a:spcBef>
                <a:spcPct val="0"/>
              </a:spcBef>
              <a:spcAft>
                <a:spcPct val="0"/>
              </a:spcAft>
            </a:pPr>
            <a:r>
              <a:rPr lang="en-US" sz="1400" b="1" dirty="0">
                <a:solidFill>
                  <a:srgbClr val="333399"/>
                </a:solidFill>
              </a:rPr>
              <a:t>1997</a:t>
            </a:r>
          </a:p>
          <a:p>
            <a:pPr eaLnBrk="1" fontAlgn="base" hangingPunct="1">
              <a:spcBef>
                <a:spcPct val="0"/>
              </a:spcBef>
              <a:spcAft>
                <a:spcPct val="0"/>
              </a:spcAft>
            </a:pPr>
            <a:r>
              <a:rPr lang="en-US" sz="1400" b="1" dirty="0">
                <a:solidFill>
                  <a:srgbClr val="333399"/>
                </a:solidFill>
              </a:rPr>
              <a:t>2000</a:t>
            </a:r>
          </a:p>
          <a:p>
            <a:pPr eaLnBrk="1" fontAlgn="base" hangingPunct="1">
              <a:spcBef>
                <a:spcPct val="0"/>
              </a:spcBef>
              <a:spcAft>
                <a:spcPct val="0"/>
              </a:spcAft>
            </a:pPr>
            <a:r>
              <a:rPr lang="en-US" sz="1400" b="1" dirty="0">
                <a:solidFill>
                  <a:srgbClr val="333399"/>
                </a:solidFill>
              </a:rPr>
              <a:t>2001</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3-axis stabilized.</a:t>
            </a:r>
          </a:p>
          <a:p>
            <a:pPr eaLnBrk="1" fontAlgn="base" hangingPunct="1">
              <a:spcBef>
                <a:spcPct val="0"/>
              </a:spcBef>
              <a:spcAft>
                <a:spcPct val="0"/>
              </a:spcAft>
            </a:pPr>
            <a:r>
              <a:rPr lang="en-US" sz="1400" b="1" dirty="0">
                <a:solidFill>
                  <a:srgbClr val="333399"/>
                </a:solidFill>
              </a:rPr>
              <a:t>Imager Bands: 4 IR; 1 visible.</a:t>
            </a:r>
          </a:p>
          <a:p>
            <a:pPr eaLnBrk="1" fontAlgn="base" hangingPunct="1">
              <a:spcBef>
                <a:spcPct val="0"/>
              </a:spcBef>
              <a:spcAft>
                <a:spcPct val="0"/>
              </a:spcAft>
            </a:pPr>
            <a:r>
              <a:rPr lang="en-US" sz="1400" b="1" dirty="0">
                <a:solidFill>
                  <a:srgbClr val="333399"/>
                </a:solidFill>
              </a:rPr>
              <a:t>Operational  Sounder	 </a:t>
            </a:r>
          </a:p>
          <a:p>
            <a:pPr eaLnBrk="1" fontAlgn="base" hangingPunct="1">
              <a:spcBef>
                <a:spcPct val="0"/>
              </a:spcBef>
              <a:spcAft>
                <a:spcPct val="0"/>
              </a:spcAft>
            </a:pPr>
            <a:r>
              <a:rPr lang="en-US" sz="1400" b="1" dirty="0">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8002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GOES-R/S/T/U</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Planned Launch</a:t>
            </a:r>
          </a:p>
          <a:p>
            <a:pPr eaLnBrk="1" fontAlgn="base" hangingPunct="1">
              <a:spcBef>
                <a:spcPct val="0"/>
              </a:spcBef>
              <a:spcAft>
                <a:spcPct val="0"/>
              </a:spcAft>
            </a:pPr>
            <a:r>
              <a:rPr lang="en-US" sz="1400" b="1" i="1" dirty="0" smtClean="0">
                <a:solidFill>
                  <a:srgbClr val="333399"/>
                </a:solidFill>
              </a:rPr>
              <a:t>2016</a:t>
            </a:r>
            <a:endParaRPr lang="en-US" sz="1400" b="1" i="1" dirty="0">
              <a:solidFill>
                <a:srgbClr val="333399"/>
              </a:solidFill>
            </a:endParaRPr>
          </a:p>
          <a:p>
            <a:pPr eaLnBrk="1" fontAlgn="base" hangingPunct="1">
              <a:spcBef>
                <a:spcPct val="0"/>
              </a:spcBef>
              <a:spcAft>
                <a:spcPct val="0"/>
              </a:spcAft>
            </a:pPr>
            <a:r>
              <a:rPr lang="en-US" sz="1400" b="1" i="1" dirty="0">
                <a:solidFill>
                  <a:srgbClr val="333399"/>
                </a:solidFill>
              </a:rPr>
              <a:t>2017</a:t>
            </a:r>
          </a:p>
          <a:p>
            <a:pPr eaLnBrk="1" fontAlgn="base" hangingPunct="1">
              <a:spcBef>
                <a:spcPct val="0"/>
              </a:spcBef>
              <a:spcAft>
                <a:spcPct val="0"/>
              </a:spcAft>
            </a:pPr>
            <a:r>
              <a:rPr lang="en-US" sz="1400" b="1" i="1" dirty="0">
                <a:solidFill>
                  <a:srgbClr val="333399"/>
                </a:solidFill>
              </a:rPr>
              <a:t>2020</a:t>
            </a:r>
          </a:p>
          <a:p>
            <a:pPr eaLnBrk="1" fontAlgn="base" hangingPunct="1">
              <a:spcBef>
                <a:spcPct val="0"/>
              </a:spcBef>
              <a:spcAft>
                <a:spcPct val="0"/>
              </a:spcAft>
            </a:pPr>
            <a:r>
              <a:rPr lang="en-US" sz="1400" b="1" i="1" dirty="0">
                <a:solidFill>
                  <a:srgbClr val="333399"/>
                </a:solidFill>
              </a:rPr>
              <a:t>2025</a:t>
            </a:r>
          </a:p>
          <a:p>
            <a:pPr eaLnBrk="1" fontAlgn="base" hangingPunct="1">
              <a:spcBef>
                <a:spcPct val="0"/>
              </a:spcBef>
              <a:spcAft>
                <a:spcPct val="0"/>
              </a:spcAft>
            </a:pPr>
            <a:endParaRPr lang="en-US" sz="1400" b="1" i="1" dirty="0">
              <a:solidFill>
                <a:srgbClr val="333399"/>
              </a:solidFill>
            </a:endParaRPr>
          </a:p>
          <a:p>
            <a:pPr eaLnBrk="1" fontAlgn="base" hangingPunct="1">
              <a:spcBef>
                <a:spcPct val="0"/>
              </a:spcBef>
              <a:spcAft>
                <a:spcPct val="0"/>
              </a:spcAft>
            </a:pPr>
            <a:r>
              <a:rPr lang="en-US" sz="1400" b="1" dirty="0">
                <a:solidFill>
                  <a:srgbClr val="333399"/>
                </a:solidFill>
              </a:rPr>
              <a:t>Faster coverage.</a:t>
            </a:r>
          </a:p>
          <a:p>
            <a:pPr eaLnBrk="1" fontAlgn="base" hangingPunct="1">
              <a:spcBef>
                <a:spcPct val="0"/>
              </a:spcBef>
              <a:spcAft>
                <a:spcPct val="0"/>
              </a:spcAft>
            </a:pPr>
            <a:r>
              <a:rPr lang="en-US" sz="1400" b="1" dirty="0">
                <a:solidFill>
                  <a:srgbClr val="333399"/>
                </a:solidFill>
              </a:rPr>
              <a:t>16 Imager Bands.</a:t>
            </a:r>
          </a:p>
          <a:p>
            <a:pPr eaLnBrk="1" fontAlgn="base" hangingPunct="1">
              <a:spcBef>
                <a:spcPct val="0"/>
              </a:spcBef>
              <a:spcAft>
                <a:spcPct val="0"/>
              </a:spcAft>
            </a:pPr>
            <a:r>
              <a:rPr lang="en-US" sz="1400" b="1" dirty="0">
                <a:solidFill>
                  <a:srgbClr val="333399"/>
                </a:solidFill>
              </a:rPr>
              <a:t>Improved spatial.</a:t>
            </a:r>
          </a:p>
          <a:p>
            <a:pPr eaLnBrk="1" fontAlgn="base" hangingPunct="1">
              <a:spcBef>
                <a:spcPct val="0"/>
              </a:spcBef>
              <a:spcAft>
                <a:spcPct val="0"/>
              </a:spcAft>
            </a:pPr>
            <a:r>
              <a:rPr lang="en-US" sz="1400" b="1" dirty="0">
                <a:solidFill>
                  <a:srgbClr val="333399"/>
                </a:solidFill>
              </a:rPr>
              <a:t>No sounder.</a:t>
            </a:r>
          </a:p>
          <a:p>
            <a:pPr eaLnBrk="1" fontAlgn="base" hangingPunct="1">
              <a:spcBef>
                <a:spcPct val="0"/>
              </a:spcBef>
              <a:spcAft>
                <a:spcPct val="0"/>
              </a:spcAft>
            </a:pPr>
            <a:r>
              <a:rPr lang="en-US" sz="1400" b="1" dirty="0">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Tree>
    <p:extLst>
      <p:ext uri="{BB962C8B-B14F-4D97-AF65-F5344CB8AC3E}">
        <p14:creationId xmlns:p14="http://schemas.microsoft.com/office/powerpoint/2010/main" val="3023764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p:cNvPicPr>
          <p:nvPr/>
        </p:nvPicPr>
        <p:blipFill>
          <a:blip r:embed="rId3">
            <a:extLst>
              <a:ext uri="{28A0092B-C50C-407E-A947-70E740481C1C}">
                <a14:useLocalDpi xmlns:a14="http://schemas.microsoft.com/office/drawing/2010/main" val="0"/>
              </a:ext>
            </a:extLst>
          </a:blip>
          <a:srcRect l="53134" b="4703"/>
          <a:stretch>
            <a:fillRect/>
          </a:stretch>
        </p:blipFill>
        <p:spPr bwMode="auto">
          <a:xfrm>
            <a:off x="2286000" y="2506663"/>
            <a:ext cx="40386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p:cNvSpPr>
            <a:spLocks noGrp="1" noChangeArrowheads="1"/>
          </p:cNvSpPr>
          <p:nvPr>
            <p:ph type="title"/>
          </p:nvPr>
        </p:nvSpPr>
        <p:spPr>
          <a:xfrm>
            <a:off x="381000" y="76200"/>
            <a:ext cx="8534400" cy="1143000"/>
          </a:xfrm>
        </p:spPr>
        <p:txBody>
          <a:bodyPr/>
          <a:lstStyle/>
          <a:p>
            <a:pPr eaLnBrk="1" hangingPunct="1"/>
            <a:r>
              <a:rPr lang="en-US" altLang="en-US" dirty="0" smtClean="0">
                <a:solidFill>
                  <a:srgbClr val="FFFF00"/>
                </a:solidFill>
              </a:rPr>
              <a:t>GOES-1 (1975)</a:t>
            </a:r>
          </a:p>
        </p:txBody>
      </p:sp>
      <p:sp>
        <p:nvSpPr>
          <p:cNvPr id="119812" name="Rectangle 3"/>
          <p:cNvSpPr>
            <a:spLocks noGrp="1" noChangeArrowheads="1"/>
          </p:cNvSpPr>
          <p:nvPr>
            <p:ph type="body" idx="1"/>
          </p:nvPr>
        </p:nvSpPr>
        <p:spPr>
          <a:xfrm>
            <a:off x="457200" y="914400"/>
            <a:ext cx="8534400" cy="4525963"/>
          </a:xfrm>
        </p:spPr>
        <p:txBody>
          <a:bodyPr/>
          <a:lstStyle/>
          <a:p>
            <a:pPr eaLnBrk="1" hangingPunct="1"/>
            <a:r>
              <a:rPr lang="en-US" altLang="en-US" dirty="0" smtClean="0">
                <a:solidFill>
                  <a:schemeClr val="bg1"/>
                </a:solidFill>
              </a:rPr>
              <a:t>GOES-1 launched on 16 October 1975</a:t>
            </a:r>
          </a:p>
          <a:p>
            <a:pPr lvl="1" eaLnBrk="1" hangingPunct="1"/>
            <a:r>
              <a:rPr lang="en-US" altLang="en-US" dirty="0" smtClean="0">
                <a:solidFill>
                  <a:schemeClr val="bg1"/>
                </a:solidFill>
              </a:rPr>
              <a:t>One visible and One infrared (IR) band</a:t>
            </a:r>
          </a:p>
        </p:txBody>
      </p:sp>
      <p:pic>
        <p:nvPicPr>
          <p:cNvPr id="119813" name="Picture 4" descr="GOES1launch_Caption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52800"/>
            <a:ext cx="1895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4" name="Group 6"/>
          <p:cNvGrpSpPr>
            <a:grpSpLocks/>
          </p:cNvGrpSpPr>
          <p:nvPr/>
        </p:nvGrpSpPr>
        <p:grpSpPr bwMode="auto">
          <a:xfrm>
            <a:off x="6477000" y="3733800"/>
            <a:ext cx="2617788" cy="2667000"/>
            <a:chOff x="576" y="12576"/>
            <a:chExt cx="4608" cy="3456"/>
          </a:xfrm>
        </p:grpSpPr>
        <p:pic>
          <p:nvPicPr>
            <p:cNvPr id="119817" name="Picture 7" descr="GOES3_CLEAN_NA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2576"/>
              <a:ext cx="460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Text Box 8"/>
            <p:cNvSpPr txBox="1">
              <a:spLocks noChangeArrowheads="1"/>
            </p:cNvSpPr>
            <p:nvPr/>
          </p:nvSpPr>
          <p:spPr bwMode="auto">
            <a:xfrm>
              <a:off x="3207" y="12650"/>
              <a:ext cx="1851"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latin typeface="Times New Roman" pitchFamily="18" charset="0"/>
                </a:rPr>
                <a:t>GOES-3</a:t>
              </a:r>
            </a:p>
          </p:txBody>
        </p:sp>
      </p:grpSp>
      <p:sp>
        <p:nvSpPr>
          <p:cNvPr id="119815"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92D70B-C16C-4280-BB0B-2277B522549F}" type="slidenum">
              <a:rPr lang="en-US" altLang="en-US" smtClean="0"/>
              <a:pPr eaLnBrk="1" hangingPunct="1"/>
              <a:t>23</a:t>
            </a:fld>
            <a:endParaRPr lang="en-US" altLang="en-US" smtClean="0"/>
          </a:p>
        </p:txBody>
      </p:sp>
      <p:sp>
        <p:nvSpPr>
          <p:cNvPr id="119816" name="Text Box 8"/>
          <p:cNvSpPr txBox="1">
            <a:spLocks noChangeArrowheads="1"/>
          </p:cNvSpPr>
          <p:nvPr/>
        </p:nvSpPr>
        <p:spPr bwMode="auto">
          <a:xfrm>
            <a:off x="2557463" y="2643188"/>
            <a:ext cx="1246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latin typeface="Times New Roman" pitchFamily="18" charset="0"/>
              </a:rPr>
              <a:t>GOES-1</a:t>
            </a:r>
          </a:p>
        </p:txBody>
      </p:sp>
    </p:spTree>
    <p:extLst>
      <p:ext uri="{BB962C8B-B14F-4D97-AF65-F5344CB8AC3E}">
        <p14:creationId xmlns:p14="http://schemas.microsoft.com/office/powerpoint/2010/main" val="28659269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smtClean="0">
                <a:solidFill>
                  <a:srgbClr val="FFFF00"/>
                </a:solidFill>
              </a:rPr>
              <a:t>1980: GOES-4 (2</a:t>
            </a:r>
            <a:r>
              <a:rPr lang="en-US" altLang="en-US" baseline="30000" smtClean="0">
                <a:solidFill>
                  <a:srgbClr val="FFFF00"/>
                </a:solidFill>
              </a:rPr>
              <a:t>nd</a:t>
            </a:r>
            <a:r>
              <a:rPr lang="en-US" altLang="en-US" smtClean="0">
                <a:solidFill>
                  <a:srgbClr val="FFFF00"/>
                </a:solidFill>
              </a:rPr>
              <a:t> Generation)</a:t>
            </a:r>
          </a:p>
        </p:txBody>
      </p:sp>
      <p:sp>
        <p:nvSpPr>
          <p:cNvPr id="121859" name="Rectangle 3"/>
          <p:cNvSpPr>
            <a:spLocks noGrp="1" noChangeArrowheads="1"/>
          </p:cNvSpPr>
          <p:nvPr>
            <p:ph type="body" idx="1"/>
          </p:nvPr>
        </p:nvSpPr>
        <p:spPr>
          <a:xfrm>
            <a:off x="4038600" y="1524000"/>
            <a:ext cx="8153400" cy="4525963"/>
          </a:xfrm>
        </p:spPr>
        <p:txBody>
          <a:bodyPr/>
          <a:lstStyle/>
          <a:p>
            <a:pPr eaLnBrk="1" hangingPunct="1"/>
            <a:r>
              <a:rPr lang="en-US" altLang="en-US" b="1" smtClean="0">
                <a:solidFill>
                  <a:schemeClr val="bg1"/>
                </a:solidFill>
              </a:rPr>
              <a:t>Multi-spectral imaging</a:t>
            </a:r>
          </a:p>
          <a:p>
            <a:pPr eaLnBrk="1" hangingPunct="1"/>
            <a:endParaRPr lang="en-US" altLang="en-US" b="1" smtClean="0">
              <a:solidFill>
                <a:schemeClr val="accent2"/>
              </a:solidFill>
            </a:endParaRPr>
          </a:p>
        </p:txBody>
      </p:sp>
      <p:pic>
        <p:nvPicPr>
          <p:cNvPr id="121860" name="Picture 8" descr="OLD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6670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9"/>
          <p:cNvSpPr>
            <a:spLocks noChangeArrowheads="1"/>
          </p:cNvSpPr>
          <p:nvPr/>
        </p:nvSpPr>
        <p:spPr bwMode="auto">
          <a:xfrm>
            <a:off x="76200" y="1524000"/>
            <a:ext cx="441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en-US" altLang="en-US" sz="3200" b="1">
                <a:solidFill>
                  <a:schemeClr val="bg1"/>
                </a:solidFill>
              </a:rPr>
              <a:t>VISSR (Visible Infrared Spin Scan Radiometer) Up to 3 bands</a:t>
            </a:r>
          </a:p>
          <a:p>
            <a:pPr eaLnBrk="1" hangingPunct="1">
              <a:spcBef>
                <a:spcPct val="20000"/>
              </a:spcBef>
              <a:buFontTx/>
              <a:buChar char="•"/>
            </a:pPr>
            <a:endParaRPr lang="en-US" altLang="en-US" sz="3200" b="1">
              <a:solidFill>
                <a:schemeClr val="bg1"/>
              </a:solidFill>
            </a:endParaRPr>
          </a:p>
          <a:p>
            <a:pPr eaLnBrk="1" hangingPunct="1">
              <a:spcBef>
                <a:spcPct val="20000"/>
              </a:spcBef>
              <a:buFontTx/>
              <a:buChar char="•"/>
            </a:pPr>
            <a:r>
              <a:rPr lang="en-US" altLang="en-US" sz="3200" b="1">
                <a:solidFill>
                  <a:schemeClr val="bg1"/>
                </a:solidFill>
              </a:rPr>
              <a:t>Experimental Sounder – VAS</a:t>
            </a:r>
          </a:p>
          <a:p>
            <a:pPr lvl="1" eaLnBrk="1" hangingPunct="1">
              <a:spcBef>
                <a:spcPct val="20000"/>
              </a:spcBef>
              <a:buFontTx/>
              <a:buChar char="–"/>
            </a:pPr>
            <a:r>
              <a:rPr lang="en-US" altLang="en-US" sz="2800" b="1">
                <a:solidFill>
                  <a:schemeClr val="bg1"/>
                </a:solidFill>
              </a:rPr>
              <a:t> VISSR Atmospheric Sounder</a:t>
            </a:r>
          </a:p>
          <a:p>
            <a:pPr lvl="1" eaLnBrk="1" hangingPunct="1">
              <a:spcBef>
                <a:spcPct val="20000"/>
              </a:spcBef>
              <a:buFontTx/>
              <a:buChar char="–"/>
            </a:pPr>
            <a:r>
              <a:rPr lang="en-US" altLang="en-US" sz="2800" b="1">
                <a:solidFill>
                  <a:schemeClr val="bg1"/>
                </a:solidFill>
              </a:rPr>
              <a:t>12 bands</a:t>
            </a:r>
          </a:p>
        </p:txBody>
      </p:sp>
      <p:sp>
        <p:nvSpPr>
          <p:cNvPr id="121862"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E56D21-E979-4BC5-A243-9453696E7D2F}" type="slidenum">
              <a:rPr lang="en-US" altLang="en-US" smtClean="0"/>
              <a:pPr eaLnBrk="1" hangingPunct="1"/>
              <a:t>24</a:t>
            </a:fld>
            <a:endParaRPr lang="en-US" altLang="en-US" smtClean="0"/>
          </a:p>
        </p:txBody>
      </p:sp>
    </p:spTree>
    <p:extLst>
      <p:ext uri="{BB962C8B-B14F-4D97-AF65-F5344CB8AC3E}">
        <p14:creationId xmlns:p14="http://schemas.microsoft.com/office/powerpoint/2010/main" val="345747214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smtClean="0">
                <a:solidFill>
                  <a:srgbClr val="FFFF00"/>
                </a:solidFill>
              </a:rPr>
              <a:t>1994: GOES-8 (3</a:t>
            </a:r>
            <a:r>
              <a:rPr lang="en-US" altLang="en-US" baseline="30000" smtClean="0">
                <a:solidFill>
                  <a:srgbClr val="FFFF00"/>
                </a:solidFill>
              </a:rPr>
              <a:t>rd</a:t>
            </a:r>
            <a:r>
              <a:rPr lang="en-US" altLang="en-US" smtClean="0">
                <a:solidFill>
                  <a:srgbClr val="FFFF00"/>
                </a:solidFill>
              </a:rPr>
              <a:t> Generation)</a:t>
            </a:r>
          </a:p>
        </p:txBody>
      </p:sp>
      <p:sp>
        <p:nvSpPr>
          <p:cNvPr id="126979" name="Rectangle 3"/>
          <p:cNvSpPr>
            <a:spLocks noGrp="1" noChangeArrowheads="1"/>
          </p:cNvSpPr>
          <p:nvPr>
            <p:ph type="body" idx="1"/>
          </p:nvPr>
        </p:nvSpPr>
        <p:spPr/>
        <p:txBody>
          <a:bodyPr/>
          <a:lstStyle/>
          <a:p>
            <a:pPr eaLnBrk="1" hangingPunct="1"/>
            <a:r>
              <a:rPr lang="en-US" altLang="en-US" b="1" smtClean="0">
                <a:solidFill>
                  <a:schemeClr val="bg1"/>
                </a:solidFill>
              </a:rPr>
              <a:t>3-axis stabilized</a:t>
            </a:r>
          </a:p>
          <a:p>
            <a:pPr eaLnBrk="1" hangingPunct="1"/>
            <a:endParaRPr lang="en-US" altLang="en-US" b="1" smtClean="0">
              <a:solidFill>
                <a:schemeClr val="bg1"/>
              </a:solidFill>
            </a:endParaRPr>
          </a:p>
          <a:p>
            <a:pPr eaLnBrk="1" hangingPunct="1"/>
            <a:r>
              <a:rPr lang="en-US" altLang="en-US" b="1" smtClean="0">
                <a:solidFill>
                  <a:schemeClr val="bg1"/>
                </a:solidFill>
              </a:rPr>
              <a:t>Imager Bands: </a:t>
            </a:r>
          </a:p>
          <a:p>
            <a:pPr lvl="1" eaLnBrk="1" hangingPunct="1"/>
            <a:r>
              <a:rPr lang="en-US" altLang="en-US" b="1" smtClean="0">
                <a:solidFill>
                  <a:schemeClr val="bg1"/>
                </a:solidFill>
              </a:rPr>
              <a:t>4 IR; 1 visible</a:t>
            </a:r>
          </a:p>
          <a:p>
            <a:pPr lvl="1" eaLnBrk="1" hangingPunct="1"/>
            <a:r>
              <a:rPr lang="en-US" altLang="en-US" b="1" smtClean="0">
                <a:solidFill>
                  <a:schemeClr val="bg1"/>
                </a:solidFill>
              </a:rPr>
              <a:t>4-8 km IR IGFOV</a:t>
            </a:r>
          </a:p>
          <a:p>
            <a:pPr eaLnBrk="1" hangingPunct="1"/>
            <a:endParaRPr lang="en-US" altLang="en-US" b="1" smtClean="0">
              <a:solidFill>
                <a:schemeClr val="bg1"/>
              </a:solidFill>
            </a:endParaRPr>
          </a:p>
          <a:p>
            <a:pPr eaLnBrk="1" hangingPunct="1"/>
            <a:r>
              <a:rPr lang="en-US" altLang="en-US" b="1" smtClean="0">
                <a:solidFill>
                  <a:schemeClr val="bg1"/>
                </a:solidFill>
              </a:rPr>
              <a:t>Operational Sounder</a:t>
            </a:r>
          </a:p>
          <a:p>
            <a:pPr lvl="1" eaLnBrk="1" hangingPunct="1"/>
            <a:r>
              <a:rPr lang="en-US" altLang="en-US" b="1" smtClean="0">
                <a:solidFill>
                  <a:schemeClr val="bg1"/>
                </a:solidFill>
              </a:rPr>
              <a:t>18 IR bands	</a:t>
            </a:r>
          </a:p>
        </p:txBody>
      </p:sp>
      <p:pic>
        <p:nvPicPr>
          <p:cNvPr id="126980" name="Picture 5" descr="sndrf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74825"/>
            <a:ext cx="46482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0E6C6D5-2DB7-4D1A-B2C1-A98BE88785AA}" type="slidenum">
              <a:rPr lang="en-US" altLang="en-US" smtClean="0"/>
              <a:pPr eaLnBrk="1" hangingPunct="1"/>
              <a:t>25</a:t>
            </a:fld>
            <a:endParaRPr lang="en-US" altLang="en-US" smtClean="0"/>
          </a:p>
        </p:txBody>
      </p:sp>
    </p:spTree>
    <p:extLst>
      <p:ext uri="{BB962C8B-B14F-4D97-AF65-F5344CB8AC3E}">
        <p14:creationId xmlns:p14="http://schemas.microsoft.com/office/powerpoint/2010/main" val="377274700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0"/>
            <a:ext cx="7772400" cy="762000"/>
          </a:xfrm>
        </p:spPr>
        <p:txBody>
          <a:bodyPr/>
          <a:lstStyle/>
          <a:p>
            <a:pPr eaLnBrk="1" hangingPunct="1"/>
            <a:r>
              <a:rPr lang="en-US" altLang="en-US" dirty="0" smtClean="0">
                <a:solidFill>
                  <a:srgbClr val="FFFF00"/>
                </a:solidFill>
              </a:rPr>
              <a:t>GOES-8/M Sounder</a:t>
            </a:r>
          </a:p>
        </p:txBody>
      </p:sp>
      <p:graphicFrame>
        <p:nvGraphicFramePr>
          <p:cNvPr id="128003" name="Object 3"/>
          <p:cNvGraphicFramePr>
            <a:graphicFrameLocks noChangeAspect="1"/>
          </p:cNvGraphicFramePr>
          <p:nvPr/>
        </p:nvGraphicFramePr>
        <p:xfrm>
          <a:off x="1447800" y="1524000"/>
          <a:ext cx="6248400" cy="4679950"/>
        </p:xfrm>
        <a:graphic>
          <a:graphicData uri="http://schemas.openxmlformats.org/presentationml/2006/ole">
            <mc:AlternateContent xmlns:mc="http://schemas.openxmlformats.org/markup-compatibility/2006">
              <mc:Choice xmlns:v="urn:schemas-microsoft-com:vml" Requires="v">
                <p:oleObj spid="_x0000_s5153" name="Paint Shop Pro Image" r:id="rId3" imgW="4936585" imgH="3697561" progId="PaintShopPro">
                  <p:embed/>
                </p:oleObj>
              </mc:Choice>
              <mc:Fallback>
                <p:oleObj name="Paint Shop Pro Image" r:id="rId3" imgW="4936585" imgH="3697561" progId="PaintShopPro">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0"/>
                        <a:ext cx="62484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004" name="Text Box 4"/>
          <p:cNvSpPr txBox="1">
            <a:spLocks noChangeArrowheads="1"/>
          </p:cNvSpPr>
          <p:nvPr/>
        </p:nvSpPr>
        <p:spPr bwMode="auto">
          <a:xfrm>
            <a:off x="1981200" y="685800"/>
            <a:ext cx="5233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000000"/>
                </a:solidFill>
                <a:latin typeface="Times New Roman" pitchFamily="18" charset="0"/>
              </a:rPr>
              <a:t>18 Infrared Channels (1 Visible Channel)</a:t>
            </a:r>
          </a:p>
          <a:p>
            <a:r>
              <a:rPr lang="en-US" altLang="en-US" sz="2400">
                <a:solidFill>
                  <a:srgbClr val="000000"/>
                </a:solidFill>
                <a:latin typeface="Times New Roman" pitchFamily="18" charset="0"/>
              </a:rPr>
              <a:t>Filter Wheel Radiometer</a:t>
            </a:r>
          </a:p>
        </p:txBody>
      </p:sp>
      <p:sp>
        <p:nvSpPr>
          <p:cNvPr id="128005" name="Text Box 5"/>
          <p:cNvSpPr txBox="1">
            <a:spLocks noChangeArrowheads="1"/>
          </p:cNvSpPr>
          <p:nvPr/>
        </p:nvSpPr>
        <p:spPr bwMode="auto">
          <a:xfrm>
            <a:off x="1644650" y="6248400"/>
            <a:ext cx="292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en-US" altLang="en-US" sz="2400">
                <a:solidFill>
                  <a:srgbClr val="000000"/>
                </a:solidFill>
                <a:latin typeface="Times New Roman" pitchFamily="18" charset="0"/>
              </a:rPr>
              <a:t> Operational		</a:t>
            </a:r>
          </a:p>
        </p:txBody>
      </p:sp>
      <p:sp>
        <p:nvSpPr>
          <p:cNvPr id="128006" name="Text Box 6"/>
          <p:cNvSpPr txBox="1">
            <a:spLocks noChangeArrowheads="1"/>
          </p:cNvSpPr>
          <p:nvPr/>
        </p:nvSpPr>
        <p:spPr bwMode="auto">
          <a:xfrm>
            <a:off x="4724400" y="6248400"/>
            <a:ext cx="3217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en-US" altLang="en-US" sz="2400">
                <a:solidFill>
                  <a:srgbClr val="000000"/>
                </a:solidFill>
                <a:latin typeface="Times New Roman" pitchFamily="18" charset="0"/>
              </a:rPr>
              <a:t> Higher Signal-to-Noise</a:t>
            </a:r>
          </a:p>
        </p:txBody>
      </p:sp>
    </p:spTree>
    <p:extLst>
      <p:ext uri="{BB962C8B-B14F-4D97-AF65-F5344CB8AC3E}">
        <p14:creationId xmlns:p14="http://schemas.microsoft.com/office/powerpoint/2010/main" val="66501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wvcomp_g7_g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0"/>
            <a:ext cx="2362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8" name="Picture 4" descr="spac02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17510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05000" y="2209800"/>
            <a:ext cx="1120820" cy="369332"/>
          </a:xfrm>
          <a:prstGeom prst="rect">
            <a:avLst/>
          </a:prstGeom>
          <a:noFill/>
        </p:spPr>
        <p:txBody>
          <a:bodyPr wrap="none" rtlCol="0">
            <a:spAutoFit/>
          </a:bodyPr>
          <a:lstStyle/>
          <a:p>
            <a:r>
              <a:rPr lang="en-US" dirty="0" smtClean="0"/>
              <a:t>GOES-7:</a:t>
            </a:r>
            <a:endParaRPr lang="en-US" dirty="0"/>
          </a:p>
        </p:txBody>
      </p:sp>
      <p:sp>
        <p:nvSpPr>
          <p:cNvPr id="6" name="TextBox 5"/>
          <p:cNvSpPr txBox="1"/>
          <p:nvPr/>
        </p:nvSpPr>
        <p:spPr>
          <a:xfrm>
            <a:off x="6575380" y="2221468"/>
            <a:ext cx="1120820" cy="369332"/>
          </a:xfrm>
          <a:prstGeom prst="rect">
            <a:avLst/>
          </a:prstGeom>
          <a:noFill/>
        </p:spPr>
        <p:txBody>
          <a:bodyPr wrap="none" rtlCol="0">
            <a:spAutoFit/>
          </a:bodyPr>
          <a:lstStyle/>
          <a:p>
            <a:r>
              <a:rPr lang="en-US" dirty="0" smtClean="0"/>
              <a:t>GOES-8:</a:t>
            </a:r>
            <a:endParaRPr lang="en-US" dirty="0"/>
          </a:p>
        </p:txBody>
      </p:sp>
    </p:spTree>
    <p:extLst>
      <p:ext uri="{BB962C8B-B14F-4D97-AF65-F5344CB8AC3E}">
        <p14:creationId xmlns:p14="http://schemas.microsoft.com/office/powerpoint/2010/main" val="3271241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G7g8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3"/>
          <p:cNvSpPr txBox="1">
            <a:spLocks noChangeArrowheads="1"/>
          </p:cNvSpPr>
          <p:nvPr/>
        </p:nvSpPr>
        <p:spPr bwMode="auto">
          <a:xfrm>
            <a:off x="822325" y="417513"/>
            <a:ext cx="7331075" cy="396875"/>
          </a:xfrm>
          <a:prstGeom prst="rect">
            <a:avLst/>
          </a:prstGeom>
          <a:solidFill>
            <a:srgbClr val="F5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srgbClr val="000000"/>
                </a:solidFill>
              </a:rPr>
              <a:t>Note additional cloud-top structure is seen in the GOES-8 data.</a:t>
            </a:r>
          </a:p>
        </p:txBody>
      </p:sp>
    </p:spTree>
    <p:extLst>
      <p:ext uri="{BB962C8B-B14F-4D97-AF65-F5344CB8AC3E}">
        <p14:creationId xmlns:p14="http://schemas.microsoft.com/office/powerpoint/2010/main" val="1873075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CDDE79-9E7B-4267-A366-E34D598EAC60}" type="slidenum">
              <a:rPr lang="en-US" smtClean="0">
                <a:solidFill>
                  <a:srgbClr val="000000"/>
                </a:solidFill>
              </a:rPr>
              <a:pPr>
                <a:defRPr/>
              </a:pPr>
              <a:t>29</a:t>
            </a:fld>
            <a:endParaRPr lang="en-US">
              <a:solidFill>
                <a:srgbClr val="000000"/>
              </a:solidFill>
            </a:endParaRPr>
          </a:p>
        </p:txBody>
      </p:sp>
      <p:grpSp>
        <p:nvGrpSpPr>
          <p:cNvPr id="3" name="Group 8775"/>
          <p:cNvGrpSpPr>
            <a:grpSpLocks/>
          </p:cNvGrpSpPr>
          <p:nvPr/>
        </p:nvGrpSpPr>
        <p:grpSpPr bwMode="auto">
          <a:xfrm>
            <a:off x="381000" y="1600200"/>
            <a:ext cx="8229600" cy="5105400"/>
            <a:chOff x="14352" y="9613"/>
            <a:chExt cx="4736" cy="2619"/>
          </a:xfrm>
        </p:grpSpPr>
        <p:pic>
          <p:nvPicPr>
            <p:cNvPr id="4" name="Picture 8772" descr="goes78vis1hires"/>
            <p:cNvPicPr>
              <a:picLocks noChangeAspect="1" noChangeArrowheads="1"/>
            </p:cNvPicPr>
            <p:nvPr/>
          </p:nvPicPr>
          <p:blipFill>
            <a:blip r:embed="rId2">
              <a:extLst>
                <a:ext uri="{28A0092B-C50C-407E-A947-70E740481C1C}">
                  <a14:useLocalDpi xmlns:a14="http://schemas.microsoft.com/office/drawing/2010/main" val="0"/>
                </a:ext>
              </a:extLst>
            </a:blip>
            <a:srcRect r="49872"/>
            <a:stretch>
              <a:fillRect/>
            </a:stretch>
          </p:blipFill>
          <p:spPr bwMode="auto">
            <a:xfrm>
              <a:off x="16712" y="9615"/>
              <a:ext cx="2376" cy="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773" descr="goes78vis1hires"/>
            <p:cNvPicPr>
              <a:picLocks noChangeAspect="1" noChangeArrowheads="1"/>
            </p:cNvPicPr>
            <p:nvPr/>
          </p:nvPicPr>
          <p:blipFill>
            <a:blip r:embed="rId2">
              <a:extLst>
                <a:ext uri="{28A0092B-C50C-407E-A947-70E740481C1C}">
                  <a14:useLocalDpi xmlns:a14="http://schemas.microsoft.com/office/drawing/2010/main" val="0"/>
                </a:ext>
              </a:extLst>
            </a:blip>
            <a:srcRect l="49870"/>
            <a:stretch>
              <a:fillRect/>
            </a:stretch>
          </p:blipFill>
          <p:spPr bwMode="auto">
            <a:xfrm>
              <a:off x="14352" y="9613"/>
              <a:ext cx="2376" cy="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3"/>
          <p:cNvSpPr txBox="1">
            <a:spLocks noChangeArrowheads="1"/>
          </p:cNvSpPr>
          <p:nvPr/>
        </p:nvSpPr>
        <p:spPr bwMode="auto">
          <a:xfrm>
            <a:off x="822325" y="417513"/>
            <a:ext cx="7331075" cy="707886"/>
          </a:xfrm>
          <a:prstGeom prst="rect">
            <a:avLst/>
          </a:prstGeom>
          <a:solidFill>
            <a:srgbClr val="F5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srgbClr val="000000"/>
                </a:solidFill>
              </a:rPr>
              <a:t>Note </a:t>
            </a:r>
            <a:r>
              <a:rPr lang="en-US" altLang="en-US" sz="2000" dirty="0" smtClean="0">
                <a:solidFill>
                  <a:srgbClr val="000000"/>
                </a:solidFill>
              </a:rPr>
              <a:t>the improved data, even with a very similar “spatial resolution” seen </a:t>
            </a:r>
            <a:r>
              <a:rPr lang="en-US" altLang="en-US" sz="2000" dirty="0">
                <a:solidFill>
                  <a:srgbClr val="000000"/>
                </a:solidFill>
              </a:rPr>
              <a:t>in the GOES-8 data.</a:t>
            </a:r>
          </a:p>
        </p:txBody>
      </p:sp>
      <p:sp>
        <p:nvSpPr>
          <p:cNvPr id="7" name="TextBox 6"/>
          <p:cNvSpPr txBox="1"/>
          <p:nvPr/>
        </p:nvSpPr>
        <p:spPr>
          <a:xfrm>
            <a:off x="1762700" y="4343400"/>
            <a:ext cx="1056700" cy="369332"/>
          </a:xfrm>
          <a:prstGeom prst="rect">
            <a:avLst/>
          </a:prstGeom>
          <a:noFill/>
        </p:spPr>
        <p:txBody>
          <a:bodyPr wrap="none" rtlCol="0">
            <a:spAutoFit/>
          </a:bodyPr>
          <a:lstStyle/>
          <a:p>
            <a:r>
              <a:rPr lang="en-US" dirty="0" smtClean="0">
                <a:solidFill>
                  <a:schemeClr val="bg1"/>
                </a:solidFill>
              </a:rPr>
              <a:t>GOES-7</a:t>
            </a:r>
            <a:endParaRPr lang="en-US" dirty="0">
              <a:solidFill>
                <a:schemeClr val="bg1"/>
              </a:solidFill>
            </a:endParaRPr>
          </a:p>
        </p:txBody>
      </p:sp>
      <p:sp>
        <p:nvSpPr>
          <p:cNvPr id="8" name="TextBox 7"/>
          <p:cNvSpPr txBox="1"/>
          <p:nvPr/>
        </p:nvSpPr>
        <p:spPr>
          <a:xfrm>
            <a:off x="5801300" y="4355068"/>
            <a:ext cx="1056700" cy="369332"/>
          </a:xfrm>
          <a:prstGeom prst="rect">
            <a:avLst/>
          </a:prstGeom>
          <a:noFill/>
        </p:spPr>
        <p:txBody>
          <a:bodyPr wrap="none" rtlCol="0">
            <a:spAutoFit/>
          </a:bodyPr>
          <a:lstStyle/>
          <a:p>
            <a:r>
              <a:rPr lang="en-US" dirty="0" smtClean="0">
                <a:solidFill>
                  <a:schemeClr val="bg1"/>
                </a:solidFill>
              </a:rPr>
              <a:t>GOES-8</a:t>
            </a:r>
            <a:endParaRPr lang="en-US" dirty="0">
              <a:solidFill>
                <a:schemeClr val="bg1"/>
              </a:solidFill>
            </a:endParaRPr>
          </a:p>
        </p:txBody>
      </p:sp>
    </p:spTree>
    <p:extLst>
      <p:ext uri="{BB962C8B-B14F-4D97-AF65-F5344CB8AC3E}">
        <p14:creationId xmlns:p14="http://schemas.microsoft.com/office/powerpoint/2010/main" val="3009540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a:t>
            </a:fld>
            <a:endParaRPr lang="en-US" dirty="0">
              <a:solidFill>
                <a:srgbClr val="000000"/>
              </a:solidFill>
            </a:endParaRPr>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457200" y="947738"/>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Impact areas include, but are not limited to: weather, Numerical Weather Prediction, severe weather, hazards (volcanic ash plumes), aviation, environmental (fires), health (smoke), oceanographic, </a:t>
            </a:r>
            <a:r>
              <a:rPr lang="en-US" sz="2800" dirty="0" err="1" smtClean="0">
                <a:solidFill>
                  <a:srgbClr val="FFFFFF"/>
                </a:solidFill>
              </a:rPr>
              <a:t>cryosphere</a:t>
            </a:r>
            <a:r>
              <a:rPr lang="en-US" sz="2800" dirty="0" smtClean="0">
                <a:solidFill>
                  <a:srgbClr val="FFFFFF"/>
                </a:solidFill>
              </a:rPr>
              <a:t>, land, etc. </a:t>
            </a:r>
          </a:p>
          <a:p>
            <a:pPr marL="0" indent="0" eaLnBrk="1" hangingPunct="1">
              <a:buFontTx/>
              <a:buNone/>
              <a:defRPr/>
            </a:pPr>
            <a:endParaRPr lang="en-US" sz="1000" dirty="0">
              <a:solidFill>
                <a:srgbClr val="FFFFFF"/>
              </a:solidFill>
            </a:endParaRPr>
          </a:p>
        </p:txBody>
      </p:sp>
    </p:spTree>
    <p:extLst>
      <p:ext uri="{BB962C8B-B14F-4D97-AF65-F5344CB8AC3E}">
        <p14:creationId xmlns:p14="http://schemas.microsoft.com/office/powerpoint/2010/main" val="3244343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30</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76199"/>
            <a:ext cx="1694688" cy="2104515"/>
          </a:xfrm>
          <a:prstGeom prst="rect">
            <a:avLst/>
          </a:prstGeom>
        </p:spPr>
      </p:pic>
    </p:spTree>
    <p:extLst>
      <p:ext uri="{BB962C8B-B14F-4D97-AF65-F5344CB8AC3E}">
        <p14:creationId xmlns:p14="http://schemas.microsoft.com/office/powerpoint/2010/main" val="3272413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286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FF00"/>
                </a:solidFill>
              </a:rPr>
              <a:t>  NOAA GOES Constellation </a:t>
            </a:r>
            <a:endParaRPr lang="en-US" sz="4000" b="1" dirty="0">
              <a:solidFill>
                <a:srgbClr val="FFFF00"/>
              </a:solidFill>
            </a:endParaRPr>
          </a:p>
        </p:txBody>
      </p:sp>
      <p:sp>
        <p:nvSpPr>
          <p:cNvPr id="9" name="Text Box 7"/>
          <p:cNvSpPr txBox="1">
            <a:spLocks noChangeArrowheads="1"/>
          </p:cNvSpPr>
          <p:nvPr/>
        </p:nvSpPr>
        <p:spPr bwMode="auto">
          <a:xfrm>
            <a:off x="1066800" y="1073340"/>
            <a:ext cx="126329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GOES-West</a:t>
            </a:r>
          </a:p>
          <a:p>
            <a:pPr fontAlgn="base">
              <a:spcBef>
                <a:spcPct val="0"/>
              </a:spcBef>
              <a:spcAft>
                <a:spcPct val="0"/>
              </a:spcAft>
            </a:pPr>
            <a:r>
              <a:rPr lang="en-US" b="1" dirty="0">
                <a:solidFill>
                  <a:prstClr val="white"/>
                </a:solidFill>
              </a:rPr>
              <a:t>GOES-15</a:t>
            </a:r>
          </a:p>
          <a:p>
            <a:pPr fontAlgn="base">
              <a:spcBef>
                <a:spcPct val="0"/>
              </a:spcBef>
              <a:spcAft>
                <a:spcPct val="0"/>
              </a:spcAft>
            </a:pPr>
            <a:r>
              <a:rPr lang="en-US" b="1" dirty="0">
                <a:solidFill>
                  <a:prstClr val="white"/>
                </a:solidFill>
              </a:rPr>
              <a:t>(135W)</a:t>
            </a:r>
          </a:p>
        </p:txBody>
      </p:sp>
      <p:sp>
        <p:nvSpPr>
          <p:cNvPr id="10" name="Text Box 8"/>
          <p:cNvSpPr txBox="1">
            <a:spLocks noChangeArrowheads="1"/>
          </p:cNvSpPr>
          <p:nvPr/>
        </p:nvSpPr>
        <p:spPr bwMode="auto">
          <a:xfrm>
            <a:off x="6450897" y="1066800"/>
            <a:ext cx="11691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GOES-East</a:t>
            </a:r>
          </a:p>
          <a:p>
            <a:pPr fontAlgn="base">
              <a:spcBef>
                <a:spcPct val="0"/>
              </a:spcBef>
              <a:spcAft>
                <a:spcPct val="0"/>
              </a:spcAft>
            </a:pPr>
            <a:r>
              <a:rPr lang="en-US" b="1" dirty="0">
                <a:solidFill>
                  <a:prstClr val="white"/>
                </a:solidFill>
              </a:rPr>
              <a:t>GOES-13</a:t>
            </a:r>
          </a:p>
          <a:p>
            <a:pPr fontAlgn="base">
              <a:spcBef>
                <a:spcPct val="0"/>
              </a:spcBef>
              <a:spcAft>
                <a:spcPct val="0"/>
              </a:spcAft>
            </a:pPr>
            <a:r>
              <a:rPr lang="en-US" b="1" dirty="0">
                <a:solidFill>
                  <a:prstClr val="white"/>
                </a:solidFill>
              </a:rPr>
              <a:t>(75W)</a:t>
            </a:r>
          </a:p>
        </p:txBody>
      </p:sp>
      <p:pic>
        <p:nvPicPr>
          <p:cNvPr id="13" name="Picture 11" descr="latest_westvishem"/>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217" b="3240"/>
          <a:stretch/>
        </p:blipFill>
        <p:spPr bwMode="auto">
          <a:xfrm>
            <a:off x="76200" y="2133600"/>
            <a:ext cx="4343400" cy="4106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latest_eastvishe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003" b="2725"/>
          <a:stretch/>
        </p:blipFill>
        <p:spPr bwMode="auto">
          <a:xfrm>
            <a:off x="4572000" y="2133601"/>
            <a:ext cx="4343400" cy="4138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n-q_spacecra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276600"/>
            <a:ext cx="1745822" cy="1295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3120622" y="6440269"/>
            <a:ext cx="25979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GOES-14 (105W) Storage </a:t>
            </a:r>
          </a:p>
          <a:p>
            <a:pPr fontAlgn="base">
              <a:spcBef>
                <a:spcPct val="0"/>
              </a:spcBef>
              <a:spcAft>
                <a:spcPct val="0"/>
              </a:spcAft>
            </a:pPr>
            <a:endParaRPr lang="en-US" b="1" dirty="0">
              <a:solidFill>
                <a:prstClr val="black"/>
              </a:solidFill>
            </a:endParaRPr>
          </a:p>
        </p:txBody>
      </p:sp>
      <p:pic>
        <p:nvPicPr>
          <p:cNvPr id="7" name="Picture 5" descr="n-q_spacecra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429000"/>
            <a:ext cx="184851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02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61BBE6-586C-4AE3-99D8-0CD1B82F1961}" type="slidenum">
              <a:rPr lang="en-US" altLang="en-US">
                <a:solidFill>
                  <a:srgbClr val="000000"/>
                </a:solidFill>
              </a:rPr>
              <a:pPr eaLnBrk="1" hangingPunct="1"/>
              <a:t>32</a:t>
            </a:fld>
            <a:endParaRPr lang="en-US" altLang="en-US">
              <a:solidFill>
                <a:srgbClr val="000000"/>
              </a:solidFill>
            </a:endParaRPr>
          </a:p>
        </p:txBody>
      </p:sp>
      <p:pic>
        <p:nvPicPr>
          <p:cNvPr id="19459" name="Picture 2" descr="GOES-13_Imager_SRFs_3panel_pat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95250"/>
            <a:ext cx="85725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3"/>
          <p:cNvSpPr txBox="1">
            <a:spLocks noChangeArrowheads="1"/>
          </p:cNvSpPr>
          <p:nvPr/>
        </p:nvSpPr>
        <p:spPr bwMode="auto">
          <a:xfrm>
            <a:off x="7324725" y="6324600"/>
            <a:ext cx="1819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2000" b="1" smtClean="0">
                <a:solidFill>
                  <a:srgbClr val="000000"/>
                </a:solidFill>
              </a:rPr>
              <a:t>GOES Imager</a:t>
            </a:r>
          </a:p>
        </p:txBody>
      </p:sp>
    </p:spTree>
    <p:extLst>
      <p:ext uri="{BB962C8B-B14F-4D97-AF65-F5344CB8AC3E}">
        <p14:creationId xmlns:p14="http://schemas.microsoft.com/office/powerpoint/2010/main" val="296320321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dirty="0" smtClean="0">
                <a:solidFill>
                  <a:srgbClr val="FFFF00"/>
                </a:solidFill>
              </a:rPr>
              <a:t>GOES-11 vs GOES-14 </a:t>
            </a:r>
            <a:br>
              <a:rPr lang="en-US" altLang="en-US" dirty="0" smtClean="0">
                <a:solidFill>
                  <a:srgbClr val="FFFF00"/>
                </a:solidFill>
              </a:rPr>
            </a:br>
            <a:r>
              <a:rPr lang="en-US" altLang="en-US" dirty="0" smtClean="0">
                <a:solidFill>
                  <a:srgbClr val="FFFF00"/>
                </a:solidFill>
              </a:rPr>
              <a:t>(Water Vapor)</a:t>
            </a:r>
          </a:p>
        </p:txBody>
      </p:sp>
      <p:pic>
        <p:nvPicPr>
          <p:cNvPr id="13414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19250"/>
            <a:ext cx="8229600" cy="4487863"/>
          </a:xfrm>
        </p:spPr>
      </p:pic>
      <p:sp>
        <p:nvSpPr>
          <p:cNvPr id="134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24C9C5-D5D1-41F6-809B-9DDEEB6BFC33}" type="slidenum">
              <a:rPr lang="en-US" altLang="en-US" smtClean="0">
                <a:solidFill>
                  <a:srgbClr val="000000"/>
                </a:solidFill>
              </a:rPr>
              <a:pPr eaLnBrk="1" hangingPunct="1"/>
              <a:t>33</a:t>
            </a:fld>
            <a:endParaRPr lang="en-US" altLang="en-US" smtClean="0">
              <a:solidFill>
                <a:srgbClr val="000000"/>
              </a:solidFill>
            </a:endParaRPr>
          </a:p>
        </p:txBody>
      </p:sp>
      <p:sp>
        <p:nvSpPr>
          <p:cNvPr id="134149" name="Text Box 4"/>
          <p:cNvSpPr txBox="1">
            <a:spLocks noChangeArrowheads="1"/>
          </p:cNvSpPr>
          <p:nvPr/>
        </p:nvSpPr>
        <p:spPr bwMode="auto">
          <a:xfrm>
            <a:off x="2193925" y="6186488"/>
            <a:ext cx="47500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000000"/>
                </a:solidFill>
              </a:rPr>
              <a:t>Remapped into </a:t>
            </a:r>
            <a:r>
              <a:rPr lang="en-US" altLang="en-US" dirty="0" smtClean="0">
                <a:solidFill>
                  <a:srgbClr val="000000"/>
                </a:solidFill>
              </a:rPr>
              <a:t>the same projection (band 3)</a:t>
            </a:r>
          </a:p>
          <a:p>
            <a:pPr eaLnBrk="1" hangingPunct="1"/>
            <a:r>
              <a:rPr lang="en-US" altLang="en-US" dirty="0">
                <a:solidFill>
                  <a:schemeClr val="bg1"/>
                </a:solidFill>
              </a:rPr>
              <a:t>Note the finer resolution </a:t>
            </a:r>
          </a:p>
        </p:txBody>
      </p:sp>
    </p:spTree>
    <p:extLst>
      <p:ext uri="{BB962C8B-B14F-4D97-AF65-F5344CB8AC3E}">
        <p14:creationId xmlns:p14="http://schemas.microsoft.com/office/powerpoint/2010/main" val="1704335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9F6403-E109-4791-B40F-0D4C4549DAAB}" type="slidenum">
              <a:rPr lang="en-US" altLang="en-US" smtClean="0">
                <a:solidFill>
                  <a:srgbClr val="000000"/>
                </a:solidFill>
              </a:rPr>
              <a:pPr eaLnBrk="1" hangingPunct="1"/>
              <a:t>34</a:t>
            </a:fld>
            <a:endParaRPr lang="en-US" altLang="en-US" smtClean="0">
              <a:solidFill>
                <a:srgbClr val="000000"/>
              </a:solidFill>
            </a:endParaRPr>
          </a:p>
        </p:txBody>
      </p:sp>
      <p:sp>
        <p:nvSpPr>
          <p:cNvPr id="135171" name="Rectangle 2"/>
          <p:cNvSpPr>
            <a:spLocks noChangeArrowheads="1"/>
          </p:cNvSpPr>
          <p:nvPr/>
        </p:nvSpPr>
        <p:spPr bwMode="auto">
          <a:xfrm>
            <a:off x="152400" y="76200"/>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a:solidFill>
                  <a:srgbClr val="FFFF00"/>
                </a:solidFill>
              </a:rPr>
              <a:t>Improved spatial resolution of GOES-15 Imager band 6</a:t>
            </a:r>
          </a:p>
        </p:txBody>
      </p:sp>
      <p:sp>
        <p:nvSpPr>
          <p:cNvPr id="135172" name="Text Box 8"/>
          <p:cNvSpPr txBox="1">
            <a:spLocks noChangeArrowheads="1"/>
          </p:cNvSpPr>
          <p:nvPr/>
        </p:nvSpPr>
        <p:spPr bwMode="auto">
          <a:xfrm>
            <a:off x="152400" y="6019800"/>
            <a:ext cx="8458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i="1" dirty="0">
                <a:solidFill>
                  <a:srgbClr val="FFFFFF"/>
                </a:solidFill>
              </a:rPr>
              <a:t>The 13.3 um band 6 of the GOES-13 top panel) has an 8 km IGFOV (Instantaneous Geometric Field of View); while the same band on the GOES-15 (lower panel) has a 4 km IGFOV. Note the finer resolution of the cloud edges and the ‘cleaner’ image.</a:t>
            </a:r>
          </a:p>
        </p:txBody>
      </p:sp>
      <p:pic>
        <p:nvPicPr>
          <p:cNvPr id="135173" name="Picture 14" descr="G13_G15_B6_2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89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smtClean="0">
                <a:solidFill>
                  <a:srgbClr val="FFFF00"/>
                </a:solidFill>
              </a:rPr>
              <a:t>GOES-15 Science Test</a:t>
            </a:r>
            <a:endParaRPr lang="en-US" altLang="en-US" sz="400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35</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dirty="0">
              <a:solidFill>
                <a:srgbClr val="000000"/>
              </a:solidFill>
            </a:endParaRPr>
          </a:p>
          <a:p>
            <a:pPr eaLnBrk="1" hangingPunct="1">
              <a:lnSpc>
                <a:spcPct val="90000"/>
              </a:lnSpc>
              <a:spcBef>
                <a:spcPct val="20000"/>
              </a:spcBef>
              <a:buFontTx/>
              <a:buChar char="•"/>
            </a:pPr>
            <a:r>
              <a:rPr lang="en-US" altLang="en-US" sz="1600" dirty="0">
                <a:solidFill>
                  <a:srgbClr val="FFFFFF"/>
                </a:solidFill>
              </a:rPr>
              <a:t>The </a:t>
            </a:r>
            <a:r>
              <a:rPr lang="en-US" altLang="en-US" sz="1600" b="1" dirty="0">
                <a:solidFill>
                  <a:srgbClr val="FFFFFF"/>
                </a:solidFill>
              </a:rPr>
              <a:t>Science Test </a:t>
            </a:r>
            <a:r>
              <a:rPr lang="en-US" altLang="en-US" sz="1600" dirty="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Co-led by </a:t>
            </a:r>
            <a:r>
              <a:rPr lang="en-US" altLang="en-US" sz="1600" dirty="0" err="1">
                <a:solidFill>
                  <a:srgbClr val="FFFFFF"/>
                </a:solidFill>
              </a:rPr>
              <a:t>Hillger</a:t>
            </a:r>
            <a:r>
              <a:rPr lang="en-US" altLang="en-US" sz="1600" dirty="0">
                <a:solidFill>
                  <a:srgbClr val="FFFFFF"/>
                </a:solidFill>
              </a:rPr>
              <a:t> and Schmit.</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Unique 1-minute rapid scan imagery acquired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Many products generated in near real-time.</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A </a:t>
            </a:r>
            <a:r>
              <a:rPr lang="en-US" altLang="en-US" sz="1600" i="1" dirty="0">
                <a:solidFill>
                  <a:srgbClr val="FFFFFF"/>
                </a:solidFill>
              </a:rPr>
              <a:t>NOAA Technical Report</a:t>
            </a:r>
            <a:r>
              <a:rPr lang="en-US" altLang="en-US" sz="1600" dirty="0">
                <a:solidFill>
                  <a:srgbClr val="FFFFFF"/>
                </a:solidFill>
              </a:rPr>
              <a:t> </a:t>
            </a:r>
            <a:r>
              <a:rPr lang="en-US" altLang="en-US" sz="1600" dirty="0" smtClean="0">
                <a:solidFill>
                  <a:srgbClr val="FFFFFF"/>
                </a:solidFill>
              </a:rPr>
              <a:t>was </a:t>
            </a:r>
            <a:r>
              <a:rPr lang="en-US" altLang="en-US" sz="1600" dirty="0">
                <a:solidFill>
                  <a:srgbClr val="FFFFFF"/>
                </a:solidFill>
              </a:rPr>
              <a:t>generated.</a:t>
            </a:r>
          </a:p>
        </p:txBody>
      </p:sp>
    </p:spTree>
    <p:extLst>
      <p:ext uri="{BB962C8B-B14F-4D97-AF65-F5344CB8AC3E}">
        <p14:creationId xmlns:p14="http://schemas.microsoft.com/office/powerpoint/2010/main" val="1493934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6"/>
          <p:cNvSpPr>
            <a:spLocks noGrp="1"/>
          </p:cNvSpPr>
          <p:nvPr>
            <p:ph type="sldNum" sz="quarter" idx="12"/>
          </p:nvPr>
        </p:nvSpPr>
        <p:spPr>
          <a:noFill/>
        </p:spPr>
        <p:txBody>
          <a:bodyPr/>
          <a:lstStyle/>
          <a:p>
            <a:fld id="{5700BD2A-7927-4FA0-BFC0-C74E97E1392F}" type="slidenum">
              <a:rPr lang="en-US" smtClean="0">
                <a:solidFill>
                  <a:srgbClr val="000000"/>
                </a:solidFill>
              </a:rPr>
              <a:pPr/>
              <a:t>36</a:t>
            </a:fld>
            <a:endParaRPr lang="en-US" smtClean="0">
              <a:solidFill>
                <a:srgbClr val="000000"/>
              </a:solidFill>
            </a:endParaRPr>
          </a:p>
        </p:txBody>
      </p:sp>
      <p:sp>
        <p:nvSpPr>
          <p:cNvPr id="2051" name="Text Box 4"/>
          <p:cNvSpPr txBox="1">
            <a:spLocks noChangeArrowheads="1"/>
          </p:cNvSpPr>
          <p:nvPr/>
        </p:nvSpPr>
        <p:spPr bwMode="auto">
          <a:xfrm>
            <a:off x="304800" y="6019800"/>
            <a:ext cx="6137274" cy="738664"/>
          </a:xfrm>
          <a:prstGeom prst="rect">
            <a:avLst/>
          </a:prstGeom>
          <a:solidFill>
            <a:srgbClr val="99CCFF"/>
          </a:solidFill>
          <a:ln w="9525">
            <a:noFill/>
            <a:miter lim="800000"/>
            <a:headEnd/>
            <a:tailEnd/>
          </a:ln>
        </p:spPr>
        <p:txBody>
          <a:bodyPr wrap="square">
            <a:spAutoFit/>
          </a:bodyPr>
          <a:lstStyle/>
          <a:p>
            <a:pPr algn="ctr" defTabSz="457200"/>
            <a:r>
              <a:rPr lang="en-US" sz="1400" b="1" dirty="0">
                <a:solidFill>
                  <a:srgbClr val="000000"/>
                </a:solidFill>
              </a:rPr>
              <a:t>STAR, along with its Cooperative Institutes, has led and contributed to successful NOAA Science tests that have occurred as part of past GOES Post Launch Tests (PLT).  </a:t>
            </a:r>
          </a:p>
        </p:txBody>
      </p:sp>
      <p:sp>
        <p:nvSpPr>
          <p:cNvPr id="2052" name="Rectangle 2"/>
          <p:cNvSpPr>
            <a:spLocks noGrp="1" noChangeArrowheads="1"/>
          </p:cNvSpPr>
          <p:nvPr>
            <p:ph type="title"/>
          </p:nvPr>
        </p:nvSpPr>
        <p:spPr>
          <a:xfrm>
            <a:off x="418700" y="246363"/>
            <a:ext cx="8229600" cy="336550"/>
          </a:xfrm>
        </p:spPr>
        <p:txBody>
          <a:bodyPr/>
          <a:lstStyle/>
          <a:p>
            <a:pPr eaLnBrk="1" hangingPunct="1"/>
            <a:r>
              <a:rPr lang="en-US" sz="2400" b="1" dirty="0" smtClean="0">
                <a:solidFill>
                  <a:srgbClr val="0033CC"/>
                </a:solidFill>
                <a:effectLst>
                  <a:outerShdw blurRad="38100" dist="38100" dir="2700000" algn="tl">
                    <a:srgbClr val="000000">
                      <a:alpha val="43137"/>
                    </a:srgbClr>
                  </a:outerShdw>
                </a:effectLst>
              </a:rPr>
              <a:t>STAR’s Role in Post-Launch Tests for</a:t>
            </a:r>
            <a:br>
              <a:rPr lang="en-US" sz="2400" b="1" dirty="0" smtClean="0">
                <a:solidFill>
                  <a:srgbClr val="0033CC"/>
                </a:solidFill>
                <a:effectLst>
                  <a:outerShdw blurRad="38100" dist="38100" dir="2700000" algn="tl">
                    <a:srgbClr val="000000">
                      <a:alpha val="43137"/>
                    </a:srgbClr>
                  </a:outerShdw>
                </a:effectLst>
              </a:rPr>
            </a:br>
            <a:r>
              <a:rPr lang="en-US" sz="2400" b="1" dirty="0" smtClean="0">
                <a:solidFill>
                  <a:srgbClr val="0033CC"/>
                </a:solidFill>
                <a:effectLst>
                  <a:outerShdw blurRad="38100" dist="38100" dir="2700000" algn="tl">
                    <a:srgbClr val="000000">
                      <a:alpha val="43137"/>
                    </a:srgbClr>
                  </a:outerShdw>
                </a:effectLst>
              </a:rPr>
              <a:t> the Current GOES Series</a:t>
            </a:r>
          </a:p>
        </p:txBody>
      </p:sp>
      <p:sp>
        <p:nvSpPr>
          <p:cNvPr id="2053" name="Rectangle 3"/>
          <p:cNvSpPr>
            <a:spLocks noGrp="1" noChangeArrowheads="1"/>
          </p:cNvSpPr>
          <p:nvPr>
            <p:ph type="body" sz="half" idx="1"/>
          </p:nvPr>
        </p:nvSpPr>
        <p:spPr>
          <a:xfrm>
            <a:off x="208673" y="970634"/>
            <a:ext cx="4975804" cy="4987404"/>
          </a:xfrm>
          <a:ln>
            <a:solidFill>
              <a:schemeClr val="tx1"/>
            </a:solidFill>
          </a:ln>
        </p:spPr>
        <p:txBody>
          <a:bodyPr/>
          <a:lstStyle/>
          <a:p>
            <a:pPr eaLnBrk="1" hangingPunct="1">
              <a:lnSpc>
                <a:spcPct val="90000"/>
              </a:lnSpc>
            </a:pPr>
            <a:r>
              <a:rPr lang="en-US" sz="1400" dirty="0" smtClean="0"/>
              <a:t>STAR, along with several Cooperative Institutes, have had active roles in the </a:t>
            </a:r>
            <a:r>
              <a:rPr lang="en-US" sz="1400" b="1" dirty="0" smtClean="0"/>
              <a:t>Science Test </a:t>
            </a:r>
            <a:r>
              <a:rPr lang="en-US" sz="1400" dirty="0" smtClean="0"/>
              <a:t>part of Post Launch Testing for the current GOES series, including: GOES-8/9/10/11/12/13/14 and /15.</a:t>
            </a:r>
          </a:p>
          <a:p>
            <a:pPr eaLnBrk="1" hangingPunct="1">
              <a:lnSpc>
                <a:spcPct val="90000"/>
              </a:lnSpc>
            </a:pPr>
            <a:endParaRPr lang="en-US" sz="800" dirty="0" smtClean="0"/>
          </a:p>
          <a:p>
            <a:pPr eaLnBrk="1" hangingPunct="1">
              <a:lnSpc>
                <a:spcPct val="90000"/>
              </a:lnSpc>
            </a:pPr>
            <a:r>
              <a:rPr lang="en-US" sz="1400" dirty="0" smtClean="0"/>
              <a:t>Science Test coordination involved CIMSS, CIRA, NASA/MSFC, SAB, and OSPO (and others).</a:t>
            </a:r>
          </a:p>
          <a:p>
            <a:pPr eaLnBrk="1" hangingPunct="1">
              <a:lnSpc>
                <a:spcPct val="90000"/>
              </a:lnSpc>
            </a:pPr>
            <a:endParaRPr lang="en-US" sz="800" dirty="0" smtClean="0"/>
          </a:p>
          <a:p>
            <a:pPr eaLnBrk="1" hangingPunct="1">
              <a:lnSpc>
                <a:spcPct val="90000"/>
              </a:lnSpc>
            </a:pPr>
            <a:r>
              <a:rPr lang="en-US" sz="1400" dirty="0" smtClean="0"/>
              <a:t>GOES-15 Science Test web page </a:t>
            </a:r>
            <a:r>
              <a:rPr lang="en-US" sz="1400" i="1" dirty="0" smtClean="0">
                <a:hlinkClick r:id="rId3"/>
              </a:rPr>
              <a:t>http://rammb.cira.colostate.edu/projects/goes-p/</a:t>
            </a:r>
            <a:r>
              <a:rPr lang="en-US" sz="1400" i="1" dirty="0" smtClean="0"/>
              <a:t> p</a:t>
            </a:r>
            <a:r>
              <a:rPr lang="en-US" sz="1400" dirty="0" smtClean="0"/>
              <a:t>rovides test schedules, daily implementation of those schedules, and initial results of the tests.</a:t>
            </a:r>
          </a:p>
          <a:p>
            <a:pPr eaLnBrk="1" hangingPunct="1">
              <a:lnSpc>
                <a:spcPct val="90000"/>
              </a:lnSpc>
            </a:pPr>
            <a:endParaRPr lang="en-US" sz="800" dirty="0" smtClean="0"/>
          </a:p>
          <a:p>
            <a:pPr eaLnBrk="1" hangingPunct="1">
              <a:lnSpc>
                <a:spcPct val="90000"/>
              </a:lnSpc>
            </a:pPr>
            <a:r>
              <a:rPr lang="en-US" sz="1400" dirty="0" smtClean="0"/>
              <a:t>Several issues were addressed:</a:t>
            </a:r>
          </a:p>
          <a:p>
            <a:pPr lvl="1" eaLnBrk="1" hangingPunct="1">
              <a:lnSpc>
                <a:spcPct val="90000"/>
              </a:lnSpc>
            </a:pPr>
            <a:r>
              <a:rPr lang="en-US" sz="1400" dirty="0" smtClean="0"/>
              <a:t>Calibration</a:t>
            </a:r>
          </a:p>
          <a:p>
            <a:pPr lvl="1" eaLnBrk="1" hangingPunct="1">
              <a:lnSpc>
                <a:spcPct val="90000"/>
              </a:lnSpc>
            </a:pPr>
            <a:r>
              <a:rPr lang="en-US" sz="1400" dirty="0" smtClean="0"/>
              <a:t>Imagery</a:t>
            </a:r>
          </a:p>
          <a:p>
            <a:pPr lvl="1" eaLnBrk="1" hangingPunct="1">
              <a:lnSpc>
                <a:spcPct val="90000"/>
              </a:lnSpc>
            </a:pPr>
            <a:r>
              <a:rPr lang="en-US" sz="1400" dirty="0" smtClean="0"/>
              <a:t>Level 2 products (production and validations)</a:t>
            </a:r>
          </a:p>
          <a:p>
            <a:pPr eaLnBrk="1" hangingPunct="1">
              <a:lnSpc>
                <a:spcPct val="90000"/>
              </a:lnSpc>
            </a:pPr>
            <a:r>
              <a:rPr lang="en-US" sz="1400" dirty="0" smtClean="0"/>
              <a:t>Data flow was tested to user sites (AWIPS/NWS level)</a:t>
            </a:r>
          </a:p>
          <a:p>
            <a:pPr eaLnBrk="1" hangingPunct="1">
              <a:lnSpc>
                <a:spcPct val="90000"/>
              </a:lnSpc>
            </a:pPr>
            <a:endParaRPr lang="en-US" sz="800" dirty="0" smtClean="0"/>
          </a:p>
          <a:p>
            <a:pPr eaLnBrk="1" hangingPunct="1">
              <a:lnSpc>
                <a:spcPct val="90000"/>
              </a:lnSpc>
            </a:pPr>
            <a:r>
              <a:rPr lang="en-US" sz="1400" dirty="0" smtClean="0"/>
              <a:t>Unique scan scenarios: continuous full disk, 1-min rapid scan imagery, etc. </a:t>
            </a:r>
          </a:p>
          <a:p>
            <a:pPr eaLnBrk="1" hangingPunct="1">
              <a:lnSpc>
                <a:spcPct val="90000"/>
              </a:lnSpc>
            </a:pPr>
            <a:endParaRPr lang="en-US" sz="800" i="1" dirty="0" smtClean="0"/>
          </a:p>
          <a:p>
            <a:pPr eaLnBrk="1" hangingPunct="1">
              <a:lnSpc>
                <a:spcPct val="90000"/>
              </a:lnSpc>
            </a:pPr>
            <a:r>
              <a:rPr lang="en-US" sz="1400" i="1" dirty="0" smtClean="0"/>
              <a:t>NOAA Technical Report</a:t>
            </a:r>
            <a:r>
              <a:rPr lang="en-US" sz="1400" dirty="0" smtClean="0"/>
              <a:t>s have been published. </a:t>
            </a:r>
          </a:p>
        </p:txBody>
      </p:sp>
      <p:sp>
        <p:nvSpPr>
          <p:cNvPr id="2055" name="Text Box 13"/>
          <p:cNvSpPr txBox="1">
            <a:spLocks noChangeArrowheads="1"/>
          </p:cNvSpPr>
          <p:nvPr/>
        </p:nvSpPr>
        <p:spPr bwMode="auto">
          <a:xfrm>
            <a:off x="5291137" y="1600200"/>
            <a:ext cx="3090863" cy="553998"/>
          </a:xfrm>
          <a:prstGeom prst="rect">
            <a:avLst/>
          </a:prstGeom>
          <a:noFill/>
          <a:ln w="9525" algn="ctr">
            <a:noFill/>
            <a:miter lim="800000"/>
            <a:headEnd/>
            <a:tailEnd/>
          </a:ln>
        </p:spPr>
        <p:txBody>
          <a:bodyPr>
            <a:spAutoFit/>
          </a:bodyPr>
          <a:lstStyle/>
          <a:p>
            <a:pPr defTabSz="457200">
              <a:spcBef>
                <a:spcPct val="0"/>
              </a:spcBef>
            </a:pPr>
            <a:r>
              <a:rPr lang="en-US" sz="1000" dirty="0">
                <a:solidFill>
                  <a:srgbClr val="000000"/>
                </a:solidFill>
              </a:rPr>
              <a:t>First GOES-15 </a:t>
            </a:r>
          </a:p>
          <a:p>
            <a:pPr defTabSz="457200">
              <a:spcBef>
                <a:spcPct val="0"/>
              </a:spcBef>
            </a:pPr>
            <a:r>
              <a:rPr lang="en-US" sz="1000" dirty="0">
                <a:solidFill>
                  <a:srgbClr val="000000"/>
                </a:solidFill>
              </a:rPr>
              <a:t>Imager </a:t>
            </a:r>
          </a:p>
          <a:p>
            <a:pPr defTabSz="457200">
              <a:spcBef>
                <a:spcPct val="0"/>
              </a:spcBef>
            </a:pPr>
            <a:r>
              <a:rPr lang="en-US" sz="1000" dirty="0">
                <a:solidFill>
                  <a:srgbClr val="000000"/>
                </a:solidFill>
              </a:rPr>
              <a:t>(all bands).</a:t>
            </a:r>
          </a:p>
        </p:txBody>
      </p:sp>
      <p:pic>
        <p:nvPicPr>
          <p:cNvPr id="2056" name="Picture 12" descr="D:\GOES-15\first-images\GOES-15_Imager_first-images.jpg"/>
          <p:cNvPicPr>
            <a:picLocks noChangeAspect="1" noChangeArrowheads="1"/>
          </p:cNvPicPr>
          <p:nvPr/>
        </p:nvPicPr>
        <p:blipFill>
          <a:blip r:embed="rId4" cstate="print"/>
          <a:srcRect/>
          <a:stretch>
            <a:fillRect/>
          </a:stretch>
        </p:blipFill>
        <p:spPr bwMode="auto">
          <a:xfrm>
            <a:off x="6705600" y="817888"/>
            <a:ext cx="2337762" cy="1752633"/>
          </a:xfrm>
          <a:prstGeom prst="rect">
            <a:avLst/>
          </a:prstGeom>
          <a:noFill/>
          <a:ln w="9525">
            <a:noFill/>
            <a:miter lim="800000"/>
            <a:headEnd/>
            <a:tailEnd/>
          </a:ln>
        </p:spPr>
      </p:pic>
      <p:sp>
        <p:nvSpPr>
          <p:cNvPr id="2057" name="Text Box 13"/>
          <p:cNvSpPr txBox="1">
            <a:spLocks noChangeArrowheads="1"/>
          </p:cNvSpPr>
          <p:nvPr/>
        </p:nvSpPr>
        <p:spPr bwMode="auto">
          <a:xfrm>
            <a:off x="7673392" y="3144808"/>
            <a:ext cx="3090863" cy="400110"/>
          </a:xfrm>
          <a:prstGeom prst="rect">
            <a:avLst/>
          </a:prstGeom>
          <a:noFill/>
          <a:ln w="9525" algn="ctr">
            <a:noFill/>
            <a:miter lim="800000"/>
            <a:headEnd/>
            <a:tailEnd/>
          </a:ln>
        </p:spPr>
        <p:txBody>
          <a:bodyPr>
            <a:spAutoFit/>
          </a:bodyPr>
          <a:lstStyle/>
          <a:p>
            <a:pPr defTabSz="457200">
              <a:spcBef>
                <a:spcPct val="0"/>
              </a:spcBef>
            </a:pPr>
            <a:r>
              <a:rPr lang="en-US" sz="1000" dirty="0">
                <a:solidFill>
                  <a:srgbClr val="000000"/>
                </a:solidFill>
              </a:rPr>
              <a:t>GOES-15 Sounder </a:t>
            </a:r>
          </a:p>
          <a:p>
            <a:pPr defTabSz="457200">
              <a:spcBef>
                <a:spcPct val="0"/>
              </a:spcBef>
            </a:pPr>
            <a:r>
              <a:rPr lang="en-US" sz="1000" dirty="0">
                <a:solidFill>
                  <a:srgbClr val="000000"/>
                </a:solidFill>
              </a:rPr>
              <a:t>(all bands).</a:t>
            </a:r>
          </a:p>
        </p:txBody>
      </p:sp>
      <p:pic>
        <p:nvPicPr>
          <p:cNvPr id="2058" name="Picture 1"/>
          <p:cNvPicPr>
            <a:picLocks noChangeAspect="1"/>
          </p:cNvPicPr>
          <p:nvPr/>
        </p:nvPicPr>
        <p:blipFill>
          <a:blip r:embed="rId5" cstate="print"/>
          <a:srcRect/>
          <a:stretch>
            <a:fillRect/>
          </a:stretch>
        </p:blipFill>
        <p:spPr bwMode="auto">
          <a:xfrm>
            <a:off x="5029200" y="2647949"/>
            <a:ext cx="2616200" cy="1831975"/>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8795" y="4166900"/>
            <a:ext cx="2193519" cy="2527805"/>
          </a:xfrm>
          <a:prstGeom prst="rect">
            <a:avLst/>
          </a:prstGeom>
        </p:spPr>
      </p:pic>
      <p:sp>
        <p:nvSpPr>
          <p:cNvPr id="11" name="Text Box 13"/>
          <p:cNvSpPr txBox="1">
            <a:spLocks noChangeArrowheads="1"/>
          </p:cNvSpPr>
          <p:nvPr/>
        </p:nvSpPr>
        <p:spPr bwMode="auto">
          <a:xfrm>
            <a:off x="5519737" y="5105400"/>
            <a:ext cx="3090863" cy="400110"/>
          </a:xfrm>
          <a:prstGeom prst="rect">
            <a:avLst/>
          </a:prstGeom>
          <a:noFill/>
          <a:ln w="9525" algn="ctr">
            <a:noFill/>
            <a:miter lim="800000"/>
            <a:headEnd/>
            <a:tailEnd/>
          </a:ln>
        </p:spPr>
        <p:txBody>
          <a:bodyPr>
            <a:spAutoFit/>
          </a:bodyPr>
          <a:lstStyle/>
          <a:p>
            <a:pPr defTabSz="457200">
              <a:spcBef>
                <a:spcPct val="0"/>
              </a:spcBef>
            </a:pPr>
            <a:r>
              <a:rPr lang="en-US" sz="1000" dirty="0">
                <a:solidFill>
                  <a:srgbClr val="000000"/>
                </a:solidFill>
              </a:rPr>
              <a:t>NOAA Tech Report</a:t>
            </a:r>
          </a:p>
          <a:p>
            <a:pPr defTabSz="457200">
              <a:spcBef>
                <a:spcPct val="0"/>
              </a:spcBef>
            </a:pPr>
            <a:r>
              <a:rPr lang="en-US" sz="1000" dirty="0">
                <a:solidFill>
                  <a:srgbClr val="000000"/>
                </a:solidFill>
              </a:rPr>
              <a:t>Cover</a:t>
            </a:r>
          </a:p>
        </p:txBody>
      </p:sp>
    </p:spTree>
    <p:extLst>
      <p:ext uri="{BB962C8B-B14F-4D97-AF65-F5344CB8AC3E}">
        <p14:creationId xmlns:p14="http://schemas.microsoft.com/office/powerpoint/2010/main" val="37231885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37</a:t>
            </a:fld>
            <a:endParaRPr lang="en-US" altLang="en-US">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solidFill>
                  <a:srgbClr val="FFFF00"/>
                </a:solidFill>
              </a:rPr>
              <a:t>New GOES: Sample “1-min”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GOES-14</a:t>
            </a:r>
          </a:p>
        </p:txBody>
      </p:sp>
    </p:spTree>
    <p:extLst>
      <p:ext uri="{BB962C8B-B14F-4D97-AF65-F5344CB8AC3E}">
        <p14:creationId xmlns:p14="http://schemas.microsoft.com/office/powerpoint/2010/main" val="590644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3429000" cy="4525963"/>
          </a:xfrm>
        </p:spPr>
        <p:txBody>
          <a:bodyPr/>
          <a:lstStyle/>
          <a:p>
            <a:r>
              <a:rPr lang="en-US" sz="2400" dirty="0" smtClean="0">
                <a:solidFill>
                  <a:schemeClr val="bg1"/>
                </a:solidFill>
              </a:rPr>
              <a:t>By remapping GOES-10 and -12 imager data before GVAR generation (XGOHI), these imagers were able to be used after their operational lifetimes for an additional 6 total years for support over South America!</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pPr>
              <a:defRPr/>
            </a:pPr>
            <a:fld id="{B70F6A53-163A-4B57-A8B5-67D76E5048D0}" type="slidenum">
              <a:rPr lang="en-US" smtClean="0">
                <a:solidFill>
                  <a:srgbClr val="000000"/>
                </a:solidFill>
              </a:rPr>
              <a:pPr>
                <a:defRPr/>
              </a:pPr>
              <a:t>38</a:t>
            </a:fld>
            <a:endParaRPr lang="en-US">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solidFill>
                  <a:srgbClr val="FFFF00"/>
                </a:solidFill>
              </a:rPr>
              <a:t>XGOHI: GOES-10 and -12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47800"/>
            <a:ext cx="4902200" cy="3676650"/>
          </a:xfrm>
          <a:prstGeom prst="rect">
            <a:avLst/>
          </a:prstGeom>
        </p:spPr>
      </p:pic>
      <p:sp>
        <p:nvSpPr>
          <p:cNvPr id="7" name="TextBox 6"/>
          <p:cNvSpPr txBox="1"/>
          <p:nvPr/>
        </p:nvSpPr>
        <p:spPr>
          <a:xfrm>
            <a:off x="2438400" y="6096000"/>
            <a:ext cx="4587603" cy="369332"/>
          </a:xfrm>
          <a:prstGeom prst="rect">
            <a:avLst/>
          </a:prstGeom>
          <a:noFill/>
        </p:spPr>
        <p:txBody>
          <a:bodyPr wrap="none" rtlCol="0">
            <a:spAutoFit/>
          </a:bodyPr>
          <a:lstStyle/>
          <a:p>
            <a:r>
              <a:rPr lang="en-US" i="1" dirty="0" smtClean="0">
                <a:solidFill>
                  <a:schemeClr val="bg1"/>
                </a:solidFill>
                <a:hlinkClick r:id="rId3" action="ppaction://hlinkfile"/>
              </a:rPr>
              <a:t>GOES-12 Water Vapor Animation</a:t>
            </a:r>
            <a:r>
              <a:rPr lang="en-US" i="1" dirty="0" smtClean="0">
                <a:solidFill>
                  <a:schemeClr val="bg1"/>
                </a:solidFill>
              </a:rPr>
              <a:t> (3 years)</a:t>
            </a:r>
            <a:endParaRPr lang="en-US" i="1" dirty="0">
              <a:solidFill>
                <a:schemeClr val="bg1"/>
              </a:solidFill>
            </a:endParaRPr>
          </a:p>
        </p:txBody>
      </p:sp>
      <p:sp>
        <p:nvSpPr>
          <p:cNvPr id="8" name="TextBox 7"/>
          <p:cNvSpPr txBox="1"/>
          <p:nvPr/>
        </p:nvSpPr>
        <p:spPr>
          <a:xfrm>
            <a:off x="4724400" y="5105400"/>
            <a:ext cx="4038600" cy="646331"/>
          </a:xfrm>
          <a:prstGeom prst="rect">
            <a:avLst/>
          </a:prstGeom>
          <a:noFill/>
        </p:spPr>
        <p:txBody>
          <a:bodyPr wrap="square" rtlCol="0">
            <a:spAutoFit/>
          </a:bodyPr>
          <a:lstStyle/>
          <a:p>
            <a:r>
              <a:rPr lang="en-US" dirty="0" smtClean="0">
                <a:solidFill>
                  <a:schemeClr val="bg1"/>
                </a:solidFill>
              </a:rPr>
              <a:t>Sample coverage from GOES-12 imager when at 60 degrees West</a:t>
            </a:r>
            <a:endParaRPr lang="en-US" dirty="0">
              <a:solidFill>
                <a:schemeClr val="bg1"/>
              </a:solidFill>
            </a:endParaRPr>
          </a:p>
        </p:txBody>
      </p:sp>
    </p:spTree>
    <p:extLst>
      <p:ext uri="{BB962C8B-B14F-4D97-AF65-F5344CB8AC3E}">
        <p14:creationId xmlns:p14="http://schemas.microsoft.com/office/powerpoint/2010/main" val="10593019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1" descr="GOES13_OPT_1716UTC_04MAR2014_IRW_UPDATE"/>
          <p:cNvPicPr>
            <a:picLocks noGrp="1" noChangeAspect="1"/>
          </p:cNvPicPr>
          <p:nvPr isPhoto="1"/>
        </p:nvPicPr>
        <p:blipFill>
          <a:blip r:embed="rId3">
            <a:extLst>
              <a:ext uri="{28A0092B-C50C-407E-A947-70E740481C1C}">
                <a14:useLocalDpi xmlns:a14="http://schemas.microsoft.com/office/drawing/2010/main" val="0"/>
              </a:ext>
            </a:extLst>
          </a:blip>
          <a:srcRect t="8443"/>
          <a:stretch>
            <a:fillRect/>
          </a:stretch>
        </p:blipFill>
        <p:spPr bwMode="auto">
          <a:xfrm>
            <a:off x="1268864" y="2700992"/>
            <a:ext cx="6330499" cy="347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p:cNvSpPr txBox="1">
            <a:spLocks/>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base">
              <a:spcBef>
                <a:spcPct val="0"/>
              </a:spcBef>
              <a:spcAft>
                <a:spcPct val="0"/>
              </a:spcAft>
            </a:pPr>
            <a:r>
              <a:rPr lang="en-US" sz="3600" dirty="0">
                <a:solidFill>
                  <a:srgbClr val="FFFF00"/>
                </a:solidFill>
                <a:latin typeface="Arial" pitchFamily="34" charset="0"/>
              </a:rPr>
              <a:t>GOES-13 Optimized </a:t>
            </a:r>
            <a:r>
              <a:rPr lang="en-US" sz="3600" dirty="0" smtClean="0">
                <a:solidFill>
                  <a:srgbClr val="FFFF00"/>
                </a:solidFill>
                <a:latin typeface="Arial" pitchFamily="34" charset="0"/>
              </a:rPr>
              <a:t>Schedule</a:t>
            </a:r>
            <a:endParaRPr lang="en-US" sz="3600" dirty="0">
              <a:solidFill>
                <a:srgbClr val="FFFF00"/>
              </a:solidFill>
              <a:latin typeface="Arial" pitchFamily="34" charset="0"/>
            </a:endParaRPr>
          </a:p>
        </p:txBody>
      </p:sp>
      <p:sp>
        <p:nvSpPr>
          <p:cNvPr id="74756" name="TextBox 3"/>
          <p:cNvSpPr txBox="1">
            <a:spLocks noChangeArrowheads="1"/>
          </p:cNvSpPr>
          <p:nvPr/>
        </p:nvSpPr>
        <p:spPr bwMode="auto">
          <a:xfrm>
            <a:off x="152400" y="7620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dirty="0" smtClean="0">
                <a:solidFill>
                  <a:srgbClr val="FFFFFF"/>
                </a:solidFill>
              </a:rPr>
              <a:t>Increased the coverage from the GOES-13 imager (May 2014). </a:t>
            </a:r>
            <a:r>
              <a:rPr lang="en-US" dirty="0">
                <a:solidFill>
                  <a:srgbClr val="FFFFFF"/>
                </a:solidFill>
              </a:rPr>
              <a:t>The size and/or start time of certain sectors </a:t>
            </a:r>
            <a:r>
              <a:rPr lang="en-US" dirty="0" smtClean="0">
                <a:solidFill>
                  <a:srgbClr val="FFFFFF"/>
                </a:solidFill>
              </a:rPr>
              <a:t>was changed</a:t>
            </a:r>
            <a:r>
              <a:rPr lang="en-US" dirty="0">
                <a:solidFill>
                  <a:srgbClr val="FFFFFF"/>
                </a:solidFill>
              </a:rPr>
              <a:t>. </a:t>
            </a:r>
            <a:r>
              <a:rPr lang="en-US" dirty="0" smtClean="0">
                <a:solidFill>
                  <a:srgbClr val="FFFFFF"/>
                </a:solidFill>
              </a:rPr>
              <a:t>The routine and Rapid </a:t>
            </a:r>
            <a:r>
              <a:rPr lang="en-US" dirty="0">
                <a:solidFill>
                  <a:srgbClr val="FFFFFF"/>
                </a:solidFill>
              </a:rPr>
              <a:t>Scan </a:t>
            </a:r>
            <a:r>
              <a:rPr lang="en-US" dirty="0" smtClean="0">
                <a:solidFill>
                  <a:srgbClr val="FFFFFF"/>
                </a:solidFill>
              </a:rPr>
              <a:t>schedules were tested and implemented. </a:t>
            </a:r>
            <a:r>
              <a:rPr lang="en-US" dirty="0">
                <a:solidFill>
                  <a:srgbClr val="FFFFFF"/>
                </a:solidFill>
              </a:rPr>
              <a:t>More information is available at </a:t>
            </a:r>
            <a:r>
              <a:rPr lang="en-US" dirty="0">
                <a:solidFill>
                  <a:srgbClr val="FFFFFF"/>
                </a:solidFill>
                <a:hlinkClick r:id="rId4"/>
              </a:rPr>
              <a:t>http://</a:t>
            </a:r>
            <a:r>
              <a:rPr lang="en-US" dirty="0" smtClean="0">
                <a:solidFill>
                  <a:srgbClr val="FFFFFF"/>
                </a:solidFill>
                <a:hlinkClick r:id="rId4"/>
              </a:rPr>
              <a:t>cimss.ssec.wisc.edu/goes/blog/archives/15068</a:t>
            </a:r>
            <a:endParaRPr lang="en-US" dirty="0">
              <a:solidFill>
                <a:srgbClr val="FFFFFF"/>
              </a:solidFill>
            </a:endParaRPr>
          </a:p>
        </p:txBody>
      </p:sp>
      <p:sp>
        <p:nvSpPr>
          <p:cNvPr id="74757" name="TextBox 4"/>
          <p:cNvSpPr txBox="1">
            <a:spLocks noChangeArrowheads="1"/>
          </p:cNvSpPr>
          <p:nvPr/>
        </p:nvSpPr>
        <p:spPr bwMode="auto">
          <a:xfrm>
            <a:off x="990600" y="6178550"/>
            <a:ext cx="7162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dirty="0">
                <a:solidFill>
                  <a:srgbClr val="FFFFFF"/>
                </a:solidFill>
              </a:rPr>
              <a:t>Comparison of the size of the Continental U.S. </a:t>
            </a:r>
            <a:r>
              <a:rPr lang="en-US" sz="2000" dirty="0" smtClean="0">
                <a:solidFill>
                  <a:srgbClr val="FFFFFF"/>
                </a:solidFill>
              </a:rPr>
              <a:t>sector (before, left) </a:t>
            </a:r>
            <a:r>
              <a:rPr lang="en-US" sz="2000" dirty="0">
                <a:solidFill>
                  <a:srgbClr val="FFFFFF"/>
                </a:solidFill>
              </a:rPr>
              <a:t>and the </a:t>
            </a:r>
            <a:r>
              <a:rPr lang="en-US" sz="2000" dirty="0" smtClean="0">
                <a:solidFill>
                  <a:srgbClr val="FFFFFF"/>
                </a:solidFill>
              </a:rPr>
              <a:t>extended coverage (after, right). </a:t>
            </a:r>
            <a:r>
              <a:rPr lang="en-US" sz="2000" dirty="0">
                <a:solidFill>
                  <a:srgbClr val="FFFFFF"/>
                </a:solidFill>
              </a:rPr>
              <a:t/>
            </a:r>
            <a:br>
              <a:rPr lang="en-US" sz="2000" dirty="0">
                <a:solidFill>
                  <a:srgbClr val="FFFFFF"/>
                </a:solidFill>
              </a:rPr>
            </a:br>
            <a:endParaRPr lang="en-US" sz="2000" dirty="0">
              <a:solidFill>
                <a:srgbClr val="FFFFFF"/>
              </a:solidFill>
            </a:endParaRPr>
          </a:p>
        </p:txBody>
      </p:sp>
      <p:sp>
        <p:nvSpPr>
          <p:cNvPr id="6" name="TextBox 4"/>
          <p:cNvSpPr txBox="1">
            <a:spLocks noChangeArrowheads="1"/>
          </p:cNvSpPr>
          <p:nvPr/>
        </p:nvSpPr>
        <p:spPr bwMode="auto">
          <a:xfrm>
            <a:off x="7741202" y="3124200"/>
            <a:ext cx="13959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u="sng" dirty="0" smtClean="0">
                <a:solidFill>
                  <a:srgbClr val="FFFFFF"/>
                </a:solidFill>
              </a:rPr>
              <a:t>Optimized</a:t>
            </a:r>
            <a:r>
              <a:rPr lang="en-US" sz="2000" dirty="0" smtClean="0">
                <a:solidFill>
                  <a:srgbClr val="FFFFFF"/>
                </a:solidFill>
              </a:rPr>
              <a:t> CONUS sector (after) </a:t>
            </a:r>
            <a:endParaRPr lang="en-US" sz="2000" dirty="0">
              <a:solidFill>
                <a:srgbClr val="FFFFFF"/>
              </a:solidFill>
            </a:endParaRPr>
          </a:p>
        </p:txBody>
      </p:sp>
      <p:sp>
        <p:nvSpPr>
          <p:cNvPr id="7" name="TextBox 4"/>
          <p:cNvSpPr txBox="1">
            <a:spLocks noChangeArrowheads="1"/>
          </p:cNvSpPr>
          <p:nvPr/>
        </p:nvSpPr>
        <p:spPr bwMode="auto">
          <a:xfrm>
            <a:off x="228600" y="3124200"/>
            <a:ext cx="14570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2000" dirty="0" smtClean="0">
                <a:solidFill>
                  <a:srgbClr val="FFFFFF"/>
                </a:solidFill>
              </a:rPr>
              <a:t>CONUS sector (before) </a:t>
            </a:r>
            <a:endParaRPr lang="en-US" sz="2000" dirty="0">
              <a:solidFill>
                <a:srgbClr val="FFFFFF"/>
              </a:solidFill>
            </a:endParaRPr>
          </a:p>
        </p:txBody>
      </p:sp>
      <p:sp>
        <p:nvSpPr>
          <p:cNvPr id="8" name="TextBox 7"/>
          <p:cNvSpPr txBox="1"/>
          <p:nvPr/>
        </p:nvSpPr>
        <p:spPr>
          <a:xfrm>
            <a:off x="152400" y="5155049"/>
            <a:ext cx="1223412" cy="369332"/>
          </a:xfrm>
          <a:prstGeom prst="rect">
            <a:avLst/>
          </a:prstGeom>
          <a:noFill/>
        </p:spPr>
        <p:txBody>
          <a:bodyPr wrap="none" rtlCol="0">
            <a:spAutoFit/>
          </a:bodyPr>
          <a:lstStyle/>
          <a:p>
            <a:r>
              <a:rPr lang="en-US" dirty="0">
                <a:solidFill>
                  <a:srgbClr val="FFFF00"/>
                </a:solidFill>
              </a:rPr>
              <a:t>More data</a:t>
            </a:r>
          </a:p>
        </p:txBody>
      </p:sp>
      <p:cxnSp>
        <p:nvCxnSpPr>
          <p:cNvPr id="9" name="Straight Arrow Connector 8"/>
          <p:cNvCxnSpPr>
            <a:stCxn id="8" idx="2"/>
          </p:cNvCxnSpPr>
          <p:nvPr/>
        </p:nvCxnSpPr>
        <p:spPr>
          <a:xfrm>
            <a:off x="764106" y="5524381"/>
            <a:ext cx="1750494"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0"/>
          </p:cNvCxnSpPr>
          <p:nvPr/>
        </p:nvCxnSpPr>
        <p:spPr>
          <a:xfrm flipV="1">
            <a:off x="764106" y="4343400"/>
            <a:ext cx="3198294" cy="811649"/>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74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Pre-GOES</a:t>
            </a:r>
            <a:r>
              <a:rPr lang="en-US" dirty="0" smtClean="0">
                <a:solidFill>
                  <a:schemeClr val="bg1"/>
                </a:solidFill>
              </a:rPr>
              <a:t> </a:t>
            </a:r>
            <a:r>
              <a:rPr lang="en-US" dirty="0" smtClean="0">
                <a:solidFill>
                  <a:srgbClr val="FFFF00"/>
                </a:solidFill>
              </a:rPr>
              <a:t>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4</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25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GOES-West RSO Restored</a:t>
            </a:r>
            <a:endParaRPr lang="en-US" dirty="0"/>
          </a:p>
        </p:txBody>
      </p:sp>
      <p:sp>
        <p:nvSpPr>
          <p:cNvPr id="3" name="Content Placeholder 2"/>
          <p:cNvSpPr>
            <a:spLocks noGrp="1"/>
          </p:cNvSpPr>
          <p:nvPr>
            <p:ph idx="1"/>
          </p:nvPr>
        </p:nvSpPr>
        <p:spPr>
          <a:xfrm>
            <a:off x="76200" y="1371600"/>
            <a:ext cx="8763000" cy="4525963"/>
          </a:xfrm>
        </p:spPr>
        <p:txBody>
          <a:bodyPr/>
          <a:lstStyle/>
          <a:p>
            <a:r>
              <a:rPr lang="en-US" dirty="0" smtClean="0">
                <a:solidFill>
                  <a:srgbClr val="FFFF00"/>
                </a:solidFill>
              </a:rPr>
              <a:t>As a result of recent testing, at NESDIS, the NWS and CIMSS, GOES-15 (West) is once again able to call Rapid Scan Operations (RSO) over Hawaii</a:t>
            </a:r>
          </a:p>
          <a:p>
            <a:endParaRPr lang="en-US" sz="1000" dirty="0" smtClean="0">
              <a:solidFill>
                <a:srgbClr val="FFFF00"/>
              </a:solidFill>
            </a:endParaRPr>
          </a:p>
          <a:p>
            <a:r>
              <a:rPr lang="en-US" dirty="0" smtClean="0">
                <a:solidFill>
                  <a:srgbClr val="FFFF00"/>
                </a:solidFill>
              </a:rPr>
              <a:t>RSO was then called for almost 6 days to monitor Tropical Cyclone Ana</a:t>
            </a:r>
            <a:endParaRPr lang="en-US" dirty="0">
              <a:solidFill>
                <a:srgbClr val="FFFF00"/>
              </a:solidFill>
            </a:endParaRPr>
          </a:p>
          <a:p>
            <a:endParaRPr lang="en-US" sz="1000" dirty="0"/>
          </a:p>
          <a:p>
            <a:r>
              <a:rPr lang="en-US" sz="1600" dirty="0">
                <a:hlinkClick r:id="rId2"/>
              </a:rPr>
              <a:t>http://www.ospo.noaa.gov/Operations/GOES/schedules.html</a:t>
            </a:r>
            <a:endParaRPr lang="en-US" sz="1600" dirty="0" smtClean="0">
              <a:hlinkClick r:id="rId2"/>
            </a:endParaRPr>
          </a:p>
          <a:p>
            <a:endParaRPr lang="en-US" sz="1600" dirty="0">
              <a:hlinkClick r:id="rId2"/>
            </a:endParaRPr>
          </a:p>
          <a:p>
            <a:r>
              <a:rPr lang="en-US" sz="1600" dirty="0" smtClean="0">
                <a:hlinkClick r:id="rId2"/>
              </a:rPr>
              <a:t>http</a:t>
            </a:r>
            <a:r>
              <a:rPr lang="en-US" sz="1600" dirty="0">
                <a:hlinkClick r:id="rId2"/>
              </a:rPr>
              <a:t>://</a:t>
            </a:r>
            <a:r>
              <a:rPr lang="en-US" sz="1600" dirty="0" smtClean="0">
                <a:hlinkClick r:id="rId2"/>
              </a:rPr>
              <a:t>cimss.ssec.wisc.edu/goes/blog/archives/16856</a:t>
            </a:r>
            <a:endParaRPr lang="en-US" sz="1600" dirty="0" smtClean="0"/>
          </a:p>
          <a:p>
            <a:r>
              <a:rPr lang="en-US" sz="1600" dirty="0" smtClean="0">
                <a:hlinkClick r:id="rId3"/>
              </a:rPr>
              <a:t>http</a:t>
            </a:r>
            <a:r>
              <a:rPr lang="en-US" sz="1600" dirty="0">
                <a:hlinkClick r:id="rId3"/>
              </a:rPr>
              <a:t>://</a:t>
            </a:r>
            <a:r>
              <a:rPr lang="en-US" sz="1600" dirty="0" smtClean="0">
                <a:hlinkClick r:id="rId3"/>
              </a:rPr>
              <a:t>cimss.ssec.wisc.edu/goes/blog/archives/17027</a:t>
            </a:r>
            <a:endParaRPr lang="en-US" sz="1600" dirty="0" smtClean="0"/>
          </a:p>
          <a:p>
            <a:endParaRPr lang="en-US" sz="1600"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pPr>
                <a:defRPr/>
              </a:pPr>
              <a:t>40</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4514850"/>
            <a:ext cx="3022600" cy="2266950"/>
          </a:xfrm>
          <a:prstGeom prst="rect">
            <a:avLst/>
          </a:prstGeom>
        </p:spPr>
      </p:pic>
    </p:spTree>
    <p:extLst>
      <p:ext uri="{BB962C8B-B14F-4D97-AF65-F5344CB8AC3E}">
        <p14:creationId xmlns:p14="http://schemas.microsoft.com/office/powerpoint/2010/main" val="211561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41</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395017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066800"/>
            <a:ext cx="3962400" cy="2971800"/>
          </a:xfrm>
          <a:prstGeom prst="rect">
            <a:avLst/>
          </a:prstGeom>
        </p:spPr>
      </p:pic>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GOES (13-15)</a:t>
            </a: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Summary/Education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42</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777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From 1996</a:t>
            </a: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F7ACEED0-1977-4BB3-91B9-09FD0B2051CB}" type="slidenum">
              <a:rPr lang="en-US" smtClean="0">
                <a:solidFill>
                  <a:srgbClr val="000000"/>
                </a:solidFill>
              </a:rPr>
              <a:pPr>
                <a:defRPr/>
              </a:pPr>
              <a:t>43</a:t>
            </a:fld>
            <a:endParaRPr lang="en-US">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21784"/>
            <a:ext cx="4953000" cy="3164416"/>
          </a:xfrm>
          <a:prstGeom prst="rect">
            <a:avLst/>
          </a:prstGeom>
        </p:spPr>
      </p:pic>
      <p:sp>
        <p:nvSpPr>
          <p:cNvPr id="5" name="TextBox 4"/>
          <p:cNvSpPr txBox="1"/>
          <p:nvPr/>
        </p:nvSpPr>
        <p:spPr>
          <a:xfrm>
            <a:off x="5591177" y="2795807"/>
            <a:ext cx="3352800" cy="1754326"/>
          </a:xfrm>
          <a:prstGeom prst="rect">
            <a:avLst/>
          </a:prstGeom>
          <a:noFill/>
        </p:spPr>
        <p:txBody>
          <a:bodyPr wrap="square" rtlCol="0">
            <a:spAutoFit/>
          </a:bodyPr>
          <a:lstStyle/>
          <a:p>
            <a:r>
              <a:rPr lang="en-US" dirty="0" smtClean="0"/>
              <a:t/>
            </a:r>
            <a:br>
              <a:rPr lang="en-US" dirty="0" smtClean="0"/>
            </a:br>
            <a:r>
              <a:rPr lang="en-US" dirty="0" smtClean="0"/>
              <a:t>"Full disk imaging in 10 minutes is sought and so is 1 minute rapid scan modes over limited areas of say 1000 x 1000 km."</a:t>
            </a:r>
            <a:endParaRPr lang="en-US" dirty="0"/>
          </a:p>
        </p:txBody>
      </p:sp>
      <p:sp>
        <p:nvSpPr>
          <p:cNvPr id="6" name="TextBox 5"/>
          <p:cNvSpPr txBox="1"/>
          <p:nvPr/>
        </p:nvSpPr>
        <p:spPr>
          <a:xfrm>
            <a:off x="137302" y="3886200"/>
            <a:ext cx="5139548" cy="369332"/>
          </a:xfrm>
          <a:prstGeom prst="rect">
            <a:avLst/>
          </a:prstGeom>
          <a:noFill/>
        </p:spPr>
        <p:txBody>
          <a:bodyPr wrap="none" rtlCol="0">
            <a:spAutoFit/>
          </a:bodyPr>
          <a:lstStyle/>
          <a:p>
            <a:r>
              <a:rPr lang="en-US" i="1" dirty="0" smtClean="0"/>
              <a:t>“These </a:t>
            </a:r>
            <a:r>
              <a:rPr lang="en-US" i="1" dirty="0"/>
              <a:t>satellites could be first </a:t>
            </a:r>
            <a:r>
              <a:rPr lang="en-US" dirty="0"/>
              <a:t>launched </a:t>
            </a:r>
            <a:r>
              <a:rPr lang="en-US" i="1" dirty="0"/>
              <a:t>in </a:t>
            </a:r>
            <a:r>
              <a:rPr lang="en-US" i="1" dirty="0" smtClean="0"/>
              <a:t>2008”</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7663"/>
          <a:stretch/>
        </p:blipFill>
        <p:spPr>
          <a:xfrm>
            <a:off x="5334002" y="1655618"/>
            <a:ext cx="3867150" cy="14038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666" y="4654486"/>
            <a:ext cx="7021734" cy="2127314"/>
          </a:xfrm>
          <a:prstGeom prst="rect">
            <a:avLst/>
          </a:prstGeom>
        </p:spPr>
      </p:pic>
      <p:sp>
        <p:nvSpPr>
          <p:cNvPr id="9" name="Left Arrow 8"/>
          <p:cNvSpPr/>
          <p:nvPr/>
        </p:nvSpPr>
        <p:spPr>
          <a:xfrm>
            <a:off x="7627684" y="5814252"/>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9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131A6F-4076-4987-8858-34DB54C7E08D}" type="slidenum">
              <a:rPr lang="en-US" smtClean="0">
                <a:solidFill>
                  <a:srgbClr val="FFFFFF"/>
                </a:solidFill>
              </a:rPr>
              <a:pPr eaLnBrk="1" hangingPunct="1"/>
              <a:t>44</a:t>
            </a:fld>
            <a:endParaRPr lang="en-US" smtClean="0">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very involved during the early GOES-R series development. This includes: formulation studies for both ABI and Advanced Baseline Sounder (ABS), ABI band selection and modification, etc.</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a:solidFill>
                  <a:srgbClr val="000000"/>
                </a:solidFill>
              </a:rPr>
              <a:t>Originally ABI was only 8 spectral bands, now it is 16. All ABI bands were modified with input from STAR and </a:t>
            </a:r>
            <a:r>
              <a:rPr lang="en-US" sz="1600" dirty="0" smtClean="0">
                <a:solidFill>
                  <a:srgbClr val="000000"/>
                </a:solidFill>
              </a:rPr>
              <a:t>its </a:t>
            </a:r>
            <a:r>
              <a:rPr lang="en-US" sz="1600" dirty="0">
                <a:solidFill>
                  <a:srgbClr val="000000"/>
                </a:solidFill>
              </a:rPr>
              <a:t>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ABI/ABS Requirements.</a:t>
            </a:r>
          </a:p>
          <a:p>
            <a:pPr eaLnBrk="1" fontAlgn="base" hangingPunct="1">
              <a:spcBef>
                <a:spcPct val="0"/>
              </a:spcBef>
              <a:spcAft>
                <a:spcPct val="0"/>
              </a:spcAft>
            </a:pPr>
            <a:r>
              <a:rPr lang="en-US">
                <a:solidFill>
                  <a:srgbClr val="000000"/>
                </a:solidFill>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386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a:solidFill>
                  <a:srgbClr val="FFFF00"/>
                </a:solidFill>
                <a:latin typeface="Times New Roman" pitchFamily="18" charset="0"/>
              </a:rPr>
              <a:t>ABI - 8 </a:t>
            </a:r>
            <a:endParaRPr lang="en-US" sz="2400">
              <a:solidFill>
                <a:srgbClr val="FFFF00"/>
              </a:solidFill>
              <a:latin typeface="Times New Roman" pitchFamily="18" charset="0"/>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u="sng">
                <a:solidFill>
                  <a:srgbClr val="FFFFFF"/>
                </a:solidFill>
                <a:latin typeface="Times New Roman" pitchFamily="18" charset="0"/>
              </a:rPr>
              <a:t>#</a:t>
            </a:r>
            <a:r>
              <a:rPr lang="en-US">
                <a:solidFill>
                  <a:srgbClr val="FFFFFF"/>
                </a:solidFill>
                <a:latin typeface="Times New Roman" pitchFamily="18" charset="0"/>
              </a:rPr>
              <a:t>        </a:t>
            </a:r>
            <a:r>
              <a:rPr lang="en-US" u="sng">
                <a:solidFill>
                  <a:srgbClr val="FFFFFF"/>
                </a:solidFill>
                <a:latin typeface="Times New Roman" pitchFamily="18" charset="0"/>
              </a:rPr>
              <a:t>Wavelengths		Description</a:t>
            </a:r>
            <a:r>
              <a:rPr lang="en-US">
                <a:solidFill>
                  <a:srgbClr val="FFFFFF"/>
                </a:solidFill>
                <a:latin typeface="Times New Roman" pitchFamily="18" charset="0"/>
              </a:rPr>
              <a:t>	</a:t>
            </a:r>
            <a:r>
              <a:rPr lang="en-US" u="sng">
                <a:solidFill>
                  <a:srgbClr val="FFFFFF"/>
                </a:solidFill>
                <a:latin typeface="Times New Roman" pitchFamily="18" charset="0"/>
              </a:rPr>
              <a:t>Primary Use</a:t>
            </a:r>
            <a:r>
              <a:rPr lang="en-US" sz="2400">
                <a:solidFill>
                  <a:srgbClr val="FFFFFF"/>
                </a:solidFill>
                <a:latin typeface="Times New Roman" pitchFamily="18" charset="0"/>
              </a:rPr>
              <a:t>  </a:t>
            </a:r>
          </a:p>
          <a:p>
            <a:pPr fontAlgn="base">
              <a:spcBef>
                <a:spcPct val="0"/>
              </a:spcBef>
              <a:spcAft>
                <a:spcPct val="0"/>
              </a:spcAft>
            </a:pPr>
            <a:r>
              <a:rPr lang="en-US" sz="2400">
                <a:solidFill>
                  <a:srgbClr val="FFFFFF"/>
                </a:solidFill>
                <a:latin typeface="Times New Roman" pitchFamily="18" charset="0"/>
              </a:rPr>
              <a:t>   </a:t>
            </a:r>
            <a:r>
              <a:rPr lang="en-US" sz="1600">
                <a:solidFill>
                  <a:srgbClr val="FFFFFF"/>
                </a:solidFill>
                <a:latin typeface="Times New Roman" pitchFamily="18" charset="0"/>
              </a:rPr>
              <a:t>Range  (</a:t>
            </a:r>
            <a:r>
              <a:rPr lang="en-US" sz="1600">
                <a:solidFill>
                  <a:srgbClr val="FFFFFF"/>
                </a:solidFill>
                <a:latin typeface="Times New Roman" pitchFamily="18" charset="0"/>
                <a:sym typeface="Symbol" pitchFamily="18" charset="2"/>
              </a:rPr>
              <a:t></a:t>
            </a:r>
            <a:r>
              <a:rPr lang="en-US" sz="1600">
                <a:solidFill>
                  <a:srgbClr val="FFFFFF"/>
                </a:solidFill>
                <a:latin typeface="Times New Roman" pitchFamily="18" charset="0"/>
              </a:rPr>
              <a:t>m)        Center</a:t>
            </a:r>
            <a:r>
              <a:rPr lang="en-US" sz="2400">
                <a:solidFill>
                  <a:srgbClr val="000000"/>
                </a:solidFill>
                <a:latin typeface="Times New Roman" pitchFamily="18" charset="0"/>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FFFF00"/>
                </a:solidFill>
              </a:rPr>
              <a:t>ABI – circa 1999</a:t>
            </a:r>
          </a:p>
          <a:p>
            <a:pPr eaLnBrk="1" fontAlgn="base" hangingPunct="1">
              <a:spcBef>
                <a:spcPct val="0"/>
              </a:spcBef>
              <a:spcAft>
                <a:spcPct val="0"/>
              </a:spcAft>
            </a:pPr>
            <a:r>
              <a:rPr lang="en-US" sz="360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EED7D-1667-4518-B8C4-DE0B2BDB6C08}" type="slidenum">
              <a:rPr lang="en-US" smtClean="0">
                <a:solidFill>
                  <a:srgbClr val="000000"/>
                </a:solidFill>
              </a:rPr>
              <a:pPr eaLnBrk="1" hangingPunct="1"/>
              <a:t>45</a:t>
            </a:fld>
            <a:endParaRPr lang="en-US" smtClean="0">
              <a:solidFill>
                <a:srgbClr val="000000"/>
              </a:solidFill>
            </a:endParaRPr>
          </a:p>
        </p:txBody>
      </p:sp>
      <p:sp>
        <p:nvSpPr>
          <p:cNvPr id="7" name="Text Box 6"/>
          <p:cNvSpPr txBox="1">
            <a:spLocks noChangeArrowheads="1"/>
          </p:cNvSpPr>
          <p:nvPr/>
        </p:nvSpPr>
        <p:spPr bwMode="auto">
          <a:xfrm>
            <a:off x="6653349" y="735020"/>
            <a:ext cx="2225675"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Launch was planned for 2008!  </a:t>
            </a:r>
            <a:endParaRPr lang="en-US" dirty="0">
              <a:solidFill>
                <a:srgbClr val="000000"/>
              </a:solidFill>
            </a:endParaRPr>
          </a:p>
        </p:txBody>
      </p:sp>
    </p:spTree>
    <p:extLst>
      <p:ext uri="{BB962C8B-B14F-4D97-AF65-F5344CB8AC3E}">
        <p14:creationId xmlns:p14="http://schemas.microsoft.com/office/powerpoint/2010/main" val="29747823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a:solidFill>
                  <a:srgbClr val="FFFF00"/>
                </a:solidFill>
                <a:latin typeface="Times New Roman" pitchFamily="18" charset="0"/>
              </a:rPr>
              <a:t>Proposed ABI (8 or 12) channels</a:t>
            </a:r>
            <a:endParaRPr lang="en-US" sz="2400" b="1">
              <a:solidFill>
                <a:srgbClr val="FFFF00"/>
              </a:solidFill>
              <a:latin typeface="Times New Roman" pitchFamily="18" charset="0"/>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            </a:t>
            </a:r>
            <a:r>
              <a:rPr lang="en-US" u="sng">
                <a:solidFill>
                  <a:srgbClr val="000000"/>
                </a:solidFill>
                <a:latin typeface="Times New Roman" pitchFamily="18" charset="0"/>
              </a:rPr>
              <a:t>Wavelengths	Description</a:t>
            </a:r>
            <a:r>
              <a:rPr lang="en-US">
                <a:solidFill>
                  <a:srgbClr val="000000"/>
                </a:solidFill>
                <a:latin typeface="Times New Roman" pitchFamily="18" charset="0"/>
              </a:rPr>
              <a:t>	   </a:t>
            </a:r>
            <a:r>
              <a:rPr lang="en-US" u="sng">
                <a:solidFill>
                  <a:srgbClr val="000000"/>
                </a:solidFill>
                <a:latin typeface="Times New Roman" pitchFamily="18" charset="0"/>
              </a:rPr>
              <a:t>Primary Use</a:t>
            </a:r>
            <a:r>
              <a:rPr lang="en-US" sz="2400">
                <a:solidFill>
                  <a:srgbClr val="000000"/>
                </a:solidFill>
                <a:latin typeface="Times New Roman" pitchFamily="18" charset="0"/>
              </a:rPr>
              <a:t>  </a:t>
            </a:r>
          </a:p>
          <a:p>
            <a:pPr fontAlgn="base">
              <a:spcBef>
                <a:spcPct val="0"/>
              </a:spcBef>
              <a:spcAft>
                <a:spcPct val="0"/>
              </a:spcAft>
            </a:pPr>
            <a:r>
              <a:rPr lang="en-US" sz="2400">
                <a:solidFill>
                  <a:srgbClr val="000000"/>
                </a:solidFill>
                <a:latin typeface="Times New Roman" pitchFamily="18" charset="0"/>
              </a:rPr>
              <a:t>     </a:t>
            </a:r>
            <a:r>
              <a:rPr lang="en-US" sz="1600">
                <a:solidFill>
                  <a:srgbClr val="000000"/>
                </a:solidFill>
                <a:latin typeface="Times New Roman" pitchFamily="18" charset="0"/>
              </a:rPr>
              <a:t>Range   (</a:t>
            </a:r>
            <a:r>
              <a:rPr lang="en-US" sz="1600">
                <a:solidFill>
                  <a:srgbClr val="000000"/>
                </a:solidFill>
                <a:latin typeface="Times New Roman" pitchFamily="18" charset="0"/>
                <a:sym typeface="Symbol" pitchFamily="18" charset="2"/>
              </a:rPr>
              <a:t></a:t>
            </a:r>
            <a:r>
              <a:rPr lang="en-US" sz="1600">
                <a:solidFill>
                  <a:srgbClr val="000000"/>
                </a:solidFill>
                <a:latin typeface="Times New Roman" pitchFamily="18" charset="0"/>
              </a:rPr>
              <a:t>m)        Center</a:t>
            </a:r>
            <a:r>
              <a:rPr lang="en-US" sz="2400">
                <a:solidFill>
                  <a:srgbClr val="000000"/>
                </a:solidFill>
                <a:latin typeface="Times New Roman" pitchFamily="18" charset="0"/>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a:t>
            </a:r>
            <a:r>
              <a:rPr lang="en-US" sz="2400">
                <a:solidFill>
                  <a:srgbClr val="000000"/>
                </a:solidFill>
                <a:latin typeface="Times New Roman" pitchFamily="18" charset="0"/>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D8438D-2C24-4FCA-97DD-C7639F61E044}" type="slidenum">
              <a:rPr lang="en-US" smtClean="0">
                <a:solidFill>
                  <a:srgbClr val="000000"/>
                </a:solidFill>
              </a:rPr>
              <a:pPr eaLnBrk="1" hangingPunct="1"/>
              <a:t>46</a:t>
            </a:fld>
            <a:endParaRPr lang="en-US" smtClean="0">
              <a:solidFill>
                <a:srgbClr val="000000"/>
              </a:solidFill>
            </a:endParaRPr>
          </a:p>
        </p:txBody>
      </p:sp>
    </p:spTree>
    <p:extLst>
      <p:ext uri="{BB962C8B-B14F-4D97-AF65-F5344CB8AC3E}">
        <p14:creationId xmlns:p14="http://schemas.microsoft.com/office/powerpoint/2010/main" val="367538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i="1">
                <a:solidFill>
                  <a:srgbClr val="000000"/>
                </a:solidFill>
                <a:latin typeface="Times New Roman" pitchFamily="18" charset="0"/>
              </a:rPr>
              <a:t>IR channels on the current </a:t>
            </a:r>
            <a:r>
              <a:rPr lang="en-US" sz="2000" b="1" i="1">
                <a:solidFill>
                  <a:srgbClr val="FF3300"/>
                </a:solidFill>
                <a:latin typeface="Times New Roman" pitchFamily="18" charset="0"/>
              </a:rPr>
              <a:t>GOES</a:t>
            </a:r>
            <a:r>
              <a:rPr lang="en-US" sz="2000" b="1" i="1">
                <a:solidFill>
                  <a:srgbClr val="000000"/>
                </a:solidFill>
                <a:latin typeface="Times New Roman" pitchFamily="18" charset="0"/>
              </a:rPr>
              <a:t> and the proposed </a:t>
            </a:r>
            <a:r>
              <a:rPr lang="en-US" sz="2000" b="1" i="1">
                <a:solidFill>
                  <a:srgbClr val="339933"/>
                </a:solidFill>
                <a:latin typeface="Times New Roman" pitchFamily="18" charset="0"/>
              </a:rPr>
              <a:t>ABI</a:t>
            </a:r>
            <a:endParaRPr lang="en-US" sz="2000">
              <a:solidFill>
                <a:srgbClr val="000000"/>
              </a:solidFill>
              <a:latin typeface="Times New Roman" pitchFamily="18" charset="0"/>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UW-Madison/CIMSS</a:t>
            </a:r>
            <a:endParaRPr lang="en-US" sz="800">
              <a:solidFill>
                <a:srgbClr val="000000"/>
              </a:solidFill>
              <a:latin typeface="Times New Roman" pitchFamily="18" charset="0"/>
            </a:endParaRPr>
          </a:p>
        </p:txBody>
      </p:sp>
      <p:sp>
        <p:nvSpPr>
          <p:cNvPr id="139269" name="Text Box 6"/>
          <p:cNvSpPr txBox="1">
            <a:spLocks noChangeArrowheads="1"/>
          </p:cNvSpPr>
          <p:nvPr/>
        </p:nvSpPr>
        <p:spPr bwMode="auto">
          <a:xfrm>
            <a:off x="6781800" y="4343400"/>
            <a:ext cx="2225675" cy="9233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The IR bands when ABI had 12 total bands</a:t>
            </a:r>
            <a:endParaRPr lang="en-US" dirty="0">
              <a:solidFill>
                <a:srgbClr val="000000"/>
              </a:solidFill>
            </a:endParaRP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8A6E9A-F151-4A15-9786-2ED1540A57D2}" type="slidenum">
              <a:rPr lang="en-US" smtClean="0">
                <a:solidFill>
                  <a:srgbClr val="000000"/>
                </a:solidFill>
              </a:rPr>
              <a:pPr eaLnBrk="1" hangingPunct="1"/>
              <a:t>47</a:t>
            </a:fld>
            <a:endParaRPr lang="en-US" smtClean="0">
              <a:solidFill>
                <a:srgbClr val="000000"/>
              </a:solidFill>
            </a:endParaRPr>
          </a:p>
        </p:txBody>
      </p:sp>
    </p:spTree>
    <p:extLst>
      <p:ext uri="{BB962C8B-B14F-4D97-AF65-F5344CB8AC3E}">
        <p14:creationId xmlns:p14="http://schemas.microsoft.com/office/powerpoint/2010/main" val="174456595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71" name="Document" r:id="rId4" imgW="5660425" imgH="3006741" progId="Word.Document.8">
                  <p:embed/>
                </p:oleObj>
              </mc:Choice>
              <mc:Fallback>
                <p:oleObj name="Document" r:id="rId4" imgW="5660425" imgH="300674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FF"/>
                </a:solidFill>
                <a:latin typeface="Times New Roman" pitchFamily="18" charset="0"/>
              </a:rPr>
              <a:t>ABI Bands (proposed 18)</a:t>
            </a:r>
            <a:endParaRPr lang="en-US" sz="2400">
              <a:solidFill>
                <a:srgbClr val="FFFFFF"/>
              </a:solidFill>
              <a:latin typeface="Times New Roman" pitchFamily="18" charset="0"/>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818DE-190C-4A94-82C1-9C3D95098E06}" type="slidenum">
              <a:rPr lang="en-US" smtClean="0">
                <a:solidFill>
                  <a:srgbClr val="000000"/>
                </a:solidFill>
              </a:rPr>
              <a:pPr eaLnBrk="1" hangingPunct="1"/>
              <a:t>48</a:t>
            </a:fld>
            <a:endParaRPr lang="en-US" smtClean="0">
              <a:solidFill>
                <a:srgbClr val="000000"/>
              </a:solidFill>
            </a:endParaRPr>
          </a:p>
        </p:txBody>
      </p:sp>
      <p:sp>
        <p:nvSpPr>
          <p:cNvPr id="2" name="Right Arrow 1"/>
          <p:cNvSpPr/>
          <p:nvPr/>
        </p:nvSpPr>
        <p:spPr>
          <a:xfrm>
            <a:off x="0" y="1600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0" y="30480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494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solidFill>
                  <a:srgbClr val="FFFF00"/>
                </a:solidFill>
              </a:rPr>
              <a:t>Other considerations</a:t>
            </a:r>
          </a:p>
        </p:txBody>
      </p:sp>
      <p:sp>
        <p:nvSpPr>
          <p:cNvPr id="148483" name="Rectangle 3"/>
          <p:cNvSpPr>
            <a:spLocks noGrp="1" noChangeArrowheads="1"/>
          </p:cNvSpPr>
          <p:nvPr>
            <p:ph type="body" idx="1"/>
          </p:nvPr>
        </p:nvSpPr>
        <p:spPr/>
        <p:txBody>
          <a:bodyPr/>
          <a:lstStyle/>
          <a:p>
            <a:pPr eaLnBrk="1" hangingPunct="1"/>
            <a:r>
              <a:rPr lang="en-US" smtClean="0">
                <a:solidFill>
                  <a:schemeClr val="bg1"/>
                </a:solidFill>
              </a:rPr>
              <a:t>Other bands considered on the ABI: </a:t>
            </a:r>
          </a:p>
          <a:p>
            <a:pPr lvl="1" eaLnBrk="1" hangingPunct="1"/>
            <a:r>
              <a:rPr lang="en-US" smtClean="0">
                <a:solidFill>
                  <a:schemeClr val="bg1"/>
                </a:solidFill>
              </a:rPr>
              <a:t>a 0.55 um band, similar to MODIS for the generation of ‘natural color’ images.  </a:t>
            </a:r>
          </a:p>
          <a:p>
            <a:pPr lvl="1" eaLnBrk="1" hangingPunct="1"/>
            <a:r>
              <a:rPr lang="en-US" smtClean="0">
                <a:solidFill>
                  <a:schemeClr val="bg1"/>
                </a:solidFill>
              </a:rPr>
              <a:t>a 3.7 um band for better night-time cloud detection</a:t>
            </a:r>
          </a:p>
          <a:p>
            <a:pPr eaLnBrk="1" hangingPunct="1"/>
            <a:r>
              <a:rPr lang="en-US" smtClean="0">
                <a:solidFill>
                  <a:schemeClr val="bg1"/>
                </a:solidFill>
              </a:rPr>
              <a:t>It also should be noted that the ABI was designed to have a companion high-spectral infrared sounder. This is why the ABI only has one CO</a:t>
            </a:r>
            <a:r>
              <a:rPr lang="en-US" baseline="-25000" smtClean="0">
                <a:solidFill>
                  <a:schemeClr val="bg1"/>
                </a:solidFill>
              </a:rPr>
              <a:t>2</a:t>
            </a:r>
            <a:r>
              <a:rPr lang="en-US" smtClean="0">
                <a:solidFill>
                  <a:schemeClr val="bg1"/>
                </a:solidFill>
              </a:rPr>
              <a:t> band.  </a:t>
            </a:r>
          </a:p>
        </p:txBody>
      </p:sp>
      <p:sp>
        <p:nvSpPr>
          <p:cNvPr id="14848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ACD390-1EB5-4D33-9E34-0F4633274D5E}" type="slidenum">
              <a:rPr lang="en-US" smtClean="0">
                <a:solidFill>
                  <a:srgbClr val="000000"/>
                </a:solidFill>
              </a:rPr>
              <a:pPr eaLnBrk="1" hangingPunct="1"/>
              <a:t>49</a:t>
            </a:fld>
            <a:endParaRPr lang="en-US" smtClean="0">
              <a:solidFill>
                <a:srgbClr val="000000"/>
              </a:solidFill>
            </a:endParaRPr>
          </a:p>
        </p:txBody>
      </p:sp>
    </p:spTree>
    <p:extLst>
      <p:ext uri="{BB962C8B-B14F-4D97-AF65-F5344CB8AC3E}">
        <p14:creationId xmlns:p14="http://schemas.microsoft.com/office/powerpoint/2010/main" val="2963957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6"/>
          <p:cNvSpPr txBox="1">
            <a:spLocks noChangeArrowheads="1"/>
          </p:cNvSpPr>
          <p:nvPr/>
        </p:nvSpPr>
        <p:spPr bwMode="auto">
          <a:xfrm>
            <a:off x="2486025" y="6348413"/>
            <a:ext cx="665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0000"/>
                </a:solidFill>
              </a:rPr>
              <a:t>Storm Warning: The Origins of the Weather Forecast by Pauline Halford</a:t>
            </a:r>
          </a:p>
        </p:txBody>
      </p:sp>
      <p:pic>
        <p:nvPicPr>
          <p:cNvPr id="105475" name="Picture 7" descr="Storm_warning_51GFCGJ1EQ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480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304800" y="1371600"/>
            <a:ext cx="7924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chemeClr val="bg1"/>
                </a:solidFill>
              </a:rPr>
              <a:t>‘…as if an eye in space looked down on the </a:t>
            </a:r>
            <a:r>
              <a:rPr lang="en-US" b="1" i="1" dirty="0">
                <a:solidFill>
                  <a:schemeClr val="bg1"/>
                </a:solidFill>
              </a:rPr>
              <a:t>whole</a:t>
            </a:r>
            <a:r>
              <a:rPr lang="en-US" b="1" dirty="0">
                <a:solidFill>
                  <a:schemeClr val="bg1"/>
                </a:solidFill>
              </a:rPr>
              <a:t> [North] Atlantic </a:t>
            </a:r>
            <a:r>
              <a:rPr lang="en-US" b="1" i="1" dirty="0">
                <a:solidFill>
                  <a:schemeClr val="bg1"/>
                </a:solidFill>
              </a:rPr>
              <a:t>at one time </a:t>
            </a:r>
            <a:r>
              <a:rPr lang="en-US" b="1" dirty="0">
                <a:solidFill>
                  <a:schemeClr val="bg1"/>
                </a:solidFill>
              </a:rPr>
              <a:t>and afterwards took similar views…at regular intervals….to obtain sequences….”</a:t>
            </a:r>
          </a:p>
          <a:p>
            <a:pPr eaLnBrk="1" hangingPunct="1"/>
            <a:endParaRPr lang="en-US" b="1" dirty="0">
              <a:solidFill>
                <a:srgbClr val="000000"/>
              </a:solidFill>
            </a:endParaRPr>
          </a:p>
          <a:p>
            <a:pPr eaLnBrk="1" hangingPunct="1"/>
            <a:r>
              <a:rPr lang="en-US" dirty="0">
                <a:solidFill>
                  <a:srgbClr val="000000"/>
                </a:solidFill>
              </a:rPr>
              <a:t>Vice-Admiral Robert </a:t>
            </a:r>
            <a:r>
              <a:rPr lang="en-US" dirty="0" err="1">
                <a:solidFill>
                  <a:srgbClr val="000000"/>
                </a:solidFill>
              </a:rPr>
              <a:t>FitzRoy</a:t>
            </a:r>
            <a:endParaRPr lang="en-US" dirty="0">
              <a:solidFill>
                <a:srgbClr val="000000"/>
              </a:solidFill>
            </a:endParaRPr>
          </a:p>
          <a:p>
            <a:pPr eaLnBrk="1" hangingPunct="1"/>
            <a:r>
              <a:rPr lang="en-US" dirty="0">
                <a:solidFill>
                  <a:srgbClr val="000000"/>
                </a:solidFill>
              </a:rPr>
              <a:t>The weather book: a manual of practical </a:t>
            </a:r>
            <a:r>
              <a:rPr lang="en-US" dirty="0" smtClean="0">
                <a:solidFill>
                  <a:srgbClr val="000000"/>
                </a:solidFill>
              </a:rPr>
              <a:t>meteorology</a:t>
            </a:r>
            <a:endParaRPr lang="en-US" dirty="0">
              <a:solidFill>
                <a:srgbClr val="000000"/>
              </a:solidFill>
            </a:endParaRPr>
          </a:p>
        </p:txBody>
      </p:sp>
      <p:sp>
        <p:nvSpPr>
          <p:cNvPr id="2057" name="Rectangle 9"/>
          <p:cNvSpPr>
            <a:spLocks noGrp="1" noChangeArrowheads="1"/>
          </p:cNvSpPr>
          <p:nvPr>
            <p:ph type="title"/>
          </p:nvPr>
        </p:nvSpPr>
        <p:spPr/>
        <p:txBody>
          <a:bodyPr/>
          <a:lstStyle/>
          <a:p>
            <a:pPr eaLnBrk="1" hangingPunct="1"/>
            <a:r>
              <a:rPr lang="en-US" dirty="0" smtClean="0">
                <a:solidFill>
                  <a:srgbClr val="FFFF00"/>
                </a:solidFill>
              </a:rPr>
              <a:t>1863: Vice Admiral R. </a:t>
            </a:r>
            <a:r>
              <a:rPr lang="en-US" dirty="0" err="1" smtClean="0">
                <a:solidFill>
                  <a:srgbClr val="FFFF00"/>
                </a:solidFill>
              </a:rPr>
              <a:t>FitzRoy</a:t>
            </a:r>
            <a:endParaRPr lang="en-US" dirty="0" smtClean="0">
              <a:solidFill>
                <a:srgbClr val="FFFF00"/>
              </a:solidFill>
            </a:endParaRPr>
          </a:p>
        </p:txBody>
      </p:sp>
      <p:pic>
        <p:nvPicPr>
          <p:cNvPr id="105478" name="Picture 10" descr="birds_ey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51816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1" descr="wxbook_fitzroy_page1"/>
          <p:cNvPicPr>
            <a:picLocks noChangeAspect="1" noChangeArrowheads="1"/>
          </p:cNvPicPr>
          <p:nvPr/>
        </p:nvPicPr>
        <p:blipFill>
          <a:blip r:embed="rId5">
            <a:extLst>
              <a:ext uri="{28A0092B-C50C-407E-A947-70E740481C1C}">
                <a14:useLocalDpi xmlns:a14="http://schemas.microsoft.com/office/drawing/2010/main" val="0"/>
              </a:ext>
            </a:extLst>
          </a:blip>
          <a:srcRect b="81693"/>
          <a:stretch>
            <a:fillRect/>
          </a:stretch>
        </p:blipFill>
        <p:spPr bwMode="auto">
          <a:xfrm>
            <a:off x="6019800" y="2133600"/>
            <a:ext cx="388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742C51-024F-427F-B450-23969D0F3960}"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294840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74625" y="1176338"/>
            <a:ext cx="8720138"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a:solidFill>
                  <a:srgbClr val="000000"/>
                </a:solidFill>
              </a:rPr>
              <a:t>Options 3b.	</a:t>
            </a:r>
            <a:r>
              <a:rPr lang="en-US" sz="2800" b="1">
                <a:solidFill>
                  <a:srgbClr val="000000"/>
                </a:solidFill>
              </a:rPr>
              <a:t>2.6.6  VIIRS Compatibility Study</a:t>
            </a:r>
            <a:endParaRPr lang="en-US" sz="2800">
              <a:solidFill>
                <a:srgbClr val="000000"/>
              </a:solidFill>
            </a:endParaRPr>
          </a:p>
          <a:p>
            <a:pPr eaLnBrk="1" fontAlgn="base" hangingPunct="1">
              <a:spcBef>
                <a:spcPct val="0"/>
              </a:spcBef>
              <a:spcAft>
                <a:spcPct val="0"/>
              </a:spcAft>
            </a:pPr>
            <a:endParaRPr lang="en-US" sz="2800">
              <a:solidFill>
                <a:srgbClr val="000000"/>
              </a:solidFill>
            </a:endParaRPr>
          </a:p>
          <a:p>
            <a:pPr eaLnBrk="1" fontAlgn="base" hangingPunct="1">
              <a:spcBef>
                <a:spcPct val="0"/>
              </a:spcBef>
              <a:spcAft>
                <a:spcPct val="0"/>
              </a:spcAft>
            </a:pPr>
            <a:r>
              <a:rPr lang="en-US" sz="2000">
                <a:solidFill>
                  <a:srgbClr val="000000"/>
                </a:solidFill>
              </a:rPr>
              <a:t>The Contractor </a:t>
            </a:r>
            <a:r>
              <a:rPr lang="en-US" sz="2000" b="1">
                <a:solidFill>
                  <a:srgbClr val="000000"/>
                </a:solidFill>
              </a:rPr>
              <a:t>shall </a:t>
            </a:r>
            <a:r>
              <a:rPr lang="en-US" sz="2000">
                <a:solidFill>
                  <a:srgbClr val="000000"/>
                </a:solidFill>
              </a:rPr>
              <a:t>assess the impact of modifying the Spectral Response Envelope of the reflective channels to be consistent with the current VIIRS design.  The required changes are:</a:t>
            </a:r>
          </a:p>
          <a:p>
            <a:pPr eaLnBrk="1" fontAlgn="base" hangingPunct="1">
              <a:spcBef>
                <a:spcPct val="0"/>
              </a:spcBef>
              <a:spcAft>
                <a:spcPct val="0"/>
              </a:spcAft>
            </a:pPr>
            <a:endParaRPr lang="en-US" sz="2000">
              <a:solidFill>
                <a:srgbClr val="000000"/>
              </a:solidFill>
            </a:endParaRPr>
          </a:p>
          <a:p>
            <a:pPr eaLnBrk="1" fontAlgn="base" hangingPunct="1">
              <a:spcBef>
                <a:spcPct val="0"/>
              </a:spcBef>
              <a:spcAft>
                <a:spcPct val="0"/>
              </a:spcAft>
            </a:pPr>
            <a:r>
              <a:rPr lang="en-US" sz="2400">
                <a:solidFill>
                  <a:srgbClr val="000000"/>
                </a:solidFill>
              </a:rPr>
              <a:t>a) Move the 0.47 um channel to 0.488 um with a nominal bandwidth of 0.02 um,</a:t>
            </a:r>
          </a:p>
          <a:p>
            <a:pPr eaLnBrk="1" fontAlgn="base" hangingPunct="1">
              <a:spcBef>
                <a:spcPct val="0"/>
              </a:spcBef>
              <a:spcAft>
                <a:spcPct val="0"/>
              </a:spcAft>
            </a:pPr>
            <a:r>
              <a:rPr lang="en-US" sz="2400">
                <a:solidFill>
                  <a:srgbClr val="000000"/>
                </a:solidFill>
              </a:rPr>
              <a:t>b) Change the 0.64 um channel nominal bandwidth to 0.08 um,</a:t>
            </a:r>
          </a:p>
          <a:p>
            <a:pPr eaLnBrk="1" fontAlgn="base" hangingPunct="1">
              <a:spcBef>
                <a:spcPct val="0"/>
              </a:spcBef>
              <a:spcAft>
                <a:spcPct val="0"/>
              </a:spcAft>
            </a:pPr>
            <a:r>
              <a:rPr lang="en-US" sz="2400">
                <a:solidFill>
                  <a:srgbClr val="000000"/>
                </a:solidFill>
              </a:rPr>
              <a:t>c) Move the 0.86 um channel to 0.865 um with a nominal bandwidth of 0.039 um,</a:t>
            </a:r>
          </a:p>
          <a:p>
            <a:pPr eaLnBrk="1" fontAlgn="base" hangingPunct="1">
              <a:spcBef>
                <a:spcPct val="0"/>
              </a:spcBef>
              <a:spcAft>
                <a:spcPct val="0"/>
              </a:spcAft>
            </a:pPr>
            <a:r>
              <a:rPr lang="en-US" sz="2400">
                <a:solidFill>
                  <a:srgbClr val="000000"/>
                </a:solidFill>
              </a:rPr>
              <a:t>d) Move the 1.38 um channel to 1.378 um with a nominal bandwidth of 0.015 um,</a:t>
            </a:r>
          </a:p>
          <a:p>
            <a:pPr eaLnBrk="1" fontAlgn="base" hangingPunct="1">
              <a:spcBef>
                <a:spcPct val="0"/>
              </a:spcBef>
              <a:spcAft>
                <a:spcPct val="0"/>
              </a:spcAft>
            </a:pPr>
            <a:r>
              <a:rPr lang="en-US" sz="2400">
                <a:solidFill>
                  <a:srgbClr val="000000"/>
                </a:solidFill>
              </a:rPr>
              <a:t>e) Move the 2.26 um channel to 2.25 um with a nominal bandwidth of 0.050 um.</a:t>
            </a:r>
          </a:p>
        </p:txBody>
      </p:sp>
    </p:spTree>
    <p:extLst>
      <p:ext uri="{BB962C8B-B14F-4D97-AF65-F5344CB8AC3E}">
        <p14:creationId xmlns:p14="http://schemas.microsoft.com/office/powerpoint/2010/main" val="260518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371600" y="152400"/>
            <a:ext cx="6122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000">
                <a:solidFill>
                  <a:srgbClr val="000000"/>
                </a:solidFill>
                <a:latin typeface="Times New Roman" pitchFamily="18" charset="0"/>
              </a:rPr>
              <a:t>ABI 6.2 um, 7.0 um, and 7.4 um bands</a:t>
            </a:r>
          </a:p>
        </p:txBody>
      </p:sp>
      <p:sp>
        <p:nvSpPr>
          <p:cNvPr id="145411" name="Text Box 3"/>
          <p:cNvSpPr txBox="1">
            <a:spLocks noChangeArrowheads="1"/>
          </p:cNvSpPr>
          <p:nvPr/>
        </p:nvSpPr>
        <p:spPr bwMode="auto">
          <a:xfrm>
            <a:off x="2057400" y="762000"/>
            <a:ext cx="429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Effects of changing central wavenumber</a:t>
            </a:r>
          </a:p>
        </p:txBody>
      </p:sp>
      <p:sp>
        <p:nvSpPr>
          <p:cNvPr id="145412" name="Text Box 4"/>
          <p:cNvSpPr txBox="1">
            <a:spLocks noChangeArrowheads="1"/>
          </p:cNvSpPr>
          <p:nvPr/>
        </p:nvSpPr>
        <p:spPr bwMode="auto">
          <a:xfrm>
            <a:off x="152400" y="1828800"/>
            <a:ext cx="312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Current ABI Bandwidth</a:t>
            </a:r>
          </a:p>
        </p:txBody>
      </p:sp>
      <p:sp>
        <p:nvSpPr>
          <p:cNvPr id="145413" name="Text Box 5"/>
          <p:cNvSpPr txBox="1">
            <a:spLocks noChangeArrowheads="1"/>
          </p:cNvSpPr>
          <p:nvPr/>
        </p:nvSpPr>
        <p:spPr bwMode="auto">
          <a:xfrm>
            <a:off x="4724400" y="1828800"/>
            <a:ext cx="411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Possible ABI shifted Bandwidth</a:t>
            </a:r>
          </a:p>
        </p:txBody>
      </p:sp>
      <p:sp>
        <p:nvSpPr>
          <p:cNvPr id="145414" name="Text Box 6"/>
          <p:cNvSpPr txBox="1">
            <a:spLocks noChangeArrowheads="1"/>
          </p:cNvSpPr>
          <p:nvPr/>
        </p:nvSpPr>
        <p:spPr bwMode="auto">
          <a:xfrm>
            <a:off x="517525" y="34940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7.0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6.8 um - 7.2 um</a:t>
            </a:r>
          </a:p>
        </p:txBody>
      </p:sp>
      <p:sp>
        <p:nvSpPr>
          <p:cNvPr id="145415" name="Text Box 7"/>
          <p:cNvSpPr txBox="1">
            <a:spLocks noChangeArrowheads="1"/>
          </p:cNvSpPr>
          <p:nvPr/>
        </p:nvSpPr>
        <p:spPr bwMode="auto">
          <a:xfrm>
            <a:off x="533400" y="4724400"/>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7.3 um - 7.5 um</a:t>
            </a:r>
          </a:p>
        </p:txBody>
      </p:sp>
      <p:sp>
        <p:nvSpPr>
          <p:cNvPr id="145416" name="Text Box 8"/>
          <p:cNvSpPr txBox="1">
            <a:spLocks noChangeArrowheads="1"/>
          </p:cNvSpPr>
          <p:nvPr/>
        </p:nvSpPr>
        <p:spPr bwMode="auto">
          <a:xfrm>
            <a:off x="5867400" y="48768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7.34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7.24 um - 7.44 um</a:t>
            </a:r>
          </a:p>
        </p:txBody>
      </p:sp>
      <p:sp>
        <p:nvSpPr>
          <p:cNvPr id="145417" name="Text Box 9"/>
          <p:cNvSpPr txBox="1">
            <a:spLocks noChangeArrowheads="1"/>
          </p:cNvSpPr>
          <p:nvPr/>
        </p:nvSpPr>
        <p:spPr bwMode="auto">
          <a:xfrm>
            <a:off x="5867400" y="35052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6.95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6.75 um - 7.15 um</a:t>
            </a:r>
          </a:p>
        </p:txBody>
      </p:sp>
      <p:sp>
        <p:nvSpPr>
          <p:cNvPr id="145418" name="Line 10"/>
          <p:cNvSpPr>
            <a:spLocks noChangeShapeType="1"/>
          </p:cNvSpPr>
          <p:nvPr/>
        </p:nvSpPr>
        <p:spPr bwMode="auto">
          <a:xfrm>
            <a:off x="2971800" y="39624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19" name="Line 12"/>
          <p:cNvSpPr>
            <a:spLocks noChangeShapeType="1"/>
          </p:cNvSpPr>
          <p:nvPr/>
        </p:nvSpPr>
        <p:spPr bwMode="auto">
          <a:xfrm>
            <a:off x="2971800" y="50292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20" name="Text Box 13"/>
          <p:cNvSpPr txBox="1">
            <a:spLocks noChangeArrowheads="1"/>
          </p:cNvSpPr>
          <p:nvPr/>
        </p:nvSpPr>
        <p:spPr bwMode="auto">
          <a:xfrm>
            <a:off x="517525" y="25034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 um - 6.6 um</a:t>
            </a:r>
          </a:p>
        </p:txBody>
      </p:sp>
      <p:sp>
        <p:nvSpPr>
          <p:cNvPr id="145421" name="Text Box 14"/>
          <p:cNvSpPr txBox="1">
            <a:spLocks noChangeArrowheads="1"/>
          </p:cNvSpPr>
          <p:nvPr/>
        </p:nvSpPr>
        <p:spPr bwMode="auto">
          <a:xfrm>
            <a:off x="5867400" y="2514600"/>
            <a:ext cx="2589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 adjusted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5.77 um - 6.6 um</a:t>
            </a:r>
          </a:p>
        </p:txBody>
      </p:sp>
      <p:sp>
        <p:nvSpPr>
          <p:cNvPr id="145422" name="Line 15"/>
          <p:cNvSpPr>
            <a:spLocks noChangeShapeType="1"/>
          </p:cNvSpPr>
          <p:nvPr/>
        </p:nvSpPr>
        <p:spPr bwMode="auto">
          <a:xfrm>
            <a:off x="2971800" y="29718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94351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276600" y="152400"/>
            <a:ext cx="235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 Band</a:t>
            </a:r>
          </a:p>
        </p:txBody>
      </p:sp>
      <p:pic>
        <p:nvPicPr>
          <p:cNvPr id="146435" name="Picture 3" descr="D:\Justin\uwis\abi_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D:\Justin\uwis\abi_7.4ad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1371600" y="61722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a:t>
            </a:r>
          </a:p>
        </p:txBody>
      </p:sp>
      <p:sp>
        <p:nvSpPr>
          <p:cNvPr id="146438" name="Text Box 6"/>
          <p:cNvSpPr txBox="1">
            <a:spLocks noChangeArrowheads="1"/>
          </p:cNvSpPr>
          <p:nvPr/>
        </p:nvSpPr>
        <p:spPr bwMode="auto">
          <a:xfrm>
            <a:off x="6096000" y="61722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7.34 um”</a:t>
            </a:r>
          </a:p>
        </p:txBody>
      </p:sp>
    </p:spTree>
    <p:extLst>
      <p:ext uri="{BB962C8B-B14F-4D97-AF65-F5344CB8AC3E}">
        <p14:creationId xmlns:p14="http://schemas.microsoft.com/office/powerpoint/2010/main" val="170399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53</a:t>
            </a:fld>
            <a:endParaRPr lang="en-US" smtClean="0">
              <a:solidFill>
                <a:srgbClr val="000000"/>
              </a:solidFill>
            </a:endParaRPr>
          </a:p>
        </p:txBody>
      </p:sp>
    </p:spTree>
    <p:extLst>
      <p:ext uri="{BB962C8B-B14F-4D97-AF65-F5344CB8AC3E}">
        <p14:creationId xmlns:p14="http://schemas.microsoft.com/office/powerpoint/2010/main" val="13310468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1066800" y="6292850"/>
            <a:ext cx="7218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150532" name="Text Box 4"/>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150533"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150534" name="Text Box 6"/>
          <p:cNvSpPr txBox="1">
            <a:spLocks noChangeArrowheads="1"/>
          </p:cNvSpPr>
          <p:nvPr/>
        </p:nvSpPr>
        <p:spPr bwMode="auto">
          <a:xfrm rot="-2700000">
            <a:off x="1423988" y="43815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150535" name="Text Box 7"/>
          <p:cNvSpPr txBox="1">
            <a:spLocks noChangeArrowheads="1"/>
          </p:cNvSpPr>
          <p:nvPr/>
        </p:nvSpPr>
        <p:spPr bwMode="auto">
          <a:xfrm rot="-2706086">
            <a:off x="2349500" y="4346575"/>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150536" name="Text Box 8"/>
          <p:cNvSpPr txBox="1">
            <a:spLocks noChangeArrowheads="1"/>
          </p:cNvSpPr>
          <p:nvPr/>
        </p:nvSpPr>
        <p:spPr bwMode="auto">
          <a:xfrm rot="-2700000">
            <a:off x="4232275" y="27178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150537" name="Text Box 9"/>
          <p:cNvSpPr txBox="1">
            <a:spLocks noChangeArrowheads="1"/>
          </p:cNvSpPr>
          <p:nvPr/>
        </p:nvSpPr>
        <p:spPr bwMode="auto">
          <a:xfrm rot="-2700000">
            <a:off x="6969125" y="2541588"/>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150538" name="Text Box 10"/>
          <p:cNvSpPr txBox="1">
            <a:spLocks noChangeArrowheads="1"/>
          </p:cNvSpPr>
          <p:nvPr/>
        </p:nvSpPr>
        <p:spPr bwMode="auto">
          <a:xfrm rot="-2700000">
            <a:off x="4872038" y="241141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15053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413FB-BFB7-472F-A6B7-D6865666D277}" type="slidenum">
              <a:rPr lang="en-US" smtClean="0">
                <a:solidFill>
                  <a:srgbClr val="000000"/>
                </a:solidFill>
              </a:rPr>
              <a:pPr eaLnBrk="1" hangingPunct="1"/>
              <a:t>54</a:t>
            </a:fld>
            <a:endParaRPr lang="en-US" smtClean="0">
              <a:solidFill>
                <a:srgbClr val="000000"/>
              </a:solidFill>
            </a:endParaRPr>
          </a:p>
        </p:txBody>
      </p:sp>
    </p:spTree>
    <p:extLst>
      <p:ext uri="{BB962C8B-B14F-4D97-AF65-F5344CB8AC3E}">
        <p14:creationId xmlns:p14="http://schemas.microsoft.com/office/powerpoint/2010/main" val="300856659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88925" y="19367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AVIRIS: Linden_haze_0.439_0.498um (simulated ABI band 1)</a:t>
            </a:r>
          </a:p>
        </p:txBody>
      </p:sp>
      <p:sp>
        <p:nvSpPr>
          <p:cNvPr id="151555" name="Text Box 3"/>
          <p:cNvSpPr txBox="1">
            <a:spLocks noChangeArrowheads="1"/>
          </p:cNvSpPr>
          <p:nvPr/>
        </p:nvSpPr>
        <p:spPr bwMode="auto">
          <a:xfrm>
            <a:off x="381000" y="55626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Smoke</a:t>
            </a:r>
          </a:p>
        </p:txBody>
      </p:sp>
      <p:pic>
        <p:nvPicPr>
          <p:cNvPr id="151556" name="Picture 4" descr="linden_haz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linden_smoke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79850"/>
            <a:ext cx="2590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Line 6"/>
          <p:cNvSpPr>
            <a:spLocks noChangeShapeType="1"/>
          </p:cNvSpPr>
          <p:nvPr/>
        </p:nvSpPr>
        <p:spPr bwMode="auto">
          <a:xfrm flipV="1">
            <a:off x="5410200" y="4800600"/>
            <a:ext cx="1676400" cy="167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59" name="Line 7"/>
          <p:cNvSpPr>
            <a:spLocks noChangeShapeType="1"/>
          </p:cNvSpPr>
          <p:nvPr/>
        </p:nvSpPr>
        <p:spPr bwMode="auto">
          <a:xfrm flipV="1">
            <a:off x="5638800" y="4495800"/>
            <a:ext cx="1447800" cy="1371600"/>
          </a:xfrm>
          <a:prstGeom prst="line">
            <a:avLst/>
          </a:prstGeom>
          <a:noFill/>
          <a:ln w="952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60" name="Text Box 8"/>
          <p:cNvSpPr txBox="1">
            <a:spLocks noChangeArrowheads="1"/>
          </p:cNvSpPr>
          <p:nvPr/>
        </p:nvSpPr>
        <p:spPr bwMode="auto">
          <a:xfrm>
            <a:off x="5486400" y="1066800"/>
            <a:ext cx="34448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0.47 um band was added, in part, due to a request from Fred Mosher, then of the AWC</a:t>
            </a:r>
          </a:p>
        </p:txBody>
      </p:sp>
      <p:sp>
        <p:nvSpPr>
          <p:cNvPr id="15156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3F2A76-3220-4969-A675-B1A814BCB635}" type="slidenum">
              <a:rPr lang="en-US" smtClean="0">
                <a:solidFill>
                  <a:srgbClr val="000000"/>
                </a:solidFill>
              </a:rPr>
              <a:pPr eaLnBrk="1" hangingPunct="1"/>
              <a:t>55</a:t>
            </a:fld>
            <a:endParaRPr lang="en-US" smtClean="0">
              <a:solidFill>
                <a:srgbClr val="000000"/>
              </a:solidFill>
            </a:endParaRPr>
          </a:p>
        </p:txBody>
      </p:sp>
    </p:spTree>
    <p:extLst>
      <p:ext uri="{BB962C8B-B14F-4D97-AF65-F5344CB8AC3E}">
        <p14:creationId xmlns:p14="http://schemas.microsoft.com/office/powerpoint/2010/main" val="354128434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3ADBFD-D52F-4C6D-8C61-87803B135E8F}" type="slidenum">
              <a:rPr lang="en-US" smtClean="0">
                <a:solidFill>
                  <a:srgbClr val="000000"/>
                </a:solidFill>
              </a:rPr>
              <a:pPr eaLnBrk="1" hangingPunct="1"/>
              <a:t>56</a:t>
            </a:fld>
            <a:endParaRPr lang="en-US" smtClean="0">
              <a:solidFill>
                <a:srgbClr val="000000"/>
              </a:solidFill>
            </a:endParaRPr>
          </a:p>
        </p:txBody>
      </p:sp>
      <p:pic>
        <p:nvPicPr>
          <p:cNvPr id="152579" name="Picture 2" descr="linden_smok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3"/>
          <p:cNvSpPr txBox="1">
            <a:spLocks noChangeArrowheads="1"/>
          </p:cNvSpPr>
          <p:nvPr/>
        </p:nvSpPr>
        <p:spPr bwMode="auto">
          <a:xfrm>
            <a:off x="441325" y="193675"/>
            <a:ext cx="622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Linden_0.577_0.696_um (simulated ABI band 2)</a:t>
            </a:r>
          </a:p>
        </p:txBody>
      </p:sp>
    </p:spTree>
    <p:extLst>
      <p:ext uri="{BB962C8B-B14F-4D97-AF65-F5344CB8AC3E}">
        <p14:creationId xmlns:p14="http://schemas.microsoft.com/office/powerpoint/2010/main" val="180720745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0344C-7EC1-48B7-A274-E0A86ECCE3A9}" type="slidenum">
              <a:rPr lang="en-US" smtClean="0">
                <a:solidFill>
                  <a:srgbClr val="000000"/>
                </a:solidFill>
              </a:rPr>
              <a:pPr eaLnBrk="1" hangingPunct="1"/>
              <a:t>57</a:t>
            </a:fld>
            <a:endParaRPr lang="en-US" smtClean="0">
              <a:solidFill>
                <a:srgbClr val="000000"/>
              </a:solidFill>
            </a:endParaRPr>
          </a:p>
        </p:txBody>
      </p:sp>
      <p:sp>
        <p:nvSpPr>
          <p:cNvPr id="153603"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01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Pre</a:t>
            </a:r>
            <a:r>
              <a:rPr lang="en-US" sz="2400">
                <a:solidFill>
                  <a:srgbClr val="FFFFFF"/>
                </a:solidFill>
                <a:latin typeface="Times New Roman" pitchFamily="18" charset="0"/>
              </a:rPr>
              <a:t>-burning</a:t>
            </a:r>
          </a:p>
        </p:txBody>
      </p:sp>
      <p:sp>
        <p:nvSpPr>
          <p:cNvPr id="153604"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MODIS Detects Burn Scars in Louisiana</a:t>
            </a:r>
            <a:endParaRPr lang="en-US" sz="3600">
              <a:solidFill>
                <a:srgbClr val="FFFF00"/>
              </a:solidFill>
              <a:latin typeface="Times New Roman" pitchFamily="18" charset="0"/>
            </a:endParaRPr>
          </a:p>
        </p:txBody>
      </p:sp>
      <p:sp>
        <p:nvSpPr>
          <p:cNvPr id="153605"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90000"/>
              </a:lnSpc>
              <a:spcBef>
                <a:spcPct val="0"/>
              </a:spcBef>
              <a:spcAft>
                <a:spcPct val="0"/>
              </a:spcAft>
            </a:pPr>
            <a:r>
              <a:rPr lang="en-US" sz="1000">
                <a:solidFill>
                  <a:srgbClr val="000000"/>
                </a:solidFill>
                <a:latin typeface="Times New Roman" pitchFamily="18" charset="0"/>
              </a:rPr>
              <a:t>CIMSS, UW</a:t>
            </a:r>
            <a:endParaRPr lang="en-US" sz="1200">
              <a:solidFill>
                <a:srgbClr val="000000"/>
              </a:solidFill>
              <a:latin typeface="Times New Roman" pitchFamily="18" charset="0"/>
            </a:endParaRPr>
          </a:p>
        </p:txBody>
      </p:sp>
      <p:grpSp>
        <p:nvGrpSpPr>
          <p:cNvPr id="153606" name="Group 5"/>
          <p:cNvGrpSpPr>
            <a:grpSpLocks/>
          </p:cNvGrpSpPr>
          <p:nvPr/>
        </p:nvGrpSpPr>
        <p:grpSpPr bwMode="auto">
          <a:xfrm>
            <a:off x="0" y="1068388"/>
            <a:ext cx="9067800" cy="5789612"/>
            <a:chOff x="48" y="673"/>
            <a:chExt cx="5712" cy="3647"/>
          </a:xfrm>
        </p:grpSpPr>
        <p:pic>
          <p:nvPicPr>
            <p:cNvPr id="153609"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3610" name="Group 7"/>
            <p:cNvGrpSpPr>
              <a:grpSpLocks/>
            </p:cNvGrpSpPr>
            <p:nvPr/>
          </p:nvGrpSpPr>
          <p:grpSpPr bwMode="auto">
            <a:xfrm>
              <a:off x="3024" y="673"/>
              <a:ext cx="2591" cy="2879"/>
              <a:chOff x="3024" y="673"/>
              <a:chExt cx="2591" cy="2879"/>
            </a:xfrm>
          </p:grpSpPr>
          <p:pic>
            <p:nvPicPr>
              <p:cNvPr id="153613"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14" name="Text Box 9"/>
              <p:cNvSpPr txBox="1">
                <a:spLocks noChangeArrowheads="1"/>
              </p:cNvSpPr>
              <p:nvPr/>
            </p:nvSpPr>
            <p:spPr bwMode="auto">
              <a:xfrm>
                <a:off x="3408" y="2067"/>
                <a:ext cx="1030" cy="237"/>
              </a:xfrm>
              <a:prstGeom prst="rect">
                <a:avLst/>
              </a:prstGeom>
              <a:solidFill>
                <a:srgbClr val="CCFFCC">
                  <a:alpha val="50195"/>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0000"/>
                  </a:lnSpc>
                  <a:spcBef>
                    <a:spcPct val="0"/>
                  </a:spcBef>
                  <a:spcAft>
                    <a:spcPct val="0"/>
                  </a:spcAft>
                </a:pPr>
                <a:r>
                  <a:rPr lang="en-US" sz="2400">
                    <a:solidFill>
                      <a:srgbClr val="FF0000"/>
                    </a:solidFill>
                    <a:latin typeface="Times New Roman" pitchFamily="18" charset="0"/>
                  </a:rPr>
                  <a:t>Burn  Scars</a:t>
                </a:r>
              </a:p>
            </p:txBody>
          </p:sp>
          <p:sp>
            <p:nvSpPr>
              <p:cNvPr id="153615"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6"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7"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8"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3611"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Scars (dark regions) caused by biomass burning in early September are</a:t>
              </a:r>
            </a:p>
            <a:p>
              <a:pPr fontAlgn="base">
                <a:spcBef>
                  <a:spcPct val="0"/>
                </a:spcBef>
                <a:spcAft>
                  <a:spcPct val="0"/>
                </a:spcAft>
              </a:pPr>
              <a:r>
                <a:rPr lang="en-US" sz="2400">
                  <a:solidFill>
                    <a:srgbClr val="FFFFFF"/>
                  </a:solidFill>
                  <a:latin typeface="Times New Roman" pitchFamily="18" charset="0"/>
                </a:rPr>
                <a:t>evident in MODIS 250 m NIR channel 2  (0.85 μm) imagery on the 17</a:t>
              </a:r>
              <a:r>
                <a:rPr lang="en-US" sz="2400" baseline="30000">
                  <a:solidFill>
                    <a:srgbClr val="FFFFFF"/>
                  </a:solidFill>
                  <a:latin typeface="Times New Roman" pitchFamily="18" charset="0"/>
                </a:rPr>
                <a:t>th</a:t>
              </a:r>
              <a:r>
                <a:rPr lang="en-US" sz="2400">
                  <a:solidFill>
                    <a:srgbClr val="FFFFFF"/>
                  </a:solidFill>
                  <a:latin typeface="Times New Roman" pitchFamily="18" charset="0"/>
                </a:rPr>
                <a:t>.</a:t>
              </a:r>
            </a:p>
          </p:txBody>
        </p:sp>
        <p:sp>
          <p:nvSpPr>
            <p:cNvPr id="153612"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MODIS Data from GSFC DAAC</a:t>
              </a:r>
              <a:endParaRPr lang="en-US" sz="2400">
                <a:solidFill>
                  <a:srgbClr val="000000"/>
                </a:solidFill>
                <a:latin typeface="Times New Roman" pitchFamily="18" charset="0"/>
              </a:endParaRPr>
            </a:p>
          </p:txBody>
        </p:sp>
      </p:grpSp>
      <p:sp>
        <p:nvSpPr>
          <p:cNvPr id="153607"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17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Post</a:t>
            </a:r>
            <a:r>
              <a:rPr lang="en-US" sz="2400">
                <a:solidFill>
                  <a:srgbClr val="FFFFFF"/>
                </a:solidFill>
                <a:latin typeface="Times New Roman" pitchFamily="18" charset="0"/>
              </a:rPr>
              <a:t>-burning</a:t>
            </a:r>
          </a:p>
        </p:txBody>
      </p:sp>
      <p:sp>
        <p:nvSpPr>
          <p:cNvPr id="153608"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will allow for diurnal characterizations of burn areas, this has implications for re-growth patterns.</a:t>
            </a:r>
            <a:endParaRPr lang="en-US" sz="2000">
              <a:solidFill>
                <a:srgbClr val="009999"/>
              </a:solidFill>
            </a:endParaRPr>
          </a:p>
        </p:txBody>
      </p:sp>
    </p:spTree>
    <p:extLst>
      <p:ext uri="{BB962C8B-B14F-4D97-AF65-F5344CB8AC3E}">
        <p14:creationId xmlns:p14="http://schemas.microsoft.com/office/powerpoint/2010/main" val="348336912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01 September 2000-- </a:t>
            </a:r>
            <a:r>
              <a:rPr lang="en-US" altLang="en-US" sz="2400">
                <a:solidFill>
                  <a:srgbClr val="3333CC"/>
                </a:solidFill>
              </a:rPr>
              <a:t>Pre-</a:t>
            </a:r>
            <a:r>
              <a:rPr lang="en-US" altLang="en-US" sz="2400">
                <a:solidFill>
                  <a:srgbClr val="000000"/>
                </a:solidFill>
              </a:rPr>
              <a:t>burning</a:t>
            </a:r>
          </a:p>
        </p:txBody>
      </p:sp>
      <p:sp>
        <p:nvSpPr>
          <p:cNvPr id="80899" name="Text Box 3"/>
          <p:cNvSpPr txBox="1">
            <a:spLocks noChangeArrowheads="1"/>
          </p:cNvSpPr>
          <p:nvPr/>
        </p:nvSpPr>
        <p:spPr bwMode="auto">
          <a:xfrm>
            <a:off x="1027113" y="76200"/>
            <a:ext cx="72628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a:solidFill>
                  <a:srgbClr val="3333CC"/>
                </a:solidFill>
              </a:rPr>
              <a:t>GOES Visible Cannot Detect Burn Scars</a:t>
            </a:r>
            <a:endParaRPr lang="en-US" altLang="en-US" sz="3600">
              <a:solidFill>
                <a:srgbClr val="000000"/>
              </a:solidFill>
            </a:endParaRPr>
          </a:p>
        </p:txBody>
      </p:sp>
      <p:sp>
        <p:nvSpPr>
          <p:cNvPr id="80900" name="Text Box 4"/>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17 September 2000-- </a:t>
            </a:r>
            <a:r>
              <a:rPr lang="en-US" altLang="en-US" sz="2400">
                <a:solidFill>
                  <a:srgbClr val="3333CC"/>
                </a:solidFill>
              </a:rPr>
              <a:t>Post-</a:t>
            </a:r>
            <a:r>
              <a:rPr lang="en-US" altLang="en-US" sz="2400">
                <a:solidFill>
                  <a:srgbClr val="000000"/>
                </a:solidFill>
              </a:rPr>
              <a:t>burning</a:t>
            </a:r>
          </a:p>
        </p:txBody>
      </p:sp>
      <p:sp>
        <p:nvSpPr>
          <p:cNvPr id="80901" name="Text Box 5"/>
          <p:cNvSpPr txBox="1">
            <a:spLocks noChangeArrowheads="1"/>
          </p:cNvSpPr>
          <p:nvPr/>
        </p:nvSpPr>
        <p:spPr bwMode="auto">
          <a:xfrm>
            <a:off x="58738" y="5257800"/>
            <a:ext cx="88566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a:solidFill>
                  <a:srgbClr val="000000"/>
                </a:solidFill>
              </a:rPr>
              <a:t>The GOES visible channel (0.52 - 0.72 μm) does not delineate the burn scars. However, the 0.85 μm channel on MODIS was able to detect the burn scars. This is another reason to include a second visible channel (0.81 - 0.91 μm) on the Advanced Baseline Imager (ABI).</a:t>
            </a:r>
          </a:p>
        </p:txBody>
      </p:sp>
      <p:pic>
        <p:nvPicPr>
          <p:cNvPr id="80902" name="Picture 6" descr="D:\SCARBURN_GOES_BEFORE.GIF"/>
          <p:cNvPicPr>
            <a:picLocks noChangeAspect="1" noChangeArrowheads="1"/>
          </p:cNvPicPr>
          <p:nvPr/>
        </p:nvPicPr>
        <p:blipFill>
          <a:blip r:embed="rId2">
            <a:extLst>
              <a:ext uri="{28A0092B-C50C-407E-A947-70E740481C1C}">
                <a14:useLocalDpi xmlns:a14="http://schemas.microsoft.com/office/drawing/2010/main" val="0"/>
              </a:ext>
            </a:extLst>
          </a:blip>
          <a:srcRect r="20625"/>
          <a:stretch>
            <a:fillRect/>
          </a:stretch>
        </p:blipFill>
        <p:spPr bwMode="auto">
          <a:xfrm>
            <a:off x="304800" y="1106488"/>
            <a:ext cx="4268788" cy="4033837"/>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descr="D:\SCARBURN_GOES_AFTER.GIF"/>
          <p:cNvPicPr>
            <a:picLocks noChangeAspect="1" noChangeArrowheads="1"/>
          </p:cNvPicPr>
          <p:nvPr/>
        </p:nvPicPr>
        <p:blipFill>
          <a:blip r:embed="rId3">
            <a:extLst>
              <a:ext uri="{28A0092B-C50C-407E-A947-70E740481C1C}">
                <a14:useLocalDpi xmlns:a14="http://schemas.microsoft.com/office/drawing/2010/main" val="0"/>
              </a:ext>
            </a:extLst>
          </a:blip>
          <a:srcRect r="19125"/>
          <a:stretch>
            <a:fillRect/>
          </a:stretch>
        </p:blipFill>
        <p:spPr bwMode="auto">
          <a:xfrm>
            <a:off x="4640263" y="1071563"/>
            <a:ext cx="4351337" cy="40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1396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81DB8"/>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59</a:t>
            </a:fld>
            <a:endParaRPr lang="en-US">
              <a:solidFill>
                <a:srgbClr val="000000"/>
              </a:solidFill>
            </a:endParaRPr>
          </a:p>
        </p:txBody>
      </p:sp>
      <p:sp>
        <p:nvSpPr>
          <p:cNvPr id="5"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1.88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(or 1.38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is helpful for contrail detection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3777099" cy="3777099"/>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133600"/>
            <a:ext cx="3777099" cy="377709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6901" y="3080901"/>
            <a:ext cx="3777099" cy="3777099"/>
          </a:xfrm>
          <a:prstGeom prst="rect">
            <a:avLst/>
          </a:prstGeom>
          <a:ln>
            <a:solidFill>
              <a:schemeClr val="tx1"/>
            </a:solidFill>
          </a:ln>
        </p:spPr>
      </p:pic>
      <p:sp>
        <p:nvSpPr>
          <p:cNvPr id="9" name="TextBox 8"/>
          <p:cNvSpPr txBox="1"/>
          <p:nvPr/>
        </p:nvSpPr>
        <p:spPr>
          <a:xfrm>
            <a:off x="3962400" y="914400"/>
            <a:ext cx="864339" cy="369332"/>
          </a:xfrm>
          <a:prstGeom prst="rect">
            <a:avLst/>
          </a:prstGeom>
          <a:noFill/>
        </p:spPr>
        <p:txBody>
          <a:bodyPr wrap="none" rtlCol="0">
            <a:spAutoFit/>
          </a:bodyPr>
          <a:lstStyle/>
          <a:p>
            <a:r>
              <a:rPr lang="en-US" dirty="0" smtClean="0">
                <a:solidFill>
                  <a:schemeClr val="bg1"/>
                </a:solidFill>
              </a:rPr>
              <a:t>Clear?</a:t>
            </a:r>
            <a:endParaRPr lang="en-US" dirty="0">
              <a:solidFill>
                <a:schemeClr val="bg1"/>
              </a:solidFill>
            </a:endParaRPr>
          </a:p>
        </p:txBody>
      </p:sp>
    </p:spTree>
    <p:extLst>
      <p:ext uri="{BB962C8B-B14F-4D97-AF65-F5344CB8AC3E}">
        <p14:creationId xmlns:p14="http://schemas.microsoft.com/office/powerpoint/2010/main" val="12368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dirty="0" smtClean="0">
                <a:solidFill>
                  <a:srgbClr val="FFFF00"/>
                </a:solidFill>
              </a:rPr>
              <a:t>1945: Arthur C. Clarke</a:t>
            </a:r>
          </a:p>
        </p:txBody>
      </p:sp>
      <p:sp>
        <p:nvSpPr>
          <p:cNvPr id="107523" name="Rectangle 3"/>
          <p:cNvSpPr>
            <a:spLocks noGrp="1" noChangeArrowheads="1"/>
          </p:cNvSpPr>
          <p:nvPr>
            <p:ph type="body" idx="1"/>
          </p:nvPr>
        </p:nvSpPr>
        <p:spPr>
          <a:xfrm>
            <a:off x="1295400" y="1752600"/>
            <a:ext cx="7010400" cy="4525963"/>
          </a:xfrm>
        </p:spPr>
        <p:txBody>
          <a:bodyPr/>
          <a:lstStyle/>
          <a:p>
            <a:pPr eaLnBrk="1" hangingPunct="1"/>
            <a:r>
              <a:rPr lang="en-US" dirty="0" smtClean="0"/>
              <a:t>Extra-Terrestrial Relays — Can Rocket Stations Give Worldwide Radio Coverage? </a:t>
            </a:r>
          </a:p>
        </p:txBody>
      </p:sp>
      <p:pic>
        <p:nvPicPr>
          <p:cNvPr id="107524" name="Picture 4" descr="clarke_1945_fig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38600"/>
            <a:ext cx="52482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CA1136-0673-42A3-8DD4-C915CFA7D877}" type="slidenum">
              <a:rPr lang="en-US" smtClean="0">
                <a:solidFill>
                  <a:srgbClr val="000000"/>
                </a:solidFill>
              </a:rPr>
              <a:pPr eaLnBrk="1" hangingPunct="1"/>
              <a:t>6</a:t>
            </a:fld>
            <a:endParaRPr lang="en-US" smtClean="0">
              <a:solidFill>
                <a:srgbClr val="000000"/>
              </a:solidFill>
            </a:endParaRPr>
          </a:p>
        </p:txBody>
      </p:sp>
    </p:spTree>
    <p:extLst>
      <p:ext uri="{BB962C8B-B14F-4D97-AF65-F5344CB8AC3E}">
        <p14:creationId xmlns:p14="http://schemas.microsoft.com/office/powerpoint/2010/main" val="1071733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60</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87867"/>
            <a:ext cx="8153400" cy="6341533"/>
          </a:xfrm>
          <a:prstGeom prst="rect">
            <a:avLst/>
          </a:prstGeom>
        </p:spPr>
      </p:pic>
      <p:sp>
        <p:nvSpPr>
          <p:cNvPr id="4" name="TextBox 3"/>
          <p:cNvSpPr txBox="1"/>
          <p:nvPr/>
        </p:nvSpPr>
        <p:spPr>
          <a:xfrm>
            <a:off x="2971800" y="1295400"/>
            <a:ext cx="556563" cy="369332"/>
          </a:xfrm>
          <a:prstGeom prst="rect">
            <a:avLst/>
          </a:prstGeom>
          <a:noFill/>
        </p:spPr>
        <p:txBody>
          <a:bodyPr wrap="none" rtlCol="0">
            <a:spAutoFit/>
          </a:bodyPr>
          <a:lstStyle/>
          <a:p>
            <a:r>
              <a:rPr lang="en-US" dirty="0" smtClean="0"/>
              <a:t>ABI</a:t>
            </a:r>
            <a:endParaRPr lang="en-US" dirty="0"/>
          </a:p>
        </p:txBody>
      </p:sp>
      <p:sp>
        <p:nvSpPr>
          <p:cNvPr id="5" name="TextBox 4"/>
          <p:cNvSpPr txBox="1"/>
          <p:nvPr/>
        </p:nvSpPr>
        <p:spPr>
          <a:xfrm>
            <a:off x="3101037" y="4038600"/>
            <a:ext cx="800219" cy="369332"/>
          </a:xfrm>
          <a:prstGeom prst="rect">
            <a:avLst/>
          </a:prstGeom>
          <a:noFill/>
        </p:spPr>
        <p:txBody>
          <a:bodyPr wrap="none" rtlCol="0">
            <a:spAutoFit/>
          </a:bodyPr>
          <a:lstStyle/>
          <a:p>
            <a:r>
              <a:rPr lang="en-US" dirty="0" smtClean="0">
                <a:solidFill>
                  <a:srgbClr val="00B0F0"/>
                </a:solidFill>
              </a:rPr>
              <a:t>Cirrus</a:t>
            </a:r>
            <a:endParaRPr lang="en-US" dirty="0">
              <a:solidFill>
                <a:srgbClr val="00B0F0"/>
              </a:solidFill>
            </a:endParaRPr>
          </a:p>
        </p:txBody>
      </p:sp>
      <p:sp>
        <p:nvSpPr>
          <p:cNvPr id="6" name="TextBox 5"/>
          <p:cNvSpPr txBox="1"/>
          <p:nvPr/>
        </p:nvSpPr>
        <p:spPr>
          <a:xfrm>
            <a:off x="3863037" y="5269468"/>
            <a:ext cx="800219" cy="369332"/>
          </a:xfrm>
          <a:prstGeom prst="rect">
            <a:avLst/>
          </a:prstGeom>
          <a:noFill/>
        </p:spPr>
        <p:txBody>
          <a:bodyPr wrap="none" rtlCol="0">
            <a:spAutoFit/>
          </a:bodyPr>
          <a:lstStyle/>
          <a:p>
            <a:r>
              <a:rPr lang="en-US" dirty="0" smtClean="0">
                <a:solidFill>
                  <a:srgbClr val="00B050"/>
                </a:solidFill>
              </a:rPr>
              <a:t>Grass</a:t>
            </a:r>
            <a:endParaRPr lang="en-US" dirty="0">
              <a:solidFill>
                <a:srgbClr val="00B050"/>
              </a:solidFill>
            </a:endParaRPr>
          </a:p>
        </p:txBody>
      </p:sp>
    </p:spTree>
    <p:extLst>
      <p:ext uri="{BB962C8B-B14F-4D97-AF65-F5344CB8AC3E}">
        <p14:creationId xmlns:p14="http://schemas.microsoft.com/office/powerpoint/2010/main" val="21931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701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1600200" y="0"/>
            <a:ext cx="5905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600" dirty="0">
                <a:solidFill>
                  <a:srgbClr val="000000"/>
                </a:solidFill>
              </a:rPr>
              <a:t>ABI </a:t>
            </a:r>
            <a:r>
              <a:rPr lang="en-US" sz="3600" dirty="0" smtClean="0">
                <a:solidFill>
                  <a:srgbClr val="000000"/>
                </a:solidFill>
              </a:rPr>
              <a:t>(</a:t>
            </a:r>
            <a:r>
              <a:rPr lang="en-US" sz="3600" dirty="0">
                <a:solidFill>
                  <a:srgbClr val="000000"/>
                </a:solidFill>
              </a:rPr>
              <a:t>1.61 um)</a:t>
            </a:r>
            <a:br>
              <a:rPr lang="en-US" sz="3600" dirty="0">
                <a:solidFill>
                  <a:srgbClr val="000000"/>
                </a:solidFill>
              </a:rPr>
            </a:br>
            <a:r>
              <a:rPr lang="en-US" dirty="0">
                <a:solidFill>
                  <a:srgbClr val="000000"/>
                </a:solidFill>
              </a:rPr>
              <a:t>Example of MAS 0.66 and 1.61 um</a:t>
            </a:r>
          </a:p>
        </p:txBody>
      </p:sp>
      <p:sp>
        <p:nvSpPr>
          <p:cNvPr id="12292" name="Text Box 5"/>
          <p:cNvSpPr txBox="1">
            <a:spLocks noChangeArrowheads="1"/>
          </p:cNvSpPr>
          <p:nvPr/>
        </p:nvSpPr>
        <p:spPr bwMode="auto">
          <a:xfrm>
            <a:off x="0" y="914400"/>
            <a:ext cx="9191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solidFill>
                  <a:srgbClr val="000000"/>
                </a:solidFill>
              </a:rPr>
              <a:t>convective cumulonimbus surrounded by lower-level water clouds</a:t>
            </a:r>
          </a:p>
          <a:p>
            <a:pPr algn="ctr"/>
            <a:r>
              <a:rPr lang="en-US">
                <a:solidFill>
                  <a:srgbClr val="000000"/>
                </a:solidFill>
              </a:rPr>
              <a:t>(King et al., JAOT, August 1996)</a:t>
            </a:r>
          </a:p>
        </p:txBody>
      </p:sp>
    </p:spTree>
    <p:extLst>
      <p:ext uri="{BB962C8B-B14F-4D97-AF65-F5344CB8AC3E}">
        <p14:creationId xmlns:p14="http://schemas.microsoft.com/office/powerpoint/2010/main" val="15693459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62</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300998388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63</a:t>
            </a:fld>
            <a:endParaRPr lang="en-US" smtClean="0">
              <a:solidFill>
                <a:srgbClr val="000000"/>
              </a:solidFill>
            </a:endParaRPr>
          </a:p>
        </p:txBody>
      </p:sp>
    </p:spTree>
    <p:extLst>
      <p:ext uri="{BB962C8B-B14F-4D97-AF65-F5344CB8AC3E}">
        <p14:creationId xmlns:p14="http://schemas.microsoft.com/office/powerpoint/2010/main" val="133061348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1143000"/>
          </a:xfrm>
        </p:spPr>
        <p:txBody>
          <a:bodyPr/>
          <a:lstStyle/>
          <a:p>
            <a:pPr>
              <a:lnSpc>
                <a:spcPct val="85000"/>
              </a:lnSpc>
            </a:pPr>
            <a:r>
              <a:rPr lang="en-US" sz="3600" dirty="0" smtClean="0"/>
              <a:t>ABI (</a:t>
            </a:r>
            <a:r>
              <a:rPr lang="en-US" sz="3600" dirty="0" smtClean="0">
                <a:solidFill>
                  <a:schemeClr val="tx1"/>
                </a:solidFill>
              </a:rPr>
              <a:t>10.35 </a:t>
            </a:r>
            <a:r>
              <a:rPr lang="en-US" sz="3600" dirty="0" smtClean="0">
                <a:solidFill>
                  <a:schemeClr val="tx1"/>
                </a:solidFill>
                <a:sym typeface="Symbol" pitchFamily="18" charset="2"/>
              </a:rPr>
              <a:t></a:t>
            </a:r>
            <a:r>
              <a:rPr lang="en-US" sz="3600" dirty="0" smtClean="0">
                <a:solidFill>
                  <a:schemeClr val="tx1"/>
                </a:solidFill>
              </a:rPr>
              <a:t>m</a:t>
            </a:r>
            <a:r>
              <a:rPr lang="en-US" sz="3600" dirty="0" smtClean="0"/>
              <a:t>)</a:t>
            </a:r>
            <a:br>
              <a:rPr lang="en-US" sz="3600" dirty="0" smtClean="0"/>
            </a:br>
            <a:r>
              <a:rPr lang="en-US" sz="2400" dirty="0" smtClean="0">
                <a:solidFill>
                  <a:schemeClr val="tx1"/>
                </a:solidFill>
              </a:rPr>
              <a:t>Examples of MAS 0.66, 10.5-11.0, and 8.6-10.5 um</a:t>
            </a:r>
            <a:br>
              <a:rPr lang="en-US" sz="2400" dirty="0" smtClean="0">
                <a:solidFill>
                  <a:schemeClr val="tx1"/>
                </a:solidFill>
              </a:rPr>
            </a:br>
            <a:r>
              <a:rPr lang="en-US" sz="2400" dirty="0" smtClean="0">
                <a:solidFill>
                  <a:schemeClr val="tx1"/>
                </a:solidFill>
              </a:rPr>
              <a:t>reveal utility of new IR window for seeing through clouds to ice floes </a:t>
            </a:r>
            <a:endParaRPr lang="en-US" sz="3600" dirty="0" smtClean="0">
              <a:solidFill>
                <a:schemeClr val="tx1"/>
              </a:solidFill>
            </a:endParaRPr>
          </a:p>
        </p:txBody>
      </p:sp>
      <p:pic>
        <p:nvPicPr>
          <p:cNvPr id="31747" name="Picture 3" descr="C:\WINNT\Profiles\tims\Gifs\970202_1836_1840_02_44-45_42-4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85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106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97155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65</a:t>
            </a:fld>
            <a:endParaRPr lang="en-US" smtClean="0">
              <a:solidFill>
                <a:srgbClr val="000000"/>
              </a:solidFill>
            </a:endParaRPr>
          </a:p>
        </p:txBody>
      </p:sp>
    </p:spTree>
    <p:extLst>
      <p:ext uri="{BB962C8B-B14F-4D97-AF65-F5344CB8AC3E}">
        <p14:creationId xmlns:p14="http://schemas.microsoft.com/office/powerpoint/2010/main" val="2864215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66</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171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67</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2612039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9379FCB-8E34-48E1-A464-6061771716B1}" type="slidenum">
              <a:rPr lang="en-US" smtClean="0"/>
              <a:pPr>
                <a:defRPr/>
              </a:pPr>
              <a:t>68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96" y="1712254"/>
            <a:ext cx="8080704" cy="5057503"/>
          </a:xfrm>
          <a:prstGeom prst="rect">
            <a:avLst/>
          </a:prstGeom>
        </p:spPr>
      </p:pic>
      <p:sp>
        <p:nvSpPr>
          <p:cNvPr id="4" name="Text Box 5"/>
          <p:cNvSpPr txBox="1">
            <a:spLocks noChangeArrowheads="1"/>
          </p:cNvSpPr>
          <p:nvPr/>
        </p:nvSpPr>
        <p:spPr bwMode="auto">
          <a:xfrm>
            <a:off x="228600" y="228600"/>
            <a:ext cx="87630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dirty="0" smtClean="0">
                <a:solidFill>
                  <a:srgbClr val="FFFF00"/>
                </a:solidFill>
              </a:rPr>
              <a:t>Recent </a:t>
            </a:r>
            <a:r>
              <a:rPr lang="en-US" sz="2000" dirty="0">
                <a:solidFill>
                  <a:srgbClr val="FFFF00"/>
                </a:solidFill>
              </a:rPr>
              <a:t>poster by Michael </a:t>
            </a:r>
            <a:r>
              <a:rPr lang="en-US" sz="2000" dirty="0" smtClean="0">
                <a:solidFill>
                  <a:srgbClr val="FFFF00"/>
                </a:solidFill>
              </a:rPr>
              <a:t>Eckert (FAA) </a:t>
            </a:r>
            <a:r>
              <a:rPr lang="en-US" sz="2000" dirty="0">
                <a:solidFill>
                  <a:srgbClr val="FFFF00"/>
                </a:solidFill>
              </a:rPr>
              <a:t>noted that there was over $800K of aircraft savings in just two cases when the GOES-R fog and low stratus algorithm was applied to current GOES information. </a:t>
            </a:r>
            <a:r>
              <a:rPr lang="en-US" sz="2000" dirty="0" smtClean="0">
                <a:solidFill>
                  <a:srgbClr val="FFFF00"/>
                </a:solidFill>
              </a:rPr>
              <a:t>Of </a:t>
            </a:r>
            <a:r>
              <a:rPr lang="en-US" sz="2000" dirty="0">
                <a:solidFill>
                  <a:srgbClr val="FFFF00"/>
                </a:solidFill>
              </a:rPr>
              <a:t>course the product will be much improved with ABI data!</a:t>
            </a:r>
          </a:p>
          <a:p>
            <a:pPr fontAlgn="base">
              <a:spcBef>
                <a:spcPct val="0"/>
              </a:spcBef>
              <a:spcAft>
                <a:spcPct val="0"/>
              </a:spcAft>
            </a:pP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39004816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50975"/>
            <a:ext cx="72707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1" name="Picture 41" descr="irrigated_electic_plan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2" name="Rectangle 34"/>
          <p:cNvSpPr>
            <a:spLocks noGrp="1" noChangeArrowheads="1"/>
          </p:cNvSpPr>
          <p:nvPr>
            <p:ph type="title" idx="4294967295"/>
          </p:nvPr>
        </p:nvSpPr>
        <p:spPr>
          <a:xfrm>
            <a:off x="685800" y="228600"/>
            <a:ext cx="6908800" cy="1143000"/>
          </a:xfrm>
        </p:spPr>
        <p:txBody>
          <a:bodyPr/>
          <a:lstStyle/>
          <a:p>
            <a:r>
              <a:rPr lang="en-US" altLang="en-US" sz="3200"/>
              <a:t>Updated Cost-Benefit Analysis</a:t>
            </a:r>
            <a:br>
              <a:rPr lang="en-US" altLang="en-US" sz="3200"/>
            </a:br>
            <a:r>
              <a:rPr lang="en-US" altLang="en-US" sz="3200"/>
              <a:t>(</a:t>
            </a:r>
            <a:r>
              <a:rPr lang="en-US" altLang="en-US" sz="2800"/>
              <a:t>S. Bard et al, Centrec Consulting Group)</a:t>
            </a:r>
            <a:endParaRPr lang="en-US" altLang="en-US" sz="3200"/>
          </a:p>
        </p:txBody>
      </p:sp>
      <p:sp>
        <p:nvSpPr>
          <p:cNvPr id="360453" name="Text Box 33"/>
          <p:cNvSpPr txBox="1">
            <a:spLocks noChangeArrowheads="1"/>
          </p:cNvSpPr>
          <p:nvPr/>
        </p:nvSpPr>
        <p:spPr bwMode="auto">
          <a:xfrm>
            <a:off x="2819400" y="2057400"/>
            <a:ext cx="12843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000" baseline="30000" dirty="0">
                <a:solidFill>
                  <a:srgbClr val="000000"/>
                </a:solidFill>
                <a:latin typeface="Tahoma" pitchFamily="34" charset="0"/>
              </a:rPr>
              <a:t>1</a:t>
            </a:r>
            <a:r>
              <a:rPr lang="en-US" altLang="en-US" sz="1000" dirty="0">
                <a:solidFill>
                  <a:srgbClr val="000000"/>
                </a:solidFill>
                <a:latin typeface="Tahoma" pitchFamily="34" charset="0"/>
              </a:rPr>
              <a:t> Discounted at 7%</a:t>
            </a:r>
            <a:endParaRPr lang="en-US" altLang="en-US" sz="1000" baseline="30000" dirty="0">
              <a:solidFill>
                <a:srgbClr val="000000"/>
              </a:solidFill>
              <a:latin typeface="Tahoma" pitchFamily="34" charset="0"/>
            </a:endParaRPr>
          </a:p>
        </p:txBody>
      </p:sp>
      <p:sp>
        <p:nvSpPr>
          <p:cNvPr id="360454" name="Text Box 38"/>
          <p:cNvSpPr txBox="1">
            <a:spLocks noChangeArrowheads="1"/>
          </p:cNvSpPr>
          <p:nvPr/>
        </p:nvSpPr>
        <p:spPr bwMode="auto">
          <a:xfrm>
            <a:off x="304800" y="1676400"/>
            <a:ext cx="27955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a:solidFill>
                  <a:srgbClr val="000000"/>
                </a:solidFill>
                <a:latin typeface="Tahoma" pitchFamily="34" charset="0"/>
              </a:rPr>
              <a:t>Net Present Value</a:t>
            </a:r>
            <a:r>
              <a:rPr lang="en-US" altLang="en-US" baseline="30000">
                <a:solidFill>
                  <a:srgbClr val="000000"/>
                </a:solidFill>
                <a:latin typeface="Tahoma" pitchFamily="34" charset="0"/>
              </a:rPr>
              <a:t>1</a:t>
            </a:r>
            <a:r>
              <a:rPr lang="en-US" altLang="en-US">
                <a:solidFill>
                  <a:srgbClr val="000000"/>
                </a:solidFill>
                <a:latin typeface="Tahoma" pitchFamily="34" charset="0"/>
              </a:rPr>
              <a:t> </a:t>
            </a:r>
            <a:br>
              <a:rPr lang="en-US" altLang="en-US">
                <a:solidFill>
                  <a:srgbClr val="000000"/>
                </a:solidFill>
                <a:latin typeface="Tahoma" pitchFamily="34" charset="0"/>
              </a:rPr>
            </a:br>
            <a:r>
              <a:rPr lang="en-US" altLang="en-US">
                <a:solidFill>
                  <a:srgbClr val="000000"/>
                </a:solidFill>
                <a:latin typeface="Tahoma" pitchFamily="34" charset="0"/>
              </a:rPr>
              <a:t>of Benefits </a:t>
            </a:r>
            <a:br>
              <a:rPr lang="en-US" altLang="en-US">
                <a:solidFill>
                  <a:srgbClr val="000000"/>
                </a:solidFill>
                <a:latin typeface="Tahoma" pitchFamily="34" charset="0"/>
              </a:rPr>
            </a:br>
            <a:r>
              <a:rPr lang="en-US" altLang="en-US">
                <a:solidFill>
                  <a:srgbClr val="000000"/>
                </a:solidFill>
                <a:latin typeface="Tahoma" pitchFamily="34" charset="0"/>
              </a:rPr>
              <a:t>from 2015-2027</a:t>
            </a:r>
          </a:p>
          <a:p>
            <a:pPr fontAlgn="base">
              <a:spcBef>
                <a:spcPct val="0"/>
              </a:spcBef>
              <a:spcAft>
                <a:spcPct val="0"/>
              </a:spcAft>
            </a:pPr>
            <a:r>
              <a:rPr lang="en-US" altLang="en-US">
                <a:solidFill>
                  <a:srgbClr val="000000"/>
                </a:solidFill>
                <a:latin typeface="Tahoma" pitchFamily="34" charset="0"/>
              </a:rPr>
              <a:t>($ Mil) </a:t>
            </a:r>
          </a:p>
        </p:txBody>
      </p:sp>
      <p:sp>
        <p:nvSpPr>
          <p:cNvPr id="360455" name="Text Box 38"/>
          <p:cNvSpPr txBox="1">
            <a:spLocks noChangeArrowheads="1"/>
          </p:cNvSpPr>
          <p:nvPr/>
        </p:nvSpPr>
        <p:spPr bwMode="auto">
          <a:xfrm>
            <a:off x="304800" y="3933825"/>
            <a:ext cx="36083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dirty="0">
                <a:solidFill>
                  <a:srgbClr val="000000"/>
                </a:solidFill>
                <a:latin typeface="Tahoma" pitchFamily="34" charset="0"/>
              </a:rPr>
              <a:t>Total </a:t>
            </a:r>
            <a:endParaRPr lang="en-US" altLang="en-US" dirty="0" smtClean="0">
              <a:solidFill>
                <a:srgbClr val="000000"/>
              </a:solidFill>
              <a:latin typeface="Tahoma" pitchFamily="34" charset="0"/>
            </a:endParaRPr>
          </a:p>
          <a:p>
            <a:pPr fontAlgn="base">
              <a:spcBef>
                <a:spcPct val="0"/>
              </a:spcBef>
              <a:spcAft>
                <a:spcPct val="0"/>
              </a:spcAft>
            </a:pPr>
            <a:r>
              <a:rPr lang="en-US" altLang="en-US" dirty="0" smtClean="0">
                <a:latin typeface="Tahoma" pitchFamily="34" charset="0"/>
              </a:rPr>
              <a:t>[Additional over current] </a:t>
            </a:r>
            <a:endParaRPr lang="en-US" altLang="en-US" dirty="0" smtClean="0">
              <a:solidFill>
                <a:srgbClr val="000000"/>
              </a:solidFill>
              <a:latin typeface="Tahoma" pitchFamily="34" charset="0"/>
            </a:endParaRPr>
          </a:p>
          <a:p>
            <a:pPr fontAlgn="base">
              <a:spcBef>
                <a:spcPct val="0"/>
              </a:spcBef>
              <a:spcAft>
                <a:spcPct val="0"/>
              </a:spcAft>
            </a:pPr>
            <a:r>
              <a:rPr lang="en-US" altLang="en-US" dirty="0" smtClean="0">
                <a:solidFill>
                  <a:srgbClr val="000000"/>
                </a:solidFill>
                <a:latin typeface="Tahoma" pitchFamily="34" charset="0"/>
              </a:rPr>
              <a:t>Benefits </a:t>
            </a:r>
            <a:r>
              <a:rPr lang="en-US" altLang="en-US" dirty="0">
                <a:solidFill>
                  <a:srgbClr val="000000"/>
                </a:solidFill>
                <a:latin typeface="Tahoma" pitchFamily="34" charset="0"/>
              </a:rPr>
              <a:t>-</a:t>
            </a:r>
          </a:p>
          <a:p>
            <a:pPr fontAlgn="base">
              <a:spcBef>
                <a:spcPct val="0"/>
              </a:spcBef>
              <a:spcAft>
                <a:spcPct val="0"/>
              </a:spcAft>
            </a:pPr>
            <a:r>
              <a:rPr lang="en-US" altLang="en-US" dirty="0">
                <a:solidFill>
                  <a:srgbClr val="000000"/>
                </a:solidFill>
                <a:latin typeface="Tahoma" pitchFamily="34" charset="0"/>
              </a:rPr>
              <a:t>$4,563 Mil</a:t>
            </a:r>
          </a:p>
        </p:txBody>
      </p:sp>
      <p:sp>
        <p:nvSpPr>
          <p:cNvPr id="2" name="TextBox 1"/>
          <p:cNvSpPr txBox="1"/>
          <p:nvPr/>
        </p:nvSpPr>
        <p:spPr>
          <a:xfrm>
            <a:off x="76200" y="6096000"/>
            <a:ext cx="8153400" cy="830997"/>
          </a:xfrm>
          <a:prstGeom prst="rect">
            <a:avLst/>
          </a:prstGeom>
          <a:noFill/>
        </p:spPr>
        <p:txBody>
          <a:bodyPr wrap="square" rtlCol="0">
            <a:spAutoFit/>
          </a:bodyPr>
          <a:lstStyle/>
          <a:p>
            <a:r>
              <a:rPr lang="en-US" sz="1600" b="1" dirty="0" smtClean="0"/>
              <a:t>“</a:t>
            </a:r>
            <a:r>
              <a:rPr lang="en-US" altLang="en-US" sz="1600" b="1" dirty="0" smtClean="0"/>
              <a:t>…most likely underestimate the potential total benefits of the GOES-R …. beyond the current system, due to </a:t>
            </a:r>
            <a:r>
              <a:rPr lang="en-US" sz="1600" b="1" dirty="0" smtClean="0"/>
              <a:t>conservative </a:t>
            </a:r>
            <a:r>
              <a:rPr lang="en-US" sz="1600" b="1" dirty="0"/>
              <a:t>assumptions relative to the effect of improved </a:t>
            </a:r>
            <a:r>
              <a:rPr lang="en-US" sz="1600" b="1" dirty="0" smtClean="0"/>
              <a:t>geostationary </a:t>
            </a:r>
            <a:r>
              <a:rPr lang="en-US" sz="1600" b="1" dirty="0"/>
              <a:t>data on potential </a:t>
            </a:r>
            <a:r>
              <a:rPr lang="en-US" sz="1600" b="1" dirty="0" smtClean="0"/>
              <a:t>benefits </a:t>
            </a:r>
            <a:r>
              <a:rPr lang="en-US" sz="1600" b="1" dirty="0"/>
              <a:t>are consistently employed throughout the </a:t>
            </a:r>
            <a:r>
              <a:rPr lang="en-US" sz="1600" b="1" dirty="0" smtClean="0"/>
              <a:t>analysis”</a:t>
            </a:r>
            <a:endParaRPr lang="en-US" sz="1600" b="1" dirty="0"/>
          </a:p>
        </p:txBody>
      </p:sp>
    </p:spTree>
    <p:extLst>
      <p:ext uri="{BB962C8B-B14F-4D97-AF65-F5344CB8AC3E}">
        <p14:creationId xmlns:p14="http://schemas.microsoft.com/office/powerpoint/2010/main" val="115047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rgbClr val="FFFF00"/>
                </a:solidFill>
              </a:rPr>
              <a:t>1928: Herman </a:t>
            </a:r>
            <a:r>
              <a:rPr lang="en-US" dirty="0" err="1" smtClean="0">
                <a:solidFill>
                  <a:srgbClr val="FFFF00"/>
                </a:solidFill>
              </a:rPr>
              <a:t>Potocnik</a:t>
            </a:r>
            <a:endParaRPr lang="en-US" dirty="0" smtClean="0">
              <a:solidFill>
                <a:srgbClr val="FFFF00"/>
              </a:solidFill>
            </a:endParaRPr>
          </a:p>
        </p:txBody>
      </p:sp>
      <p:sp>
        <p:nvSpPr>
          <p:cNvPr id="106499" name="Rectangle 3"/>
          <p:cNvSpPr>
            <a:spLocks noGrp="1" noChangeArrowheads="1"/>
          </p:cNvSpPr>
          <p:nvPr>
            <p:ph type="body" idx="1"/>
          </p:nvPr>
        </p:nvSpPr>
        <p:spPr>
          <a:xfrm>
            <a:off x="381000" y="1371600"/>
            <a:ext cx="8229600" cy="4525963"/>
          </a:xfrm>
        </p:spPr>
        <p:txBody>
          <a:bodyPr/>
          <a:lstStyle/>
          <a:p>
            <a:pPr eaLnBrk="1" hangingPunct="1"/>
            <a:r>
              <a:rPr lang="en-US" smtClean="0"/>
              <a:t>The Problem of Space Travel - The Rocket Motor -- using geostationary orbit for communications. </a:t>
            </a:r>
          </a:p>
        </p:txBody>
      </p:sp>
      <p:pic>
        <p:nvPicPr>
          <p:cNvPr id="106500" name="Picture 4" descr="free_or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17825"/>
            <a:ext cx="6621463"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4EC644-A497-4B98-ADB3-9B58C3C64202}" type="slidenum">
              <a:rPr lang="en-US" smtClean="0">
                <a:solidFill>
                  <a:srgbClr val="000000"/>
                </a:solidFill>
              </a:rPr>
              <a:pPr eaLnBrk="1" hangingPunct="1"/>
              <a:t>7</a:t>
            </a:fld>
            <a:endParaRPr lang="en-US" smtClean="0">
              <a:solidFill>
                <a:srgbClr val="000000"/>
              </a:solidFill>
            </a:endParaRPr>
          </a:p>
        </p:txBody>
      </p:sp>
    </p:spTree>
    <p:extLst>
      <p:ext uri="{BB962C8B-B14F-4D97-AF65-F5344CB8AC3E}">
        <p14:creationId xmlns:p14="http://schemas.microsoft.com/office/powerpoint/2010/main" val="117816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3"/>
          <p:cNvSpPr>
            <a:spLocks noGrp="1" noChangeArrowheads="1"/>
          </p:cNvSpPr>
          <p:nvPr>
            <p:ph idx="4294967295"/>
          </p:nvPr>
        </p:nvSpPr>
        <p:spPr>
          <a:xfrm>
            <a:off x="304800" y="1143000"/>
            <a:ext cx="8915400" cy="4525963"/>
          </a:xfrm>
        </p:spPr>
        <p:txBody>
          <a:bodyPr/>
          <a:lstStyle/>
          <a:p>
            <a:pPr marL="365125" indent="-255588">
              <a:lnSpc>
                <a:spcPct val="90000"/>
              </a:lnSpc>
            </a:pPr>
            <a:r>
              <a:rPr lang="en-US" altLang="en-US" dirty="0"/>
              <a:t>Tropical cyclone forecast analysis</a:t>
            </a:r>
          </a:p>
          <a:p>
            <a:pPr marL="620713" lvl="1" indent="-228600">
              <a:lnSpc>
                <a:spcPct val="90000"/>
              </a:lnSpc>
            </a:pPr>
            <a:r>
              <a:rPr lang="en-US" altLang="en-US" sz="2700" dirty="0"/>
              <a:t>Disruptions of economic operations</a:t>
            </a:r>
          </a:p>
          <a:p>
            <a:pPr marL="620713" lvl="1" indent="-228600">
              <a:lnSpc>
                <a:spcPct val="90000"/>
              </a:lnSpc>
            </a:pPr>
            <a:r>
              <a:rPr lang="en-US" altLang="en-US" sz="2700" dirty="0"/>
              <a:t>Inland damages due to rain and wind effects</a:t>
            </a:r>
          </a:p>
          <a:p>
            <a:pPr marL="365125" indent="-255588">
              <a:lnSpc>
                <a:spcPct val="90000"/>
              </a:lnSpc>
            </a:pPr>
            <a:r>
              <a:rPr lang="en-US" altLang="en-US" dirty="0"/>
              <a:t>Instruments – </a:t>
            </a:r>
            <a:r>
              <a:rPr lang="en-US" altLang="en-US" sz="2400" dirty="0"/>
              <a:t>Geostationary Lightning Mapper (GLM); Solar UV Imager (SUVI); Extreme UV/X-Ray Irradiance Sensor (EXIS);  Space Environmental In-Situ Suite (SEISS); Magnetometer (MAG) and Unique Payload Services</a:t>
            </a:r>
          </a:p>
          <a:p>
            <a:pPr marL="365125" indent="-255588">
              <a:lnSpc>
                <a:spcPct val="80000"/>
              </a:lnSpc>
            </a:pPr>
            <a:r>
              <a:rPr lang="en-US" altLang="en-US" dirty="0"/>
              <a:t>Users – international; retrospective; </a:t>
            </a:r>
            <a:r>
              <a:rPr lang="en-US" altLang="en-US" dirty="0" err="1"/>
              <a:t>DoD</a:t>
            </a:r>
            <a:r>
              <a:rPr lang="en-US" altLang="en-US" dirty="0"/>
              <a:t>; data collection services</a:t>
            </a:r>
          </a:p>
          <a:p>
            <a:pPr marL="365125" indent="-255588">
              <a:lnSpc>
                <a:spcPct val="80000"/>
              </a:lnSpc>
            </a:pPr>
            <a:r>
              <a:rPr lang="en-US" altLang="en-US" dirty="0"/>
              <a:t>Economic sectors including commercial transportation, tourism, television</a:t>
            </a:r>
          </a:p>
          <a:p>
            <a:pPr marL="365125" indent="-255588">
              <a:lnSpc>
                <a:spcPct val="80000"/>
              </a:lnSpc>
            </a:pPr>
            <a:r>
              <a:rPr lang="en-US" altLang="en-US" dirty="0"/>
              <a:t>Societal benefit areas such as human health, climate, ecological, </a:t>
            </a:r>
            <a:r>
              <a:rPr lang="en-US" altLang="en-US" dirty="0" smtClean="0"/>
              <a:t>ocean…</a:t>
            </a:r>
            <a:endParaRPr lang="en-US" altLang="en-US" dirty="0"/>
          </a:p>
        </p:txBody>
      </p:sp>
      <p:sp>
        <p:nvSpPr>
          <p:cNvPr id="362499" name="Rectangle 2"/>
          <p:cNvSpPr>
            <a:spLocks noGrp="1" noChangeArrowheads="1"/>
          </p:cNvSpPr>
          <p:nvPr>
            <p:ph type="title" idx="4294967295"/>
          </p:nvPr>
        </p:nvSpPr>
        <p:spPr>
          <a:xfrm>
            <a:off x="762000" y="0"/>
            <a:ext cx="6908800" cy="1143000"/>
          </a:xfrm>
        </p:spPr>
        <p:txBody>
          <a:bodyPr/>
          <a:lstStyle/>
          <a:p>
            <a:r>
              <a:rPr lang="en-US" altLang="en-US" sz="3600"/>
              <a:t>Areas Not Included in Analysis</a:t>
            </a:r>
          </a:p>
        </p:txBody>
      </p:sp>
    </p:spTree>
    <p:extLst>
      <p:ext uri="{BB962C8B-B14F-4D97-AF65-F5344CB8AC3E}">
        <p14:creationId xmlns:p14="http://schemas.microsoft.com/office/powerpoint/2010/main" val="36399046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71</a:t>
            </a:fld>
            <a:endParaRPr lang="en-US" smtClean="0">
              <a:solidFill>
                <a:srgbClr val="000000"/>
              </a:solidFill>
            </a:endParaRPr>
          </a:p>
        </p:txBody>
      </p:sp>
    </p:spTree>
    <p:extLst>
      <p:ext uri="{BB962C8B-B14F-4D97-AF65-F5344CB8AC3E}">
        <p14:creationId xmlns:p14="http://schemas.microsoft.com/office/powerpoint/2010/main" val="9939916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73730" name="Picture 2" descr="D:\gifs\pacificnw_aug17_2200.gif"/>
          <p:cNvPicPr>
            <a:picLocks noChangeAspect="1" noChangeArrowheads="1"/>
          </p:cNvPicPr>
          <p:nvPr/>
        </p:nvPicPr>
        <p:blipFill>
          <a:blip r:embed="rId3">
            <a:extLst>
              <a:ext uri="{28A0092B-C50C-407E-A947-70E740481C1C}">
                <a14:useLocalDpi xmlns:a14="http://schemas.microsoft.com/office/drawing/2010/main" val="0"/>
              </a:ext>
            </a:extLst>
          </a:blip>
          <a:srcRect l="6960" t="7343" r="39960" b="27045"/>
          <a:stretch>
            <a:fillRect/>
          </a:stretch>
        </p:blipFill>
        <p:spPr bwMode="auto">
          <a:xfrm>
            <a:off x="450850" y="838200"/>
            <a:ext cx="4044950" cy="3349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1" name="Picture 3" descr="D:\gifs\NAAPS_Aug-18-2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95600"/>
            <a:ext cx="4733925" cy="3733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2" name="Text Box 4"/>
          <p:cNvSpPr txBox="1">
            <a:spLocks noChangeArrowheads="1"/>
          </p:cNvSpPr>
          <p:nvPr/>
        </p:nvSpPr>
        <p:spPr bwMode="auto">
          <a:xfrm>
            <a:off x="5241925" y="1230313"/>
            <a:ext cx="3227388"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400" b="1">
                <a:solidFill>
                  <a:srgbClr val="000000"/>
                </a:solidFill>
                <a:latin typeface="Arial" pitchFamily="34" charset="0"/>
              </a:rPr>
              <a:t>GOES-8 Wildfire ABBA fire product </a:t>
            </a:r>
          </a:p>
          <a:p>
            <a:pPr algn="ctr" eaLnBrk="0" fontAlgn="base" hangingPunct="0">
              <a:spcBef>
                <a:spcPct val="0"/>
              </a:spcBef>
              <a:spcAft>
                <a:spcPct val="0"/>
              </a:spcAft>
            </a:pPr>
            <a:r>
              <a:rPr lang="en-US" altLang="en-US" sz="1400" b="1">
                <a:solidFill>
                  <a:srgbClr val="000000"/>
                </a:solidFill>
                <a:latin typeface="Arial" pitchFamily="34" charset="0"/>
              </a:rPr>
              <a:t>for the Pacific Northwest</a:t>
            </a:r>
          </a:p>
          <a:p>
            <a:pPr algn="ctr" eaLnBrk="0" fontAlgn="base" hangingPunct="0">
              <a:spcBef>
                <a:spcPct val="0"/>
              </a:spcBef>
              <a:spcAft>
                <a:spcPct val="0"/>
              </a:spcAft>
            </a:pPr>
            <a:r>
              <a:rPr lang="en-US" altLang="en-US" sz="1400" b="1">
                <a:solidFill>
                  <a:srgbClr val="000000"/>
                </a:solidFill>
                <a:latin typeface="Arial" pitchFamily="34" charset="0"/>
              </a:rPr>
              <a:t>Date:  August 17, 2001</a:t>
            </a:r>
          </a:p>
          <a:p>
            <a:pPr algn="ctr" eaLnBrk="0" fontAlgn="base" hangingPunct="0">
              <a:spcBef>
                <a:spcPct val="0"/>
              </a:spcBef>
              <a:spcAft>
                <a:spcPct val="0"/>
              </a:spcAft>
            </a:pPr>
            <a:r>
              <a:rPr lang="en-US" altLang="en-US" sz="1400" b="1">
                <a:solidFill>
                  <a:srgbClr val="000000"/>
                </a:solidFill>
                <a:latin typeface="Arial" pitchFamily="34" charset="0"/>
              </a:rPr>
              <a:t>Time:  2200 UTC</a:t>
            </a:r>
            <a:endParaRPr lang="en-US" altLang="en-US" sz="2400" b="1">
              <a:solidFill>
                <a:srgbClr val="000000"/>
              </a:solidFill>
            </a:endParaRPr>
          </a:p>
        </p:txBody>
      </p:sp>
      <p:sp>
        <p:nvSpPr>
          <p:cNvPr id="73733" name="Text Box 5"/>
          <p:cNvSpPr txBox="1">
            <a:spLocks noChangeArrowheads="1"/>
          </p:cNvSpPr>
          <p:nvPr/>
        </p:nvSpPr>
        <p:spPr bwMode="auto">
          <a:xfrm>
            <a:off x="623888" y="5029200"/>
            <a:ext cx="2881312"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400" b="1">
                <a:solidFill>
                  <a:srgbClr val="000000"/>
                </a:solidFill>
                <a:latin typeface="Arial" pitchFamily="34" charset="0"/>
              </a:rPr>
              <a:t>NAAPS Model Aerosol Analysis</a:t>
            </a:r>
          </a:p>
          <a:p>
            <a:pPr algn="ctr" eaLnBrk="0" fontAlgn="base" hangingPunct="0">
              <a:spcBef>
                <a:spcPct val="0"/>
              </a:spcBef>
              <a:spcAft>
                <a:spcPct val="0"/>
              </a:spcAft>
            </a:pPr>
            <a:r>
              <a:rPr lang="en-US" altLang="en-US" sz="1400" b="1">
                <a:solidFill>
                  <a:srgbClr val="000000"/>
                </a:solidFill>
                <a:latin typeface="Arial" pitchFamily="34" charset="0"/>
              </a:rPr>
              <a:t>for the continental U.S.</a:t>
            </a:r>
          </a:p>
          <a:p>
            <a:pPr algn="ctr" eaLnBrk="0" fontAlgn="base" hangingPunct="0">
              <a:spcBef>
                <a:spcPct val="0"/>
              </a:spcBef>
              <a:spcAft>
                <a:spcPct val="0"/>
              </a:spcAft>
            </a:pPr>
            <a:r>
              <a:rPr lang="en-US" altLang="en-US" sz="1400" b="1">
                <a:solidFill>
                  <a:srgbClr val="000000"/>
                </a:solidFill>
                <a:latin typeface="Arial" pitchFamily="34" charset="0"/>
              </a:rPr>
              <a:t>Date:  August 18, 2001</a:t>
            </a:r>
          </a:p>
          <a:p>
            <a:pPr algn="ctr" eaLnBrk="0" fontAlgn="base" hangingPunct="0">
              <a:spcBef>
                <a:spcPct val="0"/>
              </a:spcBef>
              <a:spcAft>
                <a:spcPct val="0"/>
              </a:spcAft>
            </a:pPr>
            <a:r>
              <a:rPr lang="en-US" altLang="en-US" sz="1400" b="1">
                <a:solidFill>
                  <a:srgbClr val="000000"/>
                </a:solidFill>
                <a:latin typeface="Arial" pitchFamily="34" charset="0"/>
              </a:rPr>
              <a:t>Time:  1200 UTC</a:t>
            </a:r>
            <a:endParaRPr lang="en-US" altLang="en-US" sz="2400" b="1">
              <a:solidFill>
                <a:srgbClr val="000000"/>
              </a:solidFill>
            </a:endParaRPr>
          </a:p>
        </p:txBody>
      </p:sp>
      <p:sp>
        <p:nvSpPr>
          <p:cNvPr id="73734" name="Line 6"/>
          <p:cNvSpPr>
            <a:spLocks noChangeShapeType="1"/>
          </p:cNvSpPr>
          <p:nvPr/>
        </p:nvSpPr>
        <p:spPr bwMode="auto">
          <a:xfrm flipH="1">
            <a:off x="4495800" y="1676400"/>
            <a:ext cx="762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35" name="Line 7"/>
          <p:cNvSpPr>
            <a:spLocks noChangeShapeType="1"/>
          </p:cNvSpPr>
          <p:nvPr/>
        </p:nvSpPr>
        <p:spPr bwMode="auto">
          <a:xfrm flipH="1">
            <a:off x="3505200" y="5486400"/>
            <a:ext cx="6858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36" name="Text Box 8"/>
          <p:cNvSpPr txBox="1">
            <a:spLocks noChangeArrowheads="1"/>
          </p:cNvSpPr>
          <p:nvPr/>
        </p:nvSpPr>
        <p:spPr bwMode="auto">
          <a:xfrm>
            <a:off x="566738" y="184150"/>
            <a:ext cx="81962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600" b="1">
                <a:solidFill>
                  <a:srgbClr val="3333CC"/>
                </a:solidFill>
                <a:latin typeface="Arial" pitchFamily="34" charset="0"/>
              </a:rPr>
              <a:t>Real-Time Aerosol Transport Model Assimilation of the Wildfire ABBA Fire Product</a:t>
            </a:r>
          </a:p>
          <a:p>
            <a:pPr algn="ctr" eaLnBrk="0" fontAlgn="base" hangingPunct="0">
              <a:spcBef>
                <a:spcPct val="0"/>
              </a:spcBef>
              <a:spcAft>
                <a:spcPct val="0"/>
              </a:spcAft>
            </a:pPr>
            <a:r>
              <a:rPr lang="en-US" altLang="en-US" sz="1600" b="1">
                <a:solidFill>
                  <a:srgbClr val="3333CC"/>
                </a:solidFill>
                <a:latin typeface="Arial" pitchFamily="34" charset="0"/>
              </a:rPr>
              <a:t>Using the Navy Aerosol Analysis and Prediction System (NAAPS)</a:t>
            </a:r>
            <a:endParaRPr lang="en-US" altLang="en-US" sz="1600">
              <a:solidFill>
                <a:srgbClr val="3333CC"/>
              </a:solidFill>
            </a:endParaRPr>
          </a:p>
        </p:txBody>
      </p:sp>
      <p:sp>
        <p:nvSpPr>
          <p:cNvPr id="73737" name="Line 9"/>
          <p:cNvSpPr>
            <a:spLocks noChangeShapeType="1"/>
          </p:cNvSpPr>
          <p:nvPr/>
        </p:nvSpPr>
        <p:spPr bwMode="auto">
          <a:xfrm flipH="1">
            <a:off x="1981200" y="1676400"/>
            <a:ext cx="1143000" cy="609600"/>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38" name="Text Box 10"/>
          <p:cNvSpPr txBox="1">
            <a:spLocks noChangeArrowheads="1"/>
          </p:cNvSpPr>
          <p:nvPr/>
        </p:nvSpPr>
        <p:spPr bwMode="auto">
          <a:xfrm>
            <a:off x="3124200" y="1492250"/>
            <a:ext cx="781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FFFF00"/>
                </a:solidFill>
                <a:latin typeface="Arial" pitchFamily="34" charset="0"/>
              </a:rPr>
              <a:t>FIRES</a:t>
            </a:r>
            <a:endParaRPr lang="en-US" altLang="en-US" sz="2400">
              <a:solidFill>
                <a:srgbClr val="FFFF00"/>
              </a:solidFill>
            </a:endParaRPr>
          </a:p>
        </p:txBody>
      </p:sp>
      <p:sp>
        <p:nvSpPr>
          <p:cNvPr id="73739" name="Oval 11"/>
          <p:cNvSpPr>
            <a:spLocks noChangeArrowheads="1"/>
          </p:cNvSpPr>
          <p:nvPr/>
        </p:nvSpPr>
        <p:spPr bwMode="auto">
          <a:xfrm>
            <a:off x="4800600" y="3429000"/>
            <a:ext cx="1371600" cy="1371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73740" name="Text Box 12"/>
          <p:cNvSpPr txBox="1">
            <a:spLocks noChangeArrowheads="1"/>
          </p:cNvSpPr>
          <p:nvPr/>
        </p:nvSpPr>
        <p:spPr bwMode="auto">
          <a:xfrm>
            <a:off x="4572000" y="4572000"/>
            <a:ext cx="10302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0000"/>
                </a:solidFill>
              </a:rPr>
              <a:t>Smoke</a:t>
            </a:r>
            <a:endParaRPr lang="en-US" altLang="en-US" sz="2400">
              <a:solidFill>
                <a:srgbClr val="000000"/>
              </a:solidFill>
            </a:endParaRPr>
          </a:p>
        </p:txBody>
      </p:sp>
    </p:spTree>
    <p:extLst>
      <p:ext uri="{BB962C8B-B14F-4D97-AF65-F5344CB8AC3E}">
        <p14:creationId xmlns:p14="http://schemas.microsoft.com/office/powerpoint/2010/main" val="287267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E9163A-E4D9-4F1C-9266-B416873572A5}" type="slidenum">
              <a:rPr lang="en-US">
                <a:solidFill>
                  <a:srgbClr val="000000"/>
                </a:solidFill>
              </a:rPr>
              <a:pPr eaLnBrk="1" hangingPunct="1"/>
              <a:t>73</a:t>
            </a:fld>
            <a:endParaRPr lang="en-US">
              <a:solidFill>
                <a:srgbClr val="000000"/>
              </a:solidFill>
            </a:endParaRPr>
          </a:p>
        </p:txBody>
      </p:sp>
      <p:pic>
        <p:nvPicPr>
          <p:cNvPr id="161795" name="Picture 2" descr="diff_7-13_neg_stamped_smoothed_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1892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3"/>
          <p:cNvSpPr txBox="1">
            <a:spLocks noChangeArrowheads="1"/>
          </p:cNvSpPr>
          <p:nvPr/>
        </p:nvSpPr>
        <p:spPr bwMode="auto">
          <a:xfrm>
            <a:off x="1547813" y="152400"/>
            <a:ext cx="605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FFFF00"/>
                </a:solidFill>
                <a:latin typeface="Times New Roman" pitchFamily="18" charset="0"/>
              </a:rPr>
              <a:t>GOES-R ABI will detect SO2 plumes</a:t>
            </a:r>
          </a:p>
          <a:p>
            <a:pPr algn="ctr" fontAlgn="base">
              <a:spcBef>
                <a:spcPct val="0"/>
              </a:spcBef>
              <a:spcAft>
                <a:spcPct val="0"/>
              </a:spcAft>
              <a:buClr>
                <a:srgbClr val="000000"/>
              </a:buClr>
              <a:buSzPct val="100000"/>
              <a:buFont typeface="Times New Roman" pitchFamily="18" charset="0"/>
              <a:buNone/>
            </a:pPr>
            <a:r>
              <a:rPr lang="en-GB" sz="2000">
                <a:solidFill>
                  <a:srgbClr val="FFFF00"/>
                </a:solidFill>
                <a:latin typeface="Times New Roman" pitchFamily="18" charset="0"/>
              </a:rPr>
              <a:t>Water Vapor Band Difference </a:t>
            </a:r>
            <a:r>
              <a:rPr lang="en-US" sz="2000">
                <a:solidFill>
                  <a:srgbClr val="FFFF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FFFF00"/>
                </a:solidFill>
                <a:latin typeface="Times New Roman" pitchFamily="18" charset="0"/>
              </a:rPr>
              <a:t>sees 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 from Montserrat Island, West Indies</a:t>
            </a:r>
            <a:endParaRPr lang="en-GB" sz="2000">
              <a:solidFill>
                <a:srgbClr val="FFFF00"/>
              </a:solidFill>
              <a:latin typeface="Times New Roman" pitchFamily="18" charset="0"/>
            </a:endParaRPr>
          </a:p>
        </p:txBody>
      </p:sp>
      <p:sp>
        <p:nvSpPr>
          <p:cNvPr id="161797" name="Rectangle 4"/>
          <p:cNvSpPr>
            <a:spLocks noChangeArrowheads="1"/>
          </p:cNvSpPr>
          <p:nvPr/>
        </p:nvSpPr>
        <p:spPr bwMode="auto">
          <a:xfrm>
            <a:off x="381000" y="2667000"/>
            <a:ext cx="3962400" cy="3352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798" name="Text Box 5"/>
          <p:cNvSpPr txBox="1">
            <a:spLocks noChangeArrowheads="1"/>
          </p:cNvSpPr>
          <p:nvPr/>
        </p:nvSpPr>
        <p:spPr bwMode="auto">
          <a:xfrm>
            <a:off x="377825" y="6019800"/>
            <a:ext cx="3965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Times New Roman" pitchFamily="18" charset="0"/>
              </a:rPr>
              <a:t>Current GOES Imager can not </a:t>
            </a:r>
          </a:p>
          <a:p>
            <a:pPr eaLnBrk="1" fontAlgn="base" hangingPunct="1">
              <a:spcBef>
                <a:spcPct val="0"/>
              </a:spcBef>
              <a:spcAft>
                <a:spcPct val="0"/>
              </a:spcAft>
            </a:pPr>
            <a:r>
              <a:rPr lang="en-US" sz="2400">
                <a:solidFill>
                  <a:srgbClr val="FFFF00"/>
                </a:solidFill>
                <a:latin typeface="Times New Roman" pitchFamily="18" charset="0"/>
              </a:rPr>
              <a:t>detect SO</a:t>
            </a:r>
            <a:r>
              <a:rPr lang="en-US" sz="2400" baseline="-25000">
                <a:solidFill>
                  <a:srgbClr val="FFFF00"/>
                </a:solidFill>
                <a:latin typeface="Times New Roman" pitchFamily="18" charset="0"/>
              </a:rPr>
              <a:t>2</a:t>
            </a:r>
          </a:p>
        </p:txBody>
      </p:sp>
      <p:sp>
        <p:nvSpPr>
          <p:cNvPr id="161799" name="Text Box 6"/>
          <p:cNvSpPr txBox="1">
            <a:spLocks noChangeArrowheads="1"/>
          </p:cNvSpPr>
          <p:nvPr/>
        </p:nvSpPr>
        <p:spPr bwMode="auto">
          <a:xfrm rot="-1944080">
            <a:off x="374650" y="3487738"/>
            <a:ext cx="4349750" cy="19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i="1">
                <a:solidFill>
                  <a:srgbClr val="FFFF00"/>
                </a:solidFill>
                <a:latin typeface="Times New Roman" pitchFamily="18" charset="0"/>
              </a:rPr>
              <a:t>Current GOES Imager</a:t>
            </a:r>
          </a:p>
          <a:p>
            <a:pPr eaLnBrk="1" fontAlgn="base" hangingPunct="1">
              <a:spcBef>
                <a:spcPct val="0"/>
              </a:spcBef>
              <a:spcAft>
                <a:spcPct val="0"/>
              </a:spcAft>
            </a:pPr>
            <a:endParaRPr lang="en-US" sz="1200" i="1">
              <a:solidFill>
                <a:srgbClr val="FFFF00"/>
              </a:solidFill>
              <a:latin typeface="Times New Roman" pitchFamily="18" charset="0"/>
            </a:endParaRPr>
          </a:p>
          <a:p>
            <a:pPr eaLnBrk="1" fontAlgn="base" hangingPunct="1">
              <a:spcBef>
                <a:spcPct val="0"/>
              </a:spcBef>
              <a:spcAft>
                <a:spcPct val="0"/>
              </a:spcAft>
            </a:pPr>
            <a:r>
              <a:rPr lang="en-US" sz="3600" i="1">
                <a:solidFill>
                  <a:srgbClr val="FFFF00"/>
                </a:solidFill>
                <a:latin typeface="Times New Roman" pitchFamily="18" charset="0"/>
              </a:rPr>
              <a:t>No skill in monitoring</a:t>
            </a:r>
          </a:p>
          <a:p>
            <a:pPr eaLnBrk="1" fontAlgn="base" hangingPunct="1">
              <a:spcBef>
                <a:spcPct val="0"/>
              </a:spcBef>
              <a:spcAft>
                <a:spcPct val="0"/>
              </a:spcAft>
            </a:pPr>
            <a:endParaRPr lang="en-US" sz="3600" i="1">
              <a:solidFill>
                <a:srgbClr val="FFFF00"/>
              </a:solidFill>
              <a:latin typeface="Times New Roman" pitchFamily="18" charset="0"/>
            </a:endParaRPr>
          </a:p>
        </p:txBody>
      </p:sp>
      <p:sp>
        <p:nvSpPr>
          <p:cNvPr id="161800" name="Text Box 7"/>
          <p:cNvSpPr txBox="1">
            <a:spLocks noChangeArrowheads="1"/>
          </p:cNvSpPr>
          <p:nvPr/>
        </p:nvSpPr>
        <p:spPr bwMode="auto">
          <a:xfrm>
            <a:off x="5451475" y="6324600"/>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FFFF00"/>
                </a:solidFill>
                <a:latin typeface="Times New Roman" pitchFamily="18" charset="0"/>
              </a:rPr>
              <a:t>ABI 7.34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 – 13.3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a:t>
            </a:r>
          </a:p>
        </p:txBody>
      </p:sp>
      <p:sp>
        <p:nvSpPr>
          <p:cNvPr id="161801" name="Oval 8"/>
          <p:cNvSpPr>
            <a:spLocks noChangeArrowheads="1"/>
          </p:cNvSpPr>
          <p:nvPr/>
        </p:nvSpPr>
        <p:spPr bwMode="auto">
          <a:xfrm rot="2097913">
            <a:off x="5791200" y="2274888"/>
            <a:ext cx="990600" cy="143668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02" name="Text Box 9"/>
          <p:cNvSpPr txBox="1">
            <a:spLocks noChangeArrowheads="1"/>
          </p:cNvSpPr>
          <p:nvPr/>
        </p:nvSpPr>
        <p:spPr bwMode="auto">
          <a:xfrm>
            <a:off x="6324600" y="1889125"/>
            <a:ext cx="1303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00"/>
                </a:solidFill>
                <a:latin typeface="Times New Roman" pitchFamily="18" charset="0"/>
              </a:rPr>
              <a:t>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a:t>
            </a:r>
          </a:p>
        </p:txBody>
      </p:sp>
      <p:sp>
        <p:nvSpPr>
          <p:cNvPr id="161803" name="Text Box 10"/>
          <p:cNvSpPr txBox="1">
            <a:spLocks noChangeArrowheads="1"/>
          </p:cNvSpPr>
          <p:nvPr/>
        </p:nvSpPr>
        <p:spPr bwMode="auto">
          <a:xfrm rot="-5400000">
            <a:off x="7058819" y="4080669"/>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Kris Karnauskas</a:t>
            </a:r>
            <a:r>
              <a:rPr lang="en-US">
                <a:solidFill>
                  <a:srgbClr val="000000"/>
                </a:solidFill>
              </a:rPr>
              <a:t> </a:t>
            </a:r>
          </a:p>
        </p:txBody>
      </p:sp>
    </p:spTree>
    <p:extLst>
      <p:ext uri="{BB962C8B-B14F-4D97-AF65-F5344CB8AC3E}">
        <p14:creationId xmlns:p14="http://schemas.microsoft.com/office/powerpoint/2010/main" val="27793367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549FAA-AC22-462C-8DD9-4D802B20D615}" type="slidenum">
              <a:rPr lang="en-US">
                <a:solidFill>
                  <a:srgbClr val="000000"/>
                </a:solidFill>
              </a:rPr>
              <a:pPr eaLnBrk="1" hangingPunct="1"/>
              <a:t>74</a:t>
            </a:fld>
            <a:endParaRPr lang="en-US">
              <a:solidFill>
                <a:srgbClr val="000000"/>
              </a:solidFill>
            </a:endParaRPr>
          </a:p>
        </p:txBody>
      </p:sp>
      <p:sp>
        <p:nvSpPr>
          <p:cNvPr id="163843" name="Text Box 2"/>
          <p:cNvSpPr txBox="1">
            <a:spLocks noChangeArrowheads="1"/>
          </p:cNvSpPr>
          <p:nvPr/>
        </p:nvSpPr>
        <p:spPr bwMode="auto">
          <a:xfrm>
            <a:off x="1203325" y="407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2400">
              <a:solidFill>
                <a:srgbClr val="000000"/>
              </a:solidFill>
              <a:latin typeface="Times New Roman" pitchFamily="18" charset="0"/>
            </a:endParaRPr>
          </a:p>
        </p:txBody>
      </p:sp>
      <p:graphicFrame>
        <p:nvGraphicFramePr>
          <p:cNvPr id="163844" name="Object 3"/>
          <p:cNvGraphicFramePr>
            <a:graphicFrameLocks noChangeAspect="1"/>
          </p:cNvGraphicFramePr>
          <p:nvPr/>
        </p:nvGraphicFramePr>
        <p:xfrm>
          <a:off x="87313" y="2492375"/>
          <a:ext cx="4484687" cy="4124325"/>
        </p:xfrm>
        <a:graphic>
          <a:graphicData uri="http://schemas.openxmlformats.org/presentationml/2006/ole">
            <mc:AlternateContent xmlns:mc="http://schemas.openxmlformats.org/markup-compatibility/2006">
              <mc:Choice xmlns:v="urn:schemas-microsoft-com:vml" Requires="v">
                <p:oleObj spid="_x0000_s2138" name="Paint Shop Pro Image" r:id="rId4" imgW="3912195" imgH="2653659" progId="PaintShopPro">
                  <p:embed/>
                </p:oleObj>
              </mc:Choice>
              <mc:Fallback>
                <p:oleObj name="Paint Shop Pro Image" r:id="rId4" imgW="3912195" imgH="2653659"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7" r="27760"/>
                      <a:stretch>
                        <a:fillRect/>
                      </a:stretch>
                    </p:blipFill>
                    <p:spPr bwMode="auto">
                      <a:xfrm>
                        <a:off x="87313" y="2492375"/>
                        <a:ext cx="44846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5" name="Text Box 4"/>
          <p:cNvSpPr txBox="1">
            <a:spLocks noChangeArrowheads="1"/>
          </p:cNvSpPr>
          <p:nvPr/>
        </p:nvSpPr>
        <p:spPr bwMode="auto">
          <a:xfrm>
            <a:off x="304800" y="5213350"/>
            <a:ext cx="157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(11-12 μm)</a:t>
            </a:r>
          </a:p>
        </p:txBody>
      </p:sp>
      <p:sp>
        <p:nvSpPr>
          <p:cNvPr id="163846" name="Text Box 5"/>
          <p:cNvSpPr txBox="1">
            <a:spLocks noChangeArrowheads="1"/>
          </p:cNvSpPr>
          <p:nvPr/>
        </p:nvSpPr>
        <p:spPr bwMode="auto">
          <a:xfrm>
            <a:off x="3657600" y="11588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a:solidFill>
                  <a:srgbClr val="FFFF00"/>
                </a:solidFill>
                <a:latin typeface="Times New Roman" pitchFamily="18" charset="0"/>
              </a:rPr>
              <a:t>One day after the Mt. Cleveland eruption</a:t>
            </a:r>
          </a:p>
          <a:p>
            <a:pPr algn="ctr" fontAlgn="base">
              <a:spcBef>
                <a:spcPct val="0"/>
              </a:spcBef>
              <a:spcAft>
                <a:spcPct val="0"/>
              </a:spcAft>
            </a:pPr>
            <a:r>
              <a:rPr lang="en-US" sz="2400">
                <a:solidFill>
                  <a:srgbClr val="FFFF00"/>
                </a:solidFill>
                <a:latin typeface="Times New Roman" pitchFamily="18" charset="0"/>
              </a:rPr>
              <a:t>20 February 2001, 8:45 UTC </a:t>
            </a:r>
          </a:p>
        </p:txBody>
      </p:sp>
      <p:pic>
        <p:nvPicPr>
          <p:cNvPr id="163847" name="Picture 6" descr="cleveland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2667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7"/>
          <p:cNvSpPr txBox="1">
            <a:spLocks noChangeArrowheads="1"/>
          </p:cNvSpPr>
          <p:nvPr/>
        </p:nvSpPr>
        <p:spPr bwMode="auto">
          <a:xfrm>
            <a:off x="1219200" y="0"/>
            <a:ext cx="675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Volcanic Ash Plume:  11-12 and 8.5-11 μm images</a:t>
            </a:r>
            <a:r>
              <a:rPr lang="en-US" sz="2400">
                <a:solidFill>
                  <a:srgbClr val="FFFF00"/>
                </a:solidFill>
                <a:latin typeface="Times New Roman" pitchFamily="18" charset="0"/>
              </a:rPr>
              <a:t> </a:t>
            </a:r>
          </a:p>
        </p:txBody>
      </p:sp>
      <p:grpSp>
        <p:nvGrpSpPr>
          <p:cNvPr id="163849" name="Group 8"/>
          <p:cNvGrpSpPr>
            <a:grpSpLocks/>
          </p:cNvGrpSpPr>
          <p:nvPr/>
        </p:nvGrpSpPr>
        <p:grpSpPr bwMode="auto">
          <a:xfrm>
            <a:off x="4724400" y="2492375"/>
            <a:ext cx="4492625" cy="4365625"/>
            <a:chOff x="2976" y="1588"/>
            <a:chExt cx="2830" cy="2782"/>
          </a:xfrm>
        </p:grpSpPr>
        <p:graphicFrame>
          <p:nvGraphicFramePr>
            <p:cNvPr id="163851" name="Object 9"/>
            <p:cNvGraphicFramePr>
              <a:graphicFrameLocks noChangeAspect="1"/>
            </p:cNvGraphicFramePr>
            <p:nvPr/>
          </p:nvGraphicFramePr>
          <p:xfrm>
            <a:off x="2976" y="1588"/>
            <a:ext cx="2693" cy="2670"/>
          </p:xfrm>
          <a:graphic>
            <a:graphicData uri="http://schemas.openxmlformats.org/presentationml/2006/ole">
              <mc:AlternateContent xmlns:mc="http://schemas.openxmlformats.org/markup-compatibility/2006">
                <mc:Choice xmlns:v="urn:schemas-microsoft-com:vml" Requires="v">
                  <p:oleObj spid="_x0000_s2139" name="Paint Shop Pro Image" r:id="rId7" imgW="3902439" imgH="2663415" progId="PaintShopPro">
                    <p:embed/>
                  </p:oleObj>
                </mc:Choice>
                <mc:Fallback>
                  <p:oleObj name="Paint Shop Pro Image" r:id="rId7" imgW="3902439" imgH="2663415" progId="PaintShopPro">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28572"/>
                        <a:stretch>
                          <a:fillRect/>
                        </a:stretch>
                      </p:blipFill>
                      <p:spPr bwMode="auto">
                        <a:xfrm>
                          <a:off x="2976" y="1588"/>
                          <a:ext cx="2693" cy="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52" name="Text Box 10"/>
            <p:cNvSpPr txBox="1">
              <a:spLocks noChangeArrowheads="1"/>
            </p:cNvSpPr>
            <p:nvPr/>
          </p:nvSpPr>
          <p:spPr bwMode="auto">
            <a:xfrm>
              <a:off x="5136" y="4176"/>
              <a:ext cx="67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a:solidFill>
                    <a:srgbClr val="000000"/>
                  </a:solidFill>
                  <a:latin typeface="Times New Roman" pitchFamily="18" charset="0"/>
                </a:rPr>
                <a:t>UW/CIMSS</a:t>
              </a:r>
              <a:endParaRPr lang="en-US" sz="2400">
                <a:solidFill>
                  <a:srgbClr val="000000"/>
                </a:solidFill>
                <a:latin typeface="Times New Roman" pitchFamily="18" charset="0"/>
              </a:endParaRPr>
            </a:p>
          </p:txBody>
        </p:sp>
      </p:grpSp>
      <p:sp>
        <p:nvSpPr>
          <p:cNvPr id="163850" name="Text Box 11"/>
          <p:cNvSpPr txBox="1">
            <a:spLocks noChangeArrowheads="1"/>
          </p:cNvSpPr>
          <p:nvPr/>
        </p:nvSpPr>
        <p:spPr bwMode="auto">
          <a:xfrm>
            <a:off x="5207000" y="5289550"/>
            <a:ext cx="165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(8.5-11 μm)</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16647023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771525" y="3429000"/>
            <a:ext cx="784225" cy="201613"/>
            <a:chOff x="726" y="1808"/>
            <a:chExt cx="494" cy="127"/>
          </a:xfrm>
        </p:grpSpPr>
        <p:sp>
          <p:nvSpPr>
            <p:cNvPr id="3075" name="Oval 32"/>
            <p:cNvSpPr>
              <a:spLocks noChangeAspect="1" noChangeArrowheads="1"/>
            </p:cNvSpPr>
            <p:nvPr/>
          </p:nvSpPr>
          <p:spPr bwMode="auto">
            <a:xfrm rot="-160691">
              <a:off x="726" y="1816"/>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076" name="Oval 32"/>
            <p:cNvSpPr>
              <a:spLocks noChangeAspect="1" noChangeArrowheads="1"/>
            </p:cNvSpPr>
            <p:nvPr/>
          </p:nvSpPr>
          <p:spPr bwMode="auto">
            <a:xfrm rot="-160691">
              <a:off x="880" y="1814"/>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077" name="Oval 32"/>
            <p:cNvSpPr>
              <a:spLocks noChangeAspect="1" noChangeArrowheads="1"/>
            </p:cNvSpPr>
            <p:nvPr/>
          </p:nvSpPr>
          <p:spPr bwMode="auto">
            <a:xfrm rot="-160691">
              <a:off x="1018" y="1811"/>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078" name="Line 6"/>
            <p:cNvSpPr>
              <a:spLocks noChangeShapeType="1"/>
            </p:cNvSpPr>
            <p:nvPr/>
          </p:nvSpPr>
          <p:spPr bwMode="auto">
            <a:xfrm flipH="1">
              <a:off x="754" y="1808"/>
              <a:ext cx="420"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079" name="Line 7"/>
            <p:cNvSpPr>
              <a:spLocks noChangeShapeType="1"/>
            </p:cNvSpPr>
            <p:nvPr/>
          </p:nvSpPr>
          <p:spPr bwMode="auto">
            <a:xfrm flipH="1">
              <a:off x="761" y="1929"/>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flipH="1">
              <a:off x="774" y="1828"/>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H="1">
              <a:off x="788" y="1887"/>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grpSp>
        <p:nvGrpSpPr>
          <p:cNvPr id="3083" name="Group 11"/>
          <p:cNvGrpSpPr>
            <a:grpSpLocks/>
          </p:cNvGrpSpPr>
          <p:nvPr/>
        </p:nvGrpSpPr>
        <p:grpSpPr bwMode="auto">
          <a:xfrm>
            <a:off x="738188" y="2265363"/>
            <a:ext cx="7546975" cy="2098675"/>
            <a:chOff x="465" y="1427"/>
            <a:chExt cx="4754" cy="1322"/>
          </a:xfrm>
        </p:grpSpPr>
        <p:grpSp>
          <p:nvGrpSpPr>
            <p:cNvPr id="3084" name="Group 12"/>
            <p:cNvGrpSpPr>
              <a:grpSpLocks/>
            </p:cNvGrpSpPr>
            <p:nvPr/>
          </p:nvGrpSpPr>
          <p:grpSpPr bwMode="auto">
            <a:xfrm>
              <a:off x="465" y="1427"/>
              <a:ext cx="4754" cy="1322"/>
              <a:chOff x="465" y="1427"/>
              <a:chExt cx="4754" cy="1322"/>
            </a:xfrm>
          </p:grpSpPr>
          <p:grpSp>
            <p:nvGrpSpPr>
              <p:cNvPr id="3085" name="Group 13"/>
              <p:cNvGrpSpPr>
                <a:grpSpLocks/>
              </p:cNvGrpSpPr>
              <p:nvPr/>
            </p:nvGrpSpPr>
            <p:grpSpPr bwMode="auto">
              <a:xfrm>
                <a:off x="465" y="1427"/>
                <a:ext cx="4754" cy="1322"/>
                <a:chOff x="465" y="1427"/>
                <a:chExt cx="4754" cy="1322"/>
              </a:xfrm>
            </p:grpSpPr>
            <p:grpSp>
              <p:nvGrpSpPr>
                <p:cNvPr id="3086" name="Group 14"/>
                <p:cNvGrpSpPr>
                  <a:grpSpLocks/>
                </p:cNvGrpSpPr>
                <p:nvPr/>
              </p:nvGrpSpPr>
              <p:grpSpPr bwMode="auto">
                <a:xfrm>
                  <a:off x="465" y="1427"/>
                  <a:ext cx="4754" cy="1322"/>
                  <a:chOff x="465" y="1427"/>
                  <a:chExt cx="4754" cy="1322"/>
                </a:xfrm>
              </p:grpSpPr>
              <p:grpSp>
                <p:nvGrpSpPr>
                  <p:cNvPr id="3087" name="Group 15"/>
                  <p:cNvGrpSpPr>
                    <a:grpSpLocks/>
                  </p:cNvGrpSpPr>
                  <p:nvPr/>
                </p:nvGrpSpPr>
                <p:grpSpPr bwMode="auto">
                  <a:xfrm>
                    <a:off x="465" y="1427"/>
                    <a:ext cx="4754" cy="1322"/>
                    <a:chOff x="465" y="1427"/>
                    <a:chExt cx="4754" cy="1322"/>
                  </a:xfrm>
                </p:grpSpPr>
                <p:grpSp>
                  <p:nvGrpSpPr>
                    <p:cNvPr id="3088" name="Group 16"/>
                    <p:cNvGrpSpPr>
                      <a:grpSpLocks/>
                    </p:cNvGrpSpPr>
                    <p:nvPr/>
                  </p:nvGrpSpPr>
                  <p:grpSpPr bwMode="auto">
                    <a:xfrm>
                      <a:off x="465" y="1427"/>
                      <a:ext cx="4754" cy="1322"/>
                      <a:chOff x="465" y="1427"/>
                      <a:chExt cx="4754" cy="1322"/>
                    </a:xfrm>
                  </p:grpSpPr>
                  <p:grpSp>
                    <p:nvGrpSpPr>
                      <p:cNvPr id="3089" name="Group 17"/>
                      <p:cNvGrpSpPr>
                        <a:grpSpLocks/>
                      </p:cNvGrpSpPr>
                      <p:nvPr/>
                    </p:nvGrpSpPr>
                    <p:grpSpPr bwMode="auto">
                      <a:xfrm>
                        <a:off x="465" y="1432"/>
                        <a:ext cx="4754" cy="1317"/>
                        <a:chOff x="465" y="1432"/>
                        <a:chExt cx="4754" cy="1317"/>
                      </a:xfrm>
                    </p:grpSpPr>
                    <p:grpSp>
                      <p:nvGrpSpPr>
                        <p:cNvPr id="3090" name="Group 18"/>
                        <p:cNvGrpSpPr>
                          <a:grpSpLocks/>
                        </p:cNvGrpSpPr>
                        <p:nvPr/>
                      </p:nvGrpSpPr>
                      <p:grpSpPr bwMode="auto">
                        <a:xfrm>
                          <a:off x="465" y="1432"/>
                          <a:ext cx="4754" cy="1317"/>
                          <a:chOff x="465" y="1432"/>
                          <a:chExt cx="4754" cy="1317"/>
                        </a:xfrm>
                      </p:grpSpPr>
                      <p:grpSp>
                        <p:nvGrpSpPr>
                          <p:cNvPr id="3091" name="Group 19"/>
                          <p:cNvGrpSpPr>
                            <a:grpSpLocks/>
                          </p:cNvGrpSpPr>
                          <p:nvPr/>
                        </p:nvGrpSpPr>
                        <p:grpSpPr bwMode="auto">
                          <a:xfrm>
                            <a:off x="465" y="1432"/>
                            <a:ext cx="4754" cy="1317"/>
                            <a:chOff x="465" y="1432"/>
                            <a:chExt cx="4754" cy="1317"/>
                          </a:xfrm>
                        </p:grpSpPr>
                        <p:grpSp>
                          <p:nvGrpSpPr>
                            <p:cNvPr id="3092" name="Group 20"/>
                            <p:cNvGrpSpPr>
                              <a:grpSpLocks/>
                            </p:cNvGrpSpPr>
                            <p:nvPr/>
                          </p:nvGrpSpPr>
                          <p:grpSpPr bwMode="auto">
                            <a:xfrm>
                              <a:off x="465" y="1432"/>
                              <a:ext cx="4754" cy="1317"/>
                              <a:chOff x="465" y="1432"/>
                              <a:chExt cx="4754" cy="1317"/>
                            </a:xfrm>
                          </p:grpSpPr>
                          <p:grpSp>
                            <p:nvGrpSpPr>
                              <p:cNvPr id="3093" name="Group 21"/>
                              <p:cNvGrpSpPr>
                                <a:grpSpLocks/>
                              </p:cNvGrpSpPr>
                              <p:nvPr/>
                            </p:nvGrpSpPr>
                            <p:grpSpPr bwMode="auto">
                              <a:xfrm>
                                <a:off x="465" y="1432"/>
                                <a:ext cx="4754" cy="1317"/>
                                <a:chOff x="465" y="1432"/>
                                <a:chExt cx="4754" cy="1317"/>
                              </a:xfrm>
                            </p:grpSpPr>
                            <p:grpSp>
                              <p:nvGrpSpPr>
                                <p:cNvPr id="3094" name="Group 22"/>
                                <p:cNvGrpSpPr>
                                  <a:grpSpLocks/>
                                </p:cNvGrpSpPr>
                                <p:nvPr/>
                              </p:nvGrpSpPr>
                              <p:grpSpPr bwMode="auto">
                                <a:xfrm>
                                  <a:off x="465" y="1432"/>
                                  <a:ext cx="4754" cy="1317"/>
                                  <a:chOff x="465" y="1432"/>
                                  <a:chExt cx="4754" cy="1317"/>
                                </a:xfrm>
                              </p:grpSpPr>
                              <p:grpSp>
                                <p:nvGrpSpPr>
                                  <p:cNvPr id="3095" name="Group 23"/>
                                  <p:cNvGrpSpPr>
                                    <a:grpSpLocks/>
                                  </p:cNvGrpSpPr>
                                  <p:nvPr/>
                                </p:nvGrpSpPr>
                                <p:grpSpPr bwMode="auto">
                                  <a:xfrm>
                                    <a:off x="465" y="1432"/>
                                    <a:ext cx="4754" cy="1317"/>
                                    <a:chOff x="465" y="1340"/>
                                    <a:chExt cx="4754" cy="1317"/>
                                  </a:xfrm>
                                </p:grpSpPr>
                                <p:grpSp>
                                  <p:nvGrpSpPr>
                                    <p:cNvPr id="3096" name="Group 24"/>
                                    <p:cNvGrpSpPr>
                                      <a:grpSpLocks/>
                                    </p:cNvGrpSpPr>
                                    <p:nvPr/>
                                  </p:nvGrpSpPr>
                                  <p:grpSpPr bwMode="auto">
                                    <a:xfrm>
                                      <a:off x="465" y="1340"/>
                                      <a:ext cx="4754" cy="1317"/>
                                      <a:chOff x="465" y="1340"/>
                                      <a:chExt cx="4754" cy="1317"/>
                                    </a:xfrm>
                                  </p:grpSpPr>
                                  <p:grpSp>
                                    <p:nvGrpSpPr>
                                      <p:cNvPr id="3097" name="Group 25"/>
                                      <p:cNvGrpSpPr>
                                        <a:grpSpLocks/>
                                      </p:cNvGrpSpPr>
                                      <p:nvPr/>
                                    </p:nvGrpSpPr>
                                    <p:grpSpPr bwMode="auto">
                                      <a:xfrm>
                                        <a:off x="465" y="1340"/>
                                        <a:ext cx="4754" cy="1317"/>
                                        <a:chOff x="465" y="1340"/>
                                        <a:chExt cx="4754" cy="1317"/>
                                      </a:xfrm>
                                    </p:grpSpPr>
                                    <p:pic>
                                      <p:nvPicPr>
                                        <p:cNvPr id="3098" name="Picture 3" descr="Gate2ga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 y="1340"/>
                                          <a:ext cx="4754" cy="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9" name="Rectangle 27"/>
                                        <p:cNvSpPr>
                                          <a:spLocks noChangeArrowheads="1"/>
                                        </p:cNvSpPr>
                                        <p:nvPr/>
                                      </p:nvSpPr>
                                      <p:spPr bwMode="auto">
                                        <a:xfrm>
                                          <a:off x="2804" y="1500"/>
                                          <a:ext cx="11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00" name="Rectangle 28"/>
                                        <p:cNvSpPr>
                                          <a:spLocks noChangeArrowheads="1"/>
                                        </p:cNvSpPr>
                                        <p:nvPr/>
                                      </p:nvSpPr>
                                      <p:spPr bwMode="auto">
                                        <a:xfrm>
                                          <a:off x="2863" y="1507"/>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01" name="Rectangle 29"/>
                                      <p:cNvSpPr>
                                        <a:spLocks noChangeArrowheads="1"/>
                                      </p:cNvSpPr>
                                      <p:nvPr/>
                                    </p:nvSpPr>
                                    <p:spPr bwMode="auto">
                                      <a:xfrm>
                                        <a:off x="612" y="1924"/>
                                        <a:ext cx="507" cy="256"/>
                                      </a:xfrm>
                                      <a:prstGeom prst="rect">
                                        <a:avLst/>
                                      </a:prstGeom>
                                      <a:solidFill>
                                        <a:srgbClr val="969696"/>
                                      </a:solidFill>
                                      <a:ln w="9525">
                                        <a:solidFill>
                                          <a:srgbClr val="969696"/>
                                        </a:solidFill>
                                        <a:miter lim="800000"/>
                                        <a:headEnd/>
                                        <a:tailEnd/>
                                      </a:ln>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02" name="Rectangle 30"/>
                                    <p:cNvSpPr>
                                      <a:spLocks noChangeArrowheads="1"/>
                                    </p:cNvSpPr>
                                    <p:nvPr/>
                                  </p:nvSpPr>
                                  <p:spPr bwMode="auto">
                                    <a:xfrm>
                                      <a:off x="4500" y="1941"/>
                                      <a:ext cx="172" cy="2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3103" name="Group 31"/>
                                  <p:cNvGrpSpPr>
                                    <a:grpSpLocks/>
                                  </p:cNvGrpSpPr>
                                  <p:nvPr/>
                                </p:nvGrpSpPr>
                                <p:grpSpPr bwMode="auto">
                                  <a:xfrm>
                                    <a:off x="3993" y="2080"/>
                                    <a:ext cx="229" cy="287"/>
                                    <a:chOff x="3993" y="2078"/>
                                    <a:chExt cx="229" cy="287"/>
                                  </a:xfrm>
                                </p:grpSpPr>
                                <p:sp>
                                  <p:nvSpPr>
                                    <p:cNvPr id="3104" name="Rectangle 32"/>
                                    <p:cNvSpPr>
                                      <a:spLocks noChangeArrowheads="1"/>
                                    </p:cNvSpPr>
                                    <p:nvPr/>
                                  </p:nvSpPr>
                                  <p:spPr bwMode="auto">
                                    <a:xfrm>
                                      <a:off x="4036" y="2113"/>
                                      <a:ext cx="186" cy="2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05" name="Rectangle 33"/>
                                    <p:cNvSpPr>
                                      <a:spLocks noChangeArrowheads="1"/>
                                    </p:cNvSpPr>
                                    <p:nvPr/>
                                  </p:nvSpPr>
                                  <p:spPr bwMode="auto">
                                    <a:xfrm>
                                      <a:off x="4002" y="2078"/>
                                      <a:ext cx="116" cy="2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06" name="Rectangle 34"/>
                                    <p:cNvSpPr>
                                      <a:spLocks noChangeArrowheads="1"/>
                                    </p:cNvSpPr>
                                    <p:nvPr/>
                                  </p:nvSpPr>
                                  <p:spPr bwMode="auto">
                                    <a:xfrm>
                                      <a:off x="3993" y="2115"/>
                                      <a:ext cx="116" cy="2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07" name="Freeform 35"/>
                                  <p:cNvSpPr>
                                    <a:spLocks/>
                                  </p:cNvSpPr>
                                  <p:nvPr/>
                                </p:nvSpPr>
                                <p:spPr bwMode="auto">
                                  <a:xfrm>
                                    <a:off x="4036" y="2245"/>
                                    <a:ext cx="426" cy="250"/>
                                  </a:xfrm>
                                  <a:custGeom>
                                    <a:avLst/>
                                    <a:gdLst>
                                      <a:gd name="T0" fmla="*/ 0 w 426"/>
                                      <a:gd name="T1" fmla="*/ 36 h 36"/>
                                      <a:gd name="T2" fmla="*/ 32 w 426"/>
                                      <a:gd name="T3" fmla="*/ 2 h 36"/>
                                      <a:gd name="T4" fmla="*/ 426 w 426"/>
                                      <a:gd name="T5" fmla="*/ 0 h 36"/>
                                      <a:gd name="T6" fmla="*/ 345 w 426"/>
                                      <a:gd name="T7" fmla="*/ 27 h 36"/>
                                      <a:gd name="T8" fmla="*/ 0 w 426"/>
                                      <a:gd name="T9" fmla="*/ 36 h 36"/>
                                      <a:gd name="T10" fmla="*/ 0 60000 65536"/>
                                      <a:gd name="T11" fmla="*/ 0 60000 65536"/>
                                      <a:gd name="T12" fmla="*/ 0 60000 65536"/>
                                      <a:gd name="T13" fmla="*/ 0 60000 65536"/>
                                      <a:gd name="T14" fmla="*/ 0 60000 65536"/>
                                      <a:gd name="T15" fmla="*/ 0 w 426"/>
                                      <a:gd name="T16" fmla="*/ 0 h 36"/>
                                      <a:gd name="T17" fmla="*/ 426 w 426"/>
                                      <a:gd name="T18" fmla="*/ 36 h 36"/>
                                    </a:gdLst>
                                    <a:ahLst/>
                                    <a:cxnLst>
                                      <a:cxn ang="T10">
                                        <a:pos x="T0" y="T1"/>
                                      </a:cxn>
                                      <a:cxn ang="T11">
                                        <a:pos x="T2" y="T3"/>
                                      </a:cxn>
                                      <a:cxn ang="T12">
                                        <a:pos x="T4" y="T5"/>
                                      </a:cxn>
                                      <a:cxn ang="T13">
                                        <a:pos x="T6" y="T7"/>
                                      </a:cxn>
                                      <a:cxn ang="T14">
                                        <a:pos x="T8" y="T9"/>
                                      </a:cxn>
                                    </a:cxnLst>
                                    <a:rect l="T15" t="T16" r="T17" b="T18"/>
                                    <a:pathLst>
                                      <a:path w="426" h="36">
                                        <a:moveTo>
                                          <a:pt x="0" y="36"/>
                                        </a:moveTo>
                                        <a:lnTo>
                                          <a:pt x="32" y="2"/>
                                        </a:lnTo>
                                        <a:lnTo>
                                          <a:pt x="426" y="0"/>
                                        </a:lnTo>
                                        <a:lnTo>
                                          <a:pt x="345" y="27"/>
                                        </a:lnTo>
                                        <a:lnTo>
                                          <a:pt x="0" y="36"/>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3108" name="Group 36"/>
                                <p:cNvGrpSpPr>
                                  <a:grpSpLocks/>
                                </p:cNvGrpSpPr>
                                <p:nvPr/>
                              </p:nvGrpSpPr>
                              <p:grpSpPr bwMode="auto">
                                <a:xfrm>
                                  <a:off x="3726" y="1798"/>
                                  <a:ext cx="172" cy="271"/>
                                  <a:chOff x="3726" y="1798"/>
                                  <a:chExt cx="172" cy="271"/>
                                </a:xfrm>
                              </p:grpSpPr>
                              <p:sp>
                                <p:nvSpPr>
                                  <p:cNvPr id="3109" name="Rectangle 37"/>
                                  <p:cNvSpPr>
                                    <a:spLocks noChangeArrowheads="1"/>
                                  </p:cNvSpPr>
                                  <p:nvPr/>
                                </p:nvSpPr>
                                <p:spPr bwMode="auto">
                                  <a:xfrm>
                                    <a:off x="3726" y="1798"/>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0" name="Rectangle 38"/>
                                  <p:cNvSpPr>
                                    <a:spLocks noChangeArrowheads="1"/>
                                  </p:cNvSpPr>
                                  <p:nvPr/>
                                </p:nvSpPr>
                                <p:spPr bwMode="auto">
                                  <a:xfrm>
                                    <a:off x="3750" y="1819"/>
                                    <a:ext cx="130"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sp>
                            <p:nvSpPr>
                              <p:cNvPr id="3111" name="Rectangle 39"/>
                              <p:cNvSpPr>
                                <a:spLocks noChangeArrowheads="1"/>
                              </p:cNvSpPr>
                              <p:nvPr/>
                            </p:nvSpPr>
                            <p:spPr bwMode="auto">
                              <a:xfrm>
                                <a:off x="3679" y="1776"/>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12" name="Line 40"/>
                            <p:cNvSpPr>
                              <a:spLocks noChangeShapeType="1"/>
                            </p:cNvSpPr>
                            <p:nvPr/>
                          </p:nvSpPr>
                          <p:spPr bwMode="auto">
                            <a:xfrm>
                              <a:off x="2964" y="1714"/>
                              <a:ext cx="0" cy="3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13" name="Rectangle 41"/>
                          <p:cNvSpPr>
                            <a:spLocks noChangeArrowheads="1"/>
                          </p:cNvSpPr>
                          <p:nvPr/>
                        </p:nvSpPr>
                        <p:spPr bwMode="auto">
                          <a:xfrm>
                            <a:off x="3272" y="1585"/>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4" name="Line 42"/>
                          <p:cNvSpPr>
                            <a:spLocks noChangeShapeType="1"/>
                          </p:cNvSpPr>
                          <p:nvPr/>
                        </p:nvSpPr>
                        <p:spPr bwMode="auto">
                          <a:xfrm>
                            <a:off x="3358" y="1730"/>
                            <a:ext cx="32" cy="2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15" name="Rectangle 43"/>
                        <p:cNvSpPr>
                          <a:spLocks noChangeArrowheads="1"/>
                        </p:cNvSpPr>
                        <p:nvPr/>
                      </p:nvSpPr>
                      <p:spPr bwMode="auto">
                        <a:xfrm>
                          <a:off x="2890" y="1477"/>
                          <a:ext cx="178" cy="256"/>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6" name="Rectangle 44"/>
                        <p:cNvSpPr>
                          <a:spLocks noChangeArrowheads="1"/>
                        </p:cNvSpPr>
                        <p:nvPr/>
                      </p:nvSpPr>
                      <p:spPr bwMode="auto">
                        <a:xfrm>
                          <a:off x="2932" y="1507"/>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17" name="Rectangle 45"/>
                      <p:cNvSpPr>
                        <a:spLocks noChangeArrowheads="1"/>
                      </p:cNvSpPr>
                      <p:nvPr/>
                    </p:nvSpPr>
                    <p:spPr bwMode="auto">
                      <a:xfrm>
                        <a:off x="2364" y="1427"/>
                        <a:ext cx="178" cy="256"/>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18" name="Rectangle 46"/>
                    <p:cNvSpPr>
                      <a:spLocks noChangeArrowheads="1"/>
                    </p:cNvSpPr>
                    <p:nvPr/>
                  </p:nvSpPr>
                  <p:spPr bwMode="auto">
                    <a:xfrm>
                      <a:off x="2044" y="1590"/>
                      <a:ext cx="178" cy="256"/>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19" name="Line 47"/>
                    <p:cNvSpPr>
                      <a:spLocks noChangeShapeType="1"/>
                    </p:cNvSpPr>
                    <p:nvPr/>
                  </p:nvSpPr>
                  <p:spPr bwMode="auto">
                    <a:xfrm flipV="1">
                      <a:off x="2082" y="1760"/>
                      <a:ext cx="88"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20" name="Rectangle 48"/>
                  <p:cNvSpPr>
                    <a:spLocks noChangeArrowheads="1"/>
                  </p:cNvSpPr>
                  <p:nvPr/>
                </p:nvSpPr>
                <p:spPr bwMode="auto">
                  <a:xfrm>
                    <a:off x="1692" y="1836"/>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21" name="Rectangle 49"/>
                  <p:cNvSpPr>
                    <a:spLocks noChangeArrowheads="1"/>
                  </p:cNvSpPr>
                  <p:nvPr/>
                </p:nvSpPr>
                <p:spPr bwMode="auto">
                  <a:xfrm>
                    <a:off x="1782" y="1843"/>
                    <a:ext cx="17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2" name="Rectangle 50"/>
                <p:cNvSpPr>
                  <a:spLocks noChangeArrowheads="1"/>
                </p:cNvSpPr>
                <p:nvPr/>
              </p:nvSpPr>
              <p:spPr bwMode="auto">
                <a:xfrm>
                  <a:off x="2799" y="1534"/>
                  <a:ext cx="13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3" name="Rectangle 51"/>
              <p:cNvSpPr>
                <a:spLocks noChangeArrowheads="1"/>
              </p:cNvSpPr>
              <p:nvPr/>
            </p:nvSpPr>
            <p:spPr bwMode="auto">
              <a:xfrm rot="2803008">
                <a:off x="1776" y="1888"/>
                <a:ext cx="308" cy="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4" name="Rectangle 52"/>
            <p:cNvSpPr>
              <a:spLocks noChangeArrowheads="1"/>
            </p:cNvSpPr>
            <p:nvPr/>
          </p:nvSpPr>
          <p:spPr bwMode="auto">
            <a:xfrm>
              <a:off x="2390" y="1480"/>
              <a:ext cx="128" cy="256"/>
            </a:xfrm>
            <a:prstGeom prst="rect">
              <a:avLst/>
            </a:prstGeom>
            <a:solidFill>
              <a:schemeClr val="bg1"/>
            </a:solidFill>
            <a:ln w="9525">
              <a:solidFill>
                <a:schemeClr val="bg1"/>
              </a:solidFill>
              <a:miter lim="800000"/>
              <a:headEnd/>
              <a:tailEnd/>
            </a:ln>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25" name="Rectangle 53"/>
            <p:cNvSpPr>
              <a:spLocks noChangeArrowheads="1"/>
            </p:cNvSpPr>
            <p:nvPr/>
          </p:nvSpPr>
          <p:spPr bwMode="auto">
            <a:xfrm>
              <a:off x="2448" y="1489"/>
              <a:ext cx="116"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26" name="Rectangle 54"/>
          <p:cNvSpPr>
            <a:spLocks noChangeArrowheads="1"/>
          </p:cNvSpPr>
          <p:nvPr/>
        </p:nvSpPr>
        <p:spPr bwMode="auto">
          <a:xfrm>
            <a:off x="6346825" y="3336925"/>
            <a:ext cx="184150" cy="396875"/>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27" name="Rectangle 55"/>
          <p:cNvSpPr>
            <a:spLocks noChangeArrowheads="1"/>
          </p:cNvSpPr>
          <p:nvPr/>
        </p:nvSpPr>
        <p:spPr bwMode="auto">
          <a:xfrm>
            <a:off x="5700713" y="2293938"/>
            <a:ext cx="88900" cy="88900"/>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pic>
        <p:nvPicPr>
          <p:cNvPr id="3128" name="Picture 56"/>
          <p:cNvPicPr>
            <a:picLocks noChangeAspect="1" noChangeArrowheads="1"/>
          </p:cNvPicPr>
          <p:nvPr/>
        </p:nvPicPr>
        <p:blipFill>
          <a:blip r:embed="rId4" cstate="print">
            <a:extLst>
              <a:ext uri="{28A0092B-C50C-407E-A947-70E740481C1C}">
                <a14:useLocalDpi xmlns:a14="http://schemas.microsoft.com/office/drawing/2010/main" val="0"/>
              </a:ext>
            </a:extLst>
          </a:blip>
          <a:srcRect b="17188"/>
          <a:stretch>
            <a:fillRect/>
          </a:stretch>
        </p:blipFill>
        <p:spPr bwMode="auto">
          <a:xfrm rot="1163970">
            <a:off x="5734050" y="3013075"/>
            <a:ext cx="2667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9" name="Rectangle 2"/>
          <p:cNvSpPr>
            <a:spLocks noGrp="1" noChangeArrowheads="1"/>
          </p:cNvSpPr>
          <p:nvPr>
            <p:ph type="title" idx="4294967295"/>
          </p:nvPr>
        </p:nvSpPr>
        <p:spPr>
          <a:xfrm>
            <a:off x="90488" y="533400"/>
            <a:ext cx="8901112" cy="609600"/>
          </a:xfrm>
          <a:noFill/>
        </p:spPr>
        <p:txBody>
          <a:bodyPr/>
          <a:lstStyle/>
          <a:p>
            <a:r>
              <a:rPr lang="en-US" altLang="en-US" sz="2400" dirty="0" smtClean="0"/>
              <a:t>GOES-R ABI: </a:t>
            </a:r>
            <a:r>
              <a:rPr lang="en-US" altLang="en-US" sz="2400" dirty="0"/>
              <a:t>Helps provide advanced weather Information to enable collaborative planning and efficient utilization of airspace routes through entire trajectory </a:t>
            </a:r>
          </a:p>
        </p:txBody>
      </p:sp>
      <p:sp>
        <p:nvSpPr>
          <p:cNvPr id="3130" name="Rectangle 17"/>
          <p:cNvSpPr>
            <a:spLocks noChangeArrowheads="1"/>
          </p:cNvSpPr>
          <p:nvPr/>
        </p:nvSpPr>
        <p:spPr bwMode="auto">
          <a:xfrm>
            <a:off x="1789113" y="2119313"/>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31" name="TextBox 138"/>
          <p:cNvSpPr txBox="1">
            <a:spLocks noChangeArrowheads="1"/>
          </p:cNvSpPr>
          <p:nvPr/>
        </p:nvSpPr>
        <p:spPr bwMode="auto">
          <a:xfrm>
            <a:off x="7312025" y="4135438"/>
            <a:ext cx="1636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a:solidFill>
                  <a:srgbClr val="000000"/>
                </a:solidFill>
                <a:ea typeface="MS PGothic" pitchFamily="34" charset="-128"/>
              </a:rPr>
              <a:t> </a:t>
            </a:r>
          </a:p>
        </p:txBody>
      </p:sp>
      <p:grpSp>
        <p:nvGrpSpPr>
          <p:cNvPr id="3132" name="Group 60"/>
          <p:cNvGrpSpPr>
            <a:grpSpLocks/>
          </p:cNvGrpSpPr>
          <p:nvPr/>
        </p:nvGrpSpPr>
        <p:grpSpPr bwMode="auto">
          <a:xfrm>
            <a:off x="3736975" y="2603500"/>
            <a:ext cx="225425" cy="295275"/>
            <a:chOff x="2354" y="1634"/>
            <a:chExt cx="142" cy="186"/>
          </a:xfrm>
        </p:grpSpPr>
        <p:grpSp>
          <p:nvGrpSpPr>
            <p:cNvPr id="3133" name="Group 61"/>
            <p:cNvGrpSpPr>
              <a:grpSpLocks/>
            </p:cNvGrpSpPr>
            <p:nvPr/>
          </p:nvGrpSpPr>
          <p:grpSpPr bwMode="auto">
            <a:xfrm>
              <a:off x="2354" y="1634"/>
              <a:ext cx="142" cy="126"/>
              <a:chOff x="2354" y="1634"/>
              <a:chExt cx="142" cy="126"/>
            </a:xfrm>
          </p:grpSpPr>
          <p:sp>
            <p:nvSpPr>
              <p:cNvPr id="3134" name="Rectangle 62"/>
              <p:cNvSpPr>
                <a:spLocks noChangeArrowheads="1"/>
              </p:cNvSpPr>
              <p:nvPr/>
            </p:nvSpPr>
            <p:spPr bwMode="auto">
              <a:xfrm>
                <a:off x="2354" y="1666"/>
                <a:ext cx="142" cy="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35" name="Rectangle 63"/>
              <p:cNvSpPr>
                <a:spLocks noChangeArrowheads="1"/>
              </p:cNvSpPr>
              <p:nvPr/>
            </p:nvSpPr>
            <p:spPr bwMode="auto">
              <a:xfrm>
                <a:off x="2390" y="1634"/>
                <a:ext cx="100"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36" name="Line 64"/>
            <p:cNvSpPr>
              <a:spLocks noChangeShapeType="1"/>
            </p:cNvSpPr>
            <p:nvPr/>
          </p:nvSpPr>
          <p:spPr bwMode="auto">
            <a:xfrm>
              <a:off x="2454" y="1736"/>
              <a:ext cx="14" cy="6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37" name="Line 65"/>
            <p:cNvSpPr>
              <a:spLocks noChangeShapeType="1"/>
            </p:cNvSpPr>
            <p:nvPr/>
          </p:nvSpPr>
          <p:spPr bwMode="auto">
            <a:xfrm flipH="1">
              <a:off x="2378" y="1736"/>
              <a:ext cx="2" cy="84"/>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grpSp>
        <p:nvGrpSpPr>
          <p:cNvPr id="3138" name="Group 66"/>
          <p:cNvGrpSpPr>
            <a:grpSpLocks/>
          </p:cNvGrpSpPr>
          <p:nvPr/>
        </p:nvGrpSpPr>
        <p:grpSpPr bwMode="auto">
          <a:xfrm>
            <a:off x="7004050" y="2579688"/>
            <a:ext cx="847725" cy="196850"/>
            <a:chOff x="4394" y="1787"/>
            <a:chExt cx="534" cy="124"/>
          </a:xfrm>
        </p:grpSpPr>
        <p:sp>
          <p:nvSpPr>
            <p:cNvPr id="3139" name="Oval 32"/>
            <p:cNvSpPr>
              <a:spLocks noChangeAspect="1" noChangeArrowheads="1"/>
            </p:cNvSpPr>
            <p:nvPr/>
          </p:nvSpPr>
          <p:spPr bwMode="auto">
            <a:xfrm rot="10639309">
              <a:off x="4864" y="1787"/>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40" name="Oval 32"/>
            <p:cNvSpPr>
              <a:spLocks noChangeAspect="1" noChangeArrowheads="1"/>
            </p:cNvSpPr>
            <p:nvPr/>
          </p:nvSpPr>
          <p:spPr bwMode="auto">
            <a:xfrm rot="10639309">
              <a:off x="4710" y="1789"/>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41" name="Oval 32"/>
            <p:cNvSpPr>
              <a:spLocks noChangeAspect="1" noChangeArrowheads="1"/>
            </p:cNvSpPr>
            <p:nvPr/>
          </p:nvSpPr>
          <p:spPr bwMode="auto">
            <a:xfrm rot="10639309">
              <a:off x="4572" y="1792"/>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42" name="Line 70"/>
            <p:cNvSpPr>
              <a:spLocks noChangeShapeType="1"/>
            </p:cNvSpPr>
            <p:nvPr/>
          </p:nvSpPr>
          <p:spPr bwMode="auto">
            <a:xfrm rot="10800000" flipH="1">
              <a:off x="4480" y="1907"/>
              <a:ext cx="420"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43" name="Line 71"/>
            <p:cNvSpPr>
              <a:spLocks noChangeShapeType="1"/>
            </p:cNvSpPr>
            <p:nvPr/>
          </p:nvSpPr>
          <p:spPr bwMode="auto">
            <a:xfrm rot="10800000" flipH="1">
              <a:off x="4443" y="1788"/>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44" name="Line 72"/>
            <p:cNvSpPr>
              <a:spLocks noChangeShapeType="1"/>
            </p:cNvSpPr>
            <p:nvPr/>
          </p:nvSpPr>
          <p:spPr bwMode="auto">
            <a:xfrm rot="10800000" flipH="1">
              <a:off x="4394" y="1863"/>
              <a:ext cx="470" cy="5"/>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45" name="Line 73"/>
            <p:cNvSpPr>
              <a:spLocks noChangeShapeType="1"/>
            </p:cNvSpPr>
            <p:nvPr/>
          </p:nvSpPr>
          <p:spPr bwMode="auto">
            <a:xfrm flipH="1">
              <a:off x="4415" y="1809"/>
              <a:ext cx="458"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grpSp>
      <p:sp>
        <p:nvSpPr>
          <p:cNvPr id="3146" name="Rectangle 74"/>
          <p:cNvSpPr>
            <a:spLocks noChangeArrowheads="1"/>
          </p:cNvSpPr>
          <p:nvPr/>
        </p:nvSpPr>
        <p:spPr bwMode="auto">
          <a:xfrm>
            <a:off x="7254875" y="3765550"/>
            <a:ext cx="812800" cy="1412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altLang="en-US" sz="800" b="1">
                <a:solidFill>
                  <a:srgbClr val="000000"/>
                </a:solidFill>
                <a:latin typeface="Times New Roman" pitchFamily="18" charset="0"/>
                <a:ea typeface="MS PGothic" pitchFamily="34" charset="-128"/>
              </a:rPr>
              <a:t>Post-flight</a:t>
            </a:r>
          </a:p>
        </p:txBody>
      </p:sp>
      <p:sp>
        <p:nvSpPr>
          <p:cNvPr id="3147" name="Rectangle 75"/>
          <p:cNvSpPr>
            <a:spLocks noChangeArrowheads="1"/>
          </p:cNvSpPr>
          <p:nvPr/>
        </p:nvSpPr>
        <p:spPr bwMode="auto">
          <a:xfrm>
            <a:off x="941388" y="3756025"/>
            <a:ext cx="746125" cy="1603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altLang="en-US" sz="800" b="1">
                <a:solidFill>
                  <a:srgbClr val="000000"/>
                </a:solidFill>
                <a:latin typeface="Times New Roman" pitchFamily="18" charset="0"/>
                <a:ea typeface="MS PGothic" pitchFamily="34" charset="-128"/>
              </a:rPr>
              <a:t>Pre-flight</a:t>
            </a:r>
          </a:p>
        </p:txBody>
      </p:sp>
      <p:grpSp>
        <p:nvGrpSpPr>
          <p:cNvPr id="3149" name="Group 77"/>
          <p:cNvGrpSpPr>
            <a:grpSpLocks/>
          </p:cNvGrpSpPr>
          <p:nvPr/>
        </p:nvGrpSpPr>
        <p:grpSpPr bwMode="auto">
          <a:xfrm>
            <a:off x="3073400" y="2498725"/>
            <a:ext cx="1847850" cy="460375"/>
            <a:chOff x="1936" y="1574"/>
            <a:chExt cx="1164" cy="290"/>
          </a:xfrm>
        </p:grpSpPr>
        <p:grpSp>
          <p:nvGrpSpPr>
            <p:cNvPr id="3150" name="Group 78"/>
            <p:cNvGrpSpPr>
              <a:grpSpLocks/>
            </p:cNvGrpSpPr>
            <p:nvPr/>
          </p:nvGrpSpPr>
          <p:grpSpPr bwMode="auto">
            <a:xfrm>
              <a:off x="1936" y="1574"/>
              <a:ext cx="418" cy="290"/>
              <a:chOff x="1936" y="1574"/>
              <a:chExt cx="418" cy="290"/>
            </a:xfrm>
          </p:grpSpPr>
          <p:grpSp>
            <p:nvGrpSpPr>
              <p:cNvPr id="3151" name="Group 79"/>
              <p:cNvGrpSpPr>
                <a:grpSpLocks/>
              </p:cNvGrpSpPr>
              <p:nvPr/>
            </p:nvGrpSpPr>
            <p:grpSpPr bwMode="auto">
              <a:xfrm>
                <a:off x="1936" y="1720"/>
                <a:ext cx="364" cy="144"/>
                <a:chOff x="1936" y="1720"/>
                <a:chExt cx="364" cy="144"/>
              </a:xfrm>
            </p:grpSpPr>
            <p:sp>
              <p:nvSpPr>
                <p:cNvPr id="3152" name="Rectangle 80"/>
                <p:cNvSpPr>
                  <a:spLocks noChangeArrowheads="1"/>
                </p:cNvSpPr>
                <p:nvPr/>
              </p:nvSpPr>
              <p:spPr bwMode="auto">
                <a:xfrm rot="-1844129">
                  <a:off x="1936" y="1780"/>
                  <a:ext cx="200" cy="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3" name="Rectangle 81"/>
                <p:cNvSpPr>
                  <a:spLocks noChangeArrowheads="1"/>
                </p:cNvSpPr>
                <p:nvPr/>
              </p:nvSpPr>
              <p:spPr bwMode="auto">
                <a:xfrm>
                  <a:off x="2108" y="1720"/>
                  <a:ext cx="192" cy="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54" name="Rectangle 82"/>
              <p:cNvSpPr>
                <a:spLocks noChangeArrowheads="1"/>
              </p:cNvSpPr>
              <p:nvPr/>
            </p:nvSpPr>
            <p:spPr bwMode="auto">
              <a:xfrm rot="-2771116">
                <a:off x="2232" y="1640"/>
                <a:ext cx="188"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55" name="Rectangle 83"/>
            <p:cNvSpPr>
              <a:spLocks noChangeArrowheads="1"/>
            </p:cNvSpPr>
            <p:nvPr/>
          </p:nvSpPr>
          <p:spPr bwMode="auto">
            <a:xfrm>
              <a:off x="2684" y="1612"/>
              <a:ext cx="416" cy="140"/>
            </a:xfrm>
            <a:prstGeom prst="rect">
              <a:avLst/>
            </a:prstGeom>
            <a:solidFill>
              <a:schemeClr val="bg1"/>
            </a:solidFill>
            <a:ln w="9525">
              <a:solidFill>
                <a:schemeClr val="bg1"/>
              </a:solidFill>
              <a:miter lim="800000"/>
              <a:headEnd/>
              <a:tailEnd/>
            </a:ln>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156" name="Freeform 84"/>
          <p:cNvSpPr>
            <a:spLocks/>
          </p:cNvSpPr>
          <p:nvPr/>
        </p:nvSpPr>
        <p:spPr bwMode="auto">
          <a:xfrm>
            <a:off x="3149600" y="2546350"/>
            <a:ext cx="571500" cy="355600"/>
          </a:xfrm>
          <a:custGeom>
            <a:avLst/>
            <a:gdLst>
              <a:gd name="T0" fmla="*/ 0 w 360"/>
              <a:gd name="T1" fmla="*/ 224 h 224"/>
              <a:gd name="T2" fmla="*/ 168 w 360"/>
              <a:gd name="T3" fmla="*/ 52 h 224"/>
              <a:gd name="T4" fmla="*/ 360 w 360"/>
              <a:gd name="T5" fmla="*/ 0 h 224"/>
              <a:gd name="T6" fmla="*/ 0 60000 65536"/>
              <a:gd name="T7" fmla="*/ 0 60000 65536"/>
              <a:gd name="T8" fmla="*/ 0 60000 65536"/>
              <a:gd name="T9" fmla="*/ 0 w 360"/>
              <a:gd name="T10" fmla="*/ 0 h 224"/>
              <a:gd name="T11" fmla="*/ 360 w 360"/>
              <a:gd name="T12" fmla="*/ 224 h 224"/>
            </a:gdLst>
            <a:ahLst/>
            <a:cxnLst>
              <a:cxn ang="T6">
                <a:pos x="T0" y="T1"/>
              </a:cxn>
              <a:cxn ang="T7">
                <a:pos x="T2" y="T3"/>
              </a:cxn>
              <a:cxn ang="T8">
                <a:pos x="T4" y="T5"/>
              </a:cxn>
            </a:cxnLst>
            <a:rect l="T9" t="T10" r="T11" b="T12"/>
            <a:pathLst>
              <a:path w="360" h="224">
                <a:moveTo>
                  <a:pt x="0" y="224"/>
                </a:moveTo>
                <a:cubicBezTo>
                  <a:pt x="28" y="195"/>
                  <a:pt x="108" y="89"/>
                  <a:pt x="168" y="52"/>
                </a:cubicBezTo>
                <a:cubicBezTo>
                  <a:pt x="228" y="15"/>
                  <a:pt x="320" y="11"/>
                  <a:pt x="360" y="0"/>
                </a:cubicBezTo>
              </a:path>
            </a:pathLst>
          </a:cu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7" name="Rectangle 85"/>
          <p:cNvSpPr>
            <a:spLocks noChangeArrowheads="1"/>
          </p:cNvSpPr>
          <p:nvPr/>
        </p:nvSpPr>
        <p:spPr bwMode="auto">
          <a:xfrm>
            <a:off x="3648075" y="2781300"/>
            <a:ext cx="476250" cy="42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8" name="Rectangle 86"/>
          <p:cNvSpPr>
            <a:spLocks noChangeArrowheads="1"/>
          </p:cNvSpPr>
          <p:nvPr/>
        </p:nvSpPr>
        <p:spPr bwMode="auto">
          <a:xfrm rot="3174294">
            <a:off x="3949700" y="2668588"/>
            <a:ext cx="223838" cy="49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59" name="Rectangle 87"/>
          <p:cNvSpPr>
            <a:spLocks noChangeArrowheads="1"/>
          </p:cNvSpPr>
          <p:nvPr/>
        </p:nvSpPr>
        <p:spPr bwMode="auto">
          <a:xfrm>
            <a:off x="4095750" y="2743200"/>
            <a:ext cx="1390650" cy="11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60" name="Rectangle 88"/>
          <p:cNvSpPr>
            <a:spLocks noChangeArrowheads="1"/>
          </p:cNvSpPr>
          <p:nvPr/>
        </p:nvSpPr>
        <p:spPr bwMode="auto">
          <a:xfrm rot="1707918">
            <a:off x="5476875" y="2857500"/>
            <a:ext cx="357188"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61" name="Group 89"/>
          <p:cNvGrpSpPr>
            <a:grpSpLocks/>
          </p:cNvGrpSpPr>
          <p:nvPr/>
        </p:nvGrpSpPr>
        <p:grpSpPr bwMode="auto">
          <a:xfrm>
            <a:off x="1008063" y="2376488"/>
            <a:ext cx="6967537" cy="1352550"/>
            <a:chOff x="651" y="1105"/>
            <a:chExt cx="4389" cy="852"/>
          </a:xfrm>
        </p:grpSpPr>
        <p:pic>
          <p:nvPicPr>
            <p:cNvPr id="3162" name="Picture 90"/>
            <p:cNvPicPr>
              <a:picLocks noChangeAspect="1" noChangeArrowheads="1"/>
            </p:cNvPicPr>
            <p:nvPr/>
          </p:nvPicPr>
          <p:blipFill>
            <a:blip r:embed="rId4" cstate="print">
              <a:extLst>
                <a:ext uri="{28A0092B-C50C-407E-A947-70E740481C1C}">
                  <a14:useLocalDpi xmlns:a14="http://schemas.microsoft.com/office/drawing/2010/main" val="0"/>
                </a:ext>
              </a:extLst>
            </a:blip>
            <a:srcRect b="17188"/>
            <a:stretch>
              <a:fillRect/>
            </a:stretch>
          </p:blipFill>
          <p:spPr bwMode="auto">
            <a:xfrm rot="507677">
              <a:off x="2353" y="1155"/>
              <a:ext cx="16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3" name="Picture 91"/>
            <p:cNvPicPr>
              <a:picLocks noChangeAspect="1" noChangeArrowheads="1"/>
            </p:cNvPicPr>
            <p:nvPr/>
          </p:nvPicPr>
          <p:blipFill>
            <a:blip r:embed="rId4" cstate="print">
              <a:extLst>
                <a:ext uri="{28A0092B-C50C-407E-A947-70E740481C1C}">
                  <a14:useLocalDpi xmlns:a14="http://schemas.microsoft.com/office/drawing/2010/main" val="0"/>
                </a:ext>
              </a:extLst>
            </a:blip>
            <a:srcRect b="17188"/>
            <a:stretch>
              <a:fillRect/>
            </a:stretch>
          </p:blipFill>
          <p:spPr bwMode="auto">
            <a:xfrm rot="-364390">
              <a:off x="3228" y="1320"/>
              <a:ext cx="16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 name="Picture 92"/>
            <p:cNvPicPr>
              <a:picLocks noChangeAspect="1" noChangeArrowheads="1"/>
            </p:cNvPicPr>
            <p:nvPr/>
          </p:nvPicPr>
          <p:blipFill>
            <a:blip r:embed="rId5" cstate="print">
              <a:extLst>
                <a:ext uri="{28A0092B-C50C-407E-A947-70E740481C1C}">
                  <a14:useLocalDpi xmlns:a14="http://schemas.microsoft.com/office/drawing/2010/main" val="0"/>
                </a:ext>
              </a:extLst>
            </a:blip>
            <a:srcRect b="17188"/>
            <a:stretch>
              <a:fillRect/>
            </a:stretch>
          </p:blipFill>
          <p:spPr bwMode="auto">
            <a:xfrm rot="-1811638">
              <a:off x="1868" y="1480"/>
              <a:ext cx="16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5" name="Group 93"/>
            <p:cNvGrpSpPr>
              <a:grpSpLocks/>
            </p:cNvGrpSpPr>
            <p:nvPr/>
          </p:nvGrpSpPr>
          <p:grpSpPr bwMode="auto">
            <a:xfrm>
              <a:off x="651" y="1105"/>
              <a:ext cx="4389" cy="852"/>
              <a:chOff x="651" y="1105"/>
              <a:chExt cx="4389" cy="852"/>
            </a:xfrm>
          </p:grpSpPr>
          <p:sp>
            <p:nvSpPr>
              <p:cNvPr id="3166" name="Oval 94"/>
              <p:cNvSpPr>
                <a:spLocks noChangeArrowheads="1"/>
              </p:cNvSpPr>
              <p:nvPr/>
            </p:nvSpPr>
            <p:spPr bwMode="auto">
              <a:xfrm rot="-959290">
                <a:off x="1598" y="1799"/>
                <a:ext cx="55" cy="1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67" name="Group 95"/>
              <p:cNvGrpSpPr>
                <a:grpSpLocks/>
              </p:cNvGrpSpPr>
              <p:nvPr/>
            </p:nvGrpSpPr>
            <p:grpSpPr bwMode="auto">
              <a:xfrm>
                <a:off x="651" y="1105"/>
                <a:ext cx="4389" cy="852"/>
                <a:chOff x="651" y="1105"/>
                <a:chExt cx="4389" cy="852"/>
              </a:xfrm>
            </p:grpSpPr>
            <p:pic>
              <p:nvPicPr>
                <p:cNvPr id="3168"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 y="1811"/>
                  <a:ext cx="43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9" name="Group 97"/>
                <p:cNvGrpSpPr>
                  <a:grpSpLocks/>
                </p:cNvGrpSpPr>
                <p:nvPr/>
              </p:nvGrpSpPr>
              <p:grpSpPr bwMode="auto">
                <a:xfrm>
                  <a:off x="1154" y="1105"/>
                  <a:ext cx="3886" cy="852"/>
                  <a:chOff x="1154" y="1105"/>
                  <a:chExt cx="3886" cy="852"/>
                </a:xfrm>
              </p:grpSpPr>
              <p:pic>
                <p:nvPicPr>
                  <p:cNvPr id="3170" name="Picture 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 y="1789"/>
                    <a:ext cx="49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1" name="Group 99"/>
                  <p:cNvGrpSpPr>
                    <a:grpSpLocks/>
                  </p:cNvGrpSpPr>
                  <p:nvPr/>
                </p:nvGrpSpPr>
                <p:grpSpPr bwMode="auto">
                  <a:xfrm>
                    <a:off x="1154" y="1105"/>
                    <a:ext cx="3346" cy="826"/>
                    <a:chOff x="1154" y="1105"/>
                    <a:chExt cx="3346" cy="826"/>
                  </a:xfrm>
                </p:grpSpPr>
                <p:sp>
                  <p:nvSpPr>
                    <p:cNvPr id="3172" name="Freeform 100"/>
                    <p:cNvSpPr>
                      <a:spLocks/>
                    </p:cNvSpPr>
                    <p:nvPr/>
                  </p:nvSpPr>
                  <p:spPr bwMode="auto">
                    <a:xfrm>
                      <a:off x="2920" y="1284"/>
                      <a:ext cx="686" cy="53"/>
                    </a:xfrm>
                    <a:custGeom>
                      <a:avLst/>
                      <a:gdLst>
                        <a:gd name="T0" fmla="*/ 0 w 686"/>
                        <a:gd name="T1" fmla="*/ 0 h 53"/>
                        <a:gd name="T2" fmla="*/ 136 w 686"/>
                        <a:gd name="T3" fmla="*/ 40 h 53"/>
                        <a:gd name="T4" fmla="*/ 282 w 686"/>
                        <a:gd name="T5" fmla="*/ 53 h 53"/>
                        <a:gd name="T6" fmla="*/ 449 w 686"/>
                        <a:gd name="T7" fmla="*/ 21 h 53"/>
                        <a:gd name="T8" fmla="*/ 575 w 686"/>
                        <a:gd name="T9" fmla="*/ 3 h 53"/>
                        <a:gd name="T10" fmla="*/ 686 w 686"/>
                        <a:gd name="T11" fmla="*/ 30 h 53"/>
                        <a:gd name="T12" fmla="*/ 0 60000 65536"/>
                        <a:gd name="T13" fmla="*/ 0 60000 65536"/>
                        <a:gd name="T14" fmla="*/ 0 60000 65536"/>
                        <a:gd name="T15" fmla="*/ 0 60000 65536"/>
                        <a:gd name="T16" fmla="*/ 0 60000 65536"/>
                        <a:gd name="T17" fmla="*/ 0 60000 65536"/>
                        <a:gd name="T18" fmla="*/ 0 w 686"/>
                        <a:gd name="T19" fmla="*/ 0 h 53"/>
                        <a:gd name="T20" fmla="*/ 686 w 686"/>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686" h="53">
                          <a:moveTo>
                            <a:pt x="0" y="0"/>
                          </a:moveTo>
                          <a:lnTo>
                            <a:pt x="136" y="40"/>
                          </a:lnTo>
                          <a:lnTo>
                            <a:pt x="282" y="53"/>
                          </a:lnTo>
                          <a:lnTo>
                            <a:pt x="449" y="21"/>
                          </a:lnTo>
                          <a:lnTo>
                            <a:pt x="575" y="3"/>
                          </a:lnTo>
                          <a:lnTo>
                            <a:pt x="686" y="3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3" name="Group 101"/>
                    <p:cNvGrpSpPr>
                      <a:grpSpLocks/>
                    </p:cNvGrpSpPr>
                    <p:nvPr/>
                  </p:nvGrpSpPr>
                  <p:grpSpPr bwMode="auto">
                    <a:xfrm>
                      <a:off x="1154" y="1105"/>
                      <a:ext cx="3346" cy="826"/>
                      <a:chOff x="1154" y="1105"/>
                      <a:chExt cx="3346" cy="826"/>
                    </a:xfrm>
                  </p:grpSpPr>
                  <p:sp>
                    <p:nvSpPr>
                      <p:cNvPr id="3174" name="Freeform 102"/>
                      <p:cNvSpPr>
                        <a:spLocks/>
                      </p:cNvSpPr>
                      <p:nvPr/>
                    </p:nvSpPr>
                    <p:spPr bwMode="auto">
                      <a:xfrm>
                        <a:off x="3044" y="1254"/>
                        <a:ext cx="877" cy="469"/>
                      </a:xfrm>
                      <a:custGeom>
                        <a:avLst/>
                        <a:gdLst>
                          <a:gd name="T0" fmla="*/ 0 w 877"/>
                          <a:gd name="T1" fmla="*/ 38 h 469"/>
                          <a:gd name="T2" fmla="*/ 130 w 877"/>
                          <a:gd name="T3" fmla="*/ 52 h 469"/>
                          <a:gd name="T4" fmla="*/ 301 w 877"/>
                          <a:gd name="T5" fmla="*/ 21 h 469"/>
                          <a:gd name="T6" fmla="*/ 427 w 877"/>
                          <a:gd name="T7" fmla="*/ 0 h 469"/>
                          <a:gd name="T8" fmla="*/ 595 w 877"/>
                          <a:gd name="T9" fmla="*/ 36 h 469"/>
                          <a:gd name="T10" fmla="*/ 685 w 877"/>
                          <a:gd name="T11" fmla="*/ 214 h 469"/>
                          <a:gd name="T12" fmla="*/ 814 w 877"/>
                          <a:gd name="T13" fmla="*/ 373 h 469"/>
                          <a:gd name="T14" fmla="*/ 877 w 877"/>
                          <a:gd name="T15" fmla="*/ 469 h 469"/>
                          <a:gd name="T16" fmla="*/ 0 60000 65536"/>
                          <a:gd name="T17" fmla="*/ 0 60000 65536"/>
                          <a:gd name="T18" fmla="*/ 0 60000 65536"/>
                          <a:gd name="T19" fmla="*/ 0 60000 65536"/>
                          <a:gd name="T20" fmla="*/ 0 60000 65536"/>
                          <a:gd name="T21" fmla="*/ 0 60000 65536"/>
                          <a:gd name="T22" fmla="*/ 0 60000 65536"/>
                          <a:gd name="T23" fmla="*/ 0 60000 65536"/>
                          <a:gd name="T24" fmla="*/ 0 w 877"/>
                          <a:gd name="T25" fmla="*/ 0 h 469"/>
                          <a:gd name="T26" fmla="*/ 877 w 877"/>
                          <a:gd name="T27" fmla="*/ 469 h 4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7" h="469">
                            <a:moveTo>
                              <a:pt x="0" y="38"/>
                            </a:moveTo>
                            <a:lnTo>
                              <a:pt x="130" y="52"/>
                            </a:lnTo>
                            <a:lnTo>
                              <a:pt x="301" y="21"/>
                            </a:lnTo>
                            <a:lnTo>
                              <a:pt x="427" y="0"/>
                            </a:lnTo>
                            <a:lnTo>
                              <a:pt x="595" y="36"/>
                            </a:lnTo>
                            <a:lnTo>
                              <a:pt x="685" y="214"/>
                            </a:lnTo>
                            <a:lnTo>
                              <a:pt x="814" y="373"/>
                            </a:lnTo>
                            <a:lnTo>
                              <a:pt x="877" y="46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5" name="Group 103"/>
                      <p:cNvGrpSpPr>
                        <a:grpSpLocks/>
                      </p:cNvGrpSpPr>
                      <p:nvPr/>
                    </p:nvGrpSpPr>
                    <p:grpSpPr bwMode="auto">
                      <a:xfrm>
                        <a:off x="1154" y="1105"/>
                        <a:ext cx="3346" cy="826"/>
                        <a:chOff x="1154" y="1105"/>
                        <a:chExt cx="3346" cy="826"/>
                      </a:xfrm>
                    </p:grpSpPr>
                    <p:sp>
                      <p:nvSpPr>
                        <p:cNvPr id="3176" name="Oval 104"/>
                        <p:cNvSpPr>
                          <a:spLocks noChangeArrowheads="1"/>
                        </p:cNvSpPr>
                        <p:nvPr/>
                      </p:nvSpPr>
                      <p:spPr bwMode="auto">
                        <a:xfrm rot="-2187040">
                          <a:off x="1926" y="1441"/>
                          <a:ext cx="56"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7" name="Group 105"/>
                        <p:cNvGrpSpPr>
                          <a:grpSpLocks/>
                        </p:cNvGrpSpPr>
                        <p:nvPr/>
                      </p:nvGrpSpPr>
                      <p:grpSpPr bwMode="auto">
                        <a:xfrm>
                          <a:off x="1154" y="1105"/>
                          <a:ext cx="3346" cy="826"/>
                          <a:chOff x="1154" y="1105"/>
                          <a:chExt cx="3346" cy="826"/>
                        </a:xfrm>
                      </p:grpSpPr>
                      <p:sp>
                        <p:nvSpPr>
                          <p:cNvPr id="3178" name="Freeform 106"/>
                          <p:cNvSpPr>
                            <a:spLocks/>
                          </p:cNvSpPr>
                          <p:nvPr/>
                        </p:nvSpPr>
                        <p:spPr bwMode="auto">
                          <a:xfrm>
                            <a:off x="3612" y="1316"/>
                            <a:ext cx="374" cy="498"/>
                          </a:xfrm>
                          <a:custGeom>
                            <a:avLst/>
                            <a:gdLst>
                              <a:gd name="T0" fmla="*/ 0 w 374"/>
                              <a:gd name="T1" fmla="*/ 0 h 498"/>
                              <a:gd name="T2" fmla="*/ 88 w 374"/>
                              <a:gd name="T3" fmla="*/ 156 h 498"/>
                              <a:gd name="T4" fmla="*/ 206 w 374"/>
                              <a:gd name="T5" fmla="*/ 304 h 498"/>
                              <a:gd name="T6" fmla="*/ 280 w 374"/>
                              <a:gd name="T7" fmla="*/ 418 h 498"/>
                              <a:gd name="T8" fmla="*/ 374 w 374"/>
                              <a:gd name="T9" fmla="*/ 498 h 498"/>
                              <a:gd name="T10" fmla="*/ 0 60000 65536"/>
                              <a:gd name="T11" fmla="*/ 0 60000 65536"/>
                              <a:gd name="T12" fmla="*/ 0 60000 65536"/>
                              <a:gd name="T13" fmla="*/ 0 60000 65536"/>
                              <a:gd name="T14" fmla="*/ 0 60000 65536"/>
                              <a:gd name="T15" fmla="*/ 0 w 374"/>
                              <a:gd name="T16" fmla="*/ 0 h 498"/>
                              <a:gd name="T17" fmla="*/ 374 w 374"/>
                              <a:gd name="T18" fmla="*/ 498 h 498"/>
                            </a:gdLst>
                            <a:ahLst/>
                            <a:cxnLst>
                              <a:cxn ang="T10">
                                <a:pos x="T0" y="T1"/>
                              </a:cxn>
                              <a:cxn ang="T11">
                                <a:pos x="T2" y="T3"/>
                              </a:cxn>
                              <a:cxn ang="T12">
                                <a:pos x="T4" y="T5"/>
                              </a:cxn>
                              <a:cxn ang="T13">
                                <a:pos x="T6" y="T7"/>
                              </a:cxn>
                              <a:cxn ang="T14">
                                <a:pos x="T8" y="T9"/>
                              </a:cxn>
                            </a:cxnLst>
                            <a:rect l="T15" t="T16" r="T17" b="T18"/>
                            <a:pathLst>
                              <a:path w="374" h="498">
                                <a:moveTo>
                                  <a:pt x="0" y="0"/>
                                </a:moveTo>
                                <a:lnTo>
                                  <a:pt x="88" y="156"/>
                                </a:lnTo>
                                <a:lnTo>
                                  <a:pt x="206" y="304"/>
                                </a:lnTo>
                                <a:lnTo>
                                  <a:pt x="280" y="418"/>
                                </a:lnTo>
                                <a:lnTo>
                                  <a:pt x="374" y="49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79" name="Group 107"/>
                          <p:cNvGrpSpPr>
                            <a:grpSpLocks/>
                          </p:cNvGrpSpPr>
                          <p:nvPr/>
                        </p:nvGrpSpPr>
                        <p:grpSpPr bwMode="auto">
                          <a:xfrm>
                            <a:off x="1154" y="1105"/>
                            <a:ext cx="3346" cy="826"/>
                            <a:chOff x="1154" y="1105"/>
                            <a:chExt cx="3346" cy="826"/>
                          </a:xfrm>
                        </p:grpSpPr>
                        <p:grpSp>
                          <p:nvGrpSpPr>
                            <p:cNvPr id="3180" name="Group 108"/>
                            <p:cNvGrpSpPr>
                              <a:grpSpLocks/>
                            </p:cNvGrpSpPr>
                            <p:nvPr/>
                          </p:nvGrpSpPr>
                          <p:grpSpPr bwMode="auto">
                            <a:xfrm>
                              <a:off x="3052" y="1350"/>
                              <a:ext cx="1448" cy="565"/>
                              <a:chOff x="3052" y="1350"/>
                              <a:chExt cx="1448" cy="565"/>
                            </a:xfrm>
                          </p:grpSpPr>
                          <p:sp>
                            <p:nvSpPr>
                              <p:cNvPr id="3181" name="Freeform 109"/>
                              <p:cNvSpPr>
                                <a:spLocks/>
                              </p:cNvSpPr>
                              <p:nvPr/>
                            </p:nvSpPr>
                            <p:spPr bwMode="auto">
                              <a:xfrm>
                                <a:off x="3924" y="1728"/>
                                <a:ext cx="93" cy="74"/>
                              </a:xfrm>
                              <a:custGeom>
                                <a:avLst/>
                                <a:gdLst>
                                  <a:gd name="T0" fmla="*/ 0 w 93"/>
                                  <a:gd name="T1" fmla="*/ 0 h 74"/>
                                  <a:gd name="T2" fmla="*/ 93 w 93"/>
                                  <a:gd name="T3" fmla="*/ 74 h 74"/>
                                  <a:gd name="T4" fmla="*/ 0 60000 65536"/>
                                  <a:gd name="T5" fmla="*/ 0 60000 65536"/>
                                  <a:gd name="T6" fmla="*/ 0 w 93"/>
                                  <a:gd name="T7" fmla="*/ 0 h 74"/>
                                  <a:gd name="T8" fmla="*/ 93 w 93"/>
                                  <a:gd name="T9" fmla="*/ 74 h 74"/>
                                </a:gdLst>
                                <a:ahLst/>
                                <a:cxnLst>
                                  <a:cxn ang="T4">
                                    <a:pos x="T0" y="T1"/>
                                  </a:cxn>
                                  <a:cxn ang="T5">
                                    <a:pos x="T2" y="T3"/>
                                  </a:cxn>
                                </a:cxnLst>
                                <a:rect l="T6" t="T7" r="T8" b="T9"/>
                                <a:pathLst>
                                  <a:path w="93" h="74">
                                    <a:moveTo>
                                      <a:pt x="0" y="0"/>
                                    </a:moveTo>
                                    <a:lnTo>
                                      <a:pt x="93" y="7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82" name="Freeform 110"/>
                              <p:cNvSpPr>
                                <a:spLocks/>
                              </p:cNvSpPr>
                              <p:nvPr/>
                            </p:nvSpPr>
                            <p:spPr bwMode="auto">
                              <a:xfrm>
                                <a:off x="3052" y="1350"/>
                                <a:ext cx="914" cy="523"/>
                              </a:xfrm>
                              <a:custGeom>
                                <a:avLst/>
                                <a:gdLst>
                                  <a:gd name="T0" fmla="*/ 0 w 914"/>
                                  <a:gd name="T1" fmla="*/ 28 h 523"/>
                                  <a:gd name="T2" fmla="*/ 148 w 914"/>
                                  <a:gd name="T3" fmla="*/ 48 h 523"/>
                                  <a:gd name="T4" fmla="*/ 316 w 914"/>
                                  <a:gd name="T5" fmla="*/ 20 h 523"/>
                                  <a:gd name="T6" fmla="*/ 440 w 914"/>
                                  <a:gd name="T7" fmla="*/ 0 h 523"/>
                                  <a:gd name="T8" fmla="*/ 528 w 914"/>
                                  <a:gd name="T9" fmla="*/ 18 h 523"/>
                                  <a:gd name="T10" fmla="*/ 600 w 914"/>
                                  <a:gd name="T11" fmla="*/ 180 h 523"/>
                                  <a:gd name="T12" fmla="*/ 715 w 914"/>
                                  <a:gd name="T13" fmla="*/ 328 h 523"/>
                                  <a:gd name="T14" fmla="*/ 802 w 914"/>
                                  <a:gd name="T15" fmla="*/ 439 h 523"/>
                                  <a:gd name="T16" fmla="*/ 914 w 914"/>
                                  <a:gd name="T17" fmla="*/ 523 h 5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4"/>
                                  <a:gd name="T28" fmla="*/ 0 h 523"/>
                                  <a:gd name="T29" fmla="*/ 914 w 914"/>
                                  <a:gd name="T30" fmla="*/ 523 h 5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4" h="523">
                                    <a:moveTo>
                                      <a:pt x="0" y="28"/>
                                    </a:moveTo>
                                    <a:lnTo>
                                      <a:pt x="148" y="48"/>
                                    </a:lnTo>
                                    <a:lnTo>
                                      <a:pt x="316" y="20"/>
                                    </a:lnTo>
                                    <a:lnTo>
                                      <a:pt x="440" y="0"/>
                                    </a:lnTo>
                                    <a:lnTo>
                                      <a:pt x="528" y="18"/>
                                    </a:lnTo>
                                    <a:lnTo>
                                      <a:pt x="600" y="180"/>
                                    </a:lnTo>
                                    <a:lnTo>
                                      <a:pt x="715" y="328"/>
                                    </a:lnTo>
                                    <a:lnTo>
                                      <a:pt x="802" y="439"/>
                                    </a:lnTo>
                                    <a:lnTo>
                                      <a:pt x="914" y="52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83" name="Oval 32"/>
                              <p:cNvSpPr>
                                <a:spLocks noChangeAspect="1" noChangeArrowheads="1"/>
                              </p:cNvSpPr>
                              <p:nvPr/>
                            </p:nvSpPr>
                            <p:spPr bwMode="auto">
                              <a:xfrm rot="10639309">
                                <a:off x="4436" y="1791"/>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84" name="Oval 32"/>
                              <p:cNvSpPr>
                                <a:spLocks noChangeAspect="1" noChangeArrowheads="1"/>
                              </p:cNvSpPr>
                              <p:nvPr/>
                            </p:nvSpPr>
                            <p:spPr bwMode="auto">
                              <a:xfrm rot="10639309">
                                <a:off x="4282" y="1793"/>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85" name="Oval 32"/>
                              <p:cNvSpPr>
                                <a:spLocks noChangeAspect="1" noChangeArrowheads="1"/>
                              </p:cNvSpPr>
                              <p:nvPr/>
                            </p:nvSpPr>
                            <p:spPr bwMode="auto">
                              <a:xfrm rot="10639309">
                                <a:off x="4144" y="1796"/>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186" name="Line 114"/>
                              <p:cNvSpPr>
                                <a:spLocks noChangeShapeType="1"/>
                              </p:cNvSpPr>
                              <p:nvPr/>
                            </p:nvSpPr>
                            <p:spPr bwMode="auto">
                              <a:xfrm rot="10800000" flipH="1">
                                <a:off x="3986" y="1911"/>
                                <a:ext cx="486"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87" name="Line 115"/>
                              <p:cNvSpPr>
                                <a:spLocks noChangeShapeType="1"/>
                              </p:cNvSpPr>
                              <p:nvPr/>
                            </p:nvSpPr>
                            <p:spPr bwMode="auto">
                              <a:xfrm rot="10800000" flipH="1">
                                <a:off x="4015" y="1792"/>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188" name="Freeform 116"/>
                              <p:cNvSpPr>
                                <a:spLocks/>
                              </p:cNvSpPr>
                              <p:nvPr/>
                            </p:nvSpPr>
                            <p:spPr bwMode="auto">
                              <a:xfrm>
                                <a:off x="3988" y="1812"/>
                                <a:ext cx="461" cy="4"/>
                              </a:xfrm>
                              <a:custGeom>
                                <a:avLst/>
                                <a:gdLst>
                                  <a:gd name="T0" fmla="*/ 0 w 461"/>
                                  <a:gd name="T1" fmla="*/ 4 h 4"/>
                                  <a:gd name="T2" fmla="*/ 461 w 461"/>
                                  <a:gd name="T3" fmla="*/ 0 h 4"/>
                                  <a:gd name="T4" fmla="*/ 0 60000 65536"/>
                                  <a:gd name="T5" fmla="*/ 0 60000 65536"/>
                                  <a:gd name="T6" fmla="*/ 0 w 461"/>
                                  <a:gd name="T7" fmla="*/ 0 h 4"/>
                                  <a:gd name="T8" fmla="*/ 461 w 461"/>
                                  <a:gd name="T9" fmla="*/ 4 h 4"/>
                                </a:gdLst>
                                <a:ahLst/>
                                <a:cxnLst>
                                  <a:cxn ang="T4">
                                    <a:pos x="T0" y="T1"/>
                                  </a:cxn>
                                  <a:cxn ang="T5">
                                    <a:pos x="T2" y="T3"/>
                                  </a:cxn>
                                </a:cxnLst>
                                <a:rect l="T6" t="T7" r="T8" b="T9"/>
                                <a:pathLst>
                                  <a:path w="461" h="4">
                                    <a:moveTo>
                                      <a:pt x="0" y="4"/>
                                    </a:moveTo>
                                    <a:lnTo>
                                      <a:pt x="461" y="0"/>
                                    </a:ln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89" name="Freeform 117"/>
                              <p:cNvSpPr>
                                <a:spLocks/>
                              </p:cNvSpPr>
                              <p:nvPr/>
                            </p:nvSpPr>
                            <p:spPr bwMode="auto">
                              <a:xfrm>
                                <a:off x="3965" y="1869"/>
                                <a:ext cx="472" cy="4"/>
                              </a:xfrm>
                              <a:custGeom>
                                <a:avLst/>
                                <a:gdLst>
                                  <a:gd name="T0" fmla="*/ 0 w 472"/>
                                  <a:gd name="T1" fmla="*/ 4 h 4"/>
                                  <a:gd name="T2" fmla="*/ 472 w 472"/>
                                  <a:gd name="T3" fmla="*/ 0 h 4"/>
                                  <a:gd name="T4" fmla="*/ 0 60000 65536"/>
                                  <a:gd name="T5" fmla="*/ 0 60000 65536"/>
                                  <a:gd name="T6" fmla="*/ 0 w 472"/>
                                  <a:gd name="T7" fmla="*/ 0 h 4"/>
                                  <a:gd name="T8" fmla="*/ 472 w 472"/>
                                  <a:gd name="T9" fmla="*/ 4 h 4"/>
                                </a:gdLst>
                                <a:ahLst/>
                                <a:cxnLst>
                                  <a:cxn ang="T4">
                                    <a:pos x="T0" y="T1"/>
                                  </a:cxn>
                                  <a:cxn ang="T5">
                                    <a:pos x="T2" y="T3"/>
                                  </a:cxn>
                                </a:cxnLst>
                                <a:rect l="T6" t="T7" r="T8" b="T9"/>
                                <a:pathLst>
                                  <a:path w="472" h="4">
                                    <a:moveTo>
                                      <a:pt x="0" y="4"/>
                                    </a:moveTo>
                                    <a:lnTo>
                                      <a:pt x="472" y="0"/>
                                    </a:ln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3190" name="Group 118"/>
                            <p:cNvGrpSpPr>
                              <a:grpSpLocks/>
                            </p:cNvGrpSpPr>
                            <p:nvPr/>
                          </p:nvGrpSpPr>
                          <p:grpSpPr bwMode="auto">
                            <a:xfrm>
                              <a:off x="1154" y="1105"/>
                              <a:ext cx="2873" cy="826"/>
                              <a:chOff x="1154" y="1105"/>
                              <a:chExt cx="2873" cy="826"/>
                            </a:xfrm>
                          </p:grpSpPr>
                          <p:sp>
                            <p:nvSpPr>
                              <p:cNvPr id="3191" name="Freeform 119"/>
                              <p:cNvSpPr>
                                <a:spLocks/>
                              </p:cNvSpPr>
                              <p:nvPr/>
                            </p:nvSpPr>
                            <p:spPr bwMode="auto">
                              <a:xfrm>
                                <a:off x="2734" y="1316"/>
                                <a:ext cx="1241" cy="596"/>
                              </a:xfrm>
                              <a:custGeom>
                                <a:avLst/>
                                <a:gdLst>
                                  <a:gd name="T0" fmla="*/ 0 w 1241"/>
                                  <a:gd name="T1" fmla="*/ 0 h 596"/>
                                  <a:gd name="T2" fmla="*/ 154 w 1241"/>
                                  <a:gd name="T3" fmla="*/ 42 h 596"/>
                                  <a:gd name="T4" fmla="*/ 288 w 1241"/>
                                  <a:gd name="T5" fmla="*/ 84 h 596"/>
                                  <a:gd name="T6" fmla="*/ 440 w 1241"/>
                                  <a:gd name="T7" fmla="*/ 112 h 596"/>
                                  <a:gd name="T8" fmla="*/ 620 w 1241"/>
                                  <a:gd name="T9" fmla="*/ 82 h 596"/>
                                  <a:gd name="T10" fmla="*/ 734 w 1241"/>
                                  <a:gd name="T11" fmla="*/ 67 h 596"/>
                                  <a:gd name="T12" fmla="*/ 845 w 1241"/>
                                  <a:gd name="T13" fmla="*/ 88 h 596"/>
                                  <a:gd name="T14" fmla="*/ 916 w 1241"/>
                                  <a:gd name="T15" fmla="*/ 251 h 596"/>
                                  <a:gd name="T16" fmla="*/ 1028 w 1241"/>
                                  <a:gd name="T17" fmla="*/ 398 h 596"/>
                                  <a:gd name="T18" fmla="*/ 1121 w 1241"/>
                                  <a:gd name="T19" fmla="*/ 511 h 596"/>
                                  <a:gd name="T20" fmla="*/ 1241 w 1241"/>
                                  <a:gd name="T21" fmla="*/ 596 h 5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1"/>
                                  <a:gd name="T34" fmla="*/ 0 h 596"/>
                                  <a:gd name="T35" fmla="*/ 1241 w 1241"/>
                                  <a:gd name="T36" fmla="*/ 596 h 5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1" h="596">
                                    <a:moveTo>
                                      <a:pt x="0" y="0"/>
                                    </a:moveTo>
                                    <a:lnTo>
                                      <a:pt x="154" y="42"/>
                                    </a:lnTo>
                                    <a:lnTo>
                                      <a:pt x="288" y="84"/>
                                    </a:lnTo>
                                    <a:lnTo>
                                      <a:pt x="440" y="112"/>
                                    </a:lnTo>
                                    <a:lnTo>
                                      <a:pt x="620" y="82"/>
                                    </a:lnTo>
                                    <a:lnTo>
                                      <a:pt x="734" y="67"/>
                                    </a:lnTo>
                                    <a:lnTo>
                                      <a:pt x="845" y="88"/>
                                    </a:lnTo>
                                    <a:lnTo>
                                      <a:pt x="916" y="251"/>
                                    </a:lnTo>
                                    <a:lnTo>
                                      <a:pt x="1028" y="398"/>
                                    </a:lnTo>
                                    <a:lnTo>
                                      <a:pt x="1121" y="511"/>
                                    </a:lnTo>
                                    <a:lnTo>
                                      <a:pt x="1241" y="5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192" name="Group 120"/>
                              <p:cNvGrpSpPr>
                                <a:grpSpLocks/>
                              </p:cNvGrpSpPr>
                              <p:nvPr/>
                            </p:nvGrpSpPr>
                            <p:grpSpPr bwMode="auto">
                              <a:xfrm>
                                <a:off x="1154" y="1105"/>
                                <a:ext cx="2873" cy="826"/>
                                <a:chOff x="1154" y="1105"/>
                                <a:chExt cx="2873" cy="826"/>
                              </a:xfrm>
                            </p:grpSpPr>
                            <p:sp>
                              <p:nvSpPr>
                                <p:cNvPr id="3193" name="Freeform 121"/>
                                <p:cNvSpPr>
                                  <a:spLocks/>
                                </p:cNvSpPr>
                                <p:nvPr/>
                              </p:nvSpPr>
                              <p:spPr bwMode="auto">
                                <a:xfrm>
                                  <a:off x="2456" y="1191"/>
                                  <a:ext cx="594" cy="183"/>
                                </a:xfrm>
                                <a:custGeom>
                                  <a:avLst/>
                                  <a:gdLst>
                                    <a:gd name="T0" fmla="*/ 0 w 594"/>
                                    <a:gd name="T1" fmla="*/ 0 h 183"/>
                                    <a:gd name="T2" fmla="*/ 164 w 594"/>
                                    <a:gd name="T3" fmla="*/ 57 h 183"/>
                                    <a:gd name="T4" fmla="*/ 308 w 594"/>
                                    <a:gd name="T5" fmla="*/ 99 h 183"/>
                                    <a:gd name="T6" fmla="*/ 456 w 594"/>
                                    <a:gd name="T7" fmla="*/ 139 h 183"/>
                                    <a:gd name="T8" fmla="*/ 594 w 594"/>
                                    <a:gd name="T9" fmla="*/ 183 h 183"/>
                                    <a:gd name="T10" fmla="*/ 0 60000 65536"/>
                                    <a:gd name="T11" fmla="*/ 0 60000 65536"/>
                                    <a:gd name="T12" fmla="*/ 0 60000 65536"/>
                                    <a:gd name="T13" fmla="*/ 0 60000 65536"/>
                                    <a:gd name="T14" fmla="*/ 0 60000 65536"/>
                                    <a:gd name="T15" fmla="*/ 0 w 594"/>
                                    <a:gd name="T16" fmla="*/ 0 h 183"/>
                                    <a:gd name="T17" fmla="*/ 594 w 594"/>
                                    <a:gd name="T18" fmla="*/ 183 h 183"/>
                                  </a:gdLst>
                                  <a:ahLst/>
                                  <a:cxnLst>
                                    <a:cxn ang="T10">
                                      <a:pos x="T0" y="T1"/>
                                    </a:cxn>
                                    <a:cxn ang="T11">
                                      <a:pos x="T2" y="T3"/>
                                    </a:cxn>
                                    <a:cxn ang="T12">
                                      <a:pos x="T4" y="T5"/>
                                    </a:cxn>
                                    <a:cxn ang="T13">
                                      <a:pos x="T6" y="T7"/>
                                    </a:cxn>
                                    <a:cxn ang="T14">
                                      <a:pos x="T8" y="T9"/>
                                    </a:cxn>
                                  </a:cxnLst>
                                  <a:rect l="T15" t="T16" r="T17" b="T18"/>
                                  <a:pathLst>
                                    <a:path w="594" h="183">
                                      <a:moveTo>
                                        <a:pt x="0" y="0"/>
                                      </a:moveTo>
                                      <a:lnTo>
                                        <a:pt x="164" y="57"/>
                                      </a:lnTo>
                                      <a:lnTo>
                                        <a:pt x="308" y="99"/>
                                      </a:lnTo>
                                      <a:lnTo>
                                        <a:pt x="456" y="139"/>
                                      </a:lnTo>
                                      <a:lnTo>
                                        <a:pt x="594" y="18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4" name="Freeform 122"/>
                                <p:cNvSpPr>
                                  <a:spLocks/>
                                </p:cNvSpPr>
                                <p:nvPr/>
                              </p:nvSpPr>
                              <p:spPr bwMode="auto">
                                <a:xfrm>
                                  <a:off x="2452" y="1143"/>
                                  <a:ext cx="468" cy="139"/>
                                </a:xfrm>
                                <a:custGeom>
                                  <a:avLst/>
                                  <a:gdLst>
                                    <a:gd name="T0" fmla="*/ 0 w 468"/>
                                    <a:gd name="T1" fmla="*/ 0 h 139"/>
                                    <a:gd name="T2" fmla="*/ 174 w 468"/>
                                    <a:gd name="T3" fmla="*/ 53 h 139"/>
                                    <a:gd name="T4" fmla="*/ 312 w 468"/>
                                    <a:gd name="T5" fmla="*/ 95 h 139"/>
                                    <a:gd name="T6" fmla="*/ 468 w 468"/>
                                    <a:gd name="T7" fmla="*/ 139 h 139"/>
                                    <a:gd name="T8" fmla="*/ 0 60000 65536"/>
                                    <a:gd name="T9" fmla="*/ 0 60000 65536"/>
                                    <a:gd name="T10" fmla="*/ 0 60000 65536"/>
                                    <a:gd name="T11" fmla="*/ 0 60000 65536"/>
                                    <a:gd name="T12" fmla="*/ 0 w 468"/>
                                    <a:gd name="T13" fmla="*/ 0 h 139"/>
                                    <a:gd name="T14" fmla="*/ 468 w 468"/>
                                    <a:gd name="T15" fmla="*/ 139 h 139"/>
                                  </a:gdLst>
                                  <a:ahLst/>
                                  <a:cxnLst>
                                    <a:cxn ang="T8">
                                      <a:pos x="T0" y="T1"/>
                                    </a:cxn>
                                    <a:cxn ang="T9">
                                      <a:pos x="T2" y="T3"/>
                                    </a:cxn>
                                    <a:cxn ang="T10">
                                      <a:pos x="T4" y="T5"/>
                                    </a:cxn>
                                    <a:cxn ang="T11">
                                      <a:pos x="T6" y="T7"/>
                                    </a:cxn>
                                  </a:cxnLst>
                                  <a:rect l="T12" t="T13" r="T14" b="T15"/>
                                  <a:pathLst>
                                    <a:path w="468" h="139">
                                      <a:moveTo>
                                        <a:pt x="0" y="0"/>
                                      </a:moveTo>
                                      <a:lnTo>
                                        <a:pt x="174" y="53"/>
                                      </a:lnTo>
                                      <a:lnTo>
                                        <a:pt x="312" y="95"/>
                                      </a:lnTo>
                                      <a:lnTo>
                                        <a:pt x="468" y="13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5" name="Oval 123"/>
                                <p:cNvSpPr>
                                  <a:spLocks noChangeArrowheads="1"/>
                                </p:cNvSpPr>
                                <p:nvPr/>
                              </p:nvSpPr>
                              <p:spPr bwMode="auto">
                                <a:xfrm rot="-177656">
                                  <a:off x="2410" y="1109"/>
                                  <a:ext cx="47"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6" name="Oval 124"/>
                                <p:cNvSpPr>
                                  <a:spLocks noChangeArrowheads="1"/>
                                </p:cNvSpPr>
                                <p:nvPr/>
                              </p:nvSpPr>
                              <p:spPr bwMode="auto">
                                <a:xfrm>
                                  <a:off x="3149" y="1304"/>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7" name="Oval 125"/>
                                <p:cNvSpPr>
                                  <a:spLocks noChangeArrowheads="1"/>
                                </p:cNvSpPr>
                                <p:nvPr/>
                              </p:nvSpPr>
                              <p:spPr bwMode="auto">
                                <a:xfrm>
                                  <a:off x="3316" y="1275"/>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8" name="Oval 126"/>
                                <p:cNvSpPr>
                                  <a:spLocks noChangeArrowheads="1"/>
                                </p:cNvSpPr>
                                <p:nvPr/>
                              </p:nvSpPr>
                              <p:spPr bwMode="auto">
                                <a:xfrm rot="219170">
                                  <a:off x="3439" y="1258"/>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199" name="Oval 127"/>
                                <p:cNvSpPr>
                                  <a:spLocks noChangeArrowheads="1"/>
                                </p:cNvSpPr>
                                <p:nvPr/>
                              </p:nvSpPr>
                              <p:spPr bwMode="auto">
                                <a:xfrm rot="2180250">
                                  <a:off x="3663" y="1458"/>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0" name="Oval 128"/>
                                <p:cNvSpPr>
                                  <a:spLocks noChangeArrowheads="1"/>
                                </p:cNvSpPr>
                                <p:nvPr/>
                              </p:nvSpPr>
                              <p:spPr bwMode="auto">
                                <a:xfrm rot="2559722">
                                  <a:off x="3777" y="1603"/>
                                  <a:ext cx="57" cy="1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1" name="Oval 129"/>
                                <p:cNvSpPr>
                                  <a:spLocks noChangeArrowheads="1"/>
                                </p:cNvSpPr>
                                <p:nvPr/>
                              </p:nvSpPr>
                              <p:spPr bwMode="auto">
                                <a:xfrm rot="1905434">
                                  <a:off x="3861" y="1718"/>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202" name="Group 130"/>
                                <p:cNvGrpSpPr>
                                  <a:grpSpLocks/>
                                </p:cNvGrpSpPr>
                                <p:nvPr/>
                              </p:nvGrpSpPr>
                              <p:grpSpPr bwMode="auto">
                                <a:xfrm>
                                  <a:off x="1154" y="1105"/>
                                  <a:ext cx="1886" cy="826"/>
                                  <a:chOff x="1154" y="1105"/>
                                  <a:chExt cx="1886" cy="826"/>
                                </a:xfrm>
                              </p:grpSpPr>
                              <p:sp>
                                <p:nvSpPr>
                                  <p:cNvPr id="3203" name="Freeform 131"/>
                                  <p:cNvSpPr>
                                    <a:spLocks/>
                                  </p:cNvSpPr>
                                  <p:nvPr/>
                                </p:nvSpPr>
                                <p:spPr bwMode="auto">
                                  <a:xfrm>
                                    <a:off x="1650" y="1224"/>
                                    <a:ext cx="1082" cy="697"/>
                                  </a:xfrm>
                                  <a:custGeom>
                                    <a:avLst/>
                                    <a:gdLst>
                                      <a:gd name="T0" fmla="*/ 0 w 1082"/>
                                      <a:gd name="T1" fmla="*/ 697 h 697"/>
                                      <a:gd name="T2" fmla="*/ 177 w 1082"/>
                                      <a:gd name="T3" fmla="*/ 550 h 697"/>
                                      <a:gd name="T4" fmla="*/ 261 w 1082"/>
                                      <a:gd name="T5" fmla="*/ 421 h 697"/>
                                      <a:gd name="T6" fmla="*/ 339 w 1082"/>
                                      <a:gd name="T7" fmla="*/ 328 h 697"/>
                                      <a:gd name="T8" fmla="*/ 429 w 1082"/>
                                      <a:gd name="T9" fmla="*/ 231 h 697"/>
                                      <a:gd name="T10" fmla="*/ 525 w 1082"/>
                                      <a:gd name="T11" fmla="*/ 141 h 697"/>
                                      <a:gd name="T12" fmla="*/ 657 w 1082"/>
                                      <a:gd name="T13" fmla="*/ 63 h 697"/>
                                      <a:gd name="T14" fmla="*/ 796 w 1082"/>
                                      <a:gd name="T15" fmla="*/ 0 h 697"/>
                                      <a:gd name="T16" fmla="*/ 944 w 1082"/>
                                      <a:gd name="T17" fmla="*/ 48 h 697"/>
                                      <a:gd name="T18" fmla="*/ 1082 w 1082"/>
                                      <a:gd name="T19" fmla="*/ 90 h 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2"/>
                                      <a:gd name="T31" fmla="*/ 0 h 697"/>
                                      <a:gd name="T32" fmla="*/ 1082 w 1082"/>
                                      <a:gd name="T33" fmla="*/ 697 h 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2" h="697">
                                        <a:moveTo>
                                          <a:pt x="0" y="697"/>
                                        </a:moveTo>
                                        <a:lnTo>
                                          <a:pt x="177" y="550"/>
                                        </a:lnTo>
                                        <a:lnTo>
                                          <a:pt x="261" y="421"/>
                                        </a:lnTo>
                                        <a:lnTo>
                                          <a:pt x="339" y="328"/>
                                        </a:lnTo>
                                        <a:lnTo>
                                          <a:pt x="429" y="231"/>
                                        </a:lnTo>
                                        <a:lnTo>
                                          <a:pt x="525" y="141"/>
                                        </a:lnTo>
                                        <a:lnTo>
                                          <a:pt x="657" y="63"/>
                                        </a:lnTo>
                                        <a:lnTo>
                                          <a:pt x="796" y="0"/>
                                        </a:lnTo>
                                        <a:lnTo>
                                          <a:pt x="944" y="48"/>
                                        </a:lnTo>
                                        <a:lnTo>
                                          <a:pt x="1082" y="9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4" name="Freeform 132"/>
                                  <p:cNvSpPr>
                                    <a:spLocks/>
                                  </p:cNvSpPr>
                                  <p:nvPr/>
                                </p:nvSpPr>
                                <p:spPr bwMode="auto">
                                  <a:xfrm>
                                    <a:off x="1655" y="1187"/>
                                    <a:ext cx="799" cy="696"/>
                                  </a:xfrm>
                                  <a:custGeom>
                                    <a:avLst/>
                                    <a:gdLst>
                                      <a:gd name="T0" fmla="*/ 0 w 799"/>
                                      <a:gd name="T1" fmla="*/ 696 h 696"/>
                                      <a:gd name="T2" fmla="*/ 168 w 799"/>
                                      <a:gd name="T3" fmla="*/ 549 h 696"/>
                                      <a:gd name="T4" fmla="*/ 256 w 799"/>
                                      <a:gd name="T5" fmla="*/ 418 h 696"/>
                                      <a:gd name="T6" fmla="*/ 336 w 799"/>
                                      <a:gd name="T7" fmla="*/ 319 h 696"/>
                                      <a:gd name="T8" fmla="*/ 415 w 799"/>
                                      <a:gd name="T9" fmla="*/ 214 h 696"/>
                                      <a:gd name="T10" fmla="*/ 523 w 799"/>
                                      <a:gd name="T11" fmla="*/ 127 h 696"/>
                                      <a:gd name="T12" fmla="*/ 694 w 799"/>
                                      <a:gd name="T13" fmla="*/ 47 h 696"/>
                                      <a:gd name="T14" fmla="*/ 799 w 799"/>
                                      <a:gd name="T15" fmla="*/ 0 h 696"/>
                                      <a:gd name="T16" fmla="*/ 0 60000 65536"/>
                                      <a:gd name="T17" fmla="*/ 0 60000 65536"/>
                                      <a:gd name="T18" fmla="*/ 0 60000 65536"/>
                                      <a:gd name="T19" fmla="*/ 0 60000 65536"/>
                                      <a:gd name="T20" fmla="*/ 0 60000 65536"/>
                                      <a:gd name="T21" fmla="*/ 0 60000 65536"/>
                                      <a:gd name="T22" fmla="*/ 0 60000 65536"/>
                                      <a:gd name="T23" fmla="*/ 0 60000 65536"/>
                                      <a:gd name="T24" fmla="*/ 0 w 799"/>
                                      <a:gd name="T25" fmla="*/ 0 h 696"/>
                                      <a:gd name="T26" fmla="*/ 799 w 799"/>
                                      <a:gd name="T27" fmla="*/ 696 h 6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9" h="696">
                                        <a:moveTo>
                                          <a:pt x="0" y="696"/>
                                        </a:moveTo>
                                        <a:lnTo>
                                          <a:pt x="168" y="549"/>
                                        </a:lnTo>
                                        <a:lnTo>
                                          <a:pt x="256" y="418"/>
                                        </a:lnTo>
                                        <a:lnTo>
                                          <a:pt x="336" y="319"/>
                                        </a:lnTo>
                                        <a:lnTo>
                                          <a:pt x="415" y="214"/>
                                        </a:lnTo>
                                        <a:lnTo>
                                          <a:pt x="523" y="127"/>
                                        </a:lnTo>
                                        <a:lnTo>
                                          <a:pt x="694" y="47"/>
                                        </a:lnTo>
                                        <a:lnTo>
                                          <a:pt x="79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5" name="Freeform 133"/>
                                  <p:cNvSpPr>
                                    <a:spLocks/>
                                  </p:cNvSpPr>
                                  <p:nvPr/>
                                </p:nvSpPr>
                                <p:spPr bwMode="auto">
                                  <a:xfrm>
                                    <a:off x="1606" y="1105"/>
                                    <a:ext cx="1434" cy="696"/>
                                  </a:xfrm>
                                  <a:custGeom>
                                    <a:avLst/>
                                    <a:gdLst>
                                      <a:gd name="T0" fmla="*/ 0 w 1434"/>
                                      <a:gd name="T1" fmla="*/ 696 h 696"/>
                                      <a:gd name="T2" fmla="*/ 129 w 1434"/>
                                      <a:gd name="T3" fmla="*/ 573 h 696"/>
                                      <a:gd name="T4" fmla="*/ 219 w 1434"/>
                                      <a:gd name="T5" fmla="*/ 444 h 696"/>
                                      <a:gd name="T6" fmla="*/ 309 w 1434"/>
                                      <a:gd name="T7" fmla="*/ 345 h 696"/>
                                      <a:gd name="T8" fmla="*/ 401 w 1434"/>
                                      <a:gd name="T9" fmla="*/ 245 h 696"/>
                                      <a:gd name="T10" fmla="*/ 536 w 1434"/>
                                      <a:gd name="T11" fmla="*/ 143 h 696"/>
                                      <a:gd name="T12" fmla="*/ 668 w 1434"/>
                                      <a:gd name="T13" fmla="*/ 71 h 696"/>
                                      <a:gd name="T14" fmla="*/ 828 w 1434"/>
                                      <a:gd name="T15" fmla="*/ 0 h 696"/>
                                      <a:gd name="T16" fmla="*/ 1006 w 1434"/>
                                      <a:gd name="T17" fmla="*/ 63 h 696"/>
                                      <a:gd name="T18" fmla="*/ 1146 w 1434"/>
                                      <a:gd name="T19" fmla="*/ 105 h 696"/>
                                      <a:gd name="T20" fmla="*/ 1434 w 1434"/>
                                      <a:gd name="T21" fmla="*/ 185 h 6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4"/>
                                      <a:gd name="T34" fmla="*/ 0 h 696"/>
                                      <a:gd name="T35" fmla="*/ 1434 w 1434"/>
                                      <a:gd name="T36" fmla="*/ 696 h 6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4" h="696">
                                        <a:moveTo>
                                          <a:pt x="0" y="696"/>
                                        </a:moveTo>
                                        <a:lnTo>
                                          <a:pt x="129" y="573"/>
                                        </a:lnTo>
                                        <a:lnTo>
                                          <a:pt x="219" y="444"/>
                                        </a:lnTo>
                                        <a:lnTo>
                                          <a:pt x="309" y="345"/>
                                        </a:lnTo>
                                        <a:lnTo>
                                          <a:pt x="401" y="245"/>
                                        </a:lnTo>
                                        <a:lnTo>
                                          <a:pt x="536" y="143"/>
                                        </a:lnTo>
                                        <a:lnTo>
                                          <a:pt x="668" y="71"/>
                                        </a:lnTo>
                                        <a:lnTo>
                                          <a:pt x="828" y="0"/>
                                        </a:lnTo>
                                        <a:lnTo>
                                          <a:pt x="1006" y="63"/>
                                        </a:lnTo>
                                        <a:lnTo>
                                          <a:pt x="1146" y="105"/>
                                        </a:lnTo>
                                        <a:lnTo>
                                          <a:pt x="1434" y="18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06" name="Freeform 134"/>
                                  <p:cNvSpPr>
                                    <a:spLocks/>
                                  </p:cNvSpPr>
                                  <p:nvPr/>
                                </p:nvSpPr>
                                <p:spPr bwMode="auto">
                                  <a:xfrm>
                                    <a:off x="1638" y="1139"/>
                                    <a:ext cx="810" cy="683"/>
                                  </a:xfrm>
                                  <a:custGeom>
                                    <a:avLst/>
                                    <a:gdLst>
                                      <a:gd name="T0" fmla="*/ 0 w 810"/>
                                      <a:gd name="T1" fmla="*/ 683 h 683"/>
                                      <a:gd name="T2" fmla="*/ 143 w 810"/>
                                      <a:gd name="T3" fmla="*/ 555 h 683"/>
                                      <a:gd name="T4" fmla="*/ 231 w 810"/>
                                      <a:gd name="T5" fmla="*/ 420 h 683"/>
                                      <a:gd name="T6" fmla="*/ 321 w 810"/>
                                      <a:gd name="T7" fmla="*/ 326 h 683"/>
                                      <a:gd name="T8" fmla="*/ 396 w 810"/>
                                      <a:gd name="T9" fmla="*/ 229 h 683"/>
                                      <a:gd name="T10" fmla="*/ 513 w 810"/>
                                      <a:gd name="T11" fmla="*/ 139 h 683"/>
                                      <a:gd name="T12" fmla="*/ 654 w 810"/>
                                      <a:gd name="T13" fmla="*/ 61 h 683"/>
                                      <a:gd name="T14" fmla="*/ 810 w 810"/>
                                      <a:gd name="T15" fmla="*/ 0 h 683"/>
                                      <a:gd name="T16" fmla="*/ 0 60000 65536"/>
                                      <a:gd name="T17" fmla="*/ 0 60000 65536"/>
                                      <a:gd name="T18" fmla="*/ 0 60000 65536"/>
                                      <a:gd name="T19" fmla="*/ 0 60000 65536"/>
                                      <a:gd name="T20" fmla="*/ 0 60000 65536"/>
                                      <a:gd name="T21" fmla="*/ 0 60000 65536"/>
                                      <a:gd name="T22" fmla="*/ 0 60000 65536"/>
                                      <a:gd name="T23" fmla="*/ 0 60000 65536"/>
                                      <a:gd name="T24" fmla="*/ 0 w 810"/>
                                      <a:gd name="T25" fmla="*/ 0 h 683"/>
                                      <a:gd name="T26" fmla="*/ 810 w 810"/>
                                      <a:gd name="T27" fmla="*/ 683 h 6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0" h="683">
                                        <a:moveTo>
                                          <a:pt x="0" y="683"/>
                                        </a:moveTo>
                                        <a:lnTo>
                                          <a:pt x="143" y="555"/>
                                        </a:lnTo>
                                        <a:lnTo>
                                          <a:pt x="231" y="420"/>
                                        </a:lnTo>
                                        <a:lnTo>
                                          <a:pt x="321" y="326"/>
                                        </a:lnTo>
                                        <a:lnTo>
                                          <a:pt x="396" y="229"/>
                                        </a:lnTo>
                                        <a:lnTo>
                                          <a:pt x="513" y="139"/>
                                        </a:lnTo>
                                        <a:lnTo>
                                          <a:pt x="654" y="61"/>
                                        </a:lnTo>
                                        <a:lnTo>
                                          <a:pt x="81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nvGrpSpPr>
                                  <p:cNvPr id="3207" name="Group 135"/>
                                  <p:cNvGrpSpPr>
                                    <a:grpSpLocks/>
                                  </p:cNvGrpSpPr>
                                  <p:nvPr/>
                                </p:nvGrpSpPr>
                                <p:grpSpPr bwMode="auto">
                                  <a:xfrm>
                                    <a:off x="1154" y="1804"/>
                                    <a:ext cx="500" cy="127"/>
                                    <a:chOff x="1154" y="1804"/>
                                    <a:chExt cx="500" cy="127"/>
                                  </a:xfrm>
                                </p:grpSpPr>
                                <p:sp>
                                  <p:nvSpPr>
                                    <p:cNvPr id="3208" name="Line 136"/>
                                    <p:cNvSpPr>
                                      <a:spLocks noChangeShapeType="1"/>
                                    </p:cNvSpPr>
                                    <p:nvPr/>
                                  </p:nvSpPr>
                                  <p:spPr bwMode="auto">
                                    <a:xfrm flipH="1">
                                      <a:off x="1182" y="1804"/>
                                      <a:ext cx="420"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09" name="Line 137"/>
                                    <p:cNvSpPr>
                                      <a:spLocks noChangeShapeType="1"/>
                                    </p:cNvSpPr>
                                    <p:nvPr/>
                                  </p:nvSpPr>
                                  <p:spPr bwMode="auto">
                                    <a:xfrm flipH="1">
                                      <a:off x="1189" y="1925"/>
                                      <a:ext cx="450" cy="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10" name="Line 138"/>
                                    <p:cNvSpPr>
                                      <a:spLocks noChangeShapeType="1"/>
                                    </p:cNvSpPr>
                                    <p:nvPr/>
                                  </p:nvSpPr>
                                  <p:spPr bwMode="auto">
                                    <a:xfrm flipH="1">
                                      <a:off x="1222" y="1883"/>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11" name="Line 139"/>
                                    <p:cNvSpPr>
                                      <a:spLocks noChangeShapeType="1"/>
                                    </p:cNvSpPr>
                                    <p:nvPr/>
                                  </p:nvSpPr>
                                  <p:spPr bwMode="auto">
                                    <a:xfrm flipH="1">
                                      <a:off x="1202" y="1824"/>
                                      <a:ext cx="432" cy="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12" name="Oval 32"/>
                                    <p:cNvSpPr>
                                      <a:spLocks noChangeAspect="1" noChangeArrowheads="1"/>
                                    </p:cNvSpPr>
                                    <p:nvPr/>
                                  </p:nvSpPr>
                                  <p:spPr bwMode="auto">
                                    <a:xfrm rot="-160691">
                                      <a:off x="1154" y="1812"/>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213" name="Oval 32"/>
                                    <p:cNvSpPr>
                                      <a:spLocks noChangeAspect="1" noChangeArrowheads="1"/>
                                    </p:cNvSpPr>
                                    <p:nvPr/>
                                  </p:nvSpPr>
                                  <p:spPr bwMode="auto">
                                    <a:xfrm rot="-160691">
                                      <a:off x="1308" y="1810"/>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sp>
                                  <p:nvSpPr>
                                    <p:cNvPr id="3214" name="Oval 32"/>
                                    <p:cNvSpPr>
                                      <a:spLocks noChangeAspect="1" noChangeArrowheads="1"/>
                                    </p:cNvSpPr>
                                    <p:nvPr/>
                                  </p:nvSpPr>
                                  <p:spPr bwMode="auto">
                                    <a:xfrm rot="-160691">
                                      <a:off x="1446" y="1807"/>
                                      <a:ext cx="64" cy="119"/>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1000" b="1" i="1">
                                        <a:solidFill>
                                          <a:srgbClr val="000000"/>
                                        </a:solidFill>
                                        <a:latin typeface="Times New Roman" pitchFamily="18" charset="0"/>
                                        <a:ea typeface="MS PGothic" pitchFamily="34" charset="-128"/>
                                      </a:endParaRPr>
                                    </a:p>
                                  </p:txBody>
                                </p:sp>
                              </p:grpSp>
                              <p:sp>
                                <p:nvSpPr>
                                  <p:cNvPr id="3215" name="Oval 143"/>
                                  <p:cNvSpPr>
                                    <a:spLocks noChangeArrowheads="1"/>
                                  </p:cNvSpPr>
                                  <p:nvPr/>
                                </p:nvSpPr>
                                <p:spPr bwMode="auto">
                                  <a:xfrm rot="-2031187">
                                    <a:off x="2120" y="1259"/>
                                    <a:ext cx="56"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6" name="Oval 144"/>
                                  <p:cNvSpPr>
                                    <a:spLocks noChangeArrowheads="1"/>
                                  </p:cNvSpPr>
                                  <p:nvPr/>
                                </p:nvSpPr>
                                <p:spPr bwMode="auto">
                                  <a:xfrm rot="-2121684">
                                    <a:off x="2006" y="1345"/>
                                    <a:ext cx="60" cy="12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7" name="Oval 145"/>
                                  <p:cNvSpPr>
                                    <a:spLocks noChangeArrowheads="1"/>
                                  </p:cNvSpPr>
                                  <p:nvPr/>
                                </p:nvSpPr>
                                <p:spPr bwMode="auto">
                                  <a:xfrm rot="-2543105">
                                    <a:off x="1756" y="1657"/>
                                    <a:ext cx="55" cy="12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8" name="Oval 146"/>
                                  <p:cNvSpPr>
                                    <a:spLocks noChangeArrowheads="1"/>
                                  </p:cNvSpPr>
                                  <p:nvPr/>
                                </p:nvSpPr>
                                <p:spPr bwMode="auto">
                                  <a:xfrm rot="-2928177">
                                    <a:off x="1838" y="1531"/>
                                    <a:ext cx="59" cy="12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19" name="Oval 147"/>
                                  <p:cNvSpPr>
                                    <a:spLocks noChangeArrowheads="1"/>
                                  </p:cNvSpPr>
                                  <p:nvPr/>
                                </p:nvSpPr>
                                <p:spPr bwMode="auto">
                                  <a:xfrm rot="-1552343">
                                    <a:off x="2253" y="1176"/>
                                    <a:ext cx="56" cy="1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sp>
                              <p:nvSpPr>
                                <p:cNvPr id="3220" name="Oval 148"/>
                                <p:cNvSpPr>
                                  <a:spLocks noChangeArrowheads="1"/>
                                </p:cNvSpPr>
                                <p:nvPr/>
                              </p:nvSpPr>
                              <p:spPr bwMode="auto">
                                <a:xfrm rot="373264">
                                  <a:off x="2577" y="1164"/>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1" name="Oval 149"/>
                                <p:cNvSpPr>
                                  <a:spLocks noChangeArrowheads="1"/>
                                </p:cNvSpPr>
                                <p:nvPr/>
                              </p:nvSpPr>
                              <p:spPr bwMode="auto">
                                <a:xfrm rot="919693">
                                  <a:off x="3970" y="1794"/>
                                  <a:ext cx="57"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2" name="Oval 150"/>
                                <p:cNvSpPr>
                                  <a:spLocks noChangeArrowheads="1"/>
                                </p:cNvSpPr>
                                <p:nvPr/>
                              </p:nvSpPr>
                              <p:spPr bwMode="auto">
                                <a:xfrm rot="1696718">
                                  <a:off x="3591" y="1286"/>
                                  <a:ext cx="38" cy="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3" name="Oval 151"/>
                                <p:cNvSpPr>
                                  <a:spLocks noChangeArrowheads="1"/>
                                </p:cNvSpPr>
                                <p:nvPr/>
                              </p:nvSpPr>
                              <p:spPr bwMode="auto">
                                <a:xfrm rot="373264">
                                  <a:off x="2717" y="1208"/>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4" name="Oval 152"/>
                                <p:cNvSpPr>
                                  <a:spLocks noChangeArrowheads="1"/>
                                </p:cNvSpPr>
                                <p:nvPr/>
                              </p:nvSpPr>
                              <p:spPr bwMode="auto">
                                <a:xfrm rot="373264">
                                  <a:off x="2871" y="1250"/>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5" name="Oval 153"/>
                                <p:cNvSpPr>
                                  <a:spLocks noChangeArrowheads="1"/>
                                </p:cNvSpPr>
                                <p:nvPr/>
                              </p:nvSpPr>
                              <p:spPr bwMode="auto">
                                <a:xfrm rot="373264">
                                  <a:off x="3009" y="1290"/>
                                  <a:ext cx="48" cy="10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grpSp>
                    </p:grpSp>
                  </p:grpSp>
                </p:grpSp>
              </p:grpSp>
            </p:grpSp>
          </p:grpSp>
        </p:grpSp>
      </p:grpSp>
      <p:sp>
        <p:nvSpPr>
          <p:cNvPr id="3226" name="Line 154"/>
          <p:cNvSpPr>
            <a:spLocks noChangeShapeType="1"/>
          </p:cNvSpPr>
          <p:nvPr/>
        </p:nvSpPr>
        <p:spPr bwMode="auto">
          <a:xfrm>
            <a:off x="3976688" y="2528888"/>
            <a:ext cx="885825" cy="25241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27" name="Freeform 155"/>
          <p:cNvSpPr>
            <a:spLocks/>
          </p:cNvSpPr>
          <p:nvPr/>
        </p:nvSpPr>
        <p:spPr bwMode="auto">
          <a:xfrm>
            <a:off x="4857750" y="2776538"/>
            <a:ext cx="242888" cy="33337"/>
          </a:xfrm>
          <a:custGeom>
            <a:avLst/>
            <a:gdLst>
              <a:gd name="T0" fmla="*/ 0 w 153"/>
              <a:gd name="T1" fmla="*/ 0 h 21"/>
              <a:gd name="T2" fmla="*/ 96 w 153"/>
              <a:gd name="T3" fmla="*/ 18 h 21"/>
              <a:gd name="T4" fmla="*/ 153 w 153"/>
              <a:gd name="T5" fmla="*/ 18 h 21"/>
              <a:gd name="T6" fmla="*/ 0 60000 65536"/>
              <a:gd name="T7" fmla="*/ 0 60000 65536"/>
              <a:gd name="T8" fmla="*/ 0 60000 65536"/>
              <a:gd name="T9" fmla="*/ 0 w 153"/>
              <a:gd name="T10" fmla="*/ 0 h 21"/>
              <a:gd name="T11" fmla="*/ 153 w 153"/>
              <a:gd name="T12" fmla="*/ 21 h 21"/>
            </a:gdLst>
            <a:ahLst/>
            <a:cxnLst>
              <a:cxn ang="T6">
                <a:pos x="T0" y="T1"/>
              </a:cxn>
              <a:cxn ang="T7">
                <a:pos x="T2" y="T3"/>
              </a:cxn>
              <a:cxn ang="T8">
                <a:pos x="T4" y="T5"/>
              </a:cxn>
            </a:cxnLst>
            <a:rect l="T9" t="T10" r="T11" b="T12"/>
            <a:pathLst>
              <a:path w="153" h="21">
                <a:moveTo>
                  <a:pt x="0" y="0"/>
                </a:moveTo>
                <a:cubicBezTo>
                  <a:pt x="16" y="3"/>
                  <a:pt x="71" y="15"/>
                  <a:pt x="96" y="18"/>
                </a:cubicBezTo>
                <a:cubicBezTo>
                  <a:pt x="121" y="21"/>
                  <a:pt x="137" y="19"/>
                  <a:pt x="153" y="18"/>
                </a:cubicBezTo>
              </a:path>
            </a:pathLst>
          </a:cu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8" name="Freeform 156"/>
          <p:cNvSpPr>
            <a:spLocks/>
          </p:cNvSpPr>
          <p:nvPr/>
        </p:nvSpPr>
        <p:spPr bwMode="auto">
          <a:xfrm>
            <a:off x="5391150" y="2708275"/>
            <a:ext cx="423863" cy="263525"/>
          </a:xfrm>
          <a:custGeom>
            <a:avLst/>
            <a:gdLst>
              <a:gd name="T0" fmla="*/ 0 w 267"/>
              <a:gd name="T1" fmla="*/ 22 h 166"/>
              <a:gd name="T2" fmla="*/ 120 w 267"/>
              <a:gd name="T3" fmla="*/ 7 h 166"/>
              <a:gd name="T4" fmla="*/ 210 w 267"/>
              <a:gd name="T5" fmla="*/ 64 h 166"/>
              <a:gd name="T6" fmla="*/ 267 w 267"/>
              <a:gd name="T7" fmla="*/ 166 h 166"/>
              <a:gd name="T8" fmla="*/ 0 60000 65536"/>
              <a:gd name="T9" fmla="*/ 0 60000 65536"/>
              <a:gd name="T10" fmla="*/ 0 60000 65536"/>
              <a:gd name="T11" fmla="*/ 0 60000 65536"/>
              <a:gd name="T12" fmla="*/ 0 w 267"/>
              <a:gd name="T13" fmla="*/ 0 h 166"/>
              <a:gd name="T14" fmla="*/ 267 w 267"/>
              <a:gd name="T15" fmla="*/ 166 h 166"/>
            </a:gdLst>
            <a:ahLst/>
            <a:cxnLst>
              <a:cxn ang="T8">
                <a:pos x="T0" y="T1"/>
              </a:cxn>
              <a:cxn ang="T9">
                <a:pos x="T2" y="T3"/>
              </a:cxn>
              <a:cxn ang="T10">
                <a:pos x="T4" y="T5"/>
              </a:cxn>
              <a:cxn ang="T11">
                <a:pos x="T6" y="T7"/>
              </a:cxn>
            </a:cxnLst>
            <a:rect l="T12" t="T13" r="T14" b="T15"/>
            <a:pathLst>
              <a:path w="267" h="166">
                <a:moveTo>
                  <a:pt x="0" y="22"/>
                </a:moveTo>
                <a:cubicBezTo>
                  <a:pt x="20" y="20"/>
                  <a:pt x="85" y="0"/>
                  <a:pt x="120" y="7"/>
                </a:cubicBezTo>
                <a:cubicBezTo>
                  <a:pt x="155" y="14"/>
                  <a:pt x="185" y="37"/>
                  <a:pt x="210" y="64"/>
                </a:cubicBezTo>
                <a:cubicBezTo>
                  <a:pt x="235" y="91"/>
                  <a:pt x="255" y="145"/>
                  <a:pt x="267" y="166"/>
                </a:cubicBezTo>
              </a:path>
            </a:pathLst>
          </a:cu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29" name="Rectangle 157"/>
          <p:cNvSpPr>
            <a:spLocks noChangeArrowheads="1"/>
          </p:cNvSpPr>
          <p:nvPr/>
        </p:nvSpPr>
        <p:spPr bwMode="auto">
          <a:xfrm>
            <a:off x="582613" y="2027238"/>
            <a:ext cx="8420100" cy="2266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pic>
        <p:nvPicPr>
          <p:cNvPr id="3230" name="Picture 1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4514850"/>
            <a:ext cx="76104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1" name="Picture 159" descr="j0283487"/>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0050" y="4572000"/>
            <a:ext cx="282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2" name="Picture 160" descr="j03111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64300" y="4865688"/>
            <a:ext cx="59531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44" name="Group 161"/>
          <p:cNvGrpSpPr>
            <a:grpSpLocks/>
          </p:cNvGrpSpPr>
          <p:nvPr/>
        </p:nvGrpSpPr>
        <p:grpSpPr bwMode="auto">
          <a:xfrm>
            <a:off x="6773863" y="4738688"/>
            <a:ext cx="474662" cy="409575"/>
            <a:chOff x="4381" y="2854"/>
            <a:chExt cx="299" cy="258"/>
          </a:xfrm>
        </p:grpSpPr>
        <p:sp>
          <p:nvSpPr>
            <p:cNvPr id="3234" name="Freeform 162"/>
            <p:cNvSpPr>
              <a:spLocks/>
            </p:cNvSpPr>
            <p:nvPr/>
          </p:nvSpPr>
          <p:spPr bwMode="auto">
            <a:xfrm>
              <a:off x="4455" y="2856"/>
              <a:ext cx="225"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35" name="Freeform 163"/>
            <p:cNvSpPr>
              <a:spLocks/>
            </p:cNvSpPr>
            <p:nvPr/>
          </p:nvSpPr>
          <p:spPr bwMode="auto">
            <a:xfrm>
              <a:off x="4381" y="2854"/>
              <a:ext cx="240"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grpSp>
        <p:nvGrpSpPr>
          <p:cNvPr id="150545" name="Group 164"/>
          <p:cNvGrpSpPr>
            <a:grpSpLocks/>
          </p:cNvGrpSpPr>
          <p:nvPr/>
        </p:nvGrpSpPr>
        <p:grpSpPr bwMode="auto">
          <a:xfrm>
            <a:off x="6299200" y="4768850"/>
            <a:ext cx="438150" cy="412750"/>
            <a:chOff x="4082" y="2854"/>
            <a:chExt cx="276" cy="260"/>
          </a:xfrm>
        </p:grpSpPr>
        <p:sp>
          <p:nvSpPr>
            <p:cNvPr id="3237" name="Freeform 165"/>
            <p:cNvSpPr>
              <a:spLocks/>
            </p:cNvSpPr>
            <p:nvPr/>
          </p:nvSpPr>
          <p:spPr bwMode="auto">
            <a:xfrm flipH="1">
              <a:off x="4082" y="2854"/>
              <a:ext cx="225"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38" name="Freeform 166"/>
            <p:cNvSpPr>
              <a:spLocks/>
            </p:cNvSpPr>
            <p:nvPr/>
          </p:nvSpPr>
          <p:spPr bwMode="auto">
            <a:xfrm flipH="1">
              <a:off x="4154" y="2858"/>
              <a:ext cx="204" cy="256"/>
            </a:xfrm>
            <a:custGeom>
              <a:avLst/>
              <a:gdLst>
                <a:gd name="T0" fmla="*/ 27 w 225"/>
                <a:gd name="T1" fmla="*/ 0 h 390"/>
                <a:gd name="T2" fmla="*/ 33 w 225"/>
                <a:gd name="T3" fmla="*/ 318 h 390"/>
                <a:gd name="T4" fmla="*/ 225 w 225"/>
                <a:gd name="T5" fmla="*/ 390 h 390"/>
                <a:gd name="T6" fmla="*/ 0 60000 65536"/>
                <a:gd name="T7" fmla="*/ 0 60000 65536"/>
                <a:gd name="T8" fmla="*/ 0 60000 65536"/>
                <a:gd name="T9" fmla="*/ 0 w 225"/>
                <a:gd name="T10" fmla="*/ 0 h 390"/>
                <a:gd name="T11" fmla="*/ 225 w 225"/>
                <a:gd name="T12" fmla="*/ 390 h 390"/>
              </a:gdLst>
              <a:ahLst/>
              <a:cxnLst>
                <a:cxn ang="T6">
                  <a:pos x="T0" y="T1"/>
                </a:cxn>
                <a:cxn ang="T7">
                  <a:pos x="T2" y="T3"/>
                </a:cxn>
                <a:cxn ang="T8">
                  <a:pos x="T4" y="T5"/>
                </a:cxn>
              </a:cxnLst>
              <a:rect l="T9" t="T10" r="T11" b="T12"/>
              <a:pathLst>
                <a:path w="225" h="390">
                  <a:moveTo>
                    <a:pt x="27" y="0"/>
                  </a:moveTo>
                  <a:cubicBezTo>
                    <a:pt x="13" y="126"/>
                    <a:pt x="0" y="253"/>
                    <a:pt x="33" y="318"/>
                  </a:cubicBezTo>
                  <a:cubicBezTo>
                    <a:pt x="66" y="383"/>
                    <a:pt x="145" y="386"/>
                    <a:pt x="225" y="390"/>
                  </a:cubicBezTo>
                </a:path>
              </a:pathLst>
            </a:custGeom>
            <a:noFill/>
            <a:ln w="95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grpSp>
      <p:pic>
        <p:nvPicPr>
          <p:cNvPr id="3239" name="Picture 167" descr="j0172539"/>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16338" y="4564063"/>
            <a:ext cx="4810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0" name="Picture 168" descr="j0199249"/>
          <p:cNvPicPr>
            <a:picLocks noChangeAspect="1" noChangeArrowheads="1"/>
          </p:cNvPicPr>
          <p:nvPr/>
        </p:nvPicPr>
        <p:blipFill>
          <a:blip r:embed="rId11" cstate="print">
            <a:extLst>
              <a:ext uri="{28A0092B-C50C-407E-A947-70E740481C1C}">
                <a14:useLocalDpi xmlns:a14="http://schemas.microsoft.com/office/drawing/2010/main" val="0"/>
              </a:ext>
            </a:extLst>
          </a:blip>
          <a:srcRect b="24762"/>
          <a:stretch>
            <a:fillRect/>
          </a:stretch>
        </p:blipFill>
        <p:spPr bwMode="auto">
          <a:xfrm>
            <a:off x="3733800" y="4343400"/>
            <a:ext cx="5572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1" name="Picture 169" descr="j0336789"/>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038350" y="4752975"/>
            <a:ext cx="533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2" name="Rectangle 170"/>
          <p:cNvSpPr>
            <a:spLocks noChangeArrowheads="1"/>
          </p:cNvSpPr>
          <p:nvPr/>
        </p:nvSpPr>
        <p:spPr bwMode="auto">
          <a:xfrm>
            <a:off x="3841750" y="6156325"/>
            <a:ext cx="2730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Tx/>
              <a:buChar char="•"/>
            </a:pPr>
            <a:endParaRPr lang="en-US" altLang="en-US" sz="2000" b="1">
              <a:solidFill>
                <a:srgbClr val="000000"/>
              </a:solidFill>
              <a:ea typeface="MS PGothic" pitchFamily="34" charset="-128"/>
            </a:endParaRPr>
          </a:p>
        </p:txBody>
      </p:sp>
      <p:sp>
        <p:nvSpPr>
          <p:cNvPr id="3244" name="TextBox 138"/>
          <p:cNvSpPr txBox="1">
            <a:spLocks noChangeArrowheads="1"/>
          </p:cNvSpPr>
          <p:nvPr/>
        </p:nvSpPr>
        <p:spPr bwMode="auto">
          <a:xfrm>
            <a:off x="1665288" y="1676400"/>
            <a:ext cx="168751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dirty="0">
                <a:solidFill>
                  <a:srgbClr val="000000"/>
                </a:solidFill>
                <a:ea typeface="MS PGothic" pitchFamily="34" charset="-128"/>
              </a:rPr>
              <a:t>Cloud Classification</a:t>
            </a:r>
          </a:p>
          <a:p>
            <a:pPr algn="ctr" fontAlgn="base">
              <a:spcBef>
                <a:spcPct val="0"/>
              </a:spcBef>
              <a:spcAft>
                <a:spcPct val="0"/>
              </a:spcAft>
            </a:pPr>
            <a:r>
              <a:rPr lang="en-US" altLang="en-US" sz="1400" dirty="0" smtClean="0">
                <a:solidFill>
                  <a:srgbClr val="000000"/>
                </a:solidFill>
                <a:ea typeface="MS PGothic" pitchFamily="34" charset="-128"/>
              </a:rPr>
              <a:t>Convective </a:t>
            </a:r>
            <a:r>
              <a:rPr lang="en-US" altLang="en-US" sz="1400" dirty="0">
                <a:solidFill>
                  <a:srgbClr val="000000"/>
                </a:solidFill>
                <a:ea typeface="MS PGothic" pitchFamily="34" charset="-128"/>
              </a:rPr>
              <a:t>Initiation</a:t>
            </a:r>
          </a:p>
          <a:p>
            <a:pPr algn="ctr" fontAlgn="base">
              <a:spcBef>
                <a:spcPct val="0"/>
              </a:spcBef>
              <a:spcAft>
                <a:spcPct val="0"/>
              </a:spcAft>
            </a:pPr>
            <a:r>
              <a:rPr lang="en-US" altLang="en-US" sz="1400" dirty="0">
                <a:solidFill>
                  <a:srgbClr val="000000"/>
                </a:solidFill>
                <a:ea typeface="MS PGothic" pitchFamily="34" charset="-128"/>
              </a:rPr>
              <a:t>Cloud &amp; Moisture Imagery</a:t>
            </a:r>
          </a:p>
          <a:p>
            <a:pPr algn="ctr" fontAlgn="base">
              <a:spcBef>
                <a:spcPct val="0"/>
              </a:spcBef>
              <a:spcAft>
                <a:spcPct val="0"/>
              </a:spcAft>
            </a:pPr>
            <a:r>
              <a:rPr lang="en-US" altLang="en-US" sz="1400" dirty="0">
                <a:solidFill>
                  <a:srgbClr val="000000"/>
                </a:solidFill>
                <a:ea typeface="MS PGothic" pitchFamily="34" charset="-128"/>
              </a:rPr>
              <a:t>Low Ceiling &amp; Visibility</a:t>
            </a:r>
          </a:p>
          <a:p>
            <a:pPr algn="ctr" fontAlgn="base">
              <a:spcBef>
                <a:spcPct val="0"/>
              </a:spcBef>
              <a:spcAft>
                <a:spcPct val="0"/>
              </a:spcAft>
            </a:pPr>
            <a:r>
              <a:rPr lang="en-US" altLang="en-US" sz="1400" dirty="0">
                <a:solidFill>
                  <a:srgbClr val="000000"/>
                </a:solidFill>
                <a:ea typeface="MS PGothic" pitchFamily="34" charset="-128"/>
              </a:rPr>
              <a:t>(Aerosols, clouds, dust) </a:t>
            </a:r>
          </a:p>
          <a:p>
            <a:pPr algn="ctr" fontAlgn="base">
              <a:spcBef>
                <a:spcPct val="0"/>
              </a:spcBef>
              <a:spcAft>
                <a:spcPct val="0"/>
              </a:spcAft>
            </a:pPr>
            <a:r>
              <a:rPr lang="en-US" altLang="en-US" sz="1400" dirty="0">
                <a:solidFill>
                  <a:srgbClr val="000000"/>
                </a:solidFill>
                <a:ea typeface="MS PGothic" pitchFamily="34" charset="-128"/>
              </a:rPr>
              <a:t>Overshooting Top</a:t>
            </a:r>
          </a:p>
          <a:p>
            <a:pPr algn="ctr" fontAlgn="base">
              <a:spcBef>
                <a:spcPct val="0"/>
              </a:spcBef>
              <a:spcAft>
                <a:spcPct val="0"/>
              </a:spcAft>
            </a:pPr>
            <a:r>
              <a:rPr lang="en-US" altLang="en-US" sz="1400" dirty="0">
                <a:solidFill>
                  <a:srgbClr val="000000"/>
                </a:solidFill>
                <a:ea typeface="MS PGothic" pitchFamily="34" charset="-128"/>
              </a:rPr>
              <a:t>Precipitation</a:t>
            </a:r>
          </a:p>
          <a:p>
            <a:pPr algn="ctr" fontAlgn="base">
              <a:spcBef>
                <a:spcPct val="0"/>
              </a:spcBef>
              <a:spcAft>
                <a:spcPct val="0"/>
              </a:spcAft>
            </a:pPr>
            <a:r>
              <a:rPr lang="en-US" altLang="en-US" sz="1400" dirty="0">
                <a:solidFill>
                  <a:srgbClr val="000000"/>
                </a:solidFill>
                <a:ea typeface="MS PGothic" pitchFamily="34" charset="-128"/>
              </a:rPr>
              <a:t>Snow</a:t>
            </a:r>
          </a:p>
        </p:txBody>
      </p:sp>
      <p:sp>
        <p:nvSpPr>
          <p:cNvPr id="3245" name="TextBox 138"/>
          <p:cNvSpPr txBox="1">
            <a:spLocks noChangeArrowheads="1"/>
          </p:cNvSpPr>
          <p:nvPr/>
        </p:nvSpPr>
        <p:spPr bwMode="auto">
          <a:xfrm>
            <a:off x="3505200" y="1676400"/>
            <a:ext cx="20304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a:solidFill>
                  <a:srgbClr val="000000"/>
                </a:solidFill>
                <a:ea typeface="MS PGothic" pitchFamily="34" charset="-128"/>
              </a:rPr>
              <a:t>Cloud Classification, Jet Stream, </a:t>
            </a:r>
          </a:p>
          <a:p>
            <a:pPr algn="ctr" fontAlgn="base">
              <a:spcBef>
                <a:spcPct val="0"/>
              </a:spcBef>
              <a:spcAft>
                <a:spcPct val="0"/>
              </a:spcAft>
            </a:pPr>
            <a:r>
              <a:rPr lang="en-US" altLang="en-US" sz="1400">
                <a:solidFill>
                  <a:srgbClr val="000000"/>
                </a:solidFill>
                <a:ea typeface="MS PGothic" pitchFamily="34" charset="-128"/>
              </a:rPr>
              <a:t>Volcanic Ash, Turbulence, </a:t>
            </a:r>
          </a:p>
          <a:p>
            <a:pPr algn="ctr" fontAlgn="base">
              <a:spcBef>
                <a:spcPct val="0"/>
              </a:spcBef>
              <a:spcAft>
                <a:spcPct val="0"/>
              </a:spcAft>
            </a:pPr>
            <a:r>
              <a:rPr lang="en-US" altLang="en-US" sz="1400">
                <a:solidFill>
                  <a:srgbClr val="000000"/>
                </a:solidFill>
                <a:ea typeface="MS PGothic" pitchFamily="34" charset="-128"/>
              </a:rPr>
              <a:t>Icing, Winds, </a:t>
            </a:r>
          </a:p>
          <a:p>
            <a:pPr algn="ctr" fontAlgn="base">
              <a:spcBef>
                <a:spcPct val="0"/>
              </a:spcBef>
              <a:spcAft>
                <a:spcPct val="0"/>
              </a:spcAft>
            </a:pPr>
            <a:r>
              <a:rPr lang="en-US" altLang="en-US" sz="1400">
                <a:solidFill>
                  <a:srgbClr val="000000"/>
                </a:solidFill>
                <a:ea typeface="MS PGothic" pitchFamily="34" charset="-128"/>
              </a:rPr>
              <a:t>Convective Initiation</a:t>
            </a:r>
          </a:p>
          <a:p>
            <a:pPr algn="ctr" fontAlgn="base">
              <a:spcBef>
                <a:spcPct val="0"/>
              </a:spcBef>
              <a:spcAft>
                <a:spcPct val="0"/>
              </a:spcAft>
            </a:pPr>
            <a:r>
              <a:rPr lang="en-US" altLang="en-US" sz="1400">
                <a:solidFill>
                  <a:srgbClr val="000000"/>
                </a:solidFill>
                <a:ea typeface="MS PGothic" pitchFamily="34" charset="-128"/>
              </a:rPr>
              <a:t>Mountain Waves</a:t>
            </a:r>
          </a:p>
          <a:p>
            <a:pPr algn="ctr" fontAlgn="base">
              <a:spcBef>
                <a:spcPct val="0"/>
              </a:spcBef>
              <a:spcAft>
                <a:spcPct val="0"/>
              </a:spcAft>
            </a:pPr>
            <a:r>
              <a:rPr lang="en-US" altLang="en-US" sz="1400">
                <a:solidFill>
                  <a:srgbClr val="000000"/>
                </a:solidFill>
                <a:ea typeface="MS PGothic" pitchFamily="34" charset="-128"/>
              </a:rPr>
              <a:t>Cloud &amp; Moisture Imagery</a:t>
            </a:r>
          </a:p>
          <a:p>
            <a:pPr algn="ctr" fontAlgn="base">
              <a:spcBef>
                <a:spcPct val="0"/>
              </a:spcBef>
              <a:spcAft>
                <a:spcPct val="0"/>
              </a:spcAft>
            </a:pPr>
            <a:r>
              <a:rPr lang="en-US" altLang="en-US" sz="1400">
                <a:solidFill>
                  <a:srgbClr val="000000"/>
                </a:solidFill>
                <a:ea typeface="MS PGothic" pitchFamily="34" charset="-128"/>
              </a:rPr>
              <a:t>Cloud Top Information</a:t>
            </a:r>
          </a:p>
          <a:p>
            <a:pPr algn="ctr" fontAlgn="base">
              <a:spcBef>
                <a:spcPct val="0"/>
              </a:spcBef>
              <a:spcAft>
                <a:spcPct val="0"/>
              </a:spcAft>
            </a:pPr>
            <a:r>
              <a:rPr lang="en-US" altLang="en-US" sz="1400">
                <a:solidFill>
                  <a:srgbClr val="000000"/>
                </a:solidFill>
                <a:ea typeface="MS PGothic" pitchFamily="34" charset="-128"/>
              </a:rPr>
              <a:t>SO2 Detection</a:t>
            </a:r>
          </a:p>
          <a:p>
            <a:pPr algn="ctr" fontAlgn="base">
              <a:spcBef>
                <a:spcPct val="0"/>
              </a:spcBef>
              <a:spcAft>
                <a:spcPct val="0"/>
              </a:spcAft>
            </a:pPr>
            <a:r>
              <a:rPr lang="en-US" altLang="en-US" sz="1400">
                <a:solidFill>
                  <a:srgbClr val="000000"/>
                </a:solidFill>
                <a:ea typeface="MS PGothic" pitchFamily="34" charset="-128"/>
              </a:rPr>
              <a:t>Radiances</a:t>
            </a:r>
          </a:p>
        </p:txBody>
      </p:sp>
      <p:sp>
        <p:nvSpPr>
          <p:cNvPr id="3246" name="TextBox 138"/>
          <p:cNvSpPr txBox="1">
            <a:spLocks noChangeArrowheads="1"/>
          </p:cNvSpPr>
          <p:nvPr/>
        </p:nvSpPr>
        <p:spPr bwMode="auto">
          <a:xfrm>
            <a:off x="5791200" y="1981200"/>
            <a:ext cx="164623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a:solidFill>
                  <a:srgbClr val="000000"/>
                </a:solidFill>
                <a:ea typeface="MS PGothic" pitchFamily="34" charset="-128"/>
              </a:rPr>
              <a:t>Cloud Classification</a:t>
            </a:r>
          </a:p>
          <a:p>
            <a:pPr algn="ctr" fontAlgn="base">
              <a:spcBef>
                <a:spcPct val="0"/>
              </a:spcBef>
              <a:spcAft>
                <a:spcPct val="0"/>
              </a:spcAft>
            </a:pPr>
            <a:r>
              <a:rPr lang="en-US" altLang="en-US" sz="1400">
                <a:solidFill>
                  <a:srgbClr val="000000"/>
                </a:solidFill>
                <a:ea typeface="MS PGothic" pitchFamily="34" charset="-128"/>
              </a:rPr>
              <a:t>Lightning</a:t>
            </a:r>
          </a:p>
          <a:p>
            <a:pPr algn="ctr" fontAlgn="base">
              <a:spcBef>
                <a:spcPct val="0"/>
              </a:spcBef>
              <a:spcAft>
                <a:spcPct val="0"/>
              </a:spcAft>
            </a:pPr>
            <a:r>
              <a:rPr lang="en-US" altLang="en-US" sz="1400">
                <a:solidFill>
                  <a:srgbClr val="000000"/>
                </a:solidFill>
                <a:ea typeface="MS PGothic" pitchFamily="34" charset="-128"/>
              </a:rPr>
              <a:t>Convective Initiation</a:t>
            </a:r>
          </a:p>
          <a:p>
            <a:pPr algn="ctr" fontAlgn="base">
              <a:spcBef>
                <a:spcPct val="0"/>
              </a:spcBef>
              <a:spcAft>
                <a:spcPct val="0"/>
              </a:spcAft>
            </a:pPr>
            <a:r>
              <a:rPr lang="en-US" altLang="en-US" sz="1400">
                <a:solidFill>
                  <a:srgbClr val="000000"/>
                </a:solidFill>
                <a:ea typeface="MS PGothic" pitchFamily="34" charset="-128"/>
              </a:rPr>
              <a:t>Low Ceiling &amp; Visibility</a:t>
            </a:r>
          </a:p>
          <a:p>
            <a:pPr algn="ctr" fontAlgn="base">
              <a:spcBef>
                <a:spcPct val="0"/>
              </a:spcBef>
              <a:spcAft>
                <a:spcPct val="0"/>
              </a:spcAft>
            </a:pPr>
            <a:r>
              <a:rPr lang="en-US" altLang="en-US" sz="1400">
                <a:solidFill>
                  <a:srgbClr val="000000"/>
                </a:solidFill>
                <a:ea typeface="MS PGothic" pitchFamily="34" charset="-128"/>
              </a:rPr>
              <a:t>Overshooting Top </a:t>
            </a:r>
          </a:p>
          <a:p>
            <a:pPr algn="ctr" fontAlgn="base">
              <a:spcBef>
                <a:spcPct val="0"/>
              </a:spcBef>
              <a:spcAft>
                <a:spcPct val="0"/>
              </a:spcAft>
            </a:pPr>
            <a:r>
              <a:rPr lang="en-US" altLang="en-US" sz="1400">
                <a:solidFill>
                  <a:srgbClr val="000000"/>
                </a:solidFill>
                <a:ea typeface="MS PGothic" pitchFamily="34" charset="-128"/>
              </a:rPr>
              <a:t>Icing</a:t>
            </a:r>
          </a:p>
          <a:p>
            <a:pPr algn="ctr" fontAlgn="base">
              <a:spcBef>
                <a:spcPct val="0"/>
              </a:spcBef>
              <a:spcAft>
                <a:spcPct val="0"/>
              </a:spcAft>
            </a:pPr>
            <a:r>
              <a:rPr lang="en-US" altLang="en-US" sz="1400">
                <a:solidFill>
                  <a:srgbClr val="000000"/>
                </a:solidFill>
                <a:ea typeface="MS PGothic" pitchFamily="34" charset="-128"/>
              </a:rPr>
              <a:t>Precipitation</a:t>
            </a:r>
          </a:p>
          <a:p>
            <a:pPr algn="ctr" fontAlgn="base">
              <a:spcBef>
                <a:spcPct val="0"/>
              </a:spcBef>
              <a:spcAft>
                <a:spcPct val="0"/>
              </a:spcAft>
            </a:pPr>
            <a:r>
              <a:rPr lang="en-US" altLang="en-US" sz="1400">
                <a:solidFill>
                  <a:srgbClr val="000000"/>
                </a:solidFill>
                <a:ea typeface="MS PGothic" pitchFamily="34" charset="-128"/>
              </a:rPr>
              <a:t>Snow</a:t>
            </a:r>
          </a:p>
        </p:txBody>
      </p:sp>
      <p:sp>
        <p:nvSpPr>
          <p:cNvPr id="3247" name="TextBox 138"/>
          <p:cNvSpPr txBox="1">
            <a:spLocks noChangeArrowheads="1"/>
          </p:cNvSpPr>
          <p:nvPr/>
        </p:nvSpPr>
        <p:spPr bwMode="auto">
          <a:xfrm>
            <a:off x="6934200" y="4298950"/>
            <a:ext cx="20304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a:solidFill>
                  <a:srgbClr val="000000"/>
                </a:solidFill>
                <a:ea typeface="MS PGothic" pitchFamily="34" charset="-128"/>
              </a:rPr>
              <a:t> Post-flight observed weather product archives</a:t>
            </a:r>
          </a:p>
        </p:txBody>
      </p:sp>
      <p:sp>
        <p:nvSpPr>
          <p:cNvPr id="3248" name="TextBox 138"/>
          <p:cNvSpPr txBox="1">
            <a:spLocks noChangeArrowheads="1"/>
          </p:cNvSpPr>
          <p:nvPr/>
        </p:nvSpPr>
        <p:spPr bwMode="auto">
          <a:xfrm>
            <a:off x="0" y="2819400"/>
            <a:ext cx="16922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400" dirty="0" smtClean="0">
                <a:solidFill>
                  <a:srgbClr val="000000"/>
                </a:solidFill>
                <a:ea typeface="MS PGothic" pitchFamily="34" charset="-128"/>
              </a:rPr>
              <a:t>Fog and Low Stratus</a:t>
            </a:r>
          </a:p>
          <a:p>
            <a:pPr algn="ctr" fontAlgn="base">
              <a:spcBef>
                <a:spcPct val="0"/>
              </a:spcBef>
              <a:spcAft>
                <a:spcPct val="0"/>
              </a:spcAft>
            </a:pPr>
            <a:r>
              <a:rPr lang="en-US" altLang="en-US" sz="1400" dirty="0" err="1" smtClean="0">
                <a:solidFill>
                  <a:srgbClr val="000000"/>
                </a:solidFill>
                <a:ea typeface="MS PGothic" pitchFamily="34" charset="-128"/>
              </a:rPr>
              <a:t>Nowcasting</a:t>
            </a:r>
            <a:endParaRPr lang="en-US" altLang="en-US" sz="1400" dirty="0">
              <a:solidFill>
                <a:srgbClr val="000000"/>
              </a:solidFill>
              <a:ea typeface="MS PGothic" pitchFamily="34" charset="-128"/>
            </a:endParaRPr>
          </a:p>
          <a:p>
            <a:pPr algn="ctr" fontAlgn="base">
              <a:spcBef>
                <a:spcPct val="0"/>
              </a:spcBef>
              <a:spcAft>
                <a:spcPct val="0"/>
              </a:spcAft>
            </a:pPr>
            <a:r>
              <a:rPr lang="en-US" altLang="en-US" sz="1400" dirty="0">
                <a:solidFill>
                  <a:srgbClr val="000000"/>
                </a:solidFill>
                <a:ea typeface="MS PGothic" pitchFamily="34" charset="-128"/>
              </a:rPr>
              <a:t>Convective </a:t>
            </a:r>
            <a:r>
              <a:rPr lang="en-US" altLang="en-US" sz="1400" dirty="0" smtClean="0">
                <a:solidFill>
                  <a:srgbClr val="000000"/>
                </a:solidFill>
                <a:ea typeface="MS PGothic" pitchFamily="34" charset="-128"/>
              </a:rPr>
              <a:t>Initiation</a:t>
            </a:r>
          </a:p>
          <a:p>
            <a:pPr algn="ctr" fontAlgn="base">
              <a:spcBef>
                <a:spcPct val="0"/>
              </a:spcBef>
              <a:spcAft>
                <a:spcPct val="0"/>
              </a:spcAft>
            </a:pPr>
            <a:r>
              <a:rPr lang="en-US" altLang="en-US" sz="1400" dirty="0" smtClean="0">
                <a:solidFill>
                  <a:srgbClr val="000000"/>
                </a:solidFill>
                <a:ea typeface="MS PGothic" pitchFamily="34" charset="-128"/>
              </a:rPr>
              <a:t>Cloud-Top Cooling</a:t>
            </a:r>
            <a:endParaRPr lang="en-US" altLang="en-US" sz="1400" dirty="0">
              <a:solidFill>
                <a:srgbClr val="000000"/>
              </a:solidFill>
              <a:ea typeface="MS PGothic" pitchFamily="34" charset="-128"/>
            </a:endParaRPr>
          </a:p>
          <a:p>
            <a:pPr algn="ctr" fontAlgn="base">
              <a:spcBef>
                <a:spcPct val="0"/>
              </a:spcBef>
              <a:spcAft>
                <a:spcPct val="0"/>
              </a:spcAft>
            </a:pPr>
            <a:r>
              <a:rPr lang="en-US" altLang="en-US" sz="1400" dirty="0">
                <a:solidFill>
                  <a:srgbClr val="000000"/>
                </a:solidFill>
                <a:ea typeface="MS PGothic" pitchFamily="34" charset="-128"/>
              </a:rPr>
              <a:t>NWP Forecasts </a:t>
            </a:r>
          </a:p>
          <a:p>
            <a:pPr algn="ctr" fontAlgn="base">
              <a:spcBef>
                <a:spcPct val="0"/>
              </a:spcBef>
              <a:spcAft>
                <a:spcPct val="0"/>
              </a:spcAft>
            </a:pPr>
            <a:r>
              <a:rPr lang="en-US" altLang="en-US" sz="1400" dirty="0">
                <a:solidFill>
                  <a:srgbClr val="000000"/>
                </a:solidFill>
                <a:ea typeface="MS PGothic" pitchFamily="34" charset="-128"/>
              </a:rPr>
              <a:t>(radiances, winds, fires, profiles, clouds, etc.) </a:t>
            </a:r>
          </a:p>
          <a:p>
            <a:pPr algn="ctr" fontAlgn="base">
              <a:spcBef>
                <a:spcPct val="0"/>
              </a:spcBef>
              <a:spcAft>
                <a:spcPct val="0"/>
              </a:spcAft>
            </a:pPr>
            <a:endParaRPr lang="en-US" altLang="en-US" sz="1400" dirty="0">
              <a:solidFill>
                <a:srgbClr val="000000"/>
              </a:solidFill>
              <a:ea typeface="MS PGothic" pitchFamily="34" charset="-128"/>
            </a:endParaRPr>
          </a:p>
        </p:txBody>
      </p:sp>
      <p:sp>
        <p:nvSpPr>
          <p:cNvPr id="3249" name="Line 177"/>
          <p:cNvSpPr>
            <a:spLocks noChangeShapeType="1"/>
          </p:cNvSpPr>
          <p:nvPr/>
        </p:nvSpPr>
        <p:spPr bwMode="auto">
          <a:xfrm>
            <a:off x="5340350" y="4818063"/>
            <a:ext cx="571500" cy="184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en-US">
              <a:solidFill>
                <a:srgbClr val="000000"/>
              </a:solidFill>
            </a:endParaRPr>
          </a:p>
        </p:txBody>
      </p:sp>
      <p:sp>
        <p:nvSpPr>
          <p:cNvPr id="3250" name="Text Box 178"/>
          <p:cNvSpPr txBox="1">
            <a:spLocks noChangeArrowheads="1"/>
          </p:cNvSpPr>
          <p:nvPr/>
        </p:nvSpPr>
        <p:spPr bwMode="auto">
          <a:xfrm>
            <a:off x="6400800" y="64150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Initial Slide from T. Carty</a:t>
            </a:r>
          </a:p>
        </p:txBody>
      </p:sp>
    </p:spTree>
    <p:extLst>
      <p:ext uri="{BB962C8B-B14F-4D97-AF65-F5344CB8AC3E}">
        <p14:creationId xmlns:p14="http://schemas.microsoft.com/office/powerpoint/2010/main" val="139805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0544"/>
                                        </p:tgtEl>
                                        <p:attrNameLst>
                                          <p:attrName>style.visibility</p:attrName>
                                        </p:attrNameLst>
                                      </p:cBhvr>
                                      <p:to>
                                        <p:strVal val="visible"/>
                                      </p:to>
                                    </p:set>
                                    <p:animEffect transition="in" filter="wipe(up)">
                                      <p:cBhvr>
                                        <p:cTn id="7" dur="1000"/>
                                        <p:tgtEl>
                                          <p:spTgt spid="150544"/>
                                        </p:tgtEl>
                                      </p:cBhvr>
                                    </p:animEffect>
                                  </p:childTnLst>
                                </p:cTn>
                              </p:par>
                              <p:par>
                                <p:cTn id="8" presetID="22" presetClass="entr" presetSubtype="1" fill="hold" nodeType="withEffect">
                                  <p:stCondLst>
                                    <p:cond delay="0"/>
                                  </p:stCondLst>
                                  <p:childTnLst>
                                    <p:set>
                                      <p:cBhvr>
                                        <p:cTn id="9" dur="1" fill="hold">
                                          <p:stCondLst>
                                            <p:cond delay="0"/>
                                          </p:stCondLst>
                                        </p:cTn>
                                        <p:tgtEl>
                                          <p:spTgt spid="150545"/>
                                        </p:tgtEl>
                                        <p:attrNameLst>
                                          <p:attrName>style.visibility</p:attrName>
                                        </p:attrNameLst>
                                      </p:cBhvr>
                                      <p:to>
                                        <p:strVal val="visible"/>
                                      </p:to>
                                    </p:set>
                                    <p:animEffect transition="in" filter="wipe(up)">
                                      <p:cBhvr>
                                        <p:cTn id="10" dur="1000"/>
                                        <p:tgtEl>
                                          <p:spTgt spid="150545"/>
                                        </p:tgtEl>
                                      </p:cBhvr>
                                    </p:animEffect>
                                  </p:childTnLst>
                                </p:cTn>
                              </p:par>
                            </p:childTnLst>
                          </p:cTn>
                        </p:par>
                        <p:par>
                          <p:cTn id="11" fill="hold" nodeType="afterGroup">
                            <p:stCondLst>
                              <p:cond delay="1000"/>
                            </p:stCondLst>
                            <p:childTnLst>
                              <p:par>
                                <p:cTn id="12" presetID="22" presetClass="entr" presetSubtype="1" fill="hold" nodeType="afterEffect">
                                  <p:stCondLst>
                                    <p:cond delay="500"/>
                                  </p:stCondLst>
                                  <p:childTnLst>
                                    <p:set>
                                      <p:cBhvr>
                                        <p:cTn id="13" dur="1" fill="hold">
                                          <p:stCondLst>
                                            <p:cond delay="0"/>
                                          </p:stCondLst>
                                        </p:cTn>
                                        <p:tgtEl>
                                          <p:spTgt spid="150544"/>
                                        </p:tgtEl>
                                        <p:attrNameLst>
                                          <p:attrName>style.visibility</p:attrName>
                                        </p:attrNameLst>
                                      </p:cBhvr>
                                      <p:to>
                                        <p:strVal val="visible"/>
                                      </p:to>
                                    </p:set>
                                    <p:animEffect transition="in" filter="wipe(up)">
                                      <p:cBhvr>
                                        <p:cTn id="14" dur="1000"/>
                                        <p:tgtEl>
                                          <p:spTgt spid="150544"/>
                                        </p:tgtEl>
                                      </p:cBhvr>
                                    </p:animEffect>
                                  </p:childTnLst>
                                </p:cTn>
                              </p:par>
                              <p:par>
                                <p:cTn id="15" presetID="22" presetClass="entr" presetSubtype="1" fill="hold" nodeType="withEffect">
                                  <p:stCondLst>
                                    <p:cond delay="500"/>
                                  </p:stCondLst>
                                  <p:childTnLst>
                                    <p:set>
                                      <p:cBhvr>
                                        <p:cTn id="16" dur="1" fill="hold">
                                          <p:stCondLst>
                                            <p:cond delay="0"/>
                                          </p:stCondLst>
                                        </p:cTn>
                                        <p:tgtEl>
                                          <p:spTgt spid="150545"/>
                                        </p:tgtEl>
                                        <p:attrNameLst>
                                          <p:attrName>style.visibility</p:attrName>
                                        </p:attrNameLst>
                                      </p:cBhvr>
                                      <p:to>
                                        <p:strVal val="visible"/>
                                      </p:to>
                                    </p:set>
                                    <p:animEffect transition="in" filter="wipe(up)">
                                      <p:cBhvr>
                                        <p:cTn id="17" dur="1000"/>
                                        <p:tgtEl>
                                          <p:spTgt spid="150545"/>
                                        </p:tgtEl>
                                      </p:cBhvr>
                                    </p:animEffect>
                                  </p:childTnLst>
                                </p:cTn>
                              </p:par>
                            </p:childTnLst>
                          </p:cTn>
                        </p:par>
                        <p:par>
                          <p:cTn id="18" fill="hold" nodeType="afterGroup">
                            <p:stCondLst>
                              <p:cond delay="2500"/>
                            </p:stCondLst>
                            <p:childTnLst>
                              <p:par>
                                <p:cTn id="19" presetID="22" presetClass="entr" presetSubtype="1" fill="hold" nodeType="afterEffect">
                                  <p:stCondLst>
                                    <p:cond delay="500"/>
                                  </p:stCondLst>
                                  <p:childTnLst>
                                    <p:set>
                                      <p:cBhvr>
                                        <p:cTn id="20" dur="1" fill="hold">
                                          <p:stCondLst>
                                            <p:cond delay="0"/>
                                          </p:stCondLst>
                                        </p:cTn>
                                        <p:tgtEl>
                                          <p:spTgt spid="150544"/>
                                        </p:tgtEl>
                                        <p:attrNameLst>
                                          <p:attrName>style.visibility</p:attrName>
                                        </p:attrNameLst>
                                      </p:cBhvr>
                                      <p:to>
                                        <p:strVal val="visible"/>
                                      </p:to>
                                    </p:set>
                                    <p:animEffect transition="in" filter="wipe(up)">
                                      <p:cBhvr>
                                        <p:cTn id="21" dur="1000"/>
                                        <p:tgtEl>
                                          <p:spTgt spid="150544"/>
                                        </p:tgtEl>
                                      </p:cBhvr>
                                    </p:animEffect>
                                  </p:childTnLst>
                                </p:cTn>
                              </p:par>
                              <p:par>
                                <p:cTn id="22" presetID="22" presetClass="entr" presetSubtype="1" fill="hold" nodeType="withEffect">
                                  <p:stCondLst>
                                    <p:cond delay="500"/>
                                  </p:stCondLst>
                                  <p:childTnLst>
                                    <p:set>
                                      <p:cBhvr>
                                        <p:cTn id="23" dur="1" fill="hold">
                                          <p:stCondLst>
                                            <p:cond delay="0"/>
                                          </p:stCondLst>
                                        </p:cTn>
                                        <p:tgtEl>
                                          <p:spTgt spid="150545"/>
                                        </p:tgtEl>
                                        <p:attrNameLst>
                                          <p:attrName>style.visibility</p:attrName>
                                        </p:attrNameLst>
                                      </p:cBhvr>
                                      <p:to>
                                        <p:strVal val="visible"/>
                                      </p:to>
                                    </p:set>
                                    <p:animEffect transition="in" filter="wipe(up)">
                                      <p:cBhvr>
                                        <p:cTn id="24" dur="1000"/>
                                        <p:tgtEl>
                                          <p:spTgt spid="150545"/>
                                        </p:tgtEl>
                                      </p:cBhvr>
                                    </p:animEffect>
                                  </p:childTnLst>
                                </p:cTn>
                              </p:par>
                            </p:childTnLst>
                          </p:cTn>
                        </p:par>
                        <p:par>
                          <p:cTn id="25" fill="hold" nodeType="afterGroup">
                            <p:stCondLst>
                              <p:cond delay="4000"/>
                            </p:stCondLst>
                            <p:childTnLst>
                              <p:par>
                                <p:cTn id="26" presetID="22" presetClass="entr" presetSubtype="1" fill="hold" nodeType="afterEffect">
                                  <p:stCondLst>
                                    <p:cond delay="500"/>
                                  </p:stCondLst>
                                  <p:childTnLst>
                                    <p:set>
                                      <p:cBhvr>
                                        <p:cTn id="27" dur="1" fill="hold">
                                          <p:stCondLst>
                                            <p:cond delay="0"/>
                                          </p:stCondLst>
                                        </p:cTn>
                                        <p:tgtEl>
                                          <p:spTgt spid="150545"/>
                                        </p:tgtEl>
                                        <p:attrNameLst>
                                          <p:attrName>style.visibility</p:attrName>
                                        </p:attrNameLst>
                                      </p:cBhvr>
                                      <p:to>
                                        <p:strVal val="visible"/>
                                      </p:to>
                                    </p:set>
                                    <p:animEffect transition="in" filter="wipe(up)">
                                      <p:cBhvr>
                                        <p:cTn id="28" dur="1000"/>
                                        <p:tgtEl>
                                          <p:spTgt spid="150545"/>
                                        </p:tgtEl>
                                      </p:cBhvr>
                                    </p:animEffect>
                                  </p:childTnLst>
                                </p:cTn>
                              </p:par>
                              <p:par>
                                <p:cTn id="29" presetID="22" presetClass="entr" presetSubtype="1" fill="hold" nodeType="withEffect">
                                  <p:stCondLst>
                                    <p:cond delay="500"/>
                                  </p:stCondLst>
                                  <p:childTnLst>
                                    <p:set>
                                      <p:cBhvr>
                                        <p:cTn id="30" dur="1" fill="hold">
                                          <p:stCondLst>
                                            <p:cond delay="0"/>
                                          </p:stCondLst>
                                        </p:cTn>
                                        <p:tgtEl>
                                          <p:spTgt spid="150544"/>
                                        </p:tgtEl>
                                        <p:attrNameLst>
                                          <p:attrName>style.visibility</p:attrName>
                                        </p:attrNameLst>
                                      </p:cBhvr>
                                      <p:to>
                                        <p:strVal val="visible"/>
                                      </p:to>
                                    </p:set>
                                    <p:animEffect transition="in" filter="wipe(up)">
                                      <p:cBhvr>
                                        <p:cTn id="31" dur="1000"/>
                                        <p:tgtEl>
                                          <p:spTgt spid="150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257300" y="990600"/>
            <a:ext cx="201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Simulated ABI</a:t>
            </a:r>
          </a:p>
        </p:txBody>
      </p:sp>
      <p:sp>
        <p:nvSpPr>
          <p:cNvPr id="107523" name="Text Box 3"/>
          <p:cNvSpPr txBox="1">
            <a:spLocks noChangeArrowheads="1"/>
          </p:cNvSpPr>
          <p:nvPr/>
        </p:nvSpPr>
        <p:spPr bwMode="auto">
          <a:xfrm>
            <a:off x="1608138" y="152400"/>
            <a:ext cx="59832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400" b="1">
                <a:solidFill>
                  <a:srgbClr val="3333CC"/>
                </a:solidFill>
              </a:rPr>
              <a:t>Mountain Waves in WV channel (6.7 µm)</a:t>
            </a:r>
            <a:r>
              <a:rPr lang="en-US" altLang="en-US" sz="2400" b="1">
                <a:solidFill>
                  <a:srgbClr val="000000"/>
                </a:solidFill>
              </a:rPr>
              <a:t>     </a:t>
            </a:r>
          </a:p>
          <a:p>
            <a:pPr algn="ctr" eaLnBrk="0" fontAlgn="base" hangingPunct="0">
              <a:spcBef>
                <a:spcPct val="0"/>
              </a:spcBef>
              <a:spcAft>
                <a:spcPct val="0"/>
              </a:spcAft>
            </a:pPr>
            <a:r>
              <a:rPr lang="en-US" altLang="en-US" sz="2400" b="1">
                <a:solidFill>
                  <a:srgbClr val="000000"/>
                </a:solidFill>
              </a:rPr>
              <a:t>7 April 2000, 1815 UTC</a:t>
            </a:r>
            <a:r>
              <a:rPr lang="en-US" altLang="en-US" sz="2400">
                <a:solidFill>
                  <a:srgbClr val="000000"/>
                </a:solidFill>
              </a:rPr>
              <a:t> </a:t>
            </a:r>
          </a:p>
        </p:txBody>
      </p:sp>
      <p:sp>
        <p:nvSpPr>
          <p:cNvPr id="107524" name="Text Box 4"/>
          <p:cNvSpPr txBox="1">
            <a:spLocks noChangeArrowheads="1"/>
          </p:cNvSpPr>
          <p:nvPr/>
        </p:nvSpPr>
        <p:spPr bwMode="auto">
          <a:xfrm>
            <a:off x="5878513" y="990600"/>
            <a:ext cx="2122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Actual GOES-8</a:t>
            </a:r>
          </a:p>
        </p:txBody>
      </p:sp>
      <p:sp>
        <p:nvSpPr>
          <p:cNvPr id="107525" name="Text Box 5"/>
          <p:cNvSpPr txBox="1">
            <a:spLocks noChangeArrowheads="1"/>
          </p:cNvSpPr>
          <p:nvPr/>
        </p:nvSpPr>
        <p:spPr bwMode="auto">
          <a:xfrm>
            <a:off x="152400" y="4724400"/>
            <a:ext cx="8763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000">
                <a:solidFill>
                  <a:srgbClr val="000000"/>
                </a:solidFill>
              </a:rPr>
              <a:t>Mountain waves over Colorado and New Mexico were induced by strong northwesterly flow associated with a pair of upper-tropospheric jet streaks moving across the elevated terrain of the southern and central Rocky Mountains. The mountain waves appear more well-defined over Colorado; in fact, several aircraft reported moderate to severe turbulence over that region.</a:t>
            </a:r>
            <a:r>
              <a:rPr lang="en-US" altLang="en-US" sz="2400">
                <a:solidFill>
                  <a:srgbClr val="000000"/>
                </a:solidFill>
              </a:rPr>
              <a:t> </a:t>
            </a:r>
          </a:p>
        </p:txBody>
      </p:sp>
      <p:sp>
        <p:nvSpPr>
          <p:cNvPr id="107526" name="Text Box 6"/>
          <p:cNvSpPr txBox="1">
            <a:spLocks noChangeArrowheads="1"/>
          </p:cNvSpPr>
          <p:nvPr/>
        </p:nvSpPr>
        <p:spPr bwMode="auto">
          <a:xfrm>
            <a:off x="8004175" y="6540500"/>
            <a:ext cx="1063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000000"/>
                </a:solidFill>
              </a:rPr>
              <a:t>UW/CIMSS</a:t>
            </a:r>
            <a:endParaRPr lang="en-US" altLang="en-US">
              <a:solidFill>
                <a:srgbClr val="000000"/>
              </a:solidFill>
            </a:endParaRPr>
          </a:p>
        </p:txBody>
      </p:sp>
      <p:sp>
        <p:nvSpPr>
          <p:cNvPr id="107527" name="Text Box 7"/>
          <p:cNvSpPr txBox="1">
            <a:spLocks noChangeArrowheads="1"/>
          </p:cNvSpPr>
          <p:nvPr/>
        </p:nvSpPr>
        <p:spPr bwMode="auto">
          <a:xfrm>
            <a:off x="2286000" y="6400800"/>
            <a:ext cx="470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a:solidFill>
                  <a:srgbClr val="000000"/>
                </a:solidFill>
              </a:rPr>
              <a:t>Both images are shown in GOES projection.</a:t>
            </a:r>
          </a:p>
        </p:txBody>
      </p:sp>
      <p:pic>
        <p:nvPicPr>
          <p:cNvPr id="107528" name="Picture 8" descr="C:\Program Files\Qualcomm\Eudora Mail\Attach\GRAV_WAVE_7APR00_ABI_RE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4405313" cy="3303588"/>
          </a:xfrm>
          <a:prstGeom prst="rect">
            <a:avLst/>
          </a:prstGeom>
          <a:noFill/>
          <a:extLst>
            <a:ext uri="{909E8E84-426E-40DD-AFC4-6F175D3DCCD1}">
              <a14:hiddenFill xmlns:a14="http://schemas.microsoft.com/office/drawing/2010/main">
                <a:solidFill>
                  <a:srgbClr val="FFFFFF"/>
                </a:solidFill>
              </a14:hiddenFill>
            </a:ext>
          </a:extLst>
        </p:spPr>
      </p:pic>
      <p:pic>
        <p:nvPicPr>
          <p:cNvPr id="107529" name="Picture 9" descr="C:\Program Files\Qualcomm\Eudora Mail\Attach\GRAV_WAVE_7APR00_G8I_RE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47800"/>
            <a:ext cx="4405313" cy="330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224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6" name="Picture 2" descr="reficew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a:xfrm>
            <a:off x="0" y="228600"/>
            <a:ext cx="9144000" cy="1143000"/>
          </a:xfrm>
        </p:spPr>
        <p:txBody>
          <a:bodyPr/>
          <a:lstStyle/>
          <a:p>
            <a:pPr eaLnBrk="1" hangingPunct="1">
              <a:lnSpc>
                <a:spcPct val="80000"/>
              </a:lnSpc>
            </a:pPr>
            <a:r>
              <a:rPr lang="en-US" sz="3600" smtClean="0">
                <a:solidFill>
                  <a:srgbClr val="FFFF00"/>
                </a:solidFill>
              </a:rPr>
              <a:t>ABI -- 8.5 </a:t>
            </a:r>
            <a:r>
              <a:rPr lang="en-US" sz="3600" smtClean="0">
                <a:solidFill>
                  <a:srgbClr val="FFFF00"/>
                </a:solidFill>
                <a:sym typeface="Symbol" pitchFamily="18" charset="2"/>
              </a:rPr>
              <a:t></a:t>
            </a:r>
            <a:r>
              <a:rPr lang="en-US" sz="3600" smtClean="0">
                <a:solidFill>
                  <a:srgbClr val="FFFF00"/>
                </a:solidFill>
              </a:rPr>
              <a:t>m</a:t>
            </a:r>
            <a:r>
              <a:rPr lang="en-US" smtClean="0">
                <a:solidFill>
                  <a:srgbClr val="FFFF00"/>
                </a:solidFill>
              </a:rPr>
              <a:t/>
            </a:r>
            <a:br>
              <a:rPr lang="en-US" smtClean="0">
                <a:solidFill>
                  <a:srgbClr val="FFFF00"/>
                </a:solidFill>
              </a:rPr>
            </a:br>
            <a:r>
              <a:rPr lang="en-US" sz="2400" smtClean="0">
                <a:solidFill>
                  <a:schemeClr val="bg1"/>
                </a:solidFill>
              </a:rPr>
              <a:t>Based on MODIS</a:t>
            </a:r>
            <a:br>
              <a:rPr lang="en-US" sz="2400" smtClean="0">
                <a:solidFill>
                  <a:schemeClr val="bg1"/>
                </a:solidFill>
              </a:rPr>
            </a:br>
            <a:r>
              <a:rPr lang="en-US" sz="2400" smtClean="0">
                <a:solidFill>
                  <a:schemeClr val="bg1"/>
                </a:solidFill>
              </a:rPr>
              <a:t>used with ABI window channels to separate water from ice clouds</a:t>
            </a:r>
            <a:endParaRPr lang="en-US" sz="3600" smtClean="0">
              <a:solidFill>
                <a:schemeClr val="bg1"/>
              </a:solidFill>
            </a:endParaRPr>
          </a:p>
        </p:txBody>
      </p:sp>
      <p:sp>
        <p:nvSpPr>
          <p:cNvPr id="164868" name="Text Box 4"/>
          <p:cNvSpPr txBox="1">
            <a:spLocks noChangeArrowheads="1"/>
          </p:cNvSpPr>
          <p:nvPr/>
        </p:nvSpPr>
        <p:spPr bwMode="auto">
          <a:xfrm>
            <a:off x="7239000" y="2819400"/>
            <a:ext cx="1905000" cy="2289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8.5 um band was added, in part, due to a request in the late 1980s from Steve Ackerman, CIMSS.</a:t>
            </a:r>
          </a:p>
        </p:txBody>
      </p:sp>
      <p:sp>
        <p:nvSpPr>
          <p:cNvPr id="1648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0DE91-C10C-483D-A50D-C3BF19507ECB}" type="slidenum">
              <a:rPr lang="en-US" smtClean="0">
                <a:solidFill>
                  <a:srgbClr val="000000"/>
                </a:solidFill>
              </a:rPr>
              <a:pPr eaLnBrk="1" hangingPunct="1"/>
              <a:t>77</a:t>
            </a:fld>
            <a:endParaRPr lang="en-US" smtClean="0">
              <a:solidFill>
                <a:srgbClr val="000000"/>
              </a:solidFill>
            </a:endParaRPr>
          </a:p>
        </p:txBody>
      </p:sp>
    </p:spTree>
    <p:extLst>
      <p:ext uri="{BB962C8B-B14F-4D97-AF65-F5344CB8AC3E}">
        <p14:creationId xmlns:p14="http://schemas.microsoft.com/office/powerpoint/2010/main" val="384386060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C1838C-7052-4736-8DA7-0D86A2960CA2}" type="slidenum">
              <a:rPr lang="en-US">
                <a:solidFill>
                  <a:srgbClr val="000000"/>
                </a:solidFill>
              </a:rPr>
              <a:pPr eaLnBrk="1" hangingPunct="1"/>
              <a:t>78</a:t>
            </a:fld>
            <a:endParaRPr lang="en-US">
              <a:solidFill>
                <a:srgbClr val="000000"/>
              </a:solidFill>
            </a:endParaRPr>
          </a:p>
        </p:txBody>
      </p:sp>
      <p:sp>
        <p:nvSpPr>
          <p:cNvPr id="165891"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zh-CN" sz="2400" b="1">
                <a:solidFill>
                  <a:srgbClr val="FFFF00"/>
                </a:solidFill>
                <a:ea typeface="SimSun" pitchFamily="2" charset="-122"/>
              </a:rPr>
              <a:t>Aerosol/Dust Optical Thickness Retrieval</a:t>
            </a:r>
          </a:p>
          <a:p>
            <a:pPr eaLnBrk="1" fontAlgn="base" hangingPunct="1">
              <a:spcBef>
                <a:spcPct val="0"/>
              </a:spcBef>
              <a:spcAft>
                <a:spcPct val="0"/>
              </a:spcAft>
            </a:pPr>
            <a:r>
              <a:rPr lang="en-US" altLang="zh-CN" sz="2400" b="1">
                <a:solidFill>
                  <a:srgbClr val="FFFFFF"/>
                </a:solidFill>
                <a:ea typeface="SimSun" pitchFamily="2" charset="-122"/>
              </a:rPr>
              <a:t>Results from SEVIRI@EUMETSAT</a:t>
            </a:r>
          </a:p>
        </p:txBody>
      </p:sp>
      <p:pic>
        <p:nvPicPr>
          <p:cNvPr id="165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867400"/>
            <a:ext cx="990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 Box 4"/>
          <p:cNvSpPr txBox="1">
            <a:spLocks noChangeArrowheads="1"/>
          </p:cNvSpPr>
          <p:nvPr/>
        </p:nvSpPr>
        <p:spPr bwMode="auto">
          <a:xfrm>
            <a:off x="76200" y="6477000"/>
            <a:ext cx="399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J. Li and P. Zhang</a:t>
            </a:r>
            <a:r>
              <a:rPr lang="en-US">
                <a:solidFill>
                  <a:srgbClr val="000000"/>
                </a:solidFill>
              </a:rPr>
              <a:t> </a:t>
            </a:r>
          </a:p>
        </p:txBody>
      </p:sp>
      <p:pic>
        <p:nvPicPr>
          <p:cNvPr id="165894" name="Picture 5" descr="SEVIRI_Dust_cimss_sm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6" descr="dust_msg_color_small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Text Box 7"/>
          <p:cNvSpPr txBox="1">
            <a:spLocks noChangeArrowheads="1"/>
          </p:cNvSpPr>
          <p:nvPr/>
        </p:nvSpPr>
        <p:spPr bwMode="auto">
          <a:xfrm>
            <a:off x="152400" y="5486400"/>
            <a:ext cx="420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In general, GOES-R products will be more quantitative that current GOES. </a:t>
            </a:r>
          </a:p>
        </p:txBody>
      </p:sp>
    </p:spTree>
    <p:extLst>
      <p:ext uri="{BB962C8B-B14F-4D97-AF65-F5344CB8AC3E}">
        <p14:creationId xmlns:p14="http://schemas.microsoft.com/office/powerpoint/2010/main" val="12910754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AD8A7-3CD6-4400-8EC4-02DE9DB4974C}" type="slidenum">
              <a:rPr lang="en-US" smtClean="0">
                <a:solidFill>
                  <a:srgbClr val="000000"/>
                </a:solidFill>
              </a:rPr>
              <a:pPr eaLnBrk="1" hangingPunct="1"/>
              <a:t>79</a:t>
            </a:fld>
            <a:endParaRPr lang="en-US" smtClean="0">
              <a:solidFill>
                <a:srgbClr val="000000"/>
              </a:solidFill>
            </a:endParaRPr>
          </a:p>
        </p:txBody>
      </p:sp>
    </p:spTree>
    <p:extLst>
      <p:ext uri="{BB962C8B-B14F-4D97-AF65-F5344CB8AC3E}">
        <p14:creationId xmlns:p14="http://schemas.microsoft.com/office/powerpoint/2010/main" val="3848387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dirty="0" smtClean="0">
                <a:solidFill>
                  <a:srgbClr val="FFFF00"/>
                </a:solidFill>
              </a:rPr>
              <a:t>1957 Sputnik </a:t>
            </a:r>
          </a:p>
        </p:txBody>
      </p:sp>
      <p:sp>
        <p:nvSpPr>
          <p:cNvPr id="108547" name="Rectangle 3"/>
          <p:cNvSpPr>
            <a:spLocks noGrp="1" noChangeArrowheads="1"/>
          </p:cNvSpPr>
          <p:nvPr>
            <p:ph type="body" idx="1"/>
          </p:nvPr>
        </p:nvSpPr>
        <p:spPr/>
        <p:txBody>
          <a:bodyPr/>
          <a:lstStyle/>
          <a:p>
            <a:pPr eaLnBrk="1" hangingPunct="1"/>
            <a:r>
              <a:rPr lang="en-US" dirty="0" smtClean="0"/>
              <a:t>The first artificial satellite</a:t>
            </a:r>
          </a:p>
        </p:txBody>
      </p:sp>
      <p:pic>
        <p:nvPicPr>
          <p:cNvPr id="108548" name="Picture 4" descr="732px-Sputnik_a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5610225" cy="460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331E78-A7C9-40B2-AB4F-2D534AD7BC23}" type="slidenum">
              <a:rPr lang="en-US" smtClean="0">
                <a:solidFill>
                  <a:srgbClr val="000000"/>
                </a:solidFill>
              </a:rPr>
              <a:pPr eaLnBrk="1" hangingPunct="1"/>
              <a:t>8</a:t>
            </a:fld>
            <a:endParaRPr lang="en-US" dirty="0" smtClean="0">
              <a:solidFill>
                <a:srgbClr val="000000"/>
              </a:solidFill>
            </a:endParaRPr>
          </a:p>
        </p:txBody>
      </p:sp>
      <p:sp>
        <p:nvSpPr>
          <p:cNvPr id="2" name="TextBox 1"/>
          <p:cNvSpPr txBox="1"/>
          <p:nvPr/>
        </p:nvSpPr>
        <p:spPr>
          <a:xfrm>
            <a:off x="6400800" y="5105400"/>
            <a:ext cx="2667000" cy="1200329"/>
          </a:xfrm>
          <a:prstGeom prst="rect">
            <a:avLst/>
          </a:prstGeom>
          <a:noFill/>
        </p:spPr>
        <p:txBody>
          <a:bodyPr wrap="square" rtlCol="0">
            <a:spAutoFit/>
          </a:bodyPr>
          <a:lstStyle/>
          <a:p>
            <a:r>
              <a:rPr lang="en-US" dirty="0" smtClean="0">
                <a:solidFill>
                  <a:schemeClr val="bg1"/>
                </a:solidFill>
              </a:rPr>
              <a:t>Followed by Explorer 7, in late 1959 with the thermal radiation experiment</a:t>
            </a:r>
            <a:endParaRPr lang="en-US"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2443" r="20587"/>
          <a:stretch/>
        </p:blipFill>
        <p:spPr>
          <a:xfrm>
            <a:off x="5970494" y="2133600"/>
            <a:ext cx="3065930" cy="2857500"/>
          </a:xfrm>
          <a:prstGeom prst="rect">
            <a:avLst/>
          </a:prstGeom>
        </p:spPr>
      </p:pic>
    </p:spTree>
    <p:extLst>
      <p:ext uri="{BB962C8B-B14F-4D97-AF65-F5344CB8AC3E}">
        <p14:creationId xmlns:p14="http://schemas.microsoft.com/office/powerpoint/2010/main" val="30141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143D8A-64D1-4A76-A16B-B1729C867EF6}" type="slidenum">
              <a:rPr lang="en-US" smtClean="0">
                <a:solidFill>
                  <a:srgbClr val="000000"/>
                </a:solidFill>
              </a:rPr>
              <a:pPr eaLnBrk="1" hangingPunct="1"/>
              <a:t>80</a:t>
            </a:fld>
            <a:endParaRPr lang="en-US" smtClean="0">
              <a:solidFill>
                <a:srgbClr val="000000"/>
              </a:solidFill>
            </a:endParaRPr>
          </a:p>
        </p:txBody>
      </p:sp>
    </p:spTree>
    <p:extLst>
      <p:ext uri="{BB962C8B-B14F-4D97-AF65-F5344CB8AC3E}">
        <p14:creationId xmlns:p14="http://schemas.microsoft.com/office/powerpoint/2010/main" val="20448157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4000" dirty="0" smtClean="0">
                <a:solidFill>
                  <a:srgbClr val="FFFF00"/>
                </a:solidFill>
              </a:rPr>
              <a:t>Near </a:t>
            </a:r>
            <a:r>
              <a:rPr lang="en-US" sz="4000" dirty="0" err="1" smtClean="0">
                <a:solidFill>
                  <a:srgbClr val="FFFF00"/>
                </a:solidFill>
              </a:rPr>
              <a:t>Realtime</a:t>
            </a:r>
            <a:r>
              <a:rPr lang="en-US" sz="4000" dirty="0" smtClean="0">
                <a:solidFill>
                  <a:srgbClr val="FFFF00"/>
                </a:solidFill>
              </a:rPr>
              <a:t> WRF </a:t>
            </a:r>
            <a:r>
              <a:rPr lang="en-US" sz="4000" dirty="0" err="1" smtClean="0">
                <a:solidFill>
                  <a:srgbClr val="FFFF00"/>
                </a:solidFill>
              </a:rPr>
              <a:t>Chem</a:t>
            </a:r>
            <a:r>
              <a:rPr lang="en-US" sz="4000" dirty="0" smtClean="0">
                <a:solidFill>
                  <a:srgbClr val="FFFF00"/>
                </a:solidFill>
              </a:rPr>
              <a:t> ABI runs</a:t>
            </a:r>
            <a:endParaRPr lang="en-US" sz="4000" dirty="0">
              <a:solidFill>
                <a:srgbClr val="FFFF00"/>
              </a:solidFill>
            </a:endParaRPr>
          </a:p>
        </p:txBody>
      </p:sp>
      <p:sp>
        <p:nvSpPr>
          <p:cNvPr id="3" name="Content Placeholder 2"/>
          <p:cNvSpPr>
            <a:spLocks noGrp="1"/>
          </p:cNvSpPr>
          <p:nvPr>
            <p:ph idx="1"/>
          </p:nvPr>
        </p:nvSpPr>
        <p:spPr>
          <a:xfrm>
            <a:off x="0" y="762000"/>
            <a:ext cx="10515600" cy="4525963"/>
          </a:xfrm>
        </p:spPr>
        <p:txBody>
          <a:bodyPr/>
          <a:lstStyle/>
          <a:p>
            <a:r>
              <a:rPr lang="en-US" sz="1800" dirty="0">
                <a:solidFill>
                  <a:schemeClr val="bg1"/>
                </a:solidFill>
              </a:rPr>
              <a:t>http://cimss.ssec.wisc.edu/goes_r/proving-ground/wrf_chem_abi/wrf_chem_abi.html</a:t>
            </a: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81</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5068656" cy="46589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471" y="1143000"/>
            <a:ext cx="7528329" cy="5562600"/>
          </a:xfrm>
          <a:prstGeom prst="rect">
            <a:avLst/>
          </a:prstGeom>
        </p:spPr>
      </p:pic>
    </p:spTree>
    <p:extLst>
      <p:ext uri="{BB962C8B-B14F-4D97-AF65-F5344CB8AC3E}">
        <p14:creationId xmlns:p14="http://schemas.microsoft.com/office/powerpoint/2010/main" val="278268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0"/>
            <a:ext cx="8229600" cy="1143000"/>
          </a:xfrm>
        </p:spPr>
        <p:txBody>
          <a:bodyPr/>
          <a:lstStyle/>
          <a:p>
            <a:r>
              <a:rPr lang="en-US" altLang="en-US">
                <a:solidFill>
                  <a:schemeClr val="bg1"/>
                </a:solidFill>
              </a:rPr>
              <a:t>Real GOES, Simulated ABI</a:t>
            </a:r>
          </a:p>
        </p:txBody>
      </p:sp>
      <p:pic>
        <p:nvPicPr>
          <p:cNvPr id="19459" name="Picture 3" descr="REALORSIMULATED_22Z_IRW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08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0"/>
            <a:ext cx="8229600" cy="1143000"/>
          </a:xfrm>
        </p:spPr>
        <p:txBody>
          <a:bodyPr/>
          <a:lstStyle/>
          <a:p>
            <a:r>
              <a:rPr lang="en-US" altLang="en-US">
                <a:solidFill>
                  <a:schemeClr val="bg1"/>
                </a:solidFill>
              </a:rPr>
              <a:t>Real GOES, Simulated ABI</a:t>
            </a:r>
          </a:p>
        </p:txBody>
      </p:sp>
      <p:pic>
        <p:nvPicPr>
          <p:cNvPr id="21507" name="Picture 3" descr="REALORSIMULATED_22Z_VIS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605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84</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2574772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85</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40416530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dirty="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CADFA-8B11-4C6D-AF89-CA1FD71A0715}" type="slidenum">
              <a:rPr lang="en-US" smtClean="0">
                <a:solidFill>
                  <a:srgbClr val="000000"/>
                </a:solidFill>
              </a:rPr>
              <a:pPr eaLnBrk="1" hangingPunct="1"/>
              <a:t>86</a:t>
            </a:fld>
            <a:endParaRPr lang="en-US" smtClean="0">
              <a:solidFill>
                <a:srgbClr val="000000"/>
              </a:solidFill>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425" y="1295400"/>
            <a:ext cx="464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228600" y="228600"/>
          <a:ext cx="3276600" cy="6303957"/>
        </p:xfrm>
        <a:graphic>
          <a:graphicData uri="http://schemas.openxmlformats.org/drawingml/2006/table">
            <a:tbl>
              <a:tblPr firstRow="1" bandRow="1">
                <a:tableStyleId>{5C22544A-7EE6-4342-B048-85BDC9FD1C3A}</a:tableStyleId>
              </a:tblPr>
              <a:tblGrid>
                <a:gridCol w="838200"/>
                <a:gridCol w="990600"/>
                <a:gridCol w="1447800"/>
              </a:tblGrid>
              <a:tr h="370821">
                <a:tc>
                  <a:txBody>
                    <a:bodyPr/>
                    <a:lstStyle/>
                    <a:p>
                      <a:pPr algn="ctr" fontAlgn="b"/>
                      <a:r>
                        <a:rPr lang="en-US" sz="1600" b="1" i="0" u="none" strike="noStrike" dirty="0">
                          <a:solidFill>
                            <a:srgbClr val="000000"/>
                          </a:solidFill>
                          <a:effectLst/>
                          <a:latin typeface="Calibri"/>
                        </a:rPr>
                        <a:t>CWL</a:t>
                      </a: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a:solidFill>
                            <a:srgbClr val="000000"/>
                          </a:solidFill>
                          <a:effectLst/>
                          <a:latin typeface="Calibri"/>
                        </a:rPr>
                        <a:t>Fred Mosher</a:t>
                      </a:r>
                    </a:p>
                  </a:txBody>
                  <a:tcPr marL="0" marR="0" marT="0" marB="0" anchor="ctr"/>
                </a:tc>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0" i="0" u="none" strike="noStrike">
                          <a:solidFill>
                            <a:srgbClr val="000000"/>
                          </a:solidFill>
                          <a:effectLst/>
                          <a:latin typeface="Calibri"/>
                        </a:rPr>
                        <a:t>Vern Suomi</a:t>
                      </a:r>
                    </a:p>
                  </a:txBody>
                  <a:tcPr marL="0" marR="0" marT="0" marB="0" anchor="ctr"/>
                </a:tc>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000000"/>
                          </a:solidFill>
                          <a:effectLst/>
                          <a:latin typeface="Calibri"/>
                        </a:rPr>
                        <a:t>Gary </a:t>
                      </a:r>
                      <a:r>
                        <a:rPr lang="en-US" sz="1400" b="0" i="0" u="none" strike="noStrike" dirty="0" err="1">
                          <a:solidFill>
                            <a:srgbClr val="000000"/>
                          </a:solidFill>
                          <a:effectLst/>
                          <a:latin typeface="Calibri"/>
                        </a:rPr>
                        <a:t>Ellrod</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0" i="0" u="none" strike="noStrike" dirty="0">
                          <a:solidFill>
                            <a:srgbClr val="000000"/>
                          </a:solidFill>
                          <a:effectLst/>
                          <a:latin typeface="Calibri"/>
                        </a:rPr>
                        <a:t>S. Ackerman</a:t>
                      </a:r>
                    </a:p>
                  </a:txBody>
                  <a:tcPr marL="0" marR="0" marT="0" marB="0" anchor="ctr"/>
                </a:tc>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0" i="0" u="none" strike="noStrike" dirty="0">
                          <a:solidFill>
                            <a:srgbClr val="000000"/>
                          </a:solidFill>
                          <a:effectLst/>
                          <a:latin typeface="Calibri"/>
                        </a:rPr>
                        <a:t>W. P. </a:t>
                      </a:r>
                      <a:r>
                        <a:rPr lang="en-US" sz="1400" b="0" i="0" u="none" strike="noStrike" dirty="0" err="1">
                          <a:solidFill>
                            <a:srgbClr val="000000"/>
                          </a:solidFill>
                          <a:effectLst/>
                          <a:latin typeface="Calibri"/>
                        </a:rPr>
                        <a:t>Menzel</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bl>
          </a:graphicData>
        </a:graphic>
      </p:graphicFrame>
    </p:spTree>
    <p:extLst>
      <p:ext uri="{BB962C8B-B14F-4D97-AF65-F5344CB8AC3E}">
        <p14:creationId xmlns:p14="http://schemas.microsoft.com/office/powerpoint/2010/main" val="535123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B08F8-47CD-4F08-98C9-54447DBBF63E}" type="slidenum">
              <a:rPr lang="en-US" smtClean="0">
                <a:solidFill>
                  <a:srgbClr val="000000"/>
                </a:solidFill>
              </a:rPr>
              <a:pPr eaLnBrk="1" hangingPunct="1"/>
              <a:t>87</a:t>
            </a:fld>
            <a:endParaRPr lang="en-US" smtClean="0">
              <a:solidFill>
                <a:srgbClr val="000000"/>
              </a:solidFill>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8 micrometer…very </a:t>
            </a:r>
            <a:r>
              <a:rPr lang="en-US" dirty="0">
                <a:solidFill>
                  <a:srgbClr val="000000"/>
                </a:solidFill>
              </a:rPr>
              <a:t>useful in detecting …</a:t>
            </a:r>
            <a:r>
              <a:rPr lang="en-US" dirty="0" smtClean="0">
                <a:solidFill>
                  <a:srgbClr val="000000"/>
                </a:solidFill>
              </a:rPr>
              <a:t>cirrus information </a:t>
            </a:r>
            <a:r>
              <a:rPr lang="en-US" dirty="0">
                <a:solidFill>
                  <a:srgbClr val="000000"/>
                </a:solidFill>
              </a:rPr>
              <a:t>… microphysical properties</a:t>
            </a:r>
          </a:p>
        </p:txBody>
      </p:sp>
    </p:spTree>
    <p:extLst>
      <p:ext uri="{BB962C8B-B14F-4D97-AF65-F5344CB8AC3E}">
        <p14:creationId xmlns:p14="http://schemas.microsoft.com/office/powerpoint/2010/main" val="803313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lide Number Placeholder 3"/>
          <p:cNvSpPr>
            <a:spLocks noGrp="1"/>
          </p:cNvSpPr>
          <p:nvPr>
            <p:ph type="sldNum" sz="quarter" idx="10"/>
          </p:nvPr>
        </p:nvSpPr>
        <p:spPr/>
        <p:txBody>
          <a:bodyPr/>
          <a:lstStyle/>
          <a:p>
            <a:fld id="{0AC63150-D0B9-43F8-9EAA-095F08611763}" type="slidenum">
              <a:rPr lang="en-US" altLang="en-US">
                <a:solidFill>
                  <a:srgbClr val="000000"/>
                </a:solidFill>
              </a:rPr>
              <a:pPr/>
              <a:t>88</a:t>
            </a:fld>
            <a:endParaRPr lang="en-US" altLang="en-US">
              <a:solidFill>
                <a:srgbClr val="000000"/>
              </a:solidFill>
            </a:endParaRPr>
          </a:p>
        </p:txBody>
      </p:sp>
      <p:sp>
        <p:nvSpPr>
          <p:cNvPr id="83" name="Date Placeholder 4"/>
          <p:cNvSpPr>
            <a:spLocks noGrp="1"/>
          </p:cNvSpPr>
          <p:nvPr>
            <p:ph type="dt" sz="half" idx="11"/>
          </p:nvPr>
        </p:nvSpPr>
        <p:spPr/>
        <p:txBody>
          <a:bodyPr/>
          <a:lstStyle/>
          <a:p>
            <a:r>
              <a:rPr lang="en-US" altLang="en-US" dirty="0">
                <a:solidFill>
                  <a:srgbClr val="000000"/>
                </a:solidFill>
              </a:rPr>
              <a:t>December 22, 2004</a:t>
            </a:r>
            <a:r>
              <a:rPr lang="en-US" dirty="0">
                <a:solidFill>
                  <a:srgbClr val="000000"/>
                </a:solidFill>
              </a:rPr>
              <a:t> </a:t>
            </a:r>
            <a:r>
              <a:rPr lang="en-US" b="1" dirty="0">
                <a:solidFill>
                  <a:srgbClr val="000000"/>
                </a:solidFill>
              </a:rPr>
              <a:t>Draft</a:t>
            </a:r>
            <a:endParaRPr lang="en-US" altLang="en-US" b="1" dirty="0">
              <a:solidFill>
                <a:srgbClr val="000000"/>
              </a:solidFill>
            </a:endParaRPr>
          </a:p>
        </p:txBody>
      </p:sp>
      <p:sp>
        <p:nvSpPr>
          <p:cNvPr id="2211842" name="Rectangle 2"/>
          <p:cNvSpPr>
            <a:spLocks noChangeArrowheads="1"/>
          </p:cNvSpPr>
          <p:nvPr/>
        </p:nvSpPr>
        <p:spPr bwMode="auto">
          <a:xfrm>
            <a:off x="5410200" y="1371600"/>
            <a:ext cx="3352800" cy="4724400"/>
          </a:xfrm>
          <a:prstGeom prst="rect">
            <a:avLst/>
          </a:prstGeom>
          <a:solidFill>
            <a:srgbClr val="CCFFFF">
              <a:alpha val="80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85750" indent="-285750" algn="ctr" fontAlgn="base">
              <a:spcBef>
                <a:spcPct val="10000"/>
              </a:spcBef>
              <a:spcAft>
                <a:spcPct val="0"/>
              </a:spcAft>
            </a:pPr>
            <a:endParaRPr lang="en-US" sz="2000" i="1">
              <a:solidFill>
                <a:srgbClr val="000000"/>
              </a:solidFill>
            </a:endParaRPr>
          </a:p>
        </p:txBody>
      </p:sp>
      <p:sp>
        <p:nvSpPr>
          <p:cNvPr id="2211843" name="Rectangle 3"/>
          <p:cNvSpPr>
            <a:spLocks noChangeArrowheads="1"/>
          </p:cNvSpPr>
          <p:nvPr/>
        </p:nvSpPr>
        <p:spPr bwMode="auto">
          <a:xfrm>
            <a:off x="4572000" y="1371600"/>
            <a:ext cx="823913" cy="4724400"/>
          </a:xfrm>
          <a:prstGeom prst="rect">
            <a:avLst/>
          </a:prstGeom>
          <a:solidFill>
            <a:srgbClr val="66FF33">
              <a:alpha val="52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742950" indent="-285750" algn="ctr" fontAlgn="base">
              <a:spcBef>
                <a:spcPct val="10000"/>
              </a:spcBef>
              <a:spcAft>
                <a:spcPct val="0"/>
              </a:spcAft>
            </a:pPr>
            <a:endParaRPr lang="en-US" sz="2000" i="1">
              <a:solidFill>
                <a:srgbClr val="000000"/>
              </a:solidFill>
            </a:endParaRPr>
          </a:p>
        </p:txBody>
      </p:sp>
      <p:sp>
        <p:nvSpPr>
          <p:cNvPr id="2211844" name="Rectangle 4"/>
          <p:cNvSpPr>
            <a:spLocks noGrp="1" noChangeArrowheads="1"/>
          </p:cNvSpPr>
          <p:nvPr>
            <p:ph type="title"/>
          </p:nvPr>
        </p:nvSpPr>
        <p:spPr>
          <a:xfrm>
            <a:off x="989013" y="300038"/>
            <a:ext cx="7262812" cy="508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r>
              <a:rPr lang="en-US" b="1" dirty="0"/>
              <a:t>GOES-R </a:t>
            </a:r>
            <a:r>
              <a:rPr lang="en-US" b="1" dirty="0" smtClean="0"/>
              <a:t>Schedule (2004)</a:t>
            </a:r>
            <a:endParaRPr lang="en-US" b="1" dirty="0"/>
          </a:p>
        </p:txBody>
      </p:sp>
      <p:sp>
        <p:nvSpPr>
          <p:cNvPr id="2211845" name="Rectangle 5"/>
          <p:cNvSpPr>
            <a:spLocks noChangeArrowheads="1"/>
          </p:cNvSpPr>
          <p:nvPr/>
        </p:nvSpPr>
        <p:spPr bwMode="auto">
          <a:xfrm>
            <a:off x="295275" y="3349625"/>
            <a:ext cx="82296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50000"/>
              </a:spcBef>
              <a:spcAft>
                <a:spcPct val="0"/>
              </a:spcAft>
              <a:buFont typeface="Symbol" pitchFamily="18" charset="2"/>
              <a:buNone/>
            </a:pPr>
            <a:endParaRPr lang="en-US" sz="2000" b="1">
              <a:solidFill>
                <a:srgbClr val="FFFF00"/>
              </a:solidFill>
              <a:effectLst>
                <a:outerShdw blurRad="38100" dist="38100" dir="2700000" algn="tl">
                  <a:srgbClr val="C0C0C0"/>
                </a:outerShdw>
              </a:effectLst>
            </a:endParaRPr>
          </a:p>
        </p:txBody>
      </p:sp>
      <p:sp>
        <p:nvSpPr>
          <p:cNvPr id="2211846" name="Rectangle 6"/>
          <p:cNvSpPr>
            <a:spLocks noChangeAspect="1" noChangeArrowheads="1"/>
          </p:cNvSpPr>
          <p:nvPr/>
        </p:nvSpPr>
        <p:spPr bwMode="auto">
          <a:xfrm>
            <a:off x="279400" y="1273175"/>
            <a:ext cx="84709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47" name="Rectangle 7"/>
          <p:cNvSpPr>
            <a:spLocks noChangeAspect="1" noChangeArrowheads="1"/>
          </p:cNvSpPr>
          <p:nvPr/>
        </p:nvSpPr>
        <p:spPr bwMode="auto">
          <a:xfrm>
            <a:off x="228600" y="1371600"/>
            <a:ext cx="8559800" cy="472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48" name="Rectangle 8"/>
          <p:cNvSpPr>
            <a:spLocks noChangeAspect="1" noChangeArrowheads="1"/>
          </p:cNvSpPr>
          <p:nvPr/>
        </p:nvSpPr>
        <p:spPr bwMode="auto">
          <a:xfrm>
            <a:off x="30051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2002</a:t>
            </a:r>
            <a:endParaRPr lang="en-US" sz="2000" b="1">
              <a:solidFill>
                <a:srgbClr val="000000"/>
              </a:solidFill>
              <a:latin typeface="Times New Roman" charset="0"/>
            </a:endParaRPr>
          </a:p>
        </p:txBody>
      </p:sp>
      <p:sp>
        <p:nvSpPr>
          <p:cNvPr id="2211849" name="Rectangle 9"/>
          <p:cNvSpPr>
            <a:spLocks noChangeAspect="1" noChangeArrowheads="1"/>
          </p:cNvSpPr>
          <p:nvPr/>
        </p:nvSpPr>
        <p:spPr bwMode="auto">
          <a:xfrm>
            <a:off x="345122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2003</a:t>
            </a:r>
            <a:endParaRPr lang="en-US" sz="2000" b="1">
              <a:solidFill>
                <a:srgbClr val="000000"/>
              </a:solidFill>
              <a:latin typeface="Times New Roman" charset="0"/>
            </a:endParaRPr>
          </a:p>
        </p:txBody>
      </p:sp>
      <p:sp>
        <p:nvSpPr>
          <p:cNvPr id="2211850" name="Line 10"/>
          <p:cNvSpPr>
            <a:spLocks noChangeAspect="1" noChangeShapeType="1"/>
          </p:cNvSpPr>
          <p:nvPr/>
        </p:nvSpPr>
        <p:spPr bwMode="auto">
          <a:xfrm>
            <a:off x="33607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1" name="Rectangle 11"/>
          <p:cNvSpPr>
            <a:spLocks noChangeAspect="1" noChangeArrowheads="1"/>
          </p:cNvSpPr>
          <p:nvPr/>
        </p:nvSpPr>
        <p:spPr bwMode="auto">
          <a:xfrm>
            <a:off x="39020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2004</a:t>
            </a:r>
            <a:endParaRPr lang="en-US" sz="2000" b="1">
              <a:solidFill>
                <a:srgbClr val="000000"/>
              </a:solidFill>
              <a:latin typeface="Times New Roman" charset="0"/>
            </a:endParaRPr>
          </a:p>
        </p:txBody>
      </p:sp>
      <p:sp>
        <p:nvSpPr>
          <p:cNvPr id="2211852" name="Line 12"/>
          <p:cNvSpPr>
            <a:spLocks noChangeAspect="1" noChangeShapeType="1"/>
          </p:cNvSpPr>
          <p:nvPr/>
        </p:nvSpPr>
        <p:spPr bwMode="auto">
          <a:xfrm>
            <a:off x="38115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3" name="Rectangle 13"/>
          <p:cNvSpPr>
            <a:spLocks noChangeAspect="1" noChangeArrowheads="1"/>
          </p:cNvSpPr>
          <p:nvPr/>
        </p:nvSpPr>
        <p:spPr bwMode="auto">
          <a:xfrm>
            <a:off x="434975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2005</a:t>
            </a:r>
            <a:endParaRPr lang="en-US" sz="2000" b="1">
              <a:solidFill>
                <a:srgbClr val="000000"/>
              </a:solidFill>
              <a:latin typeface="Times New Roman" charset="0"/>
            </a:endParaRPr>
          </a:p>
        </p:txBody>
      </p:sp>
      <p:sp>
        <p:nvSpPr>
          <p:cNvPr id="2211854" name="Line 14"/>
          <p:cNvSpPr>
            <a:spLocks noChangeAspect="1" noChangeShapeType="1"/>
          </p:cNvSpPr>
          <p:nvPr/>
        </p:nvSpPr>
        <p:spPr bwMode="auto">
          <a:xfrm flipV="1">
            <a:off x="4256088" y="1452563"/>
            <a:ext cx="0" cy="1587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5" name="Rectangle 15"/>
          <p:cNvSpPr>
            <a:spLocks noChangeAspect="1" noChangeArrowheads="1"/>
          </p:cNvSpPr>
          <p:nvPr/>
        </p:nvSpPr>
        <p:spPr bwMode="auto">
          <a:xfrm>
            <a:off x="47990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2006</a:t>
            </a:r>
            <a:endParaRPr lang="en-US" sz="2000" b="1">
              <a:solidFill>
                <a:srgbClr val="000000"/>
              </a:solidFill>
              <a:latin typeface="Times New Roman" charset="0"/>
            </a:endParaRPr>
          </a:p>
        </p:txBody>
      </p:sp>
      <p:sp>
        <p:nvSpPr>
          <p:cNvPr id="2211856" name="Line 16"/>
          <p:cNvSpPr>
            <a:spLocks noChangeAspect="1" noChangeShapeType="1"/>
          </p:cNvSpPr>
          <p:nvPr/>
        </p:nvSpPr>
        <p:spPr bwMode="auto">
          <a:xfrm>
            <a:off x="47069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7" name="Rectangle 17"/>
          <p:cNvSpPr>
            <a:spLocks noChangeAspect="1" noChangeArrowheads="1"/>
          </p:cNvSpPr>
          <p:nvPr/>
        </p:nvSpPr>
        <p:spPr bwMode="auto">
          <a:xfrm>
            <a:off x="52482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2007</a:t>
            </a:r>
            <a:endParaRPr lang="en-US" sz="2000" b="1">
              <a:solidFill>
                <a:srgbClr val="000000"/>
              </a:solidFill>
              <a:latin typeface="Times New Roman" charset="0"/>
            </a:endParaRPr>
          </a:p>
        </p:txBody>
      </p:sp>
      <p:sp>
        <p:nvSpPr>
          <p:cNvPr id="2211858" name="Line 18"/>
          <p:cNvSpPr>
            <a:spLocks noChangeAspect="1" noChangeShapeType="1"/>
          </p:cNvSpPr>
          <p:nvPr/>
        </p:nvSpPr>
        <p:spPr bwMode="auto">
          <a:xfrm>
            <a:off x="515620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59" name="Rectangle 19"/>
          <p:cNvSpPr>
            <a:spLocks noChangeAspect="1" noChangeArrowheads="1"/>
          </p:cNvSpPr>
          <p:nvPr/>
        </p:nvSpPr>
        <p:spPr bwMode="auto">
          <a:xfrm>
            <a:off x="56975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dirty="0">
                <a:solidFill>
                  <a:srgbClr val="000000"/>
                </a:solidFill>
              </a:rPr>
              <a:t>2008</a:t>
            </a:r>
            <a:endParaRPr lang="en-US" sz="2000" b="1" dirty="0">
              <a:solidFill>
                <a:srgbClr val="000000"/>
              </a:solidFill>
              <a:latin typeface="Times New Roman" charset="0"/>
            </a:endParaRPr>
          </a:p>
        </p:txBody>
      </p:sp>
      <p:sp>
        <p:nvSpPr>
          <p:cNvPr id="2211860" name="Line 20"/>
          <p:cNvSpPr>
            <a:spLocks noChangeAspect="1" noChangeShapeType="1"/>
          </p:cNvSpPr>
          <p:nvPr/>
        </p:nvSpPr>
        <p:spPr bwMode="auto">
          <a:xfrm>
            <a:off x="5605463"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1" name="Rectangle 21"/>
          <p:cNvSpPr>
            <a:spLocks noChangeAspect="1" noChangeArrowheads="1"/>
          </p:cNvSpPr>
          <p:nvPr/>
        </p:nvSpPr>
        <p:spPr bwMode="auto">
          <a:xfrm>
            <a:off x="61452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2009</a:t>
            </a:r>
            <a:endParaRPr lang="en-US" sz="2000" b="1">
              <a:solidFill>
                <a:srgbClr val="000000"/>
              </a:solidFill>
              <a:latin typeface="Times New Roman" charset="0"/>
            </a:endParaRPr>
          </a:p>
        </p:txBody>
      </p:sp>
      <p:sp>
        <p:nvSpPr>
          <p:cNvPr id="2211862" name="Line 22"/>
          <p:cNvSpPr>
            <a:spLocks noChangeAspect="1" noChangeShapeType="1"/>
          </p:cNvSpPr>
          <p:nvPr/>
        </p:nvSpPr>
        <p:spPr bwMode="auto">
          <a:xfrm>
            <a:off x="6054725"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3" name="Rectangle 23"/>
          <p:cNvSpPr>
            <a:spLocks noChangeAspect="1" noChangeArrowheads="1"/>
          </p:cNvSpPr>
          <p:nvPr/>
        </p:nvSpPr>
        <p:spPr bwMode="auto">
          <a:xfrm>
            <a:off x="65944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2010</a:t>
            </a:r>
            <a:endParaRPr lang="en-US" sz="2000" b="1">
              <a:solidFill>
                <a:srgbClr val="000000"/>
              </a:solidFill>
              <a:latin typeface="Times New Roman" charset="0"/>
            </a:endParaRPr>
          </a:p>
        </p:txBody>
      </p:sp>
      <p:sp>
        <p:nvSpPr>
          <p:cNvPr id="2211864" name="Line 24"/>
          <p:cNvSpPr>
            <a:spLocks noChangeAspect="1" noChangeShapeType="1"/>
          </p:cNvSpPr>
          <p:nvPr/>
        </p:nvSpPr>
        <p:spPr bwMode="auto">
          <a:xfrm>
            <a:off x="65039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5" name="Rectangle 25"/>
          <p:cNvSpPr>
            <a:spLocks noChangeAspect="1" noChangeArrowheads="1"/>
          </p:cNvSpPr>
          <p:nvPr/>
        </p:nvSpPr>
        <p:spPr bwMode="auto">
          <a:xfrm>
            <a:off x="70437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2011</a:t>
            </a:r>
            <a:endParaRPr lang="en-US" sz="2000" b="1">
              <a:solidFill>
                <a:srgbClr val="000000"/>
              </a:solidFill>
              <a:latin typeface="Times New Roman" charset="0"/>
            </a:endParaRPr>
          </a:p>
        </p:txBody>
      </p:sp>
      <p:sp>
        <p:nvSpPr>
          <p:cNvPr id="2211866" name="Line 26"/>
          <p:cNvSpPr>
            <a:spLocks noChangeAspect="1" noChangeShapeType="1"/>
          </p:cNvSpPr>
          <p:nvPr/>
        </p:nvSpPr>
        <p:spPr bwMode="auto">
          <a:xfrm>
            <a:off x="695325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7" name="Rectangle 27"/>
          <p:cNvSpPr>
            <a:spLocks noChangeAspect="1" noChangeArrowheads="1"/>
          </p:cNvSpPr>
          <p:nvPr/>
        </p:nvSpPr>
        <p:spPr bwMode="auto">
          <a:xfrm>
            <a:off x="749300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2012</a:t>
            </a:r>
            <a:endParaRPr lang="en-US" sz="2000" b="1">
              <a:solidFill>
                <a:srgbClr val="000000"/>
              </a:solidFill>
              <a:latin typeface="Times New Roman" charset="0"/>
            </a:endParaRPr>
          </a:p>
        </p:txBody>
      </p:sp>
      <p:sp>
        <p:nvSpPr>
          <p:cNvPr id="2211868" name="Line 28"/>
          <p:cNvSpPr>
            <a:spLocks noChangeAspect="1" noChangeShapeType="1"/>
          </p:cNvSpPr>
          <p:nvPr/>
        </p:nvSpPr>
        <p:spPr bwMode="auto">
          <a:xfrm>
            <a:off x="7400925"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69" name="Rectangle 29"/>
          <p:cNvSpPr>
            <a:spLocks noChangeAspect="1" noChangeArrowheads="1"/>
          </p:cNvSpPr>
          <p:nvPr/>
        </p:nvSpPr>
        <p:spPr bwMode="auto">
          <a:xfrm>
            <a:off x="794226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2013</a:t>
            </a:r>
            <a:endParaRPr lang="en-US" sz="2000" b="1">
              <a:solidFill>
                <a:srgbClr val="000000"/>
              </a:solidFill>
              <a:latin typeface="Times New Roman" charset="0"/>
            </a:endParaRPr>
          </a:p>
        </p:txBody>
      </p:sp>
      <p:sp>
        <p:nvSpPr>
          <p:cNvPr id="2211870" name="Line 30"/>
          <p:cNvSpPr>
            <a:spLocks noChangeAspect="1" noChangeShapeType="1"/>
          </p:cNvSpPr>
          <p:nvPr/>
        </p:nvSpPr>
        <p:spPr bwMode="auto">
          <a:xfrm>
            <a:off x="7850188"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1" name="Rectangle 31"/>
          <p:cNvSpPr>
            <a:spLocks noChangeAspect="1" noChangeArrowheads="1"/>
          </p:cNvSpPr>
          <p:nvPr/>
        </p:nvSpPr>
        <p:spPr bwMode="auto">
          <a:xfrm>
            <a:off x="8391525" y="1493838"/>
            <a:ext cx="285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a:solidFill>
                  <a:srgbClr val="000000"/>
                </a:solidFill>
              </a:rPr>
              <a:t>2014…</a:t>
            </a:r>
            <a:endParaRPr lang="en-US" sz="2000" b="1">
              <a:solidFill>
                <a:srgbClr val="000000"/>
              </a:solidFill>
              <a:latin typeface="Times New Roman" charset="0"/>
            </a:endParaRPr>
          </a:p>
        </p:txBody>
      </p:sp>
      <p:sp>
        <p:nvSpPr>
          <p:cNvPr id="2211872" name="Line 32"/>
          <p:cNvSpPr>
            <a:spLocks noChangeAspect="1" noChangeShapeType="1"/>
          </p:cNvSpPr>
          <p:nvPr/>
        </p:nvSpPr>
        <p:spPr bwMode="auto">
          <a:xfrm>
            <a:off x="8299450"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3" name="Line 33"/>
          <p:cNvSpPr>
            <a:spLocks noChangeAspect="1" noChangeShapeType="1"/>
          </p:cNvSpPr>
          <p:nvPr/>
        </p:nvSpPr>
        <p:spPr bwMode="auto">
          <a:xfrm>
            <a:off x="3360738" y="1393825"/>
            <a:ext cx="1587" cy="4670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4" name="Line 34"/>
          <p:cNvSpPr>
            <a:spLocks noChangeAspect="1" noChangeShapeType="1"/>
          </p:cNvSpPr>
          <p:nvPr/>
        </p:nvSpPr>
        <p:spPr bwMode="auto">
          <a:xfrm>
            <a:off x="3811588" y="1412875"/>
            <a:ext cx="1587" cy="4651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5" name="Line 35"/>
          <p:cNvSpPr>
            <a:spLocks noChangeAspect="1" noChangeShapeType="1"/>
          </p:cNvSpPr>
          <p:nvPr/>
        </p:nvSpPr>
        <p:spPr bwMode="auto">
          <a:xfrm>
            <a:off x="4260850" y="1403350"/>
            <a:ext cx="1588" cy="46609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6" name="Line 36"/>
          <p:cNvSpPr>
            <a:spLocks noChangeAspect="1" noChangeShapeType="1"/>
          </p:cNvSpPr>
          <p:nvPr/>
        </p:nvSpPr>
        <p:spPr bwMode="auto">
          <a:xfrm>
            <a:off x="4706938" y="1400175"/>
            <a:ext cx="1587"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7" name="Line 37"/>
          <p:cNvSpPr>
            <a:spLocks noChangeAspect="1" noChangeShapeType="1"/>
          </p:cNvSpPr>
          <p:nvPr/>
        </p:nvSpPr>
        <p:spPr bwMode="auto">
          <a:xfrm>
            <a:off x="5156200" y="1408113"/>
            <a:ext cx="1588" cy="46561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8" name="Line 38"/>
          <p:cNvSpPr>
            <a:spLocks noChangeAspect="1" noChangeShapeType="1"/>
          </p:cNvSpPr>
          <p:nvPr/>
        </p:nvSpPr>
        <p:spPr bwMode="auto">
          <a:xfrm>
            <a:off x="5605463" y="1406525"/>
            <a:ext cx="1587" cy="4657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79" name="Line 39"/>
          <p:cNvSpPr>
            <a:spLocks noChangeAspect="1" noChangeShapeType="1"/>
          </p:cNvSpPr>
          <p:nvPr/>
        </p:nvSpPr>
        <p:spPr bwMode="auto">
          <a:xfrm>
            <a:off x="6054725" y="1400175"/>
            <a:ext cx="1588"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0" name="Line 40"/>
          <p:cNvSpPr>
            <a:spLocks noChangeAspect="1" noChangeShapeType="1"/>
          </p:cNvSpPr>
          <p:nvPr/>
        </p:nvSpPr>
        <p:spPr bwMode="auto">
          <a:xfrm>
            <a:off x="6503988" y="1408113"/>
            <a:ext cx="1587" cy="4611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1" name="Line 41"/>
          <p:cNvSpPr>
            <a:spLocks noChangeAspect="1" noChangeShapeType="1"/>
          </p:cNvSpPr>
          <p:nvPr/>
        </p:nvSpPr>
        <p:spPr bwMode="auto">
          <a:xfrm>
            <a:off x="6953250" y="1392238"/>
            <a:ext cx="1588"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2" name="Line 42"/>
          <p:cNvSpPr>
            <a:spLocks noChangeAspect="1" noChangeShapeType="1"/>
          </p:cNvSpPr>
          <p:nvPr/>
        </p:nvSpPr>
        <p:spPr bwMode="auto">
          <a:xfrm>
            <a:off x="7400925" y="1400175"/>
            <a:ext cx="3175"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3" name="Line 43"/>
          <p:cNvSpPr>
            <a:spLocks noChangeAspect="1" noChangeShapeType="1"/>
          </p:cNvSpPr>
          <p:nvPr/>
        </p:nvSpPr>
        <p:spPr bwMode="auto">
          <a:xfrm>
            <a:off x="7850188" y="1392238"/>
            <a:ext cx="3175"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4" name="Line 44"/>
          <p:cNvSpPr>
            <a:spLocks noChangeAspect="1" noChangeShapeType="1"/>
          </p:cNvSpPr>
          <p:nvPr/>
        </p:nvSpPr>
        <p:spPr bwMode="auto">
          <a:xfrm>
            <a:off x="8299450" y="1384300"/>
            <a:ext cx="3175" cy="4679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5" name="Rectangle 45"/>
          <p:cNvSpPr>
            <a:spLocks noChangeAspect="1" noChangeArrowheads="1"/>
          </p:cNvSpPr>
          <p:nvPr/>
        </p:nvSpPr>
        <p:spPr bwMode="auto">
          <a:xfrm>
            <a:off x="2227263" y="1479550"/>
            <a:ext cx="596900" cy="10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fontAlgn="base">
              <a:spcBef>
                <a:spcPct val="0"/>
              </a:spcBef>
              <a:spcAft>
                <a:spcPct val="0"/>
              </a:spcAft>
            </a:pPr>
            <a:r>
              <a:rPr lang="en-US" sz="700" b="1">
                <a:solidFill>
                  <a:srgbClr val="000000"/>
                </a:solidFill>
              </a:rPr>
              <a:t>Calendar Year</a:t>
            </a:r>
          </a:p>
        </p:txBody>
      </p:sp>
      <p:sp>
        <p:nvSpPr>
          <p:cNvPr id="2211886" name="Rectangle 46"/>
          <p:cNvSpPr>
            <a:spLocks noChangeAspect="1" noChangeArrowheads="1"/>
          </p:cNvSpPr>
          <p:nvPr/>
        </p:nvSpPr>
        <p:spPr bwMode="auto">
          <a:xfrm>
            <a:off x="298450" y="2362200"/>
            <a:ext cx="2228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System Architecture Studies</a:t>
            </a:r>
          </a:p>
          <a:p>
            <a:pPr fontAlgn="base">
              <a:spcBef>
                <a:spcPct val="0"/>
              </a:spcBef>
              <a:spcAft>
                <a:spcPct val="0"/>
              </a:spcAft>
            </a:pPr>
            <a:r>
              <a:rPr lang="en-US" sz="1400">
                <a:solidFill>
                  <a:srgbClr val="000000"/>
                </a:solidFill>
              </a:rPr>
              <a:t>(12 x industry contracts)</a:t>
            </a:r>
            <a:endParaRPr lang="en-US" sz="3600">
              <a:solidFill>
                <a:srgbClr val="000000"/>
              </a:solidFill>
              <a:latin typeface="Times New Roman" charset="0"/>
            </a:endParaRPr>
          </a:p>
        </p:txBody>
      </p:sp>
      <p:sp>
        <p:nvSpPr>
          <p:cNvPr id="2211887" name="Rectangle 47"/>
          <p:cNvSpPr>
            <a:spLocks noChangeArrowheads="1"/>
          </p:cNvSpPr>
          <p:nvPr/>
        </p:nvSpPr>
        <p:spPr bwMode="auto">
          <a:xfrm>
            <a:off x="3763963" y="2476500"/>
            <a:ext cx="463550" cy="255588"/>
          </a:xfrm>
          <a:prstGeom prst="rect">
            <a:avLst/>
          </a:prstGeom>
          <a:solidFill>
            <a:srgbClr val="FF9900"/>
          </a:solidFill>
          <a:ln w="0">
            <a:solidFill>
              <a:srgbClr val="000000"/>
            </a:solidFill>
            <a:miter lim="800000"/>
            <a:headEnd/>
            <a:tailEnd/>
          </a:ln>
        </p:spPr>
        <p:txBody>
          <a:bodyPr/>
          <a:lstStyle/>
          <a:p>
            <a:pPr fontAlgn="base">
              <a:spcBef>
                <a:spcPct val="0"/>
              </a:spcBef>
              <a:spcAft>
                <a:spcPct val="0"/>
              </a:spcAft>
            </a:pPr>
            <a:endParaRPr lang="en-US" sz="1200">
              <a:solidFill>
                <a:srgbClr val="000000"/>
              </a:solidFill>
            </a:endParaRPr>
          </a:p>
        </p:txBody>
      </p:sp>
      <p:sp>
        <p:nvSpPr>
          <p:cNvPr id="2211888" name="Line 48"/>
          <p:cNvSpPr>
            <a:spLocks noChangeShapeType="1"/>
          </p:cNvSpPr>
          <p:nvPr/>
        </p:nvSpPr>
        <p:spPr bwMode="auto">
          <a:xfrm flipH="1">
            <a:off x="304800" y="1600200"/>
            <a:ext cx="8443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89" name="Line 49"/>
          <p:cNvSpPr>
            <a:spLocks noChangeShapeType="1"/>
          </p:cNvSpPr>
          <p:nvPr/>
        </p:nvSpPr>
        <p:spPr bwMode="auto">
          <a:xfrm>
            <a:off x="2898775" y="1371600"/>
            <a:ext cx="0" cy="4621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0" name="Rectangle 50"/>
          <p:cNvSpPr>
            <a:spLocks noChangeAspect="1" noChangeArrowheads="1"/>
          </p:cNvSpPr>
          <p:nvPr/>
        </p:nvSpPr>
        <p:spPr bwMode="auto">
          <a:xfrm>
            <a:off x="300038" y="1708150"/>
            <a:ext cx="19145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a:solidFill>
                  <a:srgbClr val="000000"/>
                </a:solidFill>
              </a:rPr>
              <a:t>Instrument Contracts</a:t>
            </a:r>
          </a:p>
          <a:p>
            <a:pPr fontAlgn="base">
              <a:spcBef>
                <a:spcPct val="0"/>
              </a:spcBef>
              <a:spcAft>
                <a:spcPct val="0"/>
              </a:spcAft>
            </a:pPr>
            <a:r>
              <a:rPr lang="en-US" sz="1400" u="sng">
                <a:solidFill>
                  <a:srgbClr val="000000"/>
                </a:solidFill>
              </a:rPr>
              <a:t>(</a:t>
            </a:r>
            <a:r>
              <a:rPr lang="en-US" sz="1400">
                <a:solidFill>
                  <a:srgbClr val="000000"/>
                </a:solidFill>
              </a:rPr>
              <a:t>NASA/GSFC contracts)</a:t>
            </a:r>
            <a:endParaRPr lang="en-US" sz="3600">
              <a:solidFill>
                <a:srgbClr val="000000"/>
              </a:solidFill>
              <a:latin typeface="Times New Roman" charset="0"/>
            </a:endParaRPr>
          </a:p>
        </p:txBody>
      </p:sp>
      <p:sp>
        <p:nvSpPr>
          <p:cNvPr id="2211891" name="Rectangle 51"/>
          <p:cNvSpPr>
            <a:spLocks noChangeArrowheads="1"/>
          </p:cNvSpPr>
          <p:nvPr/>
        </p:nvSpPr>
        <p:spPr bwMode="auto">
          <a:xfrm>
            <a:off x="2762250" y="1784350"/>
            <a:ext cx="2647950" cy="349250"/>
          </a:xfrm>
          <a:prstGeom prst="rect">
            <a:avLst/>
          </a:prstGeom>
          <a:solidFill>
            <a:schemeClr val="bg2"/>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fontAlgn="base">
              <a:spcBef>
                <a:spcPct val="0"/>
              </a:spcBef>
              <a:spcAft>
                <a:spcPct val="0"/>
              </a:spcAft>
            </a:pPr>
            <a:r>
              <a:rPr lang="en-US" sz="1400" dirty="0">
                <a:solidFill>
                  <a:srgbClr val="FFFFFF"/>
                </a:solidFill>
              </a:rPr>
              <a:t>ABI, HES, SIS, SEISS, GLM</a:t>
            </a:r>
          </a:p>
        </p:txBody>
      </p:sp>
      <p:sp>
        <p:nvSpPr>
          <p:cNvPr id="2211892" name="Rectangle 52"/>
          <p:cNvSpPr>
            <a:spLocks noChangeArrowheads="1"/>
          </p:cNvSpPr>
          <p:nvPr/>
        </p:nvSpPr>
        <p:spPr bwMode="auto">
          <a:xfrm>
            <a:off x="6626225" y="2252663"/>
            <a:ext cx="1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a:solidFill>
                <a:srgbClr val="000000"/>
              </a:solidFill>
              <a:latin typeface="Times New Roman" charset="0"/>
            </a:endParaRPr>
          </a:p>
        </p:txBody>
      </p:sp>
      <p:sp>
        <p:nvSpPr>
          <p:cNvPr id="2211893" name="Rectangle 53"/>
          <p:cNvSpPr>
            <a:spLocks noChangeArrowheads="1"/>
          </p:cNvSpPr>
          <p:nvPr/>
        </p:nvSpPr>
        <p:spPr bwMode="auto">
          <a:xfrm>
            <a:off x="3622675" y="2032000"/>
            <a:ext cx="5318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4" name="Rectangle 54"/>
          <p:cNvSpPr>
            <a:spLocks noChangeArrowheads="1"/>
          </p:cNvSpPr>
          <p:nvPr/>
        </p:nvSpPr>
        <p:spPr bwMode="auto">
          <a:xfrm>
            <a:off x="7500938" y="1819275"/>
            <a:ext cx="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z="2000">
              <a:solidFill>
                <a:srgbClr val="000000"/>
              </a:solidFill>
              <a:latin typeface="Times New Roman" charset="0"/>
            </a:endParaRPr>
          </a:p>
        </p:txBody>
      </p:sp>
      <p:sp>
        <p:nvSpPr>
          <p:cNvPr id="2211895" name="AutoShape 55"/>
          <p:cNvSpPr>
            <a:spLocks noChangeArrowheads="1"/>
          </p:cNvSpPr>
          <p:nvPr/>
        </p:nvSpPr>
        <p:spPr bwMode="auto">
          <a:xfrm>
            <a:off x="5316538" y="1784350"/>
            <a:ext cx="306387" cy="3781425"/>
          </a:xfrm>
          <a:prstGeom prst="downArrow">
            <a:avLst>
              <a:gd name="adj1" fmla="val 46500"/>
              <a:gd name="adj2" fmla="val 237812"/>
            </a:avLst>
          </a:prstGeom>
          <a:solidFill>
            <a:schemeClr val="bg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6" name="Rectangle 56"/>
          <p:cNvSpPr>
            <a:spLocks noChangeArrowheads="1"/>
          </p:cNvSpPr>
          <p:nvPr/>
        </p:nvSpPr>
        <p:spPr bwMode="auto">
          <a:xfrm>
            <a:off x="4856163" y="4500563"/>
            <a:ext cx="336550" cy="173037"/>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7" name="Rectangle 57"/>
          <p:cNvSpPr>
            <a:spLocks noChangeAspect="1" noChangeArrowheads="1"/>
          </p:cNvSpPr>
          <p:nvPr/>
        </p:nvSpPr>
        <p:spPr bwMode="auto">
          <a:xfrm>
            <a:off x="327025" y="4495800"/>
            <a:ext cx="28908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System Acquisition RFP Preparation</a:t>
            </a:r>
          </a:p>
          <a:p>
            <a:pPr fontAlgn="base">
              <a:spcBef>
                <a:spcPct val="0"/>
              </a:spcBef>
              <a:spcAft>
                <a:spcPct val="0"/>
              </a:spcAft>
            </a:pPr>
            <a:endParaRPr lang="en-US" sz="1400" u="sng">
              <a:solidFill>
                <a:srgbClr val="000000"/>
              </a:solidFill>
            </a:endParaRPr>
          </a:p>
          <a:p>
            <a:pPr fontAlgn="base">
              <a:spcBef>
                <a:spcPct val="0"/>
              </a:spcBef>
              <a:spcAft>
                <a:spcPct val="0"/>
              </a:spcAft>
            </a:pPr>
            <a:r>
              <a:rPr lang="en-US" sz="1400" u="sng">
                <a:solidFill>
                  <a:srgbClr val="000000"/>
                </a:solidFill>
              </a:rPr>
              <a:t>System Acquisition Source Selection</a:t>
            </a:r>
            <a:endParaRPr lang="en-US" sz="3200">
              <a:solidFill>
                <a:srgbClr val="000000"/>
              </a:solidFill>
              <a:latin typeface="Times New Roman" charset="0"/>
            </a:endParaRPr>
          </a:p>
        </p:txBody>
      </p:sp>
      <p:sp>
        <p:nvSpPr>
          <p:cNvPr id="2211898" name="Rectangle 58"/>
          <p:cNvSpPr>
            <a:spLocks noChangeArrowheads="1"/>
          </p:cNvSpPr>
          <p:nvPr/>
        </p:nvSpPr>
        <p:spPr bwMode="auto">
          <a:xfrm>
            <a:off x="5194300" y="4935538"/>
            <a:ext cx="220663" cy="173037"/>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899" name="Rectangle 59"/>
          <p:cNvSpPr>
            <a:spLocks noChangeAspect="1" noChangeArrowheads="1"/>
          </p:cNvSpPr>
          <p:nvPr/>
        </p:nvSpPr>
        <p:spPr bwMode="auto">
          <a:xfrm>
            <a:off x="319088" y="3870325"/>
            <a:ext cx="25447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a:solidFill>
                  <a:srgbClr val="000000"/>
                </a:solidFill>
              </a:rPr>
              <a:t>Program Definition and Risk Reduction (PDRR)</a:t>
            </a:r>
            <a:endParaRPr lang="en-US" sz="3600">
              <a:solidFill>
                <a:srgbClr val="000000"/>
              </a:solidFill>
              <a:latin typeface="Times New Roman" charset="0"/>
            </a:endParaRPr>
          </a:p>
        </p:txBody>
      </p:sp>
      <p:grpSp>
        <p:nvGrpSpPr>
          <p:cNvPr id="2211900" name="Group 60"/>
          <p:cNvGrpSpPr>
            <a:grpSpLocks/>
          </p:cNvGrpSpPr>
          <p:nvPr/>
        </p:nvGrpSpPr>
        <p:grpSpPr bwMode="auto">
          <a:xfrm>
            <a:off x="4587875" y="3916363"/>
            <a:ext cx="754063" cy="331787"/>
            <a:chOff x="2857" y="2676"/>
            <a:chExt cx="325" cy="209"/>
          </a:xfrm>
        </p:grpSpPr>
        <p:sp>
          <p:nvSpPr>
            <p:cNvPr id="2211901" name="Rectangle 61"/>
            <p:cNvSpPr>
              <a:spLocks noChangeAspect="1" noChangeArrowheads="1"/>
            </p:cNvSpPr>
            <p:nvPr/>
          </p:nvSpPr>
          <p:spPr bwMode="auto">
            <a:xfrm>
              <a:off x="2857" y="2676"/>
              <a:ext cx="325" cy="209"/>
            </a:xfrm>
            <a:prstGeom prst="rect">
              <a:avLst/>
            </a:prstGeom>
            <a:solidFill>
              <a:srgbClr val="008080"/>
            </a:solidFill>
            <a:ln w="0">
              <a:solidFill>
                <a:srgbClr val="000000"/>
              </a:solidFill>
              <a:miter lim="800000"/>
              <a:headEnd/>
              <a:tailEnd/>
            </a:ln>
          </p:spPr>
          <p:txBody>
            <a:bodyPr/>
            <a:lstStyle/>
            <a:p>
              <a:pPr fontAlgn="base">
                <a:spcBef>
                  <a:spcPct val="0"/>
                </a:spcBef>
                <a:spcAft>
                  <a:spcPct val="0"/>
                </a:spcAft>
              </a:pPr>
              <a:endParaRPr lang="en-US" sz="1200">
                <a:solidFill>
                  <a:srgbClr val="FFFFFF"/>
                </a:solidFill>
              </a:endParaRPr>
            </a:p>
          </p:txBody>
        </p:sp>
        <p:sp>
          <p:nvSpPr>
            <p:cNvPr id="2211902" name="Text Box 62"/>
            <p:cNvSpPr txBox="1">
              <a:spLocks noChangeArrowheads="1"/>
            </p:cNvSpPr>
            <p:nvPr/>
          </p:nvSpPr>
          <p:spPr bwMode="auto">
            <a:xfrm>
              <a:off x="2890" y="2695"/>
              <a:ext cx="265" cy="17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a:solidFill>
                    <a:srgbClr val="FFFFFF"/>
                  </a:solidFill>
                </a:rPr>
                <a:t>PDRR</a:t>
              </a:r>
            </a:p>
          </p:txBody>
        </p:sp>
      </p:grpSp>
      <p:sp>
        <p:nvSpPr>
          <p:cNvPr id="2211903" name="Rectangle 63"/>
          <p:cNvSpPr>
            <a:spLocks noChangeAspect="1" noChangeArrowheads="1"/>
          </p:cNvSpPr>
          <p:nvPr/>
        </p:nvSpPr>
        <p:spPr bwMode="auto">
          <a:xfrm>
            <a:off x="325438" y="5362575"/>
            <a:ext cx="25844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System Acquisition &amp; Operations</a:t>
            </a:r>
            <a:endParaRPr lang="en-US" sz="1200">
              <a:solidFill>
                <a:srgbClr val="000000"/>
              </a:solidFill>
            </a:endParaRPr>
          </a:p>
        </p:txBody>
      </p:sp>
      <p:grpSp>
        <p:nvGrpSpPr>
          <p:cNvPr id="2211904" name="Group 64"/>
          <p:cNvGrpSpPr>
            <a:grpSpLocks/>
          </p:cNvGrpSpPr>
          <p:nvPr/>
        </p:nvGrpSpPr>
        <p:grpSpPr bwMode="auto">
          <a:xfrm>
            <a:off x="5434013" y="5232400"/>
            <a:ext cx="3328987" cy="369888"/>
            <a:chOff x="3343" y="3694"/>
            <a:chExt cx="2172" cy="255"/>
          </a:xfrm>
        </p:grpSpPr>
        <p:sp>
          <p:nvSpPr>
            <p:cNvPr id="2211905" name="Rectangle 65"/>
            <p:cNvSpPr>
              <a:spLocks noChangeArrowheads="1"/>
            </p:cNvSpPr>
            <p:nvPr/>
          </p:nvSpPr>
          <p:spPr bwMode="auto">
            <a:xfrm>
              <a:off x="3343" y="3694"/>
              <a:ext cx="2172" cy="25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a:solidFill>
                  <a:srgbClr val="FFFFFF"/>
                </a:solidFill>
              </a:endParaRPr>
            </a:p>
          </p:txBody>
        </p:sp>
        <p:sp>
          <p:nvSpPr>
            <p:cNvPr id="2211906" name="Text Box 66"/>
            <p:cNvSpPr txBox="1">
              <a:spLocks noChangeArrowheads="1"/>
            </p:cNvSpPr>
            <p:nvPr/>
          </p:nvSpPr>
          <p:spPr bwMode="auto">
            <a:xfrm>
              <a:off x="3529" y="3712"/>
              <a:ext cx="1696" cy="18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a:solidFill>
                    <a:srgbClr val="FFFFFF"/>
                  </a:solidFill>
                </a:rPr>
                <a:t>System Acquisition &amp; Operations</a:t>
              </a:r>
            </a:p>
          </p:txBody>
        </p:sp>
      </p:grpSp>
      <p:sp>
        <p:nvSpPr>
          <p:cNvPr id="2211907" name="Rectangle 67"/>
          <p:cNvSpPr>
            <a:spLocks noChangeArrowheads="1"/>
          </p:cNvSpPr>
          <p:nvPr/>
        </p:nvSpPr>
        <p:spPr bwMode="auto">
          <a:xfrm>
            <a:off x="3979863" y="2971800"/>
            <a:ext cx="331787" cy="18415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08" name="Rectangle 68"/>
          <p:cNvSpPr>
            <a:spLocks noChangeArrowheads="1"/>
          </p:cNvSpPr>
          <p:nvPr/>
        </p:nvSpPr>
        <p:spPr bwMode="auto">
          <a:xfrm>
            <a:off x="4375150" y="3413125"/>
            <a:ext cx="188913" cy="196850"/>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09" name="AutoShape 69"/>
          <p:cNvSpPr>
            <a:spLocks noChangeArrowheads="1"/>
          </p:cNvSpPr>
          <p:nvPr/>
        </p:nvSpPr>
        <p:spPr bwMode="auto">
          <a:xfrm>
            <a:off x="4165600" y="3228975"/>
            <a:ext cx="136525" cy="201613"/>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0" name="Text Box 70"/>
          <p:cNvSpPr txBox="1">
            <a:spLocks noChangeArrowheads="1"/>
          </p:cNvSpPr>
          <p:nvPr/>
        </p:nvSpPr>
        <p:spPr bwMode="auto">
          <a:xfrm>
            <a:off x="2530475" y="3197225"/>
            <a:ext cx="1657350" cy="2603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100" i="1">
                <a:solidFill>
                  <a:srgbClr val="FF0000"/>
                </a:solidFill>
              </a:rPr>
              <a:t>Industry Announcement</a:t>
            </a:r>
          </a:p>
        </p:txBody>
      </p:sp>
      <p:sp>
        <p:nvSpPr>
          <p:cNvPr id="2211911" name="Rectangle 71"/>
          <p:cNvSpPr>
            <a:spLocks noChangeAspect="1" noChangeArrowheads="1"/>
          </p:cNvSpPr>
          <p:nvPr/>
        </p:nvSpPr>
        <p:spPr bwMode="auto">
          <a:xfrm>
            <a:off x="290513" y="2971800"/>
            <a:ext cx="18954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PDRR RFP Preparation</a:t>
            </a:r>
          </a:p>
          <a:p>
            <a:pPr fontAlgn="base">
              <a:spcBef>
                <a:spcPct val="0"/>
              </a:spcBef>
              <a:spcAft>
                <a:spcPct val="0"/>
              </a:spcAft>
            </a:pPr>
            <a:endParaRPr lang="en-US" sz="1400" u="sng">
              <a:solidFill>
                <a:srgbClr val="000000"/>
              </a:solidFill>
            </a:endParaRPr>
          </a:p>
          <a:p>
            <a:pPr fontAlgn="base">
              <a:spcBef>
                <a:spcPct val="0"/>
              </a:spcBef>
              <a:spcAft>
                <a:spcPct val="0"/>
              </a:spcAft>
            </a:pPr>
            <a:r>
              <a:rPr lang="en-US" sz="1400" u="sng">
                <a:solidFill>
                  <a:srgbClr val="000000"/>
                </a:solidFill>
              </a:rPr>
              <a:t>PDRR Source Selection</a:t>
            </a:r>
            <a:endParaRPr lang="en-US" sz="3200">
              <a:solidFill>
                <a:srgbClr val="000000"/>
              </a:solidFill>
              <a:latin typeface="Times New Roman" charset="0"/>
            </a:endParaRPr>
          </a:p>
        </p:txBody>
      </p:sp>
      <p:sp>
        <p:nvSpPr>
          <p:cNvPr id="2211912" name="Text Box 72"/>
          <p:cNvSpPr txBox="1">
            <a:spLocks noChangeArrowheads="1"/>
          </p:cNvSpPr>
          <p:nvPr/>
        </p:nvSpPr>
        <p:spPr bwMode="auto">
          <a:xfrm>
            <a:off x="5562600" y="1752600"/>
            <a:ext cx="29432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a:solidFill>
                  <a:srgbClr val="000000"/>
                </a:solidFill>
              </a:rPr>
              <a:t>Instrument contracts on-going</a:t>
            </a:r>
          </a:p>
        </p:txBody>
      </p:sp>
      <p:sp>
        <p:nvSpPr>
          <p:cNvPr id="2211913" name="Text Box 73"/>
          <p:cNvSpPr txBox="1">
            <a:spLocks noChangeArrowheads="1"/>
          </p:cNvSpPr>
          <p:nvPr/>
        </p:nvSpPr>
        <p:spPr bwMode="auto">
          <a:xfrm>
            <a:off x="5562600" y="2327275"/>
            <a:ext cx="29686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a:solidFill>
                  <a:srgbClr val="000000"/>
                </a:solidFill>
              </a:rPr>
              <a:t>Architecture Studies Complete</a:t>
            </a:r>
          </a:p>
        </p:txBody>
      </p:sp>
      <p:sp>
        <p:nvSpPr>
          <p:cNvPr id="2211914" name="Line 74"/>
          <p:cNvSpPr>
            <a:spLocks noChangeShapeType="1"/>
          </p:cNvSpPr>
          <p:nvPr/>
        </p:nvSpPr>
        <p:spPr bwMode="auto">
          <a:xfrm>
            <a:off x="4203700" y="1617663"/>
            <a:ext cx="7938" cy="446405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5" name="Text Box 75"/>
          <p:cNvSpPr txBox="1">
            <a:spLocks noChangeArrowheads="1"/>
          </p:cNvSpPr>
          <p:nvPr/>
        </p:nvSpPr>
        <p:spPr bwMode="auto">
          <a:xfrm>
            <a:off x="5562600" y="2927350"/>
            <a:ext cx="287337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a:solidFill>
                  <a:srgbClr val="000000"/>
                </a:solidFill>
              </a:rPr>
              <a:t>PDRR preparations underway</a:t>
            </a:r>
          </a:p>
        </p:txBody>
      </p:sp>
      <p:sp>
        <p:nvSpPr>
          <p:cNvPr id="2211916" name="Freeform 76"/>
          <p:cNvSpPr>
            <a:spLocks noChangeAspect="1"/>
          </p:cNvSpPr>
          <p:nvPr/>
        </p:nvSpPr>
        <p:spPr bwMode="auto">
          <a:xfrm>
            <a:off x="7593013" y="5791200"/>
            <a:ext cx="174625" cy="168275"/>
          </a:xfrm>
          <a:custGeom>
            <a:avLst/>
            <a:gdLst>
              <a:gd name="T0" fmla="*/ 67 w 133"/>
              <a:gd name="T1" fmla="*/ 0 h 133"/>
              <a:gd name="T2" fmla="*/ 0 w 133"/>
              <a:gd name="T3" fmla="*/ 133 h 133"/>
              <a:gd name="T4" fmla="*/ 133 w 133"/>
              <a:gd name="T5" fmla="*/ 133 h 133"/>
              <a:gd name="T6" fmla="*/ 67 w 133"/>
              <a:gd name="T7" fmla="*/ 0 h 133"/>
            </a:gdLst>
            <a:ahLst/>
            <a:cxnLst>
              <a:cxn ang="0">
                <a:pos x="T0" y="T1"/>
              </a:cxn>
              <a:cxn ang="0">
                <a:pos x="T2" y="T3"/>
              </a:cxn>
              <a:cxn ang="0">
                <a:pos x="T4" y="T5"/>
              </a:cxn>
              <a:cxn ang="0">
                <a:pos x="T6" y="T7"/>
              </a:cxn>
            </a:cxnLst>
            <a:rect l="0" t="0" r="r" b="b"/>
            <a:pathLst>
              <a:path w="133" h="133">
                <a:moveTo>
                  <a:pt x="67" y="0"/>
                </a:moveTo>
                <a:lnTo>
                  <a:pt x="0" y="133"/>
                </a:lnTo>
                <a:lnTo>
                  <a:pt x="133" y="133"/>
                </a:lnTo>
                <a:lnTo>
                  <a:pt x="67" y="0"/>
                </a:lnTo>
                <a:close/>
              </a:path>
            </a:pathLst>
          </a:custGeom>
          <a:solidFill>
            <a:srgbClr val="0000FF"/>
          </a:solidFill>
          <a:ln w="0">
            <a:solidFill>
              <a:srgbClr val="000000"/>
            </a:solidFill>
            <a:prstDash val="solid"/>
            <a:round/>
            <a:headEnd/>
            <a:tailEnd/>
          </a:ln>
        </p:spPr>
        <p:txBody>
          <a:bodyP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7" name="Rectangle 77"/>
          <p:cNvSpPr>
            <a:spLocks noChangeAspect="1" noChangeArrowheads="1"/>
          </p:cNvSpPr>
          <p:nvPr/>
        </p:nvSpPr>
        <p:spPr bwMode="auto">
          <a:xfrm>
            <a:off x="333375" y="5730875"/>
            <a:ext cx="5810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a:solidFill>
                  <a:srgbClr val="000000"/>
                </a:solidFill>
              </a:rPr>
              <a:t>Launch</a:t>
            </a:r>
            <a:endParaRPr lang="en-US" sz="1200">
              <a:solidFill>
                <a:srgbClr val="000000"/>
              </a:solidFill>
            </a:endParaRPr>
          </a:p>
        </p:txBody>
      </p:sp>
      <p:sp>
        <p:nvSpPr>
          <p:cNvPr id="2211918" name="AutoShape 78"/>
          <p:cNvSpPr>
            <a:spLocks/>
          </p:cNvSpPr>
          <p:nvPr/>
        </p:nvSpPr>
        <p:spPr bwMode="auto">
          <a:xfrm>
            <a:off x="5524500" y="3695700"/>
            <a:ext cx="333375" cy="1485900"/>
          </a:xfrm>
          <a:prstGeom prst="rightBrace">
            <a:avLst>
              <a:gd name="adj1" fmla="val 37143"/>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a:solidFill>
                <a:srgbClr val="FFFFFF"/>
              </a:solidFill>
              <a:latin typeface="Arial Black" pitchFamily="34" charset="0"/>
            </a:endParaRPr>
          </a:p>
        </p:txBody>
      </p:sp>
      <p:sp>
        <p:nvSpPr>
          <p:cNvPr id="2211919" name="Text Box 79"/>
          <p:cNvSpPr txBox="1">
            <a:spLocks noChangeArrowheads="1"/>
          </p:cNvSpPr>
          <p:nvPr/>
        </p:nvSpPr>
        <p:spPr bwMode="auto">
          <a:xfrm>
            <a:off x="5865813" y="4022725"/>
            <a:ext cx="2779712" cy="777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500" b="1">
                <a:solidFill>
                  <a:srgbClr val="000000"/>
                </a:solidFill>
              </a:rPr>
              <a:t>Instrument development responsibility transitioned to prime contractor</a:t>
            </a:r>
          </a:p>
        </p:txBody>
      </p:sp>
      <p:pic>
        <p:nvPicPr>
          <p:cNvPr id="2211920" name="Picture 80"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2211921" name="Picture 81"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p:nvPr/>
        </p:nvSpPr>
        <p:spPr>
          <a:xfrm>
            <a:off x="6808619" y="6172200"/>
            <a:ext cx="1954381" cy="369332"/>
          </a:xfrm>
          <a:prstGeom prst="rect">
            <a:avLst/>
          </a:prstGeom>
          <a:solidFill>
            <a:srgbClr val="FFFF00"/>
          </a:solidFill>
        </p:spPr>
        <p:txBody>
          <a:bodyPr wrap="none" rtlCol="0">
            <a:spAutoFit/>
          </a:bodyPr>
          <a:lstStyle/>
          <a:p>
            <a:r>
              <a:rPr lang="en-US" dirty="0">
                <a:solidFill>
                  <a:srgbClr val="000000"/>
                </a:solidFill>
              </a:rPr>
              <a:t>2012 launch date</a:t>
            </a:r>
          </a:p>
        </p:txBody>
      </p:sp>
    </p:spTree>
    <p:extLst>
      <p:ext uri="{BB962C8B-B14F-4D97-AF65-F5344CB8AC3E}">
        <p14:creationId xmlns:p14="http://schemas.microsoft.com/office/powerpoint/2010/main" val="1816539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76225" y="954088"/>
            <a:ext cx="8553450" cy="510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7" name="Rectangle 3"/>
          <p:cNvSpPr>
            <a:spLocks noChangeArrowheads="1"/>
          </p:cNvSpPr>
          <p:nvPr/>
        </p:nvSpPr>
        <p:spPr bwMode="auto">
          <a:xfrm>
            <a:off x="261938" y="1020763"/>
            <a:ext cx="8577262" cy="5026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8" name="Rectangle 4"/>
          <p:cNvSpPr>
            <a:spLocks noChangeArrowheads="1"/>
          </p:cNvSpPr>
          <p:nvPr/>
        </p:nvSpPr>
        <p:spPr bwMode="auto">
          <a:xfrm>
            <a:off x="6692900" y="6173788"/>
            <a:ext cx="22764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a:solidFill>
                  <a:srgbClr val="000000"/>
                </a:solidFill>
                <a:latin typeface="Helvetica" pitchFamily="34" charset="0"/>
              </a:rPr>
              <a:t> Satellite is operational beyond design life</a:t>
            </a:r>
            <a:endParaRPr lang="en-US" altLang="en-US" sz="1600" b="1">
              <a:solidFill>
                <a:srgbClr val="000000"/>
              </a:solidFill>
            </a:endParaRPr>
          </a:p>
        </p:txBody>
      </p:sp>
      <p:sp>
        <p:nvSpPr>
          <p:cNvPr id="6149" name="Freeform 5"/>
          <p:cNvSpPr>
            <a:spLocks/>
          </p:cNvSpPr>
          <p:nvPr/>
        </p:nvSpPr>
        <p:spPr bwMode="auto">
          <a:xfrm>
            <a:off x="5649913" y="6237288"/>
            <a:ext cx="993775" cy="6350"/>
          </a:xfrm>
          <a:custGeom>
            <a:avLst/>
            <a:gdLst>
              <a:gd name="T0" fmla="*/ 0 w 626"/>
              <a:gd name="T1" fmla="*/ 0 h 4"/>
              <a:gd name="T2" fmla="*/ 626 w 626"/>
              <a:gd name="T3" fmla="*/ 4 h 4"/>
            </a:gdLst>
            <a:ahLst/>
            <a:cxnLst>
              <a:cxn ang="0">
                <a:pos x="T0" y="T1"/>
              </a:cxn>
              <a:cxn ang="0">
                <a:pos x="T2" y="T3"/>
              </a:cxn>
            </a:cxnLst>
            <a:rect l="0" t="0" r="r" b="b"/>
            <a:pathLst>
              <a:path w="626" h="4">
                <a:moveTo>
                  <a:pt x="0" y="0"/>
                </a:moveTo>
                <a:lnTo>
                  <a:pt x="626" y="4"/>
                </a:lnTo>
              </a:path>
            </a:pathLst>
          </a:custGeom>
          <a:noFill/>
          <a:ln w="57150">
            <a:solidFill>
              <a:srgbClr val="FF0000"/>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50" name="Rectangle 6" descr="Light upward diagonal"/>
          <p:cNvSpPr>
            <a:spLocks noChangeArrowheads="1"/>
          </p:cNvSpPr>
          <p:nvPr/>
        </p:nvSpPr>
        <p:spPr bwMode="auto">
          <a:xfrm>
            <a:off x="5651500" y="6415088"/>
            <a:ext cx="992188" cy="119062"/>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151" name="Rectangle 7"/>
          <p:cNvSpPr>
            <a:spLocks noChangeArrowheads="1"/>
          </p:cNvSpPr>
          <p:nvPr/>
        </p:nvSpPr>
        <p:spPr bwMode="auto">
          <a:xfrm>
            <a:off x="6692900" y="6383338"/>
            <a:ext cx="1289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a:solidFill>
                  <a:srgbClr val="000000"/>
                </a:solidFill>
                <a:latin typeface="Helvetica" pitchFamily="34" charset="0"/>
              </a:rPr>
              <a:t> On-orbit GOES storage</a:t>
            </a:r>
            <a:endParaRPr lang="en-US" altLang="en-US" sz="1600" b="1">
              <a:solidFill>
                <a:srgbClr val="000000"/>
              </a:solidFill>
            </a:endParaRPr>
          </a:p>
        </p:txBody>
      </p:sp>
      <p:sp>
        <p:nvSpPr>
          <p:cNvPr id="6152" name="Rectangle 8"/>
          <p:cNvSpPr>
            <a:spLocks noChangeArrowheads="1"/>
          </p:cNvSpPr>
          <p:nvPr/>
        </p:nvSpPr>
        <p:spPr bwMode="auto">
          <a:xfrm>
            <a:off x="685800" y="0"/>
            <a:ext cx="7772400" cy="957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nchor="ctr"/>
          <a:lstStyle/>
          <a:p>
            <a:pPr algn="ctr" fontAlgn="base">
              <a:spcBef>
                <a:spcPct val="0"/>
              </a:spcBef>
              <a:spcAft>
                <a:spcPct val="0"/>
              </a:spcAft>
            </a:pPr>
            <a:endParaRPr lang="en-US" sz="2000">
              <a:solidFill>
                <a:srgbClr val="000000"/>
              </a:solidFill>
            </a:endParaRPr>
          </a:p>
        </p:txBody>
      </p:sp>
      <p:sp>
        <p:nvSpPr>
          <p:cNvPr id="6153" name="Text Box 9"/>
          <p:cNvSpPr txBox="1">
            <a:spLocks noChangeArrowheads="1"/>
          </p:cNvSpPr>
          <p:nvPr/>
        </p:nvSpPr>
        <p:spPr bwMode="auto">
          <a:xfrm>
            <a:off x="327025" y="273050"/>
            <a:ext cx="8486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200" b="1">
                <a:solidFill>
                  <a:srgbClr val="000000"/>
                </a:solidFill>
                <a:latin typeface="Arial Black" pitchFamily="34" charset="0"/>
              </a:rPr>
              <a:t>Continuity of GOES Operational Satellite Program</a:t>
            </a:r>
          </a:p>
          <a:p>
            <a:pPr algn="ctr" fontAlgn="base">
              <a:spcBef>
                <a:spcPct val="0"/>
              </a:spcBef>
              <a:spcAft>
                <a:spcPct val="0"/>
              </a:spcAft>
            </a:pPr>
            <a:endParaRPr lang="en-US" sz="2200">
              <a:solidFill>
                <a:srgbClr val="000000"/>
              </a:solidFill>
              <a:latin typeface="Arial Black" pitchFamily="34" charset="0"/>
            </a:endParaRPr>
          </a:p>
        </p:txBody>
      </p:sp>
      <p:sp>
        <p:nvSpPr>
          <p:cNvPr id="6154" name="Line 10"/>
          <p:cNvSpPr>
            <a:spLocks noChangeShapeType="1"/>
          </p:cNvSpPr>
          <p:nvPr/>
        </p:nvSpPr>
        <p:spPr bwMode="auto">
          <a:xfrm>
            <a:off x="265113" y="966788"/>
            <a:ext cx="1587" cy="51101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55" name="Line 11"/>
          <p:cNvSpPr>
            <a:spLocks noChangeShapeType="1"/>
          </p:cNvSpPr>
          <p:nvPr/>
        </p:nvSpPr>
        <p:spPr bwMode="auto">
          <a:xfrm flipV="1">
            <a:off x="8847138" y="963613"/>
            <a:ext cx="1587" cy="51085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nvGrpSpPr>
          <p:cNvPr id="6156" name="Group 12"/>
          <p:cNvGrpSpPr>
            <a:grpSpLocks/>
          </p:cNvGrpSpPr>
          <p:nvPr/>
        </p:nvGrpSpPr>
        <p:grpSpPr bwMode="auto">
          <a:xfrm>
            <a:off x="249238" y="976313"/>
            <a:ext cx="8605837" cy="222250"/>
            <a:chOff x="157" y="615"/>
            <a:chExt cx="5421" cy="140"/>
          </a:xfrm>
        </p:grpSpPr>
        <p:sp>
          <p:nvSpPr>
            <p:cNvPr id="6157" name="Line 13"/>
            <p:cNvSpPr>
              <a:spLocks noChangeShapeType="1"/>
            </p:cNvSpPr>
            <p:nvPr/>
          </p:nvSpPr>
          <p:spPr bwMode="auto">
            <a:xfrm flipV="1">
              <a:off x="178" y="752"/>
              <a:ext cx="540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58" name="Line 14"/>
            <p:cNvSpPr>
              <a:spLocks noChangeShapeType="1"/>
            </p:cNvSpPr>
            <p:nvPr/>
          </p:nvSpPr>
          <p:spPr bwMode="auto">
            <a:xfrm flipV="1">
              <a:off x="157" y="615"/>
              <a:ext cx="542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59" name="Rectangle 15"/>
            <p:cNvSpPr>
              <a:spLocks noChangeArrowheads="1"/>
            </p:cNvSpPr>
            <p:nvPr/>
          </p:nvSpPr>
          <p:spPr bwMode="auto">
            <a:xfrm>
              <a:off x="179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2009</a:t>
              </a:r>
              <a:endParaRPr lang="en-US" altLang="en-US" sz="1600" b="1">
                <a:solidFill>
                  <a:srgbClr val="000000"/>
                </a:solidFill>
              </a:endParaRPr>
            </a:p>
          </p:txBody>
        </p:sp>
        <p:sp>
          <p:nvSpPr>
            <p:cNvPr id="6160" name="Rectangle 16"/>
            <p:cNvSpPr>
              <a:spLocks noChangeArrowheads="1"/>
            </p:cNvSpPr>
            <p:nvPr/>
          </p:nvSpPr>
          <p:spPr bwMode="auto">
            <a:xfrm>
              <a:off x="213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2010</a:t>
              </a:r>
              <a:endParaRPr lang="en-US" altLang="en-US" sz="1600" b="1">
                <a:solidFill>
                  <a:srgbClr val="000000"/>
                </a:solidFill>
              </a:endParaRPr>
            </a:p>
          </p:txBody>
        </p:sp>
        <p:sp>
          <p:nvSpPr>
            <p:cNvPr id="6161" name="Rectangle 17"/>
            <p:cNvSpPr>
              <a:spLocks noChangeArrowheads="1"/>
            </p:cNvSpPr>
            <p:nvPr/>
          </p:nvSpPr>
          <p:spPr bwMode="auto">
            <a:xfrm>
              <a:off x="214"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2004</a:t>
              </a:r>
              <a:endParaRPr lang="en-US" altLang="en-US" sz="1600" b="1">
                <a:solidFill>
                  <a:srgbClr val="000000"/>
                </a:solidFill>
              </a:endParaRPr>
            </a:p>
          </p:txBody>
        </p:sp>
        <p:sp>
          <p:nvSpPr>
            <p:cNvPr id="6162" name="Rectangle 18"/>
            <p:cNvSpPr>
              <a:spLocks noChangeArrowheads="1"/>
            </p:cNvSpPr>
            <p:nvPr/>
          </p:nvSpPr>
          <p:spPr bwMode="auto">
            <a:xfrm>
              <a:off x="51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2005</a:t>
              </a:r>
              <a:endParaRPr lang="en-US" altLang="en-US" sz="1600" b="1">
                <a:solidFill>
                  <a:srgbClr val="000000"/>
                </a:solidFill>
              </a:endParaRPr>
            </a:p>
          </p:txBody>
        </p:sp>
        <p:sp>
          <p:nvSpPr>
            <p:cNvPr id="6163" name="Rectangle 19"/>
            <p:cNvSpPr>
              <a:spLocks noChangeArrowheads="1"/>
            </p:cNvSpPr>
            <p:nvPr/>
          </p:nvSpPr>
          <p:spPr bwMode="auto">
            <a:xfrm>
              <a:off x="81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2006</a:t>
              </a:r>
              <a:endParaRPr lang="en-US" altLang="en-US" sz="1600" b="1">
                <a:solidFill>
                  <a:srgbClr val="000000"/>
                </a:solidFill>
              </a:endParaRPr>
            </a:p>
          </p:txBody>
        </p:sp>
        <p:sp>
          <p:nvSpPr>
            <p:cNvPr id="6164" name="Rectangle 20"/>
            <p:cNvSpPr>
              <a:spLocks noChangeArrowheads="1"/>
            </p:cNvSpPr>
            <p:nvPr/>
          </p:nvSpPr>
          <p:spPr bwMode="auto">
            <a:xfrm>
              <a:off x="113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2007</a:t>
              </a:r>
              <a:endParaRPr lang="en-US" altLang="en-US" sz="1600" b="1">
                <a:solidFill>
                  <a:srgbClr val="000000"/>
                </a:solidFill>
              </a:endParaRPr>
            </a:p>
          </p:txBody>
        </p:sp>
        <p:sp>
          <p:nvSpPr>
            <p:cNvPr id="6165" name="Rectangle 21"/>
            <p:cNvSpPr>
              <a:spLocks noChangeArrowheads="1"/>
            </p:cNvSpPr>
            <p:nvPr/>
          </p:nvSpPr>
          <p:spPr bwMode="auto">
            <a:xfrm>
              <a:off x="14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dirty="0">
                  <a:solidFill>
                    <a:srgbClr val="000000"/>
                  </a:solidFill>
                </a:rPr>
                <a:t>2008</a:t>
              </a:r>
              <a:endParaRPr lang="en-US" altLang="en-US" sz="1600" b="1" dirty="0">
                <a:solidFill>
                  <a:srgbClr val="000000"/>
                </a:solidFill>
              </a:endParaRPr>
            </a:p>
          </p:txBody>
        </p:sp>
        <p:sp>
          <p:nvSpPr>
            <p:cNvPr id="6166" name="Rectangle 22"/>
            <p:cNvSpPr>
              <a:spLocks noChangeArrowheads="1"/>
            </p:cNvSpPr>
            <p:nvPr/>
          </p:nvSpPr>
          <p:spPr bwMode="auto">
            <a:xfrm>
              <a:off x="2461"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2011</a:t>
              </a:r>
              <a:endParaRPr lang="en-US" altLang="en-US" sz="1600" b="1">
                <a:solidFill>
                  <a:srgbClr val="000000"/>
                </a:solidFill>
              </a:endParaRPr>
            </a:p>
          </p:txBody>
        </p:sp>
        <p:sp>
          <p:nvSpPr>
            <p:cNvPr id="6167" name="Rectangle 23"/>
            <p:cNvSpPr>
              <a:spLocks noChangeArrowheads="1"/>
            </p:cNvSpPr>
            <p:nvPr/>
          </p:nvSpPr>
          <p:spPr bwMode="auto">
            <a:xfrm>
              <a:off x="2779"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2012</a:t>
              </a:r>
              <a:endParaRPr lang="en-US" altLang="en-US" sz="1600" b="1">
                <a:solidFill>
                  <a:srgbClr val="000000"/>
                </a:solidFill>
              </a:endParaRPr>
            </a:p>
          </p:txBody>
        </p:sp>
        <p:sp>
          <p:nvSpPr>
            <p:cNvPr id="6168" name="Rectangle 24"/>
            <p:cNvSpPr>
              <a:spLocks noChangeArrowheads="1"/>
            </p:cNvSpPr>
            <p:nvPr/>
          </p:nvSpPr>
          <p:spPr bwMode="auto">
            <a:xfrm>
              <a:off x="312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2013</a:t>
              </a:r>
              <a:endParaRPr lang="en-US" altLang="en-US" sz="1600" b="1">
                <a:solidFill>
                  <a:srgbClr val="000000"/>
                </a:solidFill>
              </a:endParaRPr>
            </a:p>
          </p:txBody>
        </p:sp>
        <p:sp>
          <p:nvSpPr>
            <p:cNvPr id="6169" name="Rectangle 25"/>
            <p:cNvSpPr>
              <a:spLocks noChangeArrowheads="1"/>
            </p:cNvSpPr>
            <p:nvPr/>
          </p:nvSpPr>
          <p:spPr bwMode="auto">
            <a:xfrm>
              <a:off x="343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2014</a:t>
              </a:r>
              <a:endParaRPr lang="en-US" altLang="en-US" sz="1600" b="1">
                <a:solidFill>
                  <a:srgbClr val="000000"/>
                </a:solidFill>
              </a:endParaRPr>
            </a:p>
          </p:txBody>
        </p:sp>
        <p:sp>
          <p:nvSpPr>
            <p:cNvPr id="6170" name="Rectangle 26"/>
            <p:cNvSpPr>
              <a:spLocks noChangeArrowheads="1"/>
            </p:cNvSpPr>
            <p:nvPr/>
          </p:nvSpPr>
          <p:spPr bwMode="auto">
            <a:xfrm>
              <a:off x="3745"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2015</a:t>
              </a:r>
              <a:endParaRPr lang="en-US" altLang="en-US" sz="1600" b="1">
                <a:solidFill>
                  <a:srgbClr val="000000"/>
                </a:solidFill>
              </a:endParaRPr>
            </a:p>
          </p:txBody>
        </p:sp>
        <p:sp>
          <p:nvSpPr>
            <p:cNvPr id="6171" name="Rectangle 27"/>
            <p:cNvSpPr>
              <a:spLocks noChangeArrowheads="1"/>
            </p:cNvSpPr>
            <p:nvPr/>
          </p:nvSpPr>
          <p:spPr bwMode="auto">
            <a:xfrm>
              <a:off x="405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2016</a:t>
              </a:r>
              <a:endParaRPr lang="en-US" altLang="en-US" sz="1600" b="1">
                <a:solidFill>
                  <a:srgbClr val="000000"/>
                </a:solidFill>
              </a:endParaRPr>
            </a:p>
          </p:txBody>
        </p:sp>
        <p:sp>
          <p:nvSpPr>
            <p:cNvPr id="6172" name="Rectangle 28"/>
            <p:cNvSpPr>
              <a:spLocks noChangeArrowheads="1"/>
            </p:cNvSpPr>
            <p:nvPr/>
          </p:nvSpPr>
          <p:spPr bwMode="auto">
            <a:xfrm>
              <a:off x="43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2017</a:t>
              </a:r>
              <a:endParaRPr lang="en-US" altLang="en-US" sz="1600" b="1">
                <a:solidFill>
                  <a:srgbClr val="000000"/>
                </a:solidFill>
              </a:endParaRPr>
            </a:p>
          </p:txBody>
        </p:sp>
        <p:sp>
          <p:nvSpPr>
            <p:cNvPr id="6173" name="Rectangle 29"/>
            <p:cNvSpPr>
              <a:spLocks noChangeArrowheads="1"/>
            </p:cNvSpPr>
            <p:nvPr/>
          </p:nvSpPr>
          <p:spPr bwMode="auto">
            <a:xfrm>
              <a:off x="467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2018</a:t>
              </a:r>
              <a:endParaRPr lang="en-US" altLang="en-US" sz="1600" b="1">
                <a:solidFill>
                  <a:srgbClr val="000000"/>
                </a:solidFill>
              </a:endParaRPr>
            </a:p>
          </p:txBody>
        </p:sp>
        <p:sp>
          <p:nvSpPr>
            <p:cNvPr id="6174" name="Rectangle 30"/>
            <p:cNvSpPr>
              <a:spLocks noChangeArrowheads="1"/>
            </p:cNvSpPr>
            <p:nvPr/>
          </p:nvSpPr>
          <p:spPr bwMode="auto">
            <a:xfrm>
              <a:off x="502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2019</a:t>
              </a:r>
              <a:endParaRPr lang="en-US" altLang="en-US" sz="1600" b="1">
                <a:solidFill>
                  <a:srgbClr val="000000"/>
                </a:solidFill>
              </a:endParaRPr>
            </a:p>
          </p:txBody>
        </p:sp>
        <p:sp>
          <p:nvSpPr>
            <p:cNvPr id="6175" name="Rectangle 31"/>
            <p:cNvSpPr>
              <a:spLocks noChangeArrowheads="1"/>
            </p:cNvSpPr>
            <p:nvPr/>
          </p:nvSpPr>
          <p:spPr bwMode="auto">
            <a:xfrm>
              <a:off x="534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2020</a:t>
              </a:r>
              <a:endParaRPr lang="en-US" altLang="en-US" sz="1600" b="1">
                <a:solidFill>
                  <a:srgbClr val="000000"/>
                </a:solidFill>
              </a:endParaRPr>
            </a:p>
          </p:txBody>
        </p:sp>
      </p:grpSp>
      <p:grpSp>
        <p:nvGrpSpPr>
          <p:cNvPr id="6176" name="Group 32"/>
          <p:cNvGrpSpPr>
            <a:grpSpLocks/>
          </p:cNvGrpSpPr>
          <p:nvPr/>
        </p:nvGrpSpPr>
        <p:grpSpPr bwMode="auto">
          <a:xfrm>
            <a:off x="257175" y="969963"/>
            <a:ext cx="8591550" cy="5094287"/>
            <a:chOff x="162" y="611"/>
            <a:chExt cx="5412" cy="3209"/>
          </a:xfrm>
        </p:grpSpPr>
        <p:sp>
          <p:nvSpPr>
            <p:cNvPr id="6177" name="Line 33"/>
            <p:cNvSpPr>
              <a:spLocks noChangeShapeType="1"/>
            </p:cNvSpPr>
            <p:nvPr/>
          </p:nvSpPr>
          <p:spPr bwMode="auto">
            <a:xfrm flipH="1" flipV="1">
              <a:off x="4940" y="626"/>
              <a:ext cx="34"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78" name="Line 34"/>
            <p:cNvSpPr>
              <a:spLocks noChangeShapeType="1"/>
            </p:cNvSpPr>
            <p:nvPr/>
          </p:nvSpPr>
          <p:spPr bwMode="auto">
            <a:xfrm flipV="1">
              <a:off x="5276" y="621"/>
              <a:ext cx="1"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79" name="Line 35"/>
            <p:cNvSpPr>
              <a:spLocks noChangeShapeType="1"/>
            </p:cNvSpPr>
            <p:nvPr/>
          </p:nvSpPr>
          <p:spPr bwMode="auto">
            <a:xfrm flipV="1">
              <a:off x="4321" y="613"/>
              <a:ext cx="1" cy="32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0" name="Line 36"/>
            <p:cNvSpPr>
              <a:spLocks noChangeShapeType="1"/>
            </p:cNvSpPr>
            <p:nvPr/>
          </p:nvSpPr>
          <p:spPr bwMode="auto">
            <a:xfrm flipV="1">
              <a:off x="4648" y="616"/>
              <a:ext cx="1" cy="32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nvGrpSpPr>
            <p:cNvPr id="6181" name="Group 37"/>
            <p:cNvGrpSpPr>
              <a:grpSpLocks/>
            </p:cNvGrpSpPr>
            <p:nvPr/>
          </p:nvGrpSpPr>
          <p:grpSpPr bwMode="auto">
            <a:xfrm>
              <a:off x="162" y="611"/>
              <a:ext cx="5412" cy="3205"/>
              <a:chOff x="162" y="611"/>
              <a:chExt cx="5412" cy="3205"/>
            </a:xfrm>
          </p:grpSpPr>
          <p:sp>
            <p:nvSpPr>
              <p:cNvPr id="6182" name="Line 38"/>
              <p:cNvSpPr>
                <a:spLocks noChangeShapeType="1"/>
              </p:cNvSpPr>
              <p:nvPr/>
            </p:nvSpPr>
            <p:spPr bwMode="auto">
              <a:xfrm>
                <a:off x="3394" y="611"/>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3" name="Line 39"/>
              <p:cNvSpPr>
                <a:spLocks noChangeShapeType="1"/>
              </p:cNvSpPr>
              <p:nvPr/>
            </p:nvSpPr>
            <p:spPr bwMode="auto">
              <a:xfrm flipV="1">
                <a:off x="2400" y="613"/>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4" name="Line 40"/>
              <p:cNvSpPr>
                <a:spLocks noChangeShapeType="1"/>
              </p:cNvSpPr>
              <p:nvPr/>
            </p:nvSpPr>
            <p:spPr bwMode="auto">
              <a:xfrm flipV="1">
                <a:off x="2723" y="613"/>
                <a:ext cx="3" cy="32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5" name="Line 41"/>
              <p:cNvSpPr>
                <a:spLocks noChangeShapeType="1"/>
              </p:cNvSpPr>
              <p:nvPr/>
            </p:nvSpPr>
            <p:spPr bwMode="auto">
              <a:xfrm flipV="1">
                <a:off x="3045" y="613"/>
                <a:ext cx="6"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6" name="Line 42"/>
              <p:cNvSpPr>
                <a:spLocks noChangeShapeType="1"/>
              </p:cNvSpPr>
              <p:nvPr/>
            </p:nvSpPr>
            <p:spPr bwMode="auto">
              <a:xfrm flipV="1">
                <a:off x="3711" y="613"/>
                <a:ext cx="2" cy="32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87" name="Line 43"/>
              <p:cNvSpPr>
                <a:spLocks noChangeShapeType="1"/>
              </p:cNvSpPr>
              <p:nvPr/>
            </p:nvSpPr>
            <p:spPr bwMode="auto">
              <a:xfrm flipV="1">
                <a:off x="4008" y="613"/>
                <a:ext cx="1"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nvGrpSpPr>
              <p:cNvPr id="6188" name="Group 44"/>
              <p:cNvGrpSpPr>
                <a:grpSpLocks/>
              </p:cNvGrpSpPr>
              <p:nvPr/>
            </p:nvGrpSpPr>
            <p:grpSpPr bwMode="auto">
              <a:xfrm>
                <a:off x="162" y="612"/>
                <a:ext cx="5412" cy="3204"/>
                <a:chOff x="162" y="612"/>
                <a:chExt cx="5412" cy="3204"/>
              </a:xfrm>
            </p:grpSpPr>
            <p:sp>
              <p:nvSpPr>
                <p:cNvPr id="6189" name="Line 45"/>
                <p:cNvSpPr>
                  <a:spLocks noChangeShapeType="1"/>
                </p:cNvSpPr>
                <p:nvPr/>
              </p:nvSpPr>
              <p:spPr bwMode="auto">
                <a:xfrm>
                  <a:off x="2063"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0" name="Line 46"/>
                <p:cNvSpPr>
                  <a:spLocks noChangeShapeType="1"/>
                </p:cNvSpPr>
                <p:nvPr/>
              </p:nvSpPr>
              <p:spPr bwMode="auto">
                <a:xfrm>
                  <a:off x="1413" y="618"/>
                  <a:ext cx="1" cy="3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1" name="Line 47"/>
                <p:cNvSpPr>
                  <a:spLocks noChangeShapeType="1"/>
                </p:cNvSpPr>
                <p:nvPr/>
              </p:nvSpPr>
              <p:spPr bwMode="auto">
                <a:xfrm>
                  <a:off x="456"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2" name="Line 48"/>
                <p:cNvSpPr>
                  <a:spLocks noChangeShapeType="1"/>
                </p:cNvSpPr>
                <p:nvPr/>
              </p:nvSpPr>
              <p:spPr bwMode="auto">
                <a:xfrm>
                  <a:off x="769"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3" name="Line 49"/>
                <p:cNvSpPr>
                  <a:spLocks noChangeShapeType="1"/>
                </p:cNvSpPr>
                <p:nvPr/>
              </p:nvSpPr>
              <p:spPr bwMode="auto">
                <a:xfrm flipV="1">
                  <a:off x="1076" y="613"/>
                  <a:ext cx="6" cy="3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4" name="Line 50"/>
                <p:cNvSpPr>
                  <a:spLocks noChangeShapeType="1"/>
                </p:cNvSpPr>
                <p:nvPr/>
              </p:nvSpPr>
              <p:spPr bwMode="auto">
                <a:xfrm>
                  <a:off x="1732"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195" name="Rectangle 51"/>
                <p:cNvSpPr>
                  <a:spLocks noChangeArrowheads="1"/>
                </p:cNvSpPr>
                <p:nvPr/>
              </p:nvSpPr>
              <p:spPr bwMode="auto">
                <a:xfrm>
                  <a:off x="162" y="612"/>
                  <a:ext cx="5412" cy="32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grpSp>
      <p:grpSp>
        <p:nvGrpSpPr>
          <p:cNvPr id="6196" name="Group 52"/>
          <p:cNvGrpSpPr>
            <a:grpSpLocks/>
          </p:cNvGrpSpPr>
          <p:nvPr/>
        </p:nvGrpSpPr>
        <p:grpSpPr bwMode="auto">
          <a:xfrm>
            <a:off x="249238" y="1530350"/>
            <a:ext cx="2454275" cy="168275"/>
            <a:chOff x="157" y="964"/>
            <a:chExt cx="1546" cy="106"/>
          </a:xfrm>
        </p:grpSpPr>
        <p:sp>
          <p:nvSpPr>
            <p:cNvPr id="6197" name="Rectangle 53"/>
            <p:cNvSpPr>
              <a:spLocks noChangeArrowheads="1"/>
            </p:cNvSpPr>
            <p:nvPr/>
          </p:nvSpPr>
          <p:spPr bwMode="auto">
            <a:xfrm>
              <a:off x="928" y="964"/>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10 </a:t>
              </a:r>
              <a:endParaRPr lang="en-US" altLang="en-US" sz="1600" b="1">
                <a:solidFill>
                  <a:srgbClr val="000000"/>
                </a:solidFill>
              </a:endParaRPr>
            </a:p>
          </p:txBody>
        </p:sp>
        <p:sp>
          <p:nvSpPr>
            <p:cNvPr id="6198" name="Line 54"/>
            <p:cNvSpPr>
              <a:spLocks noChangeShapeType="1"/>
            </p:cNvSpPr>
            <p:nvPr/>
          </p:nvSpPr>
          <p:spPr bwMode="auto">
            <a:xfrm>
              <a:off x="157" y="1017"/>
              <a:ext cx="777" cy="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99" name="Rectangle 55"/>
            <p:cNvSpPr>
              <a:spLocks noChangeArrowheads="1"/>
            </p:cNvSpPr>
            <p:nvPr/>
          </p:nvSpPr>
          <p:spPr bwMode="auto">
            <a:xfrm>
              <a:off x="1360" y="964"/>
              <a:ext cx="343"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a:solidFill>
                    <a:srgbClr val="333399"/>
                  </a:solidFill>
                </a:rPr>
                <a:t> Backup</a:t>
              </a:r>
              <a:endParaRPr lang="en-US" altLang="en-US" sz="1600" b="1" i="1">
                <a:solidFill>
                  <a:srgbClr val="333399"/>
                </a:solidFill>
              </a:endParaRPr>
            </a:p>
          </p:txBody>
        </p:sp>
      </p:grpSp>
      <p:sp>
        <p:nvSpPr>
          <p:cNvPr id="6200" name="Rectangle 56"/>
          <p:cNvSpPr>
            <a:spLocks noChangeArrowheads="1"/>
          </p:cNvSpPr>
          <p:nvPr/>
        </p:nvSpPr>
        <p:spPr bwMode="auto">
          <a:xfrm>
            <a:off x="4448175" y="2224088"/>
            <a:ext cx="7635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a:solidFill>
                  <a:srgbClr val="000000"/>
                </a:solidFill>
              </a:rPr>
              <a:t>GOES 11 </a:t>
            </a:r>
            <a:endParaRPr lang="en-US" altLang="en-US" sz="1600" b="1">
              <a:solidFill>
                <a:srgbClr val="000000"/>
              </a:solidFill>
            </a:endParaRPr>
          </a:p>
        </p:txBody>
      </p:sp>
      <p:grpSp>
        <p:nvGrpSpPr>
          <p:cNvPr id="6201" name="Group 57"/>
          <p:cNvGrpSpPr>
            <a:grpSpLocks/>
          </p:cNvGrpSpPr>
          <p:nvPr/>
        </p:nvGrpSpPr>
        <p:grpSpPr bwMode="auto">
          <a:xfrm>
            <a:off x="292100" y="2192338"/>
            <a:ext cx="4033838" cy="238125"/>
            <a:chOff x="184" y="1381"/>
            <a:chExt cx="2541" cy="150"/>
          </a:xfrm>
        </p:grpSpPr>
        <p:sp>
          <p:nvSpPr>
            <p:cNvPr id="6202" name="Rectangle 58" descr="Light upward diagonal"/>
            <p:cNvSpPr>
              <a:spLocks noChangeArrowheads="1"/>
            </p:cNvSpPr>
            <p:nvPr/>
          </p:nvSpPr>
          <p:spPr bwMode="auto">
            <a:xfrm>
              <a:off x="184" y="1381"/>
              <a:ext cx="75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03" name="Rectangle 59"/>
            <p:cNvSpPr>
              <a:spLocks noChangeArrowheads="1"/>
            </p:cNvSpPr>
            <p:nvPr/>
          </p:nvSpPr>
          <p:spPr bwMode="auto">
            <a:xfrm>
              <a:off x="925" y="1381"/>
              <a:ext cx="1800"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grpSp>
        <p:nvGrpSpPr>
          <p:cNvPr id="6204" name="Group 60"/>
          <p:cNvGrpSpPr>
            <a:grpSpLocks/>
          </p:cNvGrpSpPr>
          <p:nvPr/>
        </p:nvGrpSpPr>
        <p:grpSpPr bwMode="auto">
          <a:xfrm>
            <a:off x="1446213" y="3521075"/>
            <a:ext cx="4283075" cy="238125"/>
            <a:chOff x="911" y="2218"/>
            <a:chExt cx="2698" cy="150"/>
          </a:xfrm>
        </p:grpSpPr>
        <p:sp>
          <p:nvSpPr>
            <p:cNvPr id="6205" name="Rectangle 61" descr="Light upward diagonal"/>
            <p:cNvSpPr>
              <a:spLocks noChangeArrowheads="1"/>
            </p:cNvSpPr>
            <p:nvPr/>
          </p:nvSpPr>
          <p:spPr bwMode="auto">
            <a:xfrm>
              <a:off x="911" y="2218"/>
              <a:ext cx="108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06" name="Rectangle 62"/>
            <p:cNvSpPr>
              <a:spLocks noChangeArrowheads="1"/>
            </p:cNvSpPr>
            <p:nvPr/>
          </p:nvSpPr>
          <p:spPr bwMode="auto">
            <a:xfrm>
              <a:off x="1961" y="2218"/>
              <a:ext cx="1648"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pic>
        <p:nvPicPr>
          <p:cNvPr id="6207" name="Picture 63"/>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77813" y="4232275"/>
            <a:ext cx="21129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8" name="Rectangle 64"/>
          <p:cNvSpPr>
            <a:spLocks noChangeArrowheads="1"/>
          </p:cNvSpPr>
          <p:nvPr/>
        </p:nvSpPr>
        <p:spPr bwMode="auto">
          <a:xfrm>
            <a:off x="261938" y="2817813"/>
            <a:ext cx="2851150" cy="238125"/>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09" name="Rectangle 65"/>
          <p:cNvSpPr>
            <a:spLocks noChangeArrowheads="1"/>
          </p:cNvSpPr>
          <p:nvPr/>
        </p:nvSpPr>
        <p:spPr bwMode="auto">
          <a:xfrm>
            <a:off x="3784600" y="2827338"/>
            <a:ext cx="812800"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a:solidFill>
                  <a:srgbClr val="333399"/>
                </a:solidFill>
              </a:rPr>
              <a:t> GOES  East</a:t>
            </a:r>
            <a:endParaRPr lang="en-US" altLang="en-US" sz="1600" b="1" i="1">
              <a:solidFill>
                <a:srgbClr val="333399"/>
              </a:solidFill>
            </a:endParaRPr>
          </a:p>
        </p:txBody>
      </p:sp>
      <p:sp>
        <p:nvSpPr>
          <p:cNvPr id="6210" name="Rectangle 66"/>
          <p:cNvSpPr>
            <a:spLocks noChangeArrowheads="1"/>
          </p:cNvSpPr>
          <p:nvPr/>
        </p:nvSpPr>
        <p:spPr bwMode="auto">
          <a:xfrm>
            <a:off x="3135313" y="2876550"/>
            <a:ext cx="635000"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fontAlgn="base" hangingPunct="0">
              <a:lnSpc>
                <a:spcPct val="80000"/>
              </a:lnSpc>
              <a:spcBef>
                <a:spcPct val="0"/>
              </a:spcBef>
              <a:spcAft>
                <a:spcPct val="0"/>
              </a:spcAft>
            </a:pPr>
            <a:r>
              <a:rPr lang="en-US" altLang="en-US" sz="1100" b="1">
                <a:solidFill>
                  <a:srgbClr val="000000"/>
                </a:solidFill>
              </a:rPr>
              <a:t> GOES 12</a:t>
            </a:r>
            <a:endParaRPr lang="en-US" altLang="en-US" sz="1600" b="1">
              <a:solidFill>
                <a:srgbClr val="000000"/>
              </a:solidFill>
            </a:endParaRPr>
          </a:p>
        </p:txBody>
      </p:sp>
      <p:grpSp>
        <p:nvGrpSpPr>
          <p:cNvPr id="6211" name="Group 67"/>
          <p:cNvGrpSpPr>
            <a:grpSpLocks/>
          </p:cNvGrpSpPr>
          <p:nvPr/>
        </p:nvGrpSpPr>
        <p:grpSpPr bwMode="auto">
          <a:xfrm>
            <a:off x="2370138" y="4184650"/>
            <a:ext cx="4497387" cy="238125"/>
            <a:chOff x="1493" y="2640"/>
            <a:chExt cx="2833" cy="150"/>
          </a:xfrm>
        </p:grpSpPr>
        <p:sp>
          <p:nvSpPr>
            <p:cNvPr id="6212" name="Rectangle 68" descr="Light upward diagonal"/>
            <p:cNvSpPr>
              <a:spLocks noChangeArrowheads="1"/>
            </p:cNvSpPr>
            <p:nvPr/>
          </p:nvSpPr>
          <p:spPr bwMode="auto">
            <a:xfrm>
              <a:off x="1493" y="2640"/>
              <a:ext cx="1332"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13" name="Rectangle 69"/>
            <p:cNvSpPr>
              <a:spLocks noChangeArrowheads="1"/>
            </p:cNvSpPr>
            <p:nvPr/>
          </p:nvSpPr>
          <p:spPr bwMode="auto">
            <a:xfrm>
              <a:off x="2725" y="2640"/>
              <a:ext cx="160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sp>
        <p:nvSpPr>
          <p:cNvPr id="6214" name="Rectangle 70"/>
          <p:cNvSpPr>
            <a:spLocks noChangeArrowheads="1"/>
          </p:cNvSpPr>
          <p:nvPr/>
        </p:nvSpPr>
        <p:spPr bwMode="auto">
          <a:xfrm>
            <a:off x="6938963" y="4219575"/>
            <a:ext cx="6254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O</a:t>
            </a:r>
            <a:endParaRPr lang="en-US" altLang="en-US" sz="1600" b="1">
              <a:solidFill>
                <a:srgbClr val="000000"/>
              </a:solidFill>
            </a:endParaRPr>
          </a:p>
        </p:txBody>
      </p:sp>
      <p:sp>
        <p:nvSpPr>
          <p:cNvPr id="6215" name="Rectangle 71"/>
          <p:cNvSpPr>
            <a:spLocks noChangeArrowheads="1"/>
          </p:cNvSpPr>
          <p:nvPr/>
        </p:nvSpPr>
        <p:spPr bwMode="auto">
          <a:xfrm>
            <a:off x="5651500" y="6615113"/>
            <a:ext cx="992188" cy="119062"/>
          </a:xfrm>
          <a:prstGeom prst="rect">
            <a:avLst/>
          </a:prstGeom>
          <a:solidFill>
            <a:srgbClr val="FF33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16" name="Rectangle 72"/>
          <p:cNvSpPr>
            <a:spLocks noChangeArrowheads="1"/>
          </p:cNvSpPr>
          <p:nvPr/>
        </p:nvSpPr>
        <p:spPr bwMode="auto">
          <a:xfrm>
            <a:off x="6692900" y="6591300"/>
            <a:ext cx="666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a:solidFill>
                  <a:srgbClr val="000000"/>
                </a:solidFill>
                <a:latin typeface="Helvetica" pitchFamily="34" charset="0"/>
              </a:rPr>
              <a:t> Operational</a:t>
            </a:r>
            <a:endParaRPr lang="en-US" altLang="en-US" sz="1600" b="1">
              <a:solidFill>
                <a:srgbClr val="000000"/>
              </a:solidFill>
            </a:endParaRPr>
          </a:p>
        </p:txBody>
      </p:sp>
      <p:grpSp>
        <p:nvGrpSpPr>
          <p:cNvPr id="6217" name="Group 73"/>
          <p:cNvGrpSpPr>
            <a:grpSpLocks/>
          </p:cNvGrpSpPr>
          <p:nvPr/>
        </p:nvGrpSpPr>
        <p:grpSpPr bwMode="auto">
          <a:xfrm>
            <a:off x="5851525" y="5356225"/>
            <a:ext cx="2997200" cy="238125"/>
            <a:chOff x="3686" y="3374"/>
            <a:chExt cx="1888" cy="150"/>
          </a:xfrm>
        </p:grpSpPr>
        <p:sp>
          <p:nvSpPr>
            <p:cNvPr id="6218" name="Rectangle 74" descr="Light upward diagonal"/>
            <p:cNvSpPr>
              <a:spLocks noChangeArrowheads="1"/>
            </p:cNvSpPr>
            <p:nvPr/>
          </p:nvSpPr>
          <p:spPr bwMode="auto">
            <a:xfrm>
              <a:off x="3686" y="3374"/>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19" name="Rectangle 75"/>
            <p:cNvSpPr>
              <a:spLocks noChangeArrowheads="1"/>
            </p:cNvSpPr>
            <p:nvPr/>
          </p:nvSpPr>
          <p:spPr bwMode="auto">
            <a:xfrm>
              <a:off x="4320" y="3374"/>
              <a:ext cx="1254"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sp>
        <p:nvSpPr>
          <p:cNvPr id="6220" name="Rectangle 76"/>
          <p:cNvSpPr>
            <a:spLocks noChangeArrowheads="1"/>
          </p:cNvSpPr>
          <p:nvPr/>
        </p:nvSpPr>
        <p:spPr bwMode="auto">
          <a:xfrm>
            <a:off x="5070475" y="5391150"/>
            <a:ext cx="619125" cy="166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R</a:t>
            </a:r>
            <a:endParaRPr lang="en-US" altLang="en-US" sz="1600" b="1">
              <a:solidFill>
                <a:srgbClr val="000000"/>
              </a:solidFill>
            </a:endParaRPr>
          </a:p>
        </p:txBody>
      </p:sp>
      <p:sp>
        <p:nvSpPr>
          <p:cNvPr id="6221" name="Rectangle 77"/>
          <p:cNvSpPr>
            <a:spLocks noChangeArrowheads="1"/>
          </p:cNvSpPr>
          <p:nvPr/>
        </p:nvSpPr>
        <p:spPr bwMode="auto">
          <a:xfrm>
            <a:off x="5076825" y="2217738"/>
            <a:ext cx="10699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a:solidFill>
                  <a:srgbClr val="333399"/>
                </a:solidFill>
              </a:rPr>
              <a:t> GOES  West</a:t>
            </a:r>
            <a:endParaRPr lang="en-US" altLang="en-US" sz="1600" b="1" i="1">
              <a:solidFill>
                <a:srgbClr val="333399"/>
              </a:solidFill>
            </a:endParaRPr>
          </a:p>
        </p:txBody>
      </p:sp>
      <p:grpSp>
        <p:nvGrpSpPr>
          <p:cNvPr id="6222" name="Group 78"/>
          <p:cNvGrpSpPr>
            <a:grpSpLocks/>
          </p:cNvGrpSpPr>
          <p:nvPr/>
        </p:nvGrpSpPr>
        <p:grpSpPr bwMode="auto">
          <a:xfrm>
            <a:off x="5827713" y="3543300"/>
            <a:ext cx="1790700" cy="168275"/>
            <a:chOff x="3671" y="2208"/>
            <a:chExt cx="1128" cy="106"/>
          </a:xfrm>
        </p:grpSpPr>
        <p:sp>
          <p:nvSpPr>
            <p:cNvPr id="6223" name="Rectangle 79"/>
            <p:cNvSpPr>
              <a:spLocks noChangeArrowheads="1"/>
            </p:cNvSpPr>
            <p:nvPr/>
          </p:nvSpPr>
          <p:spPr bwMode="auto">
            <a:xfrm>
              <a:off x="3671" y="2208"/>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13</a:t>
              </a:r>
              <a:endParaRPr lang="en-US" altLang="en-US" sz="1600" b="1">
                <a:solidFill>
                  <a:srgbClr val="000000"/>
                </a:solidFill>
              </a:endParaRPr>
            </a:p>
          </p:txBody>
        </p:sp>
        <p:sp>
          <p:nvSpPr>
            <p:cNvPr id="6224" name="Rectangle 80"/>
            <p:cNvSpPr>
              <a:spLocks noChangeArrowheads="1"/>
            </p:cNvSpPr>
            <p:nvPr/>
          </p:nvSpPr>
          <p:spPr bwMode="auto">
            <a:xfrm>
              <a:off x="4125" y="2208"/>
              <a:ext cx="67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a:solidFill>
                    <a:srgbClr val="333399"/>
                  </a:solidFill>
                </a:rPr>
                <a:t>On-orbit Spare</a:t>
              </a:r>
              <a:endParaRPr lang="en-US" altLang="en-US" sz="1600" b="1" i="1">
                <a:solidFill>
                  <a:srgbClr val="333399"/>
                </a:solidFill>
              </a:endParaRPr>
            </a:p>
          </p:txBody>
        </p:sp>
      </p:grpSp>
      <p:grpSp>
        <p:nvGrpSpPr>
          <p:cNvPr id="6225" name="Group 81"/>
          <p:cNvGrpSpPr>
            <a:grpSpLocks/>
          </p:cNvGrpSpPr>
          <p:nvPr/>
        </p:nvGrpSpPr>
        <p:grpSpPr bwMode="auto">
          <a:xfrm>
            <a:off x="6494463" y="5699125"/>
            <a:ext cx="2354262" cy="238125"/>
            <a:chOff x="4091" y="3590"/>
            <a:chExt cx="1483" cy="150"/>
          </a:xfrm>
        </p:grpSpPr>
        <p:sp>
          <p:nvSpPr>
            <p:cNvPr id="6226" name="Rectangle 82" descr="Light upward diagonal"/>
            <p:cNvSpPr>
              <a:spLocks noChangeArrowheads="1"/>
            </p:cNvSpPr>
            <p:nvPr/>
          </p:nvSpPr>
          <p:spPr bwMode="auto">
            <a:xfrm>
              <a:off x="4091" y="3590"/>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27" name="Rectangle 83"/>
            <p:cNvSpPr>
              <a:spLocks noChangeArrowheads="1"/>
            </p:cNvSpPr>
            <p:nvPr/>
          </p:nvSpPr>
          <p:spPr bwMode="auto">
            <a:xfrm>
              <a:off x="5083" y="3590"/>
              <a:ext cx="49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sp>
        <p:nvSpPr>
          <p:cNvPr id="6228" name="Rectangle 84"/>
          <p:cNvSpPr>
            <a:spLocks noChangeArrowheads="1"/>
          </p:cNvSpPr>
          <p:nvPr/>
        </p:nvSpPr>
        <p:spPr bwMode="auto">
          <a:xfrm>
            <a:off x="5768975" y="5734050"/>
            <a:ext cx="6111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S</a:t>
            </a:r>
            <a:endParaRPr lang="en-US" altLang="en-US" sz="1600" b="1">
              <a:solidFill>
                <a:srgbClr val="000000"/>
              </a:solidFill>
            </a:endParaRPr>
          </a:p>
        </p:txBody>
      </p:sp>
      <p:grpSp>
        <p:nvGrpSpPr>
          <p:cNvPr id="6229" name="Group 85"/>
          <p:cNvGrpSpPr>
            <a:grpSpLocks/>
          </p:cNvGrpSpPr>
          <p:nvPr/>
        </p:nvGrpSpPr>
        <p:grpSpPr bwMode="auto">
          <a:xfrm>
            <a:off x="2909888" y="4814888"/>
            <a:ext cx="5800725" cy="241300"/>
            <a:chOff x="1833" y="3033"/>
            <a:chExt cx="3654" cy="152"/>
          </a:xfrm>
        </p:grpSpPr>
        <p:sp>
          <p:nvSpPr>
            <p:cNvPr id="6230" name="Rectangle 86"/>
            <p:cNvSpPr>
              <a:spLocks noChangeArrowheads="1"/>
            </p:cNvSpPr>
            <p:nvPr/>
          </p:nvSpPr>
          <p:spPr bwMode="auto">
            <a:xfrm>
              <a:off x="3493" y="3033"/>
              <a:ext cx="1591" cy="151"/>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6231" name="Rectangle 87"/>
            <p:cNvSpPr>
              <a:spLocks noChangeArrowheads="1"/>
            </p:cNvSpPr>
            <p:nvPr/>
          </p:nvSpPr>
          <p:spPr bwMode="auto">
            <a:xfrm>
              <a:off x="5102" y="3060"/>
              <a:ext cx="385"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a:solidFill>
                    <a:srgbClr val="000000"/>
                  </a:solidFill>
                </a:rPr>
                <a:t> GOES  P</a:t>
              </a:r>
              <a:endParaRPr lang="en-US" altLang="en-US" sz="1600" b="1">
                <a:solidFill>
                  <a:srgbClr val="000000"/>
                </a:solidFill>
              </a:endParaRPr>
            </a:p>
          </p:txBody>
        </p:sp>
        <p:sp>
          <p:nvSpPr>
            <p:cNvPr id="6232" name="Rectangle 88" descr="Light upward diagonal"/>
            <p:cNvSpPr>
              <a:spLocks noChangeArrowheads="1"/>
            </p:cNvSpPr>
            <p:nvPr/>
          </p:nvSpPr>
          <p:spPr bwMode="auto">
            <a:xfrm>
              <a:off x="1833" y="3035"/>
              <a:ext cx="1777"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grpSp>
      <p:pic>
        <p:nvPicPr>
          <p:cNvPr id="6233" name="Picture 8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4963" y="1639888"/>
            <a:ext cx="6953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descr="n-q_spacecraf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276600"/>
            <a:ext cx="10144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90"/>
          <p:cNvSpPr txBox="1"/>
          <p:nvPr/>
        </p:nvSpPr>
        <p:spPr>
          <a:xfrm>
            <a:off x="921066" y="6216633"/>
            <a:ext cx="4160113" cy="369332"/>
          </a:xfrm>
          <a:prstGeom prst="rect">
            <a:avLst/>
          </a:prstGeom>
          <a:solidFill>
            <a:srgbClr val="FFFF00"/>
          </a:solidFill>
        </p:spPr>
        <p:txBody>
          <a:bodyPr wrap="none" rtlCol="0">
            <a:spAutoFit/>
          </a:bodyPr>
          <a:lstStyle/>
          <a:p>
            <a:r>
              <a:rPr lang="en-US" dirty="0">
                <a:solidFill>
                  <a:srgbClr val="000000"/>
                </a:solidFill>
              </a:rPr>
              <a:t>In 2007: 2014 launch date for GOES-R</a:t>
            </a:r>
          </a:p>
        </p:txBody>
      </p:sp>
    </p:spTree>
    <p:extLst>
      <p:ext uri="{BB962C8B-B14F-4D97-AF65-F5344CB8AC3E}">
        <p14:creationId xmlns:p14="http://schemas.microsoft.com/office/powerpoint/2010/main" val="314655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dirty="0" smtClean="0">
                <a:solidFill>
                  <a:schemeClr val="bg1"/>
                </a:solidFill>
              </a:rPr>
              <a:t>Applications Technology Satellite (ATS)-1 was the first geostationary imager, launched 6 December  1966. Imaging instrument designer and SSEC co-founder, </a:t>
            </a:r>
            <a:r>
              <a:rPr lang="en-US" sz="2800" dirty="0" err="1" smtClean="0">
                <a:solidFill>
                  <a:schemeClr val="bg1"/>
                </a:solidFill>
              </a:rPr>
              <a:t>Verner</a:t>
            </a:r>
            <a:r>
              <a:rPr lang="en-US" sz="2800" dirty="0" smtClean="0">
                <a:solidFill>
                  <a:schemeClr val="bg1"/>
                </a:solidFill>
              </a:rPr>
              <a:t> E. Suomi, proclaimed, “</a:t>
            </a:r>
            <a:r>
              <a:rPr lang="en-US" sz="2800" i="1" dirty="0" smtClean="0">
                <a:solidFill>
                  <a:schemeClr val="bg1"/>
                </a:solidFill>
              </a:rPr>
              <a:t>the clouds move, not the earth</a:t>
            </a:r>
            <a:r>
              <a:rPr lang="en-US" sz="2800" dirty="0" smtClean="0">
                <a:solidFill>
                  <a:schemeClr val="bg1"/>
                </a:solidFill>
              </a:rPr>
              <a:t>”.</a:t>
            </a: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5" y="3429000"/>
            <a:ext cx="45402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E87C6-9474-45FE-A658-FCC22618F65B}" type="slidenum">
              <a:rPr lang="en-US" smtClean="0">
                <a:solidFill>
                  <a:srgbClr val="000000"/>
                </a:solidFill>
              </a:rPr>
              <a:pPr eaLnBrk="1" hangingPunct="1"/>
              <a:t>9</a:t>
            </a:fld>
            <a:endParaRPr lang="en-US" smtClean="0">
              <a:solidFill>
                <a:srgbClr val="000000"/>
              </a:solidFill>
            </a:endParaRPr>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FF"/>
                </a:solidFill>
              </a:rPr>
              <a:t>11 December  1966</a:t>
            </a:r>
          </a:p>
        </p:txBody>
      </p:sp>
    </p:spTree>
    <p:extLst>
      <p:ext uri="{BB962C8B-B14F-4D97-AF65-F5344CB8AC3E}">
        <p14:creationId xmlns:p14="http://schemas.microsoft.com/office/powerpoint/2010/main" val="37716276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451450"/>
            <a:ext cx="8458199" cy="6503222"/>
          </a:xfr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90</a:t>
            </a:fld>
            <a:endParaRPr lang="en-US" smtClean="0">
              <a:solidFill>
                <a:srgbClr val="898989"/>
              </a:solidFill>
            </a:endParaRPr>
          </a:p>
        </p:txBody>
      </p:sp>
      <p:sp>
        <p:nvSpPr>
          <p:cNvPr id="6" name="TextBox 5"/>
          <p:cNvSpPr txBox="1"/>
          <p:nvPr/>
        </p:nvSpPr>
        <p:spPr>
          <a:xfrm>
            <a:off x="5782426" y="3657600"/>
            <a:ext cx="3132974" cy="369332"/>
          </a:xfrm>
          <a:prstGeom prst="rect">
            <a:avLst/>
          </a:prstGeom>
          <a:solidFill>
            <a:srgbClr val="FFFF00"/>
          </a:solidFill>
        </p:spPr>
        <p:txBody>
          <a:bodyPr wrap="none" rtlCol="0">
            <a:spAutoFit/>
          </a:bodyPr>
          <a:lstStyle/>
          <a:p>
            <a:r>
              <a:rPr lang="en-US" dirty="0">
                <a:solidFill>
                  <a:prstClr val="black"/>
                </a:solidFill>
              </a:rPr>
              <a:t>Oct 2015 launch readiness date</a:t>
            </a:r>
          </a:p>
        </p:txBody>
      </p:sp>
    </p:spTree>
    <p:extLst>
      <p:ext uri="{BB962C8B-B14F-4D97-AF65-F5344CB8AC3E}">
        <p14:creationId xmlns:p14="http://schemas.microsoft.com/office/powerpoint/2010/main" val="48460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457200"/>
            <a:ext cx="7839075" cy="6124931"/>
          </a:xfrm>
          <a:prstGeom prst="rect">
            <a:avLst/>
          </a:prstGeo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91</a:t>
            </a:fld>
            <a:endParaRPr lang="en-US" smtClean="0">
              <a:solidFill>
                <a:srgbClr val="898989"/>
              </a:solidFill>
            </a:endParaRPr>
          </a:p>
        </p:txBody>
      </p:sp>
      <p:sp>
        <p:nvSpPr>
          <p:cNvPr id="6" name="TextBox 5"/>
          <p:cNvSpPr txBox="1"/>
          <p:nvPr/>
        </p:nvSpPr>
        <p:spPr>
          <a:xfrm>
            <a:off x="5562600" y="2819400"/>
            <a:ext cx="3527119" cy="369332"/>
          </a:xfrm>
          <a:prstGeom prst="rect">
            <a:avLst/>
          </a:prstGeom>
          <a:solidFill>
            <a:srgbClr val="FFFF00"/>
          </a:solidFill>
        </p:spPr>
        <p:txBody>
          <a:bodyPr wrap="none" rtlCol="0">
            <a:spAutoFit/>
          </a:bodyPr>
          <a:lstStyle/>
          <a:p>
            <a:r>
              <a:rPr lang="en-US" dirty="0" smtClean="0">
                <a:solidFill>
                  <a:prstClr val="black"/>
                </a:solidFill>
              </a:rPr>
              <a:t>March 2016 </a:t>
            </a:r>
            <a:r>
              <a:rPr lang="en-US" dirty="0">
                <a:solidFill>
                  <a:prstClr val="black"/>
                </a:solidFill>
              </a:rPr>
              <a:t>launch readiness date</a:t>
            </a:r>
          </a:p>
        </p:txBody>
      </p:sp>
    </p:spTree>
    <p:extLst>
      <p:ext uri="{BB962C8B-B14F-4D97-AF65-F5344CB8AC3E}">
        <p14:creationId xmlns:p14="http://schemas.microsoft.com/office/powerpoint/2010/main" val="24396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24232" y="7938"/>
            <a:ext cx="7462684" cy="1143000"/>
          </a:xfrm>
        </p:spPr>
        <p:txBody>
          <a:bodyPr/>
          <a:lstStyle/>
          <a:p>
            <a:pPr lvl="0">
              <a:defRPr/>
            </a:pPr>
            <a:r>
              <a:rPr lang="en-US" sz="2400" b="1" dirty="0">
                <a:solidFill>
                  <a:schemeClr val="tx1"/>
                </a:solidFill>
                <a:effectLst>
                  <a:outerShdw blurRad="38100" dist="38100" dir="2700000" algn="tl">
                    <a:srgbClr val="000000">
                      <a:alpha val="43137"/>
                    </a:srgbClr>
                  </a:outerShdw>
                </a:effectLst>
                <a:ea typeface="ＭＳ Ｐゴシック" pitchFamily="34" charset="-128"/>
              </a:rPr>
              <a:t>Continuity of GOES Operational Satellite Program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74" y="1085031"/>
            <a:ext cx="8340051" cy="5291787"/>
          </a:xfrm>
          <a:prstGeom prst="rect">
            <a:avLst/>
          </a:prstGeom>
        </p:spPr>
      </p:pic>
      <p:sp>
        <p:nvSpPr>
          <p:cNvPr id="6" name="Slide Number Placeholder 5"/>
          <p:cNvSpPr>
            <a:spLocks noGrp="1"/>
          </p:cNvSpPr>
          <p:nvPr>
            <p:ph type="sldNum" sz="quarter" idx="12"/>
          </p:nvPr>
        </p:nvSpPr>
        <p:spPr>
          <a:xfrm>
            <a:off x="7010400" y="6492875"/>
            <a:ext cx="2133600" cy="365125"/>
          </a:xfrm>
        </p:spPr>
        <p:txBody>
          <a:bodyPr/>
          <a:lstStyle/>
          <a:p>
            <a:pPr>
              <a:defRPr/>
            </a:pPr>
            <a:fld id="{6ECF5EF8-31B4-4F78-B46E-860652303D3D}" type="slidenum">
              <a:rPr lang="en-US" smtClean="0">
                <a:solidFill>
                  <a:prstClr val="white"/>
                </a:solidFill>
              </a:rPr>
              <a:pPr>
                <a:defRPr/>
              </a:pPr>
              <a:t>92</a:t>
            </a:fld>
            <a:endParaRPr lang="en-US" dirty="0">
              <a:solidFill>
                <a:prstClr val="white"/>
              </a:solidFill>
            </a:endParaRPr>
          </a:p>
        </p:txBody>
      </p:sp>
      <p:sp>
        <p:nvSpPr>
          <p:cNvPr id="7" name="TextBox 6"/>
          <p:cNvSpPr txBox="1"/>
          <p:nvPr/>
        </p:nvSpPr>
        <p:spPr>
          <a:xfrm>
            <a:off x="304800" y="4724400"/>
            <a:ext cx="3809999" cy="1200329"/>
          </a:xfrm>
          <a:prstGeom prst="rect">
            <a:avLst/>
          </a:prstGeom>
          <a:solidFill>
            <a:srgbClr val="FFFF00"/>
          </a:solidFill>
        </p:spPr>
        <p:txBody>
          <a:bodyPr wrap="square" rtlCol="0">
            <a:spAutoFit/>
          </a:bodyPr>
          <a:lstStyle/>
          <a:p>
            <a:r>
              <a:rPr lang="en-US" dirty="0" smtClean="0">
                <a:solidFill>
                  <a:prstClr val="black"/>
                </a:solidFill>
              </a:rPr>
              <a:t>Importance of GOES-R is highlighted in that GOES-R will not go into storage mode, but into operations after the on-orbit PLT and extended validation.</a:t>
            </a:r>
            <a:endParaRPr lang="en-US" dirty="0">
              <a:solidFill>
                <a:prstClr val="black"/>
              </a:solidFill>
            </a:endParaRPr>
          </a:p>
        </p:txBody>
      </p:sp>
    </p:spTree>
    <p:extLst>
      <p:ext uri="{BB962C8B-B14F-4D97-AF65-F5344CB8AC3E}">
        <p14:creationId xmlns:p14="http://schemas.microsoft.com/office/powerpoint/2010/main" val="227440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93</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541125582"/>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94</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a:t>
            </a:r>
            <a:r>
              <a:rPr lang="en-US" dirty="0" smtClean="0">
                <a:solidFill>
                  <a:prstClr val="black"/>
                </a:solidFill>
              </a:rPr>
              <a:t>coverage</a:t>
            </a:r>
            <a:r>
              <a:rPr lang="en-US" dirty="0">
                <a:solidFill>
                  <a:prstClr val="black"/>
                </a:solidFill>
              </a:rPr>
              <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endParaRPr lang="en-US" dirty="0" smtClean="0">
              <a:solidFill>
                <a:prstClr val="black"/>
              </a:solidFill>
            </a:endParaRPr>
          </a:p>
          <a:p>
            <a:r>
              <a:rPr lang="en-US" dirty="0" smtClean="0">
                <a:solidFill>
                  <a:prstClr val="black"/>
                </a:solidFill>
              </a:rPr>
              <a:t>(</a:t>
            </a:r>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a:t>
            </a:r>
            <a:r>
              <a:rPr lang="en-US" dirty="0" smtClean="0">
                <a:solidFill>
                  <a:prstClr val="black"/>
                </a:solidFill>
              </a:rPr>
              <a:t>5 on the current imager)</a:t>
            </a:r>
            <a:endParaRPr lang="en-US" dirty="0">
              <a:solidFill>
                <a:prstClr val="black"/>
              </a:solidFill>
            </a:endParaRPr>
          </a:p>
        </p:txBody>
      </p:sp>
    </p:spTree>
    <p:extLst>
      <p:ext uri="{BB962C8B-B14F-4D97-AF65-F5344CB8AC3E}">
        <p14:creationId xmlns:p14="http://schemas.microsoft.com/office/powerpoint/2010/main" val="19789586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2130517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0F71F-35A7-4D2D-85AC-B23894C5A4D3}" type="slidenum">
              <a:rPr lang="en-US" altLang="en-US">
                <a:solidFill>
                  <a:srgbClr val="000000"/>
                </a:solidFill>
              </a:rPr>
              <a:pPr eaLnBrk="1" hangingPunct="1"/>
              <a:t>96</a:t>
            </a:fld>
            <a:endParaRPr lang="en-US" altLang="en-US">
              <a:solidFill>
                <a:srgbClr val="000000"/>
              </a:solidFill>
            </a:endParaRPr>
          </a:p>
        </p:txBody>
      </p:sp>
      <p:sp>
        <p:nvSpPr>
          <p:cNvPr id="90115" name="Rectangle 2"/>
          <p:cNvSpPr>
            <a:spLocks noGrp="1" noChangeArrowheads="1"/>
          </p:cNvSpPr>
          <p:nvPr>
            <p:ph type="title"/>
          </p:nvPr>
        </p:nvSpPr>
        <p:spPr>
          <a:xfrm>
            <a:off x="457200" y="1066800"/>
            <a:ext cx="8161338" cy="762000"/>
          </a:xfrm>
        </p:spPr>
        <p:txBody>
          <a:bodyPr/>
          <a:lstStyle/>
          <a:p>
            <a:pPr eaLnBrk="1" hangingPunct="1"/>
            <a:r>
              <a:rPr lang="en-US" altLang="en-US" sz="4000" dirty="0" smtClean="0">
                <a:solidFill>
                  <a:srgbClr val="FFFF00"/>
                </a:solidFill>
              </a:rPr>
              <a:t>Three ABI water vapor bands</a:t>
            </a:r>
            <a:br>
              <a:rPr lang="en-US" altLang="en-US" sz="4000" dirty="0" smtClean="0">
                <a:solidFill>
                  <a:srgbClr val="FFFF00"/>
                </a:solidFill>
              </a:rPr>
            </a:br>
            <a:endParaRPr lang="en-US" altLang="en-US" sz="2800" dirty="0" smtClean="0">
              <a:solidFill>
                <a:srgbClr val="FFFF00"/>
              </a:solidFill>
            </a:endParaRPr>
          </a:p>
        </p:txBody>
      </p:sp>
      <p:pic>
        <p:nvPicPr>
          <p:cNvPr id="90116" name="Picture 3" descr="2005_06_04_ABIS_water_vapor_comparetoGOES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1981200"/>
            <a:ext cx="417036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2005_06_04_GOES12_water_vapor_comparetoA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417036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5"/>
          <p:cNvSpPr txBox="1">
            <a:spLocks noChangeArrowheads="1"/>
          </p:cNvSpPr>
          <p:nvPr/>
        </p:nvSpPr>
        <p:spPr bwMode="auto">
          <a:xfrm>
            <a:off x="1431925" y="55991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Current GOES</a:t>
            </a:r>
          </a:p>
        </p:txBody>
      </p:sp>
      <p:sp>
        <p:nvSpPr>
          <p:cNvPr id="90119" name="Text Box 6"/>
          <p:cNvSpPr txBox="1">
            <a:spLocks noChangeArrowheads="1"/>
          </p:cNvSpPr>
          <p:nvPr/>
        </p:nvSpPr>
        <p:spPr bwMode="auto">
          <a:xfrm>
            <a:off x="5797550" y="55768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Future GOES</a:t>
            </a:r>
          </a:p>
        </p:txBody>
      </p:sp>
      <p:sp>
        <p:nvSpPr>
          <p:cNvPr id="90120" name="Text Box 7"/>
          <p:cNvSpPr txBox="1">
            <a:spLocks noChangeArrowheads="1"/>
          </p:cNvSpPr>
          <p:nvPr/>
        </p:nvSpPr>
        <p:spPr bwMode="auto">
          <a:xfrm>
            <a:off x="3276600" y="5943600"/>
            <a:ext cx="225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Images from J. Feltz</a:t>
            </a:r>
          </a:p>
        </p:txBody>
      </p:sp>
      <p:pic>
        <p:nvPicPr>
          <p:cNvPr id="90121" name="Picture 8" descr="mcidasv_500x2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0"/>
            <a:ext cx="2057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2" name="Text Box 9"/>
          <p:cNvSpPr txBox="1">
            <a:spLocks noChangeArrowheads="1"/>
          </p:cNvSpPr>
          <p:nvPr/>
        </p:nvSpPr>
        <p:spPr bwMode="auto">
          <a:xfrm>
            <a:off x="1279525" y="5903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266958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7DAC24-2CA7-46DC-9E52-B2FE06B75CB6}" type="slidenum">
              <a:rPr lang="en-US">
                <a:solidFill>
                  <a:srgbClr val="000000"/>
                </a:solidFill>
              </a:rPr>
              <a:pPr eaLnBrk="1" hangingPunct="1"/>
              <a:t>97</a:t>
            </a:fld>
            <a:endParaRPr lang="en-US">
              <a:solidFill>
                <a:srgbClr val="000000"/>
              </a:solidFill>
            </a:endParaRPr>
          </a:p>
        </p:txBody>
      </p:sp>
      <p:sp>
        <p:nvSpPr>
          <p:cNvPr id="181251" name="Rectangle 2"/>
          <p:cNvSpPr>
            <a:spLocks noGrp="1" noChangeArrowheads="1"/>
          </p:cNvSpPr>
          <p:nvPr>
            <p:ph type="title"/>
          </p:nvPr>
        </p:nvSpPr>
        <p:spPr>
          <a:xfrm>
            <a:off x="304800" y="152400"/>
            <a:ext cx="8458200" cy="1143000"/>
          </a:xfrm>
        </p:spPr>
        <p:txBody>
          <a:bodyPr/>
          <a:lstStyle/>
          <a:p>
            <a:pPr eaLnBrk="1" hangingPunct="1"/>
            <a:r>
              <a:rPr lang="en-US" smtClean="0">
                <a:solidFill>
                  <a:srgbClr val="FFFF00"/>
                </a:solidFill>
              </a:rPr>
              <a:t>Imager Coverage in ~30 minutes</a:t>
            </a:r>
            <a:r>
              <a:rPr lang="en-US" smtClean="0"/>
              <a:t> </a:t>
            </a:r>
          </a:p>
        </p:txBody>
      </p:sp>
      <p:graphicFrame>
        <p:nvGraphicFramePr>
          <p:cNvPr id="156675" name="Group 3"/>
          <p:cNvGraphicFramePr>
            <a:graphicFrameLocks noGrp="1"/>
          </p:cNvGraphicFramePr>
          <p:nvPr>
            <p:ph idx="1"/>
            <p:extLst>
              <p:ext uri="{D42A27DB-BD31-4B8C-83A1-F6EECF244321}">
                <p14:modId xmlns:p14="http://schemas.microsoft.com/office/powerpoint/2010/main" val="1447028994"/>
              </p:ext>
            </p:extLst>
          </p:nvPr>
        </p:nvGraphicFramePr>
        <p:xfrm>
          <a:off x="762000" y="1600200"/>
          <a:ext cx="7772400" cy="2743726"/>
        </p:xfrm>
        <a:graphic>
          <a:graphicData uri="http://schemas.openxmlformats.org/drawingml/2006/table">
            <a:tbl>
              <a:tblPr/>
              <a:tblGrid>
                <a:gridCol w="2362200"/>
                <a:gridCol w="2819400"/>
                <a:gridCol w="2590800"/>
              </a:tblGrid>
              <a:tr h="89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FFFF00"/>
                        </a:solidFill>
                        <a:effectLst/>
                        <a:latin typeface="Arial" pitchFamily="34"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Current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(Rapid Scan mode)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pitchFamily="34" charset="0"/>
                        </a:rPr>
                        <a:t>Future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00"/>
                          </a:solidFill>
                          <a:effectLst/>
                          <a:latin typeface="Arial" pitchFamily="34" charset="0"/>
                        </a:rPr>
                        <a:t>(“Flex” mode (3))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Full Disk</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Northern Hemi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CONUS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Mesoscale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1278" name="Picture 29"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0"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1" descr="SAMPLE_ABI_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81" name="Text Box 32"/>
          <p:cNvSpPr txBox="1">
            <a:spLocks noChangeArrowheads="1"/>
          </p:cNvSpPr>
          <p:nvPr/>
        </p:nvSpPr>
        <p:spPr bwMode="auto">
          <a:xfrm>
            <a:off x="501650" y="6172200"/>
            <a:ext cx="132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Full Disk</a:t>
            </a:r>
          </a:p>
        </p:txBody>
      </p:sp>
      <p:sp>
        <p:nvSpPr>
          <p:cNvPr id="181282" name="Text Box 33"/>
          <p:cNvSpPr txBox="1">
            <a:spLocks noChangeArrowheads="1"/>
          </p:cNvSpPr>
          <p:nvPr/>
        </p:nvSpPr>
        <p:spPr bwMode="auto">
          <a:xfrm>
            <a:off x="2505075" y="6172200"/>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N. Hemisphere</a:t>
            </a:r>
          </a:p>
        </p:txBody>
      </p:sp>
      <p:sp>
        <p:nvSpPr>
          <p:cNvPr id="181283" name="Text Box 34"/>
          <p:cNvSpPr txBox="1">
            <a:spLocks noChangeArrowheads="1"/>
          </p:cNvSpPr>
          <p:nvPr/>
        </p:nvSpPr>
        <p:spPr bwMode="auto">
          <a:xfrm>
            <a:off x="5016500" y="6172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CONUS</a:t>
            </a:r>
          </a:p>
        </p:txBody>
      </p:sp>
      <p:sp>
        <p:nvSpPr>
          <p:cNvPr id="181284" name="Text Box 35"/>
          <p:cNvSpPr txBox="1">
            <a:spLocks noChangeArrowheads="1"/>
          </p:cNvSpPr>
          <p:nvPr/>
        </p:nvSpPr>
        <p:spPr bwMode="auto">
          <a:xfrm>
            <a:off x="7246938" y="61722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Mesoscale</a:t>
            </a:r>
          </a:p>
        </p:txBody>
      </p:sp>
      <p:grpSp>
        <p:nvGrpSpPr>
          <p:cNvPr id="181285" name="Group 36"/>
          <p:cNvGrpSpPr>
            <a:grpSpLocks/>
          </p:cNvGrpSpPr>
          <p:nvPr/>
        </p:nvGrpSpPr>
        <p:grpSpPr bwMode="auto">
          <a:xfrm>
            <a:off x="2590800" y="4800600"/>
            <a:ext cx="1828800" cy="1371600"/>
            <a:chOff x="1632" y="3024"/>
            <a:chExt cx="1152" cy="864"/>
          </a:xfrm>
        </p:grpSpPr>
        <p:grpSp>
          <p:nvGrpSpPr>
            <p:cNvPr id="181286" name="Group 37"/>
            <p:cNvGrpSpPr>
              <a:grpSpLocks/>
            </p:cNvGrpSpPr>
            <p:nvPr/>
          </p:nvGrpSpPr>
          <p:grpSpPr bwMode="auto">
            <a:xfrm>
              <a:off x="1632" y="3024"/>
              <a:ext cx="1152" cy="864"/>
              <a:chOff x="1632" y="3024"/>
              <a:chExt cx="1152" cy="864"/>
            </a:xfrm>
          </p:grpSpPr>
          <p:pic>
            <p:nvPicPr>
              <p:cNvPr id="181289" name="Picture 38"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0"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1"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2"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pic>
          <p:nvPicPr>
            <p:cNvPr id="181287" name="Picture 42"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3"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33061451"/>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98</a:t>
            </a:fld>
            <a:endParaRPr lang="en-US"/>
          </a:p>
        </p:txBody>
      </p:sp>
      <p:pic>
        <p:nvPicPr>
          <p:cNvPr id="5" name="800x900_GOES_B1_RSRSO_MO_animated_2012229_170000_182_2012229_1830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6" name="TextBox 5"/>
          <p:cNvSpPr txBox="1"/>
          <p:nvPr/>
        </p:nvSpPr>
        <p:spPr>
          <a:xfrm>
            <a:off x="977105" y="228600"/>
            <a:ext cx="1098378" cy="400110"/>
          </a:xfrm>
          <a:prstGeom prst="rect">
            <a:avLst/>
          </a:prstGeom>
          <a:solidFill>
            <a:schemeClr val="bg1"/>
          </a:solidFill>
        </p:spPr>
        <p:txBody>
          <a:bodyPr wrap="none" rtlCol="0">
            <a:spAutoFit/>
          </a:bodyPr>
          <a:lstStyle/>
          <a:p>
            <a:pPr marL="0" lvl="1"/>
            <a:r>
              <a:rPr lang="en-US" sz="2000" dirty="0">
                <a:solidFill>
                  <a:srgbClr val="000000"/>
                </a:solidFill>
                <a:latin typeface="Arial Unicode MS" pitchFamily="34" charset="-128"/>
              </a:rPr>
              <a:t>SRSOR</a:t>
            </a:r>
          </a:p>
        </p:txBody>
      </p:sp>
    </p:spTree>
    <p:extLst>
      <p:ext uri="{BB962C8B-B14F-4D97-AF65-F5344CB8AC3E}">
        <p14:creationId xmlns:p14="http://schemas.microsoft.com/office/powerpoint/2010/main" val="41240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99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77" y="1143000"/>
            <a:ext cx="3600773" cy="4532007"/>
          </a:xfrm>
          <a:prstGeom prst="rect">
            <a:avLst/>
          </a:prstGeom>
        </p:spPr>
      </p:pic>
      <p:sp>
        <p:nvSpPr>
          <p:cNvPr id="4" name="TextBox 3"/>
          <p:cNvSpPr txBox="1"/>
          <p:nvPr/>
        </p:nvSpPr>
        <p:spPr>
          <a:xfrm>
            <a:off x="381000" y="228600"/>
            <a:ext cx="8382000" cy="461665"/>
          </a:xfrm>
          <a:prstGeom prst="rect">
            <a:avLst/>
          </a:prstGeom>
          <a:noFill/>
        </p:spPr>
        <p:txBody>
          <a:bodyPr wrap="square" rtlCol="0">
            <a:spAutoFit/>
          </a:bodyPr>
          <a:lstStyle/>
          <a:p>
            <a:r>
              <a:rPr lang="en-US" sz="2400" dirty="0">
                <a:solidFill>
                  <a:srgbClr val="FFFF00"/>
                </a:solidFill>
              </a:rPr>
              <a:t>Rate of temporal cooling in the </a:t>
            </a:r>
            <a:r>
              <a:rPr lang="en-US" sz="2400" dirty="0" err="1">
                <a:solidFill>
                  <a:srgbClr val="FFFF00"/>
                </a:solidFill>
              </a:rPr>
              <a:t>longwave</a:t>
            </a:r>
            <a:r>
              <a:rPr lang="en-US" sz="2400" dirty="0">
                <a:solidFill>
                  <a:srgbClr val="FFFF00"/>
                </a:solidFill>
              </a:rPr>
              <a:t> infrared band</a:t>
            </a:r>
          </a:p>
        </p:txBody>
      </p:sp>
      <p:sp>
        <p:nvSpPr>
          <p:cNvPr id="5" name="TextBox 4"/>
          <p:cNvSpPr txBox="1"/>
          <p:nvPr/>
        </p:nvSpPr>
        <p:spPr>
          <a:xfrm>
            <a:off x="383066" y="5966936"/>
            <a:ext cx="3185487" cy="369332"/>
          </a:xfrm>
          <a:prstGeom prst="rect">
            <a:avLst/>
          </a:prstGeom>
          <a:noFill/>
        </p:spPr>
        <p:txBody>
          <a:bodyPr wrap="none" rtlCol="0">
            <a:spAutoFit/>
          </a:bodyPr>
          <a:lstStyle/>
          <a:p>
            <a:r>
              <a:rPr lang="en-US" dirty="0" err="1">
                <a:solidFill>
                  <a:srgbClr val="FFFFFF"/>
                </a:solidFill>
              </a:rPr>
              <a:t>Cintineo</a:t>
            </a:r>
            <a:r>
              <a:rPr lang="en-US" dirty="0">
                <a:solidFill>
                  <a:srgbClr val="FFFFFF"/>
                </a:solidFill>
              </a:rPr>
              <a:t> et al., 2013 (CIMSS)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371600"/>
            <a:ext cx="5051552" cy="3788664"/>
          </a:xfrm>
          <a:prstGeom prst="rect">
            <a:avLst/>
          </a:prstGeom>
        </p:spPr>
      </p:pic>
    </p:spTree>
    <p:extLst>
      <p:ext uri="{BB962C8B-B14F-4D97-AF65-F5344CB8AC3E}">
        <p14:creationId xmlns:p14="http://schemas.microsoft.com/office/powerpoint/2010/main" val="10498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_rels/theme30.xml.rels><?xml version="1.0" encoding="UTF-8" standalone="yes"?>
<Relationships xmlns="http://schemas.openxmlformats.org/package/2006/relationships"><Relationship Id="rId1" Type="http://schemas.openxmlformats.org/officeDocument/2006/relationships/image" Target="../media/image21.jpeg"/></Relationships>
</file>

<file path=ppt/theme/_rels/theme37.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EUM_template_v02">
  <a:themeElements>
    <a:clrScheme name="EUM_template_v0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UM_template_v02">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Helvetica" pitchFamily="34" charset="0"/>
          </a:defRPr>
        </a:defPPr>
      </a:lstStyle>
    </a:lnDef>
  </a:objectDefaults>
  <a:extraClrSchemeLst>
    <a:extraClrScheme>
      <a:clrScheme name="EUM_template_v0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UM_template_v0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UM_template_v0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UM_template_v0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UM_template_v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UM_template_v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UM_template_v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050907_murata_draft">
  <a:themeElements>
    <a:clrScheme name="20050907_murata_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050907_murata_draf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0050907_murata_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50907_murata_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50907_murata_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50907_murata_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50907_murata_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50907_murata_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50907_murata_draf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50907_murata_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50907_murata_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50907_murata_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50907_murata_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50907_murata_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기본 디자인">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FE7F5"/>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2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rgbClr val="CFE7F5"/>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2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Default">
  <a:themeElements>
    <a:clrScheme name="Default">
      <a:dk1>
        <a:srgbClr val="000000"/>
      </a:dk1>
      <a:lt1>
        <a:srgbClr val="B0CCB0"/>
      </a:lt1>
      <a:dk2>
        <a:srgbClr val="A7A7A7"/>
      </a:dk2>
      <a:lt2>
        <a:srgbClr val="535353"/>
      </a:lt2>
      <a:accent1>
        <a:srgbClr val="72A376"/>
      </a:accent1>
      <a:accent2>
        <a:srgbClr val="B0CCB0"/>
      </a:accent2>
      <a:accent3>
        <a:srgbClr val="A8CDD7"/>
      </a:accent3>
      <a:accent4>
        <a:srgbClr val="C0BEAF"/>
      </a:accent4>
      <a:accent5>
        <a:srgbClr val="CEC597"/>
      </a:accent5>
      <a:accent6>
        <a:srgbClr val="E8B7B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rgbClr val="72A376"/>
          </a:solidFill>
          <a:prstDash val="solid"/>
          <a:bevel/>
        </a:ln>
        <a:effectLst>
          <a:outerShdw blurRad="50800" dist="38100" dir="5400000" rotWithShape="0">
            <a:srgbClr val="000000">
              <a:alpha val="43137"/>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72A376"/>
          </a:solidFill>
          <a:prstDash val="solid"/>
          <a:bevel/>
        </a:ln>
        <a:effectLst>
          <a:outerShdw blurRad="50800" dist="38100" dir="5400000" rotWithShape="0">
            <a:srgbClr val="000000">
              <a:alpha val="43137"/>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9.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OESRNOAADOCbg">
  <a:themeElements>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ESRNOAADOC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ESRNOAADOC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ESRNOAADOC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ESRNOAADOC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ESRNOAADOC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ESRNOAADOC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ESRNOAADOC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ESRNOAADOC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ESRNOAADOC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ESRNOAADOC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ESRNOAADOC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ESRNOAADOC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8823</TotalTime>
  <Words>11775</Words>
  <Application>Microsoft Office PowerPoint</Application>
  <PresentationFormat>On-screen Show (4:3)</PresentationFormat>
  <Paragraphs>2157</Paragraphs>
  <Slides>210</Slides>
  <Notes>104</Notes>
  <HiddenSlides>36</HiddenSlides>
  <MMClips>1</MMClips>
  <ScaleCrop>false</ScaleCrop>
  <HeadingPairs>
    <vt:vector size="6" baseType="variant">
      <vt:variant>
        <vt:lpstr>Theme</vt:lpstr>
      </vt:variant>
      <vt:variant>
        <vt:i4>58</vt:i4>
      </vt:variant>
      <vt:variant>
        <vt:lpstr>Embedded OLE Servers</vt:lpstr>
      </vt:variant>
      <vt:variant>
        <vt:i4>3</vt:i4>
      </vt:variant>
      <vt:variant>
        <vt:lpstr>Slide Titles</vt:lpstr>
      </vt:variant>
      <vt:variant>
        <vt:i4>210</vt:i4>
      </vt:variant>
    </vt:vector>
  </HeadingPairs>
  <TitlesOfParts>
    <vt:vector size="271" baseType="lpstr">
      <vt:lpstr>1_Office Theme</vt:lpstr>
      <vt:lpstr>Default Design</vt:lpstr>
      <vt:lpstr>3_Default Design</vt:lpstr>
      <vt:lpstr>STAR External Review</vt:lpstr>
      <vt:lpstr>2_Default Design</vt:lpstr>
      <vt:lpstr>GOESRNOAADOCbg</vt:lpstr>
      <vt:lpstr>5_Default Design</vt:lpstr>
      <vt:lpstr>1_Default Design</vt:lpstr>
      <vt:lpstr>1_Blank Presentation</vt:lpstr>
      <vt:lpstr>11_Default Design</vt:lpstr>
      <vt:lpstr>10_Default Design</vt:lpstr>
      <vt:lpstr>Custom Design</vt:lpstr>
      <vt:lpstr>6_Default Design</vt:lpstr>
      <vt:lpstr>2_Office Theme</vt:lpstr>
      <vt:lpstr>Blank Presentation</vt:lpstr>
      <vt:lpstr>8_Default Design</vt:lpstr>
      <vt:lpstr>3_Office Theme</vt:lpstr>
      <vt:lpstr>4_Office Theme</vt:lpstr>
      <vt:lpstr>1_EUM_template_v02</vt:lpstr>
      <vt:lpstr>20050907_murata_draft</vt:lpstr>
      <vt:lpstr>기본 디자인</vt:lpstr>
      <vt:lpstr>2_NOAA</vt:lpstr>
      <vt:lpstr>4_Default Design</vt:lpstr>
      <vt:lpstr>7_Default Design</vt:lpstr>
      <vt:lpstr>9_Default Design</vt:lpstr>
      <vt:lpstr>12_Default Design</vt:lpstr>
      <vt:lpstr>13_Default Design</vt:lpstr>
      <vt:lpstr>14_Default Design</vt:lpstr>
      <vt:lpstr>5_Office Theme</vt:lpstr>
      <vt:lpstr>CIMSS_Template_2013Logo</vt:lpstr>
      <vt:lpstr>6_Office Theme</vt:lpstr>
      <vt:lpstr>15_Default Design</vt:lpstr>
      <vt:lpstr>7_Office Theme</vt:lpstr>
      <vt:lpstr>17_Default Design</vt:lpstr>
      <vt:lpstr>8_Office Theme</vt:lpstr>
      <vt:lpstr>18_Default Design</vt:lpstr>
      <vt:lpstr>1_CIMSS_Template_2013Logo</vt:lpstr>
      <vt:lpstr>2_Blank Presentation</vt:lpstr>
      <vt:lpstr>Office Theme</vt:lpstr>
      <vt:lpstr>4_Blank Presentation</vt:lpstr>
      <vt:lpstr>5_Blank Presentation</vt:lpstr>
      <vt:lpstr>6_Blank Presentation</vt:lpstr>
      <vt:lpstr>19_Default Design</vt:lpstr>
      <vt:lpstr>20_Default Design</vt:lpstr>
      <vt:lpstr>21_Default Design</vt:lpstr>
      <vt:lpstr>9_Office Theme</vt:lpstr>
      <vt:lpstr>10_Office Theme</vt:lpstr>
      <vt:lpstr>Default</vt:lpstr>
      <vt:lpstr>22_Default Design</vt:lpstr>
      <vt:lpstr>16_Default Design</vt:lpstr>
      <vt:lpstr>23_Default Design</vt:lpstr>
      <vt:lpstr>11_Office Theme</vt:lpstr>
      <vt:lpstr>12_Office Theme</vt:lpstr>
      <vt:lpstr>24_Default Design</vt:lpstr>
      <vt:lpstr>25_Default Design</vt:lpstr>
      <vt:lpstr>26_Default Design</vt:lpstr>
      <vt:lpstr>27_Default Design</vt:lpstr>
      <vt:lpstr>28_Default Design</vt:lpstr>
      <vt:lpstr>Paint Shop Pro Image</vt:lpstr>
      <vt:lpstr>Document</vt:lpstr>
      <vt:lpstr>Chart</vt:lpstr>
      <vt:lpstr>PowerPoint Presentation</vt:lpstr>
      <vt:lpstr>Thanks to…</vt:lpstr>
      <vt:lpstr>PowerPoint Presentation</vt:lpstr>
      <vt:lpstr>Outline</vt:lpstr>
      <vt:lpstr>1863: Vice Admiral R. FitzRoy</vt:lpstr>
      <vt:lpstr>1945: Arthur C. Clarke</vt:lpstr>
      <vt:lpstr>1928: Herman Potocnik</vt:lpstr>
      <vt:lpstr>1957 Sputnik </vt:lpstr>
      <vt:lpstr>1966: ATS-1 launched</vt:lpstr>
      <vt:lpstr>PowerPoint Presentation</vt:lpstr>
      <vt:lpstr>PowerPoint Presentation</vt:lpstr>
      <vt:lpstr>PowerPoint Presentation</vt:lpstr>
      <vt:lpstr>Apollo 8</vt:lpstr>
      <vt:lpstr>ATS-3 </vt:lpstr>
      <vt:lpstr>ATS-III November 18, 1967</vt:lpstr>
      <vt:lpstr>PowerPoint Presentation</vt:lpstr>
      <vt:lpstr>ATS-3: Visible  (3 April 1974)</vt:lpstr>
      <vt:lpstr>GVHRR</vt:lpstr>
      <vt:lpstr>GVHRR</vt:lpstr>
      <vt:lpstr>SMS (1974)</vt:lpstr>
      <vt:lpstr>SMS-II</vt:lpstr>
      <vt:lpstr>GOES History</vt:lpstr>
      <vt:lpstr>GOES-1 (1975)</vt:lpstr>
      <vt:lpstr>1980: GOES-4 (2nd Generation)</vt:lpstr>
      <vt:lpstr>1994: GOES-8 (3rd Generation)</vt:lpstr>
      <vt:lpstr>GOES-8/M Sounder</vt:lpstr>
      <vt:lpstr>PowerPoint Presentation</vt:lpstr>
      <vt:lpstr>PowerPoint Presentation</vt:lpstr>
      <vt:lpstr>PowerPoint Presentation</vt:lpstr>
      <vt:lpstr>Outline</vt:lpstr>
      <vt:lpstr>PowerPoint Presentation</vt:lpstr>
      <vt:lpstr>PowerPoint Presentation</vt:lpstr>
      <vt:lpstr>GOES-11 vs GOES-14  (Water Vapor)</vt:lpstr>
      <vt:lpstr>PowerPoint Presentation</vt:lpstr>
      <vt:lpstr>GOES-15 Science Test</vt:lpstr>
      <vt:lpstr>STAR’s Role in Post-Launch Tests for  the Current GOES Series</vt:lpstr>
      <vt:lpstr>New GOES: Sample “1-min” imagery</vt:lpstr>
      <vt:lpstr>PowerPoint Presentation</vt:lpstr>
      <vt:lpstr>PowerPoint Presentation</vt:lpstr>
      <vt:lpstr>GOES-West RSO Restored</vt:lpstr>
      <vt:lpstr>GOES-14 Super Rapid Scan Operations to Prepare for GOES-R (SRSOR)</vt:lpstr>
      <vt:lpstr>Outline</vt:lpstr>
      <vt:lpstr>From 1996</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Other considerations</vt:lpstr>
      <vt:lpstr>PowerPoint Presentation</vt:lpstr>
      <vt:lpstr>PowerPoint Presentation</vt:lpstr>
      <vt:lpstr>PowerPoint Presentation</vt:lpstr>
      <vt:lpstr>ABI bands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(10.35 m) Examples of MAS 0.66, 10.5-11.0, and 8.6-10.5 um reveal utility of new IR window for seeing through clouds to ice floes </vt:lpstr>
      <vt:lpstr>ABI bands 7-16</vt:lpstr>
      <vt:lpstr>PowerPoint Presentation</vt:lpstr>
      <vt:lpstr>PowerPoint Presentation</vt:lpstr>
      <vt:lpstr>PowerPoint Presentation</vt:lpstr>
      <vt:lpstr>Updated Cost-Benefit Analysis (S. Bard et al, Centrec Consulting Group)</vt:lpstr>
      <vt:lpstr>Areas Not Included in Analysis</vt:lpstr>
      <vt:lpstr>PowerPoint Presentation</vt:lpstr>
      <vt:lpstr>PowerPoint Presentation</vt:lpstr>
      <vt:lpstr>PowerPoint Presentation</vt:lpstr>
      <vt:lpstr>PowerPoint Presentation</vt:lpstr>
      <vt:lpstr>GOES-R ABI: Helps provide advanced weather Information to enable collaborative planning and efficient utilization of airspace routes through entire trajectory </vt:lpstr>
      <vt:lpstr>PowerPoint Presentation</vt:lpstr>
      <vt:lpstr>ABI -- 8.5 m Based on MODIS used with ABI window channels to separate water from ice clouds</vt:lpstr>
      <vt:lpstr>PowerPoint Presentation</vt:lpstr>
      <vt:lpstr>PowerPoint Presentation</vt:lpstr>
      <vt:lpstr>PowerPoint Presentation</vt:lpstr>
      <vt:lpstr>Near Realtime WRF Chem ABI runs</vt:lpstr>
      <vt:lpstr>Real GOES, Simulated ABI</vt:lpstr>
      <vt:lpstr>Real GOES, Simulated ABI</vt:lpstr>
      <vt:lpstr>PowerPoint Presentation</vt:lpstr>
      <vt:lpstr>PowerPoint Presentation</vt:lpstr>
      <vt:lpstr>ABI Band “Champions”</vt:lpstr>
      <vt:lpstr>Ackerman memo (1989)</vt:lpstr>
      <vt:lpstr>GOES-R Schedule (2004)</vt:lpstr>
      <vt:lpstr>PowerPoint Presentation</vt:lpstr>
      <vt:lpstr>GOES Fly-out Schedule</vt:lpstr>
      <vt:lpstr>GOES Fly-out Schedule</vt:lpstr>
      <vt:lpstr>Continuity of GOES Operational Satellite Program</vt:lpstr>
      <vt:lpstr>The Advanced Baseline Imager:</vt:lpstr>
      <vt:lpstr>Advanced Baseline Imager</vt:lpstr>
      <vt:lpstr>Future vs. Current Spectral Bands</vt:lpstr>
      <vt:lpstr>Three ABI water vapor bands </vt:lpstr>
      <vt:lpstr>Imager Coverage in ~30 minutes </vt:lpstr>
      <vt:lpstr>PowerPoint Presentation</vt:lpstr>
      <vt:lpstr>PowerPoint Presentation</vt:lpstr>
      <vt:lpstr>PowerPoint Presentation</vt:lpstr>
      <vt:lpstr>PowerPoint Presentation</vt:lpstr>
      <vt:lpstr>PowerPoint Presentation</vt:lpstr>
      <vt:lpstr>Why do we need a high spectral resolution sounder?</vt:lpstr>
      <vt:lpstr>PowerPoint Presentation</vt:lpstr>
      <vt:lpstr>Next Generation Geo Imagers (multispectral (&gt;11), on the order of 1km resolution, ~10 min FD)</vt:lpstr>
      <vt:lpstr>From MSG-SEVIRI to MTG-FCI</vt:lpstr>
      <vt:lpstr>MTG Provides a Total of Five Missions</vt:lpstr>
      <vt:lpstr>AHI Sectored Observations in 10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MTSAT</vt:lpstr>
      <vt:lpstr>AHI: 66 South -- Icebergs</vt:lpstr>
      <vt:lpstr> 4.3 COMS &amp; GEO-KOMPSAT-2A</vt:lpstr>
      <vt:lpstr>GOES-R main instruments</vt:lpstr>
      <vt:lpstr>GOES-R Series Overview</vt:lpstr>
      <vt:lpstr>GOES-R</vt:lpstr>
      <vt:lpstr>PowerPoint Presentation</vt:lpstr>
      <vt:lpstr>PowerPoint Presentation</vt:lpstr>
      <vt:lpstr>Baseline ABI Scan Modes</vt:lpstr>
      <vt:lpstr>PowerPoint Presentation</vt:lpstr>
      <vt:lpstr>PowerPoint Presentation</vt:lpstr>
      <vt:lpstr>PowerPoint Presentation</vt:lpstr>
      <vt:lpstr>PowerPoint Presentation</vt:lpstr>
      <vt:lpstr>Recent Mode 3 (Flex mode)  “Time-Time” chart</vt:lpstr>
      <vt:lpstr>Baseline Time-Time Mode 4 (Continuous Full Disk)</vt:lpstr>
      <vt:lpstr>PowerPoint Presentation</vt:lpstr>
      <vt:lpstr>Draft Scan Mode ”6” with 10-min FD</vt:lpstr>
      <vt:lpstr>Draft  Scan Mode ”6” with 10-min FD</vt:lpstr>
      <vt:lpstr>PowerPoint Presentation</vt:lpstr>
      <vt:lpstr>GOES-R ABI Products</vt:lpstr>
      <vt:lpstr>Atmospheric Motion Vectors from GOES-R </vt:lpstr>
      <vt:lpstr>PowerPoint Presentation</vt:lpstr>
      <vt:lpstr>PowerPoint Presentation</vt:lpstr>
      <vt:lpstr>PowerPoint Presentation</vt:lpstr>
      <vt:lpstr>PowerPoint Presentation</vt:lpstr>
      <vt:lpstr>Near Real Time Integration of Satellite and Radar Data for Probabilistic Nearcasting of Severe Weather</vt:lpstr>
      <vt:lpstr>PowerPoint Presentation</vt:lpstr>
      <vt:lpstr>PowerPoint Presentation</vt:lpstr>
      <vt:lpstr>Model Evaluation (2014)</vt:lpstr>
      <vt:lpstr>PowerPoint Presentation</vt:lpstr>
      <vt:lpstr>PowerPoint Presentation</vt:lpstr>
      <vt:lpstr>Overshooting Tops and Thermal Couplets from GOES</vt:lpstr>
      <vt:lpstr>Pseudo-Natural Color</vt:lpstr>
      <vt:lpstr>GOES-14 SRSOR 1-min</vt:lpstr>
      <vt:lpstr>SRSOR in SPC</vt:lpstr>
      <vt:lpstr>GOES-14 SRSOR in SPC</vt:lpstr>
      <vt:lpstr>Outline</vt:lpstr>
      <vt:lpstr>Approximate spectral and spatial resolutions of US GOES Imagers</vt:lpstr>
      <vt:lpstr>Approximate spectral and spatial resolutions of US GOES Imagers</vt:lpstr>
      <vt:lpstr>Geostationary Imagers: Number of Spectral bands (~ resolution)</vt:lpstr>
      <vt:lpstr>Geostationary Imagers:  Spatial Resolution (approximate)</vt:lpstr>
      <vt:lpstr>Geostationary Imagers:  Temporal Resolution</vt:lpstr>
      <vt:lpstr>PowerPoint Presentation</vt:lpstr>
      <vt:lpstr>PowerPoint Presentation</vt:lpstr>
      <vt:lpstr>PowerPoint Presentation</vt:lpstr>
      <vt:lpstr>PowerPoint Presentation</vt:lpstr>
      <vt:lpstr>Three Groups of Users</vt:lpstr>
      <vt:lpstr>Summary</vt:lpstr>
      <vt:lpstr>PowerPoint Presentation</vt:lpstr>
      <vt:lpstr>Acknowledgements</vt:lpstr>
      <vt:lpstr>Educational Webapps Developed</vt:lpstr>
      <vt:lpstr>Back-up slides</vt:lpstr>
      <vt:lpstr>Web page</vt:lpstr>
      <vt:lpstr>Select Links</vt:lpstr>
      <vt:lpstr>PowerPoint Presentation</vt:lpstr>
      <vt:lpstr>PowerPoint Presentation</vt:lpstr>
      <vt:lpstr>PowerPoint Presentation</vt:lpstr>
      <vt:lpstr>PowerPoint Presentation</vt:lpstr>
      <vt:lpstr>Additional Information</vt:lpstr>
      <vt:lpstr>ABI to Imager Noise Comparison </vt:lpstr>
      <vt:lpstr>Training and User Education Materials</vt:lpstr>
      <vt:lpstr>“How to make a wx satellite”</vt:lpstr>
      <vt:lpstr>PowerPoint Presentation</vt:lpstr>
      <vt:lpstr>Why do we need a high spectral resolution sounder?</vt:lpstr>
      <vt:lpstr>Nearcasting Severe Weather using a high-time and high-spectral Infrared Observations</vt:lpstr>
      <vt:lpstr>Select References</vt:lpstr>
      <vt:lpstr>PowerPoint Presentation</vt:lpstr>
      <vt:lpstr>PowerPoint Presentation</vt:lpstr>
      <vt:lpstr>PowerPoint Presentation</vt:lpstr>
      <vt:lpstr>SRSOR Links</vt:lpstr>
      <vt:lpstr>References</vt:lpstr>
      <vt:lpstr>Pre-GVAR Images S. Wanzong, UW-SSEC</vt:lpstr>
      <vt:lpstr>ABI Clear-sky Weighting Functions</vt:lpstr>
      <vt:lpstr>http://cimss.ssec.wisc.edu/goes/wf/ABI/</vt:lpstr>
      <vt:lpstr>ABI Weighting Functions</vt:lpstr>
      <vt:lpstr>PowerPoint Presentation</vt:lpstr>
      <vt:lpstr>Assembled GOES-R Spacecraft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93</cp:revision>
  <dcterms:created xsi:type="dcterms:W3CDTF">2015-03-09T20:23:18Z</dcterms:created>
  <dcterms:modified xsi:type="dcterms:W3CDTF">2015-03-19T16:43:06Z</dcterms:modified>
</cp:coreProperties>
</file>