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7"/>
  </p:notesMasterIdLst>
  <p:sldIdLst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31" d="100"/>
          <a:sy n="131" d="100"/>
        </p:scale>
        <p:origin x="-84" y="-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EE0DF-6300-4697-905D-95AACEA69524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76D6D-C30B-48ED-B795-C9A5DAF42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66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http://cimss.ssec.wisc.edu/goes/srsor2015/GOES-14_SRSOR.html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C6E42-B320-4003-8229-9D4E2119D77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37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from J. </a:t>
            </a:r>
            <a:r>
              <a:rPr lang="en-US" dirty="0" err="1" smtClean="0"/>
              <a:t>Gerth</a:t>
            </a:r>
            <a:r>
              <a:rPr lang="en-US" dirty="0" smtClean="0"/>
              <a:t>, CIMSS.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FF6F-DAF7-4BD3-A3B9-9D1191A0C62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23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Animations at: ftp://ftp.ssec.wisc.edu/ABI/overview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C6E42-B320-4003-8229-9D4E2119D77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5532F530-9E19-4E9C-9738-C0BFE09D0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59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C0CD6FDB-C4F6-4B46-95A8-BB03F6307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1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116BCADC-560C-47F7-838D-0DA9A2F2B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7A1CCE64-E4A8-4643-8FAF-2FCC6461B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05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CCC1D4AF-E085-4A23-95AB-47448C89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60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DFDD2-A697-1D44-89D4-44E8754812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90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12D3360C-BF11-41AB-A803-DFDDA0933236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3/27/2015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257B4-DC8B-6A48-AE5D-4E9055F48D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67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20069F4E-EEA1-4DD8-85C6-DB3092999E62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3/27/2015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BAA8A-62EE-3D4F-BE19-CA16774809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23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05060FFC-6945-42ED-A094-9A3E09BD0EE2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3/27/2015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97132-1E94-AB44-9E47-0F4CE1CBBA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E905A22C-739C-4891-9FE6-CB0A9FE7ABBA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3/27/2015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D8FCE-71A5-6349-A3BC-53A27642F1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85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97C3BA61-C2B9-4674-8C55-BEBF3026FDCE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3/27/2015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DDFC6-E8F3-644A-B49B-EA170D3778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3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41117FE8-98F9-41FA-9392-33A066033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08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BC511364-ACD9-49E6-A8DF-F603B976DC8F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3/27/2015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B995A-F5B3-BF45-BBFC-C763FDCF1E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07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2AA9C284-24A7-4B37-8812-2469FEB71A57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3/27/2015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048AB-2BC3-274E-B6BD-BDFF3E09F3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650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91D0601D-5AFE-47FE-8462-9391B6975B6D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3/27/2015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59EE-FD16-D64C-A29C-388D87C698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43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0F4E7B0E-0AD6-41FC-B342-187DDEEEB0E8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3/27/2015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6D0BF-F845-3046-BA17-A55F9F49FE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98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D3267988-A586-4879-89F5-A1D090F7923D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3/27/2015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E1F1F-0D87-5448-BF2A-6ED054907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03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48C3CB-32C2-44DC-9AA8-C5B960117D74}" type="datetimeFigureOut">
              <a:rPr lang="en-US">
                <a:solidFill>
                  <a:prstClr val="black"/>
                </a:solidFill>
              </a:rPr>
              <a:pPr/>
              <a:t>3/27/2015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FDB-BDAC-4C0E-9009-750D1EA186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82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96F8E6A6-BB16-4EA8-84FB-0B841619D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56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CC7E65C8-2C22-4AE6-98B5-BCD7AD56F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45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90BA0DF6-1F07-4FA6-B7D2-F3001E77C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4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4265F424-A057-41D9-9808-928C5B6B6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73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4C88DAD7-8963-4A38-8236-1C942AAD1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6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A3AAE7E9-77D1-467D-9256-0069C7441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EA13A831-77A0-48CD-BF90-F051623A9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14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EA310-72DD-47F7-8BBE-E91A2D3293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3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7" name="Picture 15" descr="Terra-II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75" t="26163" r="13078" b="65103"/>
          <a:stretch>
            <a:fillRect/>
          </a:stretch>
        </p:blipFill>
        <p:spPr bwMode="auto">
          <a:xfrm>
            <a:off x="0" y="6356350"/>
            <a:ext cx="9144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24C1FF90-0658-224A-A6F8-5C0D035E87AE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1753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31" name="Picture 7" descr="NASA_Logo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60325"/>
            <a:ext cx="5492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_logo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60325"/>
            <a:ext cx="46513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GOES-R_logo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8100"/>
            <a:ext cx="79692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2" name="Picture 2" descr="http://cimss.ssec.wisc.edu/logo/download/web/CIMSS_logo_web_multicolor_PNG_550x400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8" y="6126163"/>
            <a:ext cx="937116" cy="6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83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ＭＳ Ｐゴシック" pitchFamily="84" charset="-128"/>
          <a:cs typeface="ＭＳ Ｐゴシック" pitchFamily="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84" charset="-128"/>
          <a:cs typeface="ＭＳ Ｐゴシック" pitchFamily="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srsor2015/GOES-14_SRSOR.html" TargetMode="External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cimss.ssec.wisc.edu/goes/srsor2014/GOES-14_SRSOR.html" TargetMode="External"/><Relationship Id="rId5" Type="http://schemas.openxmlformats.org/officeDocument/2006/relationships/hyperlink" Target="http://cimss.ssec.wisc.edu/goes/srsor2013/GOES-14_SRSOR.html" TargetMode="External"/><Relationship Id="rId4" Type="http://schemas.openxmlformats.org/officeDocument/2006/relationships/hyperlink" Target="http://cimss.ssec.wisc.edu/goes/srsor/GOES-14_SRSOR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006_600x800_GOES_B1_VIS_SR_animated_14140_203000_182_14141_022500_182_EB_TSTORM2.mp4" TargetMode="External"/><Relationship Id="rId13" Type="http://schemas.openxmlformats.org/officeDocument/2006/relationships/hyperlink" Target="011_1080x1920_GOES_B1_MARIEZ_animated_2014237_134600_182_2014238_021900_182_EB_TSTORM2.mp4" TargetMode="External"/><Relationship Id="rId3" Type="http://schemas.openxmlformats.org/officeDocument/2006/relationships/hyperlink" Target="001_Video_09_BAMS2014_800x1000_GOES_B1_RIM_FIRE_animated_2013234_150000_182_2013234_200000_182_X.mp4" TargetMode="External"/><Relationship Id="rId7" Type="http://schemas.openxmlformats.org/officeDocument/2006/relationships/hyperlink" Target="005_Video_05_BAMS2014_600x1800_triplets_21Aug2013_redo.mp4" TargetMode="External"/><Relationship Id="rId12" Type="http://schemas.openxmlformats.org/officeDocument/2006/relationships/hyperlink" Target="010_1078x958_GOES_B1_CONV_TX_animated_2014144_111500_182_2014145_020000_182_EB_TSTORM2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004_Video_06_BAMS2014_GOES14_sandwich_larger.mp4" TargetMode="External"/><Relationship Id="rId11" Type="http://schemas.openxmlformats.org/officeDocument/2006/relationships/hyperlink" Target="009_Video_03_BAMS2014_800x1000_GOES_B1_FOG_PA_animated_2013232_111500_182_2013232_151500_182_FOG_DAN.mp4" TargetMode="External"/><Relationship Id="rId5" Type="http://schemas.openxmlformats.org/officeDocument/2006/relationships/hyperlink" Target="003_Video_08_BAMS2014_GOES14_VIS_IR2_19AUG2013loop_redo.mp4" TargetMode="External"/><Relationship Id="rId15" Type="http://schemas.openxmlformats.org/officeDocument/2006/relationships/hyperlink" Target="http://cimss.ssec.wisc.edu/goes/srsor/overview_training.html" TargetMode="External"/><Relationship Id="rId10" Type="http://schemas.openxmlformats.org/officeDocument/2006/relationships/hyperlink" Target="008_860x1060_GOES_B1_SRSOR_OHIO_animated_2013163_201500_182_2013164_005700_182_X.mp4" TargetMode="External"/><Relationship Id="rId4" Type="http://schemas.openxmlformats.org/officeDocument/2006/relationships/hyperlink" Target="002_S34_Video_05_800x900_GOES_B2_RSRSO_FIRES_OR_ID_animated_2012253_180000_182_2012253_220000_182_IR2TEMP.mov" TargetMode="External"/><Relationship Id="rId9" Type="http://schemas.openxmlformats.org/officeDocument/2006/relationships/hyperlink" Target="007_GOES14_IR_2panel_1_vs_15.mov" TargetMode="External"/><Relationship Id="rId14" Type="http://schemas.openxmlformats.org/officeDocument/2006/relationships/hyperlink" Target="012_sandy_6day_vis_usr_bin_qmax28_libx264_mp4_r48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rgbClr val="FFFF00"/>
                </a:solidFill>
              </a:rPr>
              <a:t>GOES-14 </a:t>
            </a:r>
            <a:r>
              <a:rPr lang="en-US" sz="2700" b="1" dirty="0">
                <a:solidFill>
                  <a:srgbClr val="FFFF00"/>
                </a:solidFill>
              </a:rPr>
              <a:t>Super Rapid Scan Operations to Prepare for </a:t>
            </a:r>
            <a:r>
              <a:rPr lang="en-US" sz="2700" b="1" dirty="0" smtClean="0">
                <a:solidFill>
                  <a:srgbClr val="FFFF00"/>
                </a:solidFill>
              </a:rPr>
              <a:t>GOES-R (SRSOR)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4495800" cy="511238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SRSOR plans for 2015 </a:t>
            </a:r>
            <a:r>
              <a:rPr lang="en-US" sz="2000" dirty="0">
                <a:solidFill>
                  <a:schemeClr val="bg1"/>
                </a:solidFill>
              </a:rPr>
              <a:t>include May </a:t>
            </a:r>
            <a:r>
              <a:rPr lang="en-US" sz="2000" dirty="0" smtClean="0">
                <a:solidFill>
                  <a:schemeClr val="bg1"/>
                </a:solidFill>
              </a:rPr>
              <a:t>18-June </a:t>
            </a:r>
            <a:r>
              <a:rPr lang="en-US" sz="2000" dirty="0">
                <a:solidFill>
                  <a:schemeClr val="bg1"/>
                </a:solidFill>
              </a:rPr>
              <a:t>12, and August </a:t>
            </a:r>
            <a:r>
              <a:rPr lang="en-US" sz="2000" dirty="0" smtClean="0">
                <a:solidFill>
                  <a:schemeClr val="bg1"/>
                </a:solidFill>
              </a:rPr>
              <a:t>10-22: </a:t>
            </a:r>
          </a:p>
          <a:p>
            <a:pPr marL="457200" lvl="1" indent="0">
              <a:buNone/>
              <a:defRPr/>
            </a:pPr>
            <a:r>
              <a:rPr lang="en-US" sz="1400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US" sz="1400" dirty="0" smtClean="0">
                <a:solidFill>
                  <a:schemeClr val="bg1"/>
                </a:solidFill>
                <a:hlinkClick r:id="rId3"/>
              </a:rPr>
              <a:t>cimss.ssec.wisc.edu/goes/srsor2015/GOES-14_SRSOR.html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457200" lvl="1" indent="0">
              <a:buNone/>
              <a:defRPr/>
            </a:pPr>
            <a:endParaRPr lang="en-US" sz="1000" dirty="0">
              <a:solidFill>
                <a:schemeClr val="bg1"/>
              </a:solidFill>
            </a:endParaRPr>
          </a:p>
          <a:p>
            <a:pPr marL="0" lvl="1" indent="0"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Data during parts of 2012 (Hurricane Sandy, convection), 2013 (CA Rim Fire, convection) and 2014 (Hurricane Marie, convection): </a:t>
            </a: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 smtClean="0">
                <a:solidFill>
                  <a:schemeClr val="bg1"/>
                </a:solidFill>
                <a:hlinkClick r:id="rId4"/>
              </a:rPr>
              <a:t>http://cimss.ssec.wisc.edu/goes/srsor/GOES-14_SRSOR.html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 smtClean="0">
                <a:solidFill>
                  <a:schemeClr val="bg1"/>
                </a:solidFill>
                <a:hlinkClick r:id="rId5"/>
              </a:rPr>
              <a:t>http</a:t>
            </a:r>
            <a:r>
              <a:rPr lang="en-US" sz="1400" i="1" dirty="0">
                <a:solidFill>
                  <a:schemeClr val="bg1"/>
                </a:solidFill>
                <a:hlinkClick r:id="rId5"/>
              </a:rPr>
              <a:t>://</a:t>
            </a:r>
            <a:r>
              <a:rPr lang="en-US" sz="1400" i="1" dirty="0" smtClean="0">
                <a:solidFill>
                  <a:schemeClr val="bg1"/>
                </a:solidFill>
                <a:hlinkClick r:id="rId5"/>
              </a:rPr>
              <a:t>cimss.ssec.wisc.edu/goes/srsor2013/GOES-14_SRSOR.html</a:t>
            </a:r>
            <a:endParaRPr lang="en-US" sz="1400" i="1" dirty="0" smtClean="0">
              <a:solidFill>
                <a:schemeClr val="bg1"/>
              </a:solidFill>
            </a:endParaRP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>
                <a:solidFill>
                  <a:schemeClr val="bg1"/>
                </a:solidFill>
                <a:hlinkClick r:id="rId6"/>
              </a:rPr>
              <a:t>http://</a:t>
            </a:r>
            <a:r>
              <a:rPr lang="en-US" sz="1400" i="1" dirty="0" smtClean="0">
                <a:solidFill>
                  <a:schemeClr val="bg1"/>
                </a:solidFill>
                <a:hlinkClick r:id="rId6"/>
              </a:rPr>
              <a:t>cimss.ssec.wisc.edu/goes/srsor2014/GOES-14_SRSOR.html</a:t>
            </a:r>
            <a:r>
              <a:rPr lang="en-US" sz="2000" i="1" dirty="0" smtClean="0">
                <a:solidFill>
                  <a:schemeClr val="bg1"/>
                </a:solidFill>
              </a:rPr>
              <a:t/>
            </a:r>
            <a:br>
              <a:rPr lang="en-US" sz="2000" i="1" dirty="0" smtClean="0">
                <a:solidFill>
                  <a:schemeClr val="bg1"/>
                </a:solidFill>
              </a:rPr>
            </a:br>
            <a:endParaRPr lang="en-US" sz="1000" i="1" dirty="0">
              <a:solidFill>
                <a:schemeClr val="bg1"/>
              </a:solidFill>
            </a:endParaRPr>
          </a:p>
          <a:p>
            <a:pPr marL="0" indent="0">
              <a:lnSpc>
                <a:spcPct val="95000"/>
              </a:lnSpc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GOES-14 provided very unique data and offered a glimpse into the possibilities that will be provided by the ABI on GOES-R in one minute </a:t>
            </a:r>
            <a:r>
              <a:rPr lang="en-US" sz="2000" dirty="0" err="1">
                <a:solidFill>
                  <a:schemeClr val="bg1"/>
                </a:solidFill>
              </a:rPr>
              <a:t>mesoscale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imagery</a:t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24400" y="59436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GOES-14 visible image showing rapid convective development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00200"/>
            <a:ext cx="4343400" cy="4343400"/>
          </a:xfrm>
        </p:spPr>
      </p:pic>
    </p:spTree>
    <p:extLst>
      <p:ext uri="{BB962C8B-B14F-4D97-AF65-F5344CB8AC3E}">
        <p14:creationId xmlns:p14="http://schemas.microsoft.com/office/powerpoint/2010/main" val="202096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ube_imag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 b="6458"/>
          <a:stretch/>
        </p:blipFill>
        <p:spPr bwMode="auto">
          <a:xfrm>
            <a:off x="304800" y="838200"/>
            <a:ext cx="5565915" cy="338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Baseline Imager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F257B4-DC8B-6A48-AE5D-4E9055F48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333" y="1175753"/>
            <a:ext cx="3209267" cy="21770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365760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365760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800" y="365760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4114800"/>
            <a:ext cx="2133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X</a:t>
            </a:r>
          </a:p>
          <a:p>
            <a:r>
              <a:rPr lang="en-US" dirty="0">
                <a:solidFill>
                  <a:prstClr val="black"/>
                </a:solidFill>
              </a:rPr>
              <a:t>Faster </a:t>
            </a:r>
            <a:r>
              <a:rPr lang="en-US" dirty="0">
                <a:solidFill>
                  <a:prstClr val="black"/>
                </a:solidFill>
              </a:rPr>
              <a:t>coverage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(5-minute full disk vs. 25-minute)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8600" y="4114800"/>
            <a:ext cx="2133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X</a:t>
            </a:r>
          </a:p>
          <a:p>
            <a:r>
              <a:rPr lang="en-US" dirty="0">
                <a:solidFill>
                  <a:prstClr val="black"/>
                </a:solidFill>
              </a:rPr>
              <a:t>Improved spatial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resolution 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</a:rPr>
              <a:t>2 km IR vs. 4 km)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34200" y="4114800"/>
            <a:ext cx="2133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X</a:t>
            </a:r>
          </a:p>
          <a:p>
            <a:r>
              <a:rPr lang="en-US" dirty="0">
                <a:solidFill>
                  <a:prstClr val="black"/>
                </a:solidFill>
              </a:rPr>
              <a:t>More spectral bands (16 on ABI vs. </a:t>
            </a:r>
            <a:r>
              <a:rPr lang="en-US" dirty="0">
                <a:solidFill>
                  <a:prstClr val="black"/>
                </a:solidFill>
              </a:rPr>
              <a:t>5 on the current imager)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vs. Current Spectral Bands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5181600"/>
            <a:ext cx="7531710" cy="830997"/>
          </a:xfrm>
          <a:prstGeom prst="rect">
            <a:avLst/>
          </a:prstGeom>
          <a:solidFill>
            <a:srgbClr val="EEECE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The current GOES (right) has 5 spectral bands, while the GOES-R series ABI (left) will have 16 spectral bands. </a:t>
            </a:r>
          </a:p>
        </p:txBody>
      </p:sp>
      <p:pic>
        <p:nvPicPr>
          <p:cNvPr id="9" name="Picture 8" descr="goes_abi_conus_89.5_anim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427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0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GOES-14 SRSOR 1-min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45" y="1600200"/>
            <a:ext cx="22860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hlinkClick r:id="rId3" action="ppaction://hlinkfile"/>
              </a:rPr>
              <a:t>PycroCu</a:t>
            </a:r>
            <a:r>
              <a:rPr lang="en-US" dirty="0" smtClean="0">
                <a:solidFill>
                  <a:schemeClr val="bg1"/>
                </a:solidFill>
              </a:rPr>
              <a:t>	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43134-0504-46F1-BB45-E89738A1132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94845" y="1600200"/>
            <a:ext cx="2286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rgbClr val="FFFFFF"/>
                </a:solidFill>
                <a:hlinkClick r:id="rId4" action="ppaction://hlinkfile"/>
              </a:rPr>
              <a:t>Hotspots</a:t>
            </a:r>
            <a:r>
              <a:rPr lang="en-US" kern="0" dirty="0" smtClean="0">
                <a:solidFill>
                  <a:srgbClr val="FFFFFF"/>
                </a:solidFill>
              </a:rPr>
              <a:t>		</a:t>
            </a:r>
            <a:r>
              <a:rPr lang="en-US" kern="0" dirty="0" smtClean="0">
                <a:solidFill>
                  <a:srgbClr val="000000"/>
                </a:solidFill>
              </a:rPr>
              <a:t>	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172200" y="1600200"/>
            <a:ext cx="2286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rgbClr val="FFFFFF"/>
                </a:solidFill>
                <a:hlinkClick r:id="rId5" action="ppaction://hlinkfile"/>
              </a:rPr>
              <a:t>Vis / 4um</a:t>
            </a:r>
            <a:r>
              <a:rPr lang="en-US" kern="0" dirty="0" smtClean="0">
                <a:solidFill>
                  <a:srgbClr val="FFFFFF"/>
                </a:solidFill>
              </a:rPr>
              <a:t>		</a:t>
            </a:r>
            <a:r>
              <a:rPr lang="en-US" kern="0" dirty="0" smtClean="0">
                <a:solidFill>
                  <a:srgbClr val="000000"/>
                </a:solidFill>
              </a:rPr>
              <a:t>	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9091" y="1200817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Click for animations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75445" y="2743200"/>
            <a:ext cx="2286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rgbClr val="FFFFFF"/>
                </a:solidFill>
                <a:hlinkClick r:id="rId6" action="ppaction://hlinkfile"/>
              </a:rPr>
              <a:t>Vis/IRW	</a:t>
            </a:r>
            <a:r>
              <a:rPr lang="en-US" kern="0" dirty="0" smtClean="0">
                <a:solidFill>
                  <a:srgbClr val="FFFFFF"/>
                </a:solidFill>
              </a:rPr>
              <a:t>	</a:t>
            </a:r>
            <a:r>
              <a:rPr lang="en-US" kern="0" dirty="0" smtClean="0">
                <a:solidFill>
                  <a:srgbClr val="000000"/>
                </a:solidFill>
              </a:rPr>
              <a:t>	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294845" y="2743200"/>
            <a:ext cx="285911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rgbClr val="FFFFFF"/>
                </a:solidFill>
                <a:hlinkClick r:id="rId7" action="ppaction://hlinkfile"/>
              </a:rPr>
              <a:t>1/5/15 min</a:t>
            </a:r>
            <a:r>
              <a:rPr lang="en-US" kern="0" dirty="0" smtClean="0">
                <a:solidFill>
                  <a:srgbClr val="FFFFFF"/>
                </a:solidFill>
              </a:rPr>
              <a:t>	</a:t>
            </a:r>
            <a:r>
              <a:rPr lang="en-US" kern="0" dirty="0" smtClean="0">
                <a:solidFill>
                  <a:srgbClr val="000000"/>
                </a:solidFill>
              </a:rPr>
              <a:t>	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172200" y="2743200"/>
            <a:ext cx="2590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rgbClr val="FFFFFF"/>
                </a:solidFill>
                <a:hlinkClick r:id="rId8" action="ppaction://hlinkfile"/>
              </a:rPr>
              <a:t>Storm </a:t>
            </a:r>
            <a:r>
              <a:rPr lang="en-US" kern="0" dirty="0" err="1" smtClean="0">
                <a:solidFill>
                  <a:srgbClr val="FFFFFF"/>
                </a:solidFill>
                <a:hlinkClick r:id="rId8" action="ppaction://hlinkfile"/>
              </a:rPr>
              <a:t>Rel</a:t>
            </a:r>
            <a:r>
              <a:rPr lang="en-US" kern="0" dirty="0" smtClean="0">
                <a:solidFill>
                  <a:srgbClr val="FFFFFF"/>
                </a:solidFill>
              </a:rPr>
              <a:t>	</a:t>
            </a:r>
            <a:r>
              <a:rPr lang="en-US" kern="0" dirty="0" smtClean="0">
                <a:solidFill>
                  <a:srgbClr val="000000"/>
                </a:solidFill>
              </a:rPr>
              <a:t>	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75445" y="3962400"/>
            <a:ext cx="2286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rgbClr val="FFFFFF"/>
                </a:solidFill>
                <a:hlinkClick r:id="rId9" action="ppaction://hlinkfile"/>
              </a:rPr>
              <a:t>1/15 min</a:t>
            </a:r>
            <a:r>
              <a:rPr lang="en-US" kern="0" dirty="0" smtClean="0">
                <a:solidFill>
                  <a:srgbClr val="FFFFFF"/>
                </a:solidFill>
              </a:rPr>
              <a:t>		</a:t>
            </a:r>
            <a:r>
              <a:rPr lang="en-US" kern="0" dirty="0" smtClean="0">
                <a:solidFill>
                  <a:srgbClr val="000000"/>
                </a:solidFill>
              </a:rPr>
              <a:t>	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294845" y="3962400"/>
            <a:ext cx="2286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rgbClr val="FFFFFF"/>
                </a:solidFill>
                <a:hlinkClick r:id="rId10" action="ppaction://hlinkfile"/>
              </a:rPr>
              <a:t>Derecho</a:t>
            </a:r>
            <a:r>
              <a:rPr lang="en-US" kern="0" dirty="0" smtClean="0">
                <a:solidFill>
                  <a:srgbClr val="FFFFFF"/>
                </a:solidFill>
              </a:rPr>
              <a:t>		</a:t>
            </a:r>
            <a:r>
              <a:rPr lang="en-US" kern="0" dirty="0" smtClean="0">
                <a:solidFill>
                  <a:srgbClr val="000000"/>
                </a:solidFill>
              </a:rPr>
              <a:t>	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172200" y="3962400"/>
            <a:ext cx="2286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rgbClr val="FFFFFF"/>
                </a:solidFill>
                <a:hlinkClick r:id="rId11" action="ppaction://hlinkfile"/>
              </a:rPr>
              <a:t>Fog</a:t>
            </a:r>
            <a:r>
              <a:rPr lang="en-US" kern="0" dirty="0" smtClean="0">
                <a:solidFill>
                  <a:srgbClr val="FFFFFF"/>
                </a:solidFill>
              </a:rPr>
              <a:t>		</a:t>
            </a:r>
            <a:r>
              <a:rPr lang="en-US" kern="0" dirty="0" smtClean="0">
                <a:solidFill>
                  <a:srgbClr val="000000"/>
                </a:solidFill>
              </a:rPr>
              <a:t>	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57200" y="5029200"/>
            <a:ext cx="2286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rgbClr val="FFFFFF"/>
                </a:solidFill>
                <a:hlinkClick r:id="rId12" action="ppaction://hlinkfile"/>
              </a:rPr>
              <a:t>Texas</a:t>
            </a:r>
            <a:r>
              <a:rPr lang="en-US" kern="0" dirty="0" smtClean="0">
                <a:solidFill>
                  <a:srgbClr val="FFFFFF"/>
                </a:solidFill>
              </a:rPr>
              <a:t>	</a:t>
            </a:r>
            <a:r>
              <a:rPr lang="en-US" kern="0" dirty="0" smtClean="0">
                <a:solidFill>
                  <a:srgbClr val="000000"/>
                </a:solidFill>
              </a:rPr>
              <a:t>	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276600" y="5029200"/>
            <a:ext cx="2286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rgbClr val="FFFFFF"/>
                </a:solidFill>
                <a:hlinkClick r:id="rId13" action="ppaction://hlinkfile"/>
              </a:rPr>
              <a:t>Marie</a:t>
            </a:r>
            <a:r>
              <a:rPr lang="en-US" kern="0" dirty="0" smtClean="0">
                <a:solidFill>
                  <a:srgbClr val="000000"/>
                </a:solidFill>
              </a:rPr>
              <a:t>	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153955" y="5029200"/>
            <a:ext cx="2286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rgbClr val="FFFFFF"/>
                </a:solidFill>
                <a:hlinkClick r:id="rId14" action="ppaction://hlinkfile"/>
              </a:rPr>
              <a:t>Sandy</a:t>
            </a:r>
            <a:r>
              <a:rPr lang="en-US" kern="0" dirty="0" smtClean="0">
                <a:solidFill>
                  <a:srgbClr val="FFFFFF"/>
                </a:solidFill>
              </a:rPr>
              <a:t>	</a:t>
            </a:r>
            <a:r>
              <a:rPr lang="en-US" kern="0" dirty="0" smtClean="0">
                <a:solidFill>
                  <a:srgbClr val="000000"/>
                </a:solidFill>
              </a:rPr>
              <a:t>	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1600" y="5941041"/>
            <a:ext cx="635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hlinkClick r:id="rId15"/>
              </a:rPr>
              <a:t>http://cimss.ssec.wisc.edu/goes/srsor/overview_training.html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5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179</Words>
  <Application>Microsoft Office PowerPoint</Application>
  <PresentationFormat>On-screen Show (4:3)</PresentationFormat>
  <Paragraphs>47</Paragraphs>
  <Slides>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9_Default Design</vt:lpstr>
      <vt:lpstr>11_Office Theme</vt:lpstr>
      <vt:lpstr>GOES-14 Super Rapid Scan Operations to Prepare for GOES-R (SRSOR)</vt:lpstr>
      <vt:lpstr>Advanced Baseline Imager</vt:lpstr>
      <vt:lpstr>Future vs. Current Spectral Bands</vt:lpstr>
      <vt:lpstr>GOES-14 SRSOR 1-min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GOES-14 Super Rapid Scan Operations to Prepare for GOES-R (SRSOR)</dc:title>
  <dc:creator>Tim Schmit</dc:creator>
  <cp:lastModifiedBy>Tim Schmit</cp:lastModifiedBy>
  <cp:revision>1</cp:revision>
  <dcterms:created xsi:type="dcterms:W3CDTF">2015-03-27T16:35:25Z</dcterms:created>
  <dcterms:modified xsi:type="dcterms:W3CDTF">2015-03-27T16:36:29Z</dcterms:modified>
</cp:coreProperties>
</file>